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96" d="100"/>
          <a:sy n="96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4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2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4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8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C24757-16EB-438E-B44E-7FC63FF61BA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7756E5-A915-4DC3-A0E4-B2E65C77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39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.biancheng.net/java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1D99-CD34-4A84-978B-835730EBA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迭代器模式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6ACFC-BA39-4633-9F5A-D99E1927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软信</a:t>
            </a:r>
            <a:r>
              <a:rPr lang="en-US" altLang="zh-CN" sz="3600" dirty="0">
                <a:latin typeface="+mn-ea"/>
              </a:rPr>
              <a:t>3</a:t>
            </a:r>
            <a:r>
              <a:rPr lang="zh-CN" altLang="en-US" sz="3600" dirty="0"/>
              <a:t>班：曹亚珂</a:t>
            </a:r>
          </a:p>
        </p:txBody>
      </p:sp>
    </p:spTree>
    <p:extLst>
      <p:ext uri="{BB962C8B-B14F-4D97-AF65-F5344CB8AC3E}">
        <p14:creationId xmlns:p14="http://schemas.microsoft.com/office/powerpoint/2010/main" val="290879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AC0F9-F7FC-4153-9C1E-820A7FE3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06" y="279819"/>
            <a:ext cx="9784080" cy="1508760"/>
          </a:xfrm>
        </p:spPr>
        <p:txBody>
          <a:bodyPr>
            <a:normAutofit/>
          </a:bodyPr>
          <a:lstStyle/>
          <a:p>
            <a:r>
              <a:rPr lang="zh-CN" altLang="en-US" sz="4800" b="1" i="0" dirty="0">
                <a:solidFill>
                  <a:schemeClr val="bg1"/>
                </a:solidFill>
                <a:effectLst/>
                <a:latin typeface="-apple-system"/>
              </a:rPr>
              <a:t>核心代码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963C3A-E937-48AF-B623-26440C422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994" y="2034332"/>
            <a:ext cx="10220747" cy="378946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1. 得到当前集合的迭代器对象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it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lists.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2.定义While循环,使用hasNext()判断是否有元素，有就进入循环使用next()取出来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(it.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一个循环下不能出现两个next语句 否则会因为数组元素是奇数是发生如上异常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6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AD361-9E27-43BB-B00F-1421B63E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0986999" cy="1508760"/>
          </a:xfrm>
        </p:spPr>
        <p:txBody>
          <a:bodyPr>
            <a:normAutofit/>
          </a:bodyPr>
          <a:lstStyle/>
          <a:p>
            <a:r>
              <a:rPr kumimoji="0" lang="zh-CN" altLang="zh-CN" sz="5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增强for循环</a:t>
            </a:r>
            <a:endParaRPr lang="zh-CN" altLang="en-US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7AA21-666E-4A85-B6DD-7534EBDD1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1450" y="2193935"/>
            <a:ext cx="1797346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增强for循环：既可以遍历集合，也可以遍历数组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它是JDK5之后出现的，其内部原理是一个Iterator迭代器，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遍历集合相当于是迭代器的简化写法 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实现Iterable接口的类才可以使用迭代器和增强for，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Collection接口已经实现了Iterable接口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5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CDA95-4AA6-4247-9580-CBC1D9E8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757"/>
            <a:ext cx="9784080" cy="915974"/>
          </a:xfrm>
        </p:spPr>
        <p:txBody>
          <a:bodyPr/>
          <a:lstStyle/>
          <a:p>
            <a:r>
              <a:rPr lang="zh-CN" altLang="en-US" dirty="0"/>
              <a:t>格式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45D285-8AD1-4F65-B64B-3E8BE89E4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4312" y="744028"/>
            <a:ext cx="9708356" cy="1204146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(元素数据类型 变量名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数组或者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集合){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在此处使用变量即可，这变量就是元素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8D1179-9B50-4645-BB88-F5C4BAAD0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12" y="4546193"/>
            <a:ext cx="9784080" cy="203514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1. 得到当前集合的迭代器对象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it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lists.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2.定义While循环,使用hasNext()判断是否有元素，有就进入循环使用next()取出来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一个循环下不能出现两个next语句 否则会因为数组元素是奇数是发生如上异常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AADADF-7387-4A70-A417-CF489D41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353" y="2569559"/>
            <a:ext cx="9641294" cy="1481144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list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... ...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ele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list){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B207-9D95-4685-950D-7A454805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D75FC-26B2-4D31-BD1C-818522B0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4400" b="0" i="0" dirty="0">
                <a:effectLst/>
                <a:latin typeface="-apple-system"/>
              </a:rPr>
              <a:t>它支持以不同的方式遍历一个聚合对象。</a:t>
            </a:r>
          </a:p>
          <a:p>
            <a:pPr algn="l">
              <a:buFont typeface="+mj-lt"/>
              <a:buAutoNum type="arabicPeriod"/>
            </a:pPr>
            <a:r>
              <a:rPr lang="zh-CN" altLang="en-US" sz="4400" b="0" i="0" dirty="0">
                <a:effectLst/>
                <a:latin typeface="-apple-system"/>
              </a:rPr>
              <a:t>迭代器简化了聚合类。</a:t>
            </a:r>
          </a:p>
          <a:p>
            <a:pPr algn="l">
              <a:buFont typeface="+mj-lt"/>
              <a:buAutoNum type="arabicPeriod"/>
            </a:pPr>
            <a:r>
              <a:rPr lang="zh-CN" altLang="en-US" sz="4400" b="0" i="0" dirty="0">
                <a:effectLst/>
                <a:latin typeface="-apple-system"/>
              </a:rPr>
              <a:t>在同一个聚合上可以有多个遍历。</a:t>
            </a:r>
          </a:p>
          <a:p>
            <a:pPr algn="l">
              <a:buFont typeface="+mj-lt"/>
              <a:buAutoNum type="arabicPeriod"/>
            </a:pPr>
            <a:r>
              <a:rPr lang="zh-CN" altLang="en-US" sz="4400" b="0" i="0" dirty="0">
                <a:effectLst/>
                <a:latin typeface="-apple-system"/>
              </a:rPr>
              <a:t>在迭代器模式中，增加新的聚合类和迭代器类都很方便，无须修改原有代码。</a:t>
            </a: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6433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093B4-C1F0-46A8-B38C-E8A2C563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8A75F-147B-4CA2-8225-89E8F39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5400" b="0" i="0" dirty="0">
                <a:effectLst/>
                <a:latin typeface="-apple-system"/>
              </a:rPr>
              <a:t>由于迭代器模式将存储数据和遍历数据的职责分离，增加新的聚合类需要对应增加新的迭代器类，类的个数成对增加，这在一定程度上增加了系统的复杂性。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7195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DE4D-C7FE-43E9-A920-E5D740BC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18E9F-673A-4009-B5FF-74D7A7A7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在迭代器模式中，提供了一个外部的迭代器来对聚合对象进行访问和遍历，迭代器定义了一个访问该聚合元素的接口，并且可以跟踪当前遍历的元素，了解哪些元素已经遍历过而哪些没有。迭代器的引入，将使得对一个复杂聚合对象的操作变得简单。</a:t>
            </a:r>
          </a:p>
          <a:p>
            <a:br>
              <a:rPr lang="zh-CN" altLang="en-US" sz="4400" dirty="0"/>
            </a:br>
            <a:endParaRPr lang="zh-CN" altLang="en-US" sz="44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4999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1D2C01-1EB3-4B30-AC32-88666FFB1AA9}"/>
              </a:ext>
            </a:extLst>
          </p:cNvPr>
          <p:cNvSpPr txBox="1"/>
          <p:nvPr/>
        </p:nvSpPr>
        <p:spPr>
          <a:xfrm>
            <a:off x="3860006" y="2471737"/>
            <a:ext cx="4471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99664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6A5B5-0858-45A0-B105-58A8C1B5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迭代器的应用场景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58CCA-355C-46F7-8508-C45E5191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i="0" dirty="0">
                <a:solidFill>
                  <a:schemeClr val="tx1"/>
                </a:solidFill>
                <a:effectLst/>
                <a:latin typeface="Helvetica Neue"/>
              </a:rPr>
              <a:t>迭代器模式在生活中应用的比较广泛，比如：物流系统中的传送带，不管传送的是什么物品，都会被打包成一个个箱子，并且有一个统一的二维码。这样我们不需要关心箱子里是什么，在分发时只需要一个个检查发送的目的地即可。再比如，我们平时乘坐交通工具，都是统一刷卡或者刷脸进站，而不需要关心是男性还是女性等信息。</a:t>
            </a:r>
            <a:endParaRPr lang="en-US" altLang="zh-CN" sz="3600" b="1" i="0" dirty="0">
              <a:solidFill>
                <a:schemeClr val="tx1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1732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B795-1682-43C2-823C-FD4D5E79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i="0" dirty="0">
                <a:effectLst/>
                <a:latin typeface="-apple-system"/>
              </a:rPr>
              <a:t>迭代器概述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4E01E-65C0-4B25-8043-9F169CCE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600" b="1" i="0" dirty="0">
                <a:effectLst/>
                <a:latin typeface="-apple-system"/>
              </a:rPr>
              <a:t>迭代器模式，提供了一种方法顺序访问一个聚合对象中的各个元素，而又不暴露该对象的内部表示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002909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166F-A645-4301-8F6F-77F6BE5D40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7182" y="1157288"/>
            <a:ext cx="11129962" cy="5815012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+mj-ea"/>
                <a:ea typeface="+mj-ea"/>
              </a:rPr>
              <a:t>1.</a:t>
            </a:r>
            <a:r>
              <a:rPr lang="zh-CN" altLang="en-US" sz="5400" b="1" dirty="0">
                <a:latin typeface="+mj-ea"/>
                <a:ea typeface="+mj-ea"/>
              </a:rPr>
              <a:t>迭代器模式</a:t>
            </a:r>
            <a:r>
              <a:rPr lang="en-US" altLang="zh-CN" sz="5400" b="1" dirty="0">
                <a:latin typeface="+mj-ea"/>
                <a:ea typeface="+mj-ea"/>
              </a:rPr>
              <a:t>(Iterator Pattern)</a:t>
            </a:r>
            <a:r>
              <a:rPr lang="zh-CN" altLang="en-US" sz="5400" b="1" dirty="0">
                <a:latin typeface="+mj-ea"/>
                <a:ea typeface="+mj-ea"/>
              </a:rPr>
              <a:t>是常用的设计模式</a:t>
            </a:r>
            <a:r>
              <a:rPr lang="en-US" altLang="zh-CN" sz="5400" b="1" dirty="0">
                <a:latin typeface="+mj-ea"/>
                <a:ea typeface="+mj-ea"/>
              </a:rPr>
              <a:t>,</a:t>
            </a:r>
            <a:r>
              <a:rPr lang="zh-CN" altLang="en-US" sz="5400" b="1" dirty="0">
                <a:latin typeface="+mj-ea"/>
                <a:ea typeface="+mj-ea"/>
              </a:rPr>
              <a:t>属于行为型模式</a:t>
            </a:r>
            <a:br>
              <a:rPr lang="zh-CN" altLang="en-US" sz="5400" b="1" dirty="0">
                <a:latin typeface="+mj-ea"/>
                <a:ea typeface="+mj-ea"/>
              </a:rPr>
            </a:br>
            <a:r>
              <a:rPr lang="en-US" altLang="zh-CN" sz="5400" b="1" dirty="0">
                <a:latin typeface="+mj-ea"/>
                <a:ea typeface="+mj-ea"/>
              </a:rPr>
              <a:t>2.</a:t>
            </a:r>
            <a:r>
              <a:rPr lang="zh-CN" altLang="en-US" sz="5400" b="1" dirty="0">
                <a:latin typeface="+mj-ea"/>
                <a:ea typeface="+mj-ea"/>
              </a:rPr>
              <a:t>迭代器模式</a:t>
            </a:r>
            <a:r>
              <a:rPr lang="en-US" altLang="zh-CN" sz="5400" b="1" dirty="0">
                <a:latin typeface="+mj-ea"/>
                <a:ea typeface="+mj-ea"/>
              </a:rPr>
              <a:t>,</a:t>
            </a:r>
            <a:r>
              <a:rPr lang="zh-CN" altLang="en-US" sz="5400" b="1" dirty="0">
                <a:latin typeface="+mj-ea"/>
                <a:ea typeface="+mj-ea"/>
              </a:rPr>
              <a:t>提供一种遍历集合元素的统一接口</a:t>
            </a:r>
            <a:r>
              <a:rPr lang="en-US" altLang="zh-CN" sz="5400" b="1" dirty="0">
                <a:latin typeface="+mj-ea"/>
                <a:ea typeface="+mj-ea"/>
              </a:rPr>
              <a:t>,</a:t>
            </a:r>
            <a:r>
              <a:rPr lang="zh-CN" altLang="en-US" sz="5400" b="1" dirty="0">
                <a:latin typeface="+mj-ea"/>
                <a:ea typeface="+mj-ea"/>
              </a:rPr>
              <a:t>用一致的方法遍历集合元素</a:t>
            </a:r>
            <a:r>
              <a:rPr lang="en-US" altLang="zh-CN" sz="5400" b="1" dirty="0">
                <a:latin typeface="+mj-ea"/>
                <a:ea typeface="+mj-ea"/>
              </a:rPr>
              <a:t>,</a:t>
            </a:r>
            <a:r>
              <a:rPr lang="zh-CN" altLang="en-US" sz="5400" b="1" dirty="0">
                <a:latin typeface="+mj-ea"/>
                <a:ea typeface="+mj-ea"/>
              </a:rPr>
              <a:t>不需要知道集合对象的底层表示</a:t>
            </a:r>
            <a:r>
              <a:rPr lang="en-US" altLang="zh-CN" sz="5400" b="1" dirty="0">
                <a:latin typeface="+mj-ea"/>
                <a:ea typeface="+mj-ea"/>
              </a:rPr>
              <a:t>, </a:t>
            </a:r>
            <a:r>
              <a:rPr lang="zh-CN" altLang="en-US" sz="5400" b="1" dirty="0">
                <a:latin typeface="+mj-ea"/>
                <a:ea typeface="+mj-ea"/>
              </a:rPr>
              <a:t>也就是</a:t>
            </a:r>
            <a:r>
              <a:rPr lang="en-US" altLang="zh-CN" sz="5400" b="1" dirty="0">
                <a:latin typeface="+mj-ea"/>
                <a:ea typeface="+mj-ea"/>
              </a:rPr>
              <a:t>:</a:t>
            </a:r>
            <a:r>
              <a:rPr lang="zh-CN" altLang="en-US" sz="5400" b="1" dirty="0">
                <a:latin typeface="+mj-ea"/>
                <a:ea typeface="+mj-ea"/>
              </a:rPr>
              <a:t>不爆露其内部的结构。</a:t>
            </a:r>
          </a:p>
          <a:p>
            <a:endParaRPr lang="zh-CN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6297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767088-17A2-4F94-9B00-D4E683E1FD9C}"/>
              </a:ext>
            </a:extLst>
          </p:cNvPr>
          <p:cNvSpPr txBox="1"/>
          <p:nvPr/>
        </p:nvSpPr>
        <p:spPr>
          <a:xfrm>
            <a:off x="386954" y="948690"/>
            <a:ext cx="117324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+mj-ea"/>
                <a:ea typeface="+mj-ea"/>
              </a:rPr>
              <a:t>3</a:t>
            </a:r>
            <a:r>
              <a:rPr lang="en-US" altLang="zh-CN" sz="5400" b="1" dirty="0"/>
              <a:t>.</a:t>
            </a:r>
            <a:r>
              <a:rPr lang="zh-CN" altLang="en-US" sz="5400" b="1" dirty="0"/>
              <a:t>如果我们的集合元素是用不同的方式实现的</a:t>
            </a:r>
            <a:r>
              <a:rPr lang="en-US" altLang="zh-CN" sz="5400" b="1" dirty="0"/>
              <a:t>,</a:t>
            </a:r>
            <a:r>
              <a:rPr lang="zh-CN" altLang="en-US" sz="5400" b="1" dirty="0"/>
              <a:t>有数组</a:t>
            </a:r>
            <a:r>
              <a:rPr lang="en-US" altLang="zh-CN" sz="5400" b="1" dirty="0"/>
              <a:t>,</a:t>
            </a:r>
            <a:r>
              <a:rPr lang="zh-CN" altLang="en-US" sz="5400" b="1" dirty="0"/>
              <a:t>还有</a:t>
            </a:r>
            <a:r>
              <a:rPr lang="en-US" altLang="zh-CN" sz="5400" b="1" dirty="0"/>
              <a:t>Java</a:t>
            </a:r>
            <a:r>
              <a:rPr lang="zh-CN" altLang="en-US" sz="5400" b="1" dirty="0"/>
              <a:t>的集合类</a:t>
            </a:r>
            <a:r>
              <a:rPr lang="en-US" altLang="zh-CN" sz="5400" b="1" dirty="0"/>
              <a:t>.</a:t>
            </a:r>
            <a:r>
              <a:rPr lang="zh-CN" altLang="en-US" sz="5400" b="1" dirty="0"/>
              <a:t>或者还有其他方式</a:t>
            </a:r>
            <a:r>
              <a:rPr lang="en-US" altLang="zh-CN" sz="5400" b="1" dirty="0"/>
              <a:t>,</a:t>
            </a:r>
            <a:r>
              <a:rPr lang="zh-CN" altLang="en-US" sz="5400" b="1" dirty="0"/>
              <a:t>当客户端要 遍历这些集合元素的时候就要使用多种遍历方式</a:t>
            </a:r>
            <a:r>
              <a:rPr lang="en-US" altLang="zh-CN" sz="5400" b="1" dirty="0"/>
              <a:t>,</a:t>
            </a:r>
            <a:r>
              <a:rPr lang="zh-CN" altLang="en-US" sz="5400" b="1" dirty="0"/>
              <a:t>而且还会暴漏元素的内部结构</a:t>
            </a:r>
            <a:r>
              <a:rPr lang="en-US" altLang="zh-CN" sz="5400" b="1" dirty="0"/>
              <a:t>,</a:t>
            </a:r>
            <a:r>
              <a:rPr lang="zh-CN" altLang="en-US" sz="5400" b="1" dirty="0"/>
              <a:t>可以考虑使用迭代器模式解决</a:t>
            </a:r>
            <a:br>
              <a:rPr lang="zh-CN" altLang="en-US" sz="5400" b="1" dirty="0"/>
            </a:b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807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14925-67A0-4AD6-B905-4CB4D0A4B1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0057" y="1143000"/>
            <a:ext cx="11665744" cy="498951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altLang="zh-CN" sz="4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4400" b="1" i="0" dirty="0">
                <a:solidFill>
                  <a:schemeClr val="tx1"/>
                </a:solidFill>
                <a:effectLst/>
                <a:latin typeface="-apple-system"/>
              </a:rPr>
              <a:t>遍历就是一个一个的把容器中的元素访问一遍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400" b="1" i="0" dirty="0">
                <a:solidFill>
                  <a:schemeClr val="tx1"/>
                </a:solidFill>
                <a:effectLst/>
                <a:latin typeface="-apple-system"/>
              </a:rPr>
              <a:t>迭代器在</a:t>
            </a:r>
            <a:r>
              <a:rPr lang="en-US" altLang="zh-CN" sz="4400" b="1" i="0" dirty="0">
                <a:solidFill>
                  <a:schemeClr val="tx1"/>
                </a:solidFill>
                <a:effectLst/>
                <a:latin typeface="-apple-system"/>
              </a:rPr>
              <a:t>java</a:t>
            </a:r>
            <a:r>
              <a:rPr lang="zh-CN" altLang="en-US" sz="4400" b="1" i="0" dirty="0">
                <a:solidFill>
                  <a:schemeClr val="tx1"/>
                </a:solidFill>
                <a:effectLst/>
                <a:latin typeface="-apple-system"/>
              </a:rPr>
              <a:t>中的代表是</a:t>
            </a:r>
            <a:r>
              <a:rPr lang="en-US" altLang="zh-CN" sz="4400" b="1" i="0" dirty="0">
                <a:solidFill>
                  <a:schemeClr val="tx1"/>
                </a:solidFill>
                <a:effectLst/>
                <a:latin typeface="-apple-system"/>
              </a:rPr>
              <a:t>Iterator</a:t>
            </a:r>
            <a:r>
              <a:rPr lang="zh-CN" altLang="en-US" sz="4400" b="1" i="0" dirty="0">
                <a:solidFill>
                  <a:schemeClr val="tx1"/>
                </a:solidFill>
                <a:effectLst/>
                <a:latin typeface="-apple-system"/>
              </a:rPr>
              <a:t>，迭代器是集合的专用遍历方式。</a:t>
            </a:r>
            <a:r>
              <a:rPr lang="zh-CN" altLang="en-US" sz="4400" b="1" i="0" dirty="0">
                <a:solidFill>
                  <a:schemeClr val="tx1"/>
                </a:solidFill>
                <a:effectLst/>
                <a:latin typeface="+mj-lt"/>
              </a:rPr>
              <a:t>如 </a:t>
            </a:r>
            <a:r>
              <a:rPr lang="en-US" altLang="zh-CN" sz="4400" b="1" i="0" u="none" strike="noStrike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sz="4400" b="1" i="0" dirty="0">
                <a:solidFill>
                  <a:schemeClr val="tx1"/>
                </a:solidFill>
                <a:effectLst/>
                <a:latin typeface="+mj-lt"/>
              </a:rPr>
              <a:t> 中的 </a:t>
            </a:r>
            <a:r>
              <a:rPr lang="en-US" altLang="zh-CN" sz="4400" b="1" i="0" dirty="0">
                <a:solidFill>
                  <a:schemeClr val="tx1"/>
                </a:solidFill>
                <a:effectLst/>
                <a:latin typeface="+mj-lt"/>
              </a:rPr>
              <a:t>Collection</a:t>
            </a:r>
            <a:r>
              <a:rPr lang="zh-CN" altLang="en-US" sz="4400" b="1" i="0" dirty="0">
                <a:solidFill>
                  <a:schemeClr val="tx1"/>
                </a:solidFill>
                <a:effectLst/>
                <a:latin typeface="+mj-lt"/>
              </a:rPr>
              <a:t>、</a:t>
            </a:r>
            <a:r>
              <a:rPr lang="en-US" altLang="zh-CN" sz="4400" b="1" i="0" dirty="0">
                <a:solidFill>
                  <a:schemeClr val="tx1"/>
                </a:solidFill>
                <a:effectLst/>
                <a:latin typeface="+mj-lt"/>
              </a:rPr>
              <a:t>List</a:t>
            </a:r>
            <a:r>
              <a:rPr lang="zh-CN" altLang="en-US" sz="4400" b="1" i="0" dirty="0">
                <a:solidFill>
                  <a:schemeClr val="tx1"/>
                </a:solidFill>
                <a:effectLst/>
                <a:latin typeface="+mj-lt"/>
              </a:rPr>
              <a:t>、</a:t>
            </a:r>
            <a:r>
              <a:rPr lang="en-US" altLang="zh-CN" sz="4400" b="1" i="0" dirty="0">
                <a:solidFill>
                  <a:schemeClr val="tx1"/>
                </a:solidFill>
                <a:effectLst/>
                <a:latin typeface="+mj-lt"/>
              </a:rPr>
              <a:t>Set</a:t>
            </a:r>
            <a:r>
              <a:rPr lang="zh-CN" altLang="en-US" sz="4400" b="1" i="0" dirty="0">
                <a:solidFill>
                  <a:schemeClr val="tx1"/>
                </a:solidFill>
                <a:effectLst/>
                <a:latin typeface="+mj-lt"/>
              </a:rPr>
              <a:t>、</a:t>
            </a:r>
            <a:r>
              <a:rPr lang="en-US" altLang="zh-CN" sz="4400" b="1" i="0" dirty="0">
                <a:solidFill>
                  <a:schemeClr val="tx1"/>
                </a:solidFill>
                <a:effectLst/>
                <a:latin typeface="+mj-lt"/>
              </a:rPr>
              <a:t>Map </a:t>
            </a:r>
            <a:r>
              <a:rPr lang="zh-CN" altLang="en-US" sz="4400" b="1" i="0" dirty="0">
                <a:solidFill>
                  <a:schemeClr val="tx1"/>
                </a:solidFill>
                <a:effectLst/>
                <a:latin typeface="+mj-lt"/>
              </a:rPr>
              <a:t>等都包含了迭代器。</a:t>
            </a:r>
            <a:endParaRPr lang="zh-CN" altLang="en-US" sz="4400" b="1" dirty="0">
              <a:solidFill>
                <a:schemeClr val="tx1"/>
              </a:solidFill>
              <a:latin typeface="+mj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4186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83501-84AF-4319-B091-4F01E062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94" y="284176"/>
            <a:ext cx="9784080" cy="1508760"/>
          </a:xfrm>
        </p:spPr>
        <p:txBody>
          <a:bodyPr>
            <a:normAutofit fontScale="90000"/>
          </a:bodyPr>
          <a:lstStyle/>
          <a:p>
            <a:r>
              <a:rPr lang="zh-CN" altLang="en-US" sz="6000" b="1" i="0" dirty="0">
                <a:effectLst/>
                <a:latin typeface="-apple-system"/>
              </a:rPr>
              <a:t>迭代器</a:t>
            </a:r>
            <a:r>
              <a:rPr lang="zh-CN" altLang="it-IT" sz="6000" b="1" i="0" dirty="0">
                <a:effectLst/>
                <a:latin typeface="-apple-system"/>
              </a:rPr>
              <a:t>中</a:t>
            </a:r>
            <a:r>
              <a:rPr lang="en-US" altLang="zh-CN" sz="6000" b="1" i="0" dirty="0">
                <a:effectLst/>
                <a:latin typeface="-apple-system"/>
              </a:rPr>
              <a:t>(</a:t>
            </a:r>
            <a:r>
              <a:rPr lang="it-IT" altLang="zh-CN" sz="6000" b="1" i="0" dirty="0">
                <a:effectLst/>
                <a:latin typeface="-apple-system"/>
              </a:rPr>
              <a:t>Iterator)</a:t>
            </a:r>
            <a:r>
              <a:rPr lang="zh-CN" altLang="it-IT" sz="6000" b="1" i="0" dirty="0">
                <a:effectLst/>
                <a:latin typeface="-apple-system"/>
              </a:rPr>
              <a:t>的常用方法</a:t>
            </a:r>
            <a:endParaRPr lang="zh-CN" altLang="en-US" sz="6000" dirty="0"/>
          </a:p>
        </p:txBody>
      </p:sp>
      <p:pic>
        <p:nvPicPr>
          <p:cNvPr id="4" name="内容占位符 15">
            <a:extLst>
              <a:ext uri="{FF2B5EF4-FFF2-40B4-BE49-F238E27FC236}">
                <a16:creationId xmlns:a16="http://schemas.microsoft.com/office/drawing/2014/main" id="{BC6E4E41-320C-40F0-A7D2-79C8B493A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69" y="2486024"/>
            <a:ext cx="11408570" cy="3507581"/>
          </a:xfrm>
        </p:spPr>
      </p:pic>
    </p:spTree>
    <p:extLst>
      <p:ext uri="{BB962C8B-B14F-4D97-AF65-F5344CB8AC3E}">
        <p14:creationId xmlns:p14="http://schemas.microsoft.com/office/powerpoint/2010/main" val="354512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43CF5BF-03A8-4899-8231-D71DF91B5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768" y="544288"/>
            <a:ext cx="11372851" cy="6344014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2777A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/** * 使用迭代器获取集合元素 */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CollectionDemo03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args)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lists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蒸羊羔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蒸熊掌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烧花鸭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400" dirty="0">
                <a:solidFill>
                  <a:srgbClr val="7EC699"/>
                </a:solidFill>
                <a:latin typeface="Consolas" panose="020B0609020204030204" pitchFamily="49" charset="0"/>
              </a:rPr>
              <a:t>烧子鹅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(lists);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1. 得到当前集合的迭代器对象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it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lists.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String e = it.next();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999999"/>
                </a:solidFill>
                <a:latin typeface="Consolas" panose="020B0609020204030204" pitchFamily="49" charset="0"/>
              </a:rPr>
              <a:t>		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System.out.println(e);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	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System.out.println(it.next());*/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	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//next()每次成功访问元素后就会移动到下一个元素的位置，因此要谨防越界问题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	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System.out.println(it.next());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999999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System.out.println(it.next());*/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999999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//System.out.println(it.next()); NoSuchElementException,出现无此元素异常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2.定义While循环,使用hasNext()判断是否有元素，有就进入循环使用next()取出来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(it.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一个循环下不能出现两个next语句 否则会因为数组元素是奇数是发生如上异常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5AE1E1-078B-4D75-9AF7-6F0A3CB72170}"/>
              </a:ext>
            </a:extLst>
          </p:cNvPr>
          <p:cNvSpPr txBox="1"/>
          <p:nvPr/>
        </p:nvSpPr>
        <p:spPr>
          <a:xfrm>
            <a:off x="4643438" y="25948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</a:rPr>
              <a:t>测试代码</a:t>
            </a:r>
          </a:p>
        </p:txBody>
      </p:sp>
    </p:spTree>
    <p:extLst>
      <p:ext uri="{BB962C8B-B14F-4D97-AF65-F5344CB8AC3E}">
        <p14:creationId xmlns:p14="http://schemas.microsoft.com/office/powerpoint/2010/main" val="259335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F8017-B1E7-4331-9E45-BD71EBAC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i="0" dirty="0">
                <a:effectLst/>
                <a:latin typeface="-apple-system"/>
              </a:rPr>
              <a:t>注意事项</a:t>
            </a:r>
            <a:endParaRPr lang="zh-CN" altLang="en-US" sz="6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62AEA-4167-4482-95E2-36349368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4800" b="1" i="0" dirty="0">
                <a:effectLst/>
                <a:latin typeface="-apple-system"/>
              </a:rPr>
              <a:t>next()</a:t>
            </a:r>
            <a:r>
              <a:rPr lang="zh-CN" altLang="en-US" sz="4800" b="1" i="0" dirty="0">
                <a:effectLst/>
                <a:latin typeface="-apple-system"/>
              </a:rPr>
              <a:t>每次成功访问元素后就会移动到下一个元素的位置，因此要谨防越界问题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4800" b="1" i="0" dirty="0">
                <a:effectLst/>
                <a:latin typeface="-apple-system"/>
              </a:rPr>
              <a:t>一个循环下不能出现两个</a:t>
            </a:r>
            <a:r>
              <a:rPr lang="en-US" altLang="zh-CN" sz="4800" b="1" i="0" dirty="0">
                <a:effectLst/>
                <a:latin typeface="-apple-system"/>
              </a:rPr>
              <a:t>next</a:t>
            </a:r>
            <a:r>
              <a:rPr lang="zh-CN" altLang="en-US" sz="4800" b="1" i="0" dirty="0">
                <a:effectLst/>
                <a:latin typeface="-apple-system"/>
              </a:rPr>
              <a:t>语句 否则会因为数组元素是奇数是发生如上异常</a:t>
            </a:r>
          </a:p>
          <a:p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58321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55</TotalTime>
  <Words>1215</Words>
  <Application>Microsoft Office PowerPoint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Helvetica Neue</vt:lpstr>
      <vt:lpstr>宋体</vt:lpstr>
      <vt:lpstr>Arial</vt:lpstr>
      <vt:lpstr>Consolas</vt:lpstr>
      <vt:lpstr>Corbel</vt:lpstr>
      <vt:lpstr>Wingdings</vt:lpstr>
      <vt:lpstr>带状</vt:lpstr>
      <vt:lpstr>迭代器模式</vt:lpstr>
      <vt:lpstr>迭代器的应用场景</vt:lpstr>
      <vt:lpstr>迭代器概述</vt:lpstr>
      <vt:lpstr>PowerPoint 演示文稿</vt:lpstr>
      <vt:lpstr>PowerPoint 演示文稿</vt:lpstr>
      <vt:lpstr>PowerPoint 演示文稿</vt:lpstr>
      <vt:lpstr>迭代器中(Iterator)的常用方法</vt:lpstr>
      <vt:lpstr>PowerPoint 演示文稿</vt:lpstr>
      <vt:lpstr>注意事项</vt:lpstr>
      <vt:lpstr>核心代码</vt:lpstr>
      <vt:lpstr>增强for循环</vt:lpstr>
      <vt:lpstr>格式</vt:lpstr>
      <vt:lpstr>优点</vt:lpstr>
      <vt:lpstr>缺点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迭代器模式</dc:title>
  <dc:creator>曹 亚珂</dc:creator>
  <cp:lastModifiedBy>曹 亚珂</cp:lastModifiedBy>
  <cp:revision>3</cp:revision>
  <dcterms:created xsi:type="dcterms:W3CDTF">2022-03-30T10:42:53Z</dcterms:created>
  <dcterms:modified xsi:type="dcterms:W3CDTF">2022-04-05T05:54:08Z</dcterms:modified>
</cp:coreProperties>
</file>