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3" r:id="rId16"/>
    <p:sldId id="272" r:id="rId17"/>
    <p:sldId id="269" r:id="rId18"/>
    <p:sldId id="274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5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9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1916743" y="4503020"/>
            <a:ext cx="175577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r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4986334" y="4503020"/>
            <a:ext cx="1755775" cy="408940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</a:pPr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1916744" y="2668907"/>
            <a:ext cx="4825365" cy="97091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1916743" y="3805558"/>
            <a:ext cx="4826000" cy="408939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3212149" y="2937827"/>
            <a:ext cx="5767705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212149" y="3901123"/>
            <a:ext cx="5767705" cy="1141984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1829982" y="4125951"/>
            <a:ext cx="4572036" cy="463829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457200" marR="0" indent="-45720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1829982" y="2842895"/>
            <a:ext cx="4572036" cy="117221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0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007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7924"/>
            <a:ext cx="720090" cy="610076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798"/>
            <a:ext cx="720090" cy="612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5328"/>
            <a:ext cx="1620202" cy="137267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0546"/>
            <a:ext cx="1620202" cy="1377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6.xml"/><Relationship Id="rId1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sz="quarter" idx="16"/>
            <p:custDataLst>
              <p:tags r:id="rId1"/>
            </p:custDataLst>
          </p:nvPr>
        </p:nvSpPr>
        <p:spPr>
          <a:xfrm>
            <a:off x="3451538" y="3819760"/>
            <a:ext cx="1755775" cy="408940"/>
          </a:xfrm>
        </p:spPr>
        <p:txBody>
          <a:bodyPr>
            <a:normAutofit fontScale="90000"/>
          </a:bodyPr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软信</a:t>
            </a:r>
            <a:r>
              <a:rPr lang="en-US" altLang="zh-CN" dirty="0">
                <a:solidFill>
                  <a:schemeClr val="dk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班：李易隆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047554" y="2608582"/>
            <a:ext cx="4825365" cy="970915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1"/>
                </a:solidFill>
              </a:rPr>
              <a:t>原型模式</a:t>
            </a:r>
            <a:endParaRPr lang="zh-CN" altLang="en-US" sz="54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81610"/>
            <a:ext cx="2444750" cy="784860"/>
          </a:xfrm>
        </p:spPr>
        <p:txBody>
          <a:bodyPr/>
          <a:p>
            <a:pPr marL="0" indent="0">
              <a:buNone/>
            </a:pPr>
            <a:r>
              <a:rPr lang="zh-CN" altLang="en-US" sz="2800" b="1"/>
              <a:t>浅拷贝</a:t>
            </a:r>
            <a:endParaRPr lang="zh-CN" altLang="en-US" sz="2800" b="1"/>
          </a:p>
        </p:txBody>
      </p:sp>
      <p:pic>
        <p:nvPicPr>
          <p:cNvPr id="8" name="图片 7" descr="16492179657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130300"/>
            <a:ext cx="11753215" cy="5546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40" y="4291330"/>
            <a:ext cx="2429510" cy="1440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1707576-20220327202105797-19159532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909955"/>
            <a:ext cx="10525125" cy="5229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深拷贝</a:t>
            </a:r>
            <a:endParaRPr lang="zh-CN" altLang="en-US"/>
          </a:p>
        </p:txBody>
      </p:sp>
      <p:pic>
        <p:nvPicPr>
          <p:cNvPr id="4" name="图片 3" descr="16492183537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963295"/>
            <a:ext cx="11922760" cy="5669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705" y="4040505"/>
            <a:ext cx="2931795" cy="15640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707576-20220327202130800-6564037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1352550"/>
            <a:ext cx="10553700" cy="4381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9615" y="662305"/>
            <a:ext cx="1003490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3200"/>
              <a:t>注意：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深拷贝和浅拷贝要分开实现，不然会导致程序变得非常复杂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带有final类型的变量是不可以进行拷贝的，这样是无法实现深拷贝，这是因为final关键字的特性</a:t>
            </a: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/>
              <a:t>对于一个final变量，如果是基本数据类型的变量，则其数值一旦在初始化之后便不能更改；如果是引用类型的变量，则在对其初始化之后便不能再让其指向另一个对象。因此：要使用clone()方法，类的成员变量上不要增加final关键字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扩展</a:t>
            </a:r>
            <a:r>
              <a:rPr lang="en-US" altLang="zh-CN"/>
              <a:t>:</a:t>
            </a:r>
            <a:r>
              <a:t>原型模式的应用</a:t>
            </a:r>
            <a:r>
              <a:t>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30105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400"/>
              <a:t>原型模式通常适用于以下场景：</a:t>
            </a:r>
            <a:endParaRPr lang="zh-CN" altLang="en-US" sz="2400"/>
          </a:p>
          <a:p>
            <a:r>
              <a:rPr lang="zh-CN" altLang="en-US" sz="2400"/>
              <a:t>对象之间相同或相似，即只是个别的几个属性不同的时候。</a:t>
            </a:r>
            <a:endParaRPr lang="zh-CN" altLang="en-US" sz="2400"/>
          </a:p>
          <a:p>
            <a:r>
              <a:rPr lang="zh-CN" altLang="en-US" sz="2400"/>
              <a:t>创建对象成本较大，例如初始化时间长，占用CPU太多，或者占用网络资源太多等，需要优化资源。</a:t>
            </a:r>
            <a:endParaRPr lang="zh-CN" altLang="en-US" sz="2400"/>
          </a:p>
          <a:p>
            <a:r>
              <a:rPr lang="zh-CN" altLang="en-US" sz="2400"/>
              <a:t>创建一个对象需要繁琐的数据准备或访问权限等，需要提高性能或者提高安全性。</a:t>
            </a:r>
            <a:endParaRPr lang="zh-CN" altLang="en-US" sz="2400"/>
          </a:p>
          <a:p>
            <a:r>
              <a:rPr lang="zh-CN" altLang="en-US" sz="2400"/>
              <a:t>系统中大量使用该类对象，且各个调用者都需要给它的属性重新赋值。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在 Spring 中，原型模式应用的非常广泛，例如 scope='prototype'、JSON.parseObject() 等都是原型模式的具体应用。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5425" y="2698750"/>
            <a:ext cx="68700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/>
              <a:t>感谢观看</a:t>
            </a:r>
            <a:endParaRPr lang="zh-CN" altLang="en-US" sz="6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4630" y="473710"/>
            <a:ext cx="1602740" cy="602615"/>
          </a:xfrm>
        </p:spPr>
        <p:txBody>
          <a:bodyPr>
            <a:normAutofit fontScale="90000"/>
          </a:bodyPr>
          <a:p>
            <a:pPr algn="ctr"/>
            <a:r>
              <a:rPr lang="zh-CN" altLang="en-US" sz="5335"/>
              <a:t>目录</a:t>
            </a:r>
            <a:endParaRPr lang="zh-CN" altLang="en-US" sz="533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8225" y="2037715"/>
            <a:ext cx="4660900" cy="3630295"/>
          </a:xfrm>
        </p:spPr>
        <p:txBody>
          <a:bodyPr>
            <a:noAutofit/>
          </a:bodyPr>
          <a:p>
            <a:pPr algn="l"/>
            <a:r>
              <a:rPr sz="2800"/>
              <a:t>他是什么东西</a:t>
            </a:r>
            <a:endParaRPr sz="2800"/>
          </a:p>
          <a:p>
            <a:pPr algn="l"/>
            <a:r>
              <a:rPr sz="2800"/>
              <a:t>他的作用</a:t>
            </a:r>
            <a:endParaRPr lang="en-US" altLang="zh-CN" sz="2800"/>
          </a:p>
          <a:p>
            <a:pPr algn="l"/>
            <a:r>
              <a:rPr sz="2800"/>
              <a:t>他的优缺点</a:t>
            </a:r>
            <a:endParaRPr lang="en-US" altLang="zh-CN" sz="2800"/>
          </a:p>
          <a:p>
            <a:pPr algn="l"/>
            <a:r>
              <a:rPr sz="2800"/>
              <a:t>他的代码实现</a:t>
            </a:r>
            <a:endParaRPr sz="2800"/>
          </a:p>
          <a:p>
            <a:pPr algn="l"/>
            <a:endParaRPr lang="en-US" altLang="zh-CN" sz="2800"/>
          </a:p>
          <a:p>
            <a:pPr algn="l"/>
            <a:endParaRPr lang="en-US" altLang="zh-CN" sz="2800">
              <a:highlight>
                <a:srgbClr val="FFFF00"/>
              </a:highlight>
            </a:endParaRPr>
          </a:p>
          <a:p>
            <a:pPr algn="l">
              <a:buNone/>
            </a:pPr>
            <a:endParaRPr lang="en-US" altLang="zh-CN" sz="2800">
              <a:highlight>
                <a:srgbClr val="FFFF00"/>
              </a:highligh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443230"/>
            <a:ext cx="2677160" cy="532765"/>
          </a:xfrm>
        </p:spPr>
        <p:txBody>
          <a:bodyPr>
            <a:normAutofit/>
          </a:bodyPr>
          <a:p>
            <a:r>
              <a:rPr lang="zh-CN" altLang="en-US"/>
              <a:t>他是什么东西？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055" y="1635125"/>
            <a:ext cx="9858375" cy="4876800"/>
          </a:xfrm>
        </p:spPr>
        <p:txBody>
          <a:bodyPr>
            <a:noAutofit/>
          </a:bodyPr>
          <a:p>
            <a:pPr marL="0" indent="0" algn="l">
              <a:buNone/>
            </a:pPr>
            <a:r>
              <a:rPr sz="3600"/>
              <a:t>原型（Prototype）模式是一种</a:t>
            </a:r>
            <a:r>
              <a:rPr sz="3600" b="1"/>
              <a:t>对象创建型模式</a:t>
            </a:r>
            <a:r>
              <a:rPr sz="3600"/>
              <a:t>，它通过</a:t>
            </a:r>
            <a:r>
              <a:rPr sz="3600" b="1"/>
              <a:t>原型实例</a:t>
            </a:r>
            <a:r>
              <a:rPr sz="3600"/>
              <a:t>指定创建对象的种类，并采用</a:t>
            </a:r>
            <a:r>
              <a:rPr sz="3600" b="1"/>
              <a:t>拷贝原型</a:t>
            </a:r>
            <a:r>
              <a:rPr sz="3600"/>
              <a:t>实例的方法来创建新的对象。所以，使用原型模式创建的实例，具有与原型实例一样的数据。  </a:t>
            </a: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81305" y="1045210"/>
            <a:ext cx="591312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/>
              <a:t>多重影分身</a:t>
            </a:r>
            <a:r>
              <a:rPr lang="zh-CN" altLang="en-US" sz="2400"/>
              <a:t>非常合适这个概念，鸣人本体是原型对象！通过“多重影分身术”也就是原型模式（自己本身使用忍术进行创建），进行分身！创建新对象，（分身）。</a:t>
            </a:r>
            <a:r>
              <a:rPr lang="en-US" altLang="zh-CN" sz="2400"/>
              <a:t> </a:t>
            </a:r>
            <a:endParaRPr lang="zh-CN" altLang="en-US" sz="2400"/>
          </a:p>
          <a:p>
            <a:pPr algn="l"/>
            <a:r>
              <a:rPr lang="zh-CN" altLang="en-US" sz="2400"/>
              <a:t>需要注意的是，创建新“分身”的人就是鸣人！这个意思就是说原型对象自己不仅是个对象还是个工厂！并且通过克隆方式创建的对象是全新的对象，它们都是有自己的新的地址，通常对克隆模式所产生的新对象（影分身）进行修改（攻击）是不会对原型对象（鸣人）造成任何影响的！每一个克隆对象都是相对独立的，通过不同的方式对克隆对象进行修改后，可以的到一系列相似但不完全相同的对象。（参考多重影分身之色诱术）。</a:t>
            </a:r>
            <a:endParaRPr lang="zh-CN" altLang="en-US" sz="2400"/>
          </a:p>
          <a:p>
            <a:pPr algn="l"/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03250" y="370205"/>
            <a:ext cx="2229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举例：</a:t>
            </a:r>
            <a:endParaRPr lang="zh-CN" altLang="en-US" sz="2400"/>
          </a:p>
        </p:txBody>
      </p:sp>
      <p:pic>
        <p:nvPicPr>
          <p:cNvPr id="7" name="图片 6" descr="t01091269adf9ca549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745" y="1995805"/>
            <a:ext cx="5094605" cy="2865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他的</a:t>
            </a:r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0382" y="952508"/>
            <a:ext cx="10852237" cy="5388907"/>
          </a:xfrm>
        </p:spPr>
        <p:txBody>
          <a:bodyPr/>
          <a:p>
            <a:pPr marL="0" indent="0">
              <a:buNone/>
            </a:pPr>
            <a:r>
              <a:rPr lang="zh-CN" altLang="en-US" sz="4000"/>
              <a:t>它主要面对的问题是:“某些结构复杂的对象”的创建工作，由于需求的变化，这些对象经常面临着各种的变化，但是他们却拥有比较稳定一致的接口。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举例：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8030" y="1587500"/>
            <a:ext cx="3179445" cy="4003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2660" y="1806575"/>
            <a:ext cx="27724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你一不小心把宿舍钥匙弄丢了，进不了宿舍，但是舍友们都还有宿舍钥匙，带上舍友的宿舍钥匙去配钥匙的地方花点钱，很快就可以得到一把新的宿舍钥匙，而我并不知道宿舍的钥匙到底是什么样的齿形</a:t>
            </a:r>
            <a:endParaRPr lang="zh-CN" altLang="en-US" sz="2200"/>
          </a:p>
        </p:txBody>
      </p:sp>
      <p:sp>
        <p:nvSpPr>
          <p:cNvPr id="7" name="圆角矩形 6"/>
          <p:cNvSpPr/>
          <p:nvPr/>
        </p:nvSpPr>
        <p:spPr>
          <a:xfrm>
            <a:off x="7293610" y="1806575"/>
            <a:ext cx="1369695" cy="1006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874895" y="1806575"/>
            <a:ext cx="1369695" cy="1006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798050" y="1806575"/>
            <a:ext cx="1369695" cy="1006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84800" y="2080895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84770" y="2139315"/>
            <a:ext cx="69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师傅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048240" y="1979295"/>
            <a:ext cx="995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电子配钥匙</a:t>
            </a:r>
            <a:r>
              <a:rPr lang="zh-CN" altLang="en-US"/>
              <a:t>机</a:t>
            </a: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5560060" y="2952750"/>
            <a:ext cx="0" cy="128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5544185" y="4237355"/>
            <a:ext cx="2333625" cy="2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7845425" y="2941955"/>
            <a:ext cx="10795" cy="127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10" idx="1"/>
          </p:cNvCxnSpPr>
          <p:nvPr/>
        </p:nvCxnSpPr>
        <p:spPr>
          <a:xfrm>
            <a:off x="8663305" y="2310130"/>
            <a:ext cx="1134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532110" y="2910205"/>
            <a:ext cx="0" cy="2215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4987925" y="5072380"/>
            <a:ext cx="5512435" cy="5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62855" y="2985135"/>
            <a:ext cx="0" cy="2087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58180" y="3851910"/>
            <a:ext cx="1873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把钥匙给</a:t>
            </a:r>
            <a:r>
              <a:rPr lang="zh-CN" altLang="en-US"/>
              <a:t>师傅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727440" y="1388110"/>
            <a:ext cx="974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找个坯子</a:t>
            </a:r>
            <a:r>
              <a:rPr lang="zh-CN" altLang="en-US"/>
              <a:t>固定模型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71055" y="5189855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取回</a:t>
            </a:r>
            <a:r>
              <a:rPr lang="zh-CN" altLang="en-US"/>
              <a:t>钥匙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他的</a:t>
            </a:r>
            <a:r>
              <a:rPr lang="zh-CN" altLang="en-US"/>
              <a:t>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975" y="1259205"/>
            <a:ext cx="10578465" cy="49612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3600"/>
              <a:t>                                   </a:t>
            </a:r>
            <a:r>
              <a:rPr lang="zh-CN" altLang="en-US" sz="3600"/>
              <a:t>优点</a:t>
            </a:r>
            <a:endParaRPr lang="zh-CN" altLang="en-US" sz="3600"/>
          </a:p>
          <a:p>
            <a:r>
              <a:rPr lang="zh-CN" altLang="en-US" sz="3600"/>
              <a:t>Java 自带的原型模式基于内存二进制流的复制，在性能上比直接 new 一个对象更加优良。</a:t>
            </a:r>
            <a:endParaRPr lang="zh-CN" altLang="en-US" sz="3600"/>
          </a:p>
          <a:p>
            <a:r>
              <a:rPr lang="zh-CN" altLang="en-US" sz="3600"/>
              <a:t>可以使用深克隆方式保存对象的状态，使用原型模式将对象复制一份，并将其状态保存起来，简化了创建对象的过程，以便在需要的时候使用（例如恢复到历史某一状态），可辅助实现撤销操作。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10544"/>
            <a:ext cx="10852237" cy="441964"/>
          </a:xfrm>
        </p:spPr>
        <p:txBody>
          <a:bodyPr>
            <a:normAutofit fontScale="90000"/>
          </a:bodyPr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4963795"/>
          </a:xfrm>
        </p:spPr>
        <p:txBody>
          <a:bodyPr/>
          <a:p>
            <a:r>
              <a:rPr lang="zh-CN" altLang="en-US" sz="3200"/>
              <a:t>需要为每一个类都配置一个 clone 方法</a:t>
            </a:r>
            <a:endParaRPr lang="zh-CN" altLang="en-US" sz="3200"/>
          </a:p>
          <a:p>
            <a:r>
              <a:rPr lang="zh-CN" altLang="en-US" sz="3200"/>
              <a:t>clone 方法位于类的内部，当对已有类进行改造的时候，需要修改代码，违背了开闭原则。</a:t>
            </a:r>
            <a:endParaRPr lang="zh-CN" altLang="en-US" sz="3200"/>
          </a:p>
          <a:p>
            <a:r>
              <a:rPr lang="zh-CN" altLang="en-US" sz="3200"/>
              <a:t>当实现深克隆时，需要编写较为复杂的代码，而且当对象之间存在多重嵌套引用时，为了实现深克隆，每一层对象对应的类都必须支持深克隆，实现起来会比较麻烦。因此，深克隆、浅克隆需要运用得当。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原型模式的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692130" cy="37293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800"/>
              <a:t>原型模式的实现分为浅拷贝和</a:t>
            </a:r>
            <a:r>
              <a:rPr lang="zh-CN" altLang="en-US" sz="2800"/>
              <a:t>深拷贝。</a:t>
            </a:r>
            <a:endParaRPr lang="zh-CN" altLang="en-US" sz="2800"/>
          </a:p>
          <a:p>
            <a:r>
              <a:rPr lang="zh-CN" altLang="en-US" sz="2800"/>
              <a:t>浅</a:t>
            </a:r>
            <a:r>
              <a:rPr lang="zh-CN" altLang="en-US" sz="2800"/>
              <a:t>拷贝：创建一个新对象，新对象的属性和原来对象完全相同，对于非基本类型属性，仍指向原有属性所指向的对象的内存地址。</a:t>
            </a:r>
            <a:endParaRPr lang="zh-CN" altLang="en-US" sz="2800"/>
          </a:p>
          <a:p>
            <a:r>
              <a:rPr lang="zh-CN" altLang="en-US" sz="2800"/>
              <a:t>深</a:t>
            </a:r>
            <a:r>
              <a:rPr lang="zh-CN" altLang="en-US" sz="2800"/>
              <a:t>拷贝：创建一个新对象，属性中引用的其他对象也会被克隆，不再指向原有对象地址。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27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4327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2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9、20、21、22、23、26、30、34、37、38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2"/>
  <p:tag name="KSO_WM_UNIT_PRESET_TEXT" val="汇报人姓名"/>
  <p:tag name="KSO_WM_UNIT_TYPE" val="b"/>
  <p:tag name="KSO_WM_TEMPLATE_CATEGORY" val="custom"/>
  <p:tag name="KSO_WM_TEMPLATE_INDEX" val="20204327"/>
  <p:tag name="KSO_WM_UNIT_ID" val="custom20204327_1*b*2"/>
  <p:tag name="KSO_WM_UNIT_ISNUMDGMTITLE" val="0"/>
  <p:tag name="KSO_WM_UNIT_VALUE" val="7"/>
  <p:tag name="KSO_WM_UNIT_TEXT_FILL_FORE_SCHEMECOLOR_INDEX_BRIGHTNESS" val="0.15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大数据时代"/>
  <p:tag name="KSO_WM_TEMPLATE_CATEGORY" val="custom"/>
  <p:tag name="KSO_WM_TEMPLATE_INDEX" val="20204327"/>
  <p:tag name="KSO_WM_UNIT_ID" val="custom20204327_1*a*1"/>
  <p:tag name="KSO_WM_UNIT_ISNUMDGMTITLE" val="0"/>
</p:tagLst>
</file>

<file path=ppt/tags/tag143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327"/>
  <p:tag name="KSO_WM_SLIDE_ID" val="custom20204327_1"/>
  <p:tag name="KSO_WM_TEMPLATE_MASTER_THUMB_INDEX" val="12"/>
  <p:tag name="KSO_WM_TEMPLATE_THUMBS_INDEX" val="1、4、7、9、12、15、16、19、20、21、22、23、26、30、34、37、38"/>
  <p:tag name="KSO_WM_SPECIAL_SOURCE" val="bdnull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4327"/>
  <p:tag name="KSO_WM_SPECIAL_SOURCE" val="bdnull"/>
</p:tagLst>
</file>

<file path=ppt/tags/tag159.xml><?xml version="1.0" encoding="utf-8"?>
<p:tagLst xmlns:p="http://schemas.openxmlformats.org/presentationml/2006/main">
  <p:tag name="KSO_DOCER_TEMPLATE_OPEN_ONCE_MARK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FEAEA"/>
      </a:dk2>
      <a:lt2>
        <a:srgbClr val="FCFBFB"/>
      </a:lt2>
      <a:accent1>
        <a:srgbClr val="C9393A"/>
      </a:accent1>
      <a:accent2>
        <a:srgbClr val="C84D28"/>
      </a:accent2>
      <a:accent3>
        <a:srgbClr val="AE6823"/>
      </a:accent3>
      <a:accent4>
        <a:srgbClr val="87892B"/>
      </a:accent4>
      <a:accent5>
        <a:srgbClr val="5DAA46"/>
      </a:accent5>
      <a:accent6>
        <a:srgbClr val="38C97C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1482</Words>
  <Application>WPS 演示</Application>
  <PresentationFormat>宽屏</PresentationFormat>
  <Paragraphs>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原型模式</vt:lpstr>
      <vt:lpstr>目录</vt:lpstr>
      <vt:lpstr>他是什么东西？</vt:lpstr>
      <vt:lpstr>PowerPoint 演示文稿</vt:lpstr>
      <vt:lpstr>他的作用</vt:lpstr>
      <vt:lpstr>举例：</vt:lpstr>
      <vt:lpstr>他的优缺点</vt:lpstr>
      <vt:lpstr>缺点</vt:lpstr>
      <vt:lpstr>原型模式的实现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扩展:原型模式的应用场景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yilong li</dc:creator>
  <cp:lastModifiedBy>有多深情</cp:lastModifiedBy>
  <cp:revision>14</cp:revision>
  <dcterms:created xsi:type="dcterms:W3CDTF">2022-03-29T06:56:00Z</dcterms:created>
  <dcterms:modified xsi:type="dcterms:W3CDTF">2022-04-06T04:40:52Z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4B02A2214DC344EA99B0546FBBBB79DD</vt:lpwstr>
  </property>
  <property fmtid="{D5CDD505-2E9C-101B-9397-08002B2CF9AE}" pid="3" name="KSOProductBuildVer">
    <vt:lpwstr>2052-11.1.0.11365</vt:lpwstr>
  </property>
</Properties>
</file>