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EF67D-E4B8-4D6A-8755-9D8BFCA8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3E217-3405-4CD2-B7E8-1D0968612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E8F25-6ED5-4DC6-BC9B-1778A4F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80DC6-6F3F-4A86-9192-10007CE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40A01-3E85-443F-834C-37FFF92C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4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EBCED-95A2-4D63-B82A-5AC60977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36162-0FC3-4FA3-A895-0A959A293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BB08-5313-4536-90A1-8AB5578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02454-645C-44D6-839A-2DDAF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D3A69-58C0-4E2A-A3EC-2E49B4C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8F5B21-E8CE-4073-BE0C-6E67B76E3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25D96-124C-4FF2-B6C1-1F3FAD00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3E7B4-A18F-4E37-99E7-75694ADA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3DCD4-0AE8-4482-A38C-AEF165D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5AC1D-DC01-46D4-8E26-7146E5FA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DD194-1A04-4BC6-AE7C-55B4381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535E-0BE8-494F-A105-84F42111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9D243-93EE-41CD-93A8-DF84E301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D653F-2149-443B-B0D9-2C75FE71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61B6E-EB9C-4926-A910-E51C09DB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6CBD1-332C-4C4E-A592-626E133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F39C1-981B-4591-9BB9-4591B2E1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1D288-ABF0-4DFF-B11F-180FE610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A88B0-1420-4C31-B69C-D0D1CF7E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4E8CE-22A4-473D-B570-21F6225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7F44-F7C9-4846-A96D-72E85D74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47409-16D3-4F47-9AE6-8C53A526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4B7AA-2630-4215-9AC3-6D357B95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FD4BA-9272-40C7-A384-A46B53AF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411E-A1AB-4842-BD8B-1F7BA854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C50F5-8946-4140-B844-A14F6A5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1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12FB-122C-47B7-A9C8-9F4FC67F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7BCF6-FBB0-47D9-9419-B917FA05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317B0-8522-4EA1-B179-CC089882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9B3A97-59EA-48EE-89C1-E83D4F1A9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83E55-177D-4DDF-9832-A8DB9356F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E8D0AA-AA7E-478B-8C6B-5C9830E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D4847-608E-4AF2-B774-5E782630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4E5F1-38D9-424D-80F2-49FB365E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5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C12E7-C1E8-427D-978E-6E5B8E3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79C3E-FAF0-426B-AC57-51490CF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C5021-7D99-4209-A1EE-326C4DB4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E989F-EEAD-4CFE-B873-8F5AF75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9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776C16-BDCF-4851-93AA-B0DF4112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FBD4F7-796A-4760-BB82-1C18F130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CD2F3-B0AE-4377-96EE-0420F9EE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65B4-F460-46A1-857E-010BD6CA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E548A-CBE4-4058-98AB-73BBB560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09BE3-6B06-4615-B3FF-08C4A156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86D49-F511-4138-B64F-0F337F7F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8DB42-02AF-4D5D-BB6C-049651E3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148F1-9585-4181-80EB-0E5CB01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8D04-3641-4967-9A79-9B678D6E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928190-4DC5-4663-B6BF-41135EA3B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84CFF-3A85-4202-83AD-88010EA55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10ED1-FB45-4520-AF30-1DE570AA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A5D90-0F49-49D8-AEBF-97388EFB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B251E-F760-45CF-984D-64660C71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1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560C2A-66B5-4779-9BE6-7C9654C3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F86C0-1B30-43B2-8FDE-9D386D78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EA857-0D03-4432-AD81-BC314AAC9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C560-1D8E-43FA-A694-6C73EB6970B3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580EF-90DD-4A01-B4A2-AEEE5A30F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3221-8167-4F7E-8BA7-BC447104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65A0-402B-444F-AE75-ACC483827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C1DBC5-C8E0-4BC0-B24B-57FDFA7324A9}"/>
              </a:ext>
            </a:extLst>
          </p:cNvPr>
          <p:cNvSpPr/>
          <p:nvPr/>
        </p:nvSpPr>
        <p:spPr>
          <a:xfrm>
            <a:off x="2194931" y="505489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工厂模式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--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简单工厂模式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242085-1FA0-49EC-9956-7921BC49EA57}"/>
              </a:ext>
            </a:extLst>
          </p:cNvPr>
          <p:cNvSpPr txBox="1"/>
          <p:nvPr/>
        </p:nvSpPr>
        <p:spPr>
          <a:xfrm>
            <a:off x="1969476" y="1664676"/>
            <a:ext cx="9182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highlight>
                  <a:srgbClr val="FFFF00"/>
                </a:highlight>
              </a:rPr>
              <a:t>定义</a:t>
            </a:r>
            <a:endParaRPr lang="en-US" altLang="zh-CN" sz="3600" dirty="0">
              <a:highlight>
                <a:srgbClr val="FFFF00"/>
              </a:highlight>
            </a:endParaRPr>
          </a:p>
          <a:p>
            <a:r>
              <a:rPr lang="zh-CN" altLang="en-US" sz="3600" dirty="0"/>
              <a:t>简单工厂模式属于创建型模式又叫做</a:t>
            </a:r>
            <a:r>
              <a:rPr lang="zh-CN" altLang="en-US" sz="3600" dirty="0">
                <a:solidFill>
                  <a:srgbClr val="FF0000"/>
                </a:solidFill>
              </a:rPr>
              <a:t>静态工厂方法模式，</a:t>
            </a:r>
            <a:r>
              <a:rPr lang="zh-CN" altLang="en-US" sz="3600" dirty="0"/>
              <a:t>它属于类创建型模式。在简单工厂模式中，可以根据参数的不同返回不同类的实例。</a:t>
            </a:r>
            <a:endParaRPr lang="en-US" altLang="zh-CN" sz="3600" dirty="0"/>
          </a:p>
          <a:p>
            <a:r>
              <a:rPr lang="zh-CN" altLang="en-US" sz="3600" b="1" dirty="0"/>
              <a:t>简单工厂模式专门定义一个类来负责创建其他类的实现，被创建的实例通常都具有共同的父类。</a:t>
            </a:r>
          </a:p>
        </p:txBody>
      </p:sp>
    </p:spTree>
    <p:extLst>
      <p:ext uri="{BB962C8B-B14F-4D97-AF65-F5344CB8AC3E}">
        <p14:creationId xmlns:p14="http://schemas.microsoft.com/office/powerpoint/2010/main" val="30848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841320-BF8D-4A37-A907-289E6C1E911F}"/>
              </a:ext>
            </a:extLst>
          </p:cNvPr>
          <p:cNvSpPr txBox="1"/>
          <p:nvPr/>
        </p:nvSpPr>
        <p:spPr>
          <a:xfrm>
            <a:off x="3222741" y="23892"/>
            <a:ext cx="5076308" cy="67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</a:rPr>
              <a:t>1..2</a:t>
            </a:r>
            <a:r>
              <a:rPr lang="zh-CN" altLang="en-US" sz="3600" dirty="0">
                <a:solidFill>
                  <a:srgbClr val="00B050"/>
                </a:solidFill>
              </a:rPr>
              <a:t>简单工厂模式结构图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76B46-C220-45E4-839C-7D8EEF55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8" y="812379"/>
            <a:ext cx="11624303" cy="59667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62C2C0-428C-4DC1-A8E2-6ABCF5F4B7E0}"/>
              </a:ext>
            </a:extLst>
          </p:cNvPr>
          <p:cNvSpPr txBox="1"/>
          <p:nvPr/>
        </p:nvSpPr>
        <p:spPr>
          <a:xfrm>
            <a:off x="2341687" y="4051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00"/>
                </a:highlight>
              </a:rPr>
              <a:t>工厂类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1B1E36-DFBF-4C0D-BF29-D9B98EF8098F}"/>
              </a:ext>
            </a:extLst>
          </p:cNvPr>
          <p:cNvSpPr txBox="1"/>
          <p:nvPr/>
        </p:nvSpPr>
        <p:spPr>
          <a:xfrm>
            <a:off x="8632077" y="1284790"/>
            <a:ext cx="1351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00"/>
                </a:highlight>
              </a:rPr>
              <a:t>抽象产品类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11075-35C6-4B03-9A6D-46A7AAA90930}"/>
              </a:ext>
            </a:extLst>
          </p:cNvPr>
          <p:cNvSpPr txBox="1"/>
          <p:nvPr/>
        </p:nvSpPr>
        <p:spPr>
          <a:xfrm>
            <a:off x="7929431" y="4016747"/>
            <a:ext cx="15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00FF00"/>
                </a:highlight>
              </a:rPr>
              <a:t>具体产品类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252D82-E732-49CC-B5C3-7CC3C7DC888F}"/>
              </a:ext>
            </a:extLst>
          </p:cNvPr>
          <p:cNvSpPr txBox="1"/>
          <p:nvPr/>
        </p:nvSpPr>
        <p:spPr>
          <a:xfrm flipH="1">
            <a:off x="559788" y="1020078"/>
            <a:ext cx="1598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简单工厂模式的核心，它负责实现创建所有的内部逻辑。工厂类的创建产品类的方法可以被外界直接调用，创建所需的产品对象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C4DE7D-4E09-4CE7-A4B0-5CC340A1D542}"/>
              </a:ext>
            </a:extLst>
          </p:cNvPr>
          <p:cNvCxnSpPr>
            <a:cxnSpLocks/>
          </p:cNvCxnSpPr>
          <p:nvPr/>
        </p:nvCxnSpPr>
        <p:spPr>
          <a:xfrm flipH="1" flipV="1">
            <a:off x="1967696" y="3622876"/>
            <a:ext cx="373992" cy="42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C55CBBC-E2F4-483C-9358-A8DCF935CB2A}"/>
              </a:ext>
            </a:extLst>
          </p:cNvPr>
          <p:cNvSpPr txBox="1"/>
          <p:nvPr/>
        </p:nvSpPr>
        <p:spPr>
          <a:xfrm>
            <a:off x="5625296" y="3622876"/>
            <a:ext cx="160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是简单工厂模式的创建目标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C9DD5-FE39-4FBB-B437-2EFF08C06EA1}"/>
              </a:ext>
            </a:extLst>
          </p:cNvPr>
          <p:cNvSpPr txBox="1"/>
          <p:nvPr/>
        </p:nvSpPr>
        <p:spPr>
          <a:xfrm>
            <a:off x="3912243" y="1284790"/>
            <a:ext cx="268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简单工厂模式所创建的所有对象的父类，它负责描述所有实例所共有的公共接口。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D96B53-59A3-4BB7-BB4D-988963BEA18A}"/>
              </a:ext>
            </a:extLst>
          </p:cNvPr>
          <p:cNvCxnSpPr/>
          <p:nvPr/>
        </p:nvCxnSpPr>
        <p:spPr>
          <a:xfrm flipH="1" flipV="1">
            <a:off x="6429736" y="2174240"/>
            <a:ext cx="1035935" cy="18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3857083-17FE-42AE-A5F7-A72E2D4FEBF1}"/>
              </a:ext>
            </a:extLst>
          </p:cNvPr>
          <p:cNvCxnSpPr/>
          <p:nvPr/>
        </p:nvCxnSpPr>
        <p:spPr>
          <a:xfrm flipH="1" flipV="1">
            <a:off x="7234177" y="4236334"/>
            <a:ext cx="335666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2D1A26-8111-4830-8C59-832798A6CAE5}"/>
              </a:ext>
            </a:extLst>
          </p:cNvPr>
          <p:cNvSpPr/>
          <p:nvPr/>
        </p:nvSpPr>
        <p:spPr>
          <a:xfrm>
            <a:off x="3677069" y="0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3.1</a:t>
            </a:r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代码实现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80972-4C0B-4CB7-997E-65E9103E4F28}"/>
              </a:ext>
            </a:extLst>
          </p:cNvPr>
          <p:cNvSpPr txBox="1"/>
          <p:nvPr/>
        </p:nvSpPr>
        <p:spPr>
          <a:xfrm flipH="1">
            <a:off x="225333" y="923330"/>
            <a:ext cx="574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举个栗子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E0498-C978-409B-8E37-12A950725615}"/>
              </a:ext>
            </a:extLst>
          </p:cNvPr>
          <p:cNvSpPr txBox="1"/>
          <p:nvPr/>
        </p:nvSpPr>
        <p:spPr>
          <a:xfrm flipH="1">
            <a:off x="2004370" y="1045028"/>
            <a:ext cx="783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我们将水果园比作一个工厂，里面有苹果，香蕉等水果。每一个苹果或香蕉都是一个实例，它们的父类都是水果。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下面用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语言实现简单工厂模式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7FEB42-CD82-4277-AEEE-9A332945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70" y="2614688"/>
            <a:ext cx="8243227" cy="41216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57D96-BDC8-46FC-91DA-2D11143AE333}"/>
              </a:ext>
            </a:extLst>
          </p:cNvPr>
          <p:cNvSpPr txBox="1"/>
          <p:nvPr/>
        </p:nvSpPr>
        <p:spPr>
          <a:xfrm>
            <a:off x="1171403" y="3429000"/>
            <a:ext cx="461665" cy="21695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简单工厂模式示意图</a:t>
            </a:r>
          </a:p>
        </p:txBody>
      </p:sp>
    </p:spTree>
    <p:extLst>
      <p:ext uri="{BB962C8B-B14F-4D97-AF65-F5344CB8AC3E}">
        <p14:creationId xmlns:p14="http://schemas.microsoft.com/office/powerpoint/2010/main" val="243666369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64E213-967B-40A3-8352-CFADE828DC33}"/>
              </a:ext>
            </a:extLst>
          </p:cNvPr>
          <p:cNvSpPr txBox="1"/>
          <p:nvPr/>
        </p:nvSpPr>
        <p:spPr>
          <a:xfrm>
            <a:off x="250372" y="85759"/>
            <a:ext cx="58456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ighlight>
                  <a:srgbClr val="FFFF00"/>
                </a:highlight>
              </a:rPr>
              <a:t>3.2</a:t>
            </a:r>
            <a:r>
              <a:rPr lang="zh-CN" altLang="en-US" sz="3200" dirty="0">
                <a:highlight>
                  <a:srgbClr val="FFFF00"/>
                </a:highlight>
              </a:rPr>
              <a:t>创建</a:t>
            </a:r>
            <a:r>
              <a:rPr lang="en-US" altLang="zh-CN" sz="3200" dirty="0">
                <a:highlight>
                  <a:srgbClr val="FFFF00"/>
                </a:highlight>
              </a:rPr>
              <a:t>Fruit</a:t>
            </a:r>
            <a:r>
              <a:rPr lang="zh-CN" altLang="en-US" sz="3200" dirty="0">
                <a:highlight>
                  <a:srgbClr val="FFFF00"/>
                </a:highlight>
              </a:rPr>
              <a:t>接口、</a:t>
            </a:r>
            <a:r>
              <a:rPr lang="en-US" altLang="zh-CN" sz="3200" dirty="0">
                <a:highlight>
                  <a:srgbClr val="FFFF00"/>
                </a:highlight>
              </a:rPr>
              <a:t>Apple</a:t>
            </a:r>
            <a:r>
              <a:rPr lang="zh-CN" altLang="en-US" sz="3200" dirty="0">
                <a:highlight>
                  <a:srgbClr val="FFFF00"/>
                </a:highlight>
              </a:rPr>
              <a:t>类和</a:t>
            </a:r>
            <a:r>
              <a:rPr lang="en-US" altLang="zh-CN" sz="3200" dirty="0">
                <a:highlight>
                  <a:srgbClr val="FFFF00"/>
                </a:highlight>
              </a:rPr>
              <a:t>Banana</a:t>
            </a:r>
            <a:r>
              <a:rPr lang="zh-CN" altLang="en-US" sz="3200" dirty="0">
                <a:highlight>
                  <a:srgbClr val="FFFF00"/>
                </a:highlight>
              </a:rPr>
              <a:t>类</a:t>
            </a:r>
            <a:endParaRPr lang="en-US" altLang="zh-CN" sz="3200" dirty="0">
              <a:highlight>
                <a:srgbClr val="FFFF00"/>
              </a:highlight>
            </a:endParaRPr>
          </a:p>
          <a:p>
            <a:endParaRPr lang="en-US" altLang="zh-CN" sz="3200" dirty="0"/>
          </a:p>
          <a:p>
            <a:r>
              <a:rPr lang="en-US" altLang="zh-CN" sz="3200" b="1" dirty="0"/>
              <a:t>Fruit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interface</a:t>
            </a:r>
            <a:r>
              <a:rPr lang="zh-CN" altLang="en-US" sz="3200" b="1" dirty="0"/>
              <a:t>）：</a:t>
            </a:r>
            <a:endParaRPr lang="en-US" altLang="zh-CN" sz="3200" b="1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BCF216-EE78-4A2A-B50C-408F5A6C4B3F}"/>
              </a:ext>
            </a:extLst>
          </p:cNvPr>
          <p:cNvSpPr/>
          <p:nvPr/>
        </p:nvSpPr>
        <p:spPr>
          <a:xfrm>
            <a:off x="250372" y="2259449"/>
            <a:ext cx="3897085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//</a:t>
            </a:r>
            <a:r>
              <a:rPr lang="zh-CN" altLang="en-US" sz="2400" b="1" dirty="0"/>
              <a:t>水果类</a:t>
            </a:r>
            <a:endParaRPr lang="en-US" altLang="zh-CN" sz="2400" b="1" dirty="0"/>
          </a:p>
          <a:p>
            <a:r>
              <a:rPr lang="en-US" altLang="zh-CN" sz="2400" b="1" dirty="0"/>
              <a:t>Public interface Fruit{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Public void get();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2EDF05-C492-4462-AB8E-D904E8D80C45}"/>
              </a:ext>
            </a:extLst>
          </p:cNvPr>
          <p:cNvSpPr txBox="1"/>
          <p:nvPr/>
        </p:nvSpPr>
        <p:spPr>
          <a:xfrm>
            <a:off x="4953000" y="778256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Apple</a:t>
            </a:r>
            <a:r>
              <a:rPr lang="zh-CN" altLang="en-US" sz="2800" b="1" dirty="0"/>
              <a:t>类：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FBCAE4-FF1E-43BD-86D9-4882C548CE15}"/>
              </a:ext>
            </a:extLst>
          </p:cNvPr>
          <p:cNvSpPr/>
          <p:nvPr/>
        </p:nvSpPr>
        <p:spPr>
          <a:xfrm>
            <a:off x="6095999" y="0"/>
            <a:ext cx="5905500" cy="309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//</a:t>
            </a:r>
            <a:r>
              <a:rPr lang="zh-CN" altLang="en-US" sz="2000" b="1" dirty="0"/>
              <a:t>苹果类</a:t>
            </a:r>
            <a:endParaRPr lang="en-US" altLang="zh-CN" sz="2000" b="1" dirty="0"/>
          </a:p>
          <a:p>
            <a:r>
              <a:rPr lang="en-US" altLang="zh-CN" sz="2000" b="1" dirty="0"/>
              <a:t>Public class Apple implements Fruit{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//</a:t>
            </a:r>
            <a:r>
              <a:rPr lang="zh-CN" altLang="en-US" sz="2000" b="1" dirty="0"/>
              <a:t>实现并重写父类的</a:t>
            </a:r>
            <a:r>
              <a:rPr lang="en-US" altLang="zh-CN" sz="2000" b="1" dirty="0"/>
              <a:t>get</a:t>
            </a:r>
            <a:r>
              <a:rPr lang="zh-CN" altLang="en-US" sz="2000" b="1" dirty="0"/>
              <a:t>（）方法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Public void get ()  {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(“</a:t>
            </a:r>
            <a:r>
              <a:rPr lang="zh-CN" altLang="en-US" sz="2000" b="1" dirty="0"/>
              <a:t>采集苹果</a:t>
            </a:r>
            <a:r>
              <a:rPr lang="en-US" altLang="zh-CN" sz="2000" b="1" dirty="0"/>
              <a:t>”);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	}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FB465D-0F58-4097-80AE-EDE183CD0F15}"/>
              </a:ext>
            </a:extLst>
          </p:cNvPr>
          <p:cNvSpPr txBox="1"/>
          <p:nvPr/>
        </p:nvSpPr>
        <p:spPr>
          <a:xfrm>
            <a:off x="4599495" y="3479033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Banana</a:t>
            </a:r>
            <a:r>
              <a:rPr lang="zh-CN" altLang="en-US" sz="2800" b="1" dirty="0"/>
              <a:t>类：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9286B4-D774-4813-A766-E28DFB71BC5F}"/>
              </a:ext>
            </a:extLst>
          </p:cNvPr>
          <p:cNvSpPr/>
          <p:nvPr/>
        </p:nvSpPr>
        <p:spPr>
          <a:xfrm>
            <a:off x="6125935" y="3250058"/>
            <a:ext cx="5845627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//</a:t>
            </a:r>
            <a:r>
              <a:rPr lang="zh-CN" altLang="en-US" sz="2000" b="1" dirty="0"/>
              <a:t>香蕉类</a:t>
            </a:r>
            <a:endParaRPr lang="en-US" altLang="zh-CN" sz="2000" b="1" dirty="0"/>
          </a:p>
          <a:p>
            <a:r>
              <a:rPr lang="en-US" altLang="zh-CN" sz="2000" b="1" dirty="0"/>
              <a:t>Public  class  Banana  implements  Fruit {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//</a:t>
            </a:r>
            <a:r>
              <a:rPr lang="zh-CN" altLang="en-US" sz="2000" b="1" dirty="0"/>
              <a:t>实现并重写父类的</a:t>
            </a:r>
            <a:r>
              <a:rPr lang="en-US" altLang="zh-CN" sz="2000" b="1" dirty="0"/>
              <a:t>get()  </a:t>
            </a:r>
            <a:r>
              <a:rPr lang="zh-CN" altLang="en-US" sz="2000" b="1" dirty="0"/>
              <a:t>方法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Public void get(){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(“</a:t>
            </a:r>
            <a:r>
              <a:rPr lang="zh-CN" altLang="en-US" sz="2000" b="1" dirty="0"/>
              <a:t>采集香蕉</a:t>
            </a:r>
            <a:r>
              <a:rPr lang="en-US" altLang="zh-CN" sz="2000" b="1" dirty="0"/>
              <a:t>”)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	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726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1352AB-C1C8-4A3F-98C9-B8916E7548C7}"/>
              </a:ext>
            </a:extLst>
          </p:cNvPr>
          <p:cNvSpPr txBox="1"/>
          <p:nvPr/>
        </p:nvSpPr>
        <p:spPr>
          <a:xfrm>
            <a:off x="473529" y="244929"/>
            <a:ext cx="7478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</a:t>
            </a:r>
            <a:r>
              <a:rPr lang="zh-CN" altLang="en-US" sz="2800" b="1" dirty="0"/>
              <a:t>创建水果园，即工厂类，来生产各种水果</a:t>
            </a:r>
            <a:endParaRPr lang="en-US" altLang="zh-CN" sz="2800" b="1" dirty="0"/>
          </a:p>
          <a:p>
            <a:r>
              <a:rPr lang="en-US" altLang="zh-CN" sz="2800" b="1" dirty="0" err="1"/>
              <a:t>FruitFactory</a:t>
            </a:r>
            <a:r>
              <a:rPr lang="en-US" altLang="zh-CN" sz="2800" b="1" dirty="0"/>
              <a:t>: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注意：这里将工厂和所创建的子类放在同一个包中，方便掉用。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3C5604-EAF7-4F21-9301-4B5A8D80BD8B}"/>
              </a:ext>
            </a:extLst>
          </p:cNvPr>
          <p:cNvSpPr/>
          <p:nvPr/>
        </p:nvSpPr>
        <p:spPr>
          <a:xfrm>
            <a:off x="326571" y="2060810"/>
            <a:ext cx="11723915" cy="47971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Package </a:t>
            </a:r>
            <a:r>
              <a:rPr lang="en-US" altLang="zh-CN" sz="2000" b="1" dirty="0" err="1">
                <a:solidFill>
                  <a:schemeClr val="tx1"/>
                </a:solidFill>
              </a:rPr>
              <a:t>simpleFactory</a:t>
            </a:r>
            <a:r>
              <a:rPr lang="en-US" altLang="zh-CN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//</a:t>
            </a:r>
            <a:r>
              <a:rPr lang="zh-CN" altLang="en-US" sz="2000" b="1" dirty="0">
                <a:solidFill>
                  <a:schemeClr val="tx1"/>
                </a:solidFill>
              </a:rPr>
              <a:t>水果园，水果工厂类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Public class </a:t>
            </a:r>
            <a:r>
              <a:rPr lang="en-US" altLang="zh-CN" sz="2000" b="1" dirty="0" err="1">
                <a:solidFill>
                  <a:schemeClr val="tx1"/>
                </a:solidFill>
              </a:rPr>
              <a:t>FruitFactory</a:t>
            </a: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/**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*@param   </a:t>
            </a:r>
            <a:r>
              <a:rPr lang="zh-CN" altLang="en-US" sz="2000" b="1" dirty="0">
                <a:solidFill>
                  <a:schemeClr val="tx1"/>
                </a:solidFill>
              </a:rPr>
              <a:t>不同水果的类名称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*@return  </a:t>
            </a:r>
            <a:r>
              <a:rPr lang="zh-CN" altLang="en-US" sz="2000" b="1" dirty="0">
                <a:solidFill>
                  <a:schemeClr val="tx1"/>
                </a:solidFill>
              </a:rPr>
              <a:t>水果类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Public static Fruit </a:t>
            </a:r>
            <a:r>
              <a:rPr lang="en-US" altLang="zh-CN" sz="2000" b="1" dirty="0" err="1">
                <a:solidFill>
                  <a:schemeClr val="tx1"/>
                </a:solidFill>
              </a:rPr>
              <a:t>getFruit</a:t>
            </a:r>
            <a:r>
              <a:rPr lang="en-US" altLang="zh-CN" sz="2000" b="1" dirty="0">
                <a:solidFill>
                  <a:schemeClr val="tx1"/>
                </a:solidFill>
              </a:rPr>
              <a:t>(String type)  throws </a:t>
            </a:r>
            <a:r>
              <a:rPr lang="en-US" altLang="zh-CN" sz="2000" b="1" dirty="0" err="1">
                <a:solidFill>
                  <a:schemeClr val="tx1"/>
                </a:solidFill>
              </a:rPr>
              <a:t>ClassNotFoundException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b="1" dirty="0" err="1">
                <a:solidFill>
                  <a:schemeClr val="tx1"/>
                </a:solidFill>
              </a:rPr>
              <a:t>InstantionException,IllegalAccessException</a:t>
            </a:r>
            <a:r>
              <a:rPr lang="en-US" altLang="zh-CN" sz="2000" b="1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/*</a:t>
            </a:r>
            <a:r>
              <a:rPr lang="zh-CN" altLang="en-US" sz="2000" b="1" dirty="0">
                <a:solidFill>
                  <a:schemeClr val="tx1"/>
                </a:solidFill>
              </a:rPr>
              <a:t>这里通过反射的方式获取到水果子类的字节码，即类对象，通过类对象的</a:t>
            </a:r>
            <a:r>
              <a:rPr lang="en-US" altLang="zh-CN" sz="2000" b="1" dirty="0" err="1">
                <a:solidFill>
                  <a:schemeClr val="tx1"/>
                </a:solidFill>
              </a:rPr>
              <a:t>newInstance</a:t>
            </a:r>
            <a:r>
              <a:rPr lang="en-US" altLang="zh-CN" sz="2000" b="1" dirty="0">
                <a:solidFill>
                  <a:schemeClr val="tx1"/>
                </a:solidFill>
              </a:rPr>
              <a:t>()</a:t>
            </a:r>
            <a:r>
              <a:rPr lang="zh-CN" altLang="en-US" sz="2000" b="1" dirty="0">
                <a:solidFill>
                  <a:schemeClr val="tx1"/>
                </a:solidFill>
              </a:rPr>
              <a:t>方法创建水果子类实例</a:t>
            </a:r>
            <a:r>
              <a:rPr lang="en-US" altLang="zh-CN" sz="2000" b="1" dirty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Class  fruit = </a:t>
            </a:r>
            <a:r>
              <a:rPr lang="en-US" altLang="zh-CN" sz="2000" b="1" dirty="0" err="1">
                <a:solidFill>
                  <a:schemeClr val="tx1"/>
                </a:solidFill>
              </a:rPr>
              <a:t>Class.forName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</a:rPr>
              <a:t>FruiFactory.class.getPackage</a:t>
            </a:r>
            <a:r>
              <a:rPr lang="en-US" altLang="zh-CN" sz="2000" b="1" dirty="0">
                <a:solidFill>
                  <a:schemeClr val="tx1"/>
                </a:solidFill>
              </a:rPr>
              <a:t>().</a:t>
            </a:r>
            <a:r>
              <a:rPr lang="en-US" altLang="zh-CN" sz="2000" b="1" dirty="0" err="1">
                <a:solidFill>
                  <a:schemeClr val="tx1"/>
                </a:solidFill>
              </a:rPr>
              <a:t>getName</a:t>
            </a:r>
            <a:r>
              <a:rPr lang="en-US" altLang="zh-CN" sz="2000" b="1" dirty="0">
                <a:solidFill>
                  <a:schemeClr val="tx1"/>
                </a:solidFill>
              </a:rPr>
              <a:t>()+”.”+type);</a:t>
            </a: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Retrun</a:t>
            </a:r>
            <a:r>
              <a:rPr lang="en-US" altLang="zh-CN" sz="2000" b="1" dirty="0">
                <a:solidFill>
                  <a:schemeClr val="tx1"/>
                </a:solidFill>
              </a:rPr>
              <a:t> (Fruit) </a:t>
            </a:r>
            <a:r>
              <a:rPr lang="en-US" altLang="zh-CN" sz="2000" b="1" dirty="0" err="1">
                <a:solidFill>
                  <a:schemeClr val="tx1"/>
                </a:solidFill>
              </a:rPr>
              <a:t>fruit.newInstance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336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72AC4-9B8B-494D-B883-10E06820E52F}"/>
              </a:ext>
            </a:extLst>
          </p:cNvPr>
          <p:cNvSpPr txBox="1"/>
          <p:nvPr/>
        </p:nvSpPr>
        <p:spPr>
          <a:xfrm>
            <a:off x="359228" y="212270"/>
            <a:ext cx="7409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</a:t>
            </a:r>
            <a:r>
              <a:rPr lang="zh-CN" altLang="en-US" sz="2800" b="1" dirty="0"/>
              <a:t>现在开始生产水果，创建实例，我们另外建立一个类</a:t>
            </a:r>
            <a:endParaRPr lang="en-US" altLang="zh-CN" sz="2800" b="1" dirty="0"/>
          </a:p>
          <a:p>
            <a:r>
              <a:rPr lang="en-US" altLang="zh-CN" sz="2800" b="1" dirty="0" err="1"/>
              <a:t>MainClass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89A1E3-8C01-4878-BCF0-D8C9CE51F01F}"/>
              </a:ext>
            </a:extLst>
          </p:cNvPr>
          <p:cNvSpPr/>
          <p:nvPr/>
        </p:nvSpPr>
        <p:spPr>
          <a:xfrm>
            <a:off x="0" y="1753387"/>
            <a:ext cx="12192000" cy="510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Package </a:t>
            </a:r>
            <a:r>
              <a:rPr lang="en-US" altLang="zh-CN" sz="2800" b="1" dirty="0" err="1">
                <a:solidFill>
                  <a:schemeClr val="tx1"/>
                </a:solidFill>
              </a:rPr>
              <a:t>simpleFactory</a:t>
            </a:r>
            <a:r>
              <a:rPr lang="en-US" altLang="zh-CN" sz="28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Public class </a:t>
            </a:r>
            <a:r>
              <a:rPr lang="en-US" altLang="zh-CN" sz="2800" b="1" dirty="0" err="1">
                <a:solidFill>
                  <a:schemeClr val="tx1"/>
                </a:solidFill>
              </a:rPr>
              <a:t>MainCalss</a:t>
            </a:r>
            <a:r>
              <a:rPr lang="en-US" altLang="zh-CN" sz="2800" b="1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Public static void main (String[] </a:t>
            </a:r>
            <a:r>
              <a:rPr lang="en-US" altLang="zh-CN" sz="2800" b="1" dirty="0" err="1">
                <a:solidFill>
                  <a:schemeClr val="tx1"/>
                </a:solidFill>
              </a:rPr>
              <a:t>arges</a:t>
            </a:r>
            <a:r>
              <a:rPr lang="en-US" altLang="zh-CN" sz="2800" b="1" dirty="0">
                <a:solidFill>
                  <a:schemeClr val="tx1"/>
                </a:solidFill>
              </a:rPr>
              <a:t>) throws </a:t>
            </a:r>
            <a:r>
              <a:rPr lang="en-US" altLang="zh-CN" sz="2800" b="1" dirty="0" err="1">
                <a:solidFill>
                  <a:schemeClr val="tx1"/>
                </a:solidFill>
              </a:rPr>
              <a:t>ClassNotFroundException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en-US" altLang="zh-CN" sz="2800" b="1" dirty="0" err="1">
                <a:solidFill>
                  <a:schemeClr val="tx1"/>
                </a:solidFill>
              </a:rPr>
              <a:t>InstiationException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en-US" altLang="zh-CN" sz="2800" b="1" dirty="0" err="1">
                <a:solidFill>
                  <a:schemeClr val="tx1"/>
                </a:solidFill>
              </a:rPr>
              <a:t>IllegalAccessException</a:t>
            </a:r>
            <a:r>
              <a:rPr lang="en-US" altLang="zh-CN" sz="2800" b="1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//</a:t>
            </a:r>
            <a:r>
              <a:rPr lang="zh-CN" altLang="en-US" sz="2800" b="1" dirty="0">
                <a:solidFill>
                  <a:schemeClr val="tx1"/>
                </a:solidFill>
              </a:rPr>
              <a:t>通过调用工厂类的静态方法</a:t>
            </a:r>
            <a:r>
              <a:rPr lang="en-US" altLang="zh-CN" sz="2800" b="1" dirty="0" err="1">
                <a:solidFill>
                  <a:schemeClr val="tx1"/>
                </a:solidFill>
              </a:rPr>
              <a:t>getFruit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</a:rPr>
              <a:t>创建水果的子类实例。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Fruit apple = </a:t>
            </a:r>
            <a:r>
              <a:rPr lang="en-US" altLang="zh-CN" sz="2800" b="1" dirty="0" err="1">
                <a:solidFill>
                  <a:schemeClr val="tx1"/>
                </a:solidFill>
              </a:rPr>
              <a:t>FruitFactory.getFruit</a:t>
            </a:r>
            <a:r>
              <a:rPr lang="en-US" altLang="zh-CN" sz="2800" b="1" dirty="0">
                <a:solidFill>
                  <a:schemeClr val="tx1"/>
                </a:solidFill>
              </a:rPr>
              <a:t>(“Apple”);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Fruit banana = </a:t>
            </a:r>
            <a:r>
              <a:rPr lang="en-US" altLang="zh-CN" sz="2800" b="1" dirty="0" err="1">
                <a:solidFill>
                  <a:schemeClr val="tx1"/>
                </a:solidFill>
              </a:rPr>
              <a:t>FruitFactory.getFruit</a:t>
            </a:r>
            <a:r>
              <a:rPr lang="en-US" altLang="zh-CN" sz="2800" b="1" dirty="0">
                <a:solidFill>
                  <a:schemeClr val="tx1"/>
                </a:solidFill>
              </a:rPr>
              <a:t>(“”Banana);</a:t>
            </a:r>
          </a:p>
          <a:p>
            <a:r>
              <a:rPr lang="en-US" altLang="zh-CN" sz="2800" b="1" dirty="0" err="1">
                <a:solidFill>
                  <a:schemeClr val="tx1"/>
                </a:solidFill>
              </a:rPr>
              <a:t>Apple.get</a:t>
            </a:r>
            <a:r>
              <a:rPr lang="en-US" altLang="zh-CN" sz="28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2800" b="1" dirty="0" err="1">
                <a:solidFill>
                  <a:schemeClr val="tx1"/>
                </a:solidFill>
              </a:rPr>
              <a:t>Banana.get</a:t>
            </a:r>
            <a:r>
              <a:rPr lang="en-US" altLang="zh-CN" sz="28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}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97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B8E9FE-B028-4A52-9945-98F88A3AB777}"/>
              </a:ext>
            </a:extLst>
          </p:cNvPr>
          <p:cNvSpPr txBox="1"/>
          <p:nvPr/>
        </p:nvSpPr>
        <p:spPr>
          <a:xfrm>
            <a:off x="293914" y="149249"/>
            <a:ext cx="140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5.</a:t>
            </a:r>
            <a:r>
              <a:rPr lang="zh-CN" altLang="en-US" sz="2800" b="1" dirty="0"/>
              <a:t>结果：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C3C5FE-7A6A-42C6-A543-57D6881A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" y="915106"/>
            <a:ext cx="11502117" cy="25799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555E64-8705-4097-B8BC-A68244749C02}"/>
              </a:ext>
            </a:extLst>
          </p:cNvPr>
          <p:cNvSpPr txBox="1"/>
          <p:nvPr/>
        </p:nvSpPr>
        <p:spPr>
          <a:xfrm>
            <a:off x="469447" y="3980294"/>
            <a:ext cx="9873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333333"/>
                </a:solidFill>
                <a:effectLst/>
                <a:latin typeface="PingFang SC"/>
              </a:rPr>
              <a:t>6.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总结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PingFang SC"/>
              </a:rPr>
              <a:t>:</a:t>
            </a:r>
            <a:endParaRPr lang="zh-CN" altLang="en-US" sz="28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　　模式来源于生活，简单工厂模式，是一种比较容易理解模式，这种模式在很多框架中都有应用，比如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Spring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框架中创建实例时，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PingFang SC"/>
              </a:rPr>
              <a:t>Mybatis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中的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PingFang SC"/>
              </a:rPr>
              <a:t>SqlSessionFactory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等。这里通过生活中简单实例，实现简单工厂模式。</a:t>
            </a:r>
          </a:p>
        </p:txBody>
      </p:sp>
    </p:spTree>
    <p:extLst>
      <p:ext uri="{BB962C8B-B14F-4D97-AF65-F5344CB8AC3E}">
        <p14:creationId xmlns:p14="http://schemas.microsoft.com/office/powerpoint/2010/main" val="15194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F253-231A-4F07-B0C8-B1649086497D}"/>
              </a:ext>
            </a:extLst>
          </p:cNvPr>
          <p:cNvSpPr/>
          <p:nvPr/>
        </p:nvSpPr>
        <p:spPr>
          <a:xfrm>
            <a:off x="4272425" y="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优点和缺点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7054F0-CFC7-4ADC-B85B-E3F4DE010B64}"/>
              </a:ext>
            </a:extLst>
          </p:cNvPr>
          <p:cNvSpPr txBox="1"/>
          <p:nvPr/>
        </p:nvSpPr>
        <p:spPr>
          <a:xfrm>
            <a:off x="429985" y="942184"/>
            <a:ext cx="113320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工厂类含有必要的判断逻辑，可以决定在什么时候创建哪一个产品的实例，客户端可以</a:t>
            </a:r>
            <a:r>
              <a:rPr lang="zh-CN" altLang="en-US" sz="2800" b="1" dirty="0">
                <a:highlight>
                  <a:srgbClr val="00FF00"/>
                </a:highlight>
              </a:rPr>
              <a:t>免除直接创建产品对象的责任</a:t>
            </a:r>
            <a:r>
              <a:rPr lang="zh-CN" altLang="en-US" sz="2800" dirty="0"/>
              <a:t>，而仅仅“消费”产品；简单工厂模式通过这种做法</a:t>
            </a:r>
            <a:r>
              <a:rPr lang="zh-CN" altLang="en-US" sz="2800" b="1" dirty="0">
                <a:highlight>
                  <a:srgbClr val="00FF00"/>
                </a:highlight>
              </a:rPr>
              <a:t>实现了对责任的分割</a:t>
            </a:r>
            <a:r>
              <a:rPr lang="zh-CN" altLang="en-US" sz="2800" dirty="0"/>
              <a:t>，它提供了</a:t>
            </a:r>
            <a:r>
              <a:rPr lang="zh-CN" altLang="en-US" sz="2800" b="1" dirty="0">
                <a:highlight>
                  <a:srgbClr val="00FF00"/>
                </a:highlight>
              </a:rPr>
              <a:t>专门的工厂类用于创建对象。</a:t>
            </a:r>
            <a:endParaRPr lang="en-US" altLang="zh-CN" sz="2800" b="1" dirty="0">
              <a:highlight>
                <a:srgbClr val="00FF00"/>
              </a:highlight>
            </a:endParaRPr>
          </a:p>
          <a:p>
            <a:endParaRPr lang="en-US" altLang="zh-CN" sz="2800" b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客户端无需知道所创建的具体产品的类名，只需知道具体产品类</a:t>
            </a:r>
            <a:r>
              <a:rPr lang="zh-CN" altLang="en-US" sz="2800" b="1" dirty="0">
                <a:highlight>
                  <a:srgbClr val="00FF00"/>
                </a:highlight>
              </a:rPr>
              <a:t>所对应的参数即</a:t>
            </a:r>
            <a:r>
              <a:rPr lang="zh-CN" altLang="en-US" sz="2800" dirty="0"/>
              <a:t>可，对于一些复杂的类名，通过简单工厂模式可以减少使用者的记忆力量。</a:t>
            </a:r>
            <a:endParaRPr lang="en-US" altLang="zh-CN" sz="2800" dirty="0"/>
          </a:p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通过引入配置文件，可以在不修改任何客户端代码的情况下更换和增加新的具体产品类，在一定程度上提高了系统的灵活性。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160445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FFD261-031C-4243-BBF2-CEAA60D27E4D}"/>
              </a:ext>
            </a:extLst>
          </p:cNvPr>
          <p:cNvSpPr/>
          <p:nvPr/>
        </p:nvSpPr>
        <p:spPr>
          <a:xfrm>
            <a:off x="4843094" y="22413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2.2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缺点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F38B05-DC1C-4D9A-ACC7-E78176FA8FFB}"/>
              </a:ext>
            </a:extLst>
          </p:cNvPr>
          <p:cNvSpPr txBox="1"/>
          <p:nvPr/>
        </p:nvSpPr>
        <p:spPr>
          <a:xfrm>
            <a:off x="625927" y="1147464"/>
            <a:ext cx="11146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由于</a:t>
            </a:r>
            <a:r>
              <a:rPr lang="zh-CN" altLang="en-US" sz="2800" b="1" dirty="0">
                <a:highlight>
                  <a:srgbClr val="FFFF00"/>
                </a:highlight>
              </a:rPr>
              <a:t>工厂集中了所有产品创建逻辑</a:t>
            </a:r>
            <a:r>
              <a:rPr lang="zh-CN" altLang="en-US" sz="2800" dirty="0"/>
              <a:t>，一旦不能正常工作，整个系统都要受到影响。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使用简单工厂模式将会增加系统中类的个数，在一定程序上增加了系统的复杂度和理解难度。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highlight>
                  <a:srgbClr val="FFFF00"/>
                </a:highlight>
              </a:rPr>
              <a:t>系统扩展困难，一旦添加新产品就不得不修改工厂逻辑，同样破坏了“开闭原则”；在产品类型较多时，有可能在成工厂模式逻辑过于复杂，不利于系统的扩展和维护。</a:t>
            </a:r>
            <a:endParaRPr lang="en-US" altLang="zh-CN" sz="28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简单工厂模式由于使用了静态工厂方法，造成工厂角色</a:t>
            </a:r>
            <a:r>
              <a:rPr lang="zh-CN" altLang="en-US" sz="2800" b="1" dirty="0">
                <a:highlight>
                  <a:srgbClr val="FFFF00"/>
                </a:highlight>
              </a:rPr>
              <a:t>无法形成基于继承的等级结构</a:t>
            </a:r>
            <a:endParaRPr lang="en-US" altLang="zh-CN" sz="2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204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851</Words>
  <Application>Microsoft Office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 会茹</dc:creator>
  <cp:lastModifiedBy>侯 会茹</cp:lastModifiedBy>
  <cp:revision>8</cp:revision>
  <dcterms:created xsi:type="dcterms:W3CDTF">2022-03-21T06:15:23Z</dcterms:created>
  <dcterms:modified xsi:type="dcterms:W3CDTF">2022-04-16T01:08:36Z</dcterms:modified>
</cp:coreProperties>
</file>