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26"/>
  </p:notesMasterIdLst>
  <p:sldIdLst>
    <p:sldId id="291" r:id="rId3"/>
    <p:sldId id="257" r:id="rId4"/>
    <p:sldId id="258" r:id="rId5"/>
    <p:sldId id="259" r:id="rId6"/>
    <p:sldId id="260" r:id="rId7"/>
    <p:sldId id="271" r:id="rId8"/>
    <p:sldId id="261" r:id="rId9"/>
    <p:sldId id="292" r:id="rId10"/>
    <p:sldId id="293" r:id="rId11"/>
    <p:sldId id="294" r:id="rId12"/>
    <p:sldId id="263" r:id="rId13"/>
    <p:sldId id="282" r:id="rId14"/>
    <p:sldId id="272" r:id="rId15"/>
    <p:sldId id="274" r:id="rId16"/>
    <p:sldId id="283" r:id="rId17"/>
    <p:sldId id="275" r:id="rId18"/>
    <p:sldId id="276" r:id="rId19"/>
    <p:sldId id="278" r:id="rId20"/>
    <p:sldId id="295" r:id="rId21"/>
    <p:sldId id="284" r:id="rId22"/>
    <p:sldId id="296" r:id="rId23"/>
    <p:sldId id="297" r:id="rId24"/>
    <p:sldId id="2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607C"/>
    <a:srgbClr val="1EF6DF"/>
    <a:srgbClr val="384656"/>
    <a:srgbClr val="39BDED"/>
    <a:srgbClr val="32AAE6"/>
    <a:srgbClr val="37D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77" y="27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3:35.98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22212 14365,'-4'0,"-7"0,-9 0,-15 0,-7 0,1 0,2 0,7-4,1-2,-7 0,-3 2,2 1,7-4,5 0,3 0,0 3,0 0,-4 3,-3 0,0-4,1-1,1 1,1 1,-8 1,-3 1,-3 1,1 1,3-5,3 0,4-1,2 2,2 1,1 1,0 1,1 1,-5 0,-2 0,1 0,0 5,2 1,1 0,-13-2,-8 4,-5 0,-6-1,3-2,1-2,7-1,6-2,7 1,5-2,-51-26,-91-35,-127-44,-138-47,-119-56,-111-68,-90-67,-49-46,-34-42,-12-36,-26-59,-37-77,-15-53,-17-56,-13-68,2-25,-6-27,14-11,27 19,59 43,83 56,67 66,72 71,50 64,65 76,72 75,61 70,35 55,21 43,19 49,6 23,57 35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4:35.77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855 1,'-4'4,"-2"6,-5 7,-4 3,-4 4,1 2,4 1,3 0,5 0,3 1,2-1,5-1,7-4,6-6,4-6,8-4,3-4,5-2,10 0,6-2,-2 1,-1 0,9 1,0-5,-3-1,-1 0,4 1,-5-2,-6-1,-7 1,-7 2,-3 2,-17 1,-24 6,-32 6,-28 6,-32 5,-26 12,-26 1,-15-2,1-6,5-2,18-6,19-6,19-5,22-4,22-2,17-1,16-6,44-14,51-13,55-6,38-4,37 0,16 8,17 4,9 4,-12 7,-15 6,-28 5,-28 5,-32 3,-31 1,-27 1,-38 1,-50-1,-39 0,-39-1,-30 1,-23-1,-17 5,-1 0,-2 1,10-2,17 4,14 5,26-1,18-1,20 2,17-2,27 6,40 9,35 1,28-5,18-1,15-5,7-4,-8-5,-4-13,-7-5,-12-5,-6-4,-12 1,-19 0,-30-2,-27-2,-31 4,-39 0,-25-2,-21 4,-12 4,-9 4,6 5,5 1,11 3,19 0,17 5,19 2,17 0,13-2,16 3,27 5,25 0,25 2,35-1,24 5,10 0,-2-3,0-5,-2-4,-14-3,-10-2,-18-2,-17-1,-33 0,-34-4,-35-1,-45-1,-26 3,-16 0,0 2,-4 1,10 5,14 6,15 2,20 3,17 4,19 2,28 3,35 1,29-3,33-1,19-4,9-6,-1 1,6-2,-9-2,-10-3,-9-3,-15-1,-17 0,-15-2,-14-4,-22-6,-18-1,-20 1,-19 3,-5 3,-4 2,-1 1,1 2,5 0,7 0,24 5,29 2,22-1,14-2,13 0,6-2,1-1,2-1,-5 0,-1 0,0 0,-8 0,-7-5,-17-6,-17 0,-19-4,-28 2,-10 2,-13 3,-17 4,-10 1,0 2,-2 1,3 1,13-1,14 1,20 0,26-1,37 4,28 2,17 0,20-1,2-2,-5-1,0-1,-10-1,-14 0,-14 0,-10 0,-8 0,-14-5,-14-1,-22-4,-20-1,-9 3,-10-3,-8 0,-2 3,1 3,8 1,9 3,9 0,14 1,22 0,29 1,19-1,16 1,6-1,10 0,5 0,-2 0,-10-4,-12-3,-26 2,-30 0,-29 1,-19 7,-14 2,-11 5,3 0,-1 4,8-1,10 1,13 4,14 7,20 4,28 1,19-4,12-2,10-6,3 4,-6-3,-4-3,-7-6,-13 1,-2-2,-5-2,-6 2,-16-1,-14-1,-20-2,-13-2,-15-2,-10 0,-9-5,-8-3,-1 2,1 0,-8 1,-3 2,6 1,4 0,8 1,10 0,13 1,11-1,7 0,5 0,16 0,23 5,24 5,19 2,13-2,18-3,8-1,1-3,-2-2,-7 0,-5-2,-12 1,-4-1,-4 1,-8 0,-8-1,-16-3,-22-2,-29-4,-29 0,-19 1,-15 2,-11 3,-15 2,-7 1,-1 0,11 2,7 3,11 3,16-1,18-1,13-2,10-1,20 4,20 0,37 4,24 0,14-1,11-3,3-2,4-2,2-1,2-1,-12 0,-8 0,-14-1,-5 1,-9 0,-10-1,-7 1,-20 0,-26-4,-21-2,-13 0,-23 2,-14 1,-10 1,-9 1,0 0,2 1,5 0,9 1,9-1,8 0,11 0,10 0,8 0,24 5,26 1,26-1,18 4,13 0,12-1,6-3,0-1,-5-2,0-1,-4-1,-13 0,-7-1,-11 1,-4 0,-5 0,-10-5,-23-5,-22-6,-17-5,-25-7,-17 1,-13 0,-10 5,-2 7,8 5,5 4,13 4,14 2,13 1,24 0,19 4,24 2,22 0,12-3,15 4,8 0,1-1,-1-2,-8-2,-8 3,-5 1,-8-1,-21-1,-29-2,-28-1,-21-1,-21-1,-12 0,-5-1,0 1,5 0,8 4,4 2,9-1,10 4,11 0,20 3,27 4,22 4,19-2,16-4,14-4,3-4,1-3,1-2,-10-1,-3-1,-5 0,-9 1,-8-1,-18-4,-18-1,-15-4,-12-1,-7 3,-4 1,-2 3,12 2,15 0,11 2,13 0,12 1,18-1,5 1,-4-1,-5 0,-8 0,-5 0,-4 0,-3 0,-2 0,-1 0,0 0,8-4,5-2,-2 0,-1 2,-2 1,-3 1,-2 1,-1 0,0 1,-2 0,1 1,0-1,-14-4,-21-6,-24-11,-23-1,-24-2,-13 0,-12 3,2 5,11 5,11 1,7 2,11 1,11-1,25-9,42-6,33-3,44-7,41-2,17 6,-1 6,-11 9,-16 5,-24 5,-25 3,-15 2,-14 0,-36 1,-33-1,-34 9,-26 3,-19-1,-11 1,6 0,3-3,6-4,12-2,16-2,7 3,10 1,14 3,15 6,15 3,28 9,20 8,17 3,12-1,5-7,3-3,-2-7,-4-2,-6-5,-3-4,-8-3,-8-4,-7-1,-5-1,-8-5,-7-6,-12-2,-10 3,-9-7,-7-1,2 8,7 5,11 4,11 1,7 2,1-5,-10-6,-16-6,-11-4,-16-4,-18-3,-10 3,-3 2,1 4,-1 4,6 6,9 2,9 4,7 1,5 0,8 6,13 5,16 6,17 4,22 8,7 3,9 1,3-6,8-2,0-6,-6-6,-11-5,-6-4,-11-8,-12-11,-15-8,-22-9,-19 1,-9 2,-10 0,-11 6,1 2,0 5,-6 5,3 4,3 4,3 2,-3 1,5 1,6 0,8 0,10 4,10 6,14 5,11 1,19 1,18 6,12 0,4-1,7-3,1-6,-7-5,-4-4,-7-2,-7-3,-11-5,-6-2,-6-4,-8-9,-8-6,-11-2,-11-2,-12 0,-5-3,-9 3,3 3,-1 6,4 6,-1 7,-2 3,2 12,7 10,10 5,10 4,14 3,14-1,16 1,8-1,11-5,6-2,3-4,0-6,3-4,1-4,-1-1,-7-3,-8-4,-8-2,-5 1,-9-4,-4 1,-5-4,-5-3,-18-4,-16 2,-13 4,-5 4,-8 4,-10 2,2 3,1 1,-3 1,1 0,4 0,9-1,10 5,9 2,16 3,21 5,20 0,15-3,8 2,5-3,5-2,1-4,-1-1,-8-3,-7 0,0-1,-3-1,-5 0,-4 1,-5 0,-11-1,-23 1,-29-4,-26-2,-13 0,-7 2,-4 1,8 1,-2 1,8 0,11 1,11 0,8 1,11 3,6 2,10 9,17 1,11-1,12 0,10-1,7 1,0-3,-7 2,-7-1,-3-4,-3-3,-1-2,-1-2,-13-2,-17 0,-21 4,-19 1,-16 0,-5 4,-6-1,6 0,1 2,7-1,9-1,9-3,7-1,17 7,17 1,27 0,16-3,11-3,4-2,2-3,4-4,-5-3,-7-1,-9 2,-2 2,-9-4,-18-5,-20-1,-19 3,-9-2,-8 1,0 2,1 4,21 1,24 3,19 0,15 1,15 1,6-1,3 1,-1-1,-1 0,-7 0,-7 0,-8 0,-6 0,-12 0,-28 0,-26 0,-11 0,-12 0,-9 0,2 0,3 0,3 0,2 0,7 0,20 0,24 0,26 0,28 5,18 1,7-1,0 0,1-2,-9-1,-10-1,-11-1,-8 0,-24-4,-32-7,-17-5,-16-4,-12 0,-14 5,3-5,5 1,5 4,10 5,4 3,8 4,14 1,31 2,24 1,20 0,21 0,8-1,4 1,2-1,-4 0,-10 0,-12 0,-12 0,-7 0,-2 0,-16-4,-14-7,-18 0,-11-4,-5 2,-7 2,-1 3,15 4,15 1,14 2,10 1,2 14,3 4,-2 4,5 3,-3 1,1 1,0-4,-3-2,-5 0,-10-8,-4-10,-4-11,-9-3,-6-5,-2-4,5-3,-1 2,3-3,-1 1,-1 5,0 1,5 0,3-3,7 2,9 10,8 9,5 5,3 2,-2 8,0 1,0-1,-4-1,-4 3,-5-6,-8-6,-5-12,-15-10,-3-6,-4-5,-1 3,4 1,10 5,16 4,13 6,3 8,-11 4,-11 1,-9 1,-12-2,-10-1,-13-1,-3-1,-2-1,3 0,6 0,15 0,11 4,14 2,12 4,8 1,7 2,7 0,3 1,1-1,-2 1,-2-1,-2 1,4-2,0-2,-5 0,-8 5,-3-2,1-2,-4 1,2-1,-8-3,-13-2,-20-3,-18-2,-12 0,-22-6,-3-1,-2 0,-3 1,7 1,8-3,12 0,11 1,5 2,14 1,20 1,16 1,12 1,6 0,8 0,7 1,1 3,-2 2,-3 0,-5 3,3 0,-10-1,-14 2,-12-1,-21-1,-14 2,-15-1,-12-2,-9-1,-1-3,3 3,5 0,4 0,4-2,7 4,7-1,12-5,24-3,22-6,17-2,17 1,18-7,6-1,0 2,1 3,1 0,-8 1,-6 3,-1 2,-5 2,-8 1,-7 2,-7 0,-4 1,-2-1,-2 1,0-1,-14-4,-21-2,-19-4,-26-5,-18-5,-9 2,-4-1,-1 3,1 4,7 0,6 2,13 2,20 3,31 2,25 2,24 1,27 0,20 1,8-1,11 1,-4-1,-10 0,-4 0,-11 0,-11 0,-11 0,-7 0,-7 0,-19-4,-18-2,-10-4,-8-1,-6-2,-4 0,-2 3,-2 3,0 3,0 1,0 2,6 6,10 10,16 4,8 1,1 8,4-2,2 0,-1-1,-4 1,1-1,-4 1,-2-9,-3-12,-3-10,-2-11,-1-5,0-5,-1-1,1-6,-1 8,5 12,6 13,1 10,-1 9,-2 5,6 4,1 0,2 1,-1-1,-4 0,-4-1,2 0,-2 0,-1 4,-3-8,-1-12,-2-13,-1-18,-4-12,-3-3,1-2,-3 7,-1 3,2 2,2 10,2 12,2 10,1 14,6 7,1 4,1 0,-2 0,-2-2,-9-10,-23-12,-19-13,-32-10,-30-15,-23-8,-6-1,-3 1,11 3,18 7,24 4,22 6,19 6,17 1,9 2,14 3,20 2,23 2,22 1,11 1,7 0,9 1,-6 4,-7 1,-12 0,-10-1,-14 2,-9 1,-4-1,-15-2,-13-2,-9-1,-12-1,-10-1,-3 0,18-1,18 1,23-5,17-1,15 0,4 2,2 1,-5 0,-7 2,-6 1,-5 0,-5 0,-2 1,-11-1,-30 0,-25 0,-30 0,-19 0,-10 0,-4 0,0 0,10 0,11 0,10 0,14 0,11 0,18 0,23-4,30-2,24 0,8 2,12 1,8 1,0 1,0 0,-9 1,-7 0,-9 1,-9-1,-8 0,0 0,-2 0,-3 0,-1 0,-1 0,-2 0,-4 5,-11 5,-12 1,-18 0,-20-4,-12-2,-16-1,-9-3,-9-1,4 0,-1 0,9-1,12 5,13 2,9-1,16 0,16-2,14-1,11-1,5-1,5 0,1 0,5 0,1 0,-1-1,-2 1,-2 0,-1 0,-2 0,0 0,-1 0,0 0,4 0,2 0,-1 0,0 0,-6 5,-3 1,-1 0,6-1,2-2,1 8,-1 2,0-2,-6 3,-1-2,-1-3,1-2,1-4,1-1,-8-1,-11-1,-20-1,-12 1,-6-5,-5-2,-11-3,-5-5,1 0,-2-1,-11 1,2 3,-2 0,-11 2,-7-3,-11 2,2 3,3-3,-1 2,2 2,12-3,9 1,4 2,8-3,9 1,12-2,30-1,34-6,30 0,31 3,19 4,17 4,4 3,0 2,-15-3,-18 0,-7 0,-11 1,-13 2,-14 0,-12 1,-7 1,-6 0,-2 0,-2 1,1-1,-5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4:42.26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4:44.02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3:58.94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2109 265,'-9'0,"-11"0,-12 0,-10 0,-5 0,0 0,3 0,1 0,-6 0,1-4,0-2,3 0,-3-3,-3 0,2 2,6-3,1 0,-1 2,2 3,-1 2,-2 1,2 1,-1 1,3 1,3-1,4 0,3 1,2-1,1-5,-3-1,-1 1,-5 0,0 1,-12 2,-6 1,0 1,-2-5,-7 0,-5-1,5 2,-5-8,0-1,7-4,10 2,8 3,8-1,1 2,1 3,16-2,15 1,21 1,21 3,21 2,18 1,22 2,17 5,6 1,-1 5,2 0,-13 2,-6 0,-4 6,-6 0,-6 1,-5 2,-7-3,-5-5,4 0,-8-3,-1-2,-3 0,-5 0,-3-2,-6-3,-9-1,-6-1,-4-2,0 0,0 0,-6-1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4:08.99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2889 352,'-13'0,"-10"0,-17 0,-21 0,-8-4,-15-2,-3-4,1-1,-3 3,1-4,10 2,1 2,9 2,11 2,12 2,8 2,6 0,27-9,45-2,37-4,37-4,39 1,25-9,16-1,8 5,-1 6,-7 6,3 14,-10 7,-10 1,-22 3,-19 0,-17-3,-18-4,-27 3,-22-2,-15-1,-33-3,-47-5,-66-17,-46-10,-50-4,-35 3,-26 7,-29-2,-11 3,-10 10,3 6,16 5,21 6,18 7,30 0,37 8,36 0,40 1,35-3,27-5,22 0,29-3,43-3,39-3,43-2,22-2,26-1,28-1,16 1,3-1,-1 1,-15-1,-24 1,-25 0,-25 0,-30 0,-27 0,-22 0,-15 0,-17 0,-35-4,-36-2,-50-13,-47-4,-20 3,-12 4,6 10,12 5,28 3,30 6,27 2,23-2,30 3,28 0,36-3,39 3,37-1,34-3,20-1,3-3,-10 3,-19 0,-20 0,-22-2,-23-1,-17 3,-13 0,-28 0,-36-1,-27-7,-34-2,-39-5,-39-1,-20 1,-21 2,2 2,11 3,15 0,9 6,19 7,28 1,21 3,21-1,23 1,33 4,23-3,24 1,29-2,21 0,15-1,18-5,20-2,10-8,6-3,-13-2,-12-3,-10-5,-16-1,-20-1,-19 1,-30 4,-41-1,-38 1,-37 4,-35-7,-28-1,-12 2,0 4,-1 7,6 4,16 2,13 1,15-2,22 4,22 1,22 3,32 8,36 2,32 2,28 0,28 2,21-4,15-1,18-4,21-4,2-1,-1-1,-18-3,-21-7,-30-3,-23-6,-22-1,-20 1,-18-3,-25-3,-31 1,-34-2,-49 2,-37 3,-30 4,-18 3,-7 10,-2 10,10 1,16 3,19 2,17 2,23 1,27-3,23-6,17-5,18-1,17 8,20 0,26-3,24-4,21-4,19-7,14-4,11-1,11-4,4-1,-7 1,-9 3,-12 2,-20-3,-21 0,-19 1,-12 2,-32-3,-34-1,-35 2,-30-3,-29 0,-31 1,-15 3,-16 1,-12 2,1-3,10-1,20 1,32 0,30 3,24 0,38 1,44 5,43 2,37 5,34 0,20-2,18 7,21 0,4-2,7-4,-7-3,-12-4,-21-1,-27-2,-25 0,-24-1,-20 1,-24-1,-43 1,-50-1,-36 1,-37 0,-21-4,-20-2,-28-9,-1-1,8 1,11 4,16-1,28 1,35 4,31 1,24 3,36 2,38 5,39 7,26 1,27-1,20 2,15-2,10-2,9 11,12 1,-6-2,-6-5,-17-5,-20-3,-19-3,-24-3,-21 0,-18-1,-29-4,-40-6,-35-1,-33 1,-19 3,-5 3,0 2,10 1,6 2,14 9,18 3,29 0,44-3,29 3,40-2,29 2,20 0,15 1,6-1,-8 2,-14-1,-19-4,-22-2,-22-3,-15-3,-12 0,-16-1,-24-1,-32 1,-33-1,-40 1,-40 0,-17-1,-11 6,7 1,12 4,18 0,26-1,19-3,22-1,19-3,24-1,31-1,33-4,43-3,27-3,27-5,18 0,12-2,0-7,-3 1,-20-1,-19 5,-26 4,-22 2,-20 2,-12 3,-13-1,-24-4,-25 0,-30-1,-32 0,-24 8,-15 1,-12 0,8 2,9 1,7 0,14 2,20 0,24 5,30 1,34 0,32-1,29-1,19-2,5-1,0-1,1 1,-10-2,-10 1,-13 0,-30 0,-43-1,-41 1,-43 0,-26 0,-29 0,-11 0,-17 0,-9 0,9-4,27-3,21 2,29 0,36 2,43 0,44-2,26-1,29-4,19-5,15 1,8-3,15 3,-2-2,-10 3,-11-2,-16 2,-19 4,-18 2,-14 3,-23 3,-23 0,-34 1,-23 1,-29 0,-16 4,-22 1,-6 0,-3 4,13-1,14-1,21 2,22-1,17-1,22-3,21 3,23 4,33 0,25 3,31-2,25-3,21-2,30-4,23-2,14-1,0-6,-19-1,-25 0,-34 1,-31-3,-26-1,-18 2,-20-2,-22 0,-32-3,-29 1,-30 2,-43 3,-30 2,-35 2,-28 1,-15 1,-10 0,-2 1,8-1,9 5,25 1,34 0,36 3,33 0,27-1,41-3,50-1,51-2,47-6,55-1,50-6,33 1,20-9,6 0,-11-1,-24 2,-37 1,-34 2,-36 0,-34 2,-30 3,-24 4,-32 3,-35 1,-35 2,-42 5,-34 1,-24 5,-29 9,-13 1,-2 2,20 1,12 1,26-4,26-5,25-6,20 0,24 3,25 8,32 10,38 3,29 1,30-1,16-7,11-3,-7-5,-15-7,-12-5,-16-3,-23-3,-18-2,-17 0,-28 0,-36 0,-40 0,-41 1,-39-1,-41 1,-16-4,-1-2,15 0,17 2,27 1,29 1,42 1,45 0,50 1,33 0,37 1,21-1,12 0,-3 0,-14 0,-21 0,-23 0,-26-4,-44-11,-44-3,-36 2,-36 8,-15 6,-17 2,-19 6,-2 3,4-2,14 0,23-3,25 3,25 1,27 3,26 4,31 4,32 3,33-2,22 0,17-4,13-4,16-4,3-4,9-2,-13-6,-11-3,-14 1,-22 1,-26-4,-19 1,-31-4,-40 1,-33 2,-30 3,-16 2,-4 2,2 1,7 1,16 5,18 1,10 0,16 4,19-1,17-1,22 2,32-1,24-1,17-3,16-1,3-2,5-2,-4 0,-16 0,-20-1,-13 1,-14 0,-28-1,-34-3,-39-2,-26 0,-15 2,-12 1,-3 5,0 3,15 0,13 0,17-2,18 8,27 7,34 0,33-3,34-4,30-13,23-6,7-6,4-9,-3-6,-22 2,-23 6,-23 7,-25 0,-34 0,-42 1,-52 3,-53 3,-27 3,-8 2,6 1,8 6,16 2,18-1,21 3,22 1,36 2,40 0,32-3,32-2,29-3,19-2,5-6,4-2,-10 0,-19-3,-21-1,-19 2,-26-7,-37-9,-47-2,-45 1,-23 3,-17 6,-7-3,-9 1,9 5,12 3,21 5,20 2,23 2,37 1,42 0,34 1,32 0,26 0,27-1,25 0,17 0,11-4,-2-2,-18 0,-13 1,-27 2,-25 0,-23 2,-28 1,-40-5,-59 0,-43 4,-40 2,-27 7,-3 5,-4 5,1 13,7 6,20 1,24-6,30-9,21-7,22-3,20 1,28-2,32-3,47-3,54-11,67-9,49-8,44-7,31-18,27-5,21 2,9 0,-2 0,-11 9,-15 2,-23 3,-36 4,-42 2,-53 7,-53 7,-46 2,-35 3,-42 3,-43 4,-49 6,-34 3,-36 6,-38 9,-38 1,-27 2,-25 1,-3 2,5-5,16 4,24-3,24 0,23-4,21-1,24-3,25-5,27 2,22-2,23 3,21-1,27 2,38-1,34-3,24-3,29-2,24-2,24-1,17-15,0-4,-11-4,-21 2,-29 4,-35 5,-26 4,-26 0,-18 0,-29 1,-36 2,-50 2,-56 1,-35 1,-29 0,-25 0,-10 0,4 5,10 1,24 0,25 3,36 0,37-1,39 6,62 6,48 0,42-5,28 1,20-3,22-4,15-3,8-2,-14-3,-14-1,-20 0,-24-1,-23 1,-40-5,-51-2,-47 1,-42 2,-37 0,-33 11,-16 8,0 7,8-2,5 1,22 2,26-4,28 0,24-3,32 3,35 5,42-3,33-5,24-5,26-5,31-16,20-11,1-6,-3-3,-14-2,-31 6,-25 2,-21 6,-26 0,-45 0,-39 3,-47 4,-29 3,-20 8,-3 4,6 2,5 3,7 1,18-2,18 3,31 3,34 0,35 2,27-2,15-3,14-4,9-2,-7-3,-1-2,-12 0,-13 0,-14-1,-20-4,-29-2,-27 1,-22 1,-18 2,-10 0,-1 2,8 1,7 0,14 5,15 6,22 1,22 3,27-2,24 3,25-3,10-2,2-4,-2-3,-8-2,-12-2,-13 0,-18-5,-26-6,-38-5,-39-1,-31 4,-28 3,-17 8,-3 4,8 11,13 3,12 3,19-1,20 0,16-2,16 0,23-3,25-3,29-3,15-3,11-7,11-3,5 0,-3-4,-12 0,-9 2,-10 2,-15-7,-18-6,-31-3,-26 1,-29 5,-17 5,-13 4,-11 3,-1 3,-1 6,6 1,2 1,14-2,17-1,16-1,18 7,19 2,16 4,27-1,18-4,19-2,8-4,9-3,9-1,8-1,-5 0,1-1,-3 0,-7 1,-14 0,-13-1,-18-8,-23-2,-32-5,-22 1,-22 3,-15 4,-7 2,-3 3,5 2,10 1,14 1,12 0,14 8,25 3,22 0,32-3,25-2,22-8,13-2,10-2,-1-4,-12-1,-15-2,-10 0,-13 2,-18-1,-19-4,-30-3,-34 0,-34 5,-22 3,3 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3:39.664"/>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615 316,'-8'0,"-13"0,-16 0,-5 0,-1-4,3-2,3 0,4-3,3 0,-2-3,0 1,0 2,2 2,2-1,0 0,-3-4,-1 2,0 1,1 3,16-3,27-7,29-3,31-1,20 3,9 3,13 0,1 3,-2-2,-6 2,1 2,-1 3,-9-2,1 1,-3 1,0 1,-12 2,-11 2,-14 0,-17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3:40.33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421 1,'-4'0,"-7"0,-5 0,-5 0,-11 0,-6 0,-5 0,-3 0,-9 0,-2 0,3 4,11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3:41.42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1797 1,'-9'0,"-8"0,-9 0,-5 0,-10 0,-12 0,-2 5,-4 1,-5 0,-2-2,-2 4,-8 0,-3-1,1-2,-7-2,-8-1,-9-1,-6 3,-7 2,-1-1,5-1,18-1,10-1,16-1,19 4,13 0,17 1,29-2,27 4,28-1,26 4,23 0,24 2,15 0,8 1,12-1,3 6,3-1,-7 2,-2-3,-21-5,-18-3,-19-5,-14-1,-12-3,-10 0,-15-1,-9 0,-4 5,-7 1,-5 0,-5 0,-7 2,-18 1,-23-1,-17-1,-18 1,-12 1,-9-1,7-3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3:41.80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3:41.94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10T07:33:42.27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258 236,'-13'-9,"-14"-12,-10-11,-9-13,0 0,-2 0,8 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E1587-51BB-4154-8F96-DB3D3A1369DA}" type="datetimeFigureOut">
              <a:rPr lang="zh-CN" altLang="en-US" smtClean="0"/>
              <a:t>2022/4/16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396F7-F700-4236-B7AD-BC65ED1DADF0}" type="slidenum">
              <a:rPr lang="zh-CN" altLang="en-US" smtClean="0"/>
              <a:t>‹#›</a:t>
            </a:fld>
            <a:endParaRPr lang="zh-CN" altLang="en-US"/>
          </a:p>
        </p:txBody>
      </p:sp>
    </p:spTree>
    <p:extLst>
      <p:ext uri="{BB962C8B-B14F-4D97-AF65-F5344CB8AC3E}">
        <p14:creationId xmlns:p14="http://schemas.microsoft.com/office/powerpoint/2010/main" val="3990045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38465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44AFAFB-7143-4ADA-BAD8-57A53FD5DC5D}"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78333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489584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38994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2417243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262857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239005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ic">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ic">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nic">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980728"/>
            <a:ext cx="12192000" cy="5877272"/>
          </a:xfrm>
          <a:prstGeom prst="rect">
            <a:avLst/>
          </a:prstGeom>
          <a:gradFill flip="none" rotWithShape="1">
            <a:gsLst>
              <a:gs pos="0">
                <a:schemeClr val="bg1">
                  <a:lumMod val="8500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228702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300493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188849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36069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E47E627-37D9-4B3D-9CA4-135BEFE94A1A}" type="datetimeFigureOut">
              <a:rPr lang="zh-CN" altLang="en-US" smtClean="0"/>
              <a:t>2022/4/16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44AFAFB-7143-4ADA-BAD8-57A53FD5DC5D}"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49456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E47E627-37D9-4B3D-9CA4-135BEFE94A1A}" type="datetimeFigureOut">
              <a:rPr lang="zh-CN" altLang="en-US" smtClean="0"/>
              <a:t>2022/4/16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44AFAFB-7143-4ADA-BAD8-57A53FD5DC5D}" type="slidenum">
              <a:rPr lang="zh-CN" altLang="en-US" smtClean="0"/>
              <a:t>‹#›</a:t>
            </a:fld>
            <a:endParaRPr lang="zh-CN" altLang="en-US"/>
          </a:p>
        </p:txBody>
      </p:sp>
    </p:spTree>
    <p:extLst>
      <p:ext uri="{BB962C8B-B14F-4D97-AF65-F5344CB8AC3E}">
        <p14:creationId xmlns:p14="http://schemas.microsoft.com/office/powerpoint/2010/main" val="2190029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customXml" Target="../ink/ink1.xml"/><Relationship Id="rId21" Type="http://schemas.openxmlformats.org/officeDocument/2006/relationships/image" Target="../media/image15.png"/><Relationship Id="rId7" Type="http://schemas.openxmlformats.org/officeDocument/2006/relationships/customXml" Target="../ink/ink3.xml"/><Relationship Id="rId12" Type="http://schemas.openxmlformats.org/officeDocument/2006/relationships/image" Target="../media/image11.png"/><Relationship Id="rId17" Type="http://schemas.openxmlformats.org/officeDocument/2006/relationships/customXml" Target="../ink/ink8.xml"/><Relationship Id="rId2" Type="http://schemas.openxmlformats.org/officeDocument/2006/relationships/image" Target="../media/image6.png"/><Relationship Id="rId16" Type="http://schemas.openxmlformats.org/officeDocument/2006/relationships/image" Target="../media/image13.png"/><Relationship Id="rId20" Type="http://schemas.openxmlformats.org/officeDocument/2006/relationships/customXml" Target="../ink/ink10.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0.png"/><Relationship Id="rId19"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customXml" Target="../ink/ink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69FEF-F400-4FDC-88F4-C27D298D6EA7}"/>
              </a:ext>
            </a:extLst>
          </p:cNvPr>
          <p:cNvSpPr>
            <a:spLocks noGrp="1"/>
          </p:cNvSpPr>
          <p:nvPr>
            <p:ph type="ctrTitle"/>
          </p:nvPr>
        </p:nvSpPr>
        <p:spPr>
          <a:xfrm>
            <a:off x="2681591" y="2042808"/>
            <a:ext cx="4302869" cy="1547143"/>
          </a:xfrm>
        </p:spPr>
        <p:txBody>
          <a:bodyPr>
            <a:normAutofit/>
          </a:bodyPr>
          <a:lstStyle/>
          <a:p>
            <a:r>
              <a:rPr lang="zh-CN" altLang="en-US" sz="9600" dirty="0">
                <a:solidFill>
                  <a:schemeClr val="bg1">
                    <a:lumMod val="95000"/>
                  </a:schemeClr>
                </a:solidFill>
              </a:rPr>
              <a:t>索引</a:t>
            </a:r>
          </a:p>
        </p:txBody>
      </p:sp>
    </p:spTree>
    <p:extLst>
      <p:ext uri="{BB962C8B-B14F-4D97-AF65-F5344CB8AC3E}">
        <p14:creationId xmlns:p14="http://schemas.microsoft.com/office/powerpoint/2010/main" val="256253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FD3B46-61EA-4C4D-B9AA-412A3CB08562}"/>
              </a:ext>
            </a:extLst>
          </p:cNvPr>
          <p:cNvSpPr txBox="1"/>
          <p:nvPr/>
        </p:nvSpPr>
        <p:spPr>
          <a:xfrm>
            <a:off x="5695894" y="273790"/>
            <a:ext cx="800219" cy="461665"/>
          </a:xfrm>
          <a:prstGeom prst="rect">
            <a:avLst/>
          </a:prstGeom>
          <a:noFill/>
        </p:spPr>
        <p:txBody>
          <a:bodyPr wrap="none" rtlCol="0" anchor="ctr">
            <a:spAutoFit/>
          </a:bodyPr>
          <a:lstStyle/>
          <a:p>
            <a:pPr algn="ctr"/>
            <a:r>
              <a:rPr lang="zh-CN" altLang="en-US" sz="2400" b="1" dirty="0">
                <a:solidFill>
                  <a:schemeClr val="bg1"/>
                </a:solidFill>
                <a:cs typeface="+mn-ea"/>
              </a:rPr>
              <a:t>缺点</a:t>
            </a:r>
          </a:p>
        </p:txBody>
      </p:sp>
      <p:grpSp>
        <p:nvGrpSpPr>
          <p:cNvPr id="5" name="组合 4">
            <a:extLst>
              <a:ext uri="{FF2B5EF4-FFF2-40B4-BE49-F238E27FC236}">
                <a16:creationId xmlns:a16="http://schemas.microsoft.com/office/drawing/2014/main" id="{695B8D8E-916B-4C57-87CB-C62B4CAD7BB8}"/>
              </a:ext>
            </a:extLst>
          </p:cNvPr>
          <p:cNvGrpSpPr/>
          <p:nvPr/>
        </p:nvGrpSpPr>
        <p:grpSpPr>
          <a:xfrm>
            <a:off x="1811524" y="468618"/>
            <a:ext cx="8568952" cy="80062"/>
            <a:chOff x="1811524" y="468618"/>
            <a:chExt cx="8568952" cy="80062"/>
          </a:xfrm>
        </p:grpSpPr>
        <p:cxnSp>
          <p:nvCxnSpPr>
            <p:cNvPr id="6" name="直接连接符 5">
              <a:extLst>
                <a:ext uri="{FF2B5EF4-FFF2-40B4-BE49-F238E27FC236}">
                  <a16:creationId xmlns:a16="http://schemas.microsoft.com/office/drawing/2014/main" id="{52DAEF37-B2D1-431F-9864-5986E5E22A76}"/>
                </a:ext>
              </a:extLst>
            </p:cNvPr>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51EFE70-471A-4935-95A8-FF26BA2007DF}"/>
                </a:ext>
              </a:extLst>
            </p:cNvPr>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BC51624-9423-4282-8712-BAE3B0D82E96}"/>
                </a:ext>
              </a:extLst>
            </p:cNvPr>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D78E788-E985-4EEE-A9A5-B3BEEF39D557}"/>
                </a:ext>
              </a:extLst>
            </p:cNvPr>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045EC68E-4161-426C-A40A-D8CC66FFA713}"/>
              </a:ext>
            </a:extLst>
          </p:cNvPr>
          <p:cNvGrpSpPr/>
          <p:nvPr/>
        </p:nvGrpSpPr>
        <p:grpSpPr>
          <a:xfrm>
            <a:off x="1072430" y="1505139"/>
            <a:ext cx="10047140" cy="1356949"/>
            <a:chOff x="1095969" y="1921920"/>
            <a:chExt cx="3079818" cy="1628245"/>
          </a:xfrm>
        </p:grpSpPr>
        <p:sp>
          <p:nvSpPr>
            <p:cNvPr id="11" name="Text Placeholder 27">
              <a:extLst>
                <a:ext uri="{FF2B5EF4-FFF2-40B4-BE49-F238E27FC236}">
                  <a16:creationId xmlns:a16="http://schemas.microsoft.com/office/drawing/2014/main" id="{3EAEA788-AD94-4508-A14E-8BD37DAEBF10}"/>
                </a:ext>
              </a:extLst>
            </p:cNvPr>
            <p:cNvSpPr txBox="1"/>
            <p:nvPr/>
          </p:nvSpPr>
          <p:spPr>
            <a:xfrm>
              <a:off x="1103446" y="2302026"/>
              <a:ext cx="3072341" cy="1248139"/>
            </a:xfrm>
            <a:prstGeom prst="rect">
              <a:avLst/>
            </a:prstGeom>
            <a:solidFill>
              <a:schemeClr val="bg1">
                <a:alpha val="50196"/>
              </a:schemeClr>
            </a:solidFill>
          </p:spPr>
          <p:txBody>
            <a:bodyPr lIns="109728" tIns="73152" rIns="109728" bIns="0" anchor="t"/>
            <a:lstStyle>
              <a:lvl1pPr marL="0" indent="0" algn="l" defTabSz="914400" rtl="0" eaLnBrk="1" latinLnBrk="0" hangingPunct="1">
                <a:lnSpc>
                  <a:spcPct val="90000"/>
                </a:lnSpc>
                <a:spcBef>
                  <a:spcPts val="1000"/>
                </a:spcBef>
                <a:buFont typeface="Arial" panose="020B0604020202020204" pitchFamily="34" charset="0"/>
                <a:buNone/>
                <a:defRPr sz="1335" b="0" kern="1200" spc="0" baseline="0">
                  <a:solidFill>
                    <a:srgbClr val="968B7F"/>
                  </a:solidFill>
                  <a:latin typeface="+mn-lt"/>
                  <a:ea typeface="+mn-ea"/>
                  <a:cs typeface="WeblySleek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2" name="同侧圆角矩形 10">
              <a:extLst>
                <a:ext uri="{FF2B5EF4-FFF2-40B4-BE49-F238E27FC236}">
                  <a16:creationId xmlns:a16="http://schemas.microsoft.com/office/drawing/2014/main" id="{257BC99A-384D-4B88-A32E-1CF98245F234}"/>
                </a:ext>
              </a:extLst>
            </p:cNvPr>
            <p:cNvSpPr/>
            <p:nvPr/>
          </p:nvSpPr>
          <p:spPr>
            <a:xfrm>
              <a:off x="1095969" y="1921920"/>
              <a:ext cx="768085" cy="380106"/>
            </a:xfrm>
            <a:prstGeom prst="round2SameRect">
              <a:avLst/>
            </a:prstGeom>
            <a:solidFill>
              <a:srgbClr val="39BDED"/>
            </a:solidFill>
            <a:ln w="7938" cap="flat">
              <a:noFill/>
              <a:prstDash val="solid"/>
              <a:miter lim="800000"/>
            </a:ln>
          </p:spPr>
          <p:txBody>
            <a:bodyPr vert="horz" wrap="square" lIns="91440" tIns="45720" rIns="91440" bIns="45720" numCol="1" anchor="ctr" anchorCtr="0" compatLnSpc="1"/>
            <a:lstStyle/>
            <a:p>
              <a:pPr algn="ctr"/>
              <a:r>
                <a:rPr lang="en-US" altLang="zh-CN" sz="2800" dirty="0">
                  <a:solidFill>
                    <a:schemeClr val="bg1"/>
                  </a:solidFill>
                  <a:cs typeface="+mn-ea"/>
                </a:rPr>
                <a:t>1</a:t>
              </a:r>
              <a:endParaRPr lang="zh-CN" altLang="en-US" sz="2800" dirty="0">
                <a:solidFill>
                  <a:schemeClr val="bg1"/>
                </a:solidFill>
                <a:cs typeface="+mn-ea"/>
              </a:endParaRPr>
            </a:p>
          </p:txBody>
        </p:sp>
      </p:grpSp>
      <p:sp>
        <p:nvSpPr>
          <p:cNvPr id="14" name="文本框 13">
            <a:extLst>
              <a:ext uri="{FF2B5EF4-FFF2-40B4-BE49-F238E27FC236}">
                <a16:creationId xmlns:a16="http://schemas.microsoft.com/office/drawing/2014/main" id="{5190A86E-64C4-4ABF-ADC0-F386D97A1316}"/>
              </a:ext>
            </a:extLst>
          </p:cNvPr>
          <p:cNvSpPr txBox="1"/>
          <p:nvPr/>
        </p:nvSpPr>
        <p:spPr>
          <a:xfrm>
            <a:off x="1559496" y="2109377"/>
            <a:ext cx="8712968" cy="584775"/>
          </a:xfrm>
          <a:prstGeom prst="rect">
            <a:avLst/>
          </a:prstGeom>
          <a:noFill/>
        </p:spPr>
        <p:txBody>
          <a:bodyPr wrap="square" rtlCol="0">
            <a:spAutoFit/>
          </a:bodyPr>
          <a:lstStyle/>
          <a:p>
            <a:pPr algn="ctr"/>
            <a:r>
              <a:rPr lang="zh-CN" altLang="en-US" sz="3200" dirty="0"/>
              <a:t>维护索引需要耗费数据库资源</a:t>
            </a:r>
            <a:endParaRPr lang="en-US" altLang="zh-CN" sz="3200" dirty="0"/>
          </a:p>
        </p:txBody>
      </p:sp>
      <p:grpSp>
        <p:nvGrpSpPr>
          <p:cNvPr id="15" name="组合 14">
            <a:extLst>
              <a:ext uri="{FF2B5EF4-FFF2-40B4-BE49-F238E27FC236}">
                <a16:creationId xmlns:a16="http://schemas.microsoft.com/office/drawing/2014/main" id="{072E78DC-98BE-402B-9274-271B8D759870}"/>
              </a:ext>
            </a:extLst>
          </p:cNvPr>
          <p:cNvGrpSpPr/>
          <p:nvPr/>
        </p:nvGrpSpPr>
        <p:grpSpPr>
          <a:xfrm>
            <a:off x="1148006" y="3186043"/>
            <a:ext cx="10047140" cy="1356949"/>
            <a:chOff x="1095969" y="1921920"/>
            <a:chExt cx="3079818" cy="1628245"/>
          </a:xfrm>
        </p:grpSpPr>
        <p:sp>
          <p:nvSpPr>
            <p:cNvPr id="16" name="Text Placeholder 27">
              <a:extLst>
                <a:ext uri="{FF2B5EF4-FFF2-40B4-BE49-F238E27FC236}">
                  <a16:creationId xmlns:a16="http://schemas.microsoft.com/office/drawing/2014/main" id="{A826E59D-DA60-4A9B-92D6-65FD05CEDE31}"/>
                </a:ext>
              </a:extLst>
            </p:cNvPr>
            <p:cNvSpPr txBox="1"/>
            <p:nvPr/>
          </p:nvSpPr>
          <p:spPr>
            <a:xfrm>
              <a:off x="1103446" y="2302026"/>
              <a:ext cx="3072341" cy="1248139"/>
            </a:xfrm>
            <a:prstGeom prst="rect">
              <a:avLst/>
            </a:prstGeom>
            <a:solidFill>
              <a:schemeClr val="bg1">
                <a:alpha val="50196"/>
              </a:schemeClr>
            </a:solidFill>
          </p:spPr>
          <p:txBody>
            <a:bodyPr lIns="109728" tIns="73152" rIns="109728" bIns="0" anchor="t"/>
            <a:lstStyle>
              <a:lvl1pPr marL="0" indent="0" algn="l" defTabSz="914400" rtl="0" eaLnBrk="1" latinLnBrk="0" hangingPunct="1">
                <a:lnSpc>
                  <a:spcPct val="90000"/>
                </a:lnSpc>
                <a:spcBef>
                  <a:spcPts val="1000"/>
                </a:spcBef>
                <a:buFont typeface="Arial" panose="020B0604020202020204" pitchFamily="34" charset="0"/>
                <a:buNone/>
                <a:defRPr sz="1335" b="0" kern="1200" spc="0" baseline="0">
                  <a:solidFill>
                    <a:srgbClr val="968B7F"/>
                  </a:solidFill>
                  <a:latin typeface="+mn-lt"/>
                  <a:ea typeface="+mn-ea"/>
                  <a:cs typeface="WeblySleek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7" name="同侧圆角矩形 10">
              <a:extLst>
                <a:ext uri="{FF2B5EF4-FFF2-40B4-BE49-F238E27FC236}">
                  <a16:creationId xmlns:a16="http://schemas.microsoft.com/office/drawing/2014/main" id="{0B609807-E2B6-4D6F-B9AF-4CCD28755E36}"/>
                </a:ext>
              </a:extLst>
            </p:cNvPr>
            <p:cNvSpPr/>
            <p:nvPr/>
          </p:nvSpPr>
          <p:spPr>
            <a:xfrm>
              <a:off x="1095969" y="1921920"/>
              <a:ext cx="768085" cy="380106"/>
            </a:xfrm>
            <a:prstGeom prst="round2SameRect">
              <a:avLst/>
            </a:prstGeom>
            <a:solidFill>
              <a:srgbClr val="39BDED"/>
            </a:solidFill>
            <a:ln w="7938" cap="flat">
              <a:noFill/>
              <a:prstDash val="solid"/>
              <a:miter lim="800000"/>
            </a:ln>
          </p:spPr>
          <p:txBody>
            <a:bodyPr vert="horz" wrap="square" lIns="91440" tIns="45720" rIns="91440" bIns="45720" numCol="1" anchor="ctr" anchorCtr="0" compatLnSpc="1"/>
            <a:lstStyle/>
            <a:p>
              <a:pPr algn="ctr"/>
              <a:r>
                <a:rPr lang="en-US" altLang="zh-CN" sz="2400" dirty="0">
                  <a:solidFill>
                    <a:schemeClr val="bg1"/>
                  </a:solidFill>
                  <a:cs typeface="+mn-ea"/>
                </a:rPr>
                <a:t>2</a:t>
              </a:r>
              <a:endParaRPr lang="zh-CN" altLang="en-US" sz="2400" dirty="0">
                <a:solidFill>
                  <a:schemeClr val="bg1"/>
                </a:solidFill>
                <a:cs typeface="+mn-ea"/>
              </a:endParaRPr>
            </a:p>
          </p:txBody>
        </p:sp>
      </p:grpSp>
      <p:grpSp>
        <p:nvGrpSpPr>
          <p:cNvPr id="18" name="组合 17">
            <a:extLst>
              <a:ext uri="{FF2B5EF4-FFF2-40B4-BE49-F238E27FC236}">
                <a16:creationId xmlns:a16="http://schemas.microsoft.com/office/drawing/2014/main" id="{0EAAB9A4-36F0-4672-AA4E-83D836EDC20E}"/>
              </a:ext>
            </a:extLst>
          </p:cNvPr>
          <p:cNvGrpSpPr/>
          <p:nvPr/>
        </p:nvGrpSpPr>
        <p:grpSpPr>
          <a:xfrm>
            <a:off x="1123614" y="4631480"/>
            <a:ext cx="10047140" cy="2043985"/>
            <a:chOff x="1095969" y="1921920"/>
            <a:chExt cx="3079818" cy="1628245"/>
          </a:xfrm>
        </p:grpSpPr>
        <p:sp>
          <p:nvSpPr>
            <p:cNvPr id="19" name="Text Placeholder 27">
              <a:extLst>
                <a:ext uri="{FF2B5EF4-FFF2-40B4-BE49-F238E27FC236}">
                  <a16:creationId xmlns:a16="http://schemas.microsoft.com/office/drawing/2014/main" id="{FB4F8417-9C3A-4CF0-933D-5338AF24FF16}"/>
                </a:ext>
              </a:extLst>
            </p:cNvPr>
            <p:cNvSpPr txBox="1"/>
            <p:nvPr/>
          </p:nvSpPr>
          <p:spPr>
            <a:xfrm>
              <a:off x="1103446" y="2302026"/>
              <a:ext cx="3072341" cy="1248139"/>
            </a:xfrm>
            <a:prstGeom prst="rect">
              <a:avLst/>
            </a:prstGeom>
            <a:solidFill>
              <a:schemeClr val="bg1">
                <a:alpha val="50196"/>
              </a:schemeClr>
            </a:solidFill>
          </p:spPr>
          <p:txBody>
            <a:bodyPr lIns="109728" tIns="73152" rIns="109728" bIns="0" anchor="t"/>
            <a:lstStyle>
              <a:lvl1pPr marL="0" indent="0" algn="l" defTabSz="914400" rtl="0" eaLnBrk="1" latinLnBrk="0" hangingPunct="1">
                <a:lnSpc>
                  <a:spcPct val="90000"/>
                </a:lnSpc>
                <a:spcBef>
                  <a:spcPts val="1000"/>
                </a:spcBef>
                <a:buFont typeface="Arial" panose="020B0604020202020204" pitchFamily="34" charset="0"/>
                <a:buNone/>
                <a:defRPr sz="1335" b="0" kern="1200" spc="0" baseline="0">
                  <a:solidFill>
                    <a:srgbClr val="968B7F"/>
                  </a:solidFill>
                  <a:latin typeface="+mn-lt"/>
                  <a:ea typeface="+mn-ea"/>
                  <a:cs typeface="WeblySleek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0" name="同侧圆角矩形 10">
              <a:extLst>
                <a:ext uri="{FF2B5EF4-FFF2-40B4-BE49-F238E27FC236}">
                  <a16:creationId xmlns:a16="http://schemas.microsoft.com/office/drawing/2014/main" id="{859E013E-BE9B-4A25-84A4-E122AB2B78F3}"/>
                </a:ext>
              </a:extLst>
            </p:cNvPr>
            <p:cNvSpPr/>
            <p:nvPr/>
          </p:nvSpPr>
          <p:spPr>
            <a:xfrm>
              <a:off x="1095969" y="1921920"/>
              <a:ext cx="768085" cy="380106"/>
            </a:xfrm>
            <a:prstGeom prst="round2SameRect">
              <a:avLst/>
            </a:prstGeom>
            <a:solidFill>
              <a:srgbClr val="39BDED"/>
            </a:solidFill>
            <a:ln w="7938" cap="flat">
              <a:noFill/>
              <a:prstDash val="solid"/>
              <a:miter lim="800000"/>
            </a:ln>
          </p:spPr>
          <p:txBody>
            <a:bodyPr vert="horz" wrap="square" lIns="91440" tIns="45720" rIns="91440" bIns="45720" numCol="1" anchor="ctr" anchorCtr="0" compatLnSpc="1"/>
            <a:lstStyle/>
            <a:p>
              <a:pPr algn="ctr"/>
              <a:r>
                <a:rPr lang="en-US" altLang="zh-CN" sz="2400" dirty="0">
                  <a:solidFill>
                    <a:schemeClr val="bg1"/>
                  </a:solidFill>
                  <a:cs typeface="+mn-ea"/>
                </a:rPr>
                <a:t>3</a:t>
              </a:r>
              <a:endParaRPr lang="zh-CN" altLang="en-US" sz="2400" dirty="0">
                <a:solidFill>
                  <a:schemeClr val="bg1"/>
                </a:solidFill>
                <a:cs typeface="+mn-ea"/>
              </a:endParaRPr>
            </a:p>
          </p:txBody>
        </p:sp>
      </p:grpSp>
      <p:sp>
        <p:nvSpPr>
          <p:cNvPr id="21" name="文本框 20">
            <a:extLst>
              <a:ext uri="{FF2B5EF4-FFF2-40B4-BE49-F238E27FC236}">
                <a16:creationId xmlns:a16="http://schemas.microsoft.com/office/drawing/2014/main" id="{A8F45C04-94A7-4143-8AC2-39145C7A19C5}"/>
              </a:ext>
            </a:extLst>
          </p:cNvPr>
          <p:cNvSpPr txBox="1"/>
          <p:nvPr/>
        </p:nvSpPr>
        <p:spPr>
          <a:xfrm>
            <a:off x="1667508" y="3730516"/>
            <a:ext cx="8712968" cy="584775"/>
          </a:xfrm>
          <a:prstGeom prst="rect">
            <a:avLst/>
          </a:prstGeom>
          <a:noFill/>
        </p:spPr>
        <p:txBody>
          <a:bodyPr wrap="square" rtlCol="0">
            <a:spAutoFit/>
          </a:bodyPr>
          <a:lstStyle/>
          <a:p>
            <a:pPr algn="ctr"/>
            <a:r>
              <a:rPr lang="zh-CN" altLang="en-US" sz="3200" dirty="0"/>
              <a:t>索引需要占用磁盘空间</a:t>
            </a:r>
            <a:endParaRPr lang="en-US" altLang="zh-CN" sz="3200" dirty="0"/>
          </a:p>
        </p:txBody>
      </p:sp>
      <p:sp>
        <p:nvSpPr>
          <p:cNvPr id="22" name="文本框 21">
            <a:extLst>
              <a:ext uri="{FF2B5EF4-FFF2-40B4-BE49-F238E27FC236}">
                <a16:creationId xmlns:a16="http://schemas.microsoft.com/office/drawing/2014/main" id="{7B749D6C-2345-435F-BC36-28E59CED2C30}"/>
              </a:ext>
            </a:extLst>
          </p:cNvPr>
          <p:cNvSpPr txBox="1"/>
          <p:nvPr/>
        </p:nvSpPr>
        <p:spPr>
          <a:xfrm>
            <a:off x="1667508" y="5292589"/>
            <a:ext cx="8712968" cy="1077218"/>
          </a:xfrm>
          <a:prstGeom prst="rect">
            <a:avLst/>
          </a:prstGeom>
          <a:noFill/>
        </p:spPr>
        <p:txBody>
          <a:bodyPr wrap="square" rtlCol="0">
            <a:spAutoFit/>
          </a:bodyPr>
          <a:lstStyle/>
          <a:p>
            <a:pPr algn="ctr"/>
            <a:r>
              <a:rPr lang="zh-CN" altLang="en-US" sz="3200" dirty="0"/>
              <a:t>当对表的数据进行增删改的时候 因为要维护索引 速度会受到影响</a:t>
            </a:r>
          </a:p>
        </p:txBody>
      </p:sp>
    </p:spTree>
    <p:extLst>
      <p:ext uri="{BB962C8B-B14F-4D97-AF65-F5344CB8AC3E}">
        <p14:creationId xmlns:p14="http://schemas.microsoft.com/office/powerpoint/2010/main" val="222314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3"/>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2" presetClass="entr" presetSubtype="1" accel="50000" decel="5000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500" fill="hold"/>
                                        <p:tgtEl>
                                          <p:spTgt spid="10"/>
                                        </p:tgtEl>
                                        <p:attrNameLst>
                                          <p:attrName>ppt_x</p:attrName>
                                        </p:attrNameLst>
                                      </p:cBhvr>
                                      <p:tavLst>
                                        <p:tav tm="0">
                                          <p:val>
                                            <p:strVal val="#ppt_x"/>
                                          </p:val>
                                        </p:tav>
                                        <p:tav tm="100000">
                                          <p:val>
                                            <p:strVal val="#ppt_x"/>
                                          </p:val>
                                        </p:tav>
                                      </p:tavLst>
                                    </p:anim>
                                    <p:anim calcmode="lin" valueType="num">
                                      <p:cBhvr additive="base">
                                        <p:cTn id="18" dur="1500" fill="hold"/>
                                        <p:tgtEl>
                                          <p:spTgt spid="10"/>
                                        </p:tgtEl>
                                        <p:attrNameLst>
                                          <p:attrName>ppt_y</p:attrName>
                                        </p:attrNameLst>
                                      </p:cBhvr>
                                      <p:tavLst>
                                        <p:tav tm="0">
                                          <p:val>
                                            <p:strVal val="0-#ppt_h/2"/>
                                          </p:val>
                                        </p:tav>
                                        <p:tav tm="100000">
                                          <p:val>
                                            <p:strVal val="#ppt_y"/>
                                          </p:val>
                                        </p:tav>
                                      </p:tavLst>
                                    </p:anim>
                                  </p:childTnLst>
                                </p:cTn>
                              </p:par>
                              <p:par>
                                <p:cTn id="19" presetID="2" presetClass="entr" presetSubtype="1" accel="50000" decel="5000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1500" fill="hold"/>
                                        <p:tgtEl>
                                          <p:spTgt spid="15"/>
                                        </p:tgtEl>
                                        <p:attrNameLst>
                                          <p:attrName>ppt_x</p:attrName>
                                        </p:attrNameLst>
                                      </p:cBhvr>
                                      <p:tavLst>
                                        <p:tav tm="0">
                                          <p:val>
                                            <p:strVal val="#ppt_x"/>
                                          </p:val>
                                        </p:tav>
                                        <p:tav tm="100000">
                                          <p:val>
                                            <p:strVal val="#ppt_x"/>
                                          </p:val>
                                        </p:tav>
                                      </p:tavLst>
                                    </p:anim>
                                    <p:anim calcmode="lin" valueType="num">
                                      <p:cBhvr additive="base">
                                        <p:cTn id="22" dur="1500" fill="hold"/>
                                        <p:tgtEl>
                                          <p:spTgt spid="15"/>
                                        </p:tgtEl>
                                        <p:attrNameLst>
                                          <p:attrName>ppt_y</p:attrName>
                                        </p:attrNameLst>
                                      </p:cBhvr>
                                      <p:tavLst>
                                        <p:tav tm="0">
                                          <p:val>
                                            <p:strVal val="0-#ppt_h/2"/>
                                          </p:val>
                                        </p:tav>
                                        <p:tav tm="100000">
                                          <p:val>
                                            <p:strVal val="#ppt_y"/>
                                          </p:val>
                                        </p:tav>
                                      </p:tavLst>
                                    </p:anim>
                                  </p:childTnLst>
                                </p:cTn>
                              </p:par>
                              <p:par>
                                <p:cTn id="23" presetID="2" presetClass="entr" presetSubtype="1" accel="50000" decel="5000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500" fill="hold"/>
                                        <p:tgtEl>
                                          <p:spTgt spid="18"/>
                                        </p:tgtEl>
                                        <p:attrNameLst>
                                          <p:attrName>ppt_x</p:attrName>
                                        </p:attrNameLst>
                                      </p:cBhvr>
                                      <p:tavLst>
                                        <p:tav tm="0">
                                          <p:val>
                                            <p:strVal val="#ppt_x"/>
                                          </p:val>
                                        </p:tav>
                                        <p:tav tm="100000">
                                          <p:val>
                                            <p:strVal val="#ppt_x"/>
                                          </p:val>
                                        </p:tav>
                                      </p:tavLst>
                                    </p:anim>
                                    <p:anim calcmode="lin" valueType="num">
                                      <p:cBhvr additive="base">
                                        <p:cTn id="26" dur="1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811524" y="468618"/>
            <a:ext cx="8568952" cy="80062"/>
            <a:chOff x="1811524" y="468618"/>
            <a:chExt cx="8568952" cy="80062"/>
          </a:xfrm>
        </p:grpSpPr>
        <p:cxnSp>
          <p:nvCxnSpPr>
            <p:cNvPr id="25" name="直接连接符 24"/>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0" y="1962049"/>
            <a:ext cx="1714500" cy="34004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E80845C-3B8C-44EB-82F5-A67C9E095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56" y="1384895"/>
            <a:ext cx="10287000" cy="492442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strVal val="#ppt_w+.3"/>
                                          </p:val>
                                        </p:tav>
                                        <p:tav tm="100000">
                                          <p:val>
                                            <p:strVal val="#ppt_w"/>
                                          </p:val>
                                        </p:tav>
                                      </p:tavLst>
                                    </p:anim>
                                    <p:anim calcmode="lin" valueType="num">
                                      <p:cBhvr>
                                        <p:cTn id="8" dur="1000" fill="hold"/>
                                        <p:tgtEl>
                                          <p:spTgt spid="37"/>
                                        </p:tgtEl>
                                        <p:attrNameLst>
                                          <p:attrName>ppt_h</p:attrName>
                                        </p:attrNameLst>
                                      </p:cBhvr>
                                      <p:tavLst>
                                        <p:tav tm="0">
                                          <p:val>
                                            <p:strVal val="#ppt_h"/>
                                          </p:val>
                                        </p:tav>
                                        <p:tav tm="100000">
                                          <p:val>
                                            <p:strVal val="#ppt_h"/>
                                          </p:val>
                                        </p:tav>
                                      </p:tavLst>
                                    </p:anim>
                                    <p:animEffect transition="in" filter="fade">
                                      <p:cBhvr>
                                        <p:cTn id="9" dur="1000"/>
                                        <p:tgtEl>
                                          <p:spTgt spid="37"/>
                                        </p:tgtEl>
                                      </p:cBhvr>
                                    </p:animEffect>
                                  </p:childTnLst>
                                </p:cTn>
                              </p:par>
                              <p:par>
                                <p:cTn id="10" presetID="2" presetClass="entr" presetSubtype="2" accel="50000" decel="5000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500" fill="hold"/>
                                        <p:tgtEl>
                                          <p:spTgt spid="10"/>
                                        </p:tgtEl>
                                        <p:attrNameLst>
                                          <p:attrName>ppt_x</p:attrName>
                                        </p:attrNameLst>
                                      </p:cBhvr>
                                      <p:tavLst>
                                        <p:tav tm="0">
                                          <p:val>
                                            <p:strVal val="1+#ppt_w/2"/>
                                          </p:val>
                                        </p:tav>
                                        <p:tav tm="100000">
                                          <p:val>
                                            <p:strVal val="#ppt_x"/>
                                          </p:val>
                                        </p:tav>
                                      </p:tavLst>
                                    </p:anim>
                                    <p:anim calcmode="lin" valueType="num">
                                      <p:cBhvr additive="base">
                                        <p:cTn id="13" dur="1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圆角矩形 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9" name="圆角矩形 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0" name="圆角矩形 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1" name="圆角矩形 1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2" name="TextBox 7"/>
          <p:cNvSpPr txBox="1">
            <a:spLocks noChangeArrowheads="1"/>
          </p:cNvSpPr>
          <p:nvPr/>
        </p:nvSpPr>
        <p:spPr bwMode="auto">
          <a:xfrm>
            <a:off x="2381251" y="2476500"/>
            <a:ext cx="1925527" cy="189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solidFill>
                  <a:schemeClr val="bg1"/>
                </a:solidFill>
                <a:latin typeface="+mn-lt"/>
                <a:ea typeface="+mn-ea"/>
                <a:cs typeface="+mn-ea"/>
                <a:sym typeface="+mn-lt"/>
              </a:rPr>
              <a:t>03</a:t>
            </a:r>
            <a:endParaRPr lang="zh-CN" altLang="en-US" sz="11735" b="1" dirty="0">
              <a:solidFill>
                <a:schemeClr val="bg1"/>
              </a:solidFill>
              <a:latin typeface="+mn-lt"/>
              <a:ea typeface="+mn-ea"/>
              <a:cs typeface="+mn-ea"/>
              <a:sym typeface="+mn-lt"/>
            </a:endParaRPr>
          </a:p>
        </p:txBody>
      </p:sp>
      <p:grpSp>
        <p:nvGrpSpPr>
          <p:cNvPr id="13" name="组合 12"/>
          <p:cNvGrpSpPr/>
          <p:nvPr/>
        </p:nvGrpSpPr>
        <p:grpSpPr>
          <a:xfrm>
            <a:off x="6312024" y="2476500"/>
            <a:ext cx="5879976" cy="1897892"/>
            <a:chOff x="6312024" y="2476500"/>
            <a:chExt cx="5879976" cy="1897892"/>
          </a:xfrm>
        </p:grpSpPr>
        <p:sp>
          <p:nvSpPr>
            <p:cNvPr id="14" name="同侧圆角矩形 13"/>
            <p:cNvSpPr/>
            <p:nvPr/>
          </p:nvSpPr>
          <p:spPr>
            <a:xfrm rot="16200000">
              <a:off x="8303066" y="485458"/>
              <a:ext cx="1897892" cy="5879976"/>
            </a:xfrm>
            <a:prstGeom prst="round2SameRect">
              <a:avLst/>
            </a:prstGeom>
            <a:solidFill>
              <a:schemeClr val="bg1">
                <a:lumMod val="5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15" name="TextBox 20"/>
            <p:cNvSpPr txBox="1"/>
            <p:nvPr/>
          </p:nvSpPr>
          <p:spPr>
            <a:xfrm>
              <a:off x="6730998" y="2730777"/>
              <a:ext cx="3262432" cy="830997"/>
            </a:xfrm>
            <a:prstGeom prst="rect">
              <a:avLst/>
            </a:prstGeom>
            <a:noFill/>
          </p:spPr>
          <p:txBody>
            <a:bodyPr wrap="none" rtlCol="0">
              <a:spAutoFit/>
            </a:bodyPr>
            <a:lstStyle/>
            <a:p>
              <a:r>
                <a:rPr lang="zh-CN" altLang="en-US" sz="4800" dirty="0">
                  <a:solidFill>
                    <a:srgbClr val="1EF6DF"/>
                  </a:solidFill>
                  <a:latin typeface="+mj-ea"/>
                  <a:ea typeface="+mj-ea"/>
                </a:rPr>
                <a:t>索引的分类</a:t>
              </a:r>
            </a:p>
          </p:txBody>
        </p:sp>
        <p:sp>
          <p:nvSpPr>
            <p:cNvPr id="16" name="文本框 15"/>
            <p:cNvSpPr txBox="1"/>
            <p:nvPr/>
          </p:nvSpPr>
          <p:spPr>
            <a:xfrm>
              <a:off x="7296027" y="3523664"/>
              <a:ext cx="1955985" cy="584775"/>
            </a:xfrm>
            <a:prstGeom prst="rect">
              <a:avLst/>
            </a:prstGeom>
            <a:noFill/>
          </p:spPr>
          <p:txBody>
            <a:bodyPr wrap="none" rtlCol="0">
              <a:spAutoFit/>
            </a:bodyPr>
            <a:lstStyle/>
            <a:p>
              <a:r>
                <a:rPr lang="en-US" altLang="zh-CN" sz="3200" dirty="0">
                  <a:solidFill>
                    <a:schemeClr val="bg1"/>
                  </a:solidFill>
                </a:rPr>
                <a:t>CLASSIFY</a:t>
              </a:r>
            </a:p>
          </p:txBody>
        </p:sp>
      </p:grpSp>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anim calcmode="lin" valueType="num">
                                      <p:cBhvr>
                                        <p:cTn id="18" dur="2000" fill="hold"/>
                                        <p:tgtEl>
                                          <p:spTgt spid="10"/>
                                        </p:tgtEl>
                                        <p:attrNameLst>
                                          <p:attrName>ppt_w</p:attrName>
                                        </p:attrNameLst>
                                      </p:cBhvr>
                                      <p:tavLst>
                                        <p:tav tm="0" fmla="#ppt_w*sin(2.5*pi*$)">
                                          <p:val>
                                            <p:fltVal val="0"/>
                                          </p:val>
                                        </p:tav>
                                        <p:tav tm="100000">
                                          <p:val>
                                            <p:fltVal val="1"/>
                                          </p:val>
                                        </p:tav>
                                      </p:tavLst>
                                    </p:anim>
                                    <p:anim calcmode="lin" valueType="num">
                                      <p:cBhvr>
                                        <p:cTn id="19" dur="2000" fill="hold"/>
                                        <p:tgtEl>
                                          <p:spTgt spid="1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anim calcmode="lin" valueType="num">
                                      <p:cBhvr>
                                        <p:cTn id="23" dur="2000" fill="hold"/>
                                        <p:tgtEl>
                                          <p:spTgt spid="11"/>
                                        </p:tgtEl>
                                        <p:attrNameLst>
                                          <p:attrName>ppt_w</p:attrName>
                                        </p:attrNameLst>
                                      </p:cBhvr>
                                      <p:tavLst>
                                        <p:tav tm="0" fmla="#ppt_w*sin(2.5*pi*$)">
                                          <p:val>
                                            <p:fltVal val="0"/>
                                          </p:val>
                                        </p:tav>
                                        <p:tav tm="100000">
                                          <p:val>
                                            <p:fltVal val="1"/>
                                          </p:val>
                                        </p:tav>
                                      </p:tavLst>
                                    </p:anim>
                                    <p:anim calcmode="lin" valueType="num">
                                      <p:cBhvr>
                                        <p:cTn id="24" dur="2000" fill="hold"/>
                                        <p:tgtEl>
                                          <p:spTgt spid="1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anim calcmode="lin" valueType="num">
                                      <p:cBhvr>
                                        <p:cTn id="28" dur="2000" fill="hold"/>
                                        <p:tgtEl>
                                          <p:spTgt spid="12"/>
                                        </p:tgtEl>
                                        <p:attrNameLst>
                                          <p:attrName>ppt_w</p:attrName>
                                        </p:attrNameLst>
                                      </p:cBhvr>
                                      <p:tavLst>
                                        <p:tav tm="0" fmla="#ppt_w*sin(2.5*pi*$)">
                                          <p:val>
                                            <p:fltVal val="0"/>
                                          </p:val>
                                        </p:tav>
                                        <p:tav tm="100000">
                                          <p:val>
                                            <p:fltVal val="1"/>
                                          </p:val>
                                        </p:tav>
                                      </p:tavLst>
                                    </p:anim>
                                    <p:anim calcmode="lin" valueType="num">
                                      <p:cBhvr>
                                        <p:cTn id="29" dur="2000" fill="hold"/>
                                        <p:tgtEl>
                                          <p:spTgt spid="1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1500" fill="hold"/>
                                        <p:tgtEl>
                                          <p:spTgt spid="13"/>
                                        </p:tgtEl>
                                        <p:attrNameLst>
                                          <p:attrName>ppt_x</p:attrName>
                                        </p:attrNameLst>
                                      </p:cBhvr>
                                      <p:tavLst>
                                        <p:tav tm="0">
                                          <p:val>
                                            <p:strVal val="1+#ppt_w/2"/>
                                          </p:val>
                                        </p:tav>
                                        <p:tav tm="100000">
                                          <p:val>
                                            <p:strVal val="#ppt_x"/>
                                          </p:val>
                                        </p:tav>
                                      </p:tavLst>
                                    </p:anim>
                                    <p:anim calcmode="lin" valueType="num">
                                      <p:cBhvr additive="base">
                                        <p:cTn id="33"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080337" y="273790"/>
            <a:ext cx="2031326" cy="461665"/>
          </a:xfrm>
          <a:prstGeom prst="rect">
            <a:avLst/>
          </a:prstGeom>
          <a:noFill/>
        </p:spPr>
        <p:txBody>
          <a:bodyPr wrap="none" rtlCol="0" anchor="ctr">
            <a:spAutoFit/>
          </a:bodyPr>
          <a:lstStyle/>
          <a:p>
            <a:pPr algn="ctr"/>
            <a:r>
              <a:rPr lang="zh-CN" altLang="en-US" sz="2400" b="1">
                <a:solidFill>
                  <a:schemeClr val="bg1"/>
                </a:solidFill>
                <a:cs typeface="+mn-ea"/>
              </a:rPr>
              <a:t>项目成果展示</a:t>
            </a:r>
            <a:endParaRPr lang="zh-CN" altLang="en-US" sz="2400" b="1" dirty="0">
              <a:solidFill>
                <a:schemeClr val="bg1"/>
              </a:solidFill>
              <a:cs typeface="+mn-ea"/>
            </a:endParaRPr>
          </a:p>
        </p:txBody>
      </p:sp>
      <p:grpSp>
        <p:nvGrpSpPr>
          <p:cNvPr id="37" name="组合 36"/>
          <p:cNvGrpSpPr/>
          <p:nvPr/>
        </p:nvGrpSpPr>
        <p:grpSpPr>
          <a:xfrm>
            <a:off x="1811524" y="468618"/>
            <a:ext cx="8568952" cy="80062"/>
            <a:chOff x="1811524" y="468618"/>
            <a:chExt cx="8568952" cy="80062"/>
          </a:xfrm>
        </p:grpSpPr>
        <p:cxnSp>
          <p:nvCxnSpPr>
            <p:cNvPr id="25" name="直接连接符 24"/>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
        <p:nvSpPr>
          <p:cNvPr id="8" name="圆角矩形 7"/>
          <p:cNvSpPr/>
          <p:nvPr/>
        </p:nvSpPr>
        <p:spPr>
          <a:xfrm>
            <a:off x="4439022" y="2076847"/>
            <a:ext cx="1584176" cy="1584176"/>
          </a:xfrm>
          <a:prstGeom prst="roundRect">
            <a:avLst>
              <a:gd name="adj" fmla="val 9051"/>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167214" y="2076847"/>
            <a:ext cx="1584176" cy="1584176"/>
          </a:xfrm>
          <a:prstGeom prst="roundRect">
            <a:avLst>
              <a:gd name="adj" fmla="val 9051"/>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439022" y="3805039"/>
            <a:ext cx="1584176" cy="1584176"/>
          </a:xfrm>
          <a:prstGeom prst="roundRect">
            <a:avLst>
              <a:gd name="adj" fmla="val 9051"/>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167214" y="3805039"/>
            <a:ext cx="1584176" cy="1584176"/>
          </a:xfrm>
          <a:prstGeom prst="roundRect">
            <a:avLst>
              <a:gd name="adj" fmla="val 9051"/>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591150" y="3228975"/>
            <a:ext cx="432048" cy="432048"/>
          </a:xfrm>
          <a:prstGeom prst="roundRect">
            <a:avLst/>
          </a:prstGeom>
          <a:solidFill>
            <a:srgbClr val="32A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1</a:t>
            </a:r>
            <a:endParaRPr lang="zh-CN" altLang="en-US" dirty="0">
              <a:solidFill>
                <a:schemeClr val="bg1"/>
              </a:solidFill>
            </a:endParaRPr>
          </a:p>
        </p:txBody>
      </p:sp>
      <p:sp>
        <p:nvSpPr>
          <p:cNvPr id="13" name="圆角矩形 12"/>
          <p:cNvSpPr/>
          <p:nvPr/>
        </p:nvSpPr>
        <p:spPr>
          <a:xfrm>
            <a:off x="6167214" y="3228975"/>
            <a:ext cx="432048" cy="432048"/>
          </a:xfrm>
          <a:prstGeom prst="roundRect">
            <a:avLst/>
          </a:prstGeom>
          <a:solidFill>
            <a:srgbClr val="39B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2</a:t>
            </a:r>
            <a:endParaRPr lang="zh-CN" altLang="en-US">
              <a:solidFill>
                <a:schemeClr val="bg1"/>
              </a:solidFill>
            </a:endParaRPr>
          </a:p>
        </p:txBody>
      </p:sp>
      <p:sp>
        <p:nvSpPr>
          <p:cNvPr id="14" name="圆角矩形 13"/>
          <p:cNvSpPr/>
          <p:nvPr/>
        </p:nvSpPr>
        <p:spPr>
          <a:xfrm>
            <a:off x="5591150" y="3805039"/>
            <a:ext cx="432048" cy="432048"/>
          </a:xfrm>
          <a:prstGeom prst="roundRect">
            <a:avLst/>
          </a:prstGeom>
          <a:solidFill>
            <a:srgbClr val="1EF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3</a:t>
            </a:r>
            <a:endParaRPr lang="zh-CN" altLang="en-US" dirty="0">
              <a:solidFill>
                <a:schemeClr val="bg1"/>
              </a:solidFill>
            </a:endParaRPr>
          </a:p>
        </p:txBody>
      </p:sp>
      <p:sp>
        <p:nvSpPr>
          <p:cNvPr id="15" name="圆角矩形 14"/>
          <p:cNvSpPr/>
          <p:nvPr/>
        </p:nvSpPr>
        <p:spPr>
          <a:xfrm>
            <a:off x="6167214" y="3805039"/>
            <a:ext cx="432048" cy="432048"/>
          </a:xfrm>
          <a:prstGeom prst="roundRect">
            <a:avLst/>
          </a:prstGeom>
          <a:solidFill>
            <a:srgbClr val="37D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4</a:t>
            </a:r>
            <a:endParaRPr lang="zh-CN" altLang="en-US" dirty="0">
              <a:solidFill>
                <a:schemeClr val="bg1"/>
              </a:solidFill>
            </a:endParaRPr>
          </a:p>
        </p:txBody>
      </p:sp>
      <p:sp>
        <p:nvSpPr>
          <p:cNvPr id="16" name="TextBox 13"/>
          <p:cNvSpPr txBox="1"/>
          <p:nvPr/>
        </p:nvSpPr>
        <p:spPr>
          <a:xfrm>
            <a:off x="845846" y="2937469"/>
            <a:ext cx="3341148" cy="399725"/>
          </a:xfrm>
          <a:prstGeom prst="rect">
            <a:avLst/>
          </a:prstGeom>
          <a:noFill/>
        </p:spPr>
        <p:txBody>
          <a:bodyPr wrap="square" rtlCol="0">
            <a:spAutoFit/>
          </a:bodyPr>
          <a:lstStyle>
            <a:defPPr>
              <a:defRPr lang="zh-CN"/>
            </a:defPPr>
            <a:lvl1pPr algn="just">
              <a:lnSpc>
                <a:spcPts val="1800"/>
              </a:lnSpc>
              <a:defRPr sz="1000">
                <a:solidFill>
                  <a:srgbClr val="F4DEBD"/>
                </a:solidFill>
                <a:latin typeface="微软雅黑" panose="020B0503020204020204" pitchFamily="34" charset="-122"/>
                <a:ea typeface="微软雅黑" panose="020B0503020204020204" pitchFamily="34" charset="-122"/>
              </a:defRPr>
            </a:lvl1pPr>
          </a:lstStyle>
          <a:p>
            <a:pPr algn="r"/>
            <a:r>
              <a:rPr lang="zh-CN" altLang="en-US" sz="4400" dirty="0">
                <a:solidFill>
                  <a:schemeClr val="tx1">
                    <a:lumMod val="65000"/>
                    <a:lumOff val="35000"/>
                  </a:schemeClr>
                </a:solidFill>
                <a:latin typeface="+mn-ea"/>
                <a:ea typeface="+mn-ea"/>
              </a:rPr>
              <a:t>唯一且非空</a:t>
            </a:r>
          </a:p>
        </p:txBody>
      </p:sp>
      <p:sp>
        <p:nvSpPr>
          <p:cNvPr id="20" name="TextBox 17"/>
          <p:cNvSpPr txBox="1"/>
          <p:nvPr/>
        </p:nvSpPr>
        <p:spPr>
          <a:xfrm>
            <a:off x="1128140" y="4441996"/>
            <a:ext cx="3341148" cy="399725"/>
          </a:xfrm>
          <a:prstGeom prst="rect">
            <a:avLst/>
          </a:prstGeom>
          <a:noFill/>
        </p:spPr>
        <p:txBody>
          <a:bodyPr wrap="square" rtlCol="0">
            <a:spAutoFit/>
          </a:bodyPr>
          <a:lstStyle>
            <a:defPPr>
              <a:defRPr lang="zh-CN"/>
            </a:defPPr>
            <a:lvl1pPr algn="r">
              <a:lnSpc>
                <a:spcPts val="1800"/>
              </a:lnSpc>
              <a:defRPr sz="1000">
                <a:solidFill>
                  <a:srgbClr val="F4DEBD"/>
                </a:solidFill>
                <a:latin typeface="微软雅黑" panose="020B0503020204020204" pitchFamily="34" charset="-122"/>
                <a:ea typeface="微软雅黑" panose="020B0503020204020204" pitchFamily="34" charset="-122"/>
              </a:defRPr>
            </a:lvl1pPr>
          </a:lstStyle>
          <a:p>
            <a:r>
              <a:rPr lang="zh-CN" altLang="en-US" sz="3200" dirty="0">
                <a:solidFill>
                  <a:schemeClr val="tx1">
                    <a:lumMod val="65000"/>
                    <a:lumOff val="35000"/>
                  </a:schemeClr>
                </a:solidFill>
                <a:latin typeface="+mn-ea"/>
                <a:ea typeface="+mn-ea"/>
              </a:rPr>
              <a:t>普通字段的</a:t>
            </a:r>
            <a:r>
              <a:rPr lang="zh-CN" altLang="en-US" sz="4400" dirty="0">
                <a:solidFill>
                  <a:schemeClr val="tx1">
                    <a:lumMod val="65000"/>
                    <a:lumOff val="35000"/>
                  </a:schemeClr>
                </a:solidFill>
                <a:latin typeface="+mn-ea"/>
                <a:ea typeface="+mn-ea"/>
              </a:rPr>
              <a:t>索引</a:t>
            </a:r>
            <a:endParaRPr lang="en-US" altLang="zh-CN" sz="4400" dirty="0">
              <a:solidFill>
                <a:schemeClr val="tx1">
                  <a:lumMod val="65000"/>
                  <a:lumOff val="35000"/>
                </a:schemeClr>
              </a:solidFill>
              <a:latin typeface="+mn-ea"/>
              <a:ea typeface="+mn-ea"/>
            </a:endParaRPr>
          </a:p>
        </p:txBody>
      </p:sp>
      <p:sp>
        <p:nvSpPr>
          <p:cNvPr id="2" name="文本框 1">
            <a:extLst>
              <a:ext uri="{FF2B5EF4-FFF2-40B4-BE49-F238E27FC236}">
                <a16:creationId xmlns:a16="http://schemas.microsoft.com/office/drawing/2014/main" id="{7DBF38DA-2B85-45AB-938F-8E75C9A98316}"/>
              </a:ext>
            </a:extLst>
          </p:cNvPr>
          <p:cNvSpPr txBox="1"/>
          <p:nvPr/>
        </p:nvSpPr>
        <p:spPr>
          <a:xfrm>
            <a:off x="4691050" y="2330326"/>
            <a:ext cx="1080120" cy="1077218"/>
          </a:xfrm>
          <a:prstGeom prst="rect">
            <a:avLst/>
          </a:prstGeom>
          <a:noFill/>
        </p:spPr>
        <p:txBody>
          <a:bodyPr wrap="square" rtlCol="0">
            <a:spAutoFit/>
          </a:bodyPr>
          <a:lstStyle/>
          <a:p>
            <a:r>
              <a:rPr lang="zh-CN" altLang="en-US" sz="3200" dirty="0">
                <a:solidFill>
                  <a:schemeClr val="bg1">
                    <a:lumMod val="95000"/>
                  </a:schemeClr>
                </a:solidFill>
              </a:rPr>
              <a:t>主键索引</a:t>
            </a:r>
          </a:p>
        </p:txBody>
      </p:sp>
      <p:sp>
        <p:nvSpPr>
          <p:cNvPr id="27" name="文本框 26">
            <a:extLst>
              <a:ext uri="{FF2B5EF4-FFF2-40B4-BE49-F238E27FC236}">
                <a16:creationId xmlns:a16="http://schemas.microsoft.com/office/drawing/2014/main" id="{87B89C93-E84C-4BE9-BC5C-65651366D417}"/>
              </a:ext>
            </a:extLst>
          </p:cNvPr>
          <p:cNvSpPr txBox="1"/>
          <p:nvPr/>
        </p:nvSpPr>
        <p:spPr>
          <a:xfrm>
            <a:off x="6419242" y="2263621"/>
            <a:ext cx="1080120" cy="1077218"/>
          </a:xfrm>
          <a:prstGeom prst="rect">
            <a:avLst/>
          </a:prstGeom>
          <a:noFill/>
        </p:spPr>
        <p:txBody>
          <a:bodyPr wrap="square" rtlCol="0">
            <a:spAutoFit/>
          </a:bodyPr>
          <a:lstStyle/>
          <a:p>
            <a:r>
              <a:rPr lang="zh-CN" altLang="en-US" sz="3200" dirty="0">
                <a:solidFill>
                  <a:schemeClr val="bg1">
                    <a:lumMod val="95000"/>
                  </a:schemeClr>
                </a:solidFill>
              </a:rPr>
              <a:t>唯一索引</a:t>
            </a:r>
          </a:p>
        </p:txBody>
      </p:sp>
      <p:sp>
        <p:nvSpPr>
          <p:cNvPr id="30" name="文本框 29">
            <a:extLst>
              <a:ext uri="{FF2B5EF4-FFF2-40B4-BE49-F238E27FC236}">
                <a16:creationId xmlns:a16="http://schemas.microsoft.com/office/drawing/2014/main" id="{4B85F840-DBE8-4732-BF2D-4775CE3EF22C}"/>
              </a:ext>
            </a:extLst>
          </p:cNvPr>
          <p:cNvSpPr txBox="1"/>
          <p:nvPr/>
        </p:nvSpPr>
        <p:spPr>
          <a:xfrm>
            <a:off x="4691050" y="4134376"/>
            <a:ext cx="1080120" cy="1077218"/>
          </a:xfrm>
          <a:prstGeom prst="rect">
            <a:avLst/>
          </a:prstGeom>
          <a:noFill/>
        </p:spPr>
        <p:txBody>
          <a:bodyPr wrap="square" rtlCol="0">
            <a:spAutoFit/>
          </a:bodyPr>
          <a:lstStyle/>
          <a:p>
            <a:r>
              <a:rPr lang="zh-CN" altLang="en-US" sz="3200" dirty="0">
                <a:solidFill>
                  <a:schemeClr val="bg1">
                    <a:lumMod val="95000"/>
                  </a:schemeClr>
                </a:solidFill>
              </a:rPr>
              <a:t>普通索引</a:t>
            </a:r>
          </a:p>
        </p:txBody>
      </p:sp>
      <p:sp>
        <p:nvSpPr>
          <p:cNvPr id="31" name="文本框 30">
            <a:extLst>
              <a:ext uri="{FF2B5EF4-FFF2-40B4-BE49-F238E27FC236}">
                <a16:creationId xmlns:a16="http://schemas.microsoft.com/office/drawing/2014/main" id="{976D8B1A-3F68-43F4-A67E-F02DC5E9DEF8}"/>
              </a:ext>
            </a:extLst>
          </p:cNvPr>
          <p:cNvSpPr txBox="1"/>
          <p:nvPr/>
        </p:nvSpPr>
        <p:spPr>
          <a:xfrm>
            <a:off x="6427490" y="4102364"/>
            <a:ext cx="1080120" cy="1077218"/>
          </a:xfrm>
          <a:prstGeom prst="rect">
            <a:avLst/>
          </a:prstGeom>
          <a:noFill/>
        </p:spPr>
        <p:txBody>
          <a:bodyPr wrap="square" rtlCol="0">
            <a:spAutoFit/>
          </a:bodyPr>
          <a:lstStyle/>
          <a:p>
            <a:r>
              <a:rPr lang="zh-CN" altLang="en-US" sz="3200" dirty="0">
                <a:solidFill>
                  <a:schemeClr val="bg1">
                    <a:lumMod val="95000"/>
                  </a:schemeClr>
                </a:solidFill>
              </a:rPr>
              <a:t>复合索引</a:t>
            </a:r>
          </a:p>
        </p:txBody>
      </p:sp>
      <p:sp>
        <p:nvSpPr>
          <p:cNvPr id="3" name="文本框 2">
            <a:extLst>
              <a:ext uri="{FF2B5EF4-FFF2-40B4-BE49-F238E27FC236}">
                <a16:creationId xmlns:a16="http://schemas.microsoft.com/office/drawing/2014/main" id="{24BFA455-B695-462F-B226-56FB198477A8}"/>
              </a:ext>
            </a:extLst>
          </p:cNvPr>
          <p:cNvSpPr txBox="1"/>
          <p:nvPr/>
        </p:nvSpPr>
        <p:spPr>
          <a:xfrm>
            <a:off x="7984718" y="2263621"/>
            <a:ext cx="3943930" cy="1354217"/>
          </a:xfrm>
          <a:prstGeom prst="rect">
            <a:avLst/>
          </a:prstGeom>
          <a:noFill/>
        </p:spPr>
        <p:txBody>
          <a:bodyPr wrap="square" rtlCol="0">
            <a:spAutoFit/>
          </a:bodyPr>
          <a:lstStyle/>
          <a:p>
            <a:r>
              <a:rPr lang="zh-CN" altLang="en-US" sz="3200" b="0" i="0" dirty="0">
                <a:solidFill>
                  <a:srgbClr val="303030"/>
                </a:solidFill>
                <a:effectLst/>
                <a:latin typeface="Helvetica Neue"/>
              </a:rPr>
              <a:t>索引列的值必须唯一，但允许有空值</a:t>
            </a:r>
            <a:endParaRPr lang="en-US" altLang="zh-CN" sz="3200" b="0" i="0" dirty="0">
              <a:solidFill>
                <a:srgbClr val="303030"/>
              </a:solidFill>
              <a:effectLst/>
              <a:latin typeface="Helvetica Neue"/>
            </a:endParaRPr>
          </a:p>
          <a:p>
            <a:endParaRPr lang="zh-CN" altLang="en-US" dirty="0"/>
          </a:p>
        </p:txBody>
      </p:sp>
      <p:sp>
        <p:nvSpPr>
          <p:cNvPr id="4" name="文本框 3">
            <a:extLst>
              <a:ext uri="{FF2B5EF4-FFF2-40B4-BE49-F238E27FC236}">
                <a16:creationId xmlns:a16="http://schemas.microsoft.com/office/drawing/2014/main" id="{E42553BF-8DFE-44C0-A2BF-FFB8FC4625C5}"/>
              </a:ext>
            </a:extLst>
          </p:cNvPr>
          <p:cNvSpPr txBox="1"/>
          <p:nvPr/>
        </p:nvSpPr>
        <p:spPr>
          <a:xfrm>
            <a:off x="8112224" y="4021063"/>
            <a:ext cx="3744416" cy="1200329"/>
          </a:xfrm>
          <a:prstGeom prst="rect">
            <a:avLst/>
          </a:prstGeom>
          <a:noFill/>
        </p:spPr>
        <p:txBody>
          <a:bodyPr wrap="square" rtlCol="0">
            <a:spAutoFit/>
          </a:bodyPr>
          <a:lstStyle/>
          <a:p>
            <a:r>
              <a:rPr lang="zh-CN" altLang="en-US" sz="3600" b="0" i="0" dirty="0">
                <a:solidFill>
                  <a:srgbClr val="303030"/>
                </a:solidFill>
                <a:effectLst/>
                <a:latin typeface="Helvetica Neue"/>
              </a:rPr>
              <a:t>一个索引包含多个列</a:t>
            </a:r>
            <a:endParaRPr lang="zh-CN" altLang="en-US" sz="3600" dirty="0"/>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3"/>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3"/>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360"/>
                                              </p:val>
                                            </p:tav>
                                            <p:tav tm="100000">
                                              <p:val>
                                                <p:fltVal val="0"/>
                                              </p:val>
                                            </p:tav>
                                          </p:tavLst>
                                        </p:anim>
                                        <p:animEffect transition="in" filter="fade">
                                          <p:cBhvr>
                                            <p:cTn id="20" dur="1000"/>
                                            <p:tgtEl>
                                              <p:spTgt spid="8"/>
                                            </p:tgtEl>
                                          </p:cBhvr>
                                        </p:animEffect>
                                      </p:childTnLst>
                                    </p:cTn>
                                  </p:par>
                                  <p:par>
                                    <p:cTn id="21" presetID="49" presetClass="entr" presetSubtype="0" decel="100000" fill="hold" grpId="0" nodeType="withEffect">
                                      <p:stCondLst>
                                        <p:cond delay="20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360"/>
                                              </p:val>
                                            </p:tav>
                                            <p:tav tm="100000">
                                              <p:val>
                                                <p:fltVal val="0"/>
                                              </p:val>
                                            </p:tav>
                                          </p:tavLst>
                                        </p:anim>
                                        <p:animEffect transition="in" filter="fade">
                                          <p:cBhvr>
                                            <p:cTn id="26" dur="1000"/>
                                            <p:tgtEl>
                                              <p:spTgt spid="9"/>
                                            </p:tgtEl>
                                          </p:cBhvr>
                                        </p:animEffect>
                                      </p:childTnLst>
                                    </p:cTn>
                                  </p:par>
                                  <p:par>
                                    <p:cTn id="27" presetID="49" presetClass="entr" presetSubtype="0" decel="100000" fill="hold" grpId="0" nodeType="withEffect">
                                      <p:stCondLst>
                                        <p:cond delay="4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360"/>
                                              </p:val>
                                            </p:tav>
                                            <p:tav tm="100000">
                                              <p:val>
                                                <p:fltVal val="0"/>
                                              </p:val>
                                            </p:tav>
                                          </p:tavLst>
                                        </p:anim>
                                        <p:animEffect transition="in" filter="fade">
                                          <p:cBhvr>
                                            <p:cTn id="32" dur="1000"/>
                                            <p:tgtEl>
                                              <p:spTgt spid="10"/>
                                            </p:tgtEl>
                                          </p:cBhvr>
                                        </p:animEffect>
                                      </p:childTnLst>
                                    </p:cTn>
                                  </p:par>
                                  <p:par>
                                    <p:cTn id="33" presetID="49" presetClass="entr" presetSubtype="0" decel="100000" fill="hold" grpId="0" nodeType="withEffect">
                                      <p:stCondLst>
                                        <p:cond delay="6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360"/>
                                              </p:val>
                                            </p:tav>
                                            <p:tav tm="100000">
                                              <p:val>
                                                <p:fltVal val="0"/>
                                              </p:val>
                                            </p:tav>
                                          </p:tavLst>
                                        </p:anim>
                                        <p:animEffect transition="in" filter="fade">
                                          <p:cBhvr>
                                            <p:cTn id="38" dur="1000"/>
                                            <p:tgtEl>
                                              <p:spTgt spid="11"/>
                                            </p:tgtEl>
                                          </p:cBhvr>
                                        </p:animEffect>
                                      </p:childTnLst>
                                    </p:cTn>
                                  </p:par>
                                </p:childTnLst>
                              </p:cTn>
                            </p:par>
                            <p:par>
                              <p:cTn id="39" fill="hold">
                                <p:stCondLst>
                                  <p:cond delay="16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2" presetClass="entr" presetSubtype="8" fill="hold" grpId="0" nodeType="withEffect" p14:presetBounceEnd="62000">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14:bounceEnd="62000">
                                          <p:cBhvr additive="base">
                                            <p:cTn id="54" dur="1250" fill="hold"/>
                                            <p:tgtEl>
                                              <p:spTgt spid="16"/>
                                            </p:tgtEl>
                                            <p:attrNameLst>
                                              <p:attrName>ppt_x</p:attrName>
                                            </p:attrNameLst>
                                          </p:cBhvr>
                                          <p:tavLst>
                                            <p:tav tm="0">
                                              <p:val>
                                                <p:strVal val="0-#ppt_w/2"/>
                                              </p:val>
                                            </p:tav>
                                            <p:tav tm="100000">
                                              <p:val>
                                                <p:strVal val="#ppt_x"/>
                                              </p:val>
                                            </p:tav>
                                          </p:tavLst>
                                        </p:anim>
                                        <p:anim calcmode="lin" valueType="num" p14:bounceEnd="62000">
                                          <p:cBhvr additive="base">
                                            <p:cTn id="55" dur="1250" fill="hold"/>
                                            <p:tgtEl>
                                              <p:spTgt spid="16"/>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14:presetBounceEnd="62000">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14:bounceEnd="62000">
                                          <p:cBhvr additive="base">
                                            <p:cTn id="58" dur="1250" fill="hold"/>
                                            <p:tgtEl>
                                              <p:spTgt spid="20"/>
                                            </p:tgtEl>
                                            <p:attrNameLst>
                                              <p:attrName>ppt_x</p:attrName>
                                            </p:attrNameLst>
                                          </p:cBhvr>
                                          <p:tavLst>
                                            <p:tav tm="0">
                                              <p:val>
                                                <p:strVal val="0-#ppt_w/2"/>
                                              </p:val>
                                            </p:tav>
                                            <p:tav tm="100000">
                                              <p:val>
                                                <p:strVal val="#ppt_x"/>
                                              </p:val>
                                            </p:tav>
                                          </p:tavLst>
                                        </p:anim>
                                        <p:anim calcmode="lin" valueType="num" p14:bounceEnd="62000">
                                          <p:cBhvr additive="base">
                                            <p:cTn id="59" dur="12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9" grpId="0" animBg="1"/>
          <p:bldP spid="10" grpId="0" animBg="1"/>
          <p:bldP spid="11" grpId="0" animBg="1"/>
          <p:bldP spid="12" grpId="0" animBg="1"/>
          <p:bldP spid="13" grpId="0" animBg="1"/>
          <p:bldP spid="14" grpId="0" animBg="1"/>
          <p:bldP spid="15" grpId="0" animBg="1"/>
          <p:bldP spid="16"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3"/>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3"/>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360"/>
                                              </p:val>
                                            </p:tav>
                                            <p:tav tm="100000">
                                              <p:val>
                                                <p:fltVal val="0"/>
                                              </p:val>
                                            </p:tav>
                                          </p:tavLst>
                                        </p:anim>
                                        <p:animEffect transition="in" filter="fade">
                                          <p:cBhvr>
                                            <p:cTn id="20" dur="1000"/>
                                            <p:tgtEl>
                                              <p:spTgt spid="8"/>
                                            </p:tgtEl>
                                          </p:cBhvr>
                                        </p:animEffect>
                                      </p:childTnLst>
                                    </p:cTn>
                                  </p:par>
                                  <p:par>
                                    <p:cTn id="21" presetID="49" presetClass="entr" presetSubtype="0" decel="100000" fill="hold" grpId="0" nodeType="withEffect">
                                      <p:stCondLst>
                                        <p:cond delay="20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360"/>
                                              </p:val>
                                            </p:tav>
                                            <p:tav tm="100000">
                                              <p:val>
                                                <p:fltVal val="0"/>
                                              </p:val>
                                            </p:tav>
                                          </p:tavLst>
                                        </p:anim>
                                        <p:animEffect transition="in" filter="fade">
                                          <p:cBhvr>
                                            <p:cTn id="26" dur="1000"/>
                                            <p:tgtEl>
                                              <p:spTgt spid="9"/>
                                            </p:tgtEl>
                                          </p:cBhvr>
                                        </p:animEffect>
                                      </p:childTnLst>
                                    </p:cTn>
                                  </p:par>
                                  <p:par>
                                    <p:cTn id="27" presetID="49" presetClass="entr" presetSubtype="0" decel="100000" fill="hold" grpId="0" nodeType="withEffect">
                                      <p:stCondLst>
                                        <p:cond delay="4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360"/>
                                              </p:val>
                                            </p:tav>
                                            <p:tav tm="100000">
                                              <p:val>
                                                <p:fltVal val="0"/>
                                              </p:val>
                                            </p:tav>
                                          </p:tavLst>
                                        </p:anim>
                                        <p:animEffect transition="in" filter="fade">
                                          <p:cBhvr>
                                            <p:cTn id="32" dur="1000"/>
                                            <p:tgtEl>
                                              <p:spTgt spid="10"/>
                                            </p:tgtEl>
                                          </p:cBhvr>
                                        </p:animEffect>
                                      </p:childTnLst>
                                    </p:cTn>
                                  </p:par>
                                  <p:par>
                                    <p:cTn id="33" presetID="49" presetClass="entr" presetSubtype="0" decel="100000" fill="hold" grpId="0" nodeType="withEffect">
                                      <p:stCondLst>
                                        <p:cond delay="6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360"/>
                                              </p:val>
                                            </p:tav>
                                            <p:tav tm="100000">
                                              <p:val>
                                                <p:fltVal val="0"/>
                                              </p:val>
                                            </p:tav>
                                          </p:tavLst>
                                        </p:anim>
                                        <p:animEffect transition="in" filter="fade">
                                          <p:cBhvr>
                                            <p:cTn id="38" dur="1000"/>
                                            <p:tgtEl>
                                              <p:spTgt spid="11"/>
                                            </p:tgtEl>
                                          </p:cBhvr>
                                        </p:animEffect>
                                      </p:childTnLst>
                                    </p:cTn>
                                  </p:par>
                                </p:childTnLst>
                              </p:cTn>
                            </p:par>
                            <p:par>
                              <p:cTn id="39" fill="hold">
                                <p:stCondLst>
                                  <p:cond delay="16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2" presetClass="entr" presetSubtype="8"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1250" fill="hold"/>
                                            <p:tgtEl>
                                              <p:spTgt spid="16"/>
                                            </p:tgtEl>
                                            <p:attrNameLst>
                                              <p:attrName>ppt_x</p:attrName>
                                            </p:attrNameLst>
                                          </p:cBhvr>
                                          <p:tavLst>
                                            <p:tav tm="0">
                                              <p:val>
                                                <p:strVal val="0-#ppt_w/2"/>
                                              </p:val>
                                            </p:tav>
                                            <p:tav tm="100000">
                                              <p:val>
                                                <p:strVal val="#ppt_x"/>
                                              </p:val>
                                            </p:tav>
                                          </p:tavLst>
                                        </p:anim>
                                        <p:anim calcmode="lin" valueType="num">
                                          <p:cBhvr additive="base">
                                            <p:cTn id="55" dur="1250" fill="hold"/>
                                            <p:tgtEl>
                                              <p:spTgt spid="16"/>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1250" fill="hold"/>
                                            <p:tgtEl>
                                              <p:spTgt spid="20"/>
                                            </p:tgtEl>
                                            <p:attrNameLst>
                                              <p:attrName>ppt_x</p:attrName>
                                            </p:attrNameLst>
                                          </p:cBhvr>
                                          <p:tavLst>
                                            <p:tav tm="0">
                                              <p:val>
                                                <p:strVal val="0-#ppt_w/2"/>
                                              </p:val>
                                            </p:tav>
                                            <p:tav tm="100000">
                                              <p:val>
                                                <p:strVal val="#ppt_x"/>
                                              </p:val>
                                            </p:tav>
                                          </p:tavLst>
                                        </p:anim>
                                        <p:anim calcmode="lin" valueType="num">
                                          <p:cBhvr additive="base">
                                            <p:cTn id="59" dur="12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9" grpId="0" animBg="1"/>
          <p:bldP spid="10" grpId="0" animBg="1"/>
          <p:bldP spid="11" grpId="0" animBg="1"/>
          <p:bldP spid="12" grpId="0" animBg="1"/>
          <p:bldP spid="13" grpId="0" animBg="1"/>
          <p:bldP spid="14" grpId="0" animBg="1"/>
          <p:bldP spid="15" grpId="0" animBg="1"/>
          <p:bldP spid="16" grpId="0"/>
          <p:bldP spid="20"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080337" y="273790"/>
            <a:ext cx="2031326" cy="461665"/>
          </a:xfrm>
          <a:prstGeom prst="rect">
            <a:avLst/>
          </a:prstGeom>
          <a:noFill/>
        </p:spPr>
        <p:txBody>
          <a:bodyPr wrap="none" rtlCol="0" anchor="ctr">
            <a:spAutoFit/>
          </a:bodyPr>
          <a:lstStyle/>
          <a:p>
            <a:pPr algn="ctr"/>
            <a:r>
              <a:rPr lang="zh-CN" altLang="en-US" sz="2400" b="1">
                <a:solidFill>
                  <a:schemeClr val="bg1"/>
                </a:solidFill>
                <a:cs typeface="+mn-ea"/>
              </a:rPr>
              <a:t>成功项目经验</a:t>
            </a:r>
            <a:endParaRPr lang="zh-CN" altLang="en-US" sz="2400" b="1" dirty="0">
              <a:solidFill>
                <a:schemeClr val="bg1"/>
              </a:solidFill>
              <a:cs typeface="+mn-ea"/>
            </a:endParaRPr>
          </a:p>
        </p:txBody>
      </p:sp>
      <p:grpSp>
        <p:nvGrpSpPr>
          <p:cNvPr id="37" name="组合 36"/>
          <p:cNvGrpSpPr/>
          <p:nvPr/>
        </p:nvGrpSpPr>
        <p:grpSpPr>
          <a:xfrm>
            <a:off x="1811524" y="468618"/>
            <a:ext cx="8568952" cy="80062"/>
            <a:chOff x="1811524" y="468618"/>
            <a:chExt cx="8568952" cy="80062"/>
          </a:xfrm>
        </p:grpSpPr>
        <p:cxnSp>
          <p:nvCxnSpPr>
            <p:cNvPr id="25" name="直接连接符 24"/>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
        <p:nvSpPr>
          <p:cNvPr id="8" name="Oval 6"/>
          <p:cNvSpPr>
            <a:spLocks noChangeArrowheads="1"/>
          </p:cNvSpPr>
          <p:nvPr/>
        </p:nvSpPr>
        <p:spPr bwMode="auto">
          <a:xfrm rot="1130503">
            <a:off x="3848460" y="1756707"/>
            <a:ext cx="1980140" cy="1051917"/>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rPr>
              <a:t>聚集索引</a:t>
            </a:r>
          </a:p>
        </p:txBody>
      </p:sp>
      <p:sp>
        <p:nvSpPr>
          <p:cNvPr id="13" name="Oval 11"/>
          <p:cNvSpPr>
            <a:spLocks noChangeArrowheads="1"/>
          </p:cNvSpPr>
          <p:nvPr/>
        </p:nvSpPr>
        <p:spPr bwMode="auto">
          <a:xfrm rot="619079">
            <a:off x="6445478" y="4780651"/>
            <a:ext cx="2073677" cy="970053"/>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rPr>
              <a:t>非聚集索引</a:t>
            </a:r>
          </a:p>
        </p:txBody>
      </p:sp>
      <p:sp>
        <p:nvSpPr>
          <p:cNvPr id="20" name="Freeform 5"/>
          <p:cNvSpPr>
            <a:spLocks noEditPoints="1"/>
          </p:cNvSpPr>
          <p:nvPr/>
        </p:nvSpPr>
        <p:spPr bwMode="auto">
          <a:xfrm rot="695968">
            <a:off x="5567522" y="3170792"/>
            <a:ext cx="1056959" cy="1056652"/>
          </a:xfrm>
          <a:custGeom>
            <a:avLst/>
            <a:gdLst>
              <a:gd name="T0" fmla="*/ 1243 w 1456"/>
              <a:gd name="T1" fmla="*/ 213 h 1456"/>
              <a:gd name="T2" fmla="*/ 1243 w 1456"/>
              <a:gd name="T3" fmla="*/ 1243 h 1456"/>
              <a:gd name="T4" fmla="*/ 213 w 1456"/>
              <a:gd name="T5" fmla="*/ 1243 h 1456"/>
              <a:gd name="T6" fmla="*/ 213 w 1456"/>
              <a:gd name="T7" fmla="*/ 213 h 1456"/>
              <a:gd name="T8" fmla="*/ 1200 w 1456"/>
              <a:gd name="T9" fmla="*/ 256 h 1456"/>
              <a:gd name="T10" fmla="*/ 1020 w 1456"/>
              <a:gd name="T11" fmla="*/ 220 h 1456"/>
              <a:gd name="T12" fmla="*/ 1318 w 1456"/>
              <a:gd name="T13" fmla="*/ 414 h 1456"/>
              <a:gd name="T14" fmla="*/ 1395 w 1456"/>
              <a:gd name="T15" fmla="*/ 698 h 1456"/>
              <a:gd name="T16" fmla="*/ 1109 w 1456"/>
              <a:gd name="T17" fmla="*/ 475 h 1456"/>
              <a:gd name="T18" fmla="*/ 1395 w 1456"/>
              <a:gd name="T19" fmla="*/ 698 h 1456"/>
              <a:gd name="T20" fmla="*/ 1319 w 1456"/>
              <a:gd name="T21" fmla="*/ 1039 h 1456"/>
              <a:gd name="T22" fmla="*/ 1020 w 1456"/>
              <a:gd name="T23" fmla="*/ 1236 h 1456"/>
              <a:gd name="T24" fmla="*/ 1200 w 1456"/>
              <a:gd name="T25" fmla="*/ 1200 h 1456"/>
              <a:gd name="T26" fmla="*/ 1395 w 1456"/>
              <a:gd name="T27" fmla="*/ 758 h 1456"/>
              <a:gd name="T28" fmla="*/ 1109 w 1456"/>
              <a:gd name="T29" fmla="*/ 979 h 1456"/>
              <a:gd name="T30" fmla="*/ 256 w 1456"/>
              <a:gd name="T31" fmla="*/ 1200 h 1456"/>
              <a:gd name="T32" fmla="*/ 436 w 1456"/>
              <a:gd name="T33" fmla="*/ 1236 h 1456"/>
              <a:gd name="T34" fmla="*/ 137 w 1456"/>
              <a:gd name="T35" fmla="*/ 1039 h 1456"/>
              <a:gd name="T36" fmla="*/ 61 w 1456"/>
              <a:gd name="T37" fmla="*/ 758 h 1456"/>
              <a:gd name="T38" fmla="*/ 347 w 1456"/>
              <a:gd name="T39" fmla="*/ 979 h 1456"/>
              <a:gd name="T40" fmla="*/ 61 w 1456"/>
              <a:gd name="T41" fmla="*/ 758 h 1456"/>
              <a:gd name="T42" fmla="*/ 138 w 1456"/>
              <a:gd name="T43" fmla="*/ 414 h 1456"/>
              <a:gd name="T44" fmla="*/ 436 w 1456"/>
              <a:gd name="T45" fmla="*/ 220 h 1456"/>
              <a:gd name="T46" fmla="*/ 256 w 1456"/>
              <a:gd name="T47" fmla="*/ 256 h 1456"/>
              <a:gd name="T48" fmla="*/ 61 w 1456"/>
              <a:gd name="T49" fmla="*/ 698 h 1456"/>
              <a:gd name="T50" fmla="*/ 347 w 1456"/>
              <a:gd name="T51" fmla="*/ 475 h 1456"/>
              <a:gd name="T52" fmla="*/ 383 w 1456"/>
              <a:gd name="T53" fmla="*/ 698 h 1456"/>
              <a:gd name="T54" fmla="*/ 698 w 1456"/>
              <a:gd name="T55" fmla="*/ 475 h 1456"/>
              <a:gd name="T56" fmla="*/ 383 w 1456"/>
              <a:gd name="T57" fmla="*/ 698 h 1456"/>
              <a:gd name="T58" fmla="*/ 1073 w 1456"/>
              <a:gd name="T59" fmla="*/ 698 h 1456"/>
              <a:gd name="T60" fmla="*/ 758 w 1456"/>
              <a:gd name="T61" fmla="*/ 475 h 1456"/>
              <a:gd name="T62" fmla="*/ 1073 w 1456"/>
              <a:gd name="T63" fmla="*/ 758 h 1456"/>
              <a:gd name="T64" fmla="*/ 758 w 1456"/>
              <a:gd name="T65" fmla="*/ 979 h 1456"/>
              <a:gd name="T66" fmla="*/ 1073 w 1456"/>
              <a:gd name="T67" fmla="*/ 758 h 1456"/>
              <a:gd name="T68" fmla="*/ 383 w 1456"/>
              <a:gd name="T69" fmla="*/ 758 h 1456"/>
              <a:gd name="T70" fmla="*/ 698 w 1456"/>
              <a:gd name="T71" fmla="*/ 979 h 1456"/>
              <a:gd name="T72" fmla="*/ 967 w 1456"/>
              <a:gd name="T73" fmla="*/ 249 h 1456"/>
              <a:gd name="T74" fmla="*/ 758 w 1456"/>
              <a:gd name="T75" fmla="*/ 414 h 1456"/>
              <a:gd name="T76" fmla="*/ 967 w 1456"/>
              <a:gd name="T77" fmla="*/ 249 h 1456"/>
              <a:gd name="T78" fmla="*/ 1033 w 1456"/>
              <a:gd name="T79" fmla="*/ 1039 h 1456"/>
              <a:gd name="T80" fmla="*/ 758 w 1456"/>
              <a:gd name="T81" fmla="*/ 1393 h 1456"/>
              <a:gd name="T82" fmla="*/ 489 w 1456"/>
              <a:gd name="T83" fmla="*/ 1207 h 1456"/>
              <a:gd name="T84" fmla="*/ 698 w 1456"/>
              <a:gd name="T85" fmla="*/ 1039 h 1456"/>
              <a:gd name="T86" fmla="*/ 489 w 1456"/>
              <a:gd name="T87" fmla="*/ 1207 h 1456"/>
              <a:gd name="T88" fmla="*/ 423 w 1456"/>
              <a:gd name="T89" fmla="*/ 414 h 1456"/>
              <a:gd name="T90" fmla="*/ 698 w 1456"/>
              <a:gd name="T91" fmla="*/ 63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56" h="1456">
                <a:moveTo>
                  <a:pt x="728" y="0"/>
                </a:moveTo>
                <a:cubicBezTo>
                  <a:pt x="929" y="0"/>
                  <a:pt x="1111" y="81"/>
                  <a:pt x="1243" y="213"/>
                </a:cubicBezTo>
                <a:cubicBezTo>
                  <a:pt x="1375" y="345"/>
                  <a:pt x="1456" y="527"/>
                  <a:pt x="1456" y="728"/>
                </a:cubicBezTo>
                <a:cubicBezTo>
                  <a:pt x="1456" y="929"/>
                  <a:pt x="1375" y="1111"/>
                  <a:pt x="1243" y="1243"/>
                </a:cubicBezTo>
                <a:cubicBezTo>
                  <a:pt x="1111" y="1375"/>
                  <a:pt x="929" y="1456"/>
                  <a:pt x="728" y="1456"/>
                </a:cubicBezTo>
                <a:cubicBezTo>
                  <a:pt x="527" y="1456"/>
                  <a:pt x="345" y="1375"/>
                  <a:pt x="213" y="1243"/>
                </a:cubicBezTo>
                <a:cubicBezTo>
                  <a:pt x="81" y="1111"/>
                  <a:pt x="0" y="929"/>
                  <a:pt x="0" y="728"/>
                </a:cubicBezTo>
                <a:cubicBezTo>
                  <a:pt x="0" y="527"/>
                  <a:pt x="81" y="345"/>
                  <a:pt x="213" y="213"/>
                </a:cubicBezTo>
                <a:cubicBezTo>
                  <a:pt x="345" y="81"/>
                  <a:pt x="527" y="0"/>
                  <a:pt x="728" y="0"/>
                </a:cubicBezTo>
                <a:close/>
                <a:moveTo>
                  <a:pt x="1200" y="256"/>
                </a:moveTo>
                <a:cubicBezTo>
                  <a:pt x="1124" y="180"/>
                  <a:pt x="1030" y="122"/>
                  <a:pt x="925" y="89"/>
                </a:cubicBezTo>
                <a:cubicBezTo>
                  <a:pt x="960" y="124"/>
                  <a:pt x="992" y="169"/>
                  <a:pt x="1020" y="220"/>
                </a:cubicBezTo>
                <a:cubicBezTo>
                  <a:pt x="1050" y="277"/>
                  <a:pt x="1076" y="342"/>
                  <a:pt x="1095" y="414"/>
                </a:cubicBezTo>
                <a:cubicBezTo>
                  <a:pt x="1318" y="414"/>
                  <a:pt x="1318" y="414"/>
                  <a:pt x="1318" y="414"/>
                </a:cubicBezTo>
                <a:cubicBezTo>
                  <a:pt x="1287" y="356"/>
                  <a:pt x="1247" y="302"/>
                  <a:pt x="1200" y="256"/>
                </a:cubicBezTo>
                <a:close/>
                <a:moveTo>
                  <a:pt x="1395" y="698"/>
                </a:moveTo>
                <a:cubicBezTo>
                  <a:pt x="1392" y="619"/>
                  <a:pt x="1375" y="544"/>
                  <a:pt x="1346" y="475"/>
                </a:cubicBezTo>
                <a:cubicBezTo>
                  <a:pt x="1109" y="475"/>
                  <a:pt x="1109" y="475"/>
                  <a:pt x="1109" y="475"/>
                </a:cubicBezTo>
                <a:cubicBezTo>
                  <a:pt x="1123" y="545"/>
                  <a:pt x="1131" y="620"/>
                  <a:pt x="1133" y="698"/>
                </a:cubicBezTo>
                <a:cubicBezTo>
                  <a:pt x="1395" y="698"/>
                  <a:pt x="1395" y="698"/>
                  <a:pt x="1395" y="698"/>
                </a:cubicBezTo>
                <a:close/>
                <a:moveTo>
                  <a:pt x="1200" y="1200"/>
                </a:moveTo>
                <a:cubicBezTo>
                  <a:pt x="1248" y="1153"/>
                  <a:pt x="1288" y="1099"/>
                  <a:pt x="1319" y="1039"/>
                </a:cubicBezTo>
                <a:cubicBezTo>
                  <a:pt x="1095" y="1039"/>
                  <a:pt x="1095" y="1039"/>
                  <a:pt x="1095" y="1039"/>
                </a:cubicBezTo>
                <a:cubicBezTo>
                  <a:pt x="1076" y="1112"/>
                  <a:pt x="1051" y="1179"/>
                  <a:pt x="1020" y="1236"/>
                </a:cubicBezTo>
                <a:cubicBezTo>
                  <a:pt x="992" y="1287"/>
                  <a:pt x="960" y="1332"/>
                  <a:pt x="925" y="1367"/>
                </a:cubicBezTo>
                <a:cubicBezTo>
                  <a:pt x="1030" y="1334"/>
                  <a:pt x="1124" y="1276"/>
                  <a:pt x="1200" y="1200"/>
                </a:cubicBezTo>
                <a:close/>
                <a:moveTo>
                  <a:pt x="1347" y="979"/>
                </a:moveTo>
                <a:cubicBezTo>
                  <a:pt x="1375" y="910"/>
                  <a:pt x="1392" y="836"/>
                  <a:pt x="1395" y="758"/>
                </a:cubicBezTo>
                <a:cubicBezTo>
                  <a:pt x="1133" y="758"/>
                  <a:pt x="1133" y="758"/>
                  <a:pt x="1133" y="758"/>
                </a:cubicBezTo>
                <a:cubicBezTo>
                  <a:pt x="1131" y="835"/>
                  <a:pt x="1123" y="909"/>
                  <a:pt x="1109" y="979"/>
                </a:cubicBezTo>
                <a:cubicBezTo>
                  <a:pt x="1347" y="979"/>
                  <a:pt x="1347" y="979"/>
                  <a:pt x="1347" y="979"/>
                </a:cubicBezTo>
                <a:close/>
                <a:moveTo>
                  <a:pt x="256" y="1200"/>
                </a:moveTo>
                <a:cubicBezTo>
                  <a:pt x="332" y="1276"/>
                  <a:pt x="426" y="1334"/>
                  <a:pt x="531" y="1367"/>
                </a:cubicBezTo>
                <a:cubicBezTo>
                  <a:pt x="496" y="1332"/>
                  <a:pt x="464" y="1287"/>
                  <a:pt x="436" y="1236"/>
                </a:cubicBezTo>
                <a:cubicBezTo>
                  <a:pt x="405" y="1179"/>
                  <a:pt x="380" y="1112"/>
                  <a:pt x="361" y="1039"/>
                </a:cubicBezTo>
                <a:cubicBezTo>
                  <a:pt x="137" y="1039"/>
                  <a:pt x="137" y="1039"/>
                  <a:pt x="137" y="1039"/>
                </a:cubicBezTo>
                <a:cubicBezTo>
                  <a:pt x="168" y="1099"/>
                  <a:pt x="208" y="1153"/>
                  <a:pt x="256" y="1200"/>
                </a:cubicBezTo>
                <a:close/>
                <a:moveTo>
                  <a:pt x="61" y="758"/>
                </a:moveTo>
                <a:cubicBezTo>
                  <a:pt x="64" y="836"/>
                  <a:pt x="81" y="910"/>
                  <a:pt x="109" y="979"/>
                </a:cubicBezTo>
                <a:cubicBezTo>
                  <a:pt x="347" y="979"/>
                  <a:pt x="347" y="979"/>
                  <a:pt x="347" y="979"/>
                </a:cubicBezTo>
                <a:cubicBezTo>
                  <a:pt x="333" y="909"/>
                  <a:pt x="324" y="835"/>
                  <a:pt x="323" y="758"/>
                </a:cubicBezTo>
                <a:cubicBezTo>
                  <a:pt x="61" y="758"/>
                  <a:pt x="61" y="758"/>
                  <a:pt x="61" y="758"/>
                </a:cubicBezTo>
                <a:close/>
                <a:moveTo>
                  <a:pt x="256" y="256"/>
                </a:moveTo>
                <a:cubicBezTo>
                  <a:pt x="209" y="302"/>
                  <a:pt x="169" y="356"/>
                  <a:pt x="138" y="414"/>
                </a:cubicBezTo>
                <a:cubicBezTo>
                  <a:pt x="361" y="414"/>
                  <a:pt x="361" y="414"/>
                  <a:pt x="361" y="414"/>
                </a:cubicBezTo>
                <a:cubicBezTo>
                  <a:pt x="380" y="342"/>
                  <a:pt x="406" y="277"/>
                  <a:pt x="436" y="220"/>
                </a:cubicBezTo>
                <a:cubicBezTo>
                  <a:pt x="464" y="169"/>
                  <a:pt x="496" y="124"/>
                  <a:pt x="531" y="89"/>
                </a:cubicBezTo>
                <a:cubicBezTo>
                  <a:pt x="426" y="122"/>
                  <a:pt x="332" y="180"/>
                  <a:pt x="256" y="256"/>
                </a:cubicBezTo>
                <a:close/>
                <a:moveTo>
                  <a:pt x="110" y="475"/>
                </a:moveTo>
                <a:cubicBezTo>
                  <a:pt x="81" y="544"/>
                  <a:pt x="64" y="619"/>
                  <a:pt x="61" y="698"/>
                </a:cubicBezTo>
                <a:cubicBezTo>
                  <a:pt x="323" y="698"/>
                  <a:pt x="323" y="698"/>
                  <a:pt x="323" y="698"/>
                </a:cubicBezTo>
                <a:cubicBezTo>
                  <a:pt x="324" y="620"/>
                  <a:pt x="333" y="545"/>
                  <a:pt x="347" y="475"/>
                </a:cubicBezTo>
                <a:cubicBezTo>
                  <a:pt x="110" y="475"/>
                  <a:pt x="110" y="475"/>
                  <a:pt x="110" y="475"/>
                </a:cubicBezTo>
                <a:close/>
                <a:moveTo>
                  <a:pt x="383" y="698"/>
                </a:moveTo>
                <a:cubicBezTo>
                  <a:pt x="698" y="698"/>
                  <a:pt x="698" y="698"/>
                  <a:pt x="698" y="698"/>
                </a:cubicBezTo>
                <a:cubicBezTo>
                  <a:pt x="698" y="475"/>
                  <a:pt x="698" y="475"/>
                  <a:pt x="698" y="475"/>
                </a:cubicBezTo>
                <a:cubicBezTo>
                  <a:pt x="409" y="475"/>
                  <a:pt x="409" y="475"/>
                  <a:pt x="409" y="475"/>
                </a:cubicBezTo>
                <a:cubicBezTo>
                  <a:pt x="394" y="544"/>
                  <a:pt x="385" y="619"/>
                  <a:pt x="383" y="698"/>
                </a:cubicBezTo>
                <a:close/>
                <a:moveTo>
                  <a:pt x="758" y="698"/>
                </a:moveTo>
                <a:cubicBezTo>
                  <a:pt x="1073" y="698"/>
                  <a:pt x="1073" y="698"/>
                  <a:pt x="1073" y="698"/>
                </a:cubicBezTo>
                <a:cubicBezTo>
                  <a:pt x="1071" y="619"/>
                  <a:pt x="1062" y="544"/>
                  <a:pt x="1047" y="475"/>
                </a:cubicBezTo>
                <a:cubicBezTo>
                  <a:pt x="758" y="475"/>
                  <a:pt x="758" y="475"/>
                  <a:pt x="758" y="475"/>
                </a:cubicBezTo>
                <a:cubicBezTo>
                  <a:pt x="758" y="698"/>
                  <a:pt x="758" y="698"/>
                  <a:pt x="758" y="698"/>
                </a:cubicBezTo>
                <a:close/>
                <a:moveTo>
                  <a:pt x="1073" y="758"/>
                </a:moveTo>
                <a:cubicBezTo>
                  <a:pt x="758" y="758"/>
                  <a:pt x="758" y="758"/>
                  <a:pt x="758" y="758"/>
                </a:cubicBezTo>
                <a:cubicBezTo>
                  <a:pt x="758" y="979"/>
                  <a:pt x="758" y="979"/>
                  <a:pt x="758" y="979"/>
                </a:cubicBezTo>
                <a:cubicBezTo>
                  <a:pt x="1048" y="979"/>
                  <a:pt x="1048" y="979"/>
                  <a:pt x="1048" y="979"/>
                </a:cubicBezTo>
                <a:cubicBezTo>
                  <a:pt x="1063" y="910"/>
                  <a:pt x="1071" y="836"/>
                  <a:pt x="1073" y="758"/>
                </a:cubicBezTo>
                <a:close/>
                <a:moveTo>
                  <a:pt x="698" y="758"/>
                </a:moveTo>
                <a:cubicBezTo>
                  <a:pt x="383" y="758"/>
                  <a:pt x="383" y="758"/>
                  <a:pt x="383" y="758"/>
                </a:cubicBezTo>
                <a:cubicBezTo>
                  <a:pt x="385" y="836"/>
                  <a:pt x="393" y="910"/>
                  <a:pt x="408" y="979"/>
                </a:cubicBezTo>
                <a:cubicBezTo>
                  <a:pt x="698" y="979"/>
                  <a:pt x="698" y="979"/>
                  <a:pt x="698" y="979"/>
                </a:cubicBezTo>
                <a:cubicBezTo>
                  <a:pt x="698" y="758"/>
                  <a:pt x="698" y="758"/>
                  <a:pt x="698" y="758"/>
                </a:cubicBezTo>
                <a:close/>
                <a:moveTo>
                  <a:pt x="967" y="249"/>
                </a:moveTo>
                <a:cubicBezTo>
                  <a:pt x="911" y="145"/>
                  <a:pt x="838" y="76"/>
                  <a:pt x="758" y="63"/>
                </a:cubicBezTo>
                <a:cubicBezTo>
                  <a:pt x="758" y="414"/>
                  <a:pt x="758" y="414"/>
                  <a:pt x="758" y="414"/>
                </a:cubicBezTo>
                <a:cubicBezTo>
                  <a:pt x="1032" y="414"/>
                  <a:pt x="1032" y="414"/>
                  <a:pt x="1032" y="414"/>
                </a:cubicBezTo>
                <a:cubicBezTo>
                  <a:pt x="1015" y="353"/>
                  <a:pt x="993" y="297"/>
                  <a:pt x="967" y="249"/>
                </a:cubicBezTo>
                <a:close/>
                <a:moveTo>
                  <a:pt x="967" y="1207"/>
                </a:moveTo>
                <a:cubicBezTo>
                  <a:pt x="994" y="1158"/>
                  <a:pt x="1016" y="1101"/>
                  <a:pt x="1033" y="1039"/>
                </a:cubicBezTo>
                <a:cubicBezTo>
                  <a:pt x="758" y="1039"/>
                  <a:pt x="758" y="1039"/>
                  <a:pt x="758" y="1039"/>
                </a:cubicBezTo>
                <a:cubicBezTo>
                  <a:pt x="758" y="1393"/>
                  <a:pt x="758" y="1393"/>
                  <a:pt x="758" y="1393"/>
                </a:cubicBezTo>
                <a:cubicBezTo>
                  <a:pt x="838" y="1380"/>
                  <a:pt x="911" y="1311"/>
                  <a:pt x="967" y="1207"/>
                </a:cubicBezTo>
                <a:close/>
                <a:moveTo>
                  <a:pt x="489" y="1207"/>
                </a:moveTo>
                <a:cubicBezTo>
                  <a:pt x="545" y="1311"/>
                  <a:pt x="618" y="1380"/>
                  <a:pt x="698" y="1393"/>
                </a:cubicBezTo>
                <a:cubicBezTo>
                  <a:pt x="698" y="1039"/>
                  <a:pt x="698" y="1039"/>
                  <a:pt x="698" y="1039"/>
                </a:cubicBezTo>
                <a:cubicBezTo>
                  <a:pt x="423" y="1039"/>
                  <a:pt x="423" y="1039"/>
                  <a:pt x="423" y="1039"/>
                </a:cubicBezTo>
                <a:cubicBezTo>
                  <a:pt x="440" y="1101"/>
                  <a:pt x="462" y="1158"/>
                  <a:pt x="489" y="1207"/>
                </a:cubicBezTo>
                <a:close/>
                <a:moveTo>
                  <a:pt x="489" y="249"/>
                </a:moveTo>
                <a:cubicBezTo>
                  <a:pt x="463" y="297"/>
                  <a:pt x="441" y="353"/>
                  <a:pt x="423" y="414"/>
                </a:cubicBezTo>
                <a:cubicBezTo>
                  <a:pt x="698" y="414"/>
                  <a:pt x="698" y="414"/>
                  <a:pt x="698" y="414"/>
                </a:cubicBezTo>
                <a:cubicBezTo>
                  <a:pt x="698" y="63"/>
                  <a:pt x="698" y="63"/>
                  <a:pt x="698" y="63"/>
                </a:cubicBezTo>
                <a:cubicBezTo>
                  <a:pt x="618" y="76"/>
                  <a:pt x="545" y="145"/>
                  <a:pt x="489" y="249"/>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 name="文本框 1">
            <a:extLst>
              <a:ext uri="{FF2B5EF4-FFF2-40B4-BE49-F238E27FC236}">
                <a16:creationId xmlns:a16="http://schemas.microsoft.com/office/drawing/2014/main" id="{5F3663B2-2D38-493A-92D6-BDCB391FCD3F}"/>
              </a:ext>
            </a:extLst>
          </p:cNvPr>
          <p:cNvSpPr txBox="1"/>
          <p:nvPr/>
        </p:nvSpPr>
        <p:spPr>
          <a:xfrm>
            <a:off x="1019436" y="3101013"/>
            <a:ext cx="3456384" cy="2308324"/>
          </a:xfrm>
          <a:prstGeom prst="rect">
            <a:avLst/>
          </a:prstGeom>
          <a:noFill/>
        </p:spPr>
        <p:txBody>
          <a:bodyPr wrap="square" rtlCol="0">
            <a:spAutoFit/>
          </a:bodyPr>
          <a:lstStyle/>
          <a:p>
            <a:r>
              <a:rPr lang="zh-CN" altLang="en-US" sz="3600" b="0" i="0" dirty="0">
                <a:solidFill>
                  <a:srgbClr val="303030"/>
                </a:solidFill>
                <a:effectLst/>
                <a:latin typeface="Helvetica Neue"/>
              </a:rPr>
              <a:t>聚集索引：就是以主键创建的索引。（顺序排放 查询速度快）</a:t>
            </a:r>
            <a:endParaRPr lang="zh-CN" altLang="en-US" sz="3600" dirty="0"/>
          </a:p>
        </p:txBody>
      </p:sp>
      <p:sp>
        <p:nvSpPr>
          <p:cNvPr id="28" name="文本框 27">
            <a:extLst>
              <a:ext uri="{FF2B5EF4-FFF2-40B4-BE49-F238E27FC236}">
                <a16:creationId xmlns:a16="http://schemas.microsoft.com/office/drawing/2014/main" id="{CCFFEA9B-43DE-4139-A55A-654A711E12BC}"/>
              </a:ext>
            </a:extLst>
          </p:cNvPr>
          <p:cNvSpPr txBox="1"/>
          <p:nvPr/>
        </p:nvSpPr>
        <p:spPr>
          <a:xfrm>
            <a:off x="7188036" y="2031608"/>
            <a:ext cx="3456384" cy="2308324"/>
          </a:xfrm>
          <a:prstGeom prst="rect">
            <a:avLst/>
          </a:prstGeom>
          <a:noFill/>
        </p:spPr>
        <p:txBody>
          <a:bodyPr wrap="square" rtlCol="0">
            <a:spAutoFit/>
          </a:bodyPr>
          <a:lstStyle/>
          <a:p>
            <a:r>
              <a:rPr lang="zh-CN" altLang="en-US" sz="3600" b="0" i="0" dirty="0">
                <a:solidFill>
                  <a:srgbClr val="303030"/>
                </a:solidFill>
                <a:effectLst/>
                <a:latin typeface="Helvetica Neue"/>
              </a:rPr>
              <a:t>非聚集索引：就是以非主键创建的索引（也叫做二级索引）</a:t>
            </a:r>
            <a:endParaRPr lang="zh-CN" altLang="en-US" sz="3600" dirty="0"/>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3"/>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3"/>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childTnLst>
                                    </p:cTn>
                                  </p:par>
                                  <p:par>
                                    <p:cTn id="18" presetID="23" presetClass="entr" presetSubtype="52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ppt_x</p:attrName>
                                            </p:attrNameLst>
                                          </p:cBhvr>
                                          <p:tavLst>
                                            <p:tav tm="0">
                                              <p:val>
                                                <p:fltVal val="0.5"/>
                                              </p:val>
                                            </p:tav>
                                            <p:tav tm="100000">
                                              <p:val>
                                                <p:strVal val="#ppt_x"/>
                                              </p:val>
                                            </p:tav>
                                          </p:tavLst>
                                        </p:anim>
                                        <p:anim calcmode="lin" valueType="num">
                                          <p:cBhvr>
                                            <p:cTn id="23" dur="1000" fill="hold"/>
                                            <p:tgtEl>
                                              <p:spTgt spid="8"/>
                                            </p:tgtEl>
                                            <p:attrNameLst>
                                              <p:attrName>ppt_y</p:attrName>
                                            </p:attrNameLst>
                                          </p:cBhvr>
                                          <p:tavLst>
                                            <p:tav tm="0">
                                              <p:val>
                                                <p:fltVal val="0.5"/>
                                              </p:val>
                                            </p:tav>
                                            <p:tav tm="100000">
                                              <p:val>
                                                <p:strVal val="#ppt_y"/>
                                              </p:val>
                                            </p:tav>
                                          </p:tavLst>
                                        </p:anim>
                                      </p:childTnLst>
                                    </p:cTn>
                                  </p:par>
                                  <p:par>
                                    <p:cTn id="24" presetID="23" presetClass="entr" presetSubtype="528" fill="hold" grpId="0" nodeType="withEffect">
                                      <p:stCondLst>
                                        <p:cond delay="3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fltVal val="0"/>
                                              </p:val>
                                            </p:tav>
                                            <p:tav tm="100000">
                                              <p:val>
                                                <p:strVal val="#ppt_w"/>
                                              </p:val>
                                            </p:tav>
                                          </p:tavLst>
                                        </p:anim>
                                        <p:anim calcmode="lin" valueType="num">
                                          <p:cBhvr>
                                            <p:cTn id="27" dur="1000" fill="hold"/>
                                            <p:tgtEl>
                                              <p:spTgt spid="13"/>
                                            </p:tgtEl>
                                            <p:attrNameLst>
                                              <p:attrName>ppt_h</p:attrName>
                                            </p:attrNameLst>
                                          </p:cBhvr>
                                          <p:tavLst>
                                            <p:tav tm="0">
                                              <p:val>
                                                <p:fltVal val="0"/>
                                              </p:val>
                                            </p:tav>
                                            <p:tav tm="100000">
                                              <p:val>
                                                <p:strVal val="#ppt_h"/>
                                              </p:val>
                                            </p:tav>
                                          </p:tavLst>
                                        </p:anim>
                                        <p:anim calcmode="lin" valueType="num">
                                          <p:cBhvr>
                                            <p:cTn id="28" dur="1000" fill="hold"/>
                                            <p:tgtEl>
                                              <p:spTgt spid="13"/>
                                            </p:tgtEl>
                                            <p:attrNameLst>
                                              <p:attrName>ppt_x</p:attrName>
                                            </p:attrNameLst>
                                          </p:cBhvr>
                                          <p:tavLst>
                                            <p:tav tm="0">
                                              <p:val>
                                                <p:fltVal val="0.5"/>
                                              </p:val>
                                            </p:tav>
                                            <p:tav tm="100000">
                                              <p:val>
                                                <p:strVal val="#ppt_x"/>
                                              </p:val>
                                            </p:tav>
                                          </p:tavLst>
                                        </p:anim>
                                        <p:anim calcmode="lin" valueType="num">
                                          <p:cBhvr>
                                            <p:cTn id="29" dur="10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13" grpId="0" animBg="1"/>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3"/>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3"/>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childTnLst>
                                    </p:cTn>
                                  </p:par>
                                  <p:par>
                                    <p:cTn id="18" presetID="23" presetClass="entr" presetSubtype="52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ppt_x</p:attrName>
                                            </p:attrNameLst>
                                          </p:cBhvr>
                                          <p:tavLst>
                                            <p:tav tm="0">
                                              <p:val>
                                                <p:fltVal val="0.5"/>
                                              </p:val>
                                            </p:tav>
                                            <p:tav tm="100000">
                                              <p:val>
                                                <p:strVal val="#ppt_x"/>
                                              </p:val>
                                            </p:tav>
                                          </p:tavLst>
                                        </p:anim>
                                        <p:anim calcmode="lin" valueType="num">
                                          <p:cBhvr>
                                            <p:cTn id="23" dur="1000" fill="hold"/>
                                            <p:tgtEl>
                                              <p:spTgt spid="8"/>
                                            </p:tgtEl>
                                            <p:attrNameLst>
                                              <p:attrName>ppt_y</p:attrName>
                                            </p:attrNameLst>
                                          </p:cBhvr>
                                          <p:tavLst>
                                            <p:tav tm="0">
                                              <p:val>
                                                <p:fltVal val="0.5"/>
                                              </p:val>
                                            </p:tav>
                                            <p:tav tm="100000">
                                              <p:val>
                                                <p:strVal val="#ppt_y"/>
                                              </p:val>
                                            </p:tav>
                                          </p:tavLst>
                                        </p:anim>
                                      </p:childTnLst>
                                    </p:cTn>
                                  </p:par>
                                  <p:par>
                                    <p:cTn id="24" presetID="23" presetClass="entr" presetSubtype="528" fill="hold" grpId="0" nodeType="withEffect">
                                      <p:stCondLst>
                                        <p:cond delay="10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fltVal val="0"/>
                                              </p:val>
                                            </p:tav>
                                            <p:tav tm="100000">
                                              <p:val>
                                                <p:strVal val="#ppt_w"/>
                                              </p:val>
                                            </p:tav>
                                          </p:tavLst>
                                        </p:anim>
                                        <p:anim calcmode="lin" valueType="num">
                                          <p:cBhvr>
                                            <p:cTn id="27" dur="1000" fill="hold"/>
                                            <p:tgtEl>
                                              <p:spTgt spid="9"/>
                                            </p:tgtEl>
                                            <p:attrNameLst>
                                              <p:attrName>ppt_h</p:attrName>
                                            </p:attrNameLst>
                                          </p:cBhvr>
                                          <p:tavLst>
                                            <p:tav tm="0">
                                              <p:val>
                                                <p:fltVal val="0"/>
                                              </p:val>
                                            </p:tav>
                                            <p:tav tm="100000">
                                              <p:val>
                                                <p:strVal val="#ppt_h"/>
                                              </p:val>
                                            </p:tav>
                                          </p:tavLst>
                                        </p:anim>
                                        <p:anim calcmode="lin" valueType="num">
                                          <p:cBhvr>
                                            <p:cTn id="28" dur="1000" fill="hold"/>
                                            <p:tgtEl>
                                              <p:spTgt spid="9"/>
                                            </p:tgtEl>
                                            <p:attrNameLst>
                                              <p:attrName>ppt_x</p:attrName>
                                            </p:attrNameLst>
                                          </p:cBhvr>
                                          <p:tavLst>
                                            <p:tav tm="0">
                                              <p:val>
                                                <p:fltVal val="0.5"/>
                                              </p:val>
                                            </p:tav>
                                            <p:tav tm="100000">
                                              <p:val>
                                                <p:strVal val="#ppt_x"/>
                                              </p:val>
                                            </p:tav>
                                          </p:tavLst>
                                        </p:anim>
                                        <p:anim calcmode="lin" valueType="num">
                                          <p:cBhvr>
                                            <p:cTn id="29" dur="1000" fill="hold"/>
                                            <p:tgtEl>
                                              <p:spTgt spid="9"/>
                                            </p:tgtEl>
                                            <p:attrNameLst>
                                              <p:attrName>ppt_y</p:attrName>
                                            </p:attrNameLst>
                                          </p:cBhvr>
                                          <p:tavLst>
                                            <p:tav tm="0">
                                              <p:val>
                                                <p:fltVal val="0.5"/>
                                              </p:val>
                                            </p:tav>
                                            <p:tav tm="100000">
                                              <p:val>
                                                <p:strVal val="#ppt_y"/>
                                              </p:val>
                                            </p:tav>
                                          </p:tavLst>
                                        </p:anim>
                                      </p:childTnLst>
                                    </p:cTn>
                                  </p:par>
                                  <p:par>
                                    <p:cTn id="30" presetID="23" presetClass="entr" presetSubtype="528" fill="hold" grpId="0" nodeType="withEffect">
                                      <p:stCondLst>
                                        <p:cond delay="2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1000" fill="hold"/>
                                            <p:tgtEl>
                                              <p:spTgt spid="10"/>
                                            </p:tgtEl>
                                            <p:attrNameLst>
                                              <p:attrName>ppt_w</p:attrName>
                                            </p:attrNameLst>
                                          </p:cBhvr>
                                          <p:tavLst>
                                            <p:tav tm="0">
                                              <p:val>
                                                <p:fltVal val="0"/>
                                              </p:val>
                                            </p:tav>
                                            <p:tav tm="100000">
                                              <p:val>
                                                <p:strVal val="#ppt_w"/>
                                              </p:val>
                                            </p:tav>
                                          </p:tavLst>
                                        </p:anim>
                                        <p:anim calcmode="lin" valueType="num">
                                          <p:cBhvr>
                                            <p:cTn id="33" dur="1000" fill="hold"/>
                                            <p:tgtEl>
                                              <p:spTgt spid="10"/>
                                            </p:tgtEl>
                                            <p:attrNameLst>
                                              <p:attrName>ppt_h</p:attrName>
                                            </p:attrNameLst>
                                          </p:cBhvr>
                                          <p:tavLst>
                                            <p:tav tm="0">
                                              <p:val>
                                                <p:fltVal val="0"/>
                                              </p:val>
                                            </p:tav>
                                            <p:tav tm="100000">
                                              <p:val>
                                                <p:strVal val="#ppt_h"/>
                                              </p:val>
                                            </p:tav>
                                          </p:tavLst>
                                        </p:anim>
                                        <p:anim calcmode="lin" valueType="num">
                                          <p:cBhvr>
                                            <p:cTn id="34" dur="1000" fill="hold"/>
                                            <p:tgtEl>
                                              <p:spTgt spid="10"/>
                                            </p:tgtEl>
                                            <p:attrNameLst>
                                              <p:attrName>ppt_x</p:attrName>
                                            </p:attrNameLst>
                                          </p:cBhvr>
                                          <p:tavLst>
                                            <p:tav tm="0">
                                              <p:val>
                                                <p:fltVal val="0.5"/>
                                              </p:val>
                                            </p:tav>
                                            <p:tav tm="100000">
                                              <p:val>
                                                <p:strVal val="#ppt_x"/>
                                              </p:val>
                                            </p:tav>
                                          </p:tavLst>
                                        </p:anim>
                                        <p:anim calcmode="lin" valueType="num">
                                          <p:cBhvr>
                                            <p:cTn id="35" dur="1000" fill="hold"/>
                                            <p:tgtEl>
                                              <p:spTgt spid="10"/>
                                            </p:tgtEl>
                                            <p:attrNameLst>
                                              <p:attrName>ppt_y</p:attrName>
                                            </p:attrNameLst>
                                          </p:cBhvr>
                                          <p:tavLst>
                                            <p:tav tm="0">
                                              <p:val>
                                                <p:fltVal val="0.5"/>
                                              </p:val>
                                            </p:tav>
                                            <p:tav tm="100000">
                                              <p:val>
                                                <p:strVal val="#ppt_y"/>
                                              </p:val>
                                            </p:tav>
                                          </p:tavLst>
                                        </p:anim>
                                      </p:childTnLst>
                                    </p:cTn>
                                  </p:par>
                                  <p:par>
                                    <p:cTn id="36" presetID="23" presetClass="entr" presetSubtype="528" fill="hold" grpId="0" nodeType="withEffect">
                                      <p:stCondLst>
                                        <p:cond delay="3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1000" fill="hold"/>
                                            <p:tgtEl>
                                              <p:spTgt spid="13"/>
                                            </p:tgtEl>
                                            <p:attrNameLst>
                                              <p:attrName>ppt_w</p:attrName>
                                            </p:attrNameLst>
                                          </p:cBhvr>
                                          <p:tavLst>
                                            <p:tav tm="0">
                                              <p:val>
                                                <p:fltVal val="0"/>
                                              </p:val>
                                            </p:tav>
                                            <p:tav tm="100000">
                                              <p:val>
                                                <p:strVal val="#ppt_w"/>
                                              </p:val>
                                            </p:tav>
                                          </p:tavLst>
                                        </p:anim>
                                        <p:anim calcmode="lin" valueType="num">
                                          <p:cBhvr>
                                            <p:cTn id="39" dur="1000" fill="hold"/>
                                            <p:tgtEl>
                                              <p:spTgt spid="13"/>
                                            </p:tgtEl>
                                            <p:attrNameLst>
                                              <p:attrName>ppt_h</p:attrName>
                                            </p:attrNameLst>
                                          </p:cBhvr>
                                          <p:tavLst>
                                            <p:tav tm="0">
                                              <p:val>
                                                <p:fltVal val="0"/>
                                              </p:val>
                                            </p:tav>
                                            <p:tav tm="100000">
                                              <p:val>
                                                <p:strVal val="#ppt_h"/>
                                              </p:val>
                                            </p:tav>
                                          </p:tavLst>
                                        </p:anim>
                                        <p:anim calcmode="lin" valueType="num">
                                          <p:cBhvr>
                                            <p:cTn id="40" dur="1000" fill="hold"/>
                                            <p:tgtEl>
                                              <p:spTgt spid="13"/>
                                            </p:tgtEl>
                                            <p:attrNameLst>
                                              <p:attrName>ppt_x</p:attrName>
                                            </p:attrNameLst>
                                          </p:cBhvr>
                                          <p:tavLst>
                                            <p:tav tm="0">
                                              <p:val>
                                                <p:fltVal val="0.5"/>
                                              </p:val>
                                            </p:tav>
                                            <p:tav tm="100000">
                                              <p:val>
                                                <p:strVal val="#ppt_x"/>
                                              </p:val>
                                            </p:tav>
                                          </p:tavLst>
                                        </p:anim>
                                        <p:anim calcmode="lin" valueType="num">
                                          <p:cBhvr>
                                            <p:cTn id="41" dur="1000" fill="hold"/>
                                            <p:tgtEl>
                                              <p:spTgt spid="13"/>
                                            </p:tgtEl>
                                            <p:attrNameLst>
                                              <p:attrName>ppt_y</p:attrName>
                                            </p:attrNameLst>
                                          </p:cBhvr>
                                          <p:tavLst>
                                            <p:tav tm="0">
                                              <p:val>
                                                <p:fltVal val="0.5"/>
                                              </p:val>
                                            </p:tav>
                                            <p:tav tm="100000">
                                              <p:val>
                                                <p:strVal val="#ppt_y"/>
                                              </p:val>
                                            </p:tav>
                                          </p:tavLst>
                                        </p:anim>
                                      </p:childTnLst>
                                    </p:cTn>
                                  </p:par>
                                  <p:par>
                                    <p:cTn id="42" presetID="23" presetClass="entr" presetSubtype="528" fill="hold" grpId="0" nodeType="withEffect">
                                      <p:stCondLst>
                                        <p:cond delay="400"/>
                                      </p:stCondLst>
                                      <p:childTnLst>
                                        <p:set>
                                          <p:cBhvr>
                                            <p:cTn id="43" dur="1" fill="hold">
                                              <p:stCondLst>
                                                <p:cond delay="0"/>
                                              </p:stCondLst>
                                            </p:cTn>
                                            <p:tgtEl>
                                              <p:spTgt spid="12"/>
                                            </p:tgtEl>
                                            <p:attrNameLst>
                                              <p:attrName>style.visibility</p:attrName>
                                            </p:attrNameLst>
                                          </p:cBhvr>
                                          <p:to>
                                            <p:strVal val="visible"/>
                                          </p:to>
                                        </p:set>
                                        <p:anim calcmode="lin" valueType="num">
                                          <p:cBhvr>
                                            <p:cTn id="44" dur="1000" fill="hold"/>
                                            <p:tgtEl>
                                              <p:spTgt spid="12"/>
                                            </p:tgtEl>
                                            <p:attrNameLst>
                                              <p:attrName>ppt_w</p:attrName>
                                            </p:attrNameLst>
                                          </p:cBhvr>
                                          <p:tavLst>
                                            <p:tav tm="0">
                                              <p:val>
                                                <p:fltVal val="0"/>
                                              </p:val>
                                            </p:tav>
                                            <p:tav tm="100000">
                                              <p:val>
                                                <p:strVal val="#ppt_w"/>
                                              </p:val>
                                            </p:tav>
                                          </p:tavLst>
                                        </p:anim>
                                        <p:anim calcmode="lin" valueType="num">
                                          <p:cBhvr>
                                            <p:cTn id="45" dur="1000" fill="hold"/>
                                            <p:tgtEl>
                                              <p:spTgt spid="12"/>
                                            </p:tgtEl>
                                            <p:attrNameLst>
                                              <p:attrName>ppt_h</p:attrName>
                                            </p:attrNameLst>
                                          </p:cBhvr>
                                          <p:tavLst>
                                            <p:tav tm="0">
                                              <p:val>
                                                <p:fltVal val="0"/>
                                              </p:val>
                                            </p:tav>
                                            <p:tav tm="100000">
                                              <p:val>
                                                <p:strVal val="#ppt_h"/>
                                              </p:val>
                                            </p:tav>
                                          </p:tavLst>
                                        </p:anim>
                                        <p:anim calcmode="lin" valueType="num">
                                          <p:cBhvr>
                                            <p:cTn id="46" dur="1000" fill="hold"/>
                                            <p:tgtEl>
                                              <p:spTgt spid="12"/>
                                            </p:tgtEl>
                                            <p:attrNameLst>
                                              <p:attrName>ppt_x</p:attrName>
                                            </p:attrNameLst>
                                          </p:cBhvr>
                                          <p:tavLst>
                                            <p:tav tm="0">
                                              <p:val>
                                                <p:fltVal val="0.5"/>
                                              </p:val>
                                            </p:tav>
                                            <p:tav tm="100000">
                                              <p:val>
                                                <p:strVal val="#ppt_x"/>
                                              </p:val>
                                            </p:tav>
                                          </p:tavLst>
                                        </p:anim>
                                        <p:anim calcmode="lin" valueType="num">
                                          <p:cBhvr>
                                            <p:cTn id="47" dur="1000" fill="hold"/>
                                            <p:tgtEl>
                                              <p:spTgt spid="12"/>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500"/>
                                      </p:stCondLst>
                                      <p:childTnLst>
                                        <p:set>
                                          <p:cBhvr>
                                            <p:cTn id="49" dur="1" fill="hold">
                                              <p:stCondLst>
                                                <p:cond delay="0"/>
                                              </p:stCondLst>
                                            </p:cTn>
                                            <p:tgtEl>
                                              <p:spTgt spid="11"/>
                                            </p:tgtEl>
                                            <p:attrNameLst>
                                              <p:attrName>style.visibility</p:attrName>
                                            </p:attrNameLst>
                                          </p:cBhvr>
                                          <p:to>
                                            <p:strVal val="visible"/>
                                          </p:to>
                                        </p:set>
                                        <p:anim calcmode="lin" valueType="num">
                                          <p:cBhvr>
                                            <p:cTn id="50" dur="1000" fill="hold"/>
                                            <p:tgtEl>
                                              <p:spTgt spid="11"/>
                                            </p:tgtEl>
                                            <p:attrNameLst>
                                              <p:attrName>ppt_w</p:attrName>
                                            </p:attrNameLst>
                                          </p:cBhvr>
                                          <p:tavLst>
                                            <p:tav tm="0">
                                              <p:val>
                                                <p:fltVal val="0"/>
                                              </p:val>
                                            </p:tav>
                                            <p:tav tm="100000">
                                              <p:val>
                                                <p:strVal val="#ppt_w"/>
                                              </p:val>
                                            </p:tav>
                                          </p:tavLst>
                                        </p:anim>
                                        <p:anim calcmode="lin" valueType="num">
                                          <p:cBhvr>
                                            <p:cTn id="51" dur="1000" fill="hold"/>
                                            <p:tgtEl>
                                              <p:spTgt spid="11"/>
                                            </p:tgtEl>
                                            <p:attrNameLst>
                                              <p:attrName>ppt_h</p:attrName>
                                            </p:attrNameLst>
                                          </p:cBhvr>
                                          <p:tavLst>
                                            <p:tav tm="0">
                                              <p:val>
                                                <p:fltVal val="0"/>
                                              </p:val>
                                            </p:tav>
                                            <p:tav tm="100000">
                                              <p:val>
                                                <p:strVal val="#ppt_h"/>
                                              </p:val>
                                            </p:tav>
                                          </p:tavLst>
                                        </p:anim>
                                        <p:anim calcmode="lin" valueType="num">
                                          <p:cBhvr>
                                            <p:cTn id="52" dur="1000" fill="hold"/>
                                            <p:tgtEl>
                                              <p:spTgt spid="11"/>
                                            </p:tgtEl>
                                            <p:attrNameLst>
                                              <p:attrName>ppt_x</p:attrName>
                                            </p:attrNameLst>
                                          </p:cBhvr>
                                          <p:tavLst>
                                            <p:tav tm="0">
                                              <p:val>
                                                <p:fltVal val="0.5"/>
                                              </p:val>
                                            </p:tav>
                                            <p:tav tm="100000">
                                              <p:val>
                                                <p:strVal val="#ppt_x"/>
                                              </p:val>
                                            </p:tav>
                                          </p:tavLst>
                                        </p:anim>
                                        <p:anim calcmode="lin" valueType="num">
                                          <p:cBhvr>
                                            <p:cTn id="53" dur="1000" fill="hold"/>
                                            <p:tgtEl>
                                              <p:spTgt spid="11"/>
                                            </p:tgtEl>
                                            <p:attrNameLst>
                                              <p:attrName>ppt_y</p:attrName>
                                            </p:attrNameLst>
                                          </p:cBhvr>
                                          <p:tavLst>
                                            <p:tav tm="0">
                                              <p:val>
                                                <p:fltVal val="0.5"/>
                                              </p:val>
                                            </p:tav>
                                            <p:tav tm="100000">
                                              <p:val>
                                                <p:strVal val="#ppt_y"/>
                                              </p:val>
                                            </p:tav>
                                          </p:tavLst>
                                        </p:anim>
                                      </p:childTnLst>
                                    </p:cTn>
                                  </p:par>
                                </p:childTnLst>
                              </p:cTn>
                            </p:par>
                            <p:par>
                              <p:cTn id="54" fill="hold">
                                <p:stCondLst>
                                  <p:cond delay="1000"/>
                                </p:stCondLst>
                                <p:childTnLst>
                                  <p:par>
                                    <p:cTn id="55" presetID="2" presetClass="entr" presetSubtype="2"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1250" fill="hold"/>
                                            <p:tgtEl>
                                              <p:spTgt spid="14"/>
                                            </p:tgtEl>
                                            <p:attrNameLst>
                                              <p:attrName>ppt_x</p:attrName>
                                            </p:attrNameLst>
                                          </p:cBhvr>
                                          <p:tavLst>
                                            <p:tav tm="0">
                                              <p:val>
                                                <p:strVal val="1+#ppt_w/2"/>
                                              </p:val>
                                            </p:tav>
                                            <p:tav tm="100000">
                                              <p:val>
                                                <p:strVal val="#ppt_x"/>
                                              </p:val>
                                            </p:tav>
                                          </p:tavLst>
                                        </p:anim>
                                        <p:anim calcmode="lin" valueType="num">
                                          <p:cBhvr additive="base">
                                            <p:cTn id="58" dur="1250" fill="hold"/>
                                            <p:tgtEl>
                                              <p:spTgt spid="14"/>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1250" fill="hold"/>
                                            <p:tgtEl>
                                              <p:spTgt spid="15"/>
                                            </p:tgtEl>
                                            <p:attrNameLst>
                                              <p:attrName>ppt_x</p:attrName>
                                            </p:attrNameLst>
                                          </p:cBhvr>
                                          <p:tavLst>
                                            <p:tav tm="0">
                                              <p:val>
                                                <p:strVal val="0-#ppt_w/2"/>
                                              </p:val>
                                            </p:tav>
                                            <p:tav tm="100000">
                                              <p:val>
                                                <p:strVal val="#ppt_x"/>
                                              </p:val>
                                            </p:tav>
                                          </p:tavLst>
                                        </p:anim>
                                        <p:anim calcmode="lin" valueType="num">
                                          <p:cBhvr additive="base">
                                            <p:cTn id="62" dur="1250" fill="hold"/>
                                            <p:tgtEl>
                                              <p:spTgt spid="15"/>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1250" fill="hold"/>
                                            <p:tgtEl>
                                              <p:spTgt spid="16"/>
                                            </p:tgtEl>
                                            <p:attrNameLst>
                                              <p:attrName>ppt_x</p:attrName>
                                            </p:attrNameLst>
                                          </p:cBhvr>
                                          <p:tavLst>
                                            <p:tav tm="0">
                                              <p:val>
                                                <p:strVal val="1+#ppt_w/2"/>
                                              </p:val>
                                            </p:tav>
                                            <p:tav tm="100000">
                                              <p:val>
                                                <p:strVal val="#ppt_x"/>
                                              </p:val>
                                            </p:tav>
                                          </p:tavLst>
                                        </p:anim>
                                        <p:anim calcmode="lin" valueType="num">
                                          <p:cBhvr additive="base">
                                            <p:cTn id="66" dur="1250" fill="hold"/>
                                            <p:tgtEl>
                                              <p:spTgt spid="1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1250" fill="hold"/>
                                            <p:tgtEl>
                                              <p:spTgt spid="17"/>
                                            </p:tgtEl>
                                            <p:attrNameLst>
                                              <p:attrName>ppt_x</p:attrName>
                                            </p:attrNameLst>
                                          </p:cBhvr>
                                          <p:tavLst>
                                            <p:tav tm="0">
                                              <p:val>
                                                <p:strVal val="0-#ppt_w/2"/>
                                              </p:val>
                                            </p:tav>
                                            <p:tav tm="100000">
                                              <p:val>
                                                <p:strVal val="#ppt_x"/>
                                              </p:val>
                                            </p:tav>
                                          </p:tavLst>
                                        </p:anim>
                                        <p:anim calcmode="lin" valueType="num">
                                          <p:cBhvr additive="base">
                                            <p:cTn id="70" dur="1250" fill="hold"/>
                                            <p:tgtEl>
                                              <p:spTgt spid="17"/>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1250" fill="hold"/>
                                            <p:tgtEl>
                                              <p:spTgt spid="18"/>
                                            </p:tgtEl>
                                            <p:attrNameLst>
                                              <p:attrName>ppt_x</p:attrName>
                                            </p:attrNameLst>
                                          </p:cBhvr>
                                          <p:tavLst>
                                            <p:tav tm="0">
                                              <p:val>
                                                <p:strVal val="1+#ppt_w/2"/>
                                              </p:val>
                                            </p:tav>
                                            <p:tav tm="100000">
                                              <p:val>
                                                <p:strVal val="#ppt_x"/>
                                              </p:val>
                                            </p:tav>
                                          </p:tavLst>
                                        </p:anim>
                                        <p:anim calcmode="lin" valueType="num">
                                          <p:cBhvr additive="base">
                                            <p:cTn id="74" dur="1250" fill="hold"/>
                                            <p:tgtEl>
                                              <p:spTgt spid="18"/>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1250" fill="hold"/>
                                            <p:tgtEl>
                                              <p:spTgt spid="19"/>
                                            </p:tgtEl>
                                            <p:attrNameLst>
                                              <p:attrName>ppt_x</p:attrName>
                                            </p:attrNameLst>
                                          </p:cBhvr>
                                          <p:tavLst>
                                            <p:tav tm="0">
                                              <p:val>
                                                <p:strVal val="0-#ppt_w/2"/>
                                              </p:val>
                                            </p:tav>
                                            <p:tav tm="100000">
                                              <p:val>
                                                <p:strVal val="#ppt_x"/>
                                              </p:val>
                                            </p:tav>
                                          </p:tavLst>
                                        </p:anim>
                                        <p:anim calcmode="lin" valueType="num">
                                          <p:cBhvr additive="base">
                                            <p:cTn id="78" dur="1250" fill="hold"/>
                                            <p:tgtEl>
                                              <p:spTgt spid="19"/>
                                            </p:tgtEl>
                                            <p:attrNameLst>
                                              <p:attrName>ppt_y</p:attrName>
                                            </p:attrNameLst>
                                          </p:cBhvr>
                                          <p:tavLst>
                                            <p:tav tm="0">
                                              <p:val>
                                                <p:strVal val="#ppt_y"/>
                                              </p:val>
                                            </p:tav>
                                            <p:tav tm="100000">
                                              <p:val>
                                                <p:strVal val="#ppt_y"/>
                                              </p:val>
                                            </p:tav>
                                          </p:tavLst>
                                        </p:anim>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animBg="1"/>
          <p:bldP spid="21" grpId="0"/>
          <p:bldP spid="22" grpId="0"/>
          <p:bldP spid="24" grpId="0"/>
          <p:bldP spid="27" grpId="0"/>
          <p:bldP spid="28" grpId="0"/>
          <p:bldP spid="2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圆角矩形 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9" name="圆角矩形 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0" name="圆角矩形 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1" name="圆角矩形 1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2" name="TextBox 7"/>
          <p:cNvSpPr txBox="1">
            <a:spLocks noChangeArrowheads="1"/>
          </p:cNvSpPr>
          <p:nvPr/>
        </p:nvSpPr>
        <p:spPr bwMode="auto">
          <a:xfrm>
            <a:off x="2381251" y="2476500"/>
            <a:ext cx="1925527" cy="189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solidFill>
                  <a:schemeClr val="bg1"/>
                </a:solidFill>
                <a:latin typeface="+mn-lt"/>
                <a:ea typeface="+mn-ea"/>
                <a:cs typeface="+mn-ea"/>
                <a:sym typeface="+mn-lt"/>
              </a:rPr>
              <a:t>04</a:t>
            </a:r>
            <a:endParaRPr lang="zh-CN" altLang="en-US" sz="11735" b="1" dirty="0">
              <a:solidFill>
                <a:schemeClr val="bg1"/>
              </a:solidFill>
              <a:latin typeface="+mn-lt"/>
              <a:ea typeface="+mn-ea"/>
              <a:cs typeface="+mn-ea"/>
              <a:sym typeface="+mn-lt"/>
            </a:endParaRPr>
          </a:p>
        </p:txBody>
      </p:sp>
      <p:grpSp>
        <p:nvGrpSpPr>
          <p:cNvPr id="13" name="组合 12"/>
          <p:cNvGrpSpPr/>
          <p:nvPr/>
        </p:nvGrpSpPr>
        <p:grpSpPr>
          <a:xfrm>
            <a:off x="6312024" y="2476500"/>
            <a:ext cx="5879976" cy="1897892"/>
            <a:chOff x="6312024" y="2476500"/>
            <a:chExt cx="5879976" cy="1897892"/>
          </a:xfrm>
          <a:solidFill>
            <a:schemeClr val="bg1">
              <a:lumMod val="50000"/>
            </a:schemeClr>
          </a:solidFill>
        </p:grpSpPr>
        <p:sp>
          <p:nvSpPr>
            <p:cNvPr id="14" name="同侧圆角矩形 13"/>
            <p:cNvSpPr/>
            <p:nvPr/>
          </p:nvSpPr>
          <p:spPr>
            <a:xfrm rot="16200000">
              <a:off x="8303066" y="485458"/>
              <a:ext cx="1897892" cy="587997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15" name="TextBox 20"/>
            <p:cNvSpPr txBox="1"/>
            <p:nvPr/>
          </p:nvSpPr>
          <p:spPr>
            <a:xfrm>
              <a:off x="6730998" y="2730777"/>
              <a:ext cx="3262432" cy="830997"/>
            </a:xfrm>
            <a:prstGeom prst="rect">
              <a:avLst/>
            </a:prstGeom>
            <a:grpFill/>
          </p:spPr>
          <p:txBody>
            <a:bodyPr wrap="none" rtlCol="0">
              <a:spAutoFit/>
            </a:bodyPr>
            <a:lstStyle/>
            <a:p>
              <a:r>
                <a:rPr lang="zh-CN" altLang="en-US" sz="4800" dirty="0">
                  <a:solidFill>
                    <a:srgbClr val="1EF6DF"/>
                  </a:solidFill>
                  <a:latin typeface="+mj-ea"/>
                  <a:ea typeface="+mj-ea"/>
                </a:rPr>
                <a:t>索引的创建</a:t>
              </a:r>
            </a:p>
          </p:txBody>
        </p:sp>
        <p:sp>
          <p:nvSpPr>
            <p:cNvPr id="16" name="文本框 15"/>
            <p:cNvSpPr txBox="1"/>
            <p:nvPr/>
          </p:nvSpPr>
          <p:spPr>
            <a:xfrm>
              <a:off x="7520477" y="3523664"/>
              <a:ext cx="1683474" cy="584775"/>
            </a:xfrm>
            <a:prstGeom prst="rect">
              <a:avLst/>
            </a:prstGeom>
            <a:grpFill/>
          </p:spPr>
          <p:txBody>
            <a:bodyPr wrap="none" rtlCol="0">
              <a:spAutoFit/>
            </a:bodyPr>
            <a:lstStyle/>
            <a:p>
              <a:r>
                <a:rPr lang="en-US" altLang="zh-CN" sz="3200" dirty="0">
                  <a:solidFill>
                    <a:schemeClr val="bg1"/>
                  </a:solidFill>
                </a:rPr>
                <a:t>CREATE</a:t>
              </a:r>
            </a:p>
          </p:txBody>
        </p:sp>
      </p:grpSp>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anim calcmode="lin" valueType="num">
                                      <p:cBhvr>
                                        <p:cTn id="18" dur="2000" fill="hold"/>
                                        <p:tgtEl>
                                          <p:spTgt spid="10"/>
                                        </p:tgtEl>
                                        <p:attrNameLst>
                                          <p:attrName>ppt_w</p:attrName>
                                        </p:attrNameLst>
                                      </p:cBhvr>
                                      <p:tavLst>
                                        <p:tav tm="0" fmla="#ppt_w*sin(2.5*pi*$)">
                                          <p:val>
                                            <p:fltVal val="0"/>
                                          </p:val>
                                        </p:tav>
                                        <p:tav tm="100000">
                                          <p:val>
                                            <p:fltVal val="1"/>
                                          </p:val>
                                        </p:tav>
                                      </p:tavLst>
                                    </p:anim>
                                    <p:anim calcmode="lin" valueType="num">
                                      <p:cBhvr>
                                        <p:cTn id="19" dur="2000" fill="hold"/>
                                        <p:tgtEl>
                                          <p:spTgt spid="1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anim calcmode="lin" valueType="num">
                                      <p:cBhvr>
                                        <p:cTn id="23" dur="2000" fill="hold"/>
                                        <p:tgtEl>
                                          <p:spTgt spid="11"/>
                                        </p:tgtEl>
                                        <p:attrNameLst>
                                          <p:attrName>ppt_w</p:attrName>
                                        </p:attrNameLst>
                                      </p:cBhvr>
                                      <p:tavLst>
                                        <p:tav tm="0" fmla="#ppt_w*sin(2.5*pi*$)">
                                          <p:val>
                                            <p:fltVal val="0"/>
                                          </p:val>
                                        </p:tav>
                                        <p:tav tm="100000">
                                          <p:val>
                                            <p:fltVal val="1"/>
                                          </p:val>
                                        </p:tav>
                                      </p:tavLst>
                                    </p:anim>
                                    <p:anim calcmode="lin" valueType="num">
                                      <p:cBhvr>
                                        <p:cTn id="24" dur="2000" fill="hold"/>
                                        <p:tgtEl>
                                          <p:spTgt spid="1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anim calcmode="lin" valueType="num">
                                      <p:cBhvr>
                                        <p:cTn id="28" dur="2000" fill="hold"/>
                                        <p:tgtEl>
                                          <p:spTgt spid="12"/>
                                        </p:tgtEl>
                                        <p:attrNameLst>
                                          <p:attrName>ppt_w</p:attrName>
                                        </p:attrNameLst>
                                      </p:cBhvr>
                                      <p:tavLst>
                                        <p:tav tm="0" fmla="#ppt_w*sin(2.5*pi*$)">
                                          <p:val>
                                            <p:fltVal val="0"/>
                                          </p:val>
                                        </p:tav>
                                        <p:tav tm="100000">
                                          <p:val>
                                            <p:fltVal val="1"/>
                                          </p:val>
                                        </p:tav>
                                      </p:tavLst>
                                    </p:anim>
                                    <p:anim calcmode="lin" valueType="num">
                                      <p:cBhvr>
                                        <p:cTn id="29" dur="2000" fill="hold"/>
                                        <p:tgtEl>
                                          <p:spTgt spid="1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1500" fill="hold"/>
                                        <p:tgtEl>
                                          <p:spTgt spid="13"/>
                                        </p:tgtEl>
                                        <p:attrNameLst>
                                          <p:attrName>ppt_x</p:attrName>
                                        </p:attrNameLst>
                                      </p:cBhvr>
                                      <p:tavLst>
                                        <p:tav tm="0">
                                          <p:val>
                                            <p:strVal val="1+#ppt_w/2"/>
                                          </p:val>
                                        </p:tav>
                                        <p:tav tm="100000">
                                          <p:val>
                                            <p:strVal val="#ppt_x"/>
                                          </p:val>
                                        </p:tav>
                                      </p:tavLst>
                                    </p:anim>
                                    <p:anim calcmode="lin" valueType="num">
                                      <p:cBhvr additive="base">
                                        <p:cTn id="33"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811524" y="468618"/>
            <a:ext cx="8568952" cy="80062"/>
            <a:chOff x="1811524" y="468618"/>
            <a:chExt cx="8568952" cy="80062"/>
          </a:xfrm>
        </p:grpSpPr>
        <p:cxnSp>
          <p:nvCxnSpPr>
            <p:cNvPr id="25" name="直接连接符 24"/>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
        <p:nvSpPr>
          <p:cNvPr id="9" name="椭圆 8"/>
          <p:cNvSpPr/>
          <p:nvPr/>
        </p:nvSpPr>
        <p:spPr>
          <a:xfrm>
            <a:off x="1184166" y="1628800"/>
            <a:ext cx="1254715" cy="890979"/>
          </a:xfrm>
          <a:prstGeom prst="ellipse">
            <a:avLst/>
          </a:prstGeom>
          <a:ln w="38100" cap="rnd">
            <a:solidFill>
              <a:srgbClr val="37DFEA"/>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zh-CN" altLang="en-US" sz="2400" dirty="0">
                <a:solidFill>
                  <a:schemeClr val="tx1">
                    <a:lumMod val="75000"/>
                    <a:lumOff val="25000"/>
                  </a:schemeClr>
                </a:solidFill>
              </a:rPr>
              <a:t>主键索引</a:t>
            </a:r>
          </a:p>
        </p:txBody>
      </p:sp>
      <p:cxnSp>
        <p:nvCxnSpPr>
          <p:cNvPr id="10" name="直接连接符 9"/>
          <p:cNvCxnSpPr>
            <a:cxnSpLocks/>
          </p:cNvCxnSpPr>
          <p:nvPr/>
        </p:nvCxnSpPr>
        <p:spPr>
          <a:xfrm>
            <a:off x="767408" y="1628800"/>
            <a:ext cx="0" cy="504056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Box 53"/>
          <p:cNvSpPr txBox="1"/>
          <p:nvPr/>
        </p:nvSpPr>
        <p:spPr>
          <a:xfrm>
            <a:off x="2622741" y="1861533"/>
            <a:ext cx="8729843" cy="461665"/>
          </a:xfrm>
          <a:prstGeom prst="rect">
            <a:avLst/>
          </a:prstGeom>
          <a:noFill/>
          <a:ln>
            <a:solidFill>
              <a:schemeClr val="tx1"/>
            </a:solidFill>
          </a:ln>
        </p:spPr>
        <p:txBody>
          <a:bodyPr wrap="square" rtlCol="0">
            <a:spAutoFit/>
          </a:bodyPr>
          <a:lstStyle/>
          <a:p>
            <a:r>
              <a:rPr lang="en-US" altLang="zh-CN" sz="2400" dirty="0">
                <a:latin typeface="Bahnschrift" panose="020B0502040204020203" pitchFamily="34" charset="0"/>
              </a:rPr>
              <a:t>ALTER TABLE `</a:t>
            </a:r>
            <a:r>
              <a:rPr lang="en-US" altLang="zh-CN" sz="2400" dirty="0" err="1">
                <a:latin typeface="Bahnschrift" panose="020B0502040204020203" pitchFamily="34" charset="0"/>
              </a:rPr>
              <a:t>table_name</a:t>
            </a:r>
            <a:r>
              <a:rPr lang="en-US" altLang="zh-CN" sz="2400" dirty="0">
                <a:latin typeface="Bahnschrift" panose="020B0502040204020203" pitchFamily="34" charset="0"/>
              </a:rPr>
              <a:t>` ADD PRIMARY KEY ( `column` )</a:t>
            </a:r>
          </a:p>
        </p:txBody>
      </p:sp>
      <p:sp>
        <p:nvSpPr>
          <p:cNvPr id="14" name="椭圆 13"/>
          <p:cNvSpPr/>
          <p:nvPr/>
        </p:nvSpPr>
        <p:spPr>
          <a:xfrm>
            <a:off x="1184166" y="2911500"/>
            <a:ext cx="1254715" cy="890979"/>
          </a:xfrm>
          <a:prstGeom prst="ellipse">
            <a:avLst/>
          </a:prstGeom>
          <a:ln w="38100" cap="rnd">
            <a:solidFill>
              <a:srgbClr val="39BDED"/>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zh-CN" altLang="en-US" sz="2400" dirty="0">
                <a:solidFill>
                  <a:schemeClr val="tx1">
                    <a:lumMod val="75000"/>
                    <a:lumOff val="25000"/>
                  </a:schemeClr>
                </a:solidFill>
              </a:rPr>
              <a:t>唯一索引</a:t>
            </a:r>
          </a:p>
        </p:txBody>
      </p:sp>
      <p:sp>
        <p:nvSpPr>
          <p:cNvPr id="22" name="椭圆 21">
            <a:extLst>
              <a:ext uri="{FF2B5EF4-FFF2-40B4-BE49-F238E27FC236}">
                <a16:creationId xmlns:a16="http://schemas.microsoft.com/office/drawing/2014/main" id="{A177717B-30F1-4237-B258-5A43357DC69E}"/>
              </a:ext>
            </a:extLst>
          </p:cNvPr>
          <p:cNvSpPr/>
          <p:nvPr/>
        </p:nvSpPr>
        <p:spPr>
          <a:xfrm>
            <a:off x="1176435" y="4122657"/>
            <a:ext cx="1254715" cy="890979"/>
          </a:xfrm>
          <a:prstGeom prst="ellipse">
            <a:avLst/>
          </a:prstGeom>
          <a:ln w="38100" cap="rnd">
            <a:solidFill>
              <a:srgbClr val="1EF6DF"/>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zh-CN" altLang="en-US" sz="2400" dirty="0">
                <a:solidFill>
                  <a:schemeClr val="tx1">
                    <a:lumMod val="75000"/>
                    <a:lumOff val="25000"/>
                  </a:schemeClr>
                </a:solidFill>
              </a:rPr>
              <a:t>普通索引</a:t>
            </a:r>
          </a:p>
        </p:txBody>
      </p:sp>
      <p:sp>
        <p:nvSpPr>
          <p:cNvPr id="27" name="椭圆 26">
            <a:extLst>
              <a:ext uri="{FF2B5EF4-FFF2-40B4-BE49-F238E27FC236}">
                <a16:creationId xmlns:a16="http://schemas.microsoft.com/office/drawing/2014/main" id="{3390C6E7-FC17-4E75-8D8F-E1B2A6B0BE20}"/>
              </a:ext>
            </a:extLst>
          </p:cNvPr>
          <p:cNvSpPr/>
          <p:nvPr/>
        </p:nvSpPr>
        <p:spPr>
          <a:xfrm>
            <a:off x="1184166" y="5374720"/>
            <a:ext cx="1254715" cy="890979"/>
          </a:xfrm>
          <a:prstGeom prst="ellipse">
            <a:avLst/>
          </a:prstGeom>
          <a:ln w="38100" cap="rnd">
            <a:solidFill>
              <a:srgbClr val="39BDED"/>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zh-CN" altLang="en-US" sz="2400" dirty="0">
                <a:solidFill>
                  <a:schemeClr val="tx1">
                    <a:lumMod val="75000"/>
                    <a:lumOff val="25000"/>
                  </a:schemeClr>
                </a:solidFill>
              </a:rPr>
              <a:t>全文索引</a:t>
            </a:r>
          </a:p>
        </p:txBody>
      </p:sp>
      <p:sp>
        <p:nvSpPr>
          <p:cNvPr id="29" name="TextBox 53">
            <a:extLst>
              <a:ext uri="{FF2B5EF4-FFF2-40B4-BE49-F238E27FC236}">
                <a16:creationId xmlns:a16="http://schemas.microsoft.com/office/drawing/2014/main" id="{A24FC890-03E6-4750-8332-185A3BEA821E}"/>
              </a:ext>
            </a:extLst>
          </p:cNvPr>
          <p:cNvSpPr txBox="1"/>
          <p:nvPr/>
        </p:nvSpPr>
        <p:spPr>
          <a:xfrm>
            <a:off x="2643159" y="3174385"/>
            <a:ext cx="8729843" cy="461665"/>
          </a:xfrm>
          <a:prstGeom prst="rect">
            <a:avLst/>
          </a:prstGeom>
          <a:noFill/>
          <a:ln>
            <a:solidFill>
              <a:schemeClr val="tx1"/>
            </a:solidFill>
          </a:ln>
        </p:spPr>
        <p:txBody>
          <a:bodyPr wrap="square" rtlCol="0">
            <a:spAutoFit/>
          </a:bodyPr>
          <a:lstStyle/>
          <a:p>
            <a:r>
              <a:rPr lang="en-US" altLang="zh-CN" sz="2400" dirty="0">
                <a:latin typeface="Bahnschrift" panose="020B0502040204020203" pitchFamily="34" charset="0"/>
              </a:rPr>
              <a:t>ALTER TABLE `</a:t>
            </a:r>
            <a:r>
              <a:rPr lang="en-US" altLang="zh-CN" sz="2400" dirty="0" err="1">
                <a:latin typeface="Bahnschrift" panose="020B0502040204020203" pitchFamily="34" charset="0"/>
              </a:rPr>
              <a:t>table_name</a:t>
            </a:r>
            <a:r>
              <a:rPr lang="en-US" altLang="zh-CN" sz="2400" dirty="0">
                <a:latin typeface="Bahnschrift" panose="020B0502040204020203" pitchFamily="34" charset="0"/>
              </a:rPr>
              <a:t>` ADD UNIQUE (`column`)</a:t>
            </a:r>
          </a:p>
        </p:txBody>
      </p:sp>
      <p:sp>
        <p:nvSpPr>
          <p:cNvPr id="30" name="TextBox 53">
            <a:extLst>
              <a:ext uri="{FF2B5EF4-FFF2-40B4-BE49-F238E27FC236}">
                <a16:creationId xmlns:a16="http://schemas.microsoft.com/office/drawing/2014/main" id="{AB5D48EB-0AD2-48EF-8226-6FB2490250B1}"/>
              </a:ext>
            </a:extLst>
          </p:cNvPr>
          <p:cNvSpPr txBox="1"/>
          <p:nvPr/>
        </p:nvSpPr>
        <p:spPr>
          <a:xfrm>
            <a:off x="2694749" y="4379788"/>
            <a:ext cx="8729843" cy="461665"/>
          </a:xfrm>
          <a:prstGeom prst="rect">
            <a:avLst/>
          </a:prstGeom>
          <a:noFill/>
          <a:ln>
            <a:solidFill>
              <a:schemeClr val="tx1"/>
            </a:solidFill>
          </a:ln>
        </p:spPr>
        <p:txBody>
          <a:bodyPr wrap="square" rtlCol="0">
            <a:spAutoFit/>
          </a:bodyPr>
          <a:lstStyle/>
          <a:p>
            <a:r>
              <a:rPr lang="en-US" altLang="zh-CN" sz="2400" dirty="0">
                <a:latin typeface="Bahnschrift" panose="020B0502040204020203" pitchFamily="34" charset="0"/>
              </a:rPr>
              <a:t>ALTER TABLE `</a:t>
            </a:r>
            <a:r>
              <a:rPr lang="en-US" altLang="zh-CN" sz="2400" dirty="0" err="1">
                <a:latin typeface="Bahnschrift" panose="020B0502040204020203" pitchFamily="34" charset="0"/>
              </a:rPr>
              <a:t>table_name</a:t>
            </a:r>
            <a:r>
              <a:rPr lang="en-US" altLang="zh-CN" sz="2400" dirty="0">
                <a:latin typeface="Bahnschrift" panose="020B0502040204020203" pitchFamily="34" charset="0"/>
              </a:rPr>
              <a:t>` ADD INDEX </a:t>
            </a:r>
            <a:r>
              <a:rPr lang="en-US" altLang="zh-CN" sz="2400" dirty="0" err="1">
                <a:latin typeface="Bahnschrift" panose="020B0502040204020203" pitchFamily="34" charset="0"/>
              </a:rPr>
              <a:t>index_name</a:t>
            </a:r>
            <a:r>
              <a:rPr lang="en-US" altLang="zh-CN" sz="2400" dirty="0">
                <a:latin typeface="Bahnschrift" panose="020B0502040204020203" pitchFamily="34" charset="0"/>
              </a:rPr>
              <a:t> (`column` )</a:t>
            </a:r>
          </a:p>
        </p:txBody>
      </p:sp>
      <p:sp>
        <p:nvSpPr>
          <p:cNvPr id="31" name="TextBox 53">
            <a:extLst>
              <a:ext uri="{FF2B5EF4-FFF2-40B4-BE49-F238E27FC236}">
                <a16:creationId xmlns:a16="http://schemas.microsoft.com/office/drawing/2014/main" id="{38E0AEF2-37BA-46E1-A698-2D339E8069E9}"/>
              </a:ext>
            </a:extLst>
          </p:cNvPr>
          <p:cNvSpPr txBox="1"/>
          <p:nvPr/>
        </p:nvSpPr>
        <p:spPr>
          <a:xfrm>
            <a:off x="2592852" y="5659411"/>
            <a:ext cx="8729843" cy="461665"/>
          </a:xfrm>
          <a:prstGeom prst="rect">
            <a:avLst/>
          </a:prstGeom>
          <a:noFill/>
          <a:ln>
            <a:solidFill>
              <a:schemeClr val="tx1"/>
            </a:solidFill>
          </a:ln>
        </p:spPr>
        <p:txBody>
          <a:bodyPr wrap="square" rtlCol="0">
            <a:spAutoFit/>
          </a:bodyPr>
          <a:lstStyle/>
          <a:p>
            <a:r>
              <a:rPr lang="en-US" altLang="zh-CN" sz="2400" dirty="0">
                <a:latin typeface="Bahnschrift" panose="020B0502040204020203" pitchFamily="34" charset="0"/>
              </a:rPr>
              <a:t>ALTER TABLE `</a:t>
            </a:r>
            <a:r>
              <a:rPr lang="en-US" altLang="zh-CN" sz="2400" dirty="0" err="1">
                <a:latin typeface="Bahnschrift" panose="020B0502040204020203" pitchFamily="34" charset="0"/>
              </a:rPr>
              <a:t>table_name</a:t>
            </a:r>
            <a:r>
              <a:rPr lang="en-US" altLang="zh-CN" sz="2400" dirty="0">
                <a:latin typeface="Bahnschrift" panose="020B0502040204020203" pitchFamily="34" charset="0"/>
              </a:rPr>
              <a:t>` ADD FULLTEXT (`column`)</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strVal val="#ppt_w+.3"/>
                                          </p:val>
                                        </p:tav>
                                        <p:tav tm="100000">
                                          <p:val>
                                            <p:strVal val="#ppt_w"/>
                                          </p:val>
                                        </p:tav>
                                      </p:tavLst>
                                    </p:anim>
                                    <p:anim calcmode="lin" valueType="num">
                                      <p:cBhvr>
                                        <p:cTn id="8" dur="1000" fill="hold"/>
                                        <p:tgtEl>
                                          <p:spTgt spid="37"/>
                                        </p:tgtEl>
                                        <p:attrNameLst>
                                          <p:attrName>ppt_h</p:attrName>
                                        </p:attrNameLst>
                                      </p:cBhvr>
                                      <p:tavLst>
                                        <p:tav tm="0">
                                          <p:val>
                                            <p:strVal val="#ppt_h"/>
                                          </p:val>
                                        </p:tav>
                                        <p:tav tm="100000">
                                          <p:val>
                                            <p:strVal val="#ppt_h"/>
                                          </p:val>
                                        </p:tav>
                                      </p:tavLst>
                                    </p:anim>
                                    <p:animEffect transition="in" filter="fade">
                                      <p:cBhvr>
                                        <p:cTn id="9" dur="1000"/>
                                        <p:tgtEl>
                                          <p:spTgt spid="37"/>
                                        </p:tgtEl>
                                      </p:cBhvr>
                                    </p:animEffect>
                                  </p:childTnLst>
                                </p:cTn>
                              </p:par>
                              <p:par>
                                <p:cTn id="10" presetID="16" presetClass="entr" presetSubtype="42"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Horizontal)">
                                      <p:cBhvr>
                                        <p:cTn id="12" dur="10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par>
                                <p:cTn id="16" presetID="23" presetClass="entr" presetSubtype="288" fill="hold" grpId="1"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strVal val="4/3*#ppt_w"/>
                                          </p:val>
                                        </p:tav>
                                        <p:tav tm="100000">
                                          <p:val>
                                            <p:strVal val="#ppt_w"/>
                                          </p:val>
                                        </p:tav>
                                      </p:tavLst>
                                    </p:anim>
                                    <p:anim calcmode="lin" valueType="num">
                                      <p:cBhvr>
                                        <p:cTn id="19" dur="1000" fill="hold"/>
                                        <p:tgtEl>
                                          <p:spTgt spid="9"/>
                                        </p:tgtEl>
                                        <p:attrNameLst>
                                          <p:attrName>ppt_h</p:attrName>
                                        </p:attrNameLst>
                                      </p:cBhvr>
                                      <p:tavLst>
                                        <p:tav tm="0">
                                          <p:val>
                                            <p:strVal val="4/3*#ppt_h"/>
                                          </p:val>
                                        </p:tav>
                                        <p:tav tm="100000">
                                          <p:val>
                                            <p:strVal val="#ppt_h"/>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par>
                                <p:cTn id="26" presetID="23" presetClass="entr" presetSubtype="288" fill="hold" grpId="1"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strVal val="4/3*#ppt_w"/>
                                          </p:val>
                                        </p:tav>
                                        <p:tav tm="100000">
                                          <p:val>
                                            <p:strVal val="#ppt_w"/>
                                          </p:val>
                                        </p:tav>
                                      </p:tavLst>
                                    </p:anim>
                                    <p:anim calcmode="lin" valueType="num">
                                      <p:cBhvr>
                                        <p:cTn id="29" dur="1000" fill="hold"/>
                                        <p:tgtEl>
                                          <p:spTgt spid="14"/>
                                        </p:tgtEl>
                                        <p:attrNameLst>
                                          <p:attrName>ppt_h</p:attrName>
                                        </p:attrNameLst>
                                      </p:cBhvr>
                                      <p:tavLst>
                                        <p:tav tm="0">
                                          <p:val>
                                            <p:strVal val="4/3*#ppt_h"/>
                                          </p:val>
                                        </p:tav>
                                        <p:tav tm="100000">
                                          <p:val>
                                            <p:strVal val="#ppt_h"/>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23" presetClass="entr" presetSubtype="288"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1000" fill="hold"/>
                                        <p:tgtEl>
                                          <p:spTgt spid="22"/>
                                        </p:tgtEl>
                                        <p:attrNameLst>
                                          <p:attrName>ppt_w</p:attrName>
                                        </p:attrNameLst>
                                      </p:cBhvr>
                                      <p:tavLst>
                                        <p:tav tm="0">
                                          <p:val>
                                            <p:strVal val="4/3*#ppt_w"/>
                                          </p:val>
                                        </p:tav>
                                        <p:tav tm="100000">
                                          <p:val>
                                            <p:strVal val="#ppt_w"/>
                                          </p:val>
                                        </p:tav>
                                      </p:tavLst>
                                    </p:anim>
                                    <p:anim calcmode="lin" valueType="num">
                                      <p:cBhvr>
                                        <p:cTn id="36" dur="1000" fill="hold"/>
                                        <p:tgtEl>
                                          <p:spTgt spid="22"/>
                                        </p:tgtEl>
                                        <p:attrNameLst>
                                          <p:attrName>ppt_h</p:attrName>
                                        </p:attrNameLst>
                                      </p:cBhvr>
                                      <p:tavLst>
                                        <p:tav tm="0">
                                          <p:val>
                                            <p:strVal val="4/3*#ppt_h"/>
                                          </p:val>
                                        </p:tav>
                                        <p:tav tm="100000">
                                          <p:val>
                                            <p:strVal val="#ppt_h"/>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1000"/>
                                        <p:tgtEl>
                                          <p:spTgt spid="27"/>
                                        </p:tgtEl>
                                      </p:cBhvr>
                                    </p:animEffect>
                                  </p:childTnLst>
                                </p:cTn>
                              </p:par>
                              <p:par>
                                <p:cTn id="40" presetID="23" presetClass="entr" presetSubtype="288" fill="hold" grpId="1"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1000" fill="hold"/>
                                        <p:tgtEl>
                                          <p:spTgt spid="27"/>
                                        </p:tgtEl>
                                        <p:attrNameLst>
                                          <p:attrName>ppt_w</p:attrName>
                                        </p:attrNameLst>
                                      </p:cBhvr>
                                      <p:tavLst>
                                        <p:tav tm="0">
                                          <p:val>
                                            <p:strVal val="4/3*#ppt_w"/>
                                          </p:val>
                                        </p:tav>
                                        <p:tav tm="100000">
                                          <p:val>
                                            <p:strVal val="#ppt_w"/>
                                          </p:val>
                                        </p:tav>
                                      </p:tavLst>
                                    </p:anim>
                                    <p:anim calcmode="lin" valueType="num">
                                      <p:cBhvr>
                                        <p:cTn id="43" dur="1000" fill="hold"/>
                                        <p:tgtEl>
                                          <p:spTgt spid="27"/>
                                        </p:tgtEl>
                                        <p:attrNameLst>
                                          <p:attrName>ppt_h</p:attrName>
                                        </p:attrNameLst>
                                      </p:cBhvr>
                                      <p:tavLst>
                                        <p:tav tm="0">
                                          <p:val>
                                            <p:strVal val="4/3*#ppt_h"/>
                                          </p:val>
                                        </p:tav>
                                        <p:tav tm="100000">
                                          <p:val>
                                            <p:strVal val="#ppt_h"/>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P spid="14" grpId="0" animBg="1"/>
      <p:bldP spid="14" grpId="1" animBg="1"/>
      <p:bldP spid="22" grpId="0" animBg="1"/>
      <p:bldP spid="22" grpId="1" animBg="1"/>
      <p:bldP spid="27" grpId="0" animBg="1"/>
      <p:bldP spid="27" grpId="1" animBg="1"/>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388114" y="273790"/>
            <a:ext cx="1415772" cy="461665"/>
          </a:xfrm>
          <a:prstGeom prst="rect">
            <a:avLst/>
          </a:prstGeom>
          <a:noFill/>
        </p:spPr>
        <p:txBody>
          <a:bodyPr wrap="none" rtlCol="0" anchor="ctr">
            <a:spAutoFit/>
          </a:bodyPr>
          <a:lstStyle/>
          <a:p>
            <a:pPr algn="ctr"/>
            <a:r>
              <a:rPr lang="zh-CN" altLang="en-US" sz="2400" b="1" dirty="0">
                <a:solidFill>
                  <a:schemeClr val="bg1"/>
                </a:solidFill>
                <a:cs typeface="+mn-ea"/>
              </a:rPr>
              <a:t>哈希索引</a:t>
            </a:r>
          </a:p>
        </p:txBody>
      </p:sp>
      <p:grpSp>
        <p:nvGrpSpPr>
          <p:cNvPr id="37" name="组合 36"/>
          <p:cNvGrpSpPr/>
          <p:nvPr/>
        </p:nvGrpSpPr>
        <p:grpSpPr>
          <a:xfrm>
            <a:off x="1811524" y="468618"/>
            <a:ext cx="8568952" cy="80062"/>
            <a:chOff x="1811524" y="468618"/>
            <a:chExt cx="8568952" cy="80062"/>
          </a:xfrm>
        </p:grpSpPr>
        <p:cxnSp>
          <p:nvCxnSpPr>
            <p:cNvPr id="25" name="直接连接符 24"/>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02D351A4-D68A-46F3-B36A-6C4A640EA102}"/>
              </a:ext>
            </a:extLst>
          </p:cNvPr>
          <p:cNvSpPr txBox="1"/>
          <p:nvPr/>
        </p:nvSpPr>
        <p:spPr>
          <a:xfrm>
            <a:off x="1289466" y="2924944"/>
            <a:ext cx="9613068" cy="2062103"/>
          </a:xfrm>
          <a:prstGeom prst="rect">
            <a:avLst/>
          </a:prstGeom>
          <a:noFill/>
        </p:spPr>
        <p:txBody>
          <a:bodyPr wrap="square" rtlCol="0">
            <a:spAutoFit/>
          </a:bodyPr>
          <a:lstStyle/>
          <a:p>
            <a:r>
              <a:rPr lang="zh-CN" altLang="en-US" sz="3200" b="0" i="0" dirty="0">
                <a:solidFill>
                  <a:srgbClr val="111111"/>
                </a:solidFill>
                <a:effectLst/>
                <a:latin typeface="Microsoft YaHei" panose="020B0503020204020204" pitchFamily="34" charset="-122"/>
                <a:ea typeface="Microsoft YaHei" panose="020B0503020204020204" pitchFamily="34" charset="-122"/>
              </a:rPr>
              <a:t>哈希索引就是</a:t>
            </a:r>
            <a:r>
              <a:rPr lang="zh-CN" altLang="en-US" sz="3200" b="1" i="0" dirty="0">
                <a:solidFill>
                  <a:srgbClr val="111111"/>
                </a:solidFill>
                <a:effectLst/>
                <a:latin typeface="Microsoft YaHei" panose="020B0503020204020204" pitchFamily="34" charset="-122"/>
                <a:ea typeface="Microsoft YaHei" panose="020B0503020204020204" pitchFamily="34" charset="-122"/>
              </a:rPr>
              <a:t>采用一定的哈希算法，把键值换算成新的哈希值</a:t>
            </a:r>
            <a:r>
              <a:rPr lang="zh-CN" altLang="en-US" sz="3200" b="0" i="0" dirty="0">
                <a:solidFill>
                  <a:srgbClr val="111111"/>
                </a:solidFill>
                <a:effectLst/>
                <a:latin typeface="Microsoft YaHei" panose="020B0503020204020204" pitchFamily="34" charset="-122"/>
                <a:ea typeface="Microsoft YaHei" panose="020B0503020204020204" pitchFamily="34" charset="-122"/>
              </a:rPr>
              <a:t>，检索时不需要类似</a:t>
            </a:r>
            <a:r>
              <a:rPr lang="en-US" altLang="zh-CN" sz="3200" b="0" i="0" dirty="0">
                <a:solidFill>
                  <a:srgbClr val="111111"/>
                </a:solidFill>
                <a:effectLst/>
                <a:latin typeface="Microsoft YaHei" panose="020B0503020204020204" pitchFamily="34" charset="-122"/>
                <a:ea typeface="Microsoft YaHei" panose="020B0503020204020204" pitchFamily="34" charset="-122"/>
              </a:rPr>
              <a:t>B</a:t>
            </a:r>
            <a:r>
              <a:rPr lang="zh-CN" altLang="en-US" sz="3200" b="0" i="0" dirty="0">
                <a:solidFill>
                  <a:srgbClr val="111111"/>
                </a:solidFill>
                <a:effectLst/>
                <a:latin typeface="Microsoft YaHei" panose="020B0503020204020204" pitchFamily="34" charset="-122"/>
                <a:ea typeface="Microsoft YaHei" panose="020B0503020204020204" pitchFamily="34" charset="-122"/>
              </a:rPr>
              <a:t>树那样从根节点到叶子节点逐级查找，只需一次哈希算法即可立刻定位到相应的位置，速度非常快。</a:t>
            </a:r>
            <a:endParaRPr lang="zh-CN" altLang="en-US" sz="3200"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3"/>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3"/>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4615471" y="273790"/>
            <a:ext cx="2961067" cy="461665"/>
          </a:xfrm>
          <a:prstGeom prst="rect">
            <a:avLst/>
          </a:prstGeom>
          <a:noFill/>
        </p:spPr>
        <p:txBody>
          <a:bodyPr wrap="none" rtlCol="0" anchor="ctr">
            <a:spAutoFit/>
          </a:bodyPr>
          <a:lstStyle/>
          <a:p>
            <a:pPr algn="ctr"/>
            <a:r>
              <a:rPr lang="zh-CN" altLang="en-US" sz="2400" b="1" dirty="0">
                <a:solidFill>
                  <a:schemeClr val="bg1"/>
                </a:solidFill>
                <a:cs typeface="+mn-ea"/>
              </a:rPr>
              <a:t>索引的底层数据结构</a:t>
            </a:r>
          </a:p>
        </p:txBody>
      </p:sp>
      <p:grpSp>
        <p:nvGrpSpPr>
          <p:cNvPr id="37" name="组合 36"/>
          <p:cNvGrpSpPr/>
          <p:nvPr/>
        </p:nvGrpSpPr>
        <p:grpSpPr>
          <a:xfrm>
            <a:off x="1811524" y="468618"/>
            <a:ext cx="8568952" cy="80062"/>
            <a:chOff x="1811524" y="468618"/>
            <a:chExt cx="8568952" cy="80062"/>
          </a:xfrm>
        </p:grpSpPr>
        <p:cxnSp>
          <p:nvCxnSpPr>
            <p:cNvPr id="25" name="直接连接符 24"/>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
        <p:nvSpPr>
          <p:cNvPr id="8" name="弧形 7"/>
          <p:cNvSpPr/>
          <p:nvPr/>
        </p:nvSpPr>
        <p:spPr>
          <a:xfrm>
            <a:off x="1398361" y="1902398"/>
            <a:ext cx="1438976" cy="1438972"/>
          </a:xfrm>
          <a:prstGeom prst="arc">
            <a:avLst>
              <a:gd name="adj1" fmla="val 16389513"/>
              <a:gd name="adj2" fmla="val 10813095"/>
            </a:avLst>
          </a:prstGeom>
          <a:ln w="57150" cap="rnd">
            <a:gradFill flip="none" rotWithShape="1">
              <a:gsLst>
                <a:gs pos="0">
                  <a:srgbClr val="32AAE6"/>
                </a:gs>
                <a:gs pos="35000">
                  <a:srgbClr val="39BDED"/>
                </a:gs>
                <a:gs pos="65000">
                  <a:srgbClr val="37DFEA"/>
                </a:gs>
                <a:gs pos="100000">
                  <a:srgbClr val="1EF6DF"/>
                </a:gs>
              </a:gsLst>
              <a:lin ang="8100000" scaled="1"/>
              <a:tileRect/>
            </a:gra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zh-CN" altLang="en-US" sz="1600">
              <a:solidFill>
                <a:srgbClr val="FF6B42"/>
              </a:solidFill>
            </a:endParaRPr>
          </a:p>
        </p:txBody>
      </p:sp>
      <p:sp>
        <p:nvSpPr>
          <p:cNvPr id="9" name="文本框 8"/>
          <p:cNvSpPr txBox="1"/>
          <p:nvPr/>
        </p:nvSpPr>
        <p:spPr>
          <a:xfrm>
            <a:off x="1409964" y="2329497"/>
            <a:ext cx="1415772" cy="584775"/>
          </a:xfrm>
          <a:prstGeom prst="rect">
            <a:avLst/>
          </a:prstGeom>
          <a:noFill/>
        </p:spPr>
        <p:txBody>
          <a:bodyPr wrap="none" rtlCol="0">
            <a:spAutoFit/>
          </a:bodyPr>
          <a:lstStyle>
            <a:defPPr>
              <a:defRPr lang="zh-CN"/>
            </a:defPPr>
            <a:lvl1pPr algn="ctr">
              <a:defRPr sz="4400">
                <a:gradFill flip="none" rotWithShape="1">
                  <a:gsLst>
                    <a:gs pos="100000">
                      <a:srgbClr val="D49D57"/>
                    </a:gs>
                    <a:gs pos="30000">
                      <a:srgbClr val="F9EDD8"/>
                    </a:gs>
                    <a:gs pos="0">
                      <a:srgbClr val="F4DEBD"/>
                    </a:gs>
                  </a:gsLst>
                  <a:lin ang="5400000" scaled="1"/>
                  <a:tileRect/>
                </a:gradFill>
                <a:latin typeface="+mj-lt"/>
              </a:defRPr>
            </a:lvl1pPr>
          </a:lstStyle>
          <a:p>
            <a:r>
              <a:rPr lang="zh-CN" altLang="en-US" sz="3200" dirty="0">
                <a:solidFill>
                  <a:schemeClr val="tx1">
                    <a:lumMod val="65000"/>
                    <a:lumOff val="35000"/>
                  </a:schemeClr>
                </a:solidFill>
              </a:rPr>
              <a:t>二叉树</a:t>
            </a:r>
          </a:p>
        </p:txBody>
      </p:sp>
      <p:sp>
        <p:nvSpPr>
          <p:cNvPr id="10" name="TextBox 2"/>
          <p:cNvSpPr txBox="1"/>
          <p:nvPr/>
        </p:nvSpPr>
        <p:spPr>
          <a:xfrm>
            <a:off x="2927648" y="1772816"/>
            <a:ext cx="8700933" cy="1482650"/>
          </a:xfrm>
          <a:prstGeom prst="rect">
            <a:avLst/>
          </a:prstGeom>
          <a:noFill/>
        </p:spPr>
        <p:txBody>
          <a:bodyPr wrap="square" rtlCol="0">
            <a:spAutoFit/>
          </a:bodyPr>
          <a:lstStyle/>
          <a:p>
            <a:pPr algn="just">
              <a:lnSpc>
                <a:spcPct val="150000"/>
              </a:lnSpc>
            </a:pPr>
            <a:r>
              <a:rPr lang="zh-CN" altLang="en-US" sz="3200" dirty="0"/>
              <a:t>是指树中节点的度不大于</a:t>
            </a:r>
            <a:r>
              <a:rPr lang="en-US" altLang="zh-CN" sz="3200" dirty="0"/>
              <a:t>2</a:t>
            </a:r>
            <a:r>
              <a:rPr lang="zh-CN" altLang="en-US" sz="3200" dirty="0"/>
              <a:t>的有序树，它是一种最简单且最重要的树。</a:t>
            </a:r>
            <a:endParaRPr lang="zh-CN" altLang="en-US" sz="3200" dirty="0">
              <a:solidFill>
                <a:schemeClr val="tx1">
                  <a:lumMod val="65000"/>
                  <a:lumOff val="35000"/>
                </a:schemeClr>
              </a:solidFill>
              <a:latin typeface="+mn-ea"/>
            </a:endParaRPr>
          </a:p>
        </p:txBody>
      </p:sp>
      <p:pic>
        <p:nvPicPr>
          <p:cNvPr id="3" name="图片 2">
            <a:extLst>
              <a:ext uri="{FF2B5EF4-FFF2-40B4-BE49-F238E27FC236}">
                <a16:creationId xmlns:a16="http://schemas.microsoft.com/office/drawing/2014/main" id="{8AA20DDF-F30B-4468-9821-604AF8B2E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475" y="3255466"/>
            <a:ext cx="6984776" cy="3453258"/>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墨迹 3">
                <a:extLst>
                  <a:ext uri="{FF2B5EF4-FFF2-40B4-BE49-F238E27FC236}">
                    <a16:creationId xmlns:a16="http://schemas.microsoft.com/office/drawing/2014/main" id="{A59D5D41-8E5B-4228-819D-A43D21F3DB7E}"/>
                  </a:ext>
                </a:extLst>
              </p14:cNvPr>
              <p14:cNvContentPartPr/>
              <p14:nvPr/>
            </p14:nvContentPartPr>
            <p14:xfrm>
              <a:off x="1100153" y="1266985"/>
              <a:ext cx="7996320" cy="5171400"/>
            </p14:xfrm>
          </p:contentPart>
        </mc:Choice>
        <mc:Fallback xmlns="">
          <p:pic>
            <p:nvPicPr>
              <p:cNvPr id="4" name="墨迹 3">
                <a:extLst>
                  <a:ext uri="{FF2B5EF4-FFF2-40B4-BE49-F238E27FC236}">
                    <a16:creationId xmlns:a16="http://schemas.microsoft.com/office/drawing/2014/main" id="{A59D5D41-8E5B-4228-819D-A43D21F3DB7E}"/>
                  </a:ext>
                </a:extLst>
              </p:cNvPr>
              <p:cNvPicPr/>
              <p:nvPr/>
            </p:nvPicPr>
            <p:blipFill>
              <a:blip r:embed="rId4"/>
              <a:stretch>
                <a:fillRect/>
              </a:stretch>
            </p:blipFill>
            <p:spPr>
              <a:xfrm>
                <a:off x="1082513" y="1159345"/>
                <a:ext cx="8031960" cy="5387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9" name="墨迹 38">
                <a:extLst>
                  <a:ext uri="{FF2B5EF4-FFF2-40B4-BE49-F238E27FC236}">
                    <a16:creationId xmlns:a16="http://schemas.microsoft.com/office/drawing/2014/main" id="{772DF697-41C1-42E0-855B-6361A7EA0C5C}"/>
                  </a:ext>
                </a:extLst>
              </p14:cNvPr>
              <p14:cNvContentPartPr/>
              <p14:nvPr/>
            </p14:nvContentPartPr>
            <p14:xfrm>
              <a:off x="8271353" y="6361705"/>
              <a:ext cx="784800" cy="95400"/>
            </p14:xfrm>
          </p:contentPart>
        </mc:Choice>
        <mc:Fallback xmlns="">
          <p:pic>
            <p:nvPicPr>
              <p:cNvPr id="39" name="墨迹 38">
                <a:extLst>
                  <a:ext uri="{FF2B5EF4-FFF2-40B4-BE49-F238E27FC236}">
                    <a16:creationId xmlns:a16="http://schemas.microsoft.com/office/drawing/2014/main" id="{772DF697-41C1-42E0-855B-6361A7EA0C5C}"/>
                  </a:ext>
                </a:extLst>
              </p:cNvPr>
              <p:cNvPicPr/>
              <p:nvPr/>
            </p:nvPicPr>
            <p:blipFill>
              <a:blip r:embed="rId6"/>
              <a:stretch>
                <a:fillRect/>
              </a:stretch>
            </p:blipFill>
            <p:spPr>
              <a:xfrm>
                <a:off x="8208713" y="5984065"/>
                <a:ext cx="910440" cy="851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0" name="墨迹 39">
                <a:extLst>
                  <a:ext uri="{FF2B5EF4-FFF2-40B4-BE49-F238E27FC236}">
                    <a16:creationId xmlns:a16="http://schemas.microsoft.com/office/drawing/2014/main" id="{73F316AE-A4E9-4799-9A58-2CDF197740EF}"/>
                  </a:ext>
                </a:extLst>
              </p14:cNvPr>
              <p14:cNvContentPartPr/>
              <p14:nvPr/>
            </p14:nvContentPartPr>
            <p14:xfrm>
              <a:off x="8028353" y="6358732"/>
              <a:ext cx="1917720" cy="293040"/>
            </p14:xfrm>
          </p:contentPart>
        </mc:Choice>
        <mc:Fallback xmlns="">
          <p:pic>
            <p:nvPicPr>
              <p:cNvPr id="40" name="墨迹 39">
                <a:extLst>
                  <a:ext uri="{FF2B5EF4-FFF2-40B4-BE49-F238E27FC236}">
                    <a16:creationId xmlns:a16="http://schemas.microsoft.com/office/drawing/2014/main" id="{73F316AE-A4E9-4799-9A58-2CDF197740EF}"/>
                  </a:ext>
                </a:extLst>
              </p:cNvPr>
              <p:cNvPicPr/>
              <p:nvPr/>
            </p:nvPicPr>
            <p:blipFill>
              <a:blip r:embed="rId8"/>
              <a:stretch>
                <a:fillRect/>
              </a:stretch>
            </p:blipFill>
            <p:spPr>
              <a:xfrm>
                <a:off x="7965713" y="5981092"/>
                <a:ext cx="2043360" cy="1048680"/>
              </a:xfrm>
              <a:prstGeom prst="rect">
                <a:avLst/>
              </a:prstGeom>
            </p:spPr>
          </p:pic>
        </mc:Fallback>
      </mc:AlternateContent>
      <p:grpSp>
        <p:nvGrpSpPr>
          <p:cNvPr id="44" name="组合 43">
            <a:extLst>
              <a:ext uri="{FF2B5EF4-FFF2-40B4-BE49-F238E27FC236}">
                <a16:creationId xmlns:a16="http://schemas.microsoft.com/office/drawing/2014/main" id="{71E65C2A-22A0-49E5-A37A-C8964C46A583}"/>
              </a:ext>
            </a:extLst>
          </p:cNvPr>
          <p:cNvGrpSpPr/>
          <p:nvPr/>
        </p:nvGrpSpPr>
        <p:grpSpPr>
          <a:xfrm>
            <a:off x="8299073" y="6324892"/>
            <a:ext cx="1396080" cy="335520"/>
            <a:chOff x="8299073" y="6324892"/>
            <a:chExt cx="1396080" cy="33552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5" name="墨迹 4">
                  <a:extLst>
                    <a:ext uri="{FF2B5EF4-FFF2-40B4-BE49-F238E27FC236}">
                      <a16:creationId xmlns:a16="http://schemas.microsoft.com/office/drawing/2014/main" id="{3A809D84-B0DE-4CCD-878B-BDB6A715A0C5}"/>
                    </a:ext>
                  </a:extLst>
                </p14:cNvPr>
                <p14:cNvContentPartPr/>
                <p14:nvPr/>
              </p14:nvContentPartPr>
              <p14:xfrm>
                <a:off x="8516873" y="6409225"/>
                <a:ext cx="587160" cy="114120"/>
              </p14:xfrm>
            </p:contentPart>
          </mc:Choice>
          <mc:Fallback xmlns="">
            <p:pic>
              <p:nvPicPr>
                <p:cNvPr id="5" name="墨迹 4">
                  <a:extLst>
                    <a:ext uri="{FF2B5EF4-FFF2-40B4-BE49-F238E27FC236}">
                      <a16:creationId xmlns:a16="http://schemas.microsoft.com/office/drawing/2014/main" id="{3A809D84-B0DE-4CCD-878B-BDB6A715A0C5}"/>
                    </a:ext>
                  </a:extLst>
                </p:cNvPr>
                <p:cNvPicPr/>
                <p:nvPr/>
              </p:nvPicPr>
              <p:blipFill>
                <a:blip r:embed="rId10"/>
                <a:stretch>
                  <a:fillRect/>
                </a:stretch>
              </p:blipFill>
              <p:spPr>
                <a:xfrm>
                  <a:off x="8499233" y="6301225"/>
                  <a:ext cx="622800" cy="329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6" name="墨迹 5">
                  <a:extLst>
                    <a:ext uri="{FF2B5EF4-FFF2-40B4-BE49-F238E27FC236}">
                      <a16:creationId xmlns:a16="http://schemas.microsoft.com/office/drawing/2014/main" id="{EDAF8BBB-D2AE-4B4B-95A9-AE18F26474F4}"/>
                    </a:ext>
                  </a:extLst>
                </p14:cNvPr>
                <p14:cNvContentPartPr/>
                <p14:nvPr/>
              </p14:nvContentPartPr>
              <p14:xfrm>
                <a:off x="8963993" y="6409585"/>
                <a:ext cx="151560" cy="3960"/>
              </p14:xfrm>
            </p:contentPart>
          </mc:Choice>
          <mc:Fallback xmlns="">
            <p:pic>
              <p:nvPicPr>
                <p:cNvPr id="6" name="墨迹 5">
                  <a:extLst>
                    <a:ext uri="{FF2B5EF4-FFF2-40B4-BE49-F238E27FC236}">
                      <a16:creationId xmlns:a16="http://schemas.microsoft.com/office/drawing/2014/main" id="{EDAF8BBB-D2AE-4B4B-95A9-AE18F26474F4}"/>
                    </a:ext>
                  </a:extLst>
                </p:cNvPr>
                <p:cNvPicPr/>
                <p:nvPr/>
              </p:nvPicPr>
              <p:blipFill>
                <a:blip r:embed="rId12"/>
                <a:stretch>
                  <a:fillRect/>
                </a:stretch>
              </p:blipFill>
              <p:spPr>
                <a:xfrm>
                  <a:off x="8946353" y="6301945"/>
                  <a:ext cx="187200" cy="21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7" name="墨迹 6">
                  <a:extLst>
                    <a:ext uri="{FF2B5EF4-FFF2-40B4-BE49-F238E27FC236}">
                      <a16:creationId xmlns:a16="http://schemas.microsoft.com/office/drawing/2014/main" id="{D9BA1FE1-B0FB-4D3A-AA56-7C8AF5EDF774}"/>
                    </a:ext>
                  </a:extLst>
                </p14:cNvPr>
                <p14:cNvContentPartPr/>
                <p14:nvPr/>
              </p14:nvContentPartPr>
              <p14:xfrm>
                <a:off x="8299073" y="6418945"/>
                <a:ext cx="942480" cy="131040"/>
              </p14:xfrm>
            </p:contentPart>
          </mc:Choice>
          <mc:Fallback xmlns="">
            <p:pic>
              <p:nvPicPr>
                <p:cNvPr id="7" name="墨迹 6">
                  <a:extLst>
                    <a:ext uri="{FF2B5EF4-FFF2-40B4-BE49-F238E27FC236}">
                      <a16:creationId xmlns:a16="http://schemas.microsoft.com/office/drawing/2014/main" id="{D9BA1FE1-B0FB-4D3A-AA56-7C8AF5EDF774}"/>
                    </a:ext>
                  </a:extLst>
                </p:cNvPr>
                <p:cNvPicPr/>
                <p:nvPr/>
              </p:nvPicPr>
              <p:blipFill>
                <a:blip r:embed="rId14"/>
                <a:stretch>
                  <a:fillRect/>
                </a:stretch>
              </p:blipFill>
              <p:spPr>
                <a:xfrm>
                  <a:off x="8281433" y="6311305"/>
                  <a:ext cx="978120" cy="346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9" name="墨迹 28">
                  <a:extLst>
                    <a:ext uri="{FF2B5EF4-FFF2-40B4-BE49-F238E27FC236}">
                      <a16:creationId xmlns:a16="http://schemas.microsoft.com/office/drawing/2014/main" id="{4AFBF69D-6C28-49C8-9F96-C66D6717CD87}"/>
                    </a:ext>
                  </a:extLst>
                </p14:cNvPr>
                <p14:cNvContentPartPr/>
                <p14:nvPr/>
              </p14:nvContentPartPr>
              <p14:xfrm>
                <a:off x="9096473" y="6551425"/>
                <a:ext cx="360" cy="360"/>
              </p14:xfrm>
            </p:contentPart>
          </mc:Choice>
          <mc:Fallback xmlns="">
            <p:pic>
              <p:nvPicPr>
                <p:cNvPr id="29" name="墨迹 28">
                  <a:extLst>
                    <a:ext uri="{FF2B5EF4-FFF2-40B4-BE49-F238E27FC236}">
                      <a16:creationId xmlns:a16="http://schemas.microsoft.com/office/drawing/2014/main" id="{4AFBF69D-6C28-49C8-9F96-C66D6717CD87}"/>
                    </a:ext>
                  </a:extLst>
                </p:cNvPr>
                <p:cNvPicPr/>
                <p:nvPr/>
              </p:nvPicPr>
              <p:blipFill>
                <a:blip r:embed="rId16"/>
                <a:stretch>
                  <a:fillRect/>
                </a:stretch>
              </p:blipFill>
              <p:spPr>
                <a:xfrm>
                  <a:off x="9078473" y="64434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30" name="墨迹 29">
                  <a:extLst>
                    <a:ext uri="{FF2B5EF4-FFF2-40B4-BE49-F238E27FC236}">
                      <a16:creationId xmlns:a16="http://schemas.microsoft.com/office/drawing/2014/main" id="{202DFB80-1774-49CC-9D23-371657D44237}"/>
                    </a:ext>
                  </a:extLst>
                </p14:cNvPr>
                <p14:cNvContentPartPr/>
                <p14:nvPr/>
              </p14:nvContentPartPr>
              <p14:xfrm>
                <a:off x="9096473" y="6551425"/>
                <a:ext cx="360" cy="360"/>
              </p14:xfrm>
            </p:contentPart>
          </mc:Choice>
          <mc:Fallback xmlns="">
            <p:pic>
              <p:nvPicPr>
                <p:cNvPr id="30" name="墨迹 29">
                  <a:extLst>
                    <a:ext uri="{FF2B5EF4-FFF2-40B4-BE49-F238E27FC236}">
                      <a16:creationId xmlns:a16="http://schemas.microsoft.com/office/drawing/2014/main" id="{202DFB80-1774-49CC-9D23-371657D44237}"/>
                    </a:ext>
                  </a:extLst>
                </p:cNvPr>
                <p:cNvPicPr/>
                <p:nvPr/>
              </p:nvPicPr>
              <p:blipFill>
                <a:blip r:embed="rId16"/>
                <a:stretch>
                  <a:fillRect/>
                </a:stretch>
              </p:blipFill>
              <p:spPr>
                <a:xfrm>
                  <a:off x="9078473" y="64434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31" name="墨迹 30">
                  <a:extLst>
                    <a:ext uri="{FF2B5EF4-FFF2-40B4-BE49-F238E27FC236}">
                      <a16:creationId xmlns:a16="http://schemas.microsoft.com/office/drawing/2014/main" id="{08202D4C-E01F-4D82-9678-687BE034FDB4}"/>
                    </a:ext>
                  </a:extLst>
                </p14:cNvPr>
                <p14:cNvContentPartPr/>
                <p14:nvPr/>
              </p14:nvContentPartPr>
              <p14:xfrm>
                <a:off x="9003593" y="6466465"/>
                <a:ext cx="92880" cy="85320"/>
              </p14:xfrm>
            </p:contentPart>
          </mc:Choice>
          <mc:Fallback xmlns="">
            <p:pic>
              <p:nvPicPr>
                <p:cNvPr id="31" name="墨迹 30">
                  <a:extLst>
                    <a:ext uri="{FF2B5EF4-FFF2-40B4-BE49-F238E27FC236}">
                      <a16:creationId xmlns:a16="http://schemas.microsoft.com/office/drawing/2014/main" id="{08202D4C-E01F-4D82-9678-687BE034FDB4}"/>
                    </a:ext>
                  </a:extLst>
                </p:cNvPr>
                <p:cNvPicPr/>
                <p:nvPr/>
              </p:nvPicPr>
              <p:blipFill>
                <a:blip r:embed="rId19"/>
                <a:stretch>
                  <a:fillRect/>
                </a:stretch>
              </p:blipFill>
              <p:spPr>
                <a:xfrm>
                  <a:off x="8985953" y="6358465"/>
                  <a:ext cx="128520" cy="30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3" name="墨迹 42">
                  <a:extLst>
                    <a:ext uri="{FF2B5EF4-FFF2-40B4-BE49-F238E27FC236}">
                      <a16:creationId xmlns:a16="http://schemas.microsoft.com/office/drawing/2014/main" id="{78DA9160-EC61-43E6-9E6D-9359E7D1E782}"/>
                    </a:ext>
                  </a:extLst>
                </p14:cNvPr>
                <p14:cNvContentPartPr/>
                <p14:nvPr/>
              </p14:nvContentPartPr>
              <p14:xfrm>
                <a:off x="8854913" y="6324892"/>
                <a:ext cx="840240" cy="335520"/>
              </p14:xfrm>
            </p:contentPart>
          </mc:Choice>
          <mc:Fallback xmlns="">
            <p:pic>
              <p:nvPicPr>
                <p:cNvPr id="43" name="墨迹 42">
                  <a:extLst>
                    <a:ext uri="{FF2B5EF4-FFF2-40B4-BE49-F238E27FC236}">
                      <a16:creationId xmlns:a16="http://schemas.microsoft.com/office/drawing/2014/main" id="{78DA9160-EC61-43E6-9E6D-9359E7D1E782}"/>
                    </a:ext>
                  </a:extLst>
                </p:cNvPr>
                <p:cNvPicPr/>
                <p:nvPr/>
              </p:nvPicPr>
              <p:blipFill>
                <a:blip r:embed="rId21"/>
                <a:stretch>
                  <a:fillRect/>
                </a:stretch>
              </p:blipFill>
              <p:spPr>
                <a:xfrm>
                  <a:off x="8792273" y="5947252"/>
                  <a:ext cx="965880" cy="1091160"/>
                </a:xfrm>
                <a:prstGeom prst="rect">
                  <a:avLst/>
                </a:prstGeom>
              </p:spPr>
            </p:pic>
          </mc:Fallback>
        </mc:AlternateContent>
      </p:gr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3"/>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3"/>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par>
                                    <p:cTn id="18" presetID="23" presetClass="entr" presetSubtype="288" fill="hold" grpId="1"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strVal val="4/3*#ppt_w"/>
                                              </p:val>
                                            </p:tav>
                                            <p:tav tm="100000">
                                              <p:val>
                                                <p:strVal val="#ppt_w"/>
                                              </p:val>
                                            </p:tav>
                                          </p:tavLst>
                                        </p:anim>
                                        <p:anim calcmode="lin" valueType="num">
                                          <p:cBhvr>
                                            <p:cTn id="21" dur="1000" fill="hold"/>
                                            <p:tgtEl>
                                              <p:spTgt spid="8"/>
                                            </p:tgtEl>
                                            <p:attrNameLst>
                                              <p:attrName>ppt_h</p:attrName>
                                            </p:attrNameLst>
                                          </p:cBhvr>
                                          <p:tavLst>
                                            <p:tav tm="0">
                                              <p:val>
                                                <p:strVal val="4/3*#ppt_h"/>
                                              </p:val>
                                            </p:tav>
                                            <p:tav tm="100000">
                                              <p:val>
                                                <p:strVal val="#ppt_h"/>
                                              </p:val>
                                            </p:tav>
                                          </p:tavLst>
                                        </p:anim>
                                      </p:childTnLst>
                                    </p:cTn>
                                  </p:par>
                                  <p:par>
                                    <p:cTn id="22" presetID="10" presetClass="entr" presetSubtype="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2" presetClass="entr" presetSubtype="4" fill="hold" grpId="0" nodeType="withEffect" p14:presetBounceEnd="62000">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14:bounceEnd="62000">
                                          <p:cBhvr additive="base">
                                            <p:cTn id="27" dur="1250" fill="hold"/>
                                            <p:tgtEl>
                                              <p:spTgt spid="10"/>
                                            </p:tgtEl>
                                            <p:attrNameLst>
                                              <p:attrName>ppt_x</p:attrName>
                                            </p:attrNameLst>
                                          </p:cBhvr>
                                          <p:tavLst>
                                            <p:tav tm="0">
                                              <p:val>
                                                <p:strVal val="#ppt_x"/>
                                              </p:val>
                                            </p:tav>
                                            <p:tav tm="100000">
                                              <p:val>
                                                <p:strVal val="#ppt_x"/>
                                              </p:val>
                                            </p:tav>
                                          </p:tavLst>
                                        </p:anim>
                                        <p:anim calcmode="lin" valueType="num" p14:bounceEnd="62000">
                                          <p:cBhvr additive="base">
                                            <p:cTn id="28" dur="1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8" grpId="1" animBg="1"/>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3"/>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3"/>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par>
                                    <p:cTn id="18" presetID="23" presetClass="entr" presetSubtype="288" fill="hold" grpId="1"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strVal val="4/3*#ppt_w"/>
                                              </p:val>
                                            </p:tav>
                                            <p:tav tm="100000">
                                              <p:val>
                                                <p:strVal val="#ppt_w"/>
                                              </p:val>
                                            </p:tav>
                                          </p:tavLst>
                                        </p:anim>
                                        <p:anim calcmode="lin" valueType="num">
                                          <p:cBhvr>
                                            <p:cTn id="21" dur="1000" fill="hold"/>
                                            <p:tgtEl>
                                              <p:spTgt spid="8"/>
                                            </p:tgtEl>
                                            <p:attrNameLst>
                                              <p:attrName>ppt_h</p:attrName>
                                            </p:attrNameLst>
                                          </p:cBhvr>
                                          <p:tavLst>
                                            <p:tav tm="0">
                                              <p:val>
                                                <p:strVal val="4/3*#ppt_h"/>
                                              </p:val>
                                            </p:tav>
                                            <p:tav tm="100000">
                                              <p:val>
                                                <p:strVal val="#ppt_h"/>
                                              </p:val>
                                            </p:tav>
                                          </p:tavLst>
                                        </p:anim>
                                      </p:childTnLst>
                                    </p:cTn>
                                  </p:par>
                                  <p:par>
                                    <p:cTn id="22" presetID="10" presetClass="entr" presetSubtype="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250" fill="hold"/>
                                            <p:tgtEl>
                                              <p:spTgt spid="10"/>
                                            </p:tgtEl>
                                            <p:attrNameLst>
                                              <p:attrName>ppt_x</p:attrName>
                                            </p:attrNameLst>
                                          </p:cBhvr>
                                          <p:tavLst>
                                            <p:tav tm="0">
                                              <p:val>
                                                <p:strVal val="#ppt_x"/>
                                              </p:val>
                                            </p:tav>
                                            <p:tav tm="100000">
                                              <p:val>
                                                <p:strVal val="#ppt_x"/>
                                              </p:val>
                                            </p:tav>
                                          </p:tavLst>
                                        </p:anim>
                                        <p:anim calcmode="lin" valueType="num">
                                          <p:cBhvr additive="base">
                                            <p:cTn id="28" dur="1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animBg="1"/>
          <p:bldP spid="8" grpId="1" animBg="1"/>
          <p:bldP spid="9" grpId="0"/>
          <p:bldP spid="10"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弧形 1">
            <a:extLst>
              <a:ext uri="{FF2B5EF4-FFF2-40B4-BE49-F238E27FC236}">
                <a16:creationId xmlns:a16="http://schemas.microsoft.com/office/drawing/2014/main" id="{C9FF14C6-44C8-41D6-9FBC-86DDAEBB7E5C}"/>
              </a:ext>
            </a:extLst>
          </p:cNvPr>
          <p:cNvSpPr/>
          <p:nvPr/>
        </p:nvSpPr>
        <p:spPr>
          <a:xfrm>
            <a:off x="7187041" y="3900195"/>
            <a:ext cx="1438976" cy="1438972"/>
          </a:xfrm>
          <a:prstGeom prst="arc">
            <a:avLst>
              <a:gd name="adj1" fmla="val 16389513"/>
              <a:gd name="adj2" fmla="val 12252229"/>
            </a:avLst>
          </a:prstGeom>
          <a:ln w="57150" cap="rnd">
            <a:gradFill flip="none" rotWithShape="1">
              <a:gsLst>
                <a:gs pos="0">
                  <a:srgbClr val="32AAE6"/>
                </a:gs>
                <a:gs pos="35000">
                  <a:srgbClr val="39BDED"/>
                </a:gs>
                <a:gs pos="65000">
                  <a:srgbClr val="37DFEA"/>
                </a:gs>
                <a:gs pos="100000">
                  <a:srgbClr val="1EF6DF"/>
                </a:gs>
              </a:gsLst>
              <a:lin ang="8100000" scaled="1"/>
              <a:tileRect/>
            </a:gra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zh-CN" altLang="en-US" sz="1600">
              <a:solidFill>
                <a:srgbClr val="FF6B42"/>
              </a:solidFill>
            </a:endParaRPr>
          </a:p>
        </p:txBody>
      </p:sp>
      <p:sp>
        <p:nvSpPr>
          <p:cNvPr id="3" name="文本框 2">
            <a:extLst>
              <a:ext uri="{FF2B5EF4-FFF2-40B4-BE49-F238E27FC236}">
                <a16:creationId xmlns:a16="http://schemas.microsoft.com/office/drawing/2014/main" id="{3FFDB094-80C8-4F17-AA2B-FC65BA3AEB33}"/>
              </a:ext>
            </a:extLst>
          </p:cNvPr>
          <p:cNvSpPr txBox="1"/>
          <p:nvPr/>
        </p:nvSpPr>
        <p:spPr>
          <a:xfrm>
            <a:off x="7198644" y="4327294"/>
            <a:ext cx="1415772" cy="584775"/>
          </a:xfrm>
          <a:prstGeom prst="rect">
            <a:avLst/>
          </a:prstGeom>
          <a:noFill/>
        </p:spPr>
        <p:txBody>
          <a:bodyPr wrap="none" rtlCol="0">
            <a:spAutoFit/>
          </a:bodyPr>
          <a:lstStyle>
            <a:defPPr>
              <a:defRPr lang="zh-CN"/>
            </a:defPPr>
            <a:lvl1pPr algn="ctr">
              <a:defRPr sz="4400">
                <a:gradFill flip="none" rotWithShape="1">
                  <a:gsLst>
                    <a:gs pos="100000">
                      <a:srgbClr val="D49D57"/>
                    </a:gs>
                    <a:gs pos="30000">
                      <a:srgbClr val="F9EDD8"/>
                    </a:gs>
                    <a:gs pos="0">
                      <a:srgbClr val="F4DEBD"/>
                    </a:gs>
                  </a:gsLst>
                  <a:lin ang="5400000" scaled="1"/>
                  <a:tileRect/>
                </a:gradFill>
                <a:latin typeface="+mj-lt"/>
              </a:defRPr>
            </a:lvl1pPr>
          </a:lstStyle>
          <a:p>
            <a:r>
              <a:rPr lang="zh-CN" altLang="en-US" sz="3200" dirty="0">
                <a:solidFill>
                  <a:schemeClr val="tx1">
                    <a:lumMod val="65000"/>
                    <a:lumOff val="35000"/>
                  </a:schemeClr>
                </a:solidFill>
              </a:rPr>
              <a:t>红黑树</a:t>
            </a:r>
          </a:p>
        </p:txBody>
      </p:sp>
      <p:sp>
        <p:nvSpPr>
          <p:cNvPr id="4" name="TextBox 2">
            <a:extLst>
              <a:ext uri="{FF2B5EF4-FFF2-40B4-BE49-F238E27FC236}">
                <a16:creationId xmlns:a16="http://schemas.microsoft.com/office/drawing/2014/main" id="{ADC66558-29C9-4278-A1D3-414587422AED}"/>
              </a:ext>
            </a:extLst>
          </p:cNvPr>
          <p:cNvSpPr txBox="1"/>
          <p:nvPr/>
        </p:nvSpPr>
        <p:spPr>
          <a:xfrm>
            <a:off x="8963111" y="3916027"/>
            <a:ext cx="2882253" cy="1689052"/>
          </a:xfrm>
          <a:prstGeom prst="rect">
            <a:avLst/>
          </a:prstGeom>
          <a:noFill/>
        </p:spPr>
        <p:txBody>
          <a:bodyPr wrap="square" rtlCol="0">
            <a:spAutoFit/>
          </a:bodyPr>
          <a:lstStyle/>
          <a:p>
            <a:pPr algn="just">
              <a:lnSpc>
                <a:spcPct val="150000"/>
              </a:lnSpc>
            </a:pPr>
            <a:r>
              <a:rPr lang="zh-CN" altLang="en-US" sz="2400" dirty="0"/>
              <a:t>含有红黑结点并能自平衡的二叉查找树</a:t>
            </a:r>
            <a:endParaRPr lang="zh-CN" altLang="en-US" sz="2400" dirty="0">
              <a:solidFill>
                <a:schemeClr val="tx1">
                  <a:lumMod val="65000"/>
                  <a:lumOff val="35000"/>
                </a:schemeClr>
              </a:solidFill>
              <a:latin typeface="+mn-ea"/>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墨迹 5">
                <a:extLst>
                  <a:ext uri="{FF2B5EF4-FFF2-40B4-BE49-F238E27FC236}">
                    <a16:creationId xmlns:a16="http://schemas.microsoft.com/office/drawing/2014/main" id="{19D6EFAE-F19E-4B05-BE92-B1248239A4BB}"/>
                  </a:ext>
                </a:extLst>
              </p14:cNvPr>
              <p14:cNvContentPartPr/>
              <p14:nvPr/>
            </p14:nvContentPartPr>
            <p14:xfrm>
              <a:off x="7113560" y="3234921"/>
              <a:ext cx="360" cy="360"/>
            </p14:xfrm>
          </p:contentPart>
        </mc:Choice>
        <mc:Fallback xmlns="">
          <p:pic>
            <p:nvPicPr>
              <p:cNvPr id="6" name="墨迹 5">
                <a:extLst>
                  <a:ext uri="{FF2B5EF4-FFF2-40B4-BE49-F238E27FC236}">
                    <a16:creationId xmlns:a16="http://schemas.microsoft.com/office/drawing/2014/main" id="{19D6EFAE-F19E-4B05-BE92-B1248239A4BB}"/>
                  </a:ext>
                </a:extLst>
              </p:cNvPr>
              <p:cNvPicPr/>
              <p:nvPr/>
            </p:nvPicPr>
            <p:blipFill>
              <a:blip r:embed="rId3"/>
              <a:stretch>
                <a:fillRect/>
              </a:stretch>
            </p:blipFill>
            <p:spPr>
              <a:xfrm>
                <a:off x="7050920" y="2856921"/>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墨迹 6">
                <a:extLst>
                  <a:ext uri="{FF2B5EF4-FFF2-40B4-BE49-F238E27FC236}">
                    <a16:creationId xmlns:a16="http://schemas.microsoft.com/office/drawing/2014/main" id="{B1C9EDDD-EDAE-4639-A7EC-5B7A243D0E85}"/>
                  </a:ext>
                </a:extLst>
              </p14:cNvPr>
              <p14:cNvContentPartPr/>
              <p14:nvPr/>
            </p14:nvContentPartPr>
            <p14:xfrm>
              <a:off x="7906529" y="4166556"/>
              <a:ext cx="360" cy="360"/>
            </p14:xfrm>
          </p:contentPart>
        </mc:Choice>
        <mc:Fallback xmlns="">
          <p:pic>
            <p:nvPicPr>
              <p:cNvPr id="7" name="墨迹 6">
                <a:extLst>
                  <a:ext uri="{FF2B5EF4-FFF2-40B4-BE49-F238E27FC236}">
                    <a16:creationId xmlns:a16="http://schemas.microsoft.com/office/drawing/2014/main" id="{B1C9EDDD-EDAE-4639-A7EC-5B7A243D0E85}"/>
                  </a:ext>
                </a:extLst>
              </p:cNvPr>
              <p:cNvPicPr/>
              <p:nvPr/>
            </p:nvPicPr>
            <p:blipFill>
              <a:blip r:embed="rId5"/>
              <a:stretch>
                <a:fillRect/>
              </a:stretch>
            </p:blipFill>
            <p:spPr>
              <a:xfrm>
                <a:off x="7843889" y="3788556"/>
                <a:ext cx="126000" cy="756000"/>
              </a:xfrm>
              <a:prstGeom prst="rect">
                <a:avLst/>
              </a:prstGeom>
            </p:spPr>
          </p:pic>
        </mc:Fallback>
      </mc:AlternateContent>
      <p:sp>
        <p:nvSpPr>
          <p:cNvPr id="17" name="弧形 16">
            <a:extLst>
              <a:ext uri="{FF2B5EF4-FFF2-40B4-BE49-F238E27FC236}">
                <a16:creationId xmlns:a16="http://schemas.microsoft.com/office/drawing/2014/main" id="{F293BCC7-9EF7-47FD-9762-806AA55EBD02}"/>
              </a:ext>
            </a:extLst>
          </p:cNvPr>
          <p:cNvSpPr/>
          <p:nvPr/>
        </p:nvSpPr>
        <p:spPr>
          <a:xfrm>
            <a:off x="180944" y="3748679"/>
            <a:ext cx="1438976" cy="1438972"/>
          </a:xfrm>
          <a:prstGeom prst="arc">
            <a:avLst>
              <a:gd name="adj1" fmla="val 16389513"/>
              <a:gd name="adj2" fmla="val 7273658"/>
            </a:avLst>
          </a:prstGeom>
          <a:ln w="57150" cap="rnd">
            <a:gradFill flip="none" rotWithShape="1">
              <a:gsLst>
                <a:gs pos="0">
                  <a:srgbClr val="32AAE6"/>
                </a:gs>
                <a:gs pos="35000">
                  <a:srgbClr val="39BDED"/>
                </a:gs>
                <a:gs pos="65000">
                  <a:srgbClr val="37DFEA"/>
                </a:gs>
                <a:gs pos="100000">
                  <a:srgbClr val="1EF6DF"/>
                </a:gs>
              </a:gsLst>
              <a:lin ang="8100000" scaled="1"/>
              <a:tileRect/>
            </a:gra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zh-CN" altLang="en-US" sz="1600">
              <a:solidFill>
                <a:srgbClr val="FF6B42"/>
              </a:solidFill>
            </a:endParaRPr>
          </a:p>
        </p:txBody>
      </p:sp>
      <p:sp>
        <p:nvSpPr>
          <p:cNvPr id="18" name="文本框 17">
            <a:extLst>
              <a:ext uri="{FF2B5EF4-FFF2-40B4-BE49-F238E27FC236}">
                <a16:creationId xmlns:a16="http://schemas.microsoft.com/office/drawing/2014/main" id="{BA334494-5B4D-466B-AE83-4DA6E2590AA2}"/>
              </a:ext>
            </a:extLst>
          </p:cNvPr>
          <p:cNvSpPr txBox="1"/>
          <p:nvPr/>
        </p:nvSpPr>
        <p:spPr>
          <a:xfrm>
            <a:off x="338419" y="4175778"/>
            <a:ext cx="1124026" cy="584775"/>
          </a:xfrm>
          <a:prstGeom prst="rect">
            <a:avLst/>
          </a:prstGeom>
          <a:noFill/>
        </p:spPr>
        <p:txBody>
          <a:bodyPr wrap="none" rtlCol="0">
            <a:spAutoFit/>
          </a:bodyPr>
          <a:lstStyle>
            <a:defPPr>
              <a:defRPr lang="zh-CN"/>
            </a:defPPr>
            <a:lvl1pPr algn="ctr">
              <a:defRPr sz="4400">
                <a:gradFill flip="none" rotWithShape="1">
                  <a:gsLst>
                    <a:gs pos="100000">
                      <a:srgbClr val="D49D57"/>
                    </a:gs>
                    <a:gs pos="30000">
                      <a:srgbClr val="F9EDD8"/>
                    </a:gs>
                    <a:gs pos="0">
                      <a:srgbClr val="F4DEBD"/>
                    </a:gs>
                  </a:gsLst>
                  <a:lin ang="5400000" scaled="1"/>
                  <a:tileRect/>
                </a:gradFill>
                <a:latin typeface="+mj-lt"/>
              </a:defRPr>
            </a:lvl1pPr>
          </a:lstStyle>
          <a:p>
            <a:r>
              <a:rPr lang="en-US" altLang="zh-CN" sz="3200" dirty="0">
                <a:solidFill>
                  <a:schemeClr val="tx1">
                    <a:lumMod val="65000"/>
                    <a:lumOff val="35000"/>
                  </a:schemeClr>
                </a:solidFill>
              </a:rPr>
              <a:t>hash</a:t>
            </a:r>
            <a:endParaRPr lang="zh-CN" altLang="en-US" sz="3200" dirty="0">
              <a:solidFill>
                <a:schemeClr val="tx1">
                  <a:lumMod val="65000"/>
                  <a:lumOff val="35000"/>
                </a:schemeClr>
              </a:solidFill>
            </a:endParaRPr>
          </a:p>
        </p:txBody>
      </p:sp>
      <p:sp>
        <p:nvSpPr>
          <p:cNvPr id="19" name="TextBox 2">
            <a:extLst>
              <a:ext uri="{FF2B5EF4-FFF2-40B4-BE49-F238E27FC236}">
                <a16:creationId xmlns:a16="http://schemas.microsoft.com/office/drawing/2014/main" id="{6F9272BE-0470-4F76-B8B3-F212EDCEB8E8}"/>
              </a:ext>
            </a:extLst>
          </p:cNvPr>
          <p:cNvSpPr txBox="1"/>
          <p:nvPr/>
        </p:nvSpPr>
        <p:spPr>
          <a:xfrm>
            <a:off x="1695163" y="3751003"/>
            <a:ext cx="4472846" cy="2308324"/>
          </a:xfrm>
          <a:prstGeom prst="rect">
            <a:avLst/>
          </a:prstGeom>
          <a:noFill/>
        </p:spPr>
        <p:txBody>
          <a:bodyPr wrap="square" rtlCol="0">
            <a:spAutoFit/>
          </a:bodyPr>
          <a:lstStyle/>
          <a:p>
            <a:r>
              <a:rPr lang="zh-CN" altLang="en-US" sz="2400" dirty="0">
                <a:solidFill>
                  <a:srgbClr val="111111"/>
                </a:solidFill>
                <a:latin typeface="Microsoft YaHei" panose="020B0503020204020204" pitchFamily="34" charset="-122"/>
                <a:ea typeface="Microsoft YaHei" panose="020B0503020204020204" pitchFamily="34" charset="-122"/>
              </a:rPr>
              <a:t>哈希索引就是</a:t>
            </a:r>
            <a:r>
              <a:rPr lang="zh-CN" altLang="en-US" sz="2400" b="1" dirty="0">
                <a:solidFill>
                  <a:srgbClr val="111111"/>
                </a:solidFill>
                <a:latin typeface="Microsoft YaHei" panose="020B0503020204020204" pitchFamily="34" charset="-122"/>
                <a:ea typeface="Microsoft YaHei" panose="020B0503020204020204" pitchFamily="34" charset="-122"/>
              </a:rPr>
              <a:t>采用一定的哈希算法，把键值换算成新的哈希值</a:t>
            </a:r>
            <a:r>
              <a:rPr lang="zh-CN" altLang="en-US" sz="2400" dirty="0">
                <a:solidFill>
                  <a:srgbClr val="111111"/>
                </a:solidFill>
                <a:latin typeface="Microsoft YaHei" panose="020B0503020204020204" pitchFamily="34" charset="-122"/>
                <a:ea typeface="Microsoft YaHei" panose="020B0503020204020204" pitchFamily="34" charset="-122"/>
              </a:rPr>
              <a:t>，检索时不需要类似</a:t>
            </a:r>
            <a:r>
              <a:rPr lang="en-US" altLang="zh-CN" sz="2400" dirty="0">
                <a:solidFill>
                  <a:srgbClr val="111111"/>
                </a:solidFill>
                <a:latin typeface="Microsoft YaHei" panose="020B0503020204020204" pitchFamily="34" charset="-122"/>
                <a:ea typeface="Microsoft YaHei" panose="020B0503020204020204" pitchFamily="34" charset="-122"/>
              </a:rPr>
              <a:t>B</a:t>
            </a:r>
            <a:r>
              <a:rPr lang="zh-CN" altLang="en-US" sz="2400" dirty="0">
                <a:solidFill>
                  <a:srgbClr val="111111"/>
                </a:solidFill>
                <a:latin typeface="Microsoft YaHei" panose="020B0503020204020204" pitchFamily="34" charset="-122"/>
                <a:ea typeface="Microsoft YaHei" panose="020B0503020204020204" pitchFamily="34" charset="-122"/>
              </a:rPr>
              <a:t>树那样从根节点到叶子节点逐级查找，只需一次哈希算法即可立刻定位到相应的位置，速度非常快。</a:t>
            </a:r>
            <a:endParaRPr lang="zh-CN" altLang="en-US" sz="2400" dirty="0"/>
          </a:p>
        </p:txBody>
      </p:sp>
      <p:sp>
        <p:nvSpPr>
          <p:cNvPr id="21" name="弧形 20">
            <a:extLst>
              <a:ext uri="{FF2B5EF4-FFF2-40B4-BE49-F238E27FC236}">
                <a16:creationId xmlns:a16="http://schemas.microsoft.com/office/drawing/2014/main" id="{98FAC9B6-2354-4EB9-8486-CD2559A0248D}"/>
              </a:ext>
            </a:extLst>
          </p:cNvPr>
          <p:cNvSpPr/>
          <p:nvPr/>
        </p:nvSpPr>
        <p:spPr>
          <a:xfrm>
            <a:off x="2423592" y="1684645"/>
            <a:ext cx="1438976" cy="1438972"/>
          </a:xfrm>
          <a:prstGeom prst="arc">
            <a:avLst>
              <a:gd name="adj1" fmla="val 16389513"/>
              <a:gd name="adj2" fmla="val 2888580"/>
            </a:avLst>
          </a:prstGeom>
          <a:ln w="57150" cap="rnd">
            <a:gradFill flip="none" rotWithShape="1">
              <a:gsLst>
                <a:gs pos="0">
                  <a:srgbClr val="32AAE6"/>
                </a:gs>
                <a:gs pos="35000">
                  <a:srgbClr val="39BDED"/>
                </a:gs>
                <a:gs pos="65000">
                  <a:srgbClr val="37DFEA"/>
                </a:gs>
                <a:gs pos="100000">
                  <a:srgbClr val="1EF6DF"/>
                </a:gs>
              </a:gsLst>
              <a:lin ang="8100000" scaled="1"/>
              <a:tileRect/>
            </a:gra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zh-CN" altLang="en-US" sz="1600">
              <a:solidFill>
                <a:srgbClr val="FF6B42"/>
              </a:solidFill>
            </a:endParaRPr>
          </a:p>
        </p:txBody>
      </p:sp>
      <p:sp>
        <p:nvSpPr>
          <p:cNvPr id="22" name="文本框 21">
            <a:extLst>
              <a:ext uri="{FF2B5EF4-FFF2-40B4-BE49-F238E27FC236}">
                <a16:creationId xmlns:a16="http://schemas.microsoft.com/office/drawing/2014/main" id="{664796E0-29B6-4C00-865E-680F878B5850}"/>
              </a:ext>
            </a:extLst>
          </p:cNvPr>
          <p:cNvSpPr txBox="1"/>
          <p:nvPr/>
        </p:nvSpPr>
        <p:spPr>
          <a:xfrm>
            <a:off x="2467255" y="2111744"/>
            <a:ext cx="1351652" cy="584775"/>
          </a:xfrm>
          <a:prstGeom prst="rect">
            <a:avLst/>
          </a:prstGeom>
          <a:noFill/>
        </p:spPr>
        <p:txBody>
          <a:bodyPr wrap="none" rtlCol="0">
            <a:spAutoFit/>
          </a:bodyPr>
          <a:lstStyle>
            <a:defPPr>
              <a:defRPr lang="zh-CN"/>
            </a:defPPr>
            <a:lvl1pPr algn="ctr">
              <a:defRPr sz="4400">
                <a:gradFill flip="none" rotWithShape="1">
                  <a:gsLst>
                    <a:gs pos="100000">
                      <a:srgbClr val="D49D57"/>
                    </a:gs>
                    <a:gs pos="30000">
                      <a:srgbClr val="F9EDD8"/>
                    </a:gs>
                    <a:gs pos="0">
                      <a:srgbClr val="F4DEBD"/>
                    </a:gs>
                  </a:gsLst>
                  <a:lin ang="5400000" scaled="1"/>
                  <a:tileRect/>
                </a:gradFill>
                <a:latin typeface="+mj-lt"/>
              </a:defRPr>
            </a:lvl1pPr>
          </a:lstStyle>
          <a:p>
            <a:r>
              <a:rPr lang="en-US" altLang="zh-CN" sz="3200" dirty="0">
                <a:solidFill>
                  <a:schemeClr val="tx1">
                    <a:lumMod val="65000"/>
                    <a:lumOff val="35000"/>
                  </a:schemeClr>
                </a:solidFill>
              </a:rPr>
              <a:t>B-tree</a:t>
            </a:r>
            <a:endParaRPr lang="zh-CN" altLang="en-US" sz="3200" dirty="0">
              <a:solidFill>
                <a:schemeClr val="tx1">
                  <a:lumMod val="65000"/>
                  <a:lumOff val="35000"/>
                </a:schemeClr>
              </a:solidFill>
            </a:endParaRPr>
          </a:p>
        </p:txBody>
      </p:sp>
      <p:sp>
        <p:nvSpPr>
          <p:cNvPr id="23" name="TextBox 2">
            <a:extLst>
              <a:ext uri="{FF2B5EF4-FFF2-40B4-BE49-F238E27FC236}">
                <a16:creationId xmlns:a16="http://schemas.microsoft.com/office/drawing/2014/main" id="{20F4D7DC-F2F5-40C3-B00A-616105486111}"/>
              </a:ext>
            </a:extLst>
          </p:cNvPr>
          <p:cNvSpPr txBox="1"/>
          <p:nvPr/>
        </p:nvSpPr>
        <p:spPr>
          <a:xfrm>
            <a:off x="4007768" y="1722742"/>
            <a:ext cx="6864169" cy="1688091"/>
          </a:xfrm>
          <a:prstGeom prst="rect">
            <a:avLst/>
          </a:prstGeom>
          <a:noFill/>
        </p:spPr>
        <p:txBody>
          <a:bodyPr wrap="square" rtlCol="0">
            <a:spAutoFit/>
          </a:bodyPr>
          <a:lstStyle/>
          <a:p>
            <a:pPr algn="just">
              <a:lnSpc>
                <a:spcPct val="150000"/>
              </a:lnSpc>
            </a:pPr>
            <a:r>
              <a:rPr lang="en-US" altLang="zh-CN" sz="2400" dirty="0"/>
              <a:t>B-tree</a:t>
            </a:r>
            <a:r>
              <a:rPr lang="zh-CN" altLang="en-US" sz="2400" dirty="0"/>
              <a:t>（</a:t>
            </a:r>
            <a:r>
              <a:rPr lang="zh-CN" altLang="en-US" sz="2400" b="1" dirty="0"/>
              <a:t>多路搜索树</a:t>
            </a:r>
            <a:r>
              <a:rPr lang="zh-CN" altLang="en-US" sz="2400" dirty="0"/>
              <a:t>）是一种常见的数据结构。 使用</a:t>
            </a:r>
            <a:r>
              <a:rPr lang="en-US" altLang="zh-CN" sz="2400" dirty="0"/>
              <a:t>B-tree</a:t>
            </a:r>
            <a:r>
              <a:rPr lang="zh-CN" altLang="en-US" sz="2400" dirty="0"/>
              <a:t>结构可以显著减少定位记录时所经历的中间过程，从而加快 存取速度 </a:t>
            </a:r>
            <a:endParaRPr lang="zh-CN" altLang="en-US" sz="2400" dirty="0">
              <a:solidFill>
                <a:schemeClr val="tx1">
                  <a:lumMod val="65000"/>
                  <a:lumOff val="35000"/>
                </a:schemeClr>
              </a:solidFill>
              <a:latin typeface="+mn-ea"/>
            </a:endParaRPr>
          </a:p>
        </p:txBody>
      </p:sp>
      <p:sp>
        <p:nvSpPr>
          <p:cNvPr id="25" name="文本框 24">
            <a:extLst>
              <a:ext uri="{FF2B5EF4-FFF2-40B4-BE49-F238E27FC236}">
                <a16:creationId xmlns:a16="http://schemas.microsoft.com/office/drawing/2014/main" id="{D08D5E1B-3C8B-4A79-8063-BA6F7DAD21A3}"/>
              </a:ext>
            </a:extLst>
          </p:cNvPr>
          <p:cNvSpPr txBox="1"/>
          <p:nvPr/>
        </p:nvSpPr>
        <p:spPr>
          <a:xfrm>
            <a:off x="4615471" y="273790"/>
            <a:ext cx="2961067" cy="461665"/>
          </a:xfrm>
          <a:prstGeom prst="rect">
            <a:avLst/>
          </a:prstGeom>
          <a:noFill/>
        </p:spPr>
        <p:txBody>
          <a:bodyPr wrap="none" rtlCol="0" anchor="ctr">
            <a:spAutoFit/>
          </a:bodyPr>
          <a:lstStyle/>
          <a:p>
            <a:pPr algn="ctr"/>
            <a:r>
              <a:rPr lang="zh-CN" altLang="en-US" sz="2400" b="1" dirty="0">
                <a:solidFill>
                  <a:schemeClr val="bg1"/>
                </a:solidFill>
                <a:cs typeface="+mn-ea"/>
              </a:rPr>
              <a:t>索引的底层数据结构</a:t>
            </a:r>
          </a:p>
        </p:txBody>
      </p:sp>
      <p:grpSp>
        <p:nvGrpSpPr>
          <p:cNvPr id="26" name="组合 25">
            <a:extLst>
              <a:ext uri="{FF2B5EF4-FFF2-40B4-BE49-F238E27FC236}">
                <a16:creationId xmlns:a16="http://schemas.microsoft.com/office/drawing/2014/main" id="{65D24047-1A1C-4E2D-BBE8-1BDBABAEC3B9}"/>
              </a:ext>
            </a:extLst>
          </p:cNvPr>
          <p:cNvGrpSpPr/>
          <p:nvPr/>
        </p:nvGrpSpPr>
        <p:grpSpPr>
          <a:xfrm>
            <a:off x="1811524" y="468618"/>
            <a:ext cx="8568952" cy="80062"/>
            <a:chOff x="1811524" y="468618"/>
            <a:chExt cx="8568952" cy="80062"/>
          </a:xfrm>
        </p:grpSpPr>
        <p:cxnSp>
          <p:nvCxnSpPr>
            <p:cNvPr id="27" name="直接连接符 26">
              <a:extLst>
                <a:ext uri="{FF2B5EF4-FFF2-40B4-BE49-F238E27FC236}">
                  <a16:creationId xmlns:a16="http://schemas.microsoft.com/office/drawing/2014/main" id="{8228A475-97DD-4D7A-AD73-9E550A40586D}"/>
                </a:ext>
              </a:extLst>
            </p:cNvPr>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79A3FDA-C86C-4E4E-8CF9-31D2C9CFB969}"/>
                </a:ext>
              </a:extLst>
            </p:cNvPr>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73634D9-B155-4361-86FF-DFD2362E4800}"/>
                </a:ext>
              </a:extLst>
            </p:cNvPr>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401BABE-CBDE-475F-B96C-9E6A2A5BAB88}"/>
                </a:ext>
              </a:extLst>
            </p:cNvPr>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87499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3" presetClass="entr" presetSubtype="288"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strVal val="4/3*#ppt_w"/>
                                              </p:val>
                                            </p:tav>
                                            <p:tav tm="100000">
                                              <p:val>
                                                <p:strVal val="#ppt_w"/>
                                              </p:val>
                                            </p:tav>
                                          </p:tavLst>
                                        </p:anim>
                                        <p:anim calcmode="lin" valueType="num">
                                          <p:cBhvr>
                                            <p:cTn id="11" dur="1000" fill="hold"/>
                                            <p:tgtEl>
                                              <p:spTgt spid="2"/>
                                            </p:tgtEl>
                                            <p:attrNameLst>
                                              <p:attrName>ppt_h</p:attrName>
                                            </p:attrNameLst>
                                          </p:cBhvr>
                                          <p:tavLst>
                                            <p:tav tm="0">
                                              <p:val>
                                                <p:strVal val="4/3*#ppt_h"/>
                                              </p:val>
                                            </p:tav>
                                            <p:tav tm="100000">
                                              <p:val>
                                                <p:strVal val="#ppt_h"/>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2" presetClass="entr" presetSubtype="4" fill="hold" grpId="0" nodeType="withEffect" p14:presetBounceEnd="62000">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14:bounceEnd="62000">
                                          <p:cBhvr additive="base">
                                            <p:cTn id="17" dur="1250" fill="hold"/>
                                            <p:tgtEl>
                                              <p:spTgt spid="4"/>
                                            </p:tgtEl>
                                            <p:attrNameLst>
                                              <p:attrName>ppt_x</p:attrName>
                                            </p:attrNameLst>
                                          </p:cBhvr>
                                          <p:tavLst>
                                            <p:tav tm="0">
                                              <p:val>
                                                <p:strVal val="#ppt_x"/>
                                              </p:val>
                                            </p:tav>
                                            <p:tav tm="100000">
                                              <p:val>
                                                <p:strVal val="#ppt_x"/>
                                              </p:val>
                                            </p:tav>
                                          </p:tavLst>
                                        </p:anim>
                                        <p:anim calcmode="lin" valueType="num" p14:bounceEnd="62000">
                                          <p:cBhvr additive="base">
                                            <p:cTn id="18" dur="1250" fill="hold"/>
                                            <p:tgtEl>
                                              <p:spTgt spid="4"/>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childTnLst>
                                    </p:cTn>
                                  </p:par>
                                  <p:par>
                                    <p:cTn id="22" presetID="23" presetClass="entr" presetSubtype="288" fill="hold" grpId="1"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1000" fill="hold"/>
                                            <p:tgtEl>
                                              <p:spTgt spid="17"/>
                                            </p:tgtEl>
                                            <p:attrNameLst>
                                              <p:attrName>ppt_w</p:attrName>
                                            </p:attrNameLst>
                                          </p:cBhvr>
                                          <p:tavLst>
                                            <p:tav tm="0">
                                              <p:val>
                                                <p:strVal val="4/3*#ppt_w"/>
                                              </p:val>
                                            </p:tav>
                                            <p:tav tm="100000">
                                              <p:val>
                                                <p:strVal val="#ppt_w"/>
                                              </p:val>
                                            </p:tav>
                                          </p:tavLst>
                                        </p:anim>
                                        <p:anim calcmode="lin" valueType="num">
                                          <p:cBhvr>
                                            <p:cTn id="25" dur="1000" fill="hold"/>
                                            <p:tgtEl>
                                              <p:spTgt spid="17"/>
                                            </p:tgtEl>
                                            <p:attrNameLst>
                                              <p:attrName>ppt_h</p:attrName>
                                            </p:attrNameLst>
                                          </p:cBhvr>
                                          <p:tavLst>
                                            <p:tav tm="0">
                                              <p:val>
                                                <p:strVal val="4/3*#ppt_h"/>
                                              </p:val>
                                            </p:tav>
                                            <p:tav tm="100000">
                                              <p:val>
                                                <p:strVal val="#ppt_h"/>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2" presetClass="entr" presetSubtype="4" fill="hold" grpId="0" nodeType="withEffect" p14:presetBounceEnd="62000">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14:bounceEnd="62000">
                                          <p:cBhvr additive="base">
                                            <p:cTn id="31" dur="1250" fill="hold"/>
                                            <p:tgtEl>
                                              <p:spTgt spid="19"/>
                                            </p:tgtEl>
                                            <p:attrNameLst>
                                              <p:attrName>ppt_x</p:attrName>
                                            </p:attrNameLst>
                                          </p:cBhvr>
                                          <p:tavLst>
                                            <p:tav tm="0">
                                              <p:val>
                                                <p:strVal val="#ppt_x"/>
                                              </p:val>
                                            </p:tav>
                                            <p:tav tm="100000">
                                              <p:val>
                                                <p:strVal val="#ppt_x"/>
                                              </p:val>
                                            </p:tav>
                                          </p:tavLst>
                                        </p:anim>
                                        <p:anim calcmode="lin" valueType="num" p14:bounceEnd="62000">
                                          <p:cBhvr additive="base">
                                            <p:cTn id="32" dur="1250" fill="hold"/>
                                            <p:tgtEl>
                                              <p:spTgt spid="19"/>
                                            </p:tgtEl>
                                            <p:attrNameLst>
                                              <p:attrName>ppt_y</p:attrName>
                                            </p:attrNameLst>
                                          </p:cBhvr>
                                          <p:tavLst>
                                            <p:tav tm="0">
                                              <p:val>
                                                <p:strVal val="1+#ppt_h/2"/>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childTnLst>
                                    </p:cTn>
                                  </p:par>
                                  <p:par>
                                    <p:cTn id="36" presetID="23" presetClass="entr" presetSubtype="288" fill="hold" grpId="1"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1000" fill="hold"/>
                                            <p:tgtEl>
                                              <p:spTgt spid="21"/>
                                            </p:tgtEl>
                                            <p:attrNameLst>
                                              <p:attrName>ppt_w</p:attrName>
                                            </p:attrNameLst>
                                          </p:cBhvr>
                                          <p:tavLst>
                                            <p:tav tm="0">
                                              <p:val>
                                                <p:strVal val="4/3*#ppt_w"/>
                                              </p:val>
                                            </p:tav>
                                            <p:tav tm="100000">
                                              <p:val>
                                                <p:strVal val="#ppt_w"/>
                                              </p:val>
                                            </p:tav>
                                          </p:tavLst>
                                        </p:anim>
                                        <p:anim calcmode="lin" valueType="num">
                                          <p:cBhvr>
                                            <p:cTn id="39" dur="1000" fill="hold"/>
                                            <p:tgtEl>
                                              <p:spTgt spid="21"/>
                                            </p:tgtEl>
                                            <p:attrNameLst>
                                              <p:attrName>ppt_h</p:attrName>
                                            </p:attrNameLst>
                                          </p:cBhvr>
                                          <p:tavLst>
                                            <p:tav tm="0">
                                              <p:val>
                                                <p:strVal val="4/3*#ppt_h"/>
                                              </p:val>
                                            </p:tav>
                                            <p:tav tm="100000">
                                              <p:val>
                                                <p:strVal val="#ppt_h"/>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2" presetClass="entr" presetSubtype="4" fill="hold" grpId="0" nodeType="withEffect" p14:presetBounceEnd="62000">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14:bounceEnd="62000">
                                          <p:cBhvr additive="base">
                                            <p:cTn id="45" dur="1250" fill="hold"/>
                                            <p:tgtEl>
                                              <p:spTgt spid="23"/>
                                            </p:tgtEl>
                                            <p:attrNameLst>
                                              <p:attrName>ppt_x</p:attrName>
                                            </p:attrNameLst>
                                          </p:cBhvr>
                                          <p:tavLst>
                                            <p:tav tm="0">
                                              <p:val>
                                                <p:strVal val="#ppt_x"/>
                                              </p:val>
                                            </p:tav>
                                            <p:tav tm="100000">
                                              <p:val>
                                                <p:strVal val="#ppt_x"/>
                                              </p:val>
                                            </p:tav>
                                          </p:tavLst>
                                        </p:anim>
                                        <p:anim calcmode="lin" valueType="num" p14:bounceEnd="62000">
                                          <p:cBhvr additive="base">
                                            <p:cTn id="46" dur="1250" fill="hold"/>
                                            <p:tgtEl>
                                              <p:spTgt spid="23"/>
                                            </p:tgtEl>
                                            <p:attrNameLst>
                                              <p:attrName>ppt_y</p:attrName>
                                            </p:attrNameLst>
                                          </p:cBhvr>
                                          <p:tavLst>
                                            <p:tav tm="0">
                                              <p:val>
                                                <p:strVal val="1+#ppt_h/2"/>
                                              </p:val>
                                            </p:tav>
                                            <p:tav tm="100000">
                                              <p:val>
                                                <p:strVal val="#ppt_y"/>
                                              </p:val>
                                            </p:tav>
                                          </p:tavLst>
                                        </p:anim>
                                      </p:childTnLst>
                                    </p:cTn>
                                  </p:par>
                                </p:childTnLst>
                              </p:cTn>
                            </p:par>
                            <p:par>
                              <p:cTn id="47" fill="hold">
                                <p:stCondLst>
                                  <p:cond delay="1250"/>
                                </p:stCondLst>
                                <p:childTnLst>
                                  <p:par>
                                    <p:cTn id="48" presetID="50" presetClass="entr" presetSubtype="0" decel="10000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1000" fill="hold"/>
                                            <p:tgtEl>
                                              <p:spTgt spid="25"/>
                                            </p:tgtEl>
                                            <p:attrNameLst>
                                              <p:attrName>ppt_w</p:attrName>
                                            </p:attrNameLst>
                                          </p:cBhvr>
                                          <p:tavLst>
                                            <p:tav tm="0">
                                              <p:val>
                                                <p:strVal val="#ppt_w+.3"/>
                                              </p:val>
                                            </p:tav>
                                            <p:tav tm="100000">
                                              <p:val>
                                                <p:strVal val="#ppt_w"/>
                                              </p:val>
                                            </p:tav>
                                          </p:tavLst>
                                        </p:anim>
                                        <p:anim calcmode="lin" valueType="num">
                                          <p:cBhvr>
                                            <p:cTn id="51" dur="1000" fill="hold"/>
                                            <p:tgtEl>
                                              <p:spTgt spid="25"/>
                                            </p:tgtEl>
                                            <p:attrNameLst>
                                              <p:attrName>ppt_h</p:attrName>
                                            </p:attrNameLst>
                                          </p:cBhvr>
                                          <p:tavLst>
                                            <p:tav tm="0">
                                              <p:val>
                                                <p:strVal val="#ppt_h"/>
                                              </p:val>
                                            </p:tav>
                                            <p:tav tm="100000">
                                              <p:val>
                                                <p:strVal val="#ppt_h"/>
                                              </p:val>
                                            </p:tav>
                                          </p:tavLst>
                                        </p:anim>
                                        <p:animEffect transition="in" filter="fade">
                                          <p:cBhvr>
                                            <p:cTn id="52" dur="1000"/>
                                            <p:tgtEl>
                                              <p:spTgt spid="25"/>
                                            </p:tgtEl>
                                          </p:cBhvr>
                                        </p:animEffect>
                                      </p:childTnLst>
                                    </p:cTn>
                                  </p:par>
                                  <p:par>
                                    <p:cTn id="53" presetID="50" presetClass="entr" presetSubtype="0" decel="10000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strVal val="#ppt_w+.3"/>
                                              </p:val>
                                            </p:tav>
                                            <p:tav tm="100000">
                                              <p:val>
                                                <p:strVal val="#ppt_w"/>
                                              </p:val>
                                            </p:tav>
                                          </p:tavLst>
                                        </p:anim>
                                        <p:anim calcmode="lin" valueType="num">
                                          <p:cBhvr>
                                            <p:cTn id="56" dur="1000" fill="hold"/>
                                            <p:tgtEl>
                                              <p:spTgt spid="26"/>
                                            </p:tgtEl>
                                            <p:attrNameLst>
                                              <p:attrName>ppt_h</p:attrName>
                                            </p:attrNameLst>
                                          </p:cBhvr>
                                          <p:tavLst>
                                            <p:tav tm="0">
                                              <p:val>
                                                <p:strVal val="#ppt_h"/>
                                              </p:val>
                                            </p:tav>
                                            <p:tav tm="100000">
                                              <p:val>
                                                <p:strVal val="#ppt_h"/>
                                              </p:val>
                                            </p:tav>
                                          </p:tavLst>
                                        </p:anim>
                                        <p:animEffect transition="in" filter="fade">
                                          <p:cBhvr>
                                            <p:cTn id="5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4" grpId="0"/>
          <p:bldP spid="17" grpId="0" animBg="1"/>
          <p:bldP spid="17" grpId="1" animBg="1"/>
          <p:bldP spid="18" grpId="0"/>
          <p:bldP spid="19" grpId="0"/>
          <p:bldP spid="21" grpId="0" animBg="1"/>
          <p:bldP spid="21" grpId="1" animBg="1"/>
          <p:bldP spid="22" grpId="0"/>
          <p:bldP spid="23"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3" presetClass="entr" presetSubtype="288"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strVal val="4/3*#ppt_w"/>
                                              </p:val>
                                            </p:tav>
                                            <p:tav tm="100000">
                                              <p:val>
                                                <p:strVal val="#ppt_w"/>
                                              </p:val>
                                            </p:tav>
                                          </p:tavLst>
                                        </p:anim>
                                        <p:anim calcmode="lin" valueType="num">
                                          <p:cBhvr>
                                            <p:cTn id="11" dur="1000" fill="hold"/>
                                            <p:tgtEl>
                                              <p:spTgt spid="2"/>
                                            </p:tgtEl>
                                            <p:attrNameLst>
                                              <p:attrName>ppt_h</p:attrName>
                                            </p:attrNameLst>
                                          </p:cBhvr>
                                          <p:tavLst>
                                            <p:tav tm="0">
                                              <p:val>
                                                <p:strVal val="4/3*#ppt_h"/>
                                              </p:val>
                                            </p:tav>
                                            <p:tav tm="100000">
                                              <p:val>
                                                <p:strVal val="#ppt_h"/>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250" fill="hold"/>
                                            <p:tgtEl>
                                              <p:spTgt spid="4"/>
                                            </p:tgtEl>
                                            <p:attrNameLst>
                                              <p:attrName>ppt_x</p:attrName>
                                            </p:attrNameLst>
                                          </p:cBhvr>
                                          <p:tavLst>
                                            <p:tav tm="0">
                                              <p:val>
                                                <p:strVal val="#ppt_x"/>
                                              </p:val>
                                            </p:tav>
                                            <p:tav tm="100000">
                                              <p:val>
                                                <p:strVal val="#ppt_x"/>
                                              </p:val>
                                            </p:tav>
                                          </p:tavLst>
                                        </p:anim>
                                        <p:anim calcmode="lin" valueType="num">
                                          <p:cBhvr additive="base">
                                            <p:cTn id="18" dur="1250" fill="hold"/>
                                            <p:tgtEl>
                                              <p:spTgt spid="4"/>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childTnLst>
                                    </p:cTn>
                                  </p:par>
                                  <p:par>
                                    <p:cTn id="22" presetID="23" presetClass="entr" presetSubtype="288" fill="hold" grpId="1"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1000" fill="hold"/>
                                            <p:tgtEl>
                                              <p:spTgt spid="17"/>
                                            </p:tgtEl>
                                            <p:attrNameLst>
                                              <p:attrName>ppt_w</p:attrName>
                                            </p:attrNameLst>
                                          </p:cBhvr>
                                          <p:tavLst>
                                            <p:tav tm="0">
                                              <p:val>
                                                <p:strVal val="4/3*#ppt_w"/>
                                              </p:val>
                                            </p:tav>
                                            <p:tav tm="100000">
                                              <p:val>
                                                <p:strVal val="#ppt_w"/>
                                              </p:val>
                                            </p:tav>
                                          </p:tavLst>
                                        </p:anim>
                                        <p:anim calcmode="lin" valueType="num">
                                          <p:cBhvr>
                                            <p:cTn id="25" dur="1000" fill="hold"/>
                                            <p:tgtEl>
                                              <p:spTgt spid="17"/>
                                            </p:tgtEl>
                                            <p:attrNameLst>
                                              <p:attrName>ppt_h</p:attrName>
                                            </p:attrNameLst>
                                          </p:cBhvr>
                                          <p:tavLst>
                                            <p:tav tm="0">
                                              <p:val>
                                                <p:strVal val="4/3*#ppt_h"/>
                                              </p:val>
                                            </p:tav>
                                            <p:tav tm="100000">
                                              <p:val>
                                                <p:strVal val="#ppt_h"/>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1250" fill="hold"/>
                                            <p:tgtEl>
                                              <p:spTgt spid="19"/>
                                            </p:tgtEl>
                                            <p:attrNameLst>
                                              <p:attrName>ppt_x</p:attrName>
                                            </p:attrNameLst>
                                          </p:cBhvr>
                                          <p:tavLst>
                                            <p:tav tm="0">
                                              <p:val>
                                                <p:strVal val="#ppt_x"/>
                                              </p:val>
                                            </p:tav>
                                            <p:tav tm="100000">
                                              <p:val>
                                                <p:strVal val="#ppt_x"/>
                                              </p:val>
                                            </p:tav>
                                          </p:tavLst>
                                        </p:anim>
                                        <p:anim calcmode="lin" valueType="num">
                                          <p:cBhvr additive="base">
                                            <p:cTn id="32" dur="1250" fill="hold"/>
                                            <p:tgtEl>
                                              <p:spTgt spid="19"/>
                                            </p:tgtEl>
                                            <p:attrNameLst>
                                              <p:attrName>ppt_y</p:attrName>
                                            </p:attrNameLst>
                                          </p:cBhvr>
                                          <p:tavLst>
                                            <p:tav tm="0">
                                              <p:val>
                                                <p:strVal val="1+#ppt_h/2"/>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childTnLst>
                                    </p:cTn>
                                  </p:par>
                                  <p:par>
                                    <p:cTn id="36" presetID="23" presetClass="entr" presetSubtype="288" fill="hold" grpId="1"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1000" fill="hold"/>
                                            <p:tgtEl>
                                              <p:spTgt spid="21"/>
                                            </p:tgtEl>
                                            <p:attrNameLst>
                                              <p:attrName>ppt_w</p:attrName>
                                            </p:attrNameLst>
                                          </p:cBhvr>
                                          <p:tavLst>
                                            <p:tav tm="0">
                                              <p:val>
                                                <p:strVal val="4/3*#ppt_w"/>
                                              </p:val>
                                            </p:tav>
                                            <p:tav tm="100000">
                                              <p:val>
                                                <p:strVal val="#ppt_w"/>
                                              </p:val>
                                            </p:tav>
                                          </p:tavLst>
                                        </p:anim>
                                        <p:anim calcmode="lin" valueType="num">
                                          <p:cBhvr>
                                            <p:cTn id="39" dur="1000" fill="hold"/>
                                            <p:tgtEl>
                                              <p:spTgt spid="21"/>
                                            </p:tgtEl>
                                            <p:attrNameLst>
                                              <p:attrName>ppt_h</p:attrName>
                                            </p:attrNameLst>
                                          </p:cBhvr>
                                          <p:tavLst>
                                            <p:tav tm="0">
                                              <p:val>
                                                <p:strVal val="4/3*#ppt_h"/>
                                              </p:val>
                                            </p:tav>
                                            <p:tav tm="100000">
                                              <p:val>
                                                <p:strVal val="#ppt_h"/>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2" presetClass="entr" presetSubtype="4"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1250" fill="hold"/>
                                            <p:tgtEl>
                                              <p:spTgt spid="23"/>
                                            </p:tgtEl>
                                            <p:attrNameLst>
                                              <p:attrName>ppt_x</p:attrName>
                                            </p:attrNameLst>
                                          </p:cBhvr>
                                          <p:tavLst>
                                            <p:tav tm="0">
                                              <p:val>
                                                <p:strVal val="#ppt_x"/>
                                              </p:val>
                                            </p:tav>
                                            <p:tav tm="100000">
                                              <p:val>
                                                <p:strVal val="#ppt_x"/>
                                              </p:val>
                                            </p:tav>
                                          </p:tavLst>
                                        </p:anim>
                                        <p:anim calcmode="lin" valueType="num">
                                          <p:cBhvr additive="base">
                                            <p:cTn id="46" dur="1250" fill="hold"/>
                                            <p:tgtEl>
                                              <p:spTgt spid="23"/>
                                            </p:tgtEl>
                                            <p:attrNameLst>
                                              <p:attrName>ppt_y</p:attrName>
                                            </p:attrNameLst>
                                          </p:cBhvr>
                                          <p:tavLst>
                                            <p:tav tm="0">
                                              <p:val>
                                                <p:strVal val="1+#ppt_h/2"/>
                                              </p:val>
                                            </p:tav>
                                            <p:tav tm="100000">
                                              <p:val>
                                                <p:strVal val="#ppt_y"/>
                                              </p:val>
                                            </p:tav>
                                          </p:tavLst>
                                        </p:anim>
                                      </p:childTnLst>
                                    </p:cTn>
                                  </p:par>
                                </p:childTnLst>
                              </p:cTn>
                            </p:par>
                            <p:par>
                              <p:cTn id="47" fill="hold">
                                <p:stCondLst>
                                  <p:cond delay="1250"/>
                                </p:stCondLst>
                                <p:childTnLst>
                                  <p:par>
                                    <p:cTn id="48" presetID="50" presetClass="entr" presetSubtype="0" decel="10000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1000" fill="hold"/>
                                            <p:tgtEl>
                                              <p:spTgt spid="25"/>
                                            </p:tgtEl>
                                            <p:attrNameLst>
                                              <p:attrName>ppt_w</p:attrName>
                                            </p:attrNameLst>
                                          </p:cBhvr>
                                          <p:tavLst>
                                            <p:tav tm="0">
                                              <p:val>
                                                <p:strVal val="#ppt_w+.3"/>
                                              </p:val>
                                            </p:tav>
                                            <p:tav tm="100000">
                                              <p:val>
                                                <p:strVal val="#ppt_w"/>
                                              </p:val>
                                            </p:tav>
                                          </p:tavLst>
                                        </p:anim>
                                        <p:anim calcmode="lin" valueType="num">
                                          <p:cBhvr>
                                            <p:cTn id="51" dur="1000" fill="hold"/>
                                            <p:tgtEl>
                                              <p:spTgt spid="25"/>
                                            </p:tgtEl>
                                            <p:attrNameLst>
                                              <p:attrName>ppt_h</p:attrName>
                                            </p:attrNameLst>
                                          </p:cBhvr>
                                          <p:tavLst>
                                            <p:tav tm="0">
                                              <p:val>
                                                <p:strVal val="#ppt_h"/>
                                              </p:val>
                                            </p:tav>
                                            <p:tav tm="100000">
                                              <p:val>
                                                <p:strVal val="#ppt_h"/>
                                              </p:val>
                                            </p:tav>
                                          </p:tavLst>
                                        </p:anim>
                                        <p:animEffect transition="in" filter="fade">
                                          <p:cBhvr>
                                            <p:cTn id="52" dur="1000"/>
                                            <p:tgtEl>
                                              <p:spTgt spid="25"/>
                                            </p:tgtEl>
                                          </p:cBhvr>
                                        </p:animEffect>
                                      </p:childTnLst>
                                    </p:cTn>
                                  </p:par>
                                  <p:par>
                                    <p:cTn id="53" presetID="50" presetClass="entr" presetSubtype="0" decel="10000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1000" fill="hold"/>
                                            <p:tgtEl>
                                              <p:spTgt spid="26"/>
                                            </p:tgtEl>
                                            <p:attrNameLst>
                                              <p:attrName>ppt_w</p:attrName>
                                            </p:attrNameLst>
                                          </p:cBhvr>
                                          <p:tavLst>
                                            <p:tav tm="0">
                                              <p:val>
                                                <p:strVal val="#ppt_w+.3"/>
                                              </p:val>
                                            </p:tav>
                                            <p:tav tm="100000">
                                              <p:val>
                                                <p:strVal val="#ppt_w"/>
                                              </p:val>
                                            </p:tav>
                                          </p:tavLst>
                                        </p:anim>
                                        <p:anim calcmode="lin" valueType="num">
                                          <p:cBhvr>
                                            <p:cTn id="56" dur="1000" fill="hold"/>
                                            <p:tgtEl>
                                              <p:spTgt spid="26"/>
                                            </p:tgtEl>
                                            <p:attrNameLst>
                                              <p:attrName>ppt_h</p:attrName>
                                            </p:attrNameLst>
                                          </p:cBhvr>
                                          <p:tavLst>
                                            <p:tav tm="0">
                                              <p:val>
                                                <p:strVal val="#ppt_h"/>
                                              </p:val>
                                            </p:tav>
                                            <p:tav tm="100000">
                                              <p:val>
                                                <p:strVal val="#ppt_h"/>
                                              </p:val>
                                            </p:tav>
                                          </p:tavLst>
                                        </p:anim>
                                        <p:animEffect transition="in" filter="fade">
                                          <p:cBhvr>
                                            <p:cTn id="5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4" grpId="0"/>
          <p:bldP spid="17" grpId="0" animBg="1"/>
          <p:bldP spid="17" grpId="1" animBg="1"/>
          <p:bldP spid="18" grpId="0"/>
          <p:bldP spid="19" grpId="0"/>
          <p:bldP spid="21" grpId="0" animBg="1"/>
          <p:bldP spid="21" grpId="1" animBg="1"/>
          <p:bldP spid="22" grpId="0"/>
          <p:bldP spid="23" grpId="0"/>
          <p:bldP spid="2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4106" y="747623"/>
            <a:ext cx="1423788" cy="523220"/>
          </a:xfrm>
          <a:prstGeom prst="rect">
            <a:avLst/>
          </a:prstGeom>
          <a:noFill/>
        </p:spPr>
        <p:txBody>
          <a:bodyPr wrap="none" rtlCol="0">
            <a:spAutoFit/>
          </a:bodyPr>
          <a:lstStyle/>
          <a:p>
            <a:pPr algn="ctr"/>
            <a:r>
              <a:rPr lang="zh-CN" altLang="en-US" sz="2800" dirty="0">
                <a:solidFill>
                  <a:schemeClr val="bg1"/>
                </a:solidFill>
              </a:rPr>
              <a:t>目     录</a:t>
            </a:r>
          </a:p>
        </p:txBody>
      </p:sp>
      <p:sp>
        <p:nvSpPr>
          <p:cNvPr id="3" name="TextBox 20"/>
          <p:cNvSpPr txBox="1"/>
          <p:nvPr/>
        </p:nvSpPr>
        <p:spPr>
          <a:xfrm>
            <a:off x="1392669" y="3744408"/>
            <a:ext cx="1467069" cy="400110"/>
          </a:xfrm>
          <a:prstGeom prst="rect">
            <a:avLst/>
          </a:prstGeom>
          <a:noFill/>
        </p:spPr>
        <p:txBody>
          <a:bodyPr wrap="none" rtlCol="0">
            <a:spAutoFit/>
          </a:bodyPr>
          <a:lstStyle/>
          <a:p>
            <a:pPr algn="ctr"/>
            <a:r>
              <a:rPr lang="zh-CN" altLang="en-US" sz="2000" dirty="0">
                <a:solidFill>
                  <a:srgbClr val="1EF6DF"/>
                </a:solidFill>
                <a:latin typeface="+mj-ea"/>
                <a:ea typeface="+mj-ea"/>
              </a:rPr>
              <a:t>索引的介绍</a:t>
            </a:r>
          </a:p>
        </p:txBody>
      </p:sp>
      <p:sp>
        <p:nvSpPr>
          <p:cNvPr id="4" name="文本框 3"/>
          <p:cNvSpPr txBox="1"/>
          <p:nvPr/>
        </p:nvSpPr>
        <p:spPr>
          <a:xfrm>
            <a:off x="1613079" y="4125252"/>
            <a:ext cx="1026243" cy="307777"/>
          </a:xfrm>
          <a:prstGeom prst="rect">
            <a:avLst/>
          </a:prstGeom>
          <a:noFill/>
        </p:spPr>
        <p:txBody>
          <a:bodyPr wrap="square" rtlCol="0">
            <a:spAutoFit/>
          </a:bodyPr>
          <a:lstStyle/>
          <a:p>
            <a:pPr algn="ctr"/>
            <a:r>
              <a:rPr lang="en-US" altLang="zh-CN" sz="1400" dirty="0">
                <a:solidFill>
                  <a:schemeClr val="bg1">
                    <a:lumMod val="75000"/>
                  </a:schemeClr>
                </a:solidFill>
                <a:latin typeface="Bahnschrift SemiLight" panose="020B0502040204020203" pitchFamily="34" charset="0"/>
              </a:rPr>
              <a:t>introduce</a:t>
            </a:r>
          </a:p>
        </p:txBody>
      </p:sp>
      <p:sp>
        <p:nvSpPr>
          <p:cNvPr id="5" name="TextBox 20"/>
          <p:cNvSpPr txBox="1"/>
          <p:nvPr/>
        </p:nvSpPr>
        <p:spPr>
          <a:xfrm>
            <a:off x="3236105" y="3744408"/>
            <a:ext cx="1723549" cy="400110"/>
          </a:xfrm>
          <a:prstGeom prst="rect">
            <a:avLst/>
          </a:prstGeom>
          <a:noFill/>
        </p:spPr>
        <p:txBody>
          <a:bodyPr wrap="none" rtlCol="0">
            <a:spAutoFit/>
          </a:bodyPr>
          <a:lstStyle/>
          <a:p>
            <a:pPr algn="ctr"/>
            <a:r>
              <a:rPr lang="zh-CN" altLang="en-US" sz="2000" dirty="0">
                <a:solidFill>
                  <a:srgbClr val="1EF6DF"/>
                </a:solidFill>
                <a:latin typeface="+mj-ea"/>
                <a:ea typeface="+mj-ea"/>
              </a:rPr>
              <a:t>索引的优缺点</a:t>
            </a:r>
          </a:p>
        </p:txBody>
      </p:sp>
      <p:sp>
        <p:nvSpPr>
          <p:cNvPr id="6" name="文本框 5"/>
          <p:cNvSpPr txBox="1"/>
          <p:nvPr/>
        </p:nvSpPr>
        <p:spPr>
          <a:xfrm>
            <a:off x="3430866" y="4125252"/>
            <a:ext cx="1334019" cy="307777"/>
          </a:xfrm>
          <a:prstGeom prst="rect">
            <a:avLst/>
          </a:prstGeom>
          <a:noFill/>
        </p:spPr>
        <p:txBody>
          <a:bodyPr wrap="none" rtlCol="0">
            <a:spAutoFit/>
          </a:bodyPr>
          <a:lstStyle/>
          <a:p>
            <a:pPr algn="ctr"/>
            <a:r>
              <a:rPr lang="en-US" altLang="zh-CN" sz="1400" dirty="0">
                <a:solidFill>
                  <a:schemeClr val="bg1">
                    <a:lumMod val="75000"/>
                  </a:schemeClr>
                </a:solidFill>
                <a:latin typeface="Bahnschrift SemiLight" panose="020B0502040204020203" pitchFamily="34" charset="0"/>
              </a:rPr>
              <a:t>Pros and cons</a:t>
            </a:r>
          </a:p>
        </p:txBody>
      </p:sp>
      <p:sp>
        <p:nvSpPr>
          <p:cNvPr id="7" name="TextBox 20"/>
          <p:cNvSpPr txBox="1"/>
          <p:nvPr/>
        </p:nvSpPr>
        <p:spPr>
          <a:xfrm>
            <a:off x="5336022" y="3744408"/>
            <a:ext cx="1467068" cy="400110"/>
          </a:xfrm>
          <a:prstGeom prst="rect">
            <a:avLst/>
          </a:prstGeom>
          <a:noFill/>
        </p:spPr>
        <p:txBody>
          <a:bodyPr wrap="none" rtlCol="0">
            <a:spAutoFit/>
          </a:bodyPr>
          <a:lstStyle/>
          <a:p>
            <a:pPr algn="ctr"/>
            <a:r>
              <a:rPr lang="zh-CN" altLang="en-US" sz="2000" dirty="0">
                <a:solidFill>
                  <a:srgbClr val="1EF6DF"/>
                </a:solidFill>
                <a:latin typeface="+mj-ea"/>
                <a:ea typeface="+mj-ea"/>
              </a:rPr>
              <a:t>索引的分类</a:t>
            </a:r>
          </a:p>
        </p:txBody>
      </p:sp>
      <p:sp>
        <p:nvSpPr>
          <p:cNvPr id="8" name="文本框 7"/>
          <p:cNvSpPr txBox="1"/>
          <p:nvPr/>
        </p:nvSpPr>
        <p:spPr>
          <a:xfrm>
            <a:off x="5671845" y="4125252"/>
            <a:ext cx="795411" cy="307777"/>
          </a:xfrm>
          <a:prstGeom prst="rect">
            <a:avLst/>
          </a:prstGeom>
          <a:noFill/>
        </p:spPr>
        <p:txBody>
          <a:bodyPr wrap="none" rtlCol="0">
            <a:spAutoFit/>
          </a:bodyPr>
          <a:lstStyle/>
          <a:p>
            <a:pPr algn="ctr"/>
            <a:r>
              <a:rPr lang="en-US" altLang="zh-CN" sz="1400" dirty="0">
                <a:solidFill>
                  <a:schemeClr val="bg1">
                    <a:lumMod val="75000"/>
                  </a:schemeClr>
                </a:solidFill>
                <a:latin typeface="Bahnschrift SemiLight" panose="020B0502040204020203" pitchFamily="34" charset="0"/>
              </a:rPr>
              <a:t>classify</a:t>
            </a:r>
          </a:p>
        </p:txBody>
      </p:sp>
      <p:sp>
        <p:nvSpPr>
          <p:cNvPr id="9" name="TextBox 20"/>
          <p:cNvSpPr txBox="1"/>
          <p:nvPr/>
        </p:nvSpPr>
        <p:spPr>
          <a:xfrm>
            <a:off x="7307694" y="3744408"/>
            <a:ext cx="1467068" cy="400110"/>
          </a:xfrm>
          <a:prstGeom prst="rect">
            <a:avLst/>
          </a:prstGeom>
          <a:noFill/>
        </p:spPr>
        <p:txBody>
          <a:bodyPr wrap="none" rtlCol="0">
            <a:spAutoFit/>
          </a:bodyPr>
          <a:lstStyle/>
          <a:p>
            <a:pPr algn="ctr"/>
            <a:r>
              <a:rPr lang="zh-CN" altLang="en-US" sz="2000" dirty="0">
                <a:solidFill>
                  <a:srgbClr val="1EF6DF"/>
                </a:solidFill>
                <a:latin typeface="+mj-ea"/>
                <a:ea typeface="+mj-ea"/>
              </a:rPr>
              <a:t>索引的创建</a:t>
            </a:r>
          </a:p>
        </p:txBody>
      </p:sp>
      <p:sp>
        <p:nvSpPr>
          <p:cNvPr id="10" name="文本框 9"/>
          <p:cNvSpPr txBox="1"/>
          <p:nvPr/>
        </p:nvSpPr>
        <p:spPr>
          <a:xfrm>
            <a:off x="7657622" y="4111300"/>
            <a:ext cx="699229" cy="307777"/>
          </a:xfrm>
          <a:prstGeom prst="rect">
            <a:avLst/>
          </a:prstGeom>
          <a:noFill/>
        </p:spPr>
        <p:txBody>
          <a:bodyPr wrap="none" rtlCol="0">
            <a:spAutoFit/>
          </a:bodyPr>
          <a:lstStyle/>
          <a:p>
            <a:pPr algn="ctr"/>
            <a:r>
              <a:rPr lang="en-US" altLang="zh-CN" sz="1400" dirty="0">
                <a:solidFill>
                  <a:schemeClr val="bg1">
                    <a:lumMod val="75000"/>
                  </a:schemeClr>
                </a:solidFill>
                <a:latin typeface="Bahnschrift SemiLight" panose="020B0502040204020203" pitchFamily="34" charset="0"/>
              </a:rPr>
              <a:t>create</a:t>
            </a:r>
          </a:p>
        </p:txBody>
      </p:sp>
      <p:sp>
        <p:nvSpPr>
          <p:cNvPr id="11" name="TextBox 20"/>
          <p:cNvSpPr txBox="1"/>
          <p:nvPr/>
        </p:nvSpPr>
        <p:spPr>
          <a:xfrm>
            <a:off x="9407609" y="3744408"/>
            <a:ext cx="1210589" cy="400110"/>
          </a:xfrm>
          <a:prstGeom prst="rect">
            <a:avLst/>
          </a:prstGeom>
          <a:noFill/>
        </p:spPr>
        <p:txBody>
          <a:bodyPr wrap="none" rtlCol="0">
            <a:spAutoFit/>
          </a:bodyPr>
          <a:lstStyle/>
          <a:p>
            <a:pPr algn="ctr"/>
            <a:r>
              <a:rPr lang="zh-CN" altLang="en-US" sz="2000" dirty="0">
                <a:solidFill>
                  <a:srgbClr val="1EF6DF"/>
                </a:solidFill>
                <a:latin typeface="+mj-ea"/>
                <a:ea typeface="+mj-ea"/>
              </a:rPr>
              <a:t>索引失效</a:t>
            </a:r>
          </a:p>
        </p:txBody>
      </p:sp>
      <p:sp>
        <p:nvSpPr>
          <p:cNvPr id="12" name="文本框 11"/>
          <p:cNvSpPr txBox="1"/>
          <p:nvPr/>
        </p:nvSpPr>
        <p:spPr>
          <a:xfrm>
            <a:off x="9703362" y="4125252"/>
            <a:ext cx="619080" cy="307777"/>
          </a:xfrm>
          <a:prstGeom prst="rect">
            <a:avLst/>
          </a:prstGeom>
          <a:noFill/>
        </p:spPr>
        <p:txBody>
          <a:bodyPr wrap="none" rtlCol="0">
            <a:spAutoFit/>
          </a:bodyPr>
          <a:lstStyle/>
          <a:p>
            <a:pPr algn="ctr"/>
            <a:r>
              <a:rPr lang="en-US" altLang="zh-CN" sz="1400" dirty="0">
                <a:solidFill>
                  <a:schemeClr val="bg1">
                    <a:lumMod val="75000"/>
                  </a:schemeClr>
                </a:solidFill>
                <a:latin typeface="Bahnschrift SemiLight" panose="020B0502040204020203" pitchFamily="34" charset="0"/>
              </a:rPr>
              <a:t>lapse</a:t>
            </a:r>
          </a:p>
        </p:txBody>
      </p:sp>
      <p:sp>
        <p:nvSpPr>
          <p:cNvPr id="13" name="文本框 12"/>
          <p:cNvSpPr txBox="1"/>
          <p:nvPr/>
        </p:nvSpPr>
        <p:spPr>
          <a:xfrm>
            <a:off x="1544951" y="2272836"/>
            <a:ext cx="1162498" cy="1107996"/>
          </a:xfrm>
          <a:prstGeom prst="rect">
            <a:avLst/>
          </a:prstGeom>
          <a:noFill/>
        </p:spPr>
        <p:txBody>
          <a:bodyPr wrap="none" rtlCol="0" anchor="ctr">
            <a:spAutoFit/>
          </a:bodyPr>
          <a:lstStyle/>
          <a:p>
            <a:pPr algn="ctr"/>
            <a:r>
              <a:rPr lang="en-US" altLang="zh-CN" sz="6600" dirty="0">
                <a:solidFill>
                  <a:srgbClr val="37DFEA"/>
                </a:solidFill>
              </a:rPr>
              <a:t>01</a:t>
            </a:r>
            <a:endParaRPr lang="zh-CN" altLang="en-US" sz="6600" dirty="0">
              <a:solidFill>
                <a:srgbClr val="37DFEA"/>
              </a:solidFill>
            </a:endParaRPr>
          </a:p>
        </p:txBody>
      </p:sp>
      <p:sp>
        <p:nvSpPr>
          <p:cNvPr id="14" name="文本框 13"/>
          <p:cNvSpPr txBox="1"/>
          <p:nvPr/>
        </p:nvSpPr>
        <p:spPr>
          <a:xfrm>
            <a:off x="3516626" y="2272836"/>
            <a:ext cx="1162498" cy="1107996"/>
          </a:xfrm>
          <a:prstGeom prst="rect">
            <a:avLst/>
          </a:prstGeom>
          <a:noFill/>
        </p:spPr>
        <p:txBody>
          <a:bodyPr wrap="none" rtlCol="0" anchor="ctr">
            <a:spAutoFit/>
          </a:bodyPr>
          <a:lstStyle/>
          <a:p>
            <a:pPr algn="ctr"/>
            <a:r>
              <a:rPr lang="en-US" altLang="zh-CN" sz="6600" dirty="0">
                <a:solidFill>
                  <a:srgbClr val="37DFEA"/>
                </a:solidFill>
              </a:rPr>
              <a:t>02</a:t>
            </a:r>
            <a:endParaRPr lang="zh-CN" altLang="en-US" sz="6600" dirty="0">
              <a:solidFill>
                <a:srgbClr val="37DFEA"/>
              </a:solidFill>
            </a:endParaRPr>
          </a:p>
        </p:txBody>
      </p:sp>
      <p:sp>
        <p:nvSpPr>
          <p:cNvPr id="15" name="文本框 14"/>
          <p:cNvSpPr txBox="1"/>
          <p:nvPr/>
        </p:nvSpPr>
        <p:spPr>
          <a:xfrm>
            <a:off x="5488301" y="2272836"/>
            <a:ext cx="1162498" cy="1107996"/>
          </a:xfrm>
          <a:prstGeom prst="rect">
            <a:avLst/>
          </a:prstGeom>
          <a:noFill/>
        </p:spPr>
        <p:txBody>
          <a:bodyPr wrap="none" rtlCol="0" anchor="ctr">
            <a:spAutoFit/>
          </a:bodyPr>
          <a:lstStyle/>
          <a:p>
            <a:pPr algn="ctr"/>
            <a:r>
              <a:rPr lang="en-US" altLang="zh-CN" sz="6600" dirty="0">
                <a:solidFill>
                  <a:srgbClr val="37DFEA"/>
                </a:solidFill>
              </a:rPr>
              <a:t>03</a:t>
            </a:r>
            <a:endParaRPr lang="zh-CN" altLang="en-US" sz="6600" dirty="0">
              <a:solidFill>
                <a:srgbClr val="37DFEA"/>
              </a:solidFill>
            </a:endParaRPr>
          </a:p>
        </p:txBody>
      </p:sp>
      <p:sp>
        <p:nvSpPr>
          <p:cNvPr id="16" name="文本框 15"/>
          <p:cNvSpPr txBox="1"/>
          <p:nvPr/>
        </p:nvSpPr>
        <p:spPr>
          <a:xfrm>
            <a:off x="7459976" y="2272836"/>
            <a:ext cx="1162498" cy="1107996"/>
          </a:xfrm>
          <a:prstGeom prst="rect">
            <a:avLst/>
          </a:prstGeom>
          <a:noFill/>
        </p:spPr>
        <p:txBody>
          <a:bodyPr wrap="none" rtlCol="0" anchor="ctr">
            <a:spAutoFit/>
          </a:bodyPr>
          <a:lstStyle/>
          <a:p>
            <a:pPr algn="ctr"/>
            <a:r>
              <a:rPr lang="en-US" altLang="zh-CN" sz="6600" dirty="0">
                <a:solidFill>
                  <a:srgbClr val="37DFEA"/>
                </a:solidFill>
              </a:rPr>
              <a:t>04</a:t>
            </a:r>
            <a:endParaRPr lang="zh-CN" altLang="en-US" sz="6600" dirty="0">
              <a:solidFill>
                <a:srgbClr val="37DFEA"/>
              </a:solidFill>
            </a:endParaRPr>
          </a:p>
        </p:txBody>
      </p:sp>
      <p:sp>
        <p:nvSpPr>
          <p:cNvPr id="17" name="文本框 16"/>
          <p:cNvSpPr txBox="1"/>
          <p:nvPr/>
        </p:nvSpPr>
        <p:spPr>
          <a:xfrm>
            <a:off x="9431652" y="2272836"/>
            <a:ext cx="1162498" cy="1107996"/>
          </a:xfrm>
          <a:prstGeom prst="rect">
            <a:avLst/>
          </a:prstGeom>
          <a:noFill/>
        </p:spPr>
        <p:txBody>
          <a:bodyPr wrap="none" rtlCol="0" anchor="ctr">
            <a:spAutoFit/>
          </a:bodyPr>
          <a:lstStyle/>
          <a:p>
            <a:pPr algn="ctr"/>
            <a:r>
              <a:rPr lang="en-US" altLang="zh-CN" sz="6600" dirty="0">
                <a:solidFill>
                  <a:srgbClr val="37DFEA"/>
                </a:solidFill>
              </a:rPr>
              <a:t>05</a:t>
            </a:r>
            <a:endParaRPr lang="zh-CN" altLang="en-US" sz="6600" dirty="0">
              <a:solidFill>
                <a:srgbClr val="37DFEA"/>
              </a:solidFill>
            </a:endParaRPr>
          </a:p>
        </p:txBody>
      </p:sp>
      <p:grpSp>
        <p:nvGrpSpPr>
          <p:cNvPr id="18" name="组合 17"/>
          <p:cNvGrpSpPr/>
          <p:nvPr/>
        </p:nvGrpSpPr>
        <p:grpSpPr>
          <a:xfrm>
            <a:off x="1482835" y="1986643"/>
            <a:ext cx="9173431" cy="2888343"/>
            <a:chOff x="1536067" y="2293257"/>
            <a:chExt cx="9173431" cy="2888343"/>
          </a:xfrm>
        </p:grpSpPr>
        <p:cxnSp>
          <p:nvCxnSpPr>
            <p:cNvPr id="19" name="直接连接符 18"/>
            <p:cNvCxnSpPr/>
            <p:nvPr/>
          </p:nvCxnSpPr>
          <p:spPr>
            <a:xfrm>
              <a:off x="1536067" y="2293257"/>
              <a:ext cx="9173431" cy="0"/>
            </a:xfrm>
            <a:prstGeom prst="line">
              <a:avLst/>
            </a:prstGeom>
            <a:ln>
              <a:solidFill>
                <a:srgbClr val="37DFEA">
                  <a:alpha val="21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536067" y="5181600"/>
              <a:ext cx="9173431" cy="0"/>
            </a:xfrm>
            <a:prstGeom prst="line">
              <a:avLst/>
            </a:prstGeom>
            <a:ln>
              <a:solidFill>
                <a:srgbClr val="37DFEA">
                  <a:alpha val="21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 presetClass="entr" presetSubtype="4" fill="hold" grpId="0" nodeType="afterEffect" p14:presetBounceEnd="62000">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14:bounceEnd="62000">
                                          <p:cBhvr additive="base">
                                            <p:cTn id="11" dur="1250" fill="hold"/>
                                            <p:tgtEl>
                                              <p:spTgt spid="13"/>
                                            </p:tgtEl>
                                            <p:attrNameLst>
                                              <p:attrName>ppt_x</p:attrName>
                                            </p:attrNameLst>
                                          </p:cBhvr>
                                          <p:tavLst>
                                            <p:tav tm="0">
                                              <p:val>
                                                <p:strVal val="#ppt_x"/>
                                              </p:val>
                                            </p:tav>
                                            <p:tav tm="100000">
                                              <p:val>
                                                <p:strVal val="#ppt_x"/>
                                              </p:val>
                                            </p:tav>
                                          </p:tavLst>
                                        </p:anim>
                                        <p:anim calcmode="lin" valueType="num" p14:bounceEnd="62000">
                                          <p:cBhvr additive="base">
                                            <p:cTn id="12" dur="12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ppt_x"/>
                                              </p:val>
                                            </p:tav>
                                            <p:tav tm="100000">
                                              <p:val>
                                                <p:strVal val="#ppt_x"/>
                                              </p:val>
                                            </p:tav>
                                          </p:tavLst>
                                        </p:anim>
                                        <p:anim calcmode="lin" valueType="num">
                                          <p:cBhvr additive="base">
                                            <p:cTn id="16" dur="1000" fill="hold"/>
                                            <p:tgtEl>
                                              <p:spTgt spid="3"/>
                                            </p:tgtEl>
                                            <p:attrNameLst>
                                              <p:attrName>ppt_y</p:attrName>
                                            </p:attrNameLst>
                                          </p:cBhvr>
                                          <p:tavLst>
                                            <p:tav tm="0">
                                              <p:val>
                                                <p:strVal val="0-#ppt_h/2"/>
                                              </p:val>
                                            </p:tav>
                                            <p:tav tm="100000">
                                              <p:val>
                                                <p:strVal val="#ppt_y"/>
                                              </p:val>
                                            </p:tav>
                                          </p:tavLst>
                                        </p:anim>
                                      </p:childTnLst>
                                    </p:cTn>
                                  </p:par>
                                  <p:par>
                                    <p:cTn id="17" presetID="53" presetClass="entr" presetSubtype="16" fill="hold" grpId="0" nodeType="with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900"/>
                                </p:stCondLst>
                                <p:childTnLst>
                                  <p:par>
                                    <p:cTn id="23" presetID="2" presetClass="entr" presetSubtype="4" fill="hold" grpId="0" nodeType="afterEffect" p14:presetBounceEnd="62000">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14:bounceEnd="62000">
                                          <p:cBhvr additive="base">
                                            <p:cTn id="25" dur="1250" fill="hold"/>
                                            <p:tgtEl>
                                              <p:spTgt spid="14"/>
                                            </p:tgtEl>
                                            <p:attrNameLst>
                                              <p:attrName>ppt_x</p:attrName>
                                            </p:attrNameLst>
                                          </p:cBhvr>
                                          <p:tavLst>
                                            <p:tav tm="0">
                                              <p:val>
                                                <p:strVal val="#ppt_x"/>
                                              </p:val>
                                            </p:tav>
                                            <p:tav tm="100000">
                                              <p:val>
                                                <p:strVal val="#ppt_x"/>
                                              </p:val>
                                            </p:tav>
                                          </p:tavLst>
                                        </p:anim>
                                        <p:anim calcmode="lin" valueType="num" p14:bounceEnd="62000">
                                          <p:cBhvr additive="base">
                                            <p:cTn id="26" dur="125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1" decel="100000" fill="hold" grpId="0" nodeType="withEffect">
                                      <p:stCondLst>
                                        <p:cond delay="0"/>
                                      </p:stCondLst>
                                      <p:iterate type="lt">
                                        <p:tmPct val="10000"/>
                                      </p:iterate>
                                      <p:childTnLst>
                                        <p:set>
                                          <p:cBhvr>
                                            <p:cTn id="28" dur="1" fill="hold">
                                              <p:stCondLst>
                                                <p:cond delay="0"/>
                                              </p:stCondLst>
                                            </p:cTn>
                                            <p:tgtEl>
                                              <p:spTgt spid="5"/>
                                            </p:tgtEl>
                                            <p:attrNameLst>
                                              <p:attrName>style.visibility</p:attrName>
                                            </p:attrNameLst>
                                          </p:cBhvr>
                                          <p:to>
                                            <p:strVal val="visible"/>
                                          </p:to>
                                        </p:set>
                                        <p:anim calcmode="lin" valueType="num">
                                          <p:cBhvr additive="base">
                                            <p:cTn id="29" dur="1000" fill="hold"/>
                                            <p:tgtEl>
                                              <p:spTgt spid="5"/>
                                            </p:tgtEl>
                                            <p:attrNameLst>
                                              <p:attrName>ppt_x</p:attrName>
                                            </p:attrNameLst>
                                          </p:cBhvr>
                                          <p:tavLst>
                                            <p:tav tm="0">
                                              <p:val>
                                                <p:strVal val="#ppt_x"/>
                                              </p:val>
                                            </p:tav>
                                            <p:tav tm="100000">
                                              <p:val>
                                                <p:strVal val="#ppt_x"/>
                                              </p:val>
                                            </p:tav>
                                          </p:tavLst>
                                        </p:anim>
                                        <p:anim calcmode="lin" valueType="num">
                                          <p:cBhvr additive="base">
                                            <p:cTn id="30" dur="1000" fill="hold"/>
                                            <p:tgtEl>
                                              <p:spTgt spid="5"/>
                                            </p:tgtEl>
                                            <p:attrNameLst>
                                              <p:attrName>ppt_y</p:attrName>
                                            </p:attrNameLst>
                                          </p:cBhvr>
                                          <p:tavLst>
                                            <p:tav tm="0">
                                              <p:val>
                                                <p:strVal val="0-#ppt_h/2"/>
                                              </p:val>
                                            </p:tav>
                                            <p:tav tm="100000">
                                              <p:val>
                                                <p:strVal val="#ppt_y"/>
                                              </p:val>
                                            </p:tav>
                                          </p:tavLst>
                                        </p:anim>
                                      </p:childTnLst>
                                    </p:cTn>
                                  </p:par>
                                  <p:par>
                                    <p:cTn id="31" presetID="53" presetClass="entr" presetSubtype="16" fill="hold" grpId="0" nodeType="withEffect">
                                      <p:stCondLst>
                                        <p:cond delay="0"/>
                                      </p:stCondLst>
                                      <p:iterate type="lt">
                                        <p:tmPct val="10000"/>
                                      </p:iterate>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par>
                              <p:cTn id="36" fill="hold">
                                <p:stCondLst>
                                  <p:cond delay="3400"/>
                                </p:stCondLst>
                                <p:childTnLst>
                                  <p:par>
                                    <p:cTn id="37" presetID="2" presetClass="entr" presetSubtype="4" fill="hold" grpId="0" nodeType="afterEffect" p14:presetBounceEnd="62000">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14:bounceEnd="62000">
                                          <p:cBhvr additive="base">
                                            <p:cTn id="39" dur="1250" fill="hold"/>
                                            <p:tgtEl>
                                              <p:spTgt spid="15"/>
                                            </p:tgtEl>
                                            <p:attrNameLst>
                                              <p:attrName>ppt_x</p:attrName>
                                            </p:attrNameLst>
                                          </p:cBhvr>
                                          <p:tavLst>
                                            <p:tav tm="0">
                                              <p:val>
                                                <p:strVal val="#ppt_x"/>
                                              </p:val>
                                            </p:tav>
                                            <p:tav tm="100000">
                                              <p:val>
                                                <p:strVal val="#ppt_x"/>
                                              </p:val>
                                            </p:tav>
                                          </p:tavLst>
                                        </p:anim>
                                        <p:anim calcmode="lin" valueType="num" p14:bounceEnd="62000">
                                          <p:cBhvr additive="base">
                                            <p:cTn id="40" dur="125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1" decel="100000" fill="hold" grpId="0" nodeType="withEffect">
                                      <p:stCondLst>
                                        <p:cond delay="0"/>
                                      </p:stCondLst>
                                      <p:iterate type="lt">
                                        <p:tmPct val="10000"/>
                                      </p:iterate>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53" presetClass="entr" presetSubtype="16" fill="hold" grpId="0" nodeType="withEffect">
                                      <p:stCondLst>
                                        <p:cond delay="0"/>
                                      </p:stCondLst>
                                      <p:iterate type="lt">
                                        <p:tmPct val="10000"/>
                                      </p:iterate>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childTnLst>
                              </p:cTn>
                            </p:par>
                            <p:par>
                              <p:cTn id="50" fill="hold">
                                <p:stCondLst>
                                  <p:cond delay="4800"/>
                                </p:stCondLst>
                                <p:childTnLst>
                                  <p:par>
                                    <p:cTn id="51" presetID="2" presetClass="entr" presetSubtype="4" fill="hold" grpId="0" nodeType="afterEffect" p14:presetBounceEnd="62000">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14:bounceEnd="62000">
                                          <p:cBhvr additive="base">
                                            <p:cTn id="53" dur="1250" fill="hold"/>
                                            <p:tgtEl>
                                              <p:spTgt spid="16"/>
                                            </p:tgtEl>
                                            <p:attrNameLst>
                                              <p:attrName>ppt_x</p:attrName>
                                            </p:attrNameLst>
                                          </p:cBhvr>
                                          <p:tavLst>
                                            <p:tav tm="0">
                                              <p:val>
                                                <p:strVal val="#ppt_x"/>
                                              </p:val>
                                            </p:tav>
                                            <p:tav tm="100000">
                                              <p:val>
                                                <p:strVal val="#ppt_x"/>
                                              </p:val>
                                            </p:tav>
                                          </p:tavLst>
                                        </p:anim>
                                        <p:anim calcmode="lin" valueType="num" p14:bounceEnd="62000">
                                          <p:cBhvr additive="base">
                                            <p:cTn id="54" dur="125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1" decel="100000" fill="hold" grpId="0" nodeType="withEffect">
                                      <p:stCondLst>
                                        <p:cond delay="0"/>
                                      </p:stCondLst>
                                      <p:iterate type="lt">
                                        <p:tmPct val="10000"/>
                                      </p:iterate>
                                      <p:childTnLst>
                                        <p:set>
                                          <p:cBhvr>
                                            <p:cTn id="56" dur="1" fill="hold">
                                              <p:stCondLst>
                                                <p:cond delay="0"/>
                                              </p:stCondLst>
                                            </p:cTn>
                                            <p:tgtEl>
                                              <p:spTgt spid="9"/>
                                            </p:tgtEl>
                                            <p:attrNameLst>
                                              <p:attrName>style.visibility</p:attrName>
                                            </p:attrNameLst>
                                          </p:cBhvr>
                                          <p:to>
                                            <p:strVal val="visible"/>
                                          </p:to>
                                        </p:set>
                                        <p:anim calcmode="lin" valueType="num">
                                          <p:cBhvr additive="base">
                                            <p:cTn id="57" dur="1000" fill="hold"/>
                                            <p:tgtEl>
                                              <p:spTgt spid="9"/>
                                            </p:tgtEl>
                                            <p:attrNameLst>
                                              <p:attrName>ppt_x</p:attrName>
                                            </p:attrNameLst>
                                          </p:cBhvr>
                                          <p:tavLst>
                                            <p:tav tm="0">
                                              <p:val>
                                                <p:strVal val="#ppt_x"/>
                                              </p:val>
                                            </p:tav>
                                            <p:tav tm="100000">
                                              <p:val>
                                                <p:strVal val="#ppt_x"/>
                                              </p:val>
                                            </p:tav>
                                          </p:tavLst>
                                        </p:anim>
                                        <p:anim calcmode="lin" valueType="num">
                                          <p:cBhvr additive="base">
                                            <p:cTn id="58" dur="1000" fill="hold"/>
                                            <p:tgtEl>
                                              <p:spTgt spid="9"/>
                                            </p:tgtEl>
                                            <p:attrNameLst>
                                              <p:attrName>ppt_y</p:attrName>
                                            </p:attrNameLst>
                                          </p:cBhvr>
                                          <p:tavLst>
                                            <p:tav tm="0">
                                              <p:val>
                                                <p:strVal val="0-#ppt_h/2"/>
                                              </p:val>
                                            </p:tav>
                                            <p:tav tm="100000">
                                              <p:val>
                                                <p:strVal val="#ppt_y"/>
                                              </p:val>
                                            </p:tav>
                                          </p:tavLst>
                                        </p:anim>
                                      </p:childTnLst>
                                    </p:cTn>
                                  </p:par>
                                  <p:par>
                                    <p:cTn id="59" presetID="53" presetClass="entr" presetSubtype="16" fill="hold" grpId="0" nodeType="withEffect">
                                      <p:stCondLst>
                                        <p:cond delay="0"/>
                                      </p:stCondLst>
                                      <p:iterate type="lt">
                                        <p:tmPct val="10000"/>
                                      </p:iterate>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6200"/>
                                </p:stCondLst>
                                <p:childTnLst>
                                  <p:par>
                                    <p:cTn id="65" presetID="2" presetClass="entr" presetSubtype="4" fill="hold" grpId="0" nodeType="afterEffect" p14:presetBounceEnd="62000">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14:bounceEnd="62000">
                                          <p:cBhvr additive="base">
                                            <p:cTn id="67" dur="1250" fill="hold"/>
                                            <p:tgtEl>
                                              <p:spTgt spid="17"/>
                                            </p:tgtEl>
                                            <p:attrNameLst>
                                              <p:attrName>ppt_x</p:attrName>
                                            </p:attrNameLst>
                                          </p:cBhvr>
                                          <p:tavLst>
                                            <p:tav tm="0">
                                              <p:val>
                                                <p:strVal val="#ppt_x"/>
                                              </p:val>
                                            </p:tav>
                                            <p:tav tm="100000">
                                              <p:val>
                                                <p:strVal val="#ppt_x"/>
                                              </p:val>
                                            </p:tav>
                                          </p:tavLst>
                                        </p:anim>
                                        <p:anim calcmode="lin" valueType="num" p14:bounceEnd="62000">
                                          <p:cBhvr additive="base">
                                            <p:cTn id="68" dur="125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1" decel="100000" fill="hold" grpId="0" nodeType="withEffect">
                                      <p:stCondLst>
                                        <p:cond delay="0"/>
                                      </p:stCondLst>
                                      <p:iterate type="lt">
                                        <p:tmPct val="10000"/>
                                      </p:iterate>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ppt_x"/>
                                              </p:val>
                                            </p:tav>
                                            <p:tav tm="100000">
                                              <p:val>
                                                <p:strVal val="#ppt_x"/>
                                              </p:val>
                                            </p:tav>
                                          </p:tavLst>
                                        </p:anim>
                                        <p:anim calcmode="lin" valueType="num">
                                          <p:cBhvr additive="base">
                                            <p:cTn id="72" dur="1000" fill="hold"/>
                                            <p:tgtEl>
                                              <p:spTgt spid="11"/>
                                            </p:tgtEl>
                                            <p:attrNameLst>
                                              <p:attrName>ppt_y</p:attrName>
                                            </p:attrNameLst>
                                          </p:cBhvr>
                                          <p:tavLst>
                                            <p:tav tm="0">
                                              <p:val>
                                                <p:strVal val="0-#ppt_h/2"/>
                                              </p:val>
                                            </p:tav>
                                            <p:tav tm="100000">
                                              <p:val>
                                                <p:strVal val="#ppt_y"/>
                                              </p:val>
                                            </p:tav>
                                          </p:tavLst>
                                        </p:anim>
                                      </p:childTnLst>
                                    </p:cTn>
                                  </p:par>
                                  <p:par>
                                    <p:cTn id="73" presetID="53" presetClass="entr" presetSubtype="16" fill="hold" grpId="0" nodeType="withEffect">
                                      <p:stCondLst>
                                        <p:cond delay="0"/>
                                      </p:stCondLst>
                                      <p:iterate type="lt">
                                        <p:tmPct val="10000"/>
                                      </p:iterate>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Effect transition="in" filter="fade">
                                          <p:cBhvr>
                                            <p:cTn id="7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250" fill="hold"/>
                                            <p:tgtEl>
                                              <p:spTgt spid="13"/>
                                            </p:tgtEl>
                                            <p:attrNameLst>
                                              <p:attrName>ppt_x</p:attrName>
                                            </p:attrNameLst>
                                          </p:cBhvr>
                                          <p:tavLst>
                                            <p:tav tm="0">
                                              <p:val>
                                                <p:strVal val="#ppt_x"/>
                                              </p:val>
                                            </p:tav>
                                            <p:tav tm="100000">
                                              <p:val>
                                                <p:strVal val="#ppt_x"/>
                                              </p:val>
                                            </p:tav>
                                          </p:tavLst>
                                        </p:anim>
                                        <p:anim calcmode="lin" valueType="num">
                                          <p:cBhvr additive="base">
                                            <p:cTn id="12" dur="12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ppt_x"/>
                                              </p:val>
                                            </p:tav>
                                            <p:tav tm="100000">
                                              <p:val>
                                                <p:strVal val="#ppt_x"/>
                                              </p:val>
                                            </p:tav>
                                          </p:tavLst>
                                        </p:anim>
                                        <p:anim calcmode="lin" valueType="num">
                                          <p:cBhvr additive="base">
                                            <p:cTn id="16" dur="1000" fill="hold"/>
                                            <p:tgtEl>
                                              <p:spTgt spid="3"/>
                                            </p:tgtEl>
                                            <p:attrNameLst>
                                              <p:attrName>ppt_y</p:attrName>
                                            </p:attrNameLst>
                                          </p:cBhvr>
                                          <p:tavLst>
                                            <p:tav tm="0">
                                              <p:val>
                                                <p:strVal val="0-#ppt_h/2"/>
                                              </p:val>
                                            </p:tav>
                                            <p:tav tm="100000">
                                              <p:val>
                                                <p:strVal val="#ppt_y"/>
                                              </p:val>
                                            </p:tav>
                                          </p:tavLst>
                                        </p:anim>
                                      </p:childTnLst>
                                    </p:cTn>
                                  </p:par>
                                  <p:par>
                                    <p:cTn id="17" presetID="53" presetClass="entr" presetSubtype="16" fill="hold" grpId="0" nodeType="with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900"/>
                                </p:stCondLst>
                                <p:childTnLst>
                                  <p:par>
                                    <p:cTn id="23" presetID="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250" fill="hold"/>
                                            <p:tgtEl>
                                              <p:spTgt spid="14"/>
                                            </p:tgtEl>
                                            <p:attrNameLst>
                                              <p:attrName>ppt_x</p:attrName>
                                            </p:attrNameLst>
                                          </p:cBhvr>
                                          <p:tavLst>
                                            <p:tav tm="0">
                                              <p:val>
                                                <p:strVal val="#ppt_x"/>
                                              </p:val>
                                            </p:tav>
                                            <p:tav tm="100000">
                                              <p:val>
                                                <p:strVal val="#ppt_x"/>
                                              </p:val>
                                            </p:tav>
                                          </p:tavLst>
                                        </p:anim>
                                        <p:anim calcmode="lin" valueType="num">
                                          <p:cBhvr additive="base">
                                            <p:cTn id="26" dur="125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1" decel="100000" fill="hold" grpId="0" nodeType="withEffect">
                                      <p:stCondLst>
                                        <p:cond delay="0"/>
                                      </p:stCondLst>
                                      <p:iterate type="lt">
                                        <p:tmPct val="10000"/>
                                      </p:iterate>
                                      <p:childTnLst>
                                        <p:set>
                                          <p:cBhvr>
                                            <p:cTn id="28" dur="1" fill="hold">
                                              <p:stCondLst>
                                                <p:cond delay="0"/>
                                              </p:stCondLst>
                                            </p:cTn>
                                            <p:tgtEl>
                                              <p:spTgt spid="5"/>
                                            </p:tgtEl>
                                            <p:attrNameLst>
                                              <p:attrName>style.visibility</p:attrName>
                                            </p:attrNameLst>
                                          </p:cBhvr>
                                          <p:to>
                                            <p:strVal val="visible"/>
                                          </p:to>
                                        </p:set>
                                        <p:anim calcmode="lin" valueType="num">
                                          <p:cBhvr additive="base">
                                            <p:cTn id="29" dur="1000" fill="hold"/>
                                            <p:tgtEl>
                                              <p:spTgt spid="5"/>
                                            </p:tgtEl>
                                            <p:attrNameLst>
                                              <p:attrName>ppt_x</p:attrName>
                                            </p:attrNameLst>
                                          </p:cBhvr>
                                          <p:tavLst>
                                            <p:tav tm="0">
                                              <p:val>
                                                <p:strVal val="#ppt_x"/>
                                              </p:val>
                                            </p:tav>
                                            <p:tav tm="100000">
                                              <p:val>
                                                <p:strVal val="#ppt_x"/>
                                              </p:val>
                                            </p:tav>
                                          </p:tavLst>
                                        </p:anim>
                                        <p:anim calcmode="lin" valueType="num">
                                          <p:cBhvr additive="base">
                                            <p:cTn id="30" dur="1000" fill="hold"/>
                                            <p:tgtEl>
                                              <p:spTgt spid="5"/>
                                            </p:tgtEl>
                                            <p:attrNameLst>
                                              <p:attrName>ppt_y</p:attrName>
                                            </p:attrNameLst>
                                          </p:cBhvr>
                                          <p:tavLst>
                                            <p:tav tm="0">
                                              <p:val>
                                                <p:strVal val="0-#ppt_h/2"/>
                                              </p:val>
                                            </p:tav>
                                            <p:tav tm="100000">
                                              <p:val>
                                                <p:strVal val="#ppt_y"/>
                                              </p:val>
                                            </p:tav>
                                          </p:tavLst>
                                        </p:anim>
                                      </p:childTnLst>
                                    </p:cTn>
                                  </p:par>
                                  <p:par>
                                    <p:cTn id="31" presetID="53" presetClass="entr" presetSubtype="16" fill="hold" grpId="0" nodeType="withEffect">
                                      <p:stCondLst>
                                        <p:cond delay="0"/>
                                      </p:stCondLst>
                                      <p:iterate type="lt">
                                        <p:tmPct val="10000"/>
                                      </p:iterate>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par>
                              <p:cTn id="36" fill="hold">
                                <p:stCondLst>
                                  <p:cond delay="3400"/>
                                </p:stCondLst>
                                <p:childTnLst>
                                  <p:par>
                                    <p:cTn id="37" presetID="2" presetClass="entr" presetSubtype="4"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1250" fill="hold"/>
                                            <p:tgtEl>
                                              <p:spTgt spid="15"/>
                                            </p:tgtEl>
                                            <p:attrNameLst>
                                              <p:attrName>ppt_x</p:attrName>
                                            </p:attrNameLst>
                                          </p:cBhvr>
                                          <p:tavLst>
                                            <p:tav tm="0">
                                              <p:val>
                                                <p:strVal val="#ppt_x"/>
                                              </p:val>
                                            </p:tav>
                                            <p:tav tm="100000">
                                              <p:val>
                                                <p:strVal val="#ppt_x"/>
                                              </p:val>
                                            </p:tav>
                                          </p:tavLst>
                                        </p:anim>
                                        <p:anim calcmode="lin" valueType="num">
                                          <p:cBhvr additive="base">
                                            <p:cTn id="40" dur="125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1" decel="100000" fill="hold" grpId="0" nodeType="withEffect">
                                      <p:stCondLst>
                                        <p:cond delay="0"/>
                                      </p:stCondLst>
                                      <p:iterate type="lt">
                                        <p:tmPct val="10000"/>
                                      </p:iterate>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ppt_x"/>
                                              </p:val>
                                            </p:tav>
                                            <p:tav tm="100000">
                                              <p:val>
                                                <p:strVal val="#ppt_x"/>
                                              </p:val>
                                            </p:tav>
                                          </p:tavLst>
                                        </p:anim>
                                        <p:anim calcmode="lin" valueType="num">
                                          <p:cBhvr additive="base">
                                            <p:cTn id="44" dur="1000" fill="hold"/>
                                            <p:tgtEl>
                                              <p:spTgt spid="7"/>
                                            </p:tgtEl>
                                            <p:attrNameLst>
                                              <p:attrName>ppt_y</p:attrName>
                                            </p:attrNameLst>
                                          </p:cBhvr>
                                          <p:tavLst>
                                            <p:tav tm="0">
                                              <p:val>
                                                <p:strVal val="0-#ppt_h/2"/>
                                              </p:val>
                                            </p:tav>
                                            <p:tav tm="100000">
                                              <p:val>
                                                <p:strVal val="#ppt_y"/>
                                              </p:val>
                                            </p:tav>
                                          </p:tavLst>
                                        </p:anim>
                                      </p:childTnLst>
                                    </p:cTn>
                                  </p:par>
                                  <p:par>
                                    <p:cTn id="45" presetID="53" presetClass="entr" presetSubtype="16" fill="hold" grpId="0" nodeType="withEffect">
                                      <p:stCondLst>
                                        <p:cond delay="0"/>
                                      </p:stCondLst>
                                      <p:iterate type="lt">
                                        <p:tmPct val="10000"/>
                                      </p:iterate>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childTnLst>
                              </p:cTn>
                            </p:par>
                            <p:par>
                              <p:cTn id="50" fill="hold">
                                <p:stCondLst>
                                  <p:cond delay="4800"/>
                                </p:stCondLst>
                                <p:childTnLst>
                                  <p:par>
                                    <p:cTn id="51" presetID="2" presetClass="entr" presetSubtype="4"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1250" fill="hold"/>
                                            <p:tgtEl>
                                              <p:spTgt spid="16"/>
                                            </p:tgtEl>
                                            <p:attrNameLst>
                                              <p:attrName>ppt_x</p:attrName>
                                            </p:attrNameLst>
                                          </p:cBhvr>
                                          <p:tavLst>
                                            <p:tav tm="0">
                                              <p:val>
                                                <p:strVal val="#ppt_x"/>
                                              </p:val>
                                            </p:tav>
                                            <p:tav tm="100000">
                                              <p:val>
                                                <p:strVal val="#ppt_x"/>
                                              </p:val>
                                            </p:tav>
                                          </p:tavLst>
                                        </p:anim>
                                        <p:anim calcmode="lin" valueType="num">
                                          <p:cBhvr additive="base">
                                            <p:cTn id="54" dur="125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1" decel="100000" fill="hold" grpId="0" nodeType="withEffect">
                                      <p:stCondLst>
                                        <p:cond delay="0"/>
                                      </p:stCondLst>
                                      <p:iterate type="lt">
                                        <p:tmPct val="10000"/>
                                      </p:iterate>
                                      <p:childTnLst>
                                        <p:set>
                                          <p:cBhvr>
                                            <p:cTn id="56" dur="1" fill="hold">
                                              <p:stCondLst>
                                                <p:cond delay="0"/>
                                              </p:stCondLst>
                                            </p:cTn>
                                            <p:tgtEl>
                                              <p:spTgt spid="9"/>
                                            </p:tgtEl>
                                            <p:attrNameLst>
                                              <p:attrName>style.visibility</p:attrName>
                                            </p:attrNameLst>
                                          </p:cBhvr>
                                          <p:to>
                                            <p:strVal val="visible"/>
                                          </p:to>
                                        </p:set>
                                        <p:anim calcmode="lin" valueType="num">
                                          <p:cBhvr additive="base">
                                            <p:cTn id="57" dur="1000" fill="hold"/>
                                            <p:tgtEl>
                                              <p:spTgt spid="9"/>
                                            </p:tgtEl>
                                            <p:attrNameLst>
                                              <p:attrName>ppt_x</p:attrName>
                                            </p:attrNameLst>
                                          </p:cBhvr>
                                          <p:tavLst>
                                            <p:tav tm="0">
                                              <p:val>
                                                <p:strVal val="#ppt_x"/>
                                              </p:val>
                                            </p:tav>
                                            <p:tav tm="100000">
                                              <p:val>
                                                <p:strVal val="#ppt_x"/>
                                              </p:val>
                                            </p:tav>
                                          </p:tavLst>
                                        </p:anim>
                                        <p:anim calcmode="lin" valueType="num">
                                          <p:cBhvr additive="base">
                                            <p:cTn id="58" dur="1000" fill="hold"/>
                                            <p:tgtEl>
                                              <p:spTgt spid="9"/>
                                            </p:tgtEl>
                                            <p:attrNameLst>
                                              <p:attrName>ppt_y</p:attrName>
                                            </p:attrNameLst>
                                          </p:cBhvr>
                                          <p:tavLst>
                                            <p:tav tm="0">
                                              <p:val>
                                                <p:strVal val="0-#ppt_h/2"/>
                                              </p:val>
                                            </p:tav>
                                            <p:tav tm="100000">
                                              <p:val>
                                                <p:strVal val="#ppt_y"/>
                                              </p:val>
                                            </p:tav>
                                          </p:tavLst>
                                        </p:anim>
                                      </p:childTnLst>
                                    </p:cTn>
                                  </p:par>
                                  <p:par>
                                    <p:cTn id="59" presetID="53" presetClass="entr" presetSubtype="16" fill="hold" grpId="0" nodeType="withEffect">
                                      <p:stCondLst>
                                        <p:cond delay="0"/>
                                      </p:stCondLst>
                                      <p:iterate type="lt">
                                        <p:tmPct val="10000"/>
                                      </p:iterate>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6200"/>
                                </p:stCondLst>
                                <p:childTnLst>
                                  <p:par>
                                    <p:cTn id="65" presetID="2" presetClass="entr" presetSubtype="4"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1250" fill="hold"/>
                                            <p:tgtEl>
                                              <p:spTgt spid="17"/>
                                            </p:tgtEl>
                                            <p:attrNameLst>
                                              <p:attrName>ppt_x</p:attrName>
                                            </p:attrNameLst>
                                          </p:cBhvr>
                                          <p:tavLst>
                                            <p:tav tm="0">
                                              <p:val>
                                                <p:strVal val="#ppt_x"/>
                                              </p:val>
                                            </p:tav>
                                            <p:tav tm="100000">
                                              <p:val>
                                                <p:strVal val="#ppt_x"/>
                                              </p:val>
                                            </p:tav>
                                          </p:tavLst>
                                        </p:anim>
                                        <p:anim calcmode="lin" valueType="num">
                                          <p:cBhvr additive="base">
                                            <p:cTn id="68" dur="125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1" decel="100000" fill="hold" grpId="0" nodeType="withEffect">
                                      <p:stCondLst>
                                        <p:cond delay="0"/>
                                      </p:stCondLst>
                                      <p:iterate type="lt">
                                        <p:tmPct val="10000"/>
                                      </p:iterate>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ppt_x"/>
                                              </p:val>
                                            </p:tav>
                                            <p:tav tm="100000">
                                              <p:val>
                                                <p:strVal val="#ppt_x"/>
                                              </p:val>
                                            </p:tav>
                                          </p:tavLst>
                                        </p:anim>
                                        <p:anim calcmode="lin" valueType="num">
                                          <p:cBhvr additive="base">
                                            <p:cTn id="72" dur="1000" fill="hold"/>
                                            <p:tgtEl>
                                              <p:spTgt spid="11"/>
                                            </p:tgtEl>
                                            <p:attrNameLst>
                                              <p:attrName>ppt_y</p:attrName>
                                            </p:attrNameLst>
                                          </p:cBhvr>
                                          <p:tavLst>
                                            <p:tav tm="0">
                                              <p:val>
                                                <p:strVal val="0-#ppt_h/2"/>
                                              </p:val>
                                            </p:tav>
                                            <p:tav tm="100000">
                                              <p:val>
                                                <p:strVal val="#ppt_y"/>
                                              </p:val>
                                            </p:tav>
                                          </p:tavLst>
                                        </p:anim>
                                      </p:childTnLst>
                                    </p:cTn>
                                  </p:par>
                                  <p:par>
                                    <p:cTn id="73" presetID="53" presetClass="entr" presetSubtype="16" fill="hold" grpId="0" nodeType="withEffect">
                                      <p:stCondLst>
                                        <p:cond delay="0"/>
                                      </p:stCondLst>
                                      <p:iterate type="lt">
                                        <p:tmPct val="10000"/>
                                      </p:iterate>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Effect transition="in" filter="fade">
                                          <p:cBhvr>
                                            <p:cTn id="7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圆角矩形 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9" name="圆角矩形 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0" name="圆角矩形 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1" name="圆角矩形 1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2" name="TextBox 7"/>
          <p:cNvSpPr txBox="1">
            <a:spLocks noChangeArrowheads="1"/>
          </p:cNvSpPr>
          <p:nvPr/>
        </p:nvSpPr>
        <p:spPr bwMode="auto">
          <a:xfrm>
            <a:off x="2381251" y="2476500"/>
            <a:ext cx="1925527" cy="189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solidFill>
                  <a:schemeClr val="bg1"/>
                </a:solidFill>
                <a:latin typeface="+mn-lt"/>
                <a:ea typeface="+mn-ea"/>
                <a:cs typeface="+mn-ea"/>
                <a:sym typeface="+mn-lt"/>
              </a:rPr>
              <a:t>05</a:t>
            </a:r>
            <a:endParaRPr lang="zh-CN" altLang="en-US" sz="11735" b="1" dirty="0">
              <a:solidFill>
                <a:schemeClr val="bg1"/>
              </a:solidFill>
              <a:latin typeface="+mn-lt"/>
              <a:ea typeface="+mn-ea"/>
              <a:cs typeface="+mn-ea"/>
              <a:sym typeface="+mn-lt"/>
            </a:endParaRPr>
          </a:p>
        </p:txBody>
      </p:sp>
      <p:grpSp>
        <p:nvGrpSpPr>
          <p:cNvPr id="13" name="组合 12"/>
          <p:cNvGrpSpPr/>
          <p:nvPr/>
        </p:nvGrpSpPr>
        <p:grpSpPr>
          <a:xfrm>
            <a:off x="6312024" y="2476500"/>
            <a:ext cx="5879976" cy="1897892"/>
            <a:chOff x="6312024" y="2476500"/>
            <a:chExt cx="5879976" cy="1897892"/>
          </a:xfrm>
          <a:solidFill>
            <a:schemeClr val="bg1">
              <a:lumMod val="50000"/>
            </a:schemeClr>
          </a:solidFill>
        </p:grpSpPr>
        <p:sp>
          <p:nvSpPr>
            <p:cNvPr id="14" name="同侧圆角矩形 13"/>
            <p:cNvSpPr/>
            <p:nvPr/>
          </p:nvSpPr>
          <p:spPr>
            <a:xfrm rot="16200000">
              <a:off x="8303066" y="485458"/>
              <a:ext cx="1897892" cy="587997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15" name="TextBox 20"/>
            <p:cNvSpPr txBox="1"/>
            <p:nvPr/>
          </p:nvSpPr>
          <p:spPr>
            <a:xfrm>
              <a:off x="6730998" y="2730777"/>
              <a:ext cx="2646878" cy="830997"/>
            </a:xfrm>
            <a:prstGeom prst="rect">
              <a:avLst/>
            </a:prstGeom>
            <a:grpFill/>
          </p:spPr>
          <p:txBody>
            <a:bodyPr wrap="none" rtlCol="0">
              <a:spAutoFit/>
            </a:bodyPr>
            <a:lstStyle/>
            <a:p>
              <a:r>
                <a:rPr lang="zh-CN" altLang="en-US" sz="4800" dirty="0">
                  <a:solidFill>
                    <a:srgbClr val="1EF6DF"/>
                  </a:solidFill>
                  <a:latin typeface="+mj-ea"/>
                  <a:ea typeface="+mj-ea"/>
                </a:rPr>
                <a:t>索引失效</a:t>
              </a:r>
            </a:p>
          </p:txBody>
        </p:sp>
        <p:sp>
          <p:nvSpPr>
            <p:cNvPr id="16" name="文本框 15"/>
            <p:cNvSpPr txBox="1"/>
            <p:nvPr/>
          </p:nvSpPr>
          <p:spPr>
            <a:xfrm>
              <a:off x="7536160" y="3561774"/>
              <a:ext cx="1345240" cy="584775"/>
            </a:xfrm>
            <a:prstGeom prst="rect">
              <a:avLst/>
            </a:prstGeom>
            <a:grpFill/>
          </p:spPr>
          <p:txBody>
            <a:bodyPr wrap="none" rtlCol="0">
              <a:spAutoFit/>
            </a:bodyPr>
            <a:lstStyle/>
            <a:p>
              <a:r>
                <a:rPr lang="en-US" altLang="zh-CN" sz="3200" dirty="0">
                  <a:solidFill>
                    <a:schemeClr val="bg1"/>
                  </a:solidFill>
                </a:rPr>
                <a:t>LAPSE</a:t>
              </a:r>
            </a:p>
          </p:txBody>
        </p:sp>
      </p:grpSp>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anim calcmode="lin" valueType="num">
                                      <p:cBhvr>
                                        <p:cTn id="18" dur="2000" fill="hold"/>
                                        <p:tgtEl>
                                          <p:spTgt spid="10"/>
                                        </p:tgtEl>
                                        <p:attrNameLst>
                                          <p:attrName>ppt_w</p:attrName>
                                        </p:attrNameLst>
                                      </p:cBhvr>
                                      <p:tavLst>
                                        <p:tav tm="0" fmla="#ppt_w*sin(2.5*pi*$)">
                                          <p:val>
                                            <p:fltVal val="0"/>
                                          </p:val>
                                        </p:tav>
                                        <p:tav tm="100000">
                                          <p:val>
                                            <p:fltVal val="1"/>
                                          </p:val>
                                        </p:tav>
                                      </p:tavLst>
                                    </p:anim>
                                    <p:anim calcmode="lin" valueType="num">
                                      <p:cBhvr>
                                        <p:cTn id="19" dur="2000" fill="hold"/>
                                        <p:tgtEl>
                                          <p:spTgt spid="1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anim calcmode="lin" valueType="num">
                                      <p:cBhvr>
                                        <p:cTn id="23" dur="2000" fill="hold"/>
                                        <p:tgtEl>
                                          <p:spTgt spid="11"/>
                                        </p:tgtEl>
                                        <p:attrNameLst>
                                          <p:attrName>ppt_w</p:attrName>
                                        </p:attrNameLst>
                                      </p:cBhvr>
                                      <p:tavLst>
                                        <p:tav tm="0" fmla="#ppt_w*sin(2.5*pi*$)">
                                          <p:val>
                                            <p:fltVal val="0"/>
                                          </p:val>
                                        </p:tav>
                                        <p:tav tm="100000">
                                          <p:val>
                                            <p:fltVal val="1"/>
                                          </p:val>
                                        </p:tav>
                                      </p:tavLst>
                                    </p:anim>
                                    <p:anim calcmode="lin" valueType="num">
                                      <p:cBhvr>
                                        <p:cTn id="24" dur="2000" fill="hold"/>
                                        <p:tgtEl>
                                          <p:spTgt spid="1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anim calcmode="lin" valueType="num">
                                      <p:cBhvr>
                                        <p:cTn id="28" dur="2000" fill="hold"/>
                                        <p:tgtEl>
                                          <p:spTgt spid="12"/>
                                        </p:tgtEl>
                                        <p:attrNameLst>
                                          <p:attrName>ppt_w</p:attrName>
                                        </p:attrNameLst>
                                      </p:cBhvr>
                                      <p:tavLst>
                                        <p:tav tm="0" fmla="#ppt_w*sin(2.5*pi*$)">
                                          <p:val>
                                            <p:fltVal val="0"/>
                                          </p:val>
                                        </p:tav>
                                        <p:tav tm="100000">
                                          <p:val>
                                            <p:fltVal val="1"/>
                                          </p:val>
                                        </p:tav>
                                      </p:tavLst>
                                    </p:anim>
                                    <p:anim calcmode="lin" valueType="num">
                                      <p:cBhvr>
                                        <p:cTn id="29" dur="2000" fill="hold"/>
                                        <p:tgtEl>
                                          <p:spTgt spid="1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1500" fill="hold"/>
                                        <p:tgtEl>
                                          <p:spTgt spid="13"/>
                                        </p:tgtEl>
                                        <p:attrNameLst>
                                          <p:attrName>ppt_x</p:attrName>
                                        </p:attrNameLst>
                                      </p:cBhvr>
                                      <p:tavLst>
                                        <p:tav tm="0">
                                          <p:val>
                                            <p:strVal val="1+#ppt_w/2"/>
                                          </p:val>
                                        </p:tav>
                                        <p:tav tm="100000">
                                          <p:val>
                                            <p:strVal val="#ppt_x"/>
                                          </p:val>
                                        </p:tav>
                                      </p:tavLst>
                                    </p:anim>
                                    <p:anim calcmode="lin" valueType="num">
                                      <p:cBhvr additive="base">
                                        <p:cTn id="33"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E52615AF-E2A6-4E41-AC8C-36F4D0C6B3EA}"/>
              </a:ext>
            </a:extLst>
          </p:cNvPr>
          <p:cNvSpPr txBox="1">
            <a:spLocks/>
          </p:cNvSpPr>
          <p:nvPr/>
        </p:nvSpPr>
        <p:spPr>
          <a:xfrm>
            <a:off x="911424" y="1556792"/>
            <a:ext cx="10515600" cy="485539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b="1" dirty="0">
                <a:solidFill>
                  <a:srgbClr val="353535"/>
                </a:solidFill>
                <a:latin typeface="Helvetica Neue"/>
              </a:rPr>
              <a:t>使用不等于（</a:t>
            </a:r>
            <a:r>
              <a:rPr lang="en-US" altLang="zh-CN" b="1" dirty="0">
                <a:solidFill>
                  <a:srgbClr val="353535"/>
                </a:solidFill>
                <a:latin typeface="Helvetica Neue"/>
              </a:rPr>
              <a:t>!= </a:t>
            </a:r>
            <a:r>
              <a:rPr lang="zh-CN" altLang="en-US" b="1" dirty="0">
                <a:solidFill>
                  <a:srgbClr val="353535"/>
                </a:solidFill>
                <a:latin typeface="Helvetica Neue"/>
              </a:rPr>
              <a:t>、</a:t>
            </a:r>
            <a:r>
              <a:rPr lang="en-US" altLang="zh-CN" b="1" dirty="0">
                <a:solidFill>
                  <a:srgbClr val="353535"/>
                </a:solidFill>
                <a:latin typeface="Helvetica Neue"/>
              </a:rPr>
              <a:t>&lt;&gt;</a:t>
            </a:r>
            <a:r>
              <a:rPr lang="zh-CN" altLang="en-US" b="1" dirty="0">
                <a:solidFill>
                  <a:srgbClr val="353535"/>
                </a:solidFill>
                <a:latin typeface="Helvetica Neue"/>
              </a:rPr>
              <a:t>）</a:t>
            </a:r>
            <a:endParaRPr lang="en-US" altLang="zh-CN" dirty="0"/>
          </a:p>
          <a:p>
            <a:r>
              <a:rPr lang="en-US" altLang="zh-CN" dirty="0"/>
              <a:t>explain select * from user where age != 20;</a:t>
            </a:r>
          </a:p>
          <a:p>
            <a:r>
              <a:rPr lang="en-US" altLang="zh-CN" dirty="0"/>
              <a:t>explain select * from user where age &lt;&gt; 20;</a:t>
            </a:r>
          </a:p>
          <a:p>
            <a:endParaRPr lang="en-US" altLang="zh-CN" dirty="0"/>
          </a:p>
          <a:p>
            <a:r>
              <a:rPr lang="en-US" altLang="zh-CN" b="1" dirty="0">
                <a:solidFill>
                  <a:srgbClr val="353535"/>
                </a:solidFill>
                <a:latin typeface="Helvetica Neue"/>
              </a:rPr>
              <a:t>like </a:t>
            </a:r>
            <a:r>
              <a:rPr lang="zh-CN" altLang="en-US" b="1" dirty="0">
                <a:solidFill>
                  <a:srgbClr val="353535"/>
                </a:solidFill>
                <a:latin typeface="Helvetica Neue"/>
              </a:rPr>
              <a:t>中以通配符开头</a:t>
            </a:r>
            <a:r>
              <a:rPr lang="en-US" altLang="zh-CN" b="1" dirty="0">
                <a:solidFill>
                  <a:srgbClr val="353535"/>
                </a:solidFill>
                <a:latin typeface="Helvetica Neue"/>
              </a:rPr>
              <a:t>(’%</a:t>
            </a:r>
            <a:r>
              <a:rPr lang="en-US" altLang="zh-CN" b="1" dirty="0" err="1">
                <a:solidFill>
                  <a:srgbClr val="353535"/>
                </a:solidFill>
                <a:latin typeface="Helvetica Neue"/>
              </a:rPr>
              <a:t>abc</a:t>
            </a:r>
            <a:r>
              <a:rPr lang="en-US" altLang="zh-CN" b="1" dirty="0">
                <a:solidFill>
                  <a:srgbClr val="353535"/>
                </a:solidFill>
                <a:latin typeface="Helvetica Neue"/>
              </a:rPr>
              <a:t>’)</a:t>
            </a:r>
          </a:p>
          <a:p>
            <a:r>
              <a:rPr lang="en-US" altLang="zh-CN" dirty="0">
                <a:solidFill>
                  <a:srgbClr val="666666"/>
                </a:solidFill>
                <a:latin typeface="Menlo"/>
              </a:rPr>
              <a:t>explain </a:t>
            </a:r>
            <a:r>
              <a:rPr lang="en-US" altLang="zh-CN" dirty="0">
                <a:solidFill>
                  <a:srgbClr val="D73A49"/>
                </a:solidFill>
                <a:latin typeface="Menlo"/>
              </a:rPr>
              <a:t>select</a:t>
            </a:r>
            <a:r>
              <a:rPr lang="en-US" altLang="zh-CN" dirty="0">
                <a:solidFill>
                  <a:srgbClr val="666666"/>
                </a:solidFill>
                <a:latin typeface="Menlo"/>
              </a:rPr>
              <a:t> * </a:t>
            </a:r>
            <a:r>
              <a:rPr lang="en-US" altLang="zh-CN" dirty="0">
                <a:solidFill>
                  <a:srgbClr val="D73A49"/>
                </a:solidFill>
                <a:latin typeface="Menlo"/>
              </a:rPr>
              <a:t>from</a:t>
            </a:r>
            <a:r>
              <a:rPr lang="en-US" altLang="zh-CN" dirty="0">
                <a:solidFill>
                  <a:srgbClr val="666666"/>
                </a:solidFill>
                <a:latin typeface="Menlo"/>
              </a:rPr>
              <a:t> </a:t>
            </a:r>
            <a:r>
              <a:rPr lang="en-US" altLang="zh-CN" dirty="0">
                <a:solidFill>
                  <a:srgbClr val="D73A49"/>
                </a:solidFill>
                <a:latin typeface="Menlo"/>
              </a:rPr>
              <a:t>user</a:t>
            </a:r>
            <a:r>
              <a:rPr lang="en-US" altLang="zh-CN" dirty="0">
                <a:solidFill>
                  <a:srgbClr val="666666"/>
                </a:solidFill>
                <a:latin typeface="Menlo"/>
              </a:rPr>
              <a:t> </a:t>
            </a:r>
            <a:r>
              <a:rPr lang="en-US" altLang="zh-CN" dirty="0">
                <a:solidFill>
                  <a:srgbClr val="D73A49"/>
                </a:solidFill>
                <a:latin typeface="Menlo"/>
              </a:rPr>
              <a:t>where</a:t>
            </a:r>
            <a:r>
              <a:rPr lang="en-US" altLang="zh-CN" dirty="0">
                <a:solidFill>
                  <a:srgbClr val="666666"/>
                </a:solidFill>
                <a:latin typeface="Menlo"/>
              </a:rPr>
              <a:t> name </a:t>
            </a:r>
            <a:r>
              <a:rPr lang="en-US" altLang="zh-CN" dirty="0">
                <a:solidFill>
                  <a:srgbClr val="D73A49"/>
                </a:solidFill>
                <a:latin typeface="Menlo"/>
              </a:rPr>
              <a:t>like</a:t>
            </a:r>
            <a:r>
              <a:rPr lang="en-US" altLang="zh-CN" dirty="0">
                <a:solidFill>
                  <a:srgbClr val="666666"/>
                </a:solidFill>
                <a:latin typeface="Menlo"/>
              </a:rPr>
              <a:t> ‘%</a:t>
            </a:r>
            <a:r>
              <a:rPr lang="en-US" altLang="zh-CN" dirty="0" err="1">
                <a:solidFill>
                  <a:srgbClr val="666666"/>
                </a:solidFill>
                <a:latin typeface="Menlo"/>
              </a:rPr>
              <a:t>zhangsan</a:t>
            </a:r>
            <a:r>
              <a:rPr lang="en-US" altLang="zh-CN" dirty="0">
                <a:solidFill>
                  <a:srgbClr val="666666"/>
                </a:solidFill>
                <a:latin typeface="Menlo"/>
              </a:rPr>
              <a:t>’;</a:t>
            </a:r>
          </a:p>
          <a:p>
            <a:endParaRPr lang="en-US" altLang="zh-CN" dirty="0">
              <a:solidFill>
                <a:srgbClr val="666666"/>
              </a:solidFill>
              <a:latin typeface="Menlo"/>
            </a:endParaRPr>
          </a:p>
          <a:p>
            <a:r>
              <a:rPr lang="zh-CN" altLang="en-US" b="1" dirty="0">
                <a:solidFill>
                  <a:srgbClr val="353535"/>
                </a:solidFill>
                <a:latin typeface="Helvetica Neue"/>
              </a:rPr>
              <a:t>字符串不加引号索引失效</a:t>
            </a:r>
          </a:p>
          <a:p>
            <a:r>
              <a:rPr lang="en-US" altLang="zh-CN" dirty="0"/>
              <a:t>explain select * from user where name = 2000;</a:t>
            </a:r>
          </a:p>
        </p:txBody>
      </p:sp>
      <p:sp>
        <p:nvSpPr>
          <p:cNvPr id="8" name="文本框 7">
            <a:extLst>
              <a:ext uri="{FF2B5EF4-FFF2-40B4-BE49-F238E27FC236}">
                <a16:creationId xmlns:a16="http://schemas.microsoft.com/office/drawing/2014/main" id="{30CC28D1-CA36-4747-A9F8-D9158C9C4A7B}"/>
              </a:ext>
            </a:extLst>
          </p:cNvPr>
          <p:cNvSpPr txBox="1"/>
          <p:nvPr/>
        </p:nvSpPr>
        <p:spPr>
          <a:xfrm>
            <a:off x="5080338" y="273790"/>
            <a:ext cx="2031326" cy="461665"/>
          </a:xfrm>
          <a:prstGeom prst="rect">
            <a:avLst/>
          </a:prstGeom>
          <a:noFill/>
        </p:spPr>
        <p:txBody>
          <a:bodyPr wrap="none" rtlCol="0" anchor="ctr">
            <a:spAutoFit/>
          </a:bodyPr>
          <a:lstStyle/>
          <a:p>
            <a:pPr algn="ctr"/>
            <a:r>
              <a:rPr lang="zh-CN" altLang="en-US" sz="2400" b="1" dirty="0">
                <a:solidFill>
                  <a:schemeClr val="bg1"/>
                </a:solidFill>
                <a:cs typeface="+mn-ea"/>
              </a:rPr>
              <a:t>索引失效问题</a:t>
            </a:r>
          </a:p>
        </p:txBody>
      </p:sp>
      <p:grpSp>
        <p:nvGrpSpPr>
          <p:cNvPr id="9" name="组合 8">
            <a:extLst>
              <a:ext uri="{FF2B5EF4-FFF2-40B4-BE49-F238E27FC236}">
                <a16:creationId xmlns:a16="http://schemas.microsoft.com/office/drawing/2014/main" id="{884C8794-9087-44C5-952F-B3E7B05B0726}"/>
              </a:ext>
            </a:extLst>
          </p:cNvPr>
          <p:cNvGrpSpPr/>
          <p:nvPr/>
        </p:nvGrpSpPr>
        <p:grpSpPr>
          <a:xfrm>
            <a:off x="1811524" y="468618"/>
            <a:ext cx="8568952" cy="80062"/>
            <a:chOff x="1811524" y="468618"/>
            <a:chExt cx="8568952" cy="80062"/>
          </a:xfrm>
        </p:grpSpPr>
        <p:cxnSp>
          <p:nvCxnSpPr>
            <p:cNvPr id="10" name="直接连接符 9">
              <a:extLst>
                <a:ext uri="{FF2B5EF4-FFF2-40B4-BE49-F238E27FC236}">
                  <a16:creationId xmlns:a16="http://schemas.microsoft.com/office/drawing/2014/main" id="{1CDD35C4-F08C-4FF9-9B80-319BD75AD168}"/>
                </a:ext>
              </a:extLst>
            </p:cNvPr>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F8F0A6E-A610-4BB6-8566-2B74692B71A9}"/>
                </a:ext>
              </a:extLst>
            </p:cNvPr>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8D32321-47AC-4666-9240-DFC57A0F70A1}"/>
                </a:ext>
              </a:extLst>
            </p:cNvPr>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74CCD29-5CA8-4481-8301-104D6A8A2DA5}"/>
                </a:ext>
              </a:extLst>
            </p:cNvPr>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61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E72A7C3-F5CE-45E5-9BBB-70D4B59C33FB}"/>
              </a:ext>
            </a:extLst>
          </p:cNvPr>
          <p:cNvSpPr txBox="1"/>
          <p:nvPr/>
        </p:nvSpPr>
        <p:spPr>
          <a:xfrm>
            <a:off x="1559496" y="1916832"/>
            <a:ext cx="9073008" cy="4031873"/>
          </a:xfrm>
          <a:prstGeom prst="rect">
            <a:avLst/>
          </a:prstGeom>
          <a:noFill/>
        </p:spPr>
        <p:txBody>
          <a:bodyPr wrap="square">
            <a:spAutoFit/>
          </a:bodyPr>
          <a:lstStyle/>
          <a:p>
            <a:pPr marL="285750" indent="-285750" algn="l">
              <a:buFont typeface="Arial" panose="020B0604020202020204" pitchFamily="34" charset="0"/>
              <a:buChar char="•"/>
            </a:pPr>
            <a:r>
              <a:rPr lang="zh-CN" altLang="en-US" sz="4400" b="0" i="0" dirty="0">
                <a:solidFill>
                  <a:srgbClr val="0D0016"/>
                </a:solidFill>
                <a:effectLst/>
                <a:latin typeface="PingFang SC"/>
              </a:rPr>
              <a:t>索引列上参与计算会导致索引失效</a:t>
            </a:r>
            <a:endParaRPr lang="en-US" altLang="zh-CN" sz="4400" b="0" i="0" dirty="0">
              <a:solidFill>
                <a:srgbClr val="0D0016"/>
              </a:solidFill>
              <a:effectLst/>
              <a:latin typeface="PingFang SC"/>
            </a:endParaRPr>
          </a:p>
          <a:p>
            <a:pPr algn="l"/>
            <a:endParaRPr lang="en-US" altLang="zh-CN" sz="4400" b="0" i="0" dirty="0">
              <a:solidFill>
                <a:srgbClr val="0D0016"/>
              </a:solidFill>
              <a:effectLst/>
              <a:latin typeface="PingFang SC"/>
            </a:endParaRPr>
          </a:p>
          <a:p>
            <a:pPr marL="285750" indent="-285750">
              <a:buFont typeface="Arial" panose="020B0604020202020204" pitchFamily="34" charset="0"/>
              <a:buChar char="•"/>
            </a:pPr>
            <a:r>
              <a:rPr lang="zh-CN" altLang="en-US" sz="4400" b="1" i="0" dirty="0">
                <a:solidFill>
                  <a:srgbClr val="4F4F4F"/>
                </a:solidFill>
                <a:effectLst/>
                <a:latin typeface="PingFang SC"/>
              </a:rPr>
              <a:t>查询条件中有</a:t>
            </a:r>
            <a:r>
              <a:rPr lang="en-US" altLang="zh-CN" sz="4400" b="1" i="0" dirty="0">
                <a:solidFill>
                  <a:srgbClr val="4F4F4F"/>
                </a:solidFill>
                <a:effectLst/>
                <a:latin typeface="PingFang SC"/>
              </a:rPr>
              <a:t>or</a:t>
            </a:r>
          </a:p>
          <a:p>
            <a:endParaRPr lang="en-US" altLang="zh-CN" sz="4400" b="1" i="0" dirty="0">
              <a:solidFill>
                <a:srgbClr val="4F4F4F"/>
              </a:solidFill>
              <a:effectLst/>
              <a:latin typeface="PingFang SC"/>
            </a:endParaRPr>
          </a:p>
          <a:p>
            <a:pPr marL="285750" indent="-285750">
              <a:buFont typeface="Arial" panose="020B0604020202020204" pitchFamily="34" charset="0"/>
              <a:buChar char="•"/>
            </a:pPr>
            <a:r>
              <a:rPr lang="zh-CN" altLang="en-US" sz="4400" b="1" i="0" dirty="0">
                <a:solidFill>
                  <a:srgbClr val="4F4F4F"/>
                </a:solidFill>
                <a:effectLst/>
                <a:latin typeface="PingFang SC"/>
              </a:rPr>
              <a:t>违背最左匹配原则</a:t>
            </a:r>
          </a:p>
          <a:p>
            <a:pPr marL="285750" indent="-285750">
              <a:buFont typeface="Arial" panose="020B0604020202020204" pitchFamily="34" charset="0"/>
              <a:buChar char="•"/>
            </a:pPr>
            <a:endParaRPr lang="en-US" altLang="zh-CN" b="1" i="0" dirty="0">
              <a:solidFill>
                <a:srgbClr val="4F4F4F"/>
              </a:solidFill>
              <a:effectLst/>
              <a:latin typeface="PingFang SC"/>
            </a:endParaRPr>
          </a:p>
          <a:p>
            <a:pPr marL="285750" indent="-285750" algn="l">
              <a:buFont typeface="Arial" panose="020B0604020202020204" pitchFamily="34" charset="0"/>
              <a:buChar char="•"/>
            </a:pPr>
            <a:endParaRPr lang="zh-CN" altLang="en-US" b="1" i="0" dirty="0">
              <a:solidFill>
                <a:srgbClr val="4F4F4F"/>
              </a:solidFill>
              <a:effectLst/>
              <a:latin typeface="PingFang SC"/>
            </a:endParaRPr>
          </a:p>
        </p:txBody>
      </p:sp>
      <p:sp>
        <p:nvSpPr>
          <p:cNvPr id="4" name="文本框 3">
            <a:extLst>
              <a:ext uri="{FF2B5EF4-FFF2-40B4-BE49-F238E27FC236}">
                <a16:creationId xmlns:a16="http://schemas.microsoft.com/office/drawing/2014/main" id="{4FF9A5D7-EB99-4EB4-B565-19CA1684C7BA}"/>
              </a:ext>
            </a:extLst>
          </p:cNvPr>
          <p:cNvSpPr txBox="1"/>
          <p:nvPr/>
        </p:nvSpPr>
        <p:spPr>
          <a:xfrm>
            <a:off x="5080338" y="273790"/>
            <a:ext cx="2031326" cy="461665"/>
          </a:xfrm>
          <a:prstGeom prst="rect">
            <a:avLst/>
          </a:prstGeom>
          <a:noFill/>
        </p:spPr>
        <p:txBody>
          <a:bodyPr wrap="none" rtlCol="0" anchor="ctr">
            <a:spAutoFit/>
          </a:bodyPr>
          <a:lstStyle/>
          <a:p>
            <a:pPr algn="ctr"/>
            <a:r>
              <a:rPr lang="zh-CN" altLang="en-US" sz="2400" b="1" dirty="0">
                <a:solidFill>
                  <a:schemeClr val="bg1"/>
                </a:solidFill>
                <a:cs typeface="+mn-ea"/>
              </a:rPr>
              <a:t>索引失效问题</a:t>
            </a:r>
          </a:p>
        </p:txBody>
      </p:sp>
      <p:grpSp>
        <p:nvGrpSpPr>
          <p:cNvPr id="5" name="组合 4">
            <a:extLst>
              <a:ext uri="{FF2B5EF4-FFF2-40B4-BE49-F238E27FC236}">
                <a16:creationId xmlns:a16="http://schemas.microsoft.com/office/drawing/2014/main" id="{1504DEA8-35F2-47CF-B038-E0AFCFDE5E85}"/>
              </a:ext>
            </a:extLst>
          </p:cNvPr>
          <p:cNvGrpSpPr/>
          <p:nvPr/>
        </p:nvGrpSpPr>
        <p:grpSpPr>
          <a:xfrm>
            <a:off x="1811524" y="468618"/>
            <a:ext cx="8568952" cy="80062"/>
            <a:chOff x="1811524" y="468618"/>
            <a:chExt cx="8568952" cy="80062"/>
          </a:xfrm>
        </p:grpSpPr>
        <p:cxnSp>
          <p:nvCxnSpPr>
            <p:cNvPr id="6" name="直接连接符 5">
              <a:extLst>
                <a:ext uri="{FF2B5EF4-FFF2-40B4-BE49-F238E27FC236}">
                  <a16:creationId xmlns:a16="http://schemas.microsoft.com/office/drawing/2014/main" id="{CC957DCA-43D3-4A12-BF70-D8C34C0C897E}"/>
                </a:ext>
              </a:extLst>
            </p:cNvPr>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40A9ECB-4187-465C-8609-A4FCACF47FE3}"/>
                </a:ext>
              </a:extLst>
            </p:cNvPr>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7690EE9-2E3F-4862-B77B-C07F41EDCBA9}"/>
                </a:ext>
              </a:extLst>
            </p:cNvPr>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98015B1-94C9-4624-B4BA-A13763306A44}"/>
                </a:ext>
              </a:extLst>
            </p:cNvPr>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51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3"/>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nvSpPr>
        <p:spPr>
          <a:xfrm>
            <a:off x="4812797" y="1766763"/>
            <a:ext cx="2566408" cy="830997"/>
          </a:xfrm>
          <a:prstGeom prst="rect">
            <a:avLst/>
          </a:prstGeom>
          <a:noFill/>
        </p:spPr>
        <p:txBody>
          <a:bodyPr wrap="none" lIns="0" tIns="0" rIns="0" bIns="0" rtlCol="0" anchor="ctr">
            <a:spAutoFit/>
          </a:bodyPr>
          <a:lstStyle/>
          <a:p>
            <a:pPr algn="ctr"/>
            <a:r>
              <a:rPr lang="en-US" altLang="zh-CN" sz="5400" dirty="0">
                <a:gradFill>
                  <a:gsLst>
                    <a:gs pos="34000">
                      <a:srgbClr val="39BDED"/>
                    </a:gs>
                    <a:gs pos="56000">
                      <a:srgbClr val="37DFEA"/>
                    </a:gs>
                    <a:gs pos="80000">
                      <a:srgbClr val="1EF6DF"/>
                    </a:gs>
                    <a:gs pos="11000">
                      <a:srgbClr val="32AAE6"/>
                    </a:gs>
                  </a:gsLst>
                  <a:lin ang="5400000" scaled="1"/>
                </a:gradFill>
              </a:rPr>
              <a:t>THANKS</a:t>
            </a:r>
            <a:endParaRPr lang="zh-CN" altLang="en-US" sz="5400" dirty="0">
              <a:gradFill>
                <a:gsLst>
                  <a:gs pos="34000">
                    <a:srgbClr val="39BDED"/>
                  </a:gs>
                  <a:gs pos="56000">
                    <a:srgbClr val="37DFEA"/>
                  </a:gs>
                  <a:gs pos="80000">
                    <a:srgbClr val="1EF6DF"/>
                  </a:gs>
                  <a:gs pos="11000">
                    <a:srgbClr val="32AAE6"/>
                  </a:gs>
                </a:gsLst>
                <a:lin ang="5400000" scaled="1"/>
              </a:gradFill>
            </a:endParaRPr>
          </a:p>
        </p:txBody>
      </p:sp>
      <p:sp>
        <p:nvSpPr>
          <p:cNvPr id="9" name="文本框 8"/>
          <p:cNvSpPr txBox="1"/>
          <p:nvPr/>
        </p:nvSpPr>
        <p:spPr>
          <a:xfrm>
            <a:off x="4233952" y="2498457"/>
            <a:ext cx="3724097" cy="1107996"/>
          </a:xfrm>
          <a:prstGeom prst="rect">
            <a:avLst/>
          </a:prstGeom>
          <a:noFill/>
        </p:spPr>
        <p:txBody>
          <a:bodyPr wrap="none" rtlCol="0" anchor="ctr">
            <a:spAutoFit/>
          </a:bodyPr>
          <a:lstStyle/>
          <a:p>
            <a:pPr lvl="0" algn="ctr"/>
            <a:r>
              <a:rPr lang="zh-CN" altLang="en-US" sz="6600" spc="300" dirty="0">
                <a:solidFill>
                  <a:prstClr val="white"/>
                </a:solidFill>
                <a:cs typeface="+mn-ea"/>
              </a:rPr>
              <a:t>谢谢聆听</a:t>
            </a:r>
          </a:p>
        </p:txBody>
      </p:sp>
    </p:spTree>
  </p:cSld>
  <p:clrMapOvr>
    <a:masterClrMapping/>
  </p:clrMapOvr>
  <mc:AlternateContent xmlns:mc="http://schemas.openxmlformats.org/markup-compatibility/2006" xmlns:p14="http://schemas.microsoft.com/office/powerpoint/2010/main">
    <mc:Choice Requires="p14">
      <p:transition spd="slow" p14:dur="1600">
        <p14:prism dir="d"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圆角矩形 8"/>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 name="圆角矩形 2"/>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4" name="圆角矩形 3"/>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5" name="圆角矩形 4"/>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6" name="TextBox 7"/>
          <p:cNvSpPr txBox="1">
            <a:spLocks noChangeArrowheads="1"/>
          </p:cNvSpPr>
          <p:nvPr/>
        </p:nvSpPr>
        <p:spPr bwMode="auto">
          <a:xfrm>
            <a:off x="2381251" y="2476500"/>
            <a:ext cx="1925527" cy="189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solidFill>
                  <a:schemeClr val="bg1"/>
                </a:solidFill>
                <a:latin typeface="+mn-lt"/>
                <a:ea typeface="+mn-ea"/>
                <a:cs typeface="+mn-ea"/>
                <a:sym typeface="+mn-lt"/>
              </a:rPr>
              <a:t>01</a:t>
            </a:r>
            <a:endParaRPr lang="zh-CN" altLang="en-US" sz="11735" b="1" dirty="0">
              <a:solidFill>
                <a:schemeClr val="bg1"/>
              </a:solidFill>
              <a:latin typeface="+mn-lt"/>
              <a:ea typeface="+mn-ea"/>
              <a:cs typeface="+mn-ea"/>
              <a:sym typeface="+mn-lt"/>
            </a:endParaRPr>
          </a:p>
        </p:txBody>
      </p:sp>
      <p:grpSp>
        <p:nvGrpSpPr>
          <p:cNvPr id="8" name="组合 7"/>
          <p:cNvGrpSpPr/>
          <p:nvPr/>
        </p:nvGrpSpPr>
        <p:grpSpPr>
          <a:xfrm>
            <a:off x="6312024" y="2476500"/>
            <a:ext cx="5879976" cy="1897892"/>
            <a:chOff x="6312024" y="2476500"/>
            <a:chExt cx="5879976" cy="1897892"/>
          </a:xfrm>
          <a:solidFill>
            <a:schemeClr val="bg1">
              <a:lumMod val="50000"/>
            </a:schemeClr>
          </a:solidFill>
        </p:grpSpPr>
        <p:sp>
          <p:nvSpPr>
            <p:cNvPr id="2" name="同侧圆角矩形 1"/>
            <p:cNvSpPr/>
            <p:nvPr/>
          </p:nvSpPr>
          <p:spPr>
            <a:xfrm rot="16200000">
              <a:off x="8303066" y="485458"/>
              <a:ext cx="1897892" cy="587997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10" name="TextBox 20"/>
            <p:cNvSpPr txBox="1"/>
            <p:nvPr/>
          </p:nvSpPr>
          <p:spPr>
            <a:xfrm>
              <a:off x="6730998" y="2730777"/>
              <a:ext cx="3262432" cy="830997"/>
            </a:xfrm>
            <a:prstGeom prst="rect">
              <a:avLst/>
            </a:prstGeom>
            <a:grpFill/>
          </p:spPr>
          <p:txBody>
            <a:bodyPr wrap="none" rtlCol="0">
              <a:spAutoFit/>
            </a:bodyPr>
            <a:lstStyle/>
            <a:p>
              <a:r>
                <a:rPr lang="zh-CN" altLang="en-US" sz="4800" dirty="0">
                  <a:solidFill>
                    <a:srgbClr val="1EF6DF"/>
                  </a:solidFill>
                  <a:latin typeface="+mj-ea"/>
                  <a:ea typeface="+mj-ea"/>
                </a:rPr>
                <a:t>什么是索引</a:t>
              </a:r>
            </a:p>
          </p:txBody>
        </p:sp>
        <p:sp>
          <p:nvSpPr>
            <p:cNvPr id="11" name="文本框 10"/>
            <p:cNvSpPr txBox="1"/>
            <p:nvPr/>
          </p:nvSpPr>
          <p:spPr>
            <a:xfrm>
              <a:off x="7117322" y="3560216"/>
              <a:ext cx="2489784" cy="584775"/>
            </a:xfrm>
            <a:prstGeom prst="rect">
              <a:avLst/>
            </a:prstGeom>
            <a:grpFill/>
          </p:spPr>
          <p:txBody>
            <a:bodyPr wrap="none" rtlCol="0">
              <a:spAutoFit/>
            </a:bodyPr>
            <a:lstStyle/>
            <a:p>
              <a:r>
                <a:rPr lang="en-US" altLang="zh-CN" sz="3200" dirty="0">
                  <a:solidFill>
                    <a:schemeClr val="bg1"/>
                  </a:solidFill>
                </a:rPr>
                <a:t>INTRODUCE</a:t>
              </a:r>
            </a:p>
          </p:txBody>
        </p:sp>
      </p:grpSp>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ppt_w</p:attrName>
                                        </p:attrNameLst>
                                      </p:cBhvr>
                                      <p:tavLst>
                                        <p:tav tm="0" fmla="#ppt_w*sin(2.5*pi*$)">
                                          <p:val>
                                            <p:fltVal val="0"/>
                                          </p:val>
                                        </p:tav>
                                        <p:tav tm="100000">
                                          <p:val>
                                            <p:fltVal val="1"/>
                                          </p:val>
                                        </p:tav>
                                      </p:tavLst>
                                    </p:anim>
                                    <p:anim calcmode="lin" valueType="num">
                                      <p:cBhvr>
                                        <p:cTn id="19" dur="2000" fill="hold"/>
                                        <p:tgtEl>
                                          <p:spTgt spid="4"/>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anim calcmode="lin" valueType="num">
                                      <p:cBhvr>
                                        <p:cTn id="23" dur="2000" fill="hold"/>
                                        <p:tgtEl>
                                          <p:spTgt spid="5"/>
                                        </p:tgtEl>
                                        <p:attrNameLst>
                                          <p:attrName>ppt_w</p:attrName>
                                        </p:attrNameLst>
                                      </p:cBhvr>
                                      <p:tavLst>
                                        <p:tav tm="0" fmla="#ppt_w*sin(2.5*pi*$)">
                                          <p:val>
                                            <p:fltVal val="0"/>
                                          </p:val>
                                        </p:tav>
                                        <p:tav tm="100000">
                                          <p:val>
                                            <p:fltVal val="1"/>
                                          </p:val>
                                        </p:tav>
                                      </p:tavLst>
                                    </p:anim>
                                    <p:anim calcmode="lin" valueType="num">
                                      <p:cBhvr>
                                        <p:cTn id="24" dur="2000" fill="hold"/>
                                        <p:tgtEl>
                                          <p:spTgt spid="5"/>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anim calcmode="lin" valueType="num">
                                      <p:cBhvr>
                                        <p:cTn id="28" dur="2000" fill="hold"/>
                                        <p:tgtEl>
                                          <p:spTgt spid="6"/>
                                        </p:tgtEl>
                                        <p:attrNameLst>
                                          <p:attrName>ppt_w</p:attrName>
                                        </p:attrNameLst>
                                      </p:cBhvr>
                                      <p:tavLst>
                                        <p:tav tm="0" fmla="#ppt_w*sin(2.5*pi*$)">
                                          <p:val>
                                            <p:fltVal val="0"/>
                                          </p:val>
                                        </p:tav>
                                        <p:tav tm="100000">
                                          <p:val>
                                            <p:fltVal val="1"/>
                                          </p:val>
                                        </p:tav>
                                      </p:tavLst>
                                    </p:anim>
                                    <p:anim calcmode="lin" valueType="num">
                                      <p:cBhvr>
                                        <p:cTn id="29" dur="2000" fill="hold"/>
                                        <p:tgtEl>
                                          <p:spTgt spid="6"/>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1500" fill="hold"/>
                                        <p:tgtEl>
                                          <p:spTgt spid="8"/>
                                        </p:tgtEl>
                                        <p:attrNameLst>
                                          <p:attrName>ppt_x</p:attrName>
                                        </p:attrNameLst>
                                      </p:cBhvr>
                                      <p:tavLst>
                                        <p:tav tm="0">
                                          <p:val>
                                            <p:strVal val="1+#ppt_w/2"/>
                                          </p:val>
                                        </p:tav>
                                        <p:tav tm="100000">
                                          <p:val>
                                            <p:strVal val="#ppt_x"/>
                                          </p:val>
                                        </p:tav>
                                      </p:tavLst>
                                    </p:anim>
                                    <p:anim calcmode="lin" valueType="num">
                                      <p:cBhvr additive="base">
                                        <p:cTn id="33"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4"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695890" y="273790"/>
            <a:ext cx="800219" cy="461665"/>
          </a:xfrm>
          <a:prstGeom prst="rect">
            <a:avLst/>
          </a:prstGeom>
          <a:noFill/>
        </p:spPr>
        <p:txBody>
          <a:bodyPr wrap="none" rtlCol="0" anchor="ctr">
            <a:spAutoFit/>
          </a:bodyPr>
          <a:lstStyle/>
          <a:p>
            <a:pPr algn="ctr"/>
            <a:r>
              <a:rPr lang="zh-CN" altLang="en-US" sz="2400" b="1" dirty="0">
                <a:solidFill>
                  <a:schemeClr val="bg1"/>
                </a:solidFill>
                <a:cs typeface="+mn-ea"/>
              </a:rPr>
              <a:t>介绍</a:t>
            </a:r>
          </a:p>
        </p:txBody>
      </p:sp>
      <p:grpSp>
        <p:nvGrpSpPr>
          <p:cNvPr id="37" name="组合 36"/>
          <p:cNvGrpSpPr/>
          <p:nvPr/>
        </p:nvGrpSpPr>
        <p:grpSpPr>
          <a:xfrm>
            <a:off x="1811524" y="468618"/>
            <a:ext cx="8568952" cy="80062"/>
            <a:chOff x="1811524" y="468618"/>
            <a:chExt cx="8568952" cy="80062"/>
          </a:xfrm>
        </p:grpSpPr>
        <p:cxnSp>
          <p:nvCxnSpPr>
            <p:cNvPr id="25" name="直接连接符 24"/>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6B70C5EA-4FDA-4E6B-B7DD-C2DDD3FF1494}"/>
              </a:ext>
            </a:extLst>
          </p:cNvPr>
          <p:cNvSpPr txBox="1"/>
          <p:nvPr/>
        </p:nvSpPr>
        <p:spPr>
          <a:xfrm>
            <a:off x="1167517" y="1988659"/>
            <a:ext cx="10657184" cy="3416320"/>
          </a:xfrm>
          <a:prstGeom prst="rect">
            <a:avLst/>
          </a:prstGeom>
          <a:noFill/>
        </p:spPr>
        <p:txBody>
          <a:bodyPr wrap="square" rtlCol="0">
            <a:spAutoFit/>
          </a:bodyPr>
          <a:lstStyle/>
          <a:p>
            <a:r>
              <a:rPr lang="zh-CN" altLang="en-US" sz="3600" b="0" i="0" dirty="0">
                <a:solidFill>
                  <a:srgbClr val="333333"/>
                </a:solidFill>
                <a:effectLst/>
                <a:latin typeface="Helvetica Neue"/>
              </a:rPr>
              <a:t>在关系数据库中，索引是一种单独的、物理的对数据库表中一列或多列的值进行排序的一种</a:t>
            </a:r>
            <a:r>
              <a:rPr lang="zh-CN" altLang="en-US" sz="3600" b="0" i="0" u="none" strike="noStrike" dirty="0">
                <a:solidFill>
                  <a:srgbClr val="136EC2"/>
                </a:solidFill>
                <a:effectLst/>
                <a:latin typeface="Helvetica Neue"/>
              </a:rPr>
              <a:t>存储结构</a:t>
            </a:r>
            <a:r>
              <a:rPr lang="zh-CN" altLang="en-US" sz="3600" b="0" i="0" dirty="0">
                <a:solidFill>
                  <a:srgbClr val="333333"/>
                </a:solidFill>
                <a:effectLst/>
                <a:latin typeface="Helvetica Neue"/>
              </a:rPr>
              <a:t>，它是某个表中一列或若干列值的集合和相应的指向表中物理标识这些值的数据页的逻辑</a:t>
            </a:r>
            <a:r>
              <a:rPr lang="zh-CN" altLang="en-US" sz="3600" b="0" i="0" dirty="0">
                <a:solidFill>
                  <a:srgbClr val="136EC2"/>
                </a:solidFill>
                <a:effectLst/>
                <a:latin typeface="Helvetica Neue"/>
              </a:rPr>
              <a:t>指针</a:t>
            </a:r>
            <a:r>
              <a:rPr lang="zh-CN" altLang="en-US" sz="3600" b="0" i="0" dirty="0">
                <a:solidFill>
                  <a:srgbClr val="333333"/>
                </a:solidFill>
                <a:effectLst/>
                <a:latin typeface="Helvetica Neue"/>
              </a:rPr>
              <a:t>清单。索引的作用相当于图书的</a:t>
            </a:r>
            <a:r>
              <a:rPr lang="zh-CN" altLang="en-US" sz="3600" b="0" i="0" dirty="0">
                <a:solidFill>
                  <a:srgbClr val="136EC2"/>
                </a:solidFill>
                <a:effectLst/>
                <a:latin typeface="Helvetica Neue"/>
              </a:rPr>
              <a:t>目录</a:t>
            </a:r>
            <a:r>
              <a:rPr lang="zh-CN" altLang="en-US" sz="3600" b="0" i="0" dirty="0">
                <a:solidFill>
                  <a:srgbClr val="333333"/>
                </a:solidFill>
                <a:effectLst/>
                <a:latin typeface="Helvetica Neue"/>
              </a:rPr>
              <a:t>，可以根据目录中的</a:t>
            </a:r>
            <a:r>
              <a:rPr lang="zh-CN" altLang="en-US" sz="3600" b="0" i="0" u="none" strike="noStrike" dirty="0">
                <a:solidFill>
                  <a:srgbClr val="136EC2"/>
                </a:solidFill>
                <a:effectLst/>
                <a:latin typeface="Helvetica Neue"/>
              </a:rPr>
              <a:t>页码</a:t>
            </a:r>
            <a:r>
              <a:rPr lang="zh-CN" altLang="en-US" sz="3600" b="0" i="0" dirty="0">
                <a:solidFill>
                  <a:srgbClr val="333333"/>
                </a:solidFill>
                <a:effectLst/>
                <a:latin typeface="Helvetica Neue"/>
              </a:rPr>
              <a:t>快速找到所需的内容。</a:t>
            </a:r>
            <a:endParaRPr lang="zh-CN" altLang="en-US" sz="3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3"/>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3"/>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811524" y="468618"/>
            <a:ext cx="8568952" cy="80062"/>
            <a:chOff x="1811524" y="468618"/>
            <a:chExt cx="8568952" cy="80062"/>
          </a:xfrm>
        </p:grpSpPr>
        <p:cxnSp>
          <p:nvCxnSpPr>
            <p:cNvPr id="25" name="直接连接符 24"/>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sp>
        <p:nvSpPr>
          <p:cNvPr id="29" name="Rectangle 29"/>
          <p:cNvSpPr>
            <a:spLocks noChangeArrowheads="1"/>
          </p:cNvSpPr>
          <p:nvPr/>
        </p:nvSpPr>
        <p:spPr bwMode="auto">
          <a:xfrm>
            <a:off x="6188075" y="3556428"/>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Freeform 30"/>
          <p:cNvSpPr>
            <a:spLocks noEditPoints="1"/>
          </p:cNvSpPr>
          <p:nvPr/>
        </p:nvSpPr>
        <p:spPr bwMode="auto">
          <a:xfrm>
            <a:off x="2467787" y="1389709"/>
            <a:ext cx="2044700" cy="2047875"/>
          </a:xfrm>
          <a:custGeom>
            <a:avLst/>
            <a:gdLst>
              <a:gd name="T0" fmla="*/ 505 w 544"/>
              <a:gd name="T1" fmla="*/ 222 h 544"/>
              <a:gd name="T2" fmla="*/ 488 w 544"/>
              <a:gd name="T3" fmla="*/ 121 h 544"/>
              <a:gd name="T4" fmla="*/ 422 w 544"/>
              <a:gd name="T5" fmla="*/ 56 h 544"/>
              <a:gd name="T6" fmla="*/ 317 w 544"/>
              <a:gd name="T7" fmla="*/ 16 h 544"/>
              <a:gd name="T8" fmla="*/ 272 w 544"/>
              <a:gd name="T9" fmla="*/ 0 h 544"/>
              <a:gd name="T10" fmla="*/ 223 w 544"/>
              <a:gd name="T11" fmla="*/ 39 h 544"/>
              <a:gd name="T12" fmla="*/ 168 w 544"/>
              <a:gd name="T13" fmla="*/ 78 h 544"/>
              <a:gd name="T14" fmla="*/ 124 w 544"/>
              <a:gd name="T15" fmla="*/ 58 h 544"/>
              <a:gd name="T16" fmla="*/ 55 w 544"/>
              <a:gd name="T17" fmla="*/ 108 h 544"/>
              <a:gd name="T18" fmla="*/ 79 w 544"/>
              <a:gd name="T19" fmla="*/ 166 h 544"/>
              <a:gd name="T20" fmla="*/ 20 w 544"/>
              <a:gd name="T21" fmla="*/ 224 h 544"/>
              <a:gd name="T22" fmla="*/ 13 w 544"/>
              <a:gd name="T23" fmla="*/ 224 h 544"/>
              <a:gd name="T24" fmla="*/ 2 w 544"/>
              <a:gd name="T25" fmla="*/ 310 h 544"/>
              <a:gd name="T26" fmla="*/ 38 w 544"/>
              <a:gd name="T27" fmla="*/ 320 h 544"/>
              <a:gd name="T28" fmla="*/ 78 w 544"/>
              <a:gd name="T29" fmla="*/ 376 h 544"/>
              <a:gd name="T30" fmla="*/ 58 w 544"/>
              <a:gd name="T31" fmla="*/ 420 h 544"/>
              <a:gd name="T32" fmla="*/ 80 w 544"/>
              <a:gd name="T33" fmla="*/ 465 h 544"/>
              <a:gd name="T34" fmla="*/ 168 w 544"/>
              <a:gd name="T35" fmla="*/ 466 h 544"/>
              <a:gd name="T36" fmla="*/ 227 w 544"/>
              <a:gd name="T37" fmla="*/ 525 h 544"/>
              <a:gd name="T38" fmla="*/ 226 w 544"/>
              <a:gd name="T39" fmla="*/ 532 h 544"/>
              <a:gd name="T40" fmla="*/ 312 w 544"/>
              <a:gd name="T41" fmla="*/ 541 h 544"/>
              <a:gd name="T42" fmla="*/ 336 w 544"/>
              <a:gd name="T43" fmla="*/ 483 h 544"/>
              <a:gd name="T44" fmla="*/ 377 w 544"/>
              <a:gd name="T45" fmla="*/ 465 h 544"/>
              <a:gd name="T46" fmla="*/ 419 w 544"/>
              <a:gd name="T47" fmla="*/ 482 h 544"/>
              <a:gd name="T48" fmla="*/ 435 w 544"/>
              <a:gd name="T49" fmla="*/ 489 h 544"/>
              <a:gd name="T50" fmla="*/ 466 w 544"/>
              <a:gd name="T51" fmla="*/ 376 h 544"/>
              <a:gd name="T52" fmla="*/ 524 w 544"/>
              <a:gd name="T53" fmla="*/ 317 h 544"/>
              <a:gd name="T54" fmla="*/ 528 w 544"/>
              <a:gd name="T55" fmla="*/ 317 h 544"/>
              <a:gd name="T56" fmla="*/ 543 w 544"/>
              <a:gd name="T57" fmla="*/ 291 h 544"/>
              <a:gd name="T58" fmla="*/ 524 w 544"/>
              <a:gd name="T59" fmla="*/ 300 h 544"/>
              <a:gd name="T60" fmla="*/ 449 w 544"/>
              <a:gd name="T61" fmla="*/ 376 h 544"/>
              <a:gd name="T62" fmla="*/ 472 w 544"/>
              <a:gd name="T63" fmla="*/ 430 h 544"/>
              <a:gd name="T64" fmla="*/ 431 w 544"/>
              <a:gd name="T65" fmla="*/ 470 h 544"/>
              <a:gd name="T66" fmla="*/ 324 w 544"/>
              <a:gd name="T67" fmla="*/ 471 h 544"/>
              <a:gd name="T68" fmla="*/ 272 w 544"/>
              <a:gd name="T69" fmla="*/ 527 h 544"/>
              <a:gd name="T70" fmla="*/ 244 w 544"/>
              <a:gd name="T71" fmla="*/ 525 h 544"/>
              <a:gd name="T72" fmla="*/ 168 w 544"/>
              <a:gd name="T73" fmla="*/ 449 h 544"/>
              <a:gd name="T74" fmla="*/ 91 w 544"/>
              <a:gd name="T75" fmla="*/ 452 h 544"/>
              <a:gd name="T76" fmla="*/ 72 w 544"/>
              <a:gd name="T77" fmla="*/ 429 h 544"/>
              <a:gd name="T78" fmla="*/ 73 w 544"/>
              <a:gd name="T79" fmla="*/ 323 h 544"/>
              <a:gd name="T80" fmla="*/ 44 w 544"/>
              <a:gd name="T81" fmla="*/ 304 h 544"/>
              <a:gd name="T82" fmla="*/ 18 w 544"/>
              <a:gd name="T83" fmla="*/ 253 h 544"/>
              <a:gd name="T84" fmla="*/ 20 w 544"/>
              <a:gd name="T85" fmla="*/ 241 h 544"/>
              <a:gd name="T86" fmla="*/ 96 w 544"/>
              <a:gd name="T87" fmla="*/ 166 h 544"/>
              <a:gd name="T88" fmla="*/ 89 w 544"/>
              <a:gd name="T89" fmla="*/ 133 h 544"/>
              <a:gd name="T90" fmla="*/ 114 w 544"/>
              <a:gd name="T91" fmla="*/ 73 h 544"/>
              <a:gd name="T92" fmla="*/ 168 w 544"/>
              <a:gd name="T93" fmla="*/ 95 h 544"/>
              <a:gd name="T94" fmla="*/ 221 w 544"/>
              <a:gd name="T95" fmla="*/ 73 h 544"/>
              <a:gd name="T96" fmla="*/ 272 w 544"/>
              <a:gd name="T97" fmla="*/ 17 h 544"/>
              <a:gd name="T98" fmla="*/ 376 w 544"/>
              <a:gd name="T99" fmla="*/ 95 h 544"/>
              <a:gd name="T100" fmla="*/ 470 w 544"/>
              <a:gd name="T101" fmla="*/ 114 h 544"/>
              <a:gd name="T102" fmla="*/ 526 w 544"/>
              <a:gd name="T103" fmla="*/ 253 h 544"/>
              <a:gd name="T104" fmla="*/ 165 w 544"/>
              <a:gd name="T105" fmla="*/ 272 h 544"/>
              <a:gd name="T106" fmla="*/ 347 w 544"/>
              <a:gd name="T107" fmla="*/ 197 h 544"/>
              <a:gd name="T108" fmla="*/ 182 w 544"/>
              <a:gd name="T109" fmla="*/ 272 h 544"/>
              <a:gd name="T110" fmla="*/ 335 w 544"/>
              <a:gd name="T111" fmla="*/ 33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4" h="544">
                <a:moveTo>
                  <a:pt x="543" y="252"/>
                </a:moveTo>
                <a:cubicBezTo>
                  <a:pt x="542" y="246"/>
                  <a:pt x="542" y="239"/>
                  <a:pt x="541" y="232"/>
                </a:cubicBezTo>
                <a:cubicBezTo>
                  <a:pt x="541" y="232"/>
                  <a:pt x="541" y="232"/>
                  <a:pt x="541" y="232"/>
                </a:cubicBezTo>
                <a:cubicBezTo>
                  <a:pt x="540" y="228"/>
                  <a:pt x="536" y="225"/>
                  <a:pt x="531" y="225"/>
                </a:cubicBezTo>
                <a:cubicBezTo>
                  <a:pt x="522" y="226"/>
                  <a:pt x="513" y="225"/>
                  <a:pt x="505" y="222"/>
                </a:cubicBezTo>
                <a:cubicBezTo>
                  <a:pt x="497" y="220"/>
                  <a:pt x="489" y="215"/>
                  <a:pt x="482" y="209"/>
                </a:cubicBezTo>
                <a:cubicBezTo>
                  <a:pt x="471" y="197"/>
                  <a:pt x="465" y="182"/>
                  <a:pt x="465" y="167"/>
                </a:cubicBezTo>
                <a:cubicBezTo>
                  <a:pt x="465" y="152"/>
                  <a:pt x="471" y="137"/>
                  <a:pt x="482" y="126"/>
                </a:cubicBezTo>
                <a:cubicBezTo>
                  <a:pt x="483" y="125"/>
                  <a:pt x="484" y="124"/>
                  <a:pt x="485" y="123"/>
                </a:cubicBezTo>
                <a:cubicBezTo>
                  <a:pt x="486" y="122"/>
                  <a:pt x="487" y="122"/>
                  <a:pt x="488" y="121"/>
                </a:cubicBezTo>
                <a:cubicBezTo>
                  <a:pt x="488" y="121"/>
                  <a:pt x="488" y="121"/>
                  <a:pt x="488" y="121"/>
                </a:cubicBezTo>
                <a:cubicBezTo>
                  <a:pt x="491" y="118"/>
                  <a:pt x="492" y="113"/>
                  <a:pt x="489" y="109"/>
                </a:cubicBezTo>
                <a:cubicBezTo>
                  <a:pt x="481" y="99"/>
                  <a:pt x="473" y="89"/>
                  <a:pt x="464" y="80"/>
                </a:cubicBezTo>
                <a:cubicBezTo>
                  <a:pt x="454" y="70"/>
                  <a:pt x="444" y="62"/>
                  <a:pt x="434" y="54"/>
                </a:cubicBezTo>
                <a:cubicBezTo>
                  <a:pt x="430" y="51"/>
                  <a:pt x="425" y="52"/>
                  <a:pt x="422" y="56"/>
                </a:cubicBezTo>
                <a:cubicBezTo>
                  <a:pt x="417" y="63"/>
                  <a:pt x="410" y="69"/>
                  <a:pt x="402" y="72"/>
                </a:cubicBezTo>
                <a:cubicBezTo>
                  <a:pt x="394" y="76"/>
                  <a:pt x="385" y="78"/>
                  <a:pt x="376" y="78"/>
                </a:cubicBezTo>
                <a:cubicBezTo>
                  <a:pt x="360" y="78"/>
                  <a:pt x="345" y="72"/>
                  <a:pt x="335" y="61"/>
                </a:cubicBezTo>
                <a:cubicBezTo>
                  <a:pt x="324" y="51"/>
                  <a:pt x="317" y="36"/>
                  <a:pt x="317" y="20"/>
                </a:cubicBezTo>
                <a:cubicBezTo>
                  <a:pt x="317" y="18"/>
                  <a:pt x="317" y="17"/>
                  <a:pt x="317" y="16"/>
                </a:cubicBezTo>
                <a:cubicBezTo>
                  <a:pt x="318" y="15"/>
                  <a:pt x="318" y="14"/>
                  <a:pt x="318" y="13"/>
                </a:cubicBezTo>
                <a:cubicBezTo>
                  <a:pt x="318" y="13"/>
                  <a:pt x="318" y="13"/>
                  <a:pt x="318" y="13"/>
                </a:cubicBezTo>
                <a:cubicBezTo>
                  <a:pt x="318" y="8"/>
                  <a:pt x="315" y="4"/>
                  <a:pt x="311" y="3"/>
                </a:cubicBezTo>
                <a:cubicBezTo>
                  <a:pt x="304" y="2"/>
                  <a:pt x="298" y="2"/>
                  <a:pt x="291" y="1"/>
                </a:cubicBezTo>
                <a:cubicBezTo>
                  <a:pt x="285" y="1"/>
                  <a:pt x="278" y="0"/>
                  <a:pt x="272" y="0"/>
                </a:cubicBezTo>
                <a:cubicBezTo>
                  <a:pt x="265" y="0"/>
                  <a:pt x="259" y="1"/>
                  <a:pt x="252" y="1"/>
                </a:cubicBezTo>
                <a:cubicBezTo>
                  <a:pt x="246" y="1"/>
                  <a:pt x="240" y="2"/>
                  <a:pt x="234" y="3"/>
                </a:cubicBezTo>
                <a:cubicBezTo>
                  <a:pt x="233" y="3"/>
                  <a:pt x="233" y="3"/>
                  <a:pt x="233" y="3"/>
                </a:cubicBezTo>
                <a:cubicBezTo>
                  <a:pt x="229" y="4"/>
                  <a:pt x="225" y="8"/>
                  <a:pt x="226" y="13"/>
                </a:cubicBezTo>
                <a:cubicBezTo>
                  <a:pt x="227" y="21"/>
                  <a:pt x="226" y="30"/>
                  <a:pt x="223" y="39"/>
                </a:cubicBezTo>
                <a:cubicBezTo>
                  <a:pt x="221" y="47"/>
                  <a:pt x="216" y="54"/>
                  <a:pt x="210" y="61"/>
                </a:cubicBezTo>
                <a:cubicBezTo>
                  <a:pt x="209" y="61"/>
                  <a:pt x="209" y="61"/>
                  <a:pt x="209" y="61"/>
                </a:cubicBezTo>
                <a:cubicBezTo>
                  <a:pt x="209" y="61"/>
                  <a:pt x="209" y="61"/>
                  <a:pt x="209" y="61"/>
                </a:cubicBezTo>
                <a:cubicBezTo>
                  <a:pt x="209" y="61"/>
                  <a:pt x="209" y="61"/>
                  <a:pt x="209" y="61"/>
                </a:cubicBezTo>
                <a:cubicBezTo>
                  <a:pt x="198" y="73"/>
                  <a:pt x="183" y="78"/>
                  <a:pt x="168" y="78"/>
                </a:cubicBezTo>
                <a:cubicBezTo>
                  <a:pt x="153" y="78"/>
                  <a:pt x="138" y="73"/>
                  <a:pt x="127" y="61"/>
                </a:cubicBezTo>
                <a:cubicBezTo>
                  <a:pt x="127" y="61"/>
                  <a:pt x="127" y="61"/>
                  <a:pt x="126" y="61"/>
                </a:cubicBezTo>
                <a:cubicBezTo>
                  <a:pt x="126" y="61"/>
                  <a:pt x="126" y="61"/>
                  <a:pt x="126" y="61"/>
                </a:cubicBezTo>
                <a:cubicBezTo>
                  <a:pt x="126" y="61"/>
                  <a:pt x="126" y="61"/>
                  <a:pt x="126" y="61"/>
                </a:cubicBezTo>
                <a:cubicBezTo>
                  <a:pt x="125" y="60"/>
                  <a:pt x="125" y="59"/>
                  <a:pt x="124" y="58"/>
                </a:cubicBezTo>
                <a:cubicBezTo>
                  <a:pt x="123" y="57"/>
                  <a:pt x="122" y="56"/>
                  <a:pt x="122" y="55"/>
                </a:cubicBezTo>
                <a:cubicBezTo>
                  <a:pt x="122" y="55"/>
                  <a:pt x="122" y="55"/>
                  <a:pt x="122" y="55"/>
                </a:cubicBezTo>
                <a:cubicBezTo>
                  <a:pt x="119" y="52"/>
                  <a:pt x="114" y="51"/>
                  <a:pt x="110" y="54"/>
                </a:cubicBezTo>
                <a:cubicBezTo>
                  <a:pt x="99" y="62"/>
                  <a:pt x="90" y="70"/>
                  <a:pt x="81" y="79"/>
                </a:cubicBezTo>
                <a:cubicBezTo>
                  <a:pt x="72" y="88"/>
                  <a:pt x="63" y="98"/>
                  <a:pt x="55" y="108"/>
                </a:cubicBezTo>
                <a:cubicBezTo>
                  <a:pt x="55" y="108"/>
                  <a:pt x="55" y="108"/>
                  <a:pt x="55" y="108"/>
                </a:cubicBezTo>
                <a:cubicBezTo>
                  <a:pt x="52" y="112"/>
                  <a:pt x="53" y="117"/>
                  <a:pt x="57" y="120"/>
                </a:cubicBezTo>
                <a:cubicBezTo>
                  <a:pt x="64" y="125"/>
                  <a:pt x="69" y="132"/>
                  <a:pt x="73" y="140"/>
                </a:cubicBezTo>
                <a:cubicBezTo>
                  <a:pt x="77" y="148"/>
                  <a:pt x="79" y="157"/>
                  <a:pt x="79" y="166"/>
                </a:cubicBezTo>
                <a:cubicBezTo>
                  <a:pt x="79" y="166"/>
                  <a:pt x="79" y="166"/>
                  <a:pt x="79" y="166"/>
                </a:cubicBezTo>
                <a:cubicBezTo>
                  <a:pt x="79" y="166"/>
                  <a:pt x="79" y="166"/>
                  <a:pt x="79" y="166"/>
                </a:cubicBezTo>
                <a:cubicBezTo>
                  <a:pt x="79" y="166"/>
                  <a:pt x="79" y="166"/>
                  <a:pt x="79" y="166"/>
                </a:cubicBezTo>
                <a:cubicBezTo>
                  <a:pt x="79" y="182"/>
                  <a:pt x="72" y="197"/>
                  <a:pt x="61" y="207"/>
                </a:cubicBezTo>
                <a:cubicBezTo>
                  <a:pt x="51" y="218"/>
                  <a:pt x="36" y="224"/>
                  <a:pt x="21" y="224"/>
                </a:cubicBezTo>
                <a:cubicBezTo>
                  <a:pt x="20" y="224"/>
                  <a:pt x="20" y="224"/>
                  <a:pt x="20" y="224"/>
                </a:cubicBezTo>
                <a:cubicBezTo>
                  <a:pt x="20" y="224"/>
                  <a:pt x="20" y="224"/>
                  <a:pt x="20" y="224"/>
                </a:cubicBezTo>
                <a:cubicBezTo>
                  <a:pt x="20" y="224"/>
                  <a:pt x="20" y="224"/>
                  <a:pt x="20" y="224"/>
                </a:cubicBezTo>
                <a:cubicBezTo>
                  <a:pt x="19" y="224"/>
                  <a:pt x="18" y="224"/>
                  <a:pt x="16" y="224"/>
                </a:cubicBezTo>
                <a:cubicBezTo>
                  <a:pt x="15" y="224"/>
                  <a:pt x="14" y="224"/>
                  <a:pt x="13" y="224"/>
                </a:cubicBezTo>
                <a:cubicBezTo>
                  <a:pt x="13" y="224"/>
                  <a:pt x="13" y="224"/>
                  <a:pt x="13" y="224"/>
                </a:cubicBezTo>
                <a:cubicBezTo>
                  <a:pt x="8" y="223"/>
                  <a:pt x="4" y="226"/>
                  <a:pt x="3" y="231"/>
                </a:cubicBezTo>
                <a:cubicBezTo>
                  <a:pt x="2" y="238"/>
                  <a:pt x="1" y="244"/>
                  <a:pt x="1" y="251"/>
                </a:cubicBezTo>
                <a:cubicBezTo>
                  <a:pt x="0" y="258"/>
                  <a:pt x="0" y="265"/>
                  <a:pt x="0" y="272"/>
                </a:cubicBezTo>
                <a:cubicBezTo>
                  <a:pt x="0" y="279"/>
                  <a:pt x="0" y="285"/>
                  <a:pt x="1" y="291"/>
                </a:cubicBezTo>
                <a:cubicBezTo>
                  <a:pt x="1" y="298"/>
                  <a:pt x="2" y="304"/>
                  <a:pt x="2" y="310"/>
                </a:cubicBezTo>
                <a:cubicBezTo>
                  <a:pt x="3" y="310"/>
                  <a:pt x="3" y="310"/>
                  <a:pt x="3" y="310"/>
                </a:cubicBezTo>
                <a:cubicBezTo>
                  <a:pt x="3" y="315"/>
                  <a:pt x="7" y="318"/>
                  <a:pt x="12" y="318"/>
                </a:cubicBezTo>
                <a:cubicBezTo>
                  <a:pt x="21" y="317"/>
                  <a:pt x="30" y="318"/>
                  <a:pt x="38" y="320"/>
                </a:cubicBezTo>
                <a:cubicBezTo>
                  <a:pt x="38" y="320"/>
                  <a:pt x="38" y="320"/>
                  <a:pt x="38" y="320"/>
                </a:cubicBezTo>
                <a:cubicBezTo>
                  <a:pt x="38" y="320"/>
                  <a:pt x="38" y="320"/>
                  <a:pt x="38" y="320"/>
                </a:cubicBezTo>
                <a:cubicBezTo>
                  <a:pt x="46" y="323"/>
                  <a:pt x="54" y="328"/>
                  <a:pt x="60" y="334"/>
                </a:cubicBezTo>
                <a:cubicBezTo>
                  <a:pt x="60" y="334"/>
                  <a:pt x="61" y="334"/>
                  <a:pt x="61" y="335"/>
                </a:cubicBezTo>
                <a:cubicBezTo>
                  <a:pt x="61" y="335"/>
                  <a:pt x="61" y="335"/>
                  <a:pt x="61" y="335"/>
                </a:cubicBezTo>
                <a:cubicBezTo>
                  <a:pt x="61" y="335"/>
                  <a:pt x="61" y="335"/>
                  <a:pt x="61" y="335"/>
                </a:cubicBezTo>
                <a:cubicBezTo>
                  <a:pt x="72" y="346"/>
                  <a:pt x="78" y="361"/>
                  <a:pt x="78" y="376"/>
                </a:cubicBezTo>
                <a:cubicBezTo>
                  <a:pt x="78" y="391"/>
                  <a:pt x="72" y="406"/>
                  <a:pt x="61" y="417"/>
                </a:cubicBezTo>
                <a:cubicBezTo>
                  <a:pt x="61" y="417"/>
                  <a:pt x="60" y="417"/>
                  <a:pt x="60" y="417"/>
                </a:cubicBezTo>
                <a:cubicBezTo>
                  <a:pt x="60" y="417"/>
                  <a:pt x="60" y="417"/>
                  <a:pt x="60" y="417"/>
                </a:cubicBezTo>
                <a:cubicBezTo>
                  <a:pt x="60" y="417"/>
                  <a:pt x="60" y="417"/>
                  <a:pt x="60" y="417"/>
                </a:cubicBezTo>
                <a:cubicBezTo>
                  <a:pt x="59" y="418"/>
                  <a:pt x="58" y="419"/>
                  <a:pt x="58" y="420"/>
                </a:cubicBezTo>
                <a:cubicBezTo>
                  <a:pt x="57" y="421"/>
                  <a:pt x="56" y="421"/>
                  <a:pt x="55" y="422"/>
                </a:cubicBezTo>
                <a:cubicBezTo>
                  <a:pt x="55" y="422"/>
                  <a:pt x="55" y="422"/>
                  <a:pt x="55" y="422"/>
                </a:cubicBezTo>
                <a:cubicBezTo>
                  <a:pt x="51" y="425"/>
                  <a:pt x="50" y="430"/>
                  <a:pt x="53" y="434"/>
                </a:cubicBezTo>
                <a:cubicBezTo>
                  <a:pt x="61" y="445"/>
                  <a:pt x="70" y="455"/>
                  <a:pt x="79" y="464"/>
                </a:cubicBezTo>
                <a:cubicBezTo>
                  <a:pt x="79" y="464"/>
                  <a:pt x="79" y="464"/>
                  <a:pt x="80" y="465"/>
                </a:cubicBezTo>
                <a:cubicBezTo>
                  <a:pt x="89" y="474"/>
                  <a:pt x="99" y="483"/>
                  <a:pt x="110" y="491"/>
                </a:cubicBezTo>
                <a:cubicBezTo>
                  <a:pt x="114" y="494"/>
                  <a:pt x="119" y="493"/>
                  <a:pt x="122" y="489"/>
                </a:cubicBezTo>
                <a:cubicBezTo>
                  <a:pt x="127" y="482"/>
                  <a:pt x="134" y="476"/>
                  <a:pt x="142" y="472"/>
                </a:cubicBezTo>
                <a:cubicBezTo>
                  <a:pt x="150" y="469"/>
                  <a:pt x="159" y="466"/>
                  <a:pt x="168" y="466"/>
                </a:cubicBezTo>
                <a:cubicBezTo>
                  <a:pt x="168" y="466"/>
                  <a:pt x="168" y="466"/>
                  <a:pt x="168" y="466"/>
                </a:cubicBezTo>
                <a:cubicBezTo>
                  <a:pt x="168" y="466"/>
                  <a:pt x="168" y="466"/>
                  <a:pt x="168" y="466"/>
                </a:cubicBezTo>
                <a:cubicBezTo>
                  <a:pt x="168" y="466"/>
                  <a:pt x="168" y="466"/>
                  <a:pt x="168" y="466"/>
                </a:cubicBezTo>
                <a:cubicBezTo>
                  <a:pt x="184" y="466"/>
                  <a:pt x="199" y="473"/>
                  <a:pt x="210" y="483"/>
                </a:cubicBezTo>
                <a:cubicBezTo>
                  <a:pt x="220" y="494"/>
                  <a:pt x="227" y="509"/>
                  <a:pt x="227" y="525"/>
                </a:cubicBezTo>
                <a:cubicBezTo>
                  <a:pt x="227" y="525"/>
                  <a:pt x="227" y="525"/>
                  <a:pt x="227" y="525"/>
                </a:cubicBezTo>
                <a:cubicBezTo>
                  <a:pt x="227" y="525"/>
                  <a:pt x="227" y="525"/>
                  <a:pt x="227" y="525"/>
                </a:cubicBezTo>
                <a:cubicBezTo>
                  <a:pt x="227" y="525"/>
                  <a:pt x="227" y="525"/>
                  <a:pt x="227" y="525"/>
                </a:cubicBezTo>
                <a:cubicBezTo>
                  <a:pt x="227" y="526"/>
                  <a:pt x="227" y="527"/>
                  <a:pt x="227" y="528"/>
                </a:cubicBezTo>
                <a:cubicBezTo>
                  <a:pt x="227" y="530"/>
                  <a:pt x="227" y="531"/>
                  <a:pt x="226" y="532"/>
                </a:cubicBezTo>
                <a:cubicBezTo>
                  <a:pt x="226" y="532"/>
                  <a:pt x="226" y="532"/>
                  <a:pt x="226" y="532"/>
                </a:cubicBezTo>
                <a:cubicBezTo>
                  <a:pt x="226" y="537"/>
                  <a:pt x="229" y="541"/>
                  <a:pt x="234" y="541"/>
                </a:cubicBezTo>
                <a:cubicBezTo>
                  <a:pt x="240" y="542"/>
                  <a:pt x="246" y="543"/>
                  <a:pt x="253" y="543"/>
                </a:cubicBezTo>
                <a:cubicBezTo>
                  <a:pt x="259" y="544"/>
                  <a:pt x="265" y="544"/>
                  <a:pt x="272" y="544"/>
                </a:cubicBezTo>
                <a:cubicBezTo>
                  <a:pt x="279" y="544"/>
                  <a:pt x="285" y="544"/>
                  <a:pt x="292" y="543"/>
                </a:cubicBezTo>
                <a:cubicBezTo>
                  <a:pt x="299" y="543"/>
                  <a:pt x="306" y="542"/>
                  <a:pt x="312" y="541"/>
                </a:cubicBezTo>
                <a:cubicBezTo>
                  <a:pt x="312" y="541"/>
                  <a:pt x="312" y="541"/>
                  <a:pt x="312" y="541"/>
                </a:cubicBezTo>
                <a:cubicBezTo>
                  <a:pt x="317" y="540"/>
                  <a:pt x="320" y="536"/>
                  <a:pt x="320" y="532"/>
                </a:cubicBezTo>
                <a:cubicBezTo>
                  <a:pt x="318" y="523"/>
                  <a:pt x="319" y="514"/>
                  <a:pt x="322" y="505"/>
                </a:cubicBezTo>
                <a:cubicBezTo>
                  <a:pt x="325" y="497"/>
                  <a:pt x="329" y="490"/>
                  <a:pt x="336" y="483"/>
                </a:cubicBezTo>
                <a:cubicBezTo>
                  <a:pt x="336" y="483"/>
                  <a:pt x="336" y="483"/>
                  <a:pt x="336" y="483"/>
                </a:cubicBezTo>
                <a:cubicBezTo>
                  <a:pt x="336" y="483"/>
                  <a:pt x="336" y="483"/>
                  <a:pt x="336" y="483"/>
                </a:cubicBezTo>
                <a:cubicBezTo>
                  <a:pt x="336" y="483"/>
                  <a:pt x="336" y="483"/>
                  <a:pt x="336" y="483"/>
                </a:cubicBezTo>
                <a:cubicBezTo>
                  <a:pt x="336" y="483"/>
                  <a:pt x="336" y="483"/>
                  <a:pt x="336" y="483"/>
                </a:cubicBezTo>
                <a:cubicBezTo>
                  <a:pt x="336" y="483"/>
                  <a:pt x="336" y="483"/>
                  <a:pt x="336" y="483"/>
                </a:cubicBezTo>
                <a:cubicBezTo>
                  <a:pt x="347" y="471"/>
                  <a:pt x="362" y="465"/>
                  <a:pt x="377" y="465"/>
                </a:cubicBezTo>
                <a:cubicBezTo>
                  <a:pt x="392" y="465"/>
                  <a:pt x="407" y="471"/>
                  <a:pt x="418" y="482"/>
                </a:cubicBezTo>
                <a:cubicBezTo>
                  <a:pt x="419" y="482"/>
                  <a:pt x="419" y="482"/>
                  <a:pt x="419" y="482"/>
                </a:cubicBezTo>
                <a:cubicBezTo>
                  <a:pt x="419" y="482"/>
                  <a:pt x="419" y="482"/>
                  <a:pt x="419" y="482"/>
                </a:cubicBezTo>
                <a:cubicBezTo>
                  <a:pt x="419" y="482"/>
                  <a:pt x="419" y="482"/>
                  <a:pt x="419" y="482"/>
                </a:cubicBezTo>
                <a:cubicBezTo>
                  <a:pt x="419" y="482"/>
                  <a:pt x="419" y="482"/>
                  <a:pt x="419" y="482"/>
                </a:cubicBezTo>
                <a:cubicBezTo>
                  <a:pt x="419" y="482"/>
                  <a:pt x="419" y="482"/>
                  <a:pt x="419" y="482"/>
                </a:cubicBezTo>
                <a:cubicBezTo>
                  <a:pt x="420" y="483"/>
                  <a:pt x="420" y="484"/>
                  <a:pt x="421" y="485"/>
                </a:cubicBezTo>
                <a:cubicBezTo>
                  <a:pt x="422" y="486"/>
                  <a:pt x="423" y="487"/>
                  <a:pt x="424" y="488"/>
                </a:cubicBezTo>
                <a:cubicBezTo>
                  <a:pt x="424" y="488"/>
                  <a:pt x="424" y="488"/>
                  <a:pt x="424" y="488"/>
                </a:cubicBezTo>
                <a:cubicBezTo>
                  <a:pt x="427" y="491"/>
                  <a:pt x="432" y="492"/>
                  <a:pt x="435" y="489"/>
                </a:cubicBezTo>
                <a:cubicBezTo>
                  <a:pt x="446" y="481"/>
                  <a:pt x="456" y="473"/>
                  <a:pt x="465" y="464"/>
                </a:cubicBezTo>
                <a:cubicBezTo>
                  <a:pt x="474" y="454"/>
                  <a:pt x="483" y="444"/>
                  <a:pt x="490" y="434"/>
                </a:cubicBezTo>
                <a:cubicBezTo>
                  <a:pt x="493" y="430"/>
                  <a:pt x="492" y="425"/>
                  <a:pt x="489" y="422"/>
                </a:cubicBezTo>
                <a:cubicBezTo>
                  <a:pt x="482" y="417"/>
                  <a:pt x="476" y="410"/>
                  <a:pt x="472" y="402"/>
                </a:cubicBezTo>
                <a:cubicBezTo>
                  <a:pt x="468" y="394"/>
                  <a:pt x="466" y="385"/>
                  <a:pt x="466" y="376"/>
                </a:cubicBezTo>
                <a:cubicBezTo>
                  <a:pt x="466" y="376"/>
                  <a:pt x="466" y="376"/>
                  <a:pt x="466" y="376"/>
                </a:cubicBezTo>
                <a:cubicBezTo>
                  <a:pt x="466" y="376"/>
                  <a:pt x="466" y="376"/>
                  <a:pt x="466" y="376"/>
                </a:cubicBezTo>
                <a:cubicBezTo>
                  <a:pt x="466" y="376"/>
                  <a:pt x="466" y="376"/>
                  <a:pt x="466" y="376"/>
                </a:cubicBezTo>
                <a:cubicBezTo>
                  <a:pt x="466" y="360"/>
                  <a:pt x="472" y="345"/>
                  <a:pt x="483" y="334"/>
                </a:cubicBezTo>
                <a:cubicBezTo>
                  <a:pt x="493" y="324"/>
                  <a:pt x="508" y="317"/>
                  <a:pt x="524" y="317"/>
                </a:cubicBezTo>
                <a:cubicBezTo>
                  <a:pt x="524" y="317"/>
                  <a:pt x="524" y="317"/>
                  <a:pt x="524" y="317"/>
                </a:cubicBezTo>
                <a:cubicBezTo>
                  <a:pt x="524" y="317"/>
                  <a:pt x="524" y="317"/>
                  <a:pt x="524" y="317"/>
                </a:cubicBezTo>
                <a:cubicBezTo>
                  <a:pt x="524" y="317"/>
                  <a:pt x="524" y="317"/>
                  <a:pt x="524" y="317"/>
                </a:cubicBezTo>
                <a:cubicBezTo>
                  <a:pt x="525" y="317"/>
                  <a:pt x="527" y="317"/>
                  <a:pt x="528" y="317"/>
                </a:cubicBezTo>
                <a:cubicBezTo>
                  <a:pt x="528" y="317"/>
                  <a:pt x="528" y="317"/>
                  <a:pt x="528" y="317"/>
                </a:cubicBezTo>
                <a:cubicBezTo>
                  <a:pt x="528" y="317"/>
                  <a:pt x="528" y="317"/>
                  <a:pt x="528" y="317"/>
                </a:cubicBezTo>
                <a:cubicBezTo>
                  <a:pt x="529" y="317"/>
                  <a:pt x="530" y="317"/>
                  <a:pt x="532" y="318"/>
                </a:cubicBezTo>
                <a:cubicBezTo>
                  <a:pt x="532" y="318"/>
                  <a:pt x="532" y="318"/>
                  <a:pt x="532" y="318"/>
                </a:cubicBezTo>
                <a:cubicBezTo>
                  <a:pt x="536" y="318"/>
                  <a:pt x="540" y="315"/>
                  <a:pt x="541" y="310"/>
                </a:cubicBezTo>
                <a:cubicBezTo>
                  <a:pt x="542" y="304"/>
                  <a:pt x="543" y="298"/>
                  <a:pt x="543" y="291"/>
                </a:cubicBezTo>
                <a:cubicBezTo>
                  <a:pt x="543" y="285"/>
                  <a:pt x="544" y="279"/>
                  <a:pt x="544" y="272"/>
                </a:cubicBezTo>
                <a:cubicBezTo>
                  <a:pt x="544" y="266"/>
                  <a:pt x="543" y="259"/>
                  <a:pt x="543" y="252"/>
                </a:cubicBezTo>
                <a:close/>
                <a:moveTo>
                  <a:pt x="526" y="290"/>
                </a:moveTo>
                <a:cubicBezTo>
                  <a:pt x="526" y="294"/>
                  <a:pt x="525" y="297"/>
                  <a:pt x="525" y="300"/>
                </a:cubicBezTo>
                <a:cubicBezTo>
                  <a:pt x="524" y="300"/>
                  <a:pt x="524" y="300"/>
                  <a:pt x="524" y="300"/>
                </a:cubicBezTo>
                <a:cubicBezTo>
                  <a:pt x="524" y="300"/>
                  <a:pt x="524" y="300"/>
                  <a:pt x="524" y="300"/>
                </a:cubicBezTo>
                <a:cubicBezTo>
                  <a:pt x="524" y="300"/>
                  <a:pt x="524" y="300"/>
                  <a:pt x="524" y="300"/>
                </a:cubicBezTo>
                <a:cubicBezTo>
                  <a:pt x="524" y="300"/>
                  <a:pt x="524" y="300"/>
                  <a:pt x="524" y="300"/>
                </a:cubicBezTo>
                <a:cubicBezTo>
                  <a:pt x="503" y="300"/>
                  <a:pt x="485" y="309"/>
                  <a:pt x="471" y="322"/>
                </a:cubicBezTo>
                <a:cubicBezTo>
                  <a:pt x="457" y="336"/>
                  <a:pt x="449" y="355"/>
                  <a:pt x="449" y="376"/>
                </a:cubicBezTo>
                <a:cubicBezTo>
                  <a:pt x="449" y="376"/>
                  <a:pt x="449" y="376"/>
                  <a:pt x="449" y="376"/>
                </a:cubicBezTo>
                <a:cubicBezTo>
                  <a:pt x="449" y="376"/>
                  <a:pt x="449" y="376"/>
                  <a:pt x="449" y="376"/>
                </a:cubicBezTo>
                <a:cubicBezTo>
                  <a:pt x="449" y="376"/>
                  <a:pt x="449" y="376"/>
                  <a:pt x="449" y="376"/>
                </a:cubicBezTo>
                <a:cubicBezTo>
                  <a:pt x="449" y="388"/>
                  <a:pt x="452" y="399"/>
                  <a:pt x="457" y="409"/>
                </a:cubicBezTo>
                <a:cubicBezTo>
                  <a:pt x="461" y="417"/>
                  <a:pt x="466" y="424"/>
                  <a:pt x="472" y="430"/>
                </a:cubicBezTo>
                <a:cubicBezTo>
                  <a:pt x="466" y="438"/>
                  <a:pt x="460" y="445"/>
                  <a:pt x="453" y="452"/>
                </a:cubicBezTo>
                <a:cubicBezTo>
                  <a:pt x="446" y="458"/>
                  <a:pt x="439" y="465"/>
                  <a:pt x="431" y="471"/>
                </a:cubicBezTo>
                <a:cubicBezTo>
                  <a:pt x="431" y="470"/>
                  <a:pt x="431" y="470"/>
                  <a:pt x="431" y="470"/>
                </a:cubicBezTo>
                <a:cubicBezTo>
                  <a:pt x="431" y="470"/>
                  <a:pt x="431" y="470"/>
                  <a:pt x="431" y="470"/>
                </a:cubicBezTo>
                <a:cubicBezTo>
                  <a:pt x="431" y="470"/>
                  <a:pt x="431" y="470"/>
                  <a:pt x="431" y="470"/>
                </a:cubicBezTo>
                <a:cubicBezTo>
                  <a:pt x="431" y="470"/>
                  <a:pt x="430" y="470"/>
                  <a:pt x="430" y="470"/>
                </a:cubicBezTo>
                <a:cubicBezTo>
                  <a:pt x="416" y="455"/>
                  <a:pt x="396" y="448"/>
                  <a:pt x="377" y="448"/>
                </a:cubicBezTo>
                <a:cubicBezTo>
                  <a:pt x="358" y="448"/>
                  <a:pt x="339" y="456"/>
                  <a:pt x="324" y="471"/>
                </a:cubicBezTo>
                <a:cubicBezTo>
                  <a:pt x="324" y="471"/>
                  <a:pt x="324" y="471"/>
                  <a:pt x="324" y="471"/>
                </a:cubicBezTo>
                <a:cubicBezTo>
                  <a:pt x="324" y="471"/>
                  <a:pt x="324" y="471"/>
                  <a:pt x="324" y="471"/>
                </a:cubicBezTo>
                <a:cubicBezTo>
                  <a:pt x="324" y="471"/>
                  <a:pt x="324" y="471"/>
                  <a:pt x="324" y="471"/>
                </a:cubicBezTo>
                <a:cubicBezTo>
                  <a:pt x="315" y="480"/>
                  <a:pt x="310" y="489"/>
                  <a:pt x="306" y="500"/>
                </a:cubicBezTo>
                <a:cubicBezTo>
                  <a:pt x="303" y="508"/>
                  <a:pt x="302" y="517"/>
                  <a:pt x="302" y="525"/>
                </a:cubicBezTo>
                <a:cubicBezTo>
                  <a:pt x="298" y="526"/>
                  <a:pt x="295" y="526"/>
                  <a:pt x="291" y="526"/>
                </a:cubicBezTo>
                <a:cubicBezTo>
                  <a:pt x="285" y="527"/>
                  <a:pt x="278" y="527"/>
                  <a:pt x="272" y="527"/>
                </a:cubicBezTo>
                <a:cubicBezTo>
                  <a:pt x="266" y="527"/>
                  <a:pt x="260" y="527"/>
                  <a:pt x="254" y="527"/>
                </a:cubicBezTo>
                <a:cubicBezTo>
                  <a:pt x="250" y="526"/>
                  <a:pt x="247" y="526"/>
                  <a:pt x="244" y="526"/>
                </a:cubicBezTo>
                <a:cubicBezTo>
                  <a:pt x="244" y="525"/>
                  <a:pt x="244" y="525"/>
                  <a:pt x="244" y="525"/>
                </a:cubicBezTo>
                <a:cubicBezTo>
                  <a:pt x="244" y="525"/>
                  <a:pt x="244" y="525"/>
                  <a:pt x="244" y="525"/>
                </a:cubicBezTo>
                <a:cubicBezTo>
                  <a:pt x="244" y="525"/>
                  <a:pt x="244" y="525"/>
                  <a:pt x="244" y="525"/>
                </a:cubicBezTo>
                <a:cubicBezTo>
                  <a:pt x="244" y="525"/>
                  <a:pt x="244" y="525"/>
                  <a:pt x="244" y="525"/>
                </a:cubicBezTo>
                <a:cubicBezTo>
                  <a:pt x="244" y="504"/>
                  <a:pt x="235" y="485"/>
                  <a:pt x="222" y="471"/>
                </a:cubicBezTo>
                <a:cubicBezTo>
                  <a:pt x="208" y="458"/>
                  <a:pt x="189" y="449"/>
                  <a:pt x="168" y="449"/>
                </a:cubicBezTo>
                <a:cubicBezTo>
                  <a:pt x="168" y="449"/>
                  <a:pt x="168" y="449"/>
                  <a:pt x="168" y="449"/>
                </a:cubicBezTo>
                <a:cubicBezTo>
                  <a:pt x="168" y="449"/>
                  <a:pt x="168" y="449"/>
                  <a:pt x="168" y="449"/>
                </a:cubicBezTo>
                <a:cubicBezTo>
                  <a:pt x="168" y="449"/>
                  <a:pt x="168" y="449"/>
                  <a:pt x="168" y="449"/>
                </a:cubicBezTo>
                <a:cubicBezTo>
                  <a:pt x="156" y="449"/>
                  <a:pt x="145" y="452"/>
                  <a:pt x="135" y="457"/>
                </a:cubicBezTo>
                <a:cubicBezTo>
                  <a:pt x="127" y="461"/>
                  <a:pt x="120" y="466"/>
                  <a:pt x="114" y="472"/>
                </a:cubicBezTo>
                <a:cubicBezTo>
                  <a:pt x="106" y="466"/>
                  <a:pt x="99" y="460"/>
                  <a:pt x="92" y="452"/>
                </a:cubicBezTo>
                <a:cubicBezTo>
                  <a:pt x="91" y="452"/>
                  <a:pt x="91" y="452"/>
                  <a:pt x="91" y="452"/>
                </a:cubicBezTo>
                <a:cubicBezTo>
                  <a:pt x="84" y="445"/>
                  <a:pt x="78" y="438"/>
                  <a:pt x="72" y="430"/>
                </a:cubicBezTo>
                <a:cubicBezTo>
                  <a:pt x="72" y="429"/>
                  <a:pt x="72" y="429"/>
                  <a:pt x="72" y="429"/>
                </a:cubicBezTo>
                <a:cubicBezTo>
                  <a:pt x="72" y="429"/>
                  <a:pt x="72" y="429"/>
                  <a:pt x="72" y="429"/>
                </a:cubicBezTo>
                <a:cubicBezTo>
                  <a:pt x="72" y="429"/>
                  <a:pt x="72" y="429"/>
                  <a:pt x="72" y="429"/>
                </a:cubicBezTo>
                <a:cubicBezTo>
                  <a:pt x="72" y="429"/>
                  <a:pt x="72" y="429"/>
                  <a:pt x="72" y="429"/>
                </a:cubicBezTo>
                <a:cubicBezTo>
                  <a:pt x="72" y="429"/>
                  <a:pt x="72" y="429"/>
                  <a:pt x="72" y="429"/>
                </a:cubicBezTo>
                <a:cubicBezTo>
                  <a:pt x="72" y="429"/>
                  <a:pt x="73" y="429"/>
                  <a:pt x="73" y="429"/>
                </a:cubicBezTo>
                <a:cubicBezTo>
                  <a:pt x="87" y="414"/>
                  <a:pt x="94" y="395"/>
                  <a:pt x="95" y="376"/>
                </a:cubicBezTo>
                <a:cubicBezTo>
                  <a:pt x="95" y="357"/>
                  <a:pt x="87" y="337"/>
                  <a:pt x="73" y="323"/>
                </a:cubicBezTo>
                <a:cubicBezTo>
                  <a:pt x="73" y="323"/>
                  <a:pt x="73" y="323"/>
                  <a:pt x="73" y="323"/>
                </a:cubicBezTo>
                <a:cubicBezTo>
                  <a:pt x="73" y="323"/>
                  <a:pt x="73" y="323"/>
                  <a:pt x="73" y="323"/>
                </a:cubicBezTo>
                <a:cubicBezTo>
                  <a:pt x="73" y="323"/>
                  <a:pt x="73" y="323"/>
                  <a:pt x="73" y="323"/>
                </a:cubicBezTo>
                <a:cubicBezTo>
                  <a:pt x="73" y="323"/>
                  <a:pt x="73" y="323"/>
                  <a:pt x="73" y="323"/>
                </a:cubicBezTo>
                <a:cubicBezTo>
                  <a:pt x="73" y="322"/>
                  <a:pt x="72" y="322"/>
                  <a:pt x="72" y="322"/>
                </a:cubicBezTo>
                <a:cubicBezTo>
                  <a:pt x="64" y="314"/>
                  <a:pt x="54" y="308"/>
                  <a:pt x="44" y="304"/>
                </a:cubicBezTo>
                <a:cubicBezTo>
                  <a:pt x="44" y="304"/>
                  <a:pt x="44" y="304"/>
                  <a:pt x="44" y="304"/>
                </a:cubicBezTo>
                <a:cubicBezTo>
                  <a:pt x="36" y="302"/>
                  <a:pt x="27" y="300"/>
                  <a:pt x="18" y="300"/>
                </a:cubicBezTo>
                <a:cubicBezTo>
                  <a:pt x="18" y="297"/>
                  <a:pt x="18" y="294"/>
                  <a:pt x="17" y="290"/>
                </a:cubicBezTo>
                <a:cubicBezTo>
                  <a:pt x="17" y="284"/>
                  <a:pt x="17" y="278"/>
                  <a:pt x="17" y="272"/>
                </a:cubicBezTo>
                <a:cubicBezTo>
                  <a:pt x="17" y="266"/>
                  <a:pt x="17" y="259"/>
                  <a:pt x="18" y="253"/>
                </a:cubicBezTo>
                <a:cubicBezTo>
                  <a:pt x="18" y="249"/>
                  <a:pt x="18" y="245"/>
                  <a:pt x="19" y="241"/>
                </a:cubicBezTo>
                <a:cubicBezTo>
                  <a:pt x="20" y="241"/>
                  <a:pt x="20" y="241"/>
                  <a:pt x="20" y="241"/>
                </a:cubicBezTo>
                <a:cubicBezTo>
                  <a:pt x="20" y="241"/>
                  <a:pt x="20" y="241"/>
                  <a:pt x="20" y="241"/>
                </a:cubicBezTo>
                <a:cubicBezTo>
                  <a:pt x="20" y="241"/>
                  <a:pt x="20" y="241"/>
                  <a:pt x="20" y="241"/>
                </a:cubicBezTo>
                <a:cubicBezTo>
                  <a:pt x="20" y="241"/>
                  <a:pt x="20" y="241"/>
                  <a:pt x="20" y="241"/>
                </a:cubicBezTo>
                <a:cubicBezTo>
                  <a:pt x="20" y="241"/>
                  <a:pt x="20" y="241"/>
                  <a:pt x="20" y="241"/>
                </a:cubicBezTo>
                <a:cubicBezTo>
                  <a:pt x="20" y="241"/>
                  <a:pt x="20" y="241"/>
                  <a:pt x="20" y="241"/>
                </a:cubicBezTo>
                <a:cubicBezTo>
                  <a:pt x="41" y="241"/>
                  <a:pt x="60" y="233"/>
                  <a:pt x="73" y="220"/>
                </a:cubicBezTo>
                <a:cubicBezTo>
                  <a:pt x="87" y="206"/>
                  <a:pt x="96" y="187"/>
                  <a:pt x="96" y="166"/>
                </a:cubicBezTo>
                <a:cubicBezTo>
                  <a:pt x="96" y="166"/>
                  <a:pt x="96" y="166"/>
                  <a:pt x="96" y="166"/>
                </a:cubicBezTo>
                <a:cubicBezTo>
                  <a:pt x="96" y="166"/>
                  <a:pt x="96" y="166"/>
                  <a:pt x="96" y="166"/>
                </a:cubicBezTo>
                <a:cubicBezTo>
                  <a:pt x="96" y="166"/>
                  <a:pt x="96" y="166"/>
                  <a:pt x="96" y="166"/>
                </a:cubicBezTo>
                <a:cubicBezTo>
                  <a:pt x="96" y="166"/>
                  <a:pt x="96" y="166"/>
                  <a:pt x="96" y="166"/>
                </a:cubicBezTo>
                <a:cubicBezTo>
                  <a:pt x="96" y="166"/>
                  <a:pt x="96" y="166"/>
                  <a:pt x="96" y="166"/>
                </a:cubicBezTo>
                <a:cubicBezTo>
                  <a:pt x="96" y="154"/>
                  <a:pt x="93" y="143"/>
                  <a:pt x="89" y="133"/>
                </a:cubicBezTo>
                <a:cubicBezTo>
                  <a:pt x="85" y="125"/>
                  <a:pt x="80" y="118"/>
                  <a:pt x="73" y="112"/>
                </a:cubicBezTo>
                <a:cubicBezTo>
                  <a:pt x="79" y="105"/>
                  <a:pt x="86" y="98"/>
                  <a:pt x="93" y="91"/>
                </a:cubicBezTo>
                <a:cubicBezTo>
                  <a:pt x="99" y="84"/>
                  <a:pt x="106" y="78"/>
                  <a:pt x="114" y="72"/>
                </a:cubicBezTo>
                <a:cubicBezTo>
                  <a:pt x="114" y="73"/>
                  <a:pt x="114" y="73"/>
                  <a:pt x="114" y="73"/>
                </a:cubicBezTo>
                <a:cubicBezTo>
                  <a:pt x="114" y="73"/>
                  <a:pt x="114" y="73"/>
                  <a:pt x="114" y="73"/>
                </a:cubicBezTo>
                <a:cubicBezTo>
                  <a:pt x="114" y="73"/>
                  <a:pt x="114" y="73"/>
                  <a:pt x="114" y="73"/>
                </a:cubicBezTo>
                <a:cubicBezTo>
                  <a:pt x="114" y="73"/>
                  <a:pt x="114" y="73"/>
                  <a:pt x="114" y="73"/>
                </a:cubicBezTo>
                <a:cubicBezTo>
                  <a:pt x="114" y="73"/>
                  <a:pt x="114" y="73"/>
                  <a:pt x="114" y="73"/>
                </a:cubicBezTo>
                <a:cubicBezTo>
                  <a:pt x="115" y="73"/>
                  <a:pt x="115" y="73"/>
                  <a:pt x="115" y="73"/>
                </a:cubicBezTo>
                <a:cubicBezTo>
                  <a:pt x="129" y="88"/>
                  <a:pt x="149" y="95"/>
                  <a:pt x="168" y="95"/>
                </a:cubicBezTo>
                <a:cubicBezTo>
                  <a:pt x="187" y="95"/>
                  <a:pt x="206" y="88"/>
                  <a:pt x="221" y="73"/>
                </a:cubicBezTo>
                <a:cubicBezTo>
                  <a:pt x="221" y="73"/>
                  <a:pt x="221" y="73"/>
                  <a:pt x="221" y="73"/>
                </a:cubicBezTo>
                <a:cubicBezTo>
                  <a:pt x="221" y="73"/>
                  <a:pt x="221" y="73"/>
                  <a:pt x="221" y="73"/>
                </a:cubicBezTo>
                <a:cubicBezTo>
                  <a:pt x="221" y="73"/>
                  <a:pt x="221" y="73"/>
                  <a:pt x="221" y="73"/>
                </a:cubicBezTo>
                <a:cubicBezTo>
                  <a:pt x="221" y="73"/>
                  <a:pt x="221" y="73"/>
                  <a:pt x="221" y="73"/>
                </a:cubicBezTo>
                <a:cubicBezTo>
                  <a:pt x="221" y="73"/>
                  <a:pt x="221" y="73"/>
                  <a:pt x="222" y="73"/>
                </a:cubicBezTo>
                <a:cubicBezTo>
                  <a:pt x="230" y="65"/>
                  <a:pt x="236" y="55"/>
                  <a:pt x="239" y="44"/>
                </a:cubicBezTo>
                <a:cubicBezTo>
                  <a:pt x="242" y="36"/>
                  <a:pt x="244" y="28"/>
                  <a:pt x="243" y="19"/>
                </a:cubicBezTo>
                <a:cubicBezTo>
                  <a:pt x="247" y="19"/>
                  <a:pt x="250" y="18"/>
                  <a:pt x="254" y="18"/>
                </a:cubicBezTo>
                <a:cubicBezTo>
                  <a:pt x="260" y="18"/>
                  <a:pt x="266" y="17"/>
                  <a:pt x="272" y="17"/>
                </a:cubicBezTo>
                <a:cubicBezTo>
                  <a:pt x="278" y="17"/>
                  <a:pt x="284" y="18"/>
                  <a:pt x="290" y="18"/>
                </a:cubicBezTo>
                <a:cubicBezTo>
                  <a:pt x="293" y="18"/>
                  <a:pt x="297" y="19"/>
                  <a:pt x="300" y="19"/>
                </a:cubicBezTo>
                <a:cubicBezTo>
                  <a:pt x="300" y="20"/>
                  <a:pt x="300" y="20"/>
                  <a:pt x="300" y="20"/>
                </a:cubicBezTo>
                <a:cubicBezTo>
                  <a:pt x="300" y="41"/>
                  <a:pt x="309" y="60"/>
                  <a:pt x="323" y="73"/>
                </a:cubicBezTo>
                <a:cubicBezTo>
                  <a:pt x="336" y="87"/>
                  <a:pt x="355" y="95"/>
                  <a:pt x="376" y="95"/>
                </a:cubicBezTo>
                <a:cubicBezTo>
                  <a:pt x="388" y="95"/>
                  <a:pt x="399" y="93"/>
                  <a:pt x="409" y="88"/>
                </a:cubicBezTo>
                <a:cubicBezTo>
                  <a:pt x="417" y="84"/>
                  <a:pt x="424" y="79"/>
                  <a:pt x="430" y="72"/>
                </a:cubicBezTo>
                <a:cubicBezTo>
                  <a:pt x="438" y="78"/>
                  <a:pt x="445" y="85"/>
                  <a:pt x="452" y="92"/>
                </a:cubicBezTo>
                <a:cubicBezTo>
                  <a:pt x="458" y="98"/>
                  <a:pt x="465" y="106"/>
                  <a:pt x="471" y="113"/>
                </a:cubicBezTo>
                <a:cubicBezTo>
                  <a:pt x="470" y="114"/>
                  <a:pt x="470" y="114"/>
                  <a:pt x="470" y="114"/>
                </a:cubicBezTo>
                <a:cubicBezTo>
                  <a:pt x="456" y="129"/>
                  <a:pt x="448" y="148"/>
                  <a:pt x="448" y="167"/>
                </a:cubicBezTo>
                <a:cubicBezTo>
                  <a:pt x="448" y="187"/>
                  <a:pt x="456" y="206"/>
                  <a:pt x="470" y="221"/>
                </a:cubicBezTo>
                <a:cubicBezTo>
                  <a:pt x="479" y="229"/>
                  <a:pt x="489" y="235"/>
                  <a:pt x="499" y="239"/>
                </a:cubicBezTo>
                <a:cubicBezTo>
                  <a:pt x="508" y="241"/>
                  <a:pt x="516" y="243"/>
                  <a:pt x="525" y="243"/>
                </a:cubicBezTo>
                <a:cubicBezTo>
                  <a:pt x="525" y="246"/>
                  <a:pt x="526" y="250"/>
                  <a:pt x="526" y="253"/>
                </a:cubicBezTo>
                <a:cubicBezTo>
                  <a:pt x="526" y="260"/>
                  <a:pt x="527" y="266"/>
                  <a:pt x="527" y="272"/>
                </a:cubicBezTo>
                <a:cubicBezTo>
                  <a:pt x="527" y="278"/>
                  <a:pt x="526" y="284"/>
                  <a:pt x="526" y="290"/>
                </a:cubicBezTo>
                <a:close/>
                <a:moveTo>
                  <a:pt x="272" y="165"/>
                </a:moveTo>
                <a:cubicBezTo>
                  <a:pt x="242" y="165"/>
                  <a:pt x="216" y="177"/>
                  <a:pt x="196" y="197"/>
                </a:cubicBezTo>
                <a:cubicBezTo>
                  <a:pt x="177" y="216"/>
                  <a:pt x="165" y="243"/>
                  <a:pt x="165" y="272"/>
                </a:cubicBezTo>
                <a:cubicBezTo>
                  <a:pt x="165" y="302"/>
                  <a:pt x="177" y="328"/>
                  <a:pt x="196" y="348"/>
                </a:cubicBezTo>
                <a:cubicBezTo>
                  <a:pt x="216" y="367"/>
                  <a:pt x="242" y="379"/>
                  <a:pt x="272" y="379"/>
                </a:cubicBezTo>
                <a:cubicBezTo>
                  <a:pt x="301" y="379"/>
                  <a:pt x="328" y="367"/>
                  <a:pt x="347" y="348"/>
                </a:cubicBezTo>
                <a:cubicBezTo>
                  <a:pt x="367" y="328"/>
                  <a:pt x="379" y="302"/>
                  <a:pt x="379" y="272"/>
                </a:cubicBezTo>
                <a:cubicBezTo>
                  <a:pt x="379" y="243"/>
                  <a:pt x="367" y="216"/>
                  <a:pt x="347" y="197"/>
                </a:cubicBezTo>
                <a:cubicBezTo>
                  <a:pt x="328" y="177"/>
                  <a:pt x="301" y="165"/>
                  <a:pt x="272" y="165"/>
                </a:cubicBezTo>
                <a:close/>
                <a:moveTo>
                  <a:pt x="335" y="336"/>
                </a:moveTo>
                <a:cubicBezTo>
                  <a:pt x="319" y="352"/>
                  <a:pt x="297" y="362"/>
                  <a:pt x="272" y="362"/>
                </a:cubicBezTo>
                <a:cubicBezTo>
                  <a:pt x="247" y="362"/>
                  <a:pt x="224" y="352"/>
                  <a:pt x="208" y="336"/>
                </a:cubicBezTo>
                <a:cubicBezTo>
                  <a:pt x="192" y="320"/>
                  <a:pt x="182" y="297"/>
                  <a:pt x="182" y="272"/>
                </a:cubicBezTo>
                <a:cubicBezTo>
                  <a:pt x="182" y="247"/>
                  <a:pt x="192" y="225"/>
                  <a:pt x="208" y="209"/>
                </a:cubicBezTo>
                <a:cubicBezTo>
                  <a:pt x="224" y="192"/>
                  <a:pt x="247" y="182"/>
                  <a:pt x="272" y="182"/>
                </a:cubicBezTo>
                <a:cubicBezTo>
                  <a:pt x="297" y="182"/>
                  <a:pt x="319" y="192"/>
                  <a:pt x="335" y="209"/>
                </a:cubicBezTo>
                <a:cubicBezTo>
                  <a:pt x="352" y="225"/>
                  <a:pt x="362" y="247"/>
                  <a:pt x="362" y="272"/>
                </a:cubicBezTo>
                <a:cubicBezTo>
                  <a:pt x="362" y="297"/>
                  <a:pt x="352" y="320"/>
                  <a:pt x="335" y="336"/>
                </a:cubicBezTo>
                <a:close/>
              </a:path>
            </a:pathLst>
          </a:custGeom>
          <a:solidFill>
            <a:srgbClr val="39B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Rectangle 31"/>
          <p:cNvSpPr>
            <a:spLocks noChangeArrowheads="1"/>
          </p:cNvSpPr>
          <p:nvPr/>
        </p:nvSpPr>
        <p:spPr bwMode="auto">
          <a:xfrm>
            <a:off x="7740650" y="3664378"/>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Freeform 32"/>
          <p:cNvSpPr>
            <a:spLocks noEditPoints="1"/>
          </p:cNvSpPr>
          <p:nvPr/>
        </p:nvSpPr>
        <p:spPr bwMode="auto">
          <a:xfrm>
            <a:off x="4590802" y="1484784"/>
            <a:ext cx="1566863" cy="1570038"/>
          </a:xfrm>
          <a:custGeom>
            <a:avLst/>
            <a:gdLst>
              <a:gd name="T0" fmla="*/ 379 w 417"/>
              <a:gd name="T1" fmla="*/ 214 h 417"/>
              <a:gd name="T2" fmla="*/ 402 w 417"/>
              <a:gd name="T3" fmla="*/ 152 h 417"/>
              <a:gd name="T4" fmla="*/ 404 w 417"/>
              <a:gd name="T5" fmla="*/ 129 h 417"/>
              <a:gd name="T6" fmla="*/ 373 w 417"/>
              <a:gd name="T7" fmla="*/ 87 h 417"/>
              <a:gd name="T8" fmla="*/ 306 w 417"/>
              <a:gd name="T9" fmla="*/ 32 h 417"/>
              <a:gd name="T10" fmla="*/ 246 w 417"/>
              <a:gd name="T11" fmla="*/ 1 h 417"/>
              <a:gd name="T12" fmla="*/ 153 w 417"/>
              <a:gd name="T13" fmla="*/ 17 h 417"/>
              <a:gd name="T14" fmla="*/ 129 w 417"/>
              <a:gd name="T15" fmla="*/ 13 h 417"/>
              <a:gd name="T16" fmla="*/ 87 w 417"/>
              <a:gd name="T17" fmla="*/ 43 h 417"/>
              <a:gd name="T18" fmla="*/ 92 w 417"/>
              <a:gd name="T19" fmla="*/ 83 h 417"/>
              <a:gd name="T20" fmla="*/ 34 w 417"/>
              <a:gd name="T21" fmla="*/ 111 h 417"/>
              <a:gd name="T22" fmla="*/ 1 w 417"/>
              <a:gd name="T23" fmla="*/ 168 h 417"/>
              <a:gd name="T24" fmla="*/ 37 w 417"/>
              <a:gd name="T25" fmla="*/ 201 h 417"/>
              <a:gd name="T26" fmla="*/ 16 w 417"/>
              <a:gd name="T27" fmla="*/ 262 h 417"/>
              <a:gd name="T28" fmla="*/ 7 w 417"/>
              <a:gd name="T29" fmla="*/ 272 h 417"/>
              <a:gd name="T30" fmla="*/ 34 w 417"/>
              <a:gd name="T31" fmla="*/ 327 h 417"/>
              <a:gd name="T32" fmla="*/ 82 w 417"/>
              <a:gd name="T33" fmla="*/ 324 h 417"/>
              <a:gd name="T34" fmla="*/ 111 w 417"/>
              <a:gd name="T35" fmla="*/ 382 h 417"/>
              <a:gd name="T36" fmla="*/ 111 w 417"/>
              <a:gd name="T37" fmla="*/ 396 h 417"/>
              <a:gd name="T38" fmla="*/ 187 w 417"/>
              <a:gd name="T39" fmla="*/ 393 h 417"/>
              <a:gd name="T40" fmla="*/ 237 w 417"/>
              <a:gd name="T41" fmla="*/ 377 h 417"/>
              <a:gd name="T42" fmla="*/ 266 w 417"/>
              <a:gd name="T43" fmla="*/ 405 h 417"/>
              <a:gd name="T44" fmla="*/ 315 w 417"/>
              <a:gd name="T45" fmla="*/ 391 h 417"/>
              <a:gd name="T46" fmla="*/ 325 w 417"/>
              <a:gd name="T47" fmla="*/ 334 h 417"/>
              <a:gd name="T48" fmla="*/ 325 w 417"/>
              <a:gd name="T49" fmla="*/ 333 h 417"/>
              <a:gd name="T50" fmla="*/ 383 w 417"/>
              <a:gd name="T51" fmla="*/ 305 h 417"/>
              <a:gd name="T52" fmla="*/ 397 w 417"/>
              <a:gd name="T53" fmla="*/ 304 h 417"/>
              <a:gd name="T54" fmla="*/ 388 w 417"/>
              <a:gd name="T55" fmla="*/ 292 h 417"/>
              <a:gd name="T56" fmla="*/ 342 w 417"/>
              <a:gd name="T57" fmla="*/ 295 h 417"/>
              <a:gd name="T58" fmla="*/ 310 w 417"/>
              <a:gd name="T59" fmla="*/ 355 h 417"/>
              <a:gd name="T60" fmla="*/ 276 w 417"/>
              <a:gd name="T61" fmla="*/ 395 h 417"/>
              <a:gd name="T62" fmla="*/ 197 w 417"/>
              <a:gd name="T63" fmla="*/ 368 h 417"/>
              <a:gd name="T64" fmla="*/ 144 w 417"/>
              <a:gd name="T65" fmla="*/ 396 h 417"/>
              <a:gd name="T66" fmla="*/ 123 w 417"/>
              <a:gd name="T67" fmla="*/ 387 h 417"/>
              <a:gd name="T68" fmla="*/ 87 w 417"/>
              <a:gd name="T69" fmla="*/ 312 h 417"/>
              <a:gd name="T70" fmla="*/ 60 w 417"/>
              <a:gd name="T71" fmla="*/ 309 h 417"/>
              <a:gd name="T72" fmla="*/ 21 w 417"/>
              <a:gd name="T73" fmla="*/ 274 h 417"/>
              <a:gd name="T74" fmla="*/ 52 w 417"/>
              <a:gd name="T75" fmla="*/ 240 h 417"/>
              <a:gd name="T76" fmla="*/ 49 w 417"/>
              <a:gd name="T77" fmla="*/ 195 h 417"/>
              <a:gd name="T78" fmla="*/ 29 w 417"/>
              <a:gd name="T79" fmla="*/ 124 h 417"/>
              <a:gd name="T80" fmla="*/ 30 w 417"/>
              <a:gd name="T81" fmla="*/ 124 h 417"/>
              <a:gd name="T82" fmla="*/ 105 w 417"/>
              <a:gd name="T83" fmla="*/ 87 h 417"/>
              <a:gd name="T84" fmla="*/ 102 w 417"/>
              <a:gd name="T85" fmla="*/ 42 h 417"/>
              <a:gd name="T86" fmla="*/ 142 w 417"/>
              <a:gd name="T87" fmla="*/ 23 h 417"/>
              <a:gd name="T88" fmla="*/ 272 w 417"/>
              <a:gd name="T89" fmla="*/ 21 h 417"/>
              <a:gd name="T90" fmla="*/ 355 w 417"/>
              <a:gd name="T91" fmla="*/ 107 h 417"/>
              <a:gd name="T92" fmla="*/ 394 w 417"/>
              <a:gd name="T93" fmla="*/ 141 h 417"/>
              <a:gd name="T94" fmla="*/ 364 w 417"/>
              <a:gd name="T95" fmla="*/ 175 h 417"/>
              <a:gd name="T96" fmla="*/ 384 w 417"/>
              <a:gd name="T97" fmla="*/ 241 h 417"/>
              <a:gd name="T98" fmla="*/ 275 w 417"/>
              <a:gd name="T99" fmla="*/ 394 h 417"/>
              <a:gd name="T100" fmla="*/ 181 w 417"/>
              <a:gd name="T101" fmla="*/ 287 h 417"/>
              <a:gd name="T102" fmla="*/ 274 w 417"/>
              <a:gd name="T103" fmla="*/ 231 h 417"/>
              <a:gd name="T104" fmla="*/ 177 w 417"/>
              <a:gd name="T105" fmla="*/ 14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17" h="417">
                <a:moveTo>
                  <a:pt x="411" y="239"/>
                </a:moveTo>
                <a:cubicBezTo>
                  <a:pt x="404" y="237"/>
                  <a:pt x="398" y="234"/>
                  <a:pt x="392" y="230"/>
                </a:cubicBezTo>
                <a:cubicBezTo>
                  <a:pt x="387" y="226"/>
                  <a:pt x="382" y="221"/>
                  <a:pt x="379" y="214"/>
                </a:cubicBezTo>
                <a:cubicBezTo>
                  <a:pt x="379" y="214"/>
                  <a:pt x="379" y="214"/>
                  <a:pt x="379" y="214"/>
                </a:cubicBezTo>
                <a:cubicBezTo>
                  <a:pt x="379" y="214"/>
                  <a:pt x="379" y="214"/>
                  <a:pt x="379" y="214"/>
                </a:cubicBezTo>
                <a:cubicBezTo>
                  <a:pt x="379" y="214"/>
                  <a:pt x="379" y="214"/>
                  <a:pt x="379" y="214"/>
                </a:cubicBezTo>
                <a:cubicBezTo>
                  <a:pt x="373" y="203"/>
                  <a:pt x="373" y="191"/>
                  <a:pt x="377" y="180"/>
                </a:cubicBezTo>
                <a:cubicBezTo>
                  <a:pt x="380" y="169"/>
                  <a:pt x="388" y="159"/>
                  <a:pt x="399" y="153"/>
                </a:cubicBezTo>
                <a:cubicBezTo>
                  <a:pt x="400" y="153"/>
                  <a:pt x="401" y="153"/>
                  <a:pt x="402" y="152"/>
                </a:cubicBezTo>
                <a:cubicBezTo>
                  <a:pt x="402" y="152"/>
                  <a:pt x="402" y="152"/>
                  <a:pt x="402" y="152"/>
                </a:cubicBezTo>
                <a:cubicBezTo>
                  <a:pt x="402" y="152"/>
                  <a:pt x="402" y="152"/>
                  <a:pt x="402" y="152"/>
                </a:cubicBezTo>
                <a:cubicBezTo>
                  <a:pt x="403" y="152"/>
                  <a:pt x="404" y="152"/>
                  <a:pt x="405" y="151"/>
                </a:cubicBezTo>
                <a:cubicBezTo>
                  <a:pt x="405" y="151"/>
                  <a:pt x="405" y="151"/>
                  <a:pt x="405" y="151"/>
                </a:cubicBezTo>
                <a:cubicBezTo>
                  <a:pt x="408" y="150"/>
                  <a:pt x="410" y="146"/>
                  <a:pt x="409" y="143"/>
                </a:cubicBezTo>
                <a:cubicBezTo>
                  <a:pt x="407" y="138"/>
                  <a:pt x="406" y="134"/>
                  <a:pt x="404" y="129"/>
                </a:cubicBezTo>
                <a:cubicBezTo>
                  <a:pt x="402" y="124"/>
                  <a:pt x="400" y="120"/>
                  <a:pt x="398" y="115"/>
                </a:cubicBezTo>
                <a:cubicBezTo>
                  <a:pt x="395" y="111"/>
                  <a:pt x="393" y="106"/>
                  <a:pt x="390" y="102"/>
                </a:cubicBezTo>
                <a:cubicBezTo>
                  <a:pt x="388" y="97"/>
                  <a:pt x="385" y="93"/>
                  <a:pt x="382" y="89"/>
                </a:cubicBezTo>
                <a:cubicBezTo>
                  <a:pt x="382" y="89"/>
                  <a:pt x="382" y="89"/>
                  <a:pt x="382" y="89"/>
                </a:cubicBezTo>
                <a:cubicBezTo>
                  <a:pt x="380" y="86"/>
                  <a:pt x="376" y="85"/>
                  <a:pt x="373" y="87"/>
                </a:cubicBezTo>
                <a:cubicBezTo>
                  <a:pt x="367" y="91"/>
                  <a:pt x="360" y="93"/>
                  <a:pt x="353" y="94"/>
                </a:cubicBezTo>
                <a:cubicBezTo>
                  <a:pt x="347" y="95"/>
                  <a:pt x="340" y="94"/>
                  <a:pt x="333" y="92"/>
                </a:cubicBezTo>
                <a:cubicBezTo>
                  <a:pt x="321" y="88"/>
                  <a:pt x="312" y="80"/>
                  <a:pt x="307" y="69"/>
                </a:cubicBezTo>
                <a:cubicBezTo>
                  <a:pt x="302" y="59"/>
                  <a:pt x="301" y="46"/>
                  <a:pt x="305" y="34"/>
                </a:cubicBezTo>
                <a:cubicBezTo>
                  <a:pt x="305" y="33"/>
                  <a:pt x="305" y="33"/>
                  <a:pt x="306" y="32"/>
                </a:cubicBezTo>
                <a:cubicBezTo>
                  <a:pt x="306" y="31"/>
                  <a:pt x="306" y="30"/>
                  <a:pt x="307" y="29"/>
                </a:cubicBezTo>
                <a:cubicBezTo>
                  <a:pt x="307" y="29"/>
                  <a:pt x="307" y="29"/>
                  <a:pt x="307" y="29"/>
                </a:cubicBezTo>
                <a:cubicBezTo>
                  <a:pt x="308" y="26"/>
                  <a:pt x="307" y="22"/>
                  <a:pt x="304" y="20"/>
                </a:cubicBezTo>
                <a:cubicBezTo>
                  <a:pt x="295" y="16"/>
                  <a:pt x="285" y="12"/>
                  <a:pt x="276" y="9"/>
                </a:cubicBezTo>
                <a:cubicBezTo>
                  <a:pt x="266" y="5"/>
                  <a:pt x="256" y="3"/>
                  <a:pt x="246" y="1"/>
                </a:cubicBezTo>
                <a:cubicBezTo>
                  <a:pt x="243" y="0"/>
                  <a:pt x="239" y="3"/>
                  <a:pt x="239" y="6"/>
                </a:cubicBezTo>
                <a:cubicBezTo>
                  <a:pt x="237" y="13"/>
                  <a:pt x="234" y="19"/>
                  <a:pt x="230" y="25"/>
                </a:cubicBezTo>
                <a:cubicBezTo>
                  <a:pt x="226" y="30"/>
                  <a:pt x="221" y="35"/>
                  <a:pt x="214" y="38"/>
                </a:cubicBezTo>
                <a:cubicBezTo>
                  <a:pt x="203" y="43"/>
                  <a:pt x="191" y="44"/>
                  <a:pt x="180" y="40"/>
                </a:cubicBezTo>
                <a:cubicBezTo>
                  <a:pt x="169" y="36"/>
                  <a:pt x="159" y="28"/>
                  <a:pt x="153" y="17"/>
                </a:cubicBezTo>
                <a:cubicBezTo>
                  <a:pt x="153" y="16"/>
                  <a:pt x="153" y="15"/>
                  <a:pt x="152" y="15"/>
                </a:cubicBezTo>
                <a:cubicBezTo>
                  <a:pt x="152" y="14"/>
                  <a:pt x="152" y="13"/>
                  <a:pt x="151" y="12"/>
                </a:cubicBezTo>
                <a:cubicBezTo>
                  <a:pt x="151" y="12"/>
                  <a:pt x="151" y="12"/>
                  <a:pt x="151" y="12"/>
                </a:cubicBezTo>
                <a:cubicBezTo>
                  <a:pt x="150" y="9"/>
                  <a:pt x="146" y="7"/>
                  <a:pt x="143" y="8"/>
                </a:cubicBezTo>
                <a:cubicBezTo>
                  <a:pt x="138" y="9"/>
                  <a:pt x="133" y="11"/>
                  <a:pt x="129" y="13"/>
                </a:cubicBezTo>
                <a:cubicBezTo>
                  <a:pt x="124" y="15"/>
                  <a:pt x="119" y="17"/>
                  <a:pt x="115" y="19"/>
                </a:cubicBezTo>
                <a:cubicBezTo>
                  <a:pt x="110" y="21"/>
                  <a:pt x="106" y="24"/>
                  <a:pt x="102" y="26"/>
                </a:cubicBezTo>
                <a:cubicBezTo>
                  <a:pt x="98" y="29"/>
                  <a:pt x="93" y="31"/>
                  <a:pt x="89" y="34"/>
                </a:cubicBezTo>
                <a:cubicBezTo>
                  <a:pt x="89" y="34"/>
                  <a:pt x="89" y="34"/>
                  <a:pt x="89" y="34"/>
                </a:cubicBezTo>
                <a:cubicBezTo>
                  <a:pt x="86" y="36"/>
                  <a:pt x="85" y="40"/>
                  <a:pt x="87" y="43"/>
                </a:cubicBezTo>
                <a:cubicBezTo>
                  <a:pt x="91" y="49"/>
                  <a:pt x="94" y="56"/>
                  <a:pt x="94" y="63"/>
                </a:cubicBezTo>
                <a:cubicBezTo>
                  <a:pt x="95" y="69"/>
                  <a:pt x="95" y="76"/>
                  <a:pt x="92" y="83"/>
                </a:cubicBezTo>
                <a:cubicBezTo>
                  <a:pt x="92" y="83"/>
                  <a:pt x="92" y="83"/>
                  <a:pt x="92" y="83"/>
                </a:cubicBezTo>
                <a:cubicBezTo>
                  <a:pt x="92" y="83"/>
                  <a:pt x="92" y="83"/>
                  <a:pt x="92" y="83"/>
                </a:cubicBezTo>
                <a:cubicBezTo>
                  <a:pt x="92" y="83"/>
                  <a:pt x="92" y="83"/>
                  <a:pt x="92" y="83"/>
                </a:cubicBezTo>
                <a:cubicBezTo>
                  <a:pt x="88" y="95"/>
                  <a:pt x="80" y="104"/>
                  <a:pt x="69" y="109"/>
                </a:cubicBezTo>
                <a:cubicBezTo>
                  <a:pt x="59" y="114"/>
                  <a:pt x="47" y="115"/>
                  <a:pt x="35" y="111"/>
                </a:cubicBezTo>
                <a:cubicBezTo>
                  <a:pt x="35" y="111"/>
                  <a:pt x="35" y="111"/>
                  <a:pt x="34" y="111"/>
                </a:cubicBezTo>
                <a:cubicBezTo>
                  <a:pt x="34" y="111"/>
                  <a:pt x="34" y="111"/>
                  <a:pt x="34" y="111"/>
                </a:cubicBezTo>
                <a:cubicBezTo>
                  <a:pt x="34" y="111"/>
                  <a:pt x="34" y="111"/>
                  <a:pt x="34" y="111"/>
                </a:cubicBezTo>
                <a:cubicBezTo>
                  <a:pt x="33" y="111"/>
                  <a:pt x="33" y="111"/>
                  <a:pt x="32" y="110"/>
                </a:cubicBezTo>
                <a:cubicBezTo>
                  <a:pt x="31" y="110"/>
                  <a:pt x="30" y="110"/>
                  <a:pt x="29" y="109"/>
                </a:cubicBezTo>
                <a:cubicBezTo>
                  <a:pt x="26" y="108"/>
                  <a:pt x="22" y="109"/>
                  <a:pt x="20" y="112"/>
                </a:cubicBezTo>
                <a:cubicBezTo>
                  <a:pt x="16" y="121"/>
                  <a:pt x="12" y="130"/>
                  <a:pt x="9" y="140"/>
                </a:cubicBezTo>
                <a:cubicBezTo>
                  <a:pt x="5" y="149"/>
                  <a:pt x="3" y="159"/>
                  <a:pt x="1" y="168"/>
                </a:cubicBezTo>
                <a:cubicBezTo>
                  <a:pt x="1" y="168"/>
                  <a:pt x="1" y="168"/>
                  <a:pt x="1" y="168"/>
                </a:cubicBezTo>
                <a:cubicBezTo>
                  <a:pt x="0" y="172"/>
                  <a:pt x="2" y="175"/>
                  <a:pt x="6" y="176"/>
                </a:cubicBezTo>
                <a:cubicBezTo>
                  <a:pt x="13" y="178"/>
                  <a:pt x="19" y="181"/>
                  <a:pt x="25" y="185"/>
                </a:cubicBezTo>
                <a:cubicBezTo>
                  <a:pt x="30" y="189"/>
                  <a:pt x="34" y="194"/>
                  <a:pt x="37" y="200"/>
                </a:cubicBezTo>
                <a:cubicBezTo>
                  <a:pt x="37" y="201"/>
                  <a:pt x="37" y="201"/>
                  <a:pt x="37" y="201"/>
                </a:cubicBezTo>
                <a:cubicBezTo>
                  <a:pt x="37" y="201"/>
                  <a:pt x="37" y="201"/>
                  <a:pt x="37" y="201"/>
                </a:cubicBezTo>
                <a:cubicBezTo>
                  <a:pt x="37" y="201"/>
                  <a:pt x="37" y="201"/>
                  <a:pt x="37" y="201"/>
                </a:cubicBezTo>
                <a:cubicBezTo>
                  <a:pt x="43" y="212"/>
                  <a:pt x="43" y="225"/>
                  <a:pt x="39" y="236"/>
                </a:cubicBezTo>
                <a:cubicBezTo>
                  <a:pt x="36" y="247"/>
                  <a:pt x="28" y="256"/>
                  <a:pt x="17" y="261"/>
                </a:cubicBezTo>
                <a:cubicBezTo>
                  <a:pt x="16" y="261"/>
                  <a:pt x="16" y="262"/>
                  <a:pt x="16" y="262"/>
                </a:cubicBezTo>
                <a:cubicBezTo>
                  <a:pt x="16" y="262"/>
                  <a:pt x="16" y="262"/>
                  <a:pt x="16" y="262"/>
                </a:cubicBezTo>
                <a:cubicBezTo>
                  <a:pt x="15" y="262"/>
                  <a:pt x="15" y="262"/>
                  <a:pt x="14" y="263"/>
                </a:cubicBezTo>
                <a:cubicBezTo>
                  <a:pt x="13" y="263"/>
                  <a:pt x="12" y="263"/>
                  <a:pt x="11" y="264"/>
                </a:cubicBezTo>
                <a:cubicBezTo>
                  <a:pt x="11" y="264"/>
                  <a:pt x="11" y="264"/>
                  <a:pt x="11" y="264"/>
                </a:cubicBezTo>
                <a:cubicBezTo>
                  <a:pt x="7" y="265"/>
                  <a:pt x="6" y="269"/>
                  <a:pt x="7" y="272"/>
                </a:cubicBezTo>
                <a:cubicBezTo>
                  <a:pt x="8" y="277"/>
                  <a:pt x="10" y="282"/>
                  <a:pt x="12" y="287"/>
                </a:cubicBezTo>
                <a:cubicBezTo>
                  <a:pt x="14" y="292"/>
                  <a:pt x="16" y="297"/>
                  <a:pt x="19" y="302"/>
                </a:cubicBezTo>
                <a:cubicBezTo>
                  <a:pt x="21" y="306"/>
                  <a:pt x="23" y="311"/>
                  <a:pt x="26" y="315"/>
                </a:cubicBezTo>
                <a:cubicBezTo>
                  <a:pt x="28" y="319"/>
                  <a:pt x="31" y="323"/>
                  <a:pt x="33" y="327"/>
                </a:cubicBezTo>
                <a:cubicBezTo>
                  <a:pt x="34" y="327"/>
                  <a:pt x="34" y="327"/>
                  <a:pt x="34" y="327"/>
                </a:cubicBezTo>
                <a:cubicBezTo>
                  <a:pt x="36" y="331"/>
                  <a:pt x="40" y="331"/>
                  <a:pt x="43" y="329"/>
                </a:cubicBezTo>
                <a:cubicBezTo>
                  <a:pt x="48" y="326"/>
                  <a:pt x="55" y="323"/>
                  <a:pt x="62" y="322"/>
                </a:cubicBezTo>
                <a:cubicBezTo>
                  <a:pt x="62" y="322"/>
                  <a:pt x="62" y="322"/>
                  <a:pt x="62" y="322"/>
                </a:cubicBezTo>
                <a:cubicBezTo>
                  <a:pt x="62" y="322"/>
                  <a:pt x="62" y="322"/>
                  <a:pt x="62" y="322"/>
                </a:cubicBezTo>
                <a:cubicBezTo>
                  <a:pt x="69" y="322"/>
                  <a:pt x="75" y="322"/>
                  <a:pt x="82" y="324"/>
                </a:cubicBezTo>
                <a:cubicBezTo>
                  <a:pt x="82" y="324"/>
                  <a:pt x="82" y="324"/>
                  <a:pt x="82" y="325"/>
                </a:cubicBezTo>
                <a:cubicBezTo>
                  <a:pt x="82" y="325"/>
                  <a:pt x="82" y="325"/>
                  <a:pt x="82" y="325"/>
                </a:cubicBezTo>
                <a:cubicBezTo>
                  <a:pt x="94" y="329"/>
                  <a:pt x="103" y="337"/>
                  <a:pt x="108" y="348"/>
                </a:cubicBezTo>
                <a:cubicBezTo>
                  <a:pt x="114" y="358"/>
                  <a:pt x="115" y="370"/>
                  <a:pt x="111" y="382"/>
                </a:cubicBezTo>
                <a:cubicBezTo>
                  <a:pt x="111" y="382"/>
                  <a:pt x="111" y="382"/>
                  <a:pt x="111" y="382"/>
                </a:cubicBezTo>
                <a:cubicBezTo>
                  <a:pt x="111" y="382"/>
                  <a:pt x="111" y="382"/>
                  <a:pt x="111" y="382"/>
                </a:cubicBezTo>
                <a:cubicBezTo>
                  <a:pt x="111" y="382"/>
                  <a:pt x="111" y="382"/>
                  <a:pt x="111" y="382"/>
                </a:cubicBezTo>
                <a:cubicBezTo>
                  <a:pt x="110" y="383"/>
                  <a:pt x="110" y="384"/>
                  <a:pt x="110" y="385"/>
                </a:cubicBezTo>
                <a:cubicBezTo>
                  <a:pt x="109" y="386"/>
                  <a:pt x="109" y="387"/>
                  <a:pt x="108" y="388"/>
                </a:cubicBezTo>
                <a:cubicBezTo>
                  <a:pt x="107" y="391"/>
                  <a:pt x="108" y="395"/>
                  <a:pt x="111" y="396"/>
                </a:cubicBezTo>
                <a:cubicBezTo>
                  <a:pt x="120" y="401"/>
                  <a:pt x="130" y="405"/>
                  <a:pt x="140" y="408"/>
                </a:cubicBezTo>
                <a:cubicBezTo>
                  <a:pt x="140" y="408"/>
                  <a:pt x="140" y="409"/>
                  <a:pt x="140" y="409"/>
                </a:cubicBezTo>
                <a:cubicBezTo>
                  <a:pt x="150" y="412"/>
                  <a:pt x="160" y="415"/>
                  <a:pt x="170" y="416"/>
                </a:cubicBezTo>
                <a:cubicBezTo>
                  <a:pt x="174" y="417"/>
                  <a:pt x="177" y="415"/>
                  <a:pt x="178" y="411"/>
                </a:cubicBezTo>
                <a:cubicBezTo>
                  <a:pt x="179" y="405"/>
                  <a:pt x="182" y="398"/>
                  <a:pt x="187" y="393"/>
                </a:cubicBezTo>
                <a:cubicBezTo>
                  <a:pt x="191" y="387"/>
                  <a:pt x="196" y="383"/>
                  <a:pt x="202" y="380"/>
                </a:cubicBezTo>
                <a:cubicBezTo>
                  <a:pt x="202" y="380"/>
                  <a:pt x="202" y="380"/>
                  <a:pt x="202" y="380"/>
                </a:cubicBezTo>
                <a:cubicBezTo>
                  <a:pt x="202" y="380"/>
                  <a:pt x="202" y="380"/>
                  <a:pt x="202" y="380"/>
                </a:cubicBezTo>
                <a:cubicBezTo>
                  <a:pt x="202" y="380"/>
                  <a:pt x="202" y="380"/>
                  <a:pt x="202" y="380"/>
                </a:cubicBezTo>
                <a:cubicBezTo>
                  <a:pt x="214" y="374"/>
                  <a:pt x="226" y="373"/>
                  <a:pt x="237" y="377"/>
                </a:cubicBezTo>
                <a:cubicBezTo>
                  <a:pt x="248" y="381"/>
                  <a:pt x="258" y="389"/>
                  <a:pt x="263" y="400"/>
                </a:cubicBezTo>
                <a:cubicBezTo>
                  <a:pt x="263" y="400"/>
                  <a:pt x="263" y="400"/>
                  <a:pt x="263" y="400"/>
                </a:cubicBezTo>
                <a:cubicBezTo>
                  <a:pt x="263" y="400"/>
                  <a:pt x="263" y="400"/>
                  <a:pt x="263" y="400"/>
                </a:cubicBezTo>
                <a:cubicBezTo>
                  <a:pt x="264" y="401"/>
                  <a:pt x="264" y="402"/>
                  <a:pt x="265" y="403"/>
                </a:cubicBezTo>
                <a:cubicBezTo>
                  <a:pt x="265" y="403"/>
                  <a:pt x="265" y="404"/>
                  <a:pt x="266" y="405"/>
                </a:cubicBezTo>
                <a:cubicBezTo>
                  <a:pt x="266" y="405"/>
                  <a:pt x="266" y="405"/>
                  <a:pt x="266" y="405"/>
                </a:cubicBezTo>
                <a:cubicBezTo>
                  <a:pt x="267" y="409"/>
                  <a:pt x="271" y="410"/>
                  <a:pt x="274" y="409"/>
                </a:cubicBezTo>
                <a:cubicBezTo>
                  <a:pt x="279" y="408"/>
                  <a:pt x="283" y="406"/>
                  <a:pt x="288" y="404"/>
                </a:cubicBezTo>
                <a:cubicBezTo>
                  <a:pt x="293" y="402"/>
                  <a:pt x="297" y="400"/>
                  <a:pt x="301" y="398"/>
                </a:cubicBezTo>
                <a:cubicBezTo>
                  <a:pt x="306" y="396"/>
                  <a:pt x="311" y="393"/>
                  <a:pt x="315" y="391"/>
                </a:cubicBezTo>
                <a:cubicBezTo>
                  <a:pt x="320" y="388"/>
                  <a:pt x="324" y="385"/>
                  <a:pt x="329" y="382"/>
                </a:cubicBezTo>
                <a:cubicBezTo>
                  <a:pt x="329" y="382"/>
                  <a:pt x="329" y="382"/>
                  <a:pt x="329" y="382"/>
                </a:cubicBezTo>
                <a:cubicBezTo>
                  <a:pt x="332" y="380"/>
                  <a:pt x="332" y="376"/>
                  <a:pt x="330" y="373"/>
                </a:cubicBezTo>
                <a:cubicBezTo>
                  <a:pt x="327" y="367"/>
                  <a:pt x="324" y="361"/>
                  <a:pt x="323" y="354"/>
                </a:cubicBezTo>
                <a:cubicBezTo>
                  <a:pt x="322" y="347"/>
                  <a:pt x="323" y="340"/>
                  <a:pt x="325" y="334"/>
                </a:cubicBezTo>
                <a:cubicBezTo>
                  <a:pt x="325" y="334"/>
                  <a:pt x="325" y="333"/>
                  <a:pt x="325" y="333"/>
                </a:cubicBezTo>
                <a:cubicBezTo>
                  <a:pt x="325" y="333"/>
                  <a:pt x="325" y="333"/>
                  <a:pt x="325" y="333"/>
                </a:cubicBezTo>
                <a:cubicBezTo>
                  <a:pt x="325" y="333"/>
                  <a:pt x="325" y="333"/>
                  <a:pt x="325" y="333"/>
                </a:cubicBezTo>
                <a:cubicBezTo>
                  <a:pt x="325" y="333"/>
                  <a:pt x="325" y="333"/>
                  <a:pt x="325" y="333"/>
                </a:cubicBezTo>
                <a:cubicBezTo>
                  <a:pt x="325" y="333"/>
                  <a:pt x="325" y="333"/>
                  <a:pt x="325" y="333"/>
                </a:cubicBezTo>
                <a:cubicBezTo>
                  <a:pt x="329" y="321"/>
                  <a:pt x="338" y="312"/>
                  <a:pt x="348" y="307"/>
                </a:cubicBezTo>
                <a:cubicBezTo>
                  <a:pt x="358" y="302"/>
                  <a:pt x="371" y="301"/>
                  <a:pt x="382" y="305"/>
                </a:cubicBezTo>
                <a:cubicBezTo>
                  <a:pt x="382" y="305"/>
                  <a:pt x="383" y="305"/>
                  <a:pt x="383" y="305"/>
                </a:cubicBezTo>
                <a:cubicBezTo>
                  <a:pt x="383" y="305"/>
                  <a:pt x="383" y="305"/>
                  <a:pt x="383" y="305"/>
                </a:cubicBezTo>
                <a:cubicBezTo>
                  <a:pt x="383" y="305"/>
                  <a:pt x="383" y="305"/>
                  <a:pt x="383" y="305"/>
                </a:cubicBezTo>
                <a:cubicBezTo>
                  <a:pt x="383" y="305"/>
                  <a:pt x="383" y="305"/>
                  <a:pt x="383" y="305"/>
                </a:cubicBezTo>
                <a:cubicBezTo>
                  <a:pt x="383" y="305"/>
                  <a:pt x="383" y="305"/>
                  <a:pt x="383" y="305"/>
                </a:cubicBezTo>
                <a:cubicBezTo>
                  <a:pt x="383" y="305"/>
                  <a:pt x="384" y="305"/>
                  <a:pt x="385" y="306"/>
                </a:cubicBezTo>
                <a:cubicBezTo>
                  <a:pt x="386" y="306"/>
                  <a:pt x="387" y="306"/>
                  <a:pt x="388" y="307"/>
                </a:cubicBezTo>
                <a:cubicBezTo>
                  <a:pt x="391" y="308"/>
                  <a:pt x="395" y="307"/>
                  <a:pt x="397" y="304"/>
                </a:cubicBezTo>
                <a:cubicBezTo>
                  <a:pt x="401" y="295"/>
                  <a:pt x="405" y="285"/>
                  <a:pt x="408" y="276"/>
                </a:cubicBezTo>
                <a:cubicBezTo>
                  <a:pt x="412" y="266"/>
                  <a:pt x="414" y="256"/>
                  <a:pt x="416" y="246"/>
                </a:cubicBezTo>
                <a:cubicBezTo>
                  <a:pt x="417" y="243"/>
                  <a:pt x="414" y="239"/>
                  <a:pt x="411" y="239"/>
                </a:cubicBezTo>
                <a:close/>
                <a:moveTo>
                  <a:pt x="396" y="272"/>
                </a:moveTo>
                <a:cubicBezTo>
                  <a:pt x="394" y="279"/>
                  <a:pt x="391" y="286"/>
                  <a:pt x="388" y="292"/>
                </a:cubicBezTo>
                <a:cubicBezTo>
                  <a:pt x="387" y="292"/>
                  <a:pt x="387" y="292"/>
                  <a:pt x="387" y="292"/>
                </a:cubicBezTo>
                <a:cubicBezTo>
                  <a:pt x="387" y="292"/>
                  <a:pt x="387" y="292"/>
                  <a:pt x="387" y="292"/>
                </a:cubicBezTo>
                <a:cubicBezTo>
                  <a:pt x="387" y="292"/>
                  <a:pt x="387" y="292"/>
                  <a:pt x="387" y="292"/>
                </a:cubicBezTo>
                <a:cubicBezTo>
                  <a:pt x="387" y="292"/>
                  <a:pt x="387" y="292"/>
                  <a:pt x="386" y="292"/>
                </a:cubicBezTo>
                <a:cubicBezTo>
                  <a:pt x="371" y="287"/>
                  <a:pt x="355" y="289"/>
                  <a:pt x="342" y="295"/>
                </a:cubicBezTo>
                <a:cubicBezTo>
                  <a:pt x="329" y="302"/>
                  <a:pt x="318" y="314"/>
                  <a:pt x="313" y="329"/>
                </a:cubicBezTo>
                <a:cubicBezTo>
                  <a:pt x="313" y="329"/>
                  <a:pt x="313" y="329"/>
                  <a:pt x="313" y="329"/>
                </a:cubicBezTo>
                <a:cubicBezTo>
                  <a:pt x="313" y="329"/>
                  <a:pt x="313" y="329"/>
                  <a:pt x="313" y="329"/>
                </a:cubicBezTo>
                <a:cubicBezTo>
                  <a:pt x="313" y="329"/>
                  <a:pt x="313" y="329"/>
                  <a:pt x="312" y="330"/>
                </a:cubicBezTo>
                <a:cubicBezTo>
                  <a:pt x="310" y="338"/>
                  <a:pt x="309" y="347"/>
                  <a:pt x="310" y="355"/>
                </a:cubicBezTo>
                <a:cubicBezTo>
                  <a:pt x="311" y="362"/>
                  <a:pt x="313" y="369"/>
                  <a:pt x="316" y="375"/>
                </a:cubicBezTo>
                <a:cubicBezTo>
                  <a:pt x="314" y="376"/>
                  <a:pt x="311" y="378"/>
                  <a:pt x="309" y="379"/>
                </a:cubicBezTo>
                <a:cubicBezTo>
                  <a:pt x="304" y="382"/>
                  <a:pt x="300" y="384"/>
                  <a:pt x="296" y="386"/>
                </a:cubicBezTo>
                <a:cubicBezTo>
                  <a:pt x="291" y="388"/>
                  <a:pt x="287" y="390"/>
                  <a:pt x="283" y="392"/>
                </a:cubicBezTo>
                <a:cubicBezTo>
                  <a:pt x="280" y="393"/>
                  <a:pt x="278" y="394"/>
                  <a:pt x="276" y="395"/>
                </a:cubicBezTo>
                <a:cubicBezTo>
                  <a:pt x="275" y="394"/>
                  <a:pt x="275" y="394"/>
                  <a:pt x="275" y="394"/>
                </a:cubicBezTo>
                <a:cubicBezTo>
                  <a:pt x="268" y="380"/>
                  <a:pt x="256" y="369"/>
                  <a:pt x="241" y="365"/>
                </a:cubicBezTo>
                <a:cubicBezTo>
                  <a:pt x="227" y="360"/>
                  <a:pt x="211" y="361"/>
                  <a:pt x="197" y="368"/>
                </a:cubicBezTo>
                <a:cubicBezTo>
                  <a:pt x="197" y="368"/>
                  <a:pt x="197" y="368"/>
                  <a:pt x="197" y="368"/>
                </a:cubicBezTo>
                <a:cubicBezTo>
                  <a:pt x="197" y="368"/>
                  <a:pt x="197" y="368"/>
                  <a:pt x="197" y="368"/>
                </a:cubicBezTo>
                <a:cubicBezTo>
                  <a:pt x="197" y="368"/>
                  <a:pt x="197" y="368"/>
                  <a:pt x="197" y="368"/>
                </a:cubicBezTo>
                <a:cubicBezTo>
                  <a:pt x="188" y="372"/>
                  <a:pt x="181" y="378"/>
                  <a:pt x="176" y="385"/>
                </a:cubicBezTo>
                <a:cubicBezTo>
                  <a:pt x="172" y="390"/>
                  <a:pt x="169" y="396"/>
                  <a:pt x="167" y="402"/>
                </a:cubicBezTo>
                <a:cubicBezTo>
                  <a:pt x="159" y="401"/>
                  <a:pt x="152" y="399"/>
                  <a:pt x="144" y="396"/>
                </a:cubicBezTo>
                <a:cubicBezTo>
                  <a:pt x="144" y="396"/>
                  <a:pt x="144" y="396"/>
                  <a:pt x="144" y="396"/>
                </a:cubicBezTo>
                <a:cubicBezTo>
                  <a:pt x="137" y="393"/>
                  <a:pt x="130" y="391"/>
                  <a:pt x="123" y="387"/>
                </a:cubicBezTo>
                <a:cubicBezTo>
                  <a:pt x="123" y="387"/>
                  <a:pt x="123" y="387"/>
                  <a:pt x="123" y="387"/>
                </a:cubicBezTo>
                <a:cubicBezTo>
                  <a:pt x="123" y="387"/>
                  <a:pt x="123" y="387"/>
                  <a:pt x="123" y="387"/>
                </a:cubicBezTo>
                <a:cubicBezTo>
                  <a:pt x="123" y="387"/>
                  <a:pt x="123" y="387"/>
                  <a:pt x="123" y="387"/>
                </a:cubicBezTo>
                <a:cubicBezTo>
                  <a:pt x="123" y="387"/>
                  <a:pt x="123" y="387"/>
                  <a:pt x="123" y="387"/>
                </a:cubicBezTo>
                <a:cubicBezTo>
                  <a:pt x="123" y="386"/>
                  <a:pt x="123" y="386"/>
                  <a:pt x="123" y="386"/>
                </a:cubicBezTo>
                <a:cubicBezTo>
                  <a:pt x="128" y="371"/>
                  <a:pt x="127" y="355"/>
                  <a:pt x="120" y="342"/>
                </a:cubicBezTo>
                <a:cubicBezTo>
                  <a:pt x="114" y="328"/>
                  <a:pt x="102" y="317"/>
                  <a:pt x="87" y="312"/>
                </a:cubicBezTo>
                <a:cubicBezTo>
                  <a:pt x="87" y="312"/>
                  <a:pt x="87" y="312"/>
                  <a:pt x="87" y="312"/>
                </a:cubicBezTo>
                <a:cubicBezTo>
                  <a:pt x="87" y="312"/>
                  <a:pt x="87" y="312"/>
                  <a:pt x="87" y="312"/>
                </a:cubicBezTo>
                <a:cubicBezTo>
                  <a:pt x="87" y="312"/>
                  <a:pt x="87" y="312"/>
                  <a:pt x="87" y="312"/>
                </a:cubicBezTo>
                <a:cubicBezTo>
                  <a:pt x="87" y="312"/>
                  <a:pt x="87" y="312"/>
                  <a:pt x="87" y="312"/>
                </a:cubicBezTo>
                <a:cubicBezTo>
                  <a:pt x="87" y="312"/>
                  <a:pt x="86" y="312"/>
                  <a:pt x="86" y="312"/>
                </a:cubicBezTo>
                <a:cubicBezTo>
                  <a:pt x="78" y="309"/>
                  <a:pt x="69" y="308"/>
                  <a:pt x="60" y="309"/>
                </a:cubicBezTo>
                <a:cubicBezTo>
                  <a:pt x="60" y="309"/>
                  <a:pt x="60" y="309"/>
                  <a:pt x="60" y="309"/>
                </a:cubicBezTo>
                <a:cubicBezTo>
                  <a:pt x="54" y="310"/>
                  <a:pt x="47" y="312"/>
                  <a:pt x="41" y="315"/>
                </a:cubicBezTo>
                <a:cubicBezTo>
                  <a:pt x="40" y="313"/>
                  <a:pt x="38" y="311"/>
                  <a:pt x="37" y="308"/>
                </a:cubicBezTo>
                <a:cubicBezTo>
                  <a:pt x="35" y="304"/>
                  <a:pt x="33" y="300"/>
                  <a:pt x="31" y="296"/>
                </a:cubicBezTo>
                <a:cubicBezTo>
                  <a:pt x="28" y="291"/>
                  <a:pt x="26" y="287"/>
                  <a:pt x="24" y="282"/>
                </a:cubicBezTo>
                <a:cubicBezTo>
                  <a:pt x="23" y="279"/>
                  <a:pt x="22" y="277"/>
                  <a:pt x="21" y="274"/>
                </a:cubicBezTo>
                <a:cubicBezTo>
                  <a:pt x="22" y="273"/>
                  <a:pt x="22" y="273"/>
                  <a:pt x="22" y="273"/>
                </a:cubicBezTo>
                <a:cubicBezTo>
                  <a:pt x="22" y="273"/>
                  <a:pt x="22" y="273"/>
                  <a:pt x="22" y="273"/>
                </a:cubicBezTo>
                <a:cubicBezTo>
                  <a:pt x="22" y="273"/>
                  <a:pt x="22" y="273"/>
                  <a:pt x="22" y="273"/>
                </a:cubicBezTo>
                <a:cubicBezTo>
                  <a:pt x="22" y="273"/>
                  <a:pt x="22" y="273"/>
                  <a:pt x="22" y="273"/>
                </a:cubicBezTo>
                <a:cubicBezTo>
                  <a:pt x="37" y="266"/>
                  <a:pt x="47" y="254"/>
                  <a:pt x="52" y="240"/>
                </a:cubicBezTo>
                <a:cubicBezTo>
                  <a:pt x="57" y="226"/>
                  <a:pt x="56" y="210"/>
                  <a:pt x="49" y="195"/>
                </a:cubicBezTo>
                <a:cubicBezTo>
                  <a:pt x="49" y="195"/>
                  <a:pt x="49" y="195"/>
                  <a:pt x="49" y="195"/>
                </a:cubicBezTo>
                <a:cubicBezTo>
                  <a:pt x="49" y="195"/>
                  <a:pt x="49" y="195"/>
                  <a:pt x="49" y="195"/>
                </a:cubicBezTo>
                <a:cubicBezTo>
                  <a:pt x="49" y="195"/>
                  <a:pt x="49" y="195"/>
                  <a:pt x="49" y="195"/>
                </a:cubicBezTo>
                <a:cubicBezTo>
                  <a:pt x="49" y="195"/>
                  <a:pt x="49" y="195"/>
                  <a:pt x="49" y="195"/>
                </a:cubicBezTo>
                <a:cubicBezTo>
                  <a:pt x="49" y="195"/>
                  <a:pt x="49" y="195"/>
                  <a:pt x="49" y="195"/>
                </a:cubicBezTo>
                <a:cubicBezTo>
                  <a:pt x="45" y="187"/>
                  <a:pt x="39" y="180"/>
                  <a:pt x="33" y="175"/>
                </a:cubicBezTo>
                <a:cubicBezTo>
                  <a:pt x="27" y="170"/>
                  <a:pt x="21" y="167"/>
                  <a:pt x="15" y="165"/>
                </a:cubicBezTo>
                <a:cubicBezTo>
                  <a:pt x="17" y="158"/>
                  <a:pt x="19" y="151"/>
                  <a:pt x="21" y="144"/>
                </a:cubicBezTo>
                <a:cubicBezTo>
                  <a:pt x="24" y="137"/>
                  <a:pt x="26" y="130"/>
                  <a:pt x="29" y="124"/>
                </a:cubicBezTo>
                <a:cubicBezTo>
                  <a:pt x="30" y="124"/>
                  <a:pt x="30" y="124"/>
                  <a:pt x="30" y="124"/>
                </a:cubicBezTo>
                <a:cubicBezTo>
                  <a:pt x="30" y="124"/>
                  <a:pt x="30" y="124"/>
                  <a:pt x="30" y="124"/>
                </a:cubicBezTo>
                <a:cubicBezTo>
                  <a:pt x="30" y="124"/>
                  <a:pt x="30" y="124"/>
                  <a:pt x="30" y="124"/>
                </a:cubicBezTo>
                <a:cubicBezTo>
                  <a:pt x="30" y="124"/>
                  <a:pt x="30" y="124"/>
                  <a:pt x="30" y="124"/>
                </a:cubicBezTo>
                <a:cubicBezTo>
                  <a:pt x="30" y="124"/>
                  <a:pt x="30" y="124"/>
                  <a:pt x="30" y="124"/>
                </a:cubicBezTo>
                <a:cubicBezTo>
                  <a:pt x="30" y="124"/>
                  <a:pt x="30" y="124"/>
                  <a:pt x="31" y="124"/>
                </a:cubicBezTo>
                <a:cubicBezTo>
                  <a:pt x="46" y="129"/>
                  <a:pt x="62" y="128"/>
                  <a:pt x="75" y="121"/>
                </a:cubicBezTo>
                <a:cubicBezTo>
                  <a:pt x="88" y="114"/>
                  <a:pt x="99" y="103"/>
                  <a:pt x="105" y="87"/>
                </a:cubicBezTo>
                <a:cubicBezTo>
                  <a:pt x="105" y="87"/>
                  <a:pt x="105" y="87"/>
                  <a:pt x="105" y="87"/>
                </a:cubicBezTo>
                <a:cubicBezTo>
                  <a:pt x="105" y="87"/>
                  <a:pt x="105" y="87"/>
                  <a:pt x="105" y="87"/>
                </a:cubicBezTo>
                <a:cubicBezTo>
                  <a:pt x="105" y="87"/>
                  <a:pt x="105" y="87"/>
                  <a:pt x="105" y="87"/>
                </a:cubicBezTo>
                <a:cubicBezTo>
                  <a:pt x="105" y="87"/>
                  <a:pt x="105" y="87"/>
                  <a:pt x="105" y="87"/>
                </a:cubicBezTo>
                <a:cubicBezTo>
                  <a:pt x="105" y="87"/>
                  <a:pt x="105" y="87"/>
                  <a:pt x="105" y="87"/>
                </a:cubicBezTo>
                <a:cubicBezTo>
                  <a:pt x="108" y="78"/>
                  <a:pt x="108" y="70"/>
                  <a:pt x="107" y="61"/>
                </a:cubicBezTo>
                <a:cubicBezTo>
                  <a:pt x="107" y="54"/>
                  <a:pt x="105" y="48"/>
                  <a:pt x="102" y="42"/>
                </a:cubicBezTo>
                <a:cubicBezTo>
                  <a:pt x="104" y="40"/>
                  <a:pt x="106" y="39"/>
                  <a:pt x="108" y="38"/>
                </a:cubicBezTo>
                <a:cubicBezTo>
                  <a:pt x="112" y="35"/>
                  <a:pt x="116" y="33"/>
                  <a:pt x="121" y="31"/>
                </a:cubicBezTo>
                <a:cubicBezTo>
                  <a:pt x="125" y="29"/>
                  <a:pt x="129" y="27"/>
                  <a:pt x="134" y="25"/>
                </a:cubicBezTo>
                <a:cubicBezTo>
                  <a:pt x="136" y="24"/>
                  <a:pt x="139" y="23"/>
                  <a:pt x="141" y="22"/>
                </a:cubicBezTo>
                <a:cubicBezTo>
                  <a:pt x="142" y="23"/>
                  <a:pt x="142" y="23"/>
                  <a:pt x="142" y="23"/>
                </a:cubicBezTo>
                <a:cubicBezTo>
                  <a:pt x="149" y="38"/>
                  <a:pt x="161" y="48"/>
                  <a:pt x="175" y="53"/>
                </a:cubicBezTo>
                <a:cubicBezTo>
                  <a:pt x="190" y="57"/>
                  <a:pt x="206" y="57"/>
                  <a:pt x="220" y="50"/>
                </a:cubicBezTo>
                <a:cubicBezTo>
                  <a:pt x="228" y="46"/>
                  <a:pt x="235" y="40"/>
                  <a:pt x="241" y="33"/>
                </a:cubicBezTo>
                <a:cubicBezTo>
                  <a:pt x="245" y="28"/>
                  <a:pt x="248" y="22"/>
                  <a:pt x="250" y="15"/>
                </a:cubicBezTo>
                <a:cubicBezTo>
                  <a:pt x="257" y="17"/>
                  <a:pt x="264" y="19"/>
                  <a:pt x="272" y="21"/>
                </a:cubicBezTo>
                <a:cubicBezTo>
                  <a:pt x="279" y="24"/>
                  <a:pt x="286" y="26"/>
                  <a:pt x="292" y="30"/>
                </a:cubicBezTo>
                <a:cubicBezTo>
                  <a:pt x="292" y="30"/>
                  <a:pt x="292" y="30"/>
                  <a:pt x="292" y="30"/>
                </a:cubicBezTo>
                <a:cubicBezTo>
                  <a:pt x="287" y="46"/>
                  <a:pt x="288" y="62"/>
                  <a:pt x="295" y="75"/>
                </a:cubicBezTo>
                <a:cubicBezTo>
                  <a:pt x="302" y="88"/>
                  <a:pt x="314" y="99"/>
                  <a:pt x="329" y="105"/>
                </a:cubicBezTo>
                <a:cubicBezTo>
                  <a:pt x="338" y="108"/>
                  <a:pt x="347" y="108"/>
                  <a:pt x="355" y="107"/>
                </a:cubicBezTo>
                <a:cubicBezTo>
                  <a:pt x="362" y="106"/>
                  <a:pt x="368" y="104"/>
                  <a:pt x="374" y="101"/>
                </a:cubicBezTo>
                <a:cubicBezTo>
                  <a:pt x="376" y="104"/>
                  <a:pt x="377" y="106"/>
                  <a:pt x="379" y="108"/>
                </a:cubicBezTo>
                <a:cubicBezTo>
                  <a:pt x="381" y="113"/>
                  <a:pt x="384" y="117"/>
                  <a:pt x="386" y="121"/>
                </a:cubicBezTo>
                <a:cubicBezTo>
                  <a:pt x="388" y="126"/>
                  <a:pt x="390" y="130"/>
                  <a:pt x="391" y="134"/>
                </a:cubicBezTo>
                <a:cubicBezTo>
                  <a:pt x="392" y="136"/>
                  <a:pt x="393" y="139"/>
                  <a:pt x="394" y="141"/>
                </a:cubicBezTo>
                <a:cubicBezTo>
                  <a:pt x="394" y="142"/>
                  <a:pt x="394" y="142"/>
                  <a:pt x="394" y="142"/>
                </a:cubicBezTo>
                <a:cubicBezTo>
                  <a:pt x="394" y="142"/>
                  <a:pt x="394" y="142"/>
                  <a:pt x="394" y="142"/>
                </a:cubicBezTo>
                <a:cubicBezTo>
                  <a:pt x="394" y="142"/>
                  <a:pt x="394" y="142"/>
                  <a:pt x="394" y="142"/>
                </a:cubicBezTo>
                <a:cubicBezTo>
                  <a:pt x="394" y="142"/>
                  <a:pt x="394" y="142"/>
                  <a:pt x="394" y="142"/>
                </a:cubicBezTo>
                <a:cubicBezTo>
                  <a:pt x="379" y="149"/>
                  <a:pt x="369" y="161"/>
                  <a:pt x="364" y="175"/>
                </a:cubicBezTo>
                <a:cubicBezTo>
                  <a:pt x="359" y="190"/>
                  <a:pt x="360" y="206"/>
                  <a:pt x="367" y="220"/>
                </a:cubicBezTo>
                <a:cubicBezTo>
                  <a:pt x="367" y="220"/>
                  <a:pt x="367" y="220"/>
                  <a:pt x="367" y="220"/>
                </a:cubicBezTo>
                <a:cubicBezTo>
                  <a:pt x="367" y="220"/>
                  <a:pt x="367" y="220"/>
                  <a:pt x="367" y="220"/>
                </a:cubicBezTo>
                <a:cubicBezTo>
                  <a:pt x="367" y="220"/>
                  <a:pt x="367" y="220"/>
                  <a:pt x="367" y="220"/>
                </a:cubicBezTo>
                <a:cubicBezTo>
                  <a:pt x="371" y="228"/>
                  <a:pt x="377" y="235"/>
                  <a:pt x="384" y="241"/>
                </a:cubicBezTo>
                <a:cubicBezTo>
                  <a:pt x="389" y="245"/>
                  <a:pt x="395" y="248"/>
                  <a:pt x="402" y="250"/>
                </a:cubicBezTo>
                <a:cubicBezTo>
                  <a:pt x="400" y="257"/>
                  <a:pt x="398" y="264"/>
                  <a:pt x="396" y="272"/>
                </a:cubicBezTo>
                <a:close/>
                <a:moveTo>
                  <a:pt x="275" y="394"/>
                </a:moveTo>
                <a:cubicBezTo>
                  <a:pt x="275" y="394"/>
                  <a:pt x="275" y="394"/>
                  <a:pt x="275" y="394"/>
                </a:cubicBezTo>
                <a:cubicBezTo>
                  <a:pt x="275" y="394"/>
                  <a:pt x="275" y="394"/>
                  <a:pt x="275" y="394"/>
                </a:cubicBezTo>
                <a:close/>
                <a:moveTo>
                  <a:pt x="235" y="130"/>
                </a:moveTo>
                <a:cubicBezTo>
                  <a:pt x="215" y="123"/>
                  <a:pt x="192" y="124"/>
                  <a:pt x="171" y="134"/>
                </a:cubicBezTo>
                <a:cubicBezTo>
                  <a:pt x="151" y="144"/>
                  <a:pt x="136" y="162"/>
                  <a:pt x="130" y="182"/>
                </a:cubicBezTo>
                <a:cubicBezTo>
                  <a:pt x="123" y="202"/>
                  <a:pt x="124" y="225"/>
                  <a:pt x="134" y="245"/>
                </a:cubicBezTo>
                <a:cubicBezTo>
                  <a:pt x="144" y="266"/>
                  <a:pt x="161" y="280"/>
                  <a:pt x="181" y="287"/>
                </a:cubicBezTo>
                <a:cubicBezTo>
                  <a:pt x="202" y="294"/>
                  <a:pt x="224" y="293"/>
                  <a:pt x="245" y="283"/>
                </a:cubicBezTo>
                <a:cubicBezTo>
                  <a:pt x="265" y="273"/>
                  <a:pt x="280" y="256"/>
                  <a:pt x="287" y="235"/>
                </a:cubicBezTo>
                <a:cubicBezTo>
                  <a:pt x="294" y="215"/>
                  <a:pt x="293" y="193"/>
                  <a:pt x="283" y="172"/>
                </a:cubicBezTo>
                <a:cubicBezTo>
                  <a:pt x="273" y="151"/>
                  <a:pt x="255" y="137"/>
                  <a:pt x="235" y="130"/>
                </a:cubicBezTo>
                <a:close/>
                <a:moveTo>
                  <a:pt x="274" y="231"/>
                </a:moveTo>
                <a:cubicBezTo>
                  <a:pt x="268" y="248"/>
                  <a:pt x="256" y="263"/>
                  <a:pt x="239" y="271"/>
                </a:cubicBezTo>
                <a:cubicBezTo>
                  <a:pt x="222" y="280"/>
                  <a:pt x="203" y="281"/>
                  <a:pt x="186" y="275"/>
                </a:cubicBezTo>
                <a:cubicBezTo>
                  <a:pt x="169" y="269"/>
                  <a:pt x="154" y="257"/>
                  <a:pt x="146" y="240"/>
                </a:cubicBezTo>
                <a:cubicBezTo>
                  <a:pt x="137" y="222"/>
                  <a:pt x="136" y="203"/>
                  <a:pt x="142" y="186"/>
                </a:cubicBezTo>
                <a:cubicBezTo>
                  <a:pt x="148" y="169"/>
                  <a:pt x="160" y="155"/>
                  <a:pt x="177" y="146"/>
                </a:cubicBezTo>
                <a:cubicBezTo>
                  <a:pt x="195" y="138"/>
                  <a:pt x="214" y="137"/>
                  <a:pt x="231" y="143"/>
                </a:cubicBezTo>
                <a:cubicBezTo>
                  <a:pt x="248" y="148"/>
                  <a:pt x="262" y="161"/>
                  <a:pt x="271" y="178"/>
                </a:cubicBezTo>
                <a:cubicBezTo>
                  <a:pt x="279" y="195"/>
                  <a:pt x="280" y="214"/>
                  <a:pt x="274" y="231"/>
                </a:cubicBezTo>
                <a:close/>
              </a:path>
            </a:pathLst>
          </a:custGeom>
          <a:solidFill>
            <a:srgbClr val="37D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33"/>
          <p:cNvSpPr>
            <a:spLocks noChangeArrowheads="1"/>
          </p:cNvSpPr>
          <p:nvPr/>
        </p:nvSpPr>
        <p:spPr bwMode="auto">
          <a:xfrm>
            <a:off x="6116638" y="3867578"/>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Freeform 34"/>
          <p:cNvSpPr>
            <a:spLocks noEditPoints="1"/>
          </p:cNvSpPr>
          <p:nvPr/>
        </p:nvSpPr>
        <p:spPr bwMode="auto">
          <a:xfrm>
            <a:off x="2467787" y="3379393"/>
            <a:ext cx="1300163" cy="1306513"/>
          </a:xfrm>
          <a:custGeom>
            <a:avLst/>
            <a:gdLst>
              <a:gd name="T0" fmla="*/ 336 w 346"/>
              <a:gd name="T1" fmla="*/ 170 h 347"/>
              <a:gd name="T2" fmla="*/ 339 w 346"/>
              <a:gd name="T3" fmla="*/ 169 h 347"/>
              <a:gd name="T4" fmla="*/ 307 w 346"/>
              <a:gd name="T5" fmla="*/ 214 h 347"/>
              <a:gd name="T6" fmla="*/ 303 w 346"/>
              <a:gd name="T7" fmla="*/ 288 h 347"/>
              <a:gd name="T8" fmla="*/ 291 w 346"/>
              <a:gd name="T9" fmla="*/ 286 h 347"/>
              <a:gd name="T10" fmla="*/ 240 w 346"/>
              <a:gd name="T11" fmla="*/ 297 h 347"/>
              <a:gd name="T12" fmla="*/ 234 w 346"/>
              <a:gd name="T13" fmla="*/ 312 h 347"/>
              <a:gd name="T14" fmla="*/ 207 w 346"/>
              <a:gd name="T15" fmla="*/ 343 h 347"/>
              <a:gd name="T16" fmla="*/ 177 w 346"/>
              <a:gd name="T17" fmla="*/ 339 h 347"/>
              <a:gd name="T18" fmla="*/ 161 w 346"/>
              <a:gd name="T19" fmla="*/ 313 h 347"/>
              <a:gd name="T20" fmla="*/ 117 w 346"/>
              <a:gd name="T21" fmla="*/ 315 h 347"/>
              <a:gd name="T22" fmla="*/ 57 w 346"/>
              <a:gd name="T23" fmla="*/ 302 h 347"/>
              <a:gd name="T24" fmla="*/ 59 w 346"/>
              <a:gd name="T25" fmla="*/ 291 h 347"/>
              <a:gd name="T26" fmla="*/ 49 w 346"/>
              <a:gd name="T27" fmla="*/ 239 h 347"/>
              <a:gd name="T28" fmla="*/ 33 w 346"/>
              <a:gd name="T29" fmla="*/ 233 h 347"/>
              <a:gd name="T30" fmla="*/ 3 w 346"/>
              <a:gd name="T31" fmla="*/ 208 h 347"/>
              <a:gd name="T32" fmla="*/ 7 w 346"/>
              <a:gd name="T33" fmla="*/ 175 h 347"/>
              <a:gd name="T34" fmla="*/ 39 w 346"/>
              <a:gd name="T35" fmla="*/ 131 h 347"/>
              <a:gd name="T36" fmla="*/ 17 w 346"/>
              <a:gd name="T37" fmla="*/ 98 h 347"/>
              <a:gd name="T38" fmla="*/ 54 w 346"/>
              <a:gd name="T39" fmla="*/ 58 h 347"/>
              <a:gd name="T40" fmla="*/ 83 w 346"/>
              <a:gd name="T41" fmla="*/ 65 h 347"/>
              <a:gd name="T42" fmla="*/ 113 w 346"/>
              <a:gd name="T43" fmla="*/ 34 h 347"/>
              <a:gd name="T44" fmla="*/ 139 w 346"/>
              <a:gd name="T45" fmla="*/ 3 h 347"/>
              <a:gd name="T46" fmla="*/ 169 w 346"/>
              <a:gd name="T47" fmla="*/ 8 h 347"/>
              <a:gd name="T48" fmla="*/ 240 w 346"/>
              <a:gd name="T49" fmla="*/ 19 h 347"/>
              <a:gd name="T50" fmla="*/ 287 w 346"/>
              <a:gd name="T51" fmla="*/ 53 h 347"/>
              <a:gd name="T52" fmla="*/ 329 w 346"/>
              <a:gd name="T53" fmla="*/ 111 h 347"/>
              <a:gd name="T54" fmla="*/ 345 w 346"/>
              <a:gd name="T55" fmla="*/ 151 h 347"/>
              <a:gd name="T56" fmla="*/ 329 w 346"/>
              <a:gd name="T57" fmla="*/ 130 h 347"/>
              <a:gd name="T58" fmla="*/ 277 w 346"/>
              <a:gd name="T59" fmla="*/ 49 h 347"/>
              <a:gd name="T60" fmla="*/ 216 w 346"/>
              <a:gd name="T61" fmla="*/ 50 h 347"/>
              <a:gd name="T62" fmla="*/ 141 w 346"/>
              <a:gd name="T63" fmla="*/ 14 h 347"/>
              <a:gd name="T64" fmla="*/ 116 w 346"/>
              <a:gd name="T65" fmla="*/ 55 h 347"/>
              <a:gd name="T66" fmla="*/ 86 w 346"/>
              <a:gd name="T67" fmla="*/ 76 h 347"/>
              <a:gd name="T68" fmla="*/ 49 w 346"/>
              <a:gd name="T69" fmla="*/ 69 h 347"/>
              <a:gd name="T70" fmla="*/ 41 w 346"/>
              <a:gd name="T71" fmla="*/ 110 h 347"/>
              <a:gd name="T72" fmla="*/ 50 w 346"/>
              <a:gd name="T73" fmla="*/ 129 h 347"/>
              <a:gd name="T74" fmla="*/ 12 w 346"/>
              <a:gd name="T75" fmla="*/ 186 h 347"/>
              <a:gd name="T76" fmla="*/ 16 w 346"/>
              <a:gd name="T77" fmla="*/ 217 h 347"/>
              <a:gd name="T78" fmla="*/ 55 w 346"/>
              <a:gd name="T79" fmla="*/ 230 h 347"/>
              <a:gd name="T80" fmla="*/ 75 w 346"/>
              <a:gd name="T81" fmla="*/ 261 h 347"/>
              <a:gd name="T82" fmla="*/ 68 w 346"/>
              <a:gd name="T83" fmla="*/ 297 h 347"/>
              <a:gd name="T84" fmla="*/ 100 w 346"/>
              <a:gd name="T85" fmla="*/ 318 h 347"/>
              <a:gd name="T86" fmla="*/ 130 w 346"/>
              <a:gd name="T87" fmla="*/ 297 h 347"/>
              <a:gd name="T88" fmla="*/ 187 w 346"/>
              <a:gd name="T89" fmla="*/ 335 h 347"/>
              <a:gd name="T90" fmla="*/ 224 w 346"/>
              <a:gd name="T91" fmla="*/ 328 h 347"/>
              <a:gd name="T92" fmla="*/ 231 w 346"/>
              <a:gd name="T93" fmla="*/ 291 h 347"/>
              <a:gd name="T94" fmla="*/ 298 w 346"/>
              <a:gd name="T95" fmla="*/ 277 h 347"/>
              <a:gd name="T96" fmla="*/ 297 w 346"/>
              <a:gd name="T97" fmla="*/ 216 h 347"/>
              <a:gd name="T98" fmla="*/ 335 w 346"/>
              <a:gd name="T99" fmla="*/ 159 h 347"/>
              <a:gd name="T100" fmla="*/ 106 w 346"/>
              <a:gd name="T101" fmla="*/ 187 h 347"/>
              <a:gd name="T102" fmla="*/ 229 w 346"/>
              <a:gd name="T103" fmla="*/ 162 h 347"/>
              <a:gd name="T104" fmla="*/ 141 w 346"/>
              <a:gd name="T105" fmla="*/ 22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6" h="347">
                <a:moveTo>
                  <a:pt x="307" y="214"/>
                </a:moveTo>
                <a:cubicBezTo>
                  <a:pt x="307" y="214"/>
                  <a:pt x="307" y="214"/>
                  <a:pt x="307" y="214"/>
                </a:cubicBezTo>
                <a:cubicBezTo>
                  <a:pt x="307" y="214"/>
                  <a:pt x="307" y="214"/>
                  <a:pt x="307" y="214"/>
                </a:cubicBezTo>
                <a:close/>
                <a:moveTo>
                  <a:pt x="336" y="170"/>
                </a:moveTo>
                <a:cubicBezTo>
                  <a:pt x="336" y="170"/>
                  <a:pt x="336" y="170"/>
                  <a:pt x="336" y="170"/>
                </a:cubicBezTo>
                <a:cubicBezTo>
                  <a:pt x="336" y="170"/>
                  <a:pt x="336" y="170"/>
                  <a:pt x="336" y="170"/>
                </a:cubicBezTo>
                <a:close/>
                <a:moveTo>
                  <a:pt x="346" y="163"/>
                </a:moveTo>
                <a:cubicBezTo>
                  <a:pt x="346" y="166"/>
                  <a:pt x="344" y="169"/>
                  <a:pt x="341" y="169"/>
                </a:cubicBezTo>
                <a:cubicBezTo>
                  <a:pt x="341" y="169"/>
                  <a:pt x="341" y="169"/>
                  <a:pt x="341" y="169"/>
                </a:cubicBezTo>
                <a:cubicBezTo>
                  <a:pt x="340" y="169"/>
                  <a:pt x="339" y="169"/>
                  <a:pt x="339" y="169"/>
                </a:cubicBezTo>
                <a:cubicBezTo>
                  <a:pt x="339" y="169"/>
                  <a:pt x="339" y="169"/>
                  <a:pt x="339" y="169"/>
                </a:cubicBezTo>
                <a:cubicBezTo>
                  <a:pt x="339" y="169"/>
                  <a:pt x="339" y="169"/>
                  <a:pt x="339" y="169"/>
                </a:cubicBezTo>
                <a:cubicBezTo>
                  <a:pt x="338" y="169"/>
                  <a:pt x="337" y="169"/>
                  <a:pt x="336" y="170"/>
                </a:cubicBezTo>
                <a:cubicBezTo>
                  <a:pt x="326" y="172"/>
                  <a:pt x="318" y="178"/>
                  <a:pt x="313" y="186"/>
                </a:cubicBezTo>
                <a:cubicBezTo>
                  <a:pt x="307" y="194"/>
                  <a:pt x="305" y="204"/>
                  <a:pt x="307" y="214"/>
                </a:cubicBezTo>
                <a:cubicBezTo>
                  <a:pt x="308" y="219"/>
                  <a:pt x="311" y="225"/>
                  <a:pt x="314" y="229"/>
                </a:cubicBezTo>
                <a:cubicBezTo>
                  <a:pt x="318" y="233"/>
                  <a:pt x="322" y="237"/>
                  <a:pt x="327" y="240"/>
                </a:cubicBezTo>
                <a:cubicBezTo>
                  <a:pt x="330" y="241"/>
                  <a:pt x="331" y="244"/>
                  <a:pt x="330" y="247"/>
                </a:cubicBezTo>
                <a:cubicBezTo>
                  <a:pt x="326" y="254"/>
                  <a:pt x="322" y="262"/>
                  <a:pt x="318" y="269"/>
                </a:cubicBezTo>
                <a:cubicBezTo>
                  <a:pt x="313" y="275"/>
                  <a:pt x="308" y="282"/>
                  <a:pt x="303" y="288"/>
                </a:cubicBezTo>
                <a:cubicBezTo>
                  <a:pt x="301" y="291"/>
                  <a:pt x="297" y="291"/>
                  <a:pt x="295" y="289"/>
                </a:cubicBezTo>
                <a:cubicBezTo>
                  <a:pt x="294" y="288"/>
                  <a:pt x="294" y="288"/>
                  <a:pt x="293" y="287"/>
                </a:cubicBezTo>
                <a:cubicBezTo>
                  <a:pt x="292" y="287"/>
                  <a:pt x="292" y="286"/>
                  <a:pt x="291" y="286"/>
                </a:cubicBezTo>
                <a:cubicBezTo>
                  <a:pt x="291" y="286"/>
                  <a:pt x="291" y="286"/>
                  <a:pt x="291" y="286"/>
                </a:cubicBezTo>
                <a:cubicBezTo>
                  <a:pt x="291" y="286"/>
                  <a:pt x="291" y="286"/>
                  <a:pt x="291" y="286"/>
                </a:cubicBezTo>
                <a:cubicBezTo>
                  <a:pt x="291" y="286"/>
                  <a:pt x="291" y="286"/>
                  <a:pt x="291" y="286"/>
                </a:cubicBezTo>
                <a:cubicBezTo>
                  <a:pt x="291" y="286"/>
                  <a:pt x="291" y="286"/>
                  <a:pt x="291" y="286"/>
                </a:cubicBezTo>
                <a:cubicBezTo>
                  <a:pt x="282" y="280"/>
                  <a:pt x="272" y="279"/>
                  <a:pt x="263" y="281"/>
                </a:cubicBezTo>
                <a:cubicBezTo>
                  <a:pt x="254" y="283"/>
                  <a:pt x="245" y="288"/>
                  <a:pt x="240" y="297"/>
                </a:cubicBezTo>
                <a:cubicBezTo>
                  <a:pt x="240" y="297"/>
                  <a:pt x="240" y="297"/>
                  <a:pt x="240" y="297"/>
                </a:cubicBezTo>
                <a:cubicBezTo>
                  <a:pt x="240" y="297"/>
                  <a:pt x="240" y="297"/>
                  <a:pt x="240" y="297"/>
                </a:cubicBezTo>
                <a:cubicBezTo>
                  <a:pt x="240" y="297"/>
                  <a:pt x="240" y="297"/>
                  <a:pt x="240" y="297"/>
                </a:cubicBezTo>
                <a:cubicBezTo>
                  <a:pt x="240" y="297"/>
                  <a:pt x="240" y="297"/>
                  <a:pt x="240" y="297"/>
                </a:cubicBezTo>
                <a:cubicBezTo>
                  <a:pt x="240" y="297"/>
                  <a:pt x="239" y="297"/>
                  <a:pt x="239" y="297"/>
                </a:cubicBezTo>
                <a:cubicBezTo>
                  <a:pt x="236" y="302"/>
                  <a:pt x="234" y="307"/>
                  <a:pt x="234" y="312"/>
                </a:cubicBezTo>
                <a:cubicBezTo>
                  <a:pt x="233" y="318"/>
                  <a:pt x="234" y="324"/>
                  <a:pt x="235" y="329"/>
                </a:cubicBezTo>
                <a:cubicBezTo>
                  <a:pt x="236" y="332"/>
                  <a:pt x="235" y="335"/>
                  <a:pt x="232" y="336"/>
                </a:cubicBezTo>
                <a:cubicBezTo>
                  <a:pt x="232" y="336"/>
                  <a:pt x="232" y="336"/>
                  <a:pt x="232" y="336"/>
                </a:cubicBezTo>
                <a:cubicBezTo>
                  <a:pt x="228" y="338"/>
                  <a:pt x="224" y="339"/>
                  <a:pt x="220" y="340"/>
                </a:cubicBezTo>
                <a:cubicBezTo>
                  <a:pt x="216" y="341"/>
                  <a:pt x="211" y="342"/>
                  <a:pt x="207" y="343"/>
                </a:cubicBezTo>
                <a:cubicBezTo>
                  <a:pt x="203" y="344"/>
                  <a:pt x="199" y="345"/>
                  <a:pt x="195" y="345"/>
                </a:cubicBezTo>
                <a:cubicBezTo>
                  <a:pt x="191" y="346"/>
                  <a:pt x="187" y="346"/>
                  <a:pt x="183" y="346"/>
                </a:cubicBezTo>
                <a:cubicBezTo>
                  <a:pt x="180" y="347"/>
                  <a:pt x="178" y="344"/>
                  <a:pt x="177" y="341"/>
                </a:cubicBezTo>
                <a:cubicBezTo>
                  <a:pt x="177" y="341"/>
                  <a:pt x="177" y="341"/>
                  <a:pt x="177" y="341"/>
                </a:cubicBezTo>
                <a:cubicBezTo>
                  <a:pt x="177" y="341"/>
                  <a:pt x="177" y="340"/>
                  <a:pt x="177" y="339"/>
                </a:cubicBezTo>
                <a:cubicBezTo>
                  <a:pt x="177" y="338"/>
                  <a:pt x="177" y="337"/>
                  <a:pt x="177" y="337"/>
                </a:cubicBezTo>
                <a:cubicBezTo>
                  <a:pt x="177" y="337"/>
                  <a:pt x="177" y="337"/>
                  <a:pt x="177" y="337"/>
                </a:cubicBezTo>
                <a:cubicBezTo>
                  <a:pt x="177" y="337"/>
                  <a:pt x="177" y="337"/>
                  <a:pt x="177" y="337"/>
                </a:cubicBezTo>
                <a:cubicBezTo>
                  <a:pt x="177" y="337"/>
                  <a:pt x="177" y="337"/>
                  <a:pt x="177" y="337"/>
                </a:cubicBezTo>
                <a:cubicBezTo>
                  <a:pt x="175" y="327"/>
                  <a:pt x="169" y="318"/>
                  <a:pt x="161" y="313"/>
                </a:cubicBezTo>
                <a:cubicBezTo>
                  <a:pt x="153" y="308"/>
                  <a:pt x="143" y="306"/>
                  <a:pt x="133" y="308"/>
                </a:cubicBezTo>
                <a:cubicBezTo>
                  <a:pt x="133" y="308"/>
                  <a:pt x="133" y="308"/>
                  <a:pt x="133" y="308"/>
                </a:cubicBezTo>
                <a:cubicBezTo>
                  <a:pt x="133" y="308"/>
                  <a:pt x="133" y="308"/>
                  <a:pt x="133" y="308"/>
                </a:cubicBezTo>
                <a:cubicBezTo>
                  <a:pt x="133" y="308"/>
                  <a:pt x="133" y="308"/>
                  <a:pt x="133" y="308"/>
                </a:cubicBezTo>
                <a:cubicBezTo>
                  <a:pt x="127" y="309"/>
                  <a:pt x="122" y="311"/>
                  <a:pt x="117" y="315"/>
                </a:cubicBezTo>
                <a:cubicBezTo>
                  <a:pt x="113" y="318"/>
                  <a:pt x="109" y="323"/>
                  <a:pt x="107" y="328"/>
                </a:cubicBezTo>
                <a:cubicBezTo>
                  <a:pt x="105" y="330"/>
                  <a:pt x="102" y="332"/>
                  <a:pt x="99" y="330"/>
                </a:cubicBezTo>
                <a:cubicBezTo>
                  <a:pt x="92" y="327"/>
                  <a:pt x="84" y="322"/>
                  <a:pt x="77" y="318"/>
                </a:cubicBezTo>
                <a:cubicBezTo>
                  <a:pt x="77" y="318"/>
                  <a:pt x="77" y="318"/>
                  <a:pt x="77" y="317"/>
                </a:cubicBezTo>
                <a:cubicBezTo>
                  <a:pt x="70" y="313"/>
                  <a:pt x="63" y="308"/>
                  <a:pt x="57" y="302"/>
                </a:cubicBezTo>
                <a:cubicBezTo>
                  <a:pt x="55" y="300"/>
                  <a:pt x="54" y="297"/>
                  <a:pt x="56" y="294"/>
                </a:cubicBezTo>
                <a:cubicBezTo>
                  <a:pt x="56" y="294"/>
                  <a:pt x="56" y="294"/>
                  <a:pt x="56" y="294"/>
                </a:cubicBezTo>
                <a:cubicBezTo>
                  <a:pt x="57" y="294"/>
                  <a:pt x="57" y="293"/>
                  <a:pt x="58" y="293"/>
                </a:cubicBezTo>
                <a:cubicBezTo>
                  <a:pt x="58" y="292"/>
                  <a:pt x="59" y="291"/>
                  <a:pt x="59" y="291"/>
                </a:cubicBezTo>
                <a:cubicBezTo>
                  <a:pt x="59" y="291"/>
                  <a:pt x="59" y="291"/>
                  <a:pt x="59" y="291"/>
                </a:cubicBezTo>
                <a:cubicBezTo>
                  <a:pt x="59" y="291"/>
                  <a:pt x="59" y="291"/>
                  <a:pt x="59" y="291"/>
                </a:cubicBezTo>
                <a:cubicBezTo>
                  <a:pt x="59" y="291"/>
                  <a:pt x="59" y="290"/>
                  <a:pt x="59" y="290"/>
                </a:cubicBezTo>
                <a:cubicBezTo>
                  <a:pt x="65" y="282"/>
                  <a:pt x="67" y="272"/>
                  <a:pt x="65" y="263"/>
                </a:cubicBezTo>
                <a:cubicBezTo>
                  <a:pt x="63" y="253"/>
                  <a:pt x="57" y="245"/>
                  <a:pt x="49" y="239"/>
                </a:cubicBezTo>
                <a:cubicBezTo>
                  <a:pt x="49" y="239"/>
                  <a:pt x="49" y="239"/>
                  <a:pt x="49" y="239"/>
                </a:cubicBezTo>
                <a:cubicBezTo>
                  <a:pt x="49" y="239"/>
                  <a:pt x="49" y="239"/>
                  <a:pt x="49" y="239"/>
                </a:cubicBezTo>
                <a:cubicBezTo>
                  <a:pt x="49" y="239"/>
                  <a:pt x="49" y="239"/>
                  <a:pt x="49" y="239"/>
                </a:cubicBezTo>
                <a:cubicBezTo>
                  <a:pt x="44" y="235"/>
                  <a:pt x="39" y="234"/>
                  <a:pt x="33" y="233"/>
                </a:cubicBezTo>
                <a:cubicBezTo>
                  <a:pt x="33" y="233"/>
                  <a:pt x="33" y="233"/>
                  <a:pt x="33" y="233"/>
                </a:cubicBezTo>
                <a:cubicBezTo>
                  <a:pt x="33" y="233"/>
                  <a:pt x="33" y="233"/>
                  <a:pt x="33" y="233"/>
                </a:cubicBezTo>
                <a:cubicBezTo>
                  <a:pt x="28" y="232"/>
                  <a:pt x="22" y="233"/>
                  <a:pt x="16" y="234"/>
                </a:cubicBezTo>
                <a:cubicBezTo>
                  <a:pt x="13" y="235"/>
                  <a:pt x="10" y="234"/>
                  <a:pt x="9" y="231"/>
                </a:cubicBezTo>
                <a:cubicBezTo>
                  <a:pt x="9" y="231"/>
                  <a:pt x="9" y="231"/>
                  <a:pt x="9" y="231"/>
                </a:cubicBezTo>
                <a:cubicBezTo>
                  <a:pt x="8" y="227"/>
                  <a:pt x="7" y="223"/>
                  <a:pt x="6" y="219"/>
                </a:cubicBezTo>
                <a:cubicBezTo>
                  <a:pt x="5" y="215"/>
                  <a:pt x="4" y="212"/>
                  <a:pt x="3" y="208"/>
                </a:cubicBezTo>
                <a:cubicBezTo>
                  <a:pt x="2" y="203"/>
                  <a:pt x="1" y="199"/>
                  <a:pt x="1" y="195"/>
                </a:cubicBezTo>
                <a:cubicBezTo>
                  <a:pt x="0" y="190"/>
                  <a:pt x="0" y="186"/>
                  <a:pt x="0" y="181"/>
                </a:cubicBezTo>
                <a:cubicBezTo>
                  <a:pt x="0" y="178"/>
                  <a:pt x="2" y="176"/>
                  <a:pt x="5" y="176"/>
                </a:cubicBezTo>
                <a:cubicBezTo>
                  <a:pt x="5" y="176"/>
                  <a:pt x="5" y="176"/>
                  <a:pt x="5" y="176"/>
                </a:cubicBezTo>
                <a:cubicBezTo>
                  <a:pt x="6" y="176"/>
                  <a:pt x="6" y="176"/>
                  <a:pt x="7" y="175"/>
                </a:cubicBezTo>
                <a:cubicBezTo>
                  <a:pt x="8" y="175"/>
                  <a:pt x="9" y="175"/>
                  <a:pt x="9" y="175"/>
                </a:cubicBezTo>
                <a:cubicBezTo>
                  <a:pt x="9" y="175"/>
                  <a:pt x="9" y="175"/>
                  <a:pt x="9" y="175"/>
                </a:cubicBezTo>
                <a:cubicBezTo>
                  <a:pt x="10" y="175"/>
                  <a:pt x="10" y="175"/>
                  <a:pt x="10" y="175"/>
                </a:cubicBezTo>
                <a:cubicBezTo>
                  <a:pt x="20" y="173"/>
                  <a:pt x="28" y="167"/>
                  <a:pt x="33" y="159"/>
                </a:cubicBezTo>
                <a:cubicBezTo>
                  <a:pt x="39" y="151"/>
                  <a:pt x="41" y="142"/>
                  <a:pt x="39" y="131"/>
                </a:cubicBezTo>
                <a:cubicBezTo>
                  <a:pt x="39" y="131"/>
                  <a:pt x="39" y="131"/>
                  <a:pt x="39" y="131"/>
                </a:cubicBezTo>
                <a:cubicBezTo>
                  <a:pt x="39" y="131"/>
                  <a:pt x="39" y="131"/>
                  <a:pt x="39" y="131"/>
                </a:cubicBezTo>
                <a:cubicBezTo>
                  <a:pt x="38" y="125"/>
                  <a:pt x="36" y="120"/>
                  <a:pt x="32" y="116"/>
                </a:cubicBezTo>
                <a:cubicBezTo>
                  <a:pt x="29" y="111"/>
                  <a:pt x="24" y="108"/>
                  <a:pt x="19" y="105"/>
                </a:cubicBezTo>
                <a:cubicBezTo>
                  <a:pt x="17" y="104"/>
                  <a:pt x="16" y="101"/>
                  <a:pt x="17" y="98"/>
                </a:cubicBezTo>
                <a:cubicBezTo>
                  <a:pt x="17" y="98"/>
                  <a:pt x="17" y="98"/>
                  <a:pt x="17" y="98"/>
                </a:cubicBezTo>
                <a:cubicBezTo>
                  <a:pt x="21" y="90"/>
                  <a:pt x="25" y="83"/>
                  <a:pt x="29" y="77"/>
                </a:cubicBezTo>
                <a:cubicBezTo>
                  <a:pt x="34" y="70"/>
                  <a:pt x="39" y="63"/>
                  <a:pt x="44" y="57"/>
                </a:cubicBezTo>
                <a:cubicBezTo>
                  <a:pt x="46" y="55"/>
                  <a:pt x="50" y="55"/>
                  <a:pt x="52" y="57"/>
                </a:cubicBezTo>
                <a:cubicBezTo>
                  <a:pt x="52" y="57"/>
                  <a:pt x="53" y="58"/>
                  <a:pt x="54" y="58"/>
                </a:cubicBezTo>
                <a:cubicBezTo>
                  <a:pt x="54" y="59"/>
                  <a:pt x="55" y="59"/>
                  <a:pt x="55" y="60"/>
                </a:cubicBezTo>
                <a:cubicBezTo>
                  <a:pt x="55" y="60"/>
                  <a:pt x="55" y="60"/>
                  <a:pt x="55" y="60"/>
                </a:cubicBezTo>
                <a:cubicBezTo>
                  <a:pt x="55" y="60"/>
                  <a:pt x="55" y="60"/>
                  <a:pt x="55" y="60"/>
                </a:cubicBezTo>
                <a:cubicBezTo>
                  <a:pt x="56" y="60"/>
                  <a:pt x="56" y="60"/>
                  <a:pt x="56" y="60"/>
                </a:cubicBezTo>
                <a:cubicBezTo>
                  <a:pt x="64" y="65"/>
                  <a:pt x="74" y="67"/>
                  <a:pt x="83" y="65"/>
                </a:cubicBezTo>
                <a:cubicBezTo>
                  <a:pt x="93" y="63"/>
                  <a:pt x="102" y="58"/>
                  <a:pt x="107" y="49"/>
                </a:cubicBezTo>
                <a:cubicBezTo>
                  <a:pt x="107" y="49"/>
                  <a:pt x="107" y="49"/>
                  <a:pt x="107" y="49"/>
                </a:cubicBezTo>
                <a:cubicBezTo>
                  <a:pt x="107" y="49"/>
                  <a:pt x="107" y="49"/>
                  <a:pt x="107" y="49"/>
                </a:cubicBezTo>
                <a:cubicBezTo>
                  <a:pt x="107" y="49"/>
                  <a:pt x="107" y="49"/>
                  <a:pt x="107" y="49"/>
                </a:cubicBezTo>
                <a:cubicBezTo>
                  <a:pt x="111" y="44"/>
                  <a:pt x="113" y="39"/>
                  <a:pt x="113" y="34"/>
                </a:cubicBezTo>
                <a:cubicBezTo>
                  <a:pt x="114" y="28"/>
                  <a:pt x="113" y="22"/>
                  <a:pt x="112" y="17"/>
                </a:cubicBezTo>
                <a:cubicBezTo>
                  <a:pt x="111" y="14"/>
                  <a:pt x="112" y="11"/>
                  <a:pt x="115" y="10"/>
                </a:cubicBezTo>
                <a:cubicBezTo>
                  <a:pt x="115" y="10"/>
                  <a:pt x="115" y="10"/>
                  <a:pt x="115" y="10"/>
                </a:cubicBezTo>
                <a:cubicBezTo>
                  <a:pt x="119" y="9"/>
                  <a:pt x="123" y="7"/>
                  <a:pt x="127" y="6"/>
                </a:cubicBezTo>
                <a:cubicBezTo>
                  <a:pt x="131" y="5"/>
                  <a:pt x="135" y="4"/>
                  <a:pt x="139" y="3"/>
                </a:cubicBezTo>
                <a:cubicBezTo>
                  <a:pt x="143" y="3"/>
                  <a:pt x="147" y="2"/>
                  <a:pt x="151" y="1"/>
                </a:cubicBezTo>
                <a:cubicBezTo>
                  <a:pt x="155" y="1"/>
                  <a:pt x="159" y="1"/>
                  <a:pt x="163" y="0"/>
                </a:cubicBezTo>
                <a:cubicBezTo>
                  <a:pt x="166" y="0"/>
                  <a:pt x="169" y="2"/>
                  <a:pt x="169" y="5"/>
                </a:cubicBezTo>
                <a:cubicBezTo>
                  <a:pt x="169" y="5"/>
                  <a:pt x="169" y="5"/>
                  <a:pt x="169" y="5"/>
                </a:cubicBezTo>
                <a:cubicBezTo>
                  <a:pt x="169" y="6"/>
                  <a:pt x="169" y="7"/>
                  <a:pt x="169" y="8"/>
                </a:cubicBezTo>
                <a:cubicBezTo>
                  <a:pt x="169" y="8"/>
                  <a:pt x="169" y="9"/>
                  <a:pt x="170" y="10"/>
                </a:cubicBezTo>
                <a:cubicBezTo>
                  <a:pt x="172" y="20"/>
                  <a:pt x="178" y="28"/>
                  <a:pt x="186" y="34"/>
                </a:cubicBezTo>
                <a:cubicBezTo>
                  <a:pt x="194" y="39"/>
                  <a:pt x="203" y="41"/>
                  <a:pt x="214" y="39"/>
                </a:cubicBezTo>
                <a:cubicBezTo>
                  <a:pt x="219" y="38"/>
                  <a:pt x="225" y="36"/>
                  <a:pt x="229" y="32"/>
                </a:cubicBezTo>
                <a:cubicBezTo>
                  <a:pt x="233" y="29"/>
                  <a:pt x="237" y="24"/>
                  <a:pt x="240" y="19"/>
                </a:cubicBezTo>
                <a:cubicBezTo>
                  <a:pt x="241" y="16"/>
                  <a:pt x="244" y="15"/>
                  <a:pt x="247" y="17"/>
                </a:cubicBezTo>
                <a:cubicBezTo>
                  <a:pt x="254" y="20"/>
                  <a:pt x="262" y="24"/>
                  <a:pt x="268" y="29"/>
                </a:cubicBezTo>
                <a:cubicBezTo>
                  <a:pt x="275" y="33"/>
                  <a:pt x="282" y="39"/>
                  <a:pt x="288" y="44"/>
                </a:cubicBezTo>
                <a:cubicBezTo>
                  <a:pt x="290" y="46"/>
                  <a:pt x="291" y="49"/>
                  <a:pt x="289" y="52"/>
                </a:cubicBezTo>
                <a:cubicBezTo>
                  <a:pt x="288" y="52"/>
                  <a:pt x="288" y="53"/>
                  <a:pt x="287" y="53"/>
                </a:cubicBezTo>
                <a:cubicBezTo>
                  <a:pt x="287" y="54"/>
                  <a:pt x="286" y="55"/>
                  <a:pt x="286" y="55"/>
                </a:cubicBezTo>
                <a:cubicBezTo>
                  <a:pt x="280" y="64"/>
                  <a:pt x="279" y="74"/>
                  <a:pt x="281" y="83"/>
                </a:cubicBezTo>
                <a:cubicBezTo>
                  <a:pt x="282" y="93"/>
                  <a:pt x="288" y="101"/>
                  <a:pt x="296" y="107"/>
                </a:cubicBezTo>
                <a:cubicBezTo>
                  <a:pt x="301" y="110"/>
                  <a:pt x="307" y="112"/>
                  <a:pt x="312" y="113"/>
                </a:cubicBezTo>
                <a:cubicBezTo>
                  <a:pt x="318" y="114"/>
                  <a:pt x="324" y="113"/>
                  <a:pt x="329" y="111"/>
                </a:cubicBezTo>
                <a:cubicBezTo>
                  <a:pt x="332" y="110"/>
                  <a:pt x="335" y="112"/>
                  <a:pt x="336" y="115"/>
                </a:cubicBezTo>
                <a:cubicBezTo>
                  <a:pt x="336" y="115"/>
                  <a:pt x="336" y="115"/>
                  <a:pt x="336" y="115"/>
                </a:cubicBezTo>
                <a:cubicBezTo>
                  <a:pt x="337" y="118"/>
                  <a:pt x="339" y="123"/>
                  <a:pt x="340" y="127"/>
                </a:cubicBezTo>
                <a:cubicBezTo>
                  <a:pt x="341" y="131"/>
                  <a:pt x="342" y="135"/>
                  <a:pt x="343" y="139"/>
                </a:cubicBezTo>
                <a:cubicBezTo>
                  <a:pt x="344" y="143"/>
                  <a:pt x="344" y="147"/>
                  <a:pt x="345" y="151"/>
                </a:cubicBezTo>
                <a:cubicBezTo>
                  <a:pt x="345" y="155"/>
                  <a:pt x="346" y="159"/>
                  <a:pt x="346" y="163"/>
                </a:cubicBezTo>
                <a:close/>
                <a:moveTo>
                  <a:pt x="335" y="159"/>
                </a:moveTo>
                <a:cubicBezTo>
                  <a:pt x="335" y="157"/>
                  <a:pt x="334" y="155"/>
                  <a:pt x="334" y="152"/>
                </a:cubicBezTo>
                <a:cubicBezTo>
                  <a:pt x="334" y="149"/>
                  <a:pt x="333" y="145"/>
                  <a:pt x="332" y="141"/>
                </a:cubicBezTo>
                <a:cubicBezTo>
                  <a:pt x="331" y="137"/>
                  <a:pt x="330" y="133"/>
                  <a:pt x="329" y="130"/>
                </a:cubicBezTo>
                <a:cubicBezTo>
                  <a:pt x="329" y="127"/>
                  <a:pt x="328" y="125"/>
                  <a:pt x="327" y="123"/>
                </a:cubicBezTo>
                <a:cubicBezTo>
                  <a:pt x="322" y="124"/>
                  <a:pt x="316" y="124"/>
                  <a:pt x="311" y="124"/>
                </a:cubicBezTo>
                <a:cubicBezTo>
                  <a:pt x="304" y="123"/>
                  <a:pt x="297" y="120"/>
                  <a:pt x="291" y="116"/>
                </a:cubicBezTo>
                <a:cubicBezTo>
                  <a:pt x="279" y="109"/>
                  <a:pt x="272" y="98"/>
                  <a:pt x="270" y="85"/>
                </a:cubicBezTo>
                <a:cubicBezTo>
                  <a:pt x="267" y="73"/>
                  <a:pt x="270" y="60"/>
                  <a:pt x="277" y="49"/>
                </a:cubicBezTo>
                <a:cubicBezTo>
                  <a:pt x="277" y="49"/>
                  <a:pt x="277" y="49"/>
                  <a:pt x="277" y="49"/>
                </a:cubicBezTo>
                <a:cubicBezTo>
                  <a:pt x="273" y="45"/>
                  <a:pt x="268" y="41"/>
                  <a:pt x="263" y="38"/>
                </a:cubicBezTo>
                <a:cubicBezTo>
                  <a:pt x="257" y="34"/>
                  <a:pt x="252" y="31"/>
                  <a:pt x="247" y="29"/>
                </a:cubicBezTo>
                <a:cubicBezTo>
                  <a:pt x="244" y="33"/>
                  <a:pt x="240" y="37"/>
                  <a:pt x="235" y="41"/>
                </a:cubicBezTo>
                <a:cubicBezTo>
                  <a:pt x="230" y="45"/>
                  <a:pt x="223" y="48"/>
                  <a:pt x="216" y="50"/>
                </a:cubicBezTo>
                <a:cubicBezTo>
                  <a:pt x="203" y="52"/>
                  <a:pt x="190" y="49"/>
                  <a:pt x="180" y="43"/>
                </a:cubicBezTo>
                <a:cubicBezTo>
                  <a:pt x="169" y="36"/>
                  <a:pt x="162" y="25"/>
                  <a:pt x="159" y="12"/>
                </a:cubicBezTo>
                <a:cubicBezTo>
                  <a:pt x="159" y="11"/>
                  <a:pt x="159" y="11"/>
                  <a:pt x="159" y="11"/>
                </a:cubicBezTo>
                <a:cubicBezTo>
                  <a:pt x="157" y="12"/>
                  <a:pt x="154" y="12"/>
                  <a:pt x="152" y="12"/>
                </a:cubicBezTo>
                <a:cubicBezTo>
                  <a:pt x="149" y="13"/>
                  <a:pt x="145" y="13"/>
                  <a:pt x="141" y="14"/>
                </a:cubicBezTo>
                <a:cubicBezTo>
                  <a:pt x="137" y="15"/>
                  <a:pt x="133" y="16"/>
                  <a:pt x="130" y="17"/>
                </a:cubicBezTo>
                <a:cubicBezTo>
                  <a:pt x="127" y="17"/>
                  <a:pt x="125" y="18"/>
                  <a:pt x="123" y="19"/>
                </a:cubicBezTo>
                <a:cubicBezTo>
                  <a:pt x="124" y="24"/>
                  <a:pt x="125" y="30"/>
                  <a:pt x="124" y="35"/>
                </a:cubicBezTo>
                <a:cubicBezTo>
                  <a:pt x="123" y="42"/>
                  <a:pt x="121" y="49"/>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09" y="66"/>
                  <a:pt x="98" y="73"/>
                  <a:pt x="86" y="76"/>
                </a:cubicBezTo>
                <a:cubicBezTo>
                  <a:pt x="74" y="78"/>
                  <a:pt x="61" y="76"/>
                  <a:pt x="50" y="69"/>
                </a:cubicBezTo>
                <a:cubicBezTo>
                  <a:pt x="50" y="69"/>
                  <a:pt x="50" y="69"/>
                  <a:pt x="49" y="69"/>
                </a:cubicBezTo>
                <a:cubicBezTo>
                  <a:pt x="49" y="69"/>
                  <a:pt x="49" y="69"/>
                  <a:pt x="49" y="69"/>
                </a:cubicBezTo>
                <a:cubicBezTo>
                  <a:pt x="49" y="69"/>
                  <a:pt x="49" y="69"/>
                  <a:pt x="49" y="69"/>
                </a:cubicBezTo>
                <a:cubicBezTo>
                  <a:pt x="49" y="69"/>
                  <a:pt x="49" y="69"/>
                  <a:pt x="49" y="69"/>
                </a:cubicBezTo>
                <a:cubicBezTo>
                  <a:pt x="49" y="69"/>
                  <a:pt x="49" y="69"/>
                  <a:pt x="49" y="69"/>
                </a:cubicBezTo>
                <a:cubicBezTo>
                  <a:pt x="49" y="68"/>
                  <a:pt x="49" y="68"/>
                  <a:pt x="49" y="68"/>
                </a:cubicBezTo>
                <a:cubicBezTo>
                  <a:pt x="45" y="73"/>
                  <a:pt x="41" y="78"/>
                  <a:pt x="38" y="83"/>
                </a:cubicBezTo>
                <a:cubicBezTo>
                  <a:pt x="35" y="88"/>
                  <a:pt x="32" y="93"/>
                  <a:pt x="29" y="98"/>
                </a:cubicBezTo>
                <a:cubicBezTo>
                  <a:pt x="33" y="101"/>
                  <a:pt x="38" y="105"/>
                  <a:pt x="41" y="110"/>
                </a:cubicBezTo>
                <a:cubicBezTo>
                  <a:pt x="45" y="115"/>
                  <a:pt x="48" y="122"/>
                  <a:pt x="50" y="129"/>
                </a:cubicBezTo>
                <a:cubicBezTo>
                  <a:pt x="50" y="129"/>
                  <a:pt x="50" y="129"/>
                  <a:pt x="50" y="129"/>
                </a:cubicBezTo>
                <a:cubicBezTo>
                  <a:pt x="50" y="129"/>
                  <a:pt x="50" y="129"/>
                  <a:pt x="50" y="129"/>
                </a:cubicBezTo>
                <a:cubicBezTo>
                  <a:pt x="50" y="129"/>
                  <a:pt x="50" y="129"/>
                  <a:pt x="50" y="129"/>
                </a:cubicBezTo>
                <a:cubicBezTo>
                  <a:pt x="50" y="129"/>
                  <a:pt x="50" y="129"/>
                  <a:pt x="50" y="129"/>
                </a:cubicBezTo>
                <a:cubicBezTo>
                  <a:pt x="52" y="142"/>
                  <a:pt x="49" y="155"/>
                  <a:pt x="42" y="165"/>
                </a:cubicBezTo>
                <a:cubicBezTo>
                  <a:pt x="35" y="176"/>
                  <a:pt x="25" y="183"/>
                  <a:pt x="12" y="186"/>
                </a:cubicBezTo>
                <a:cubicBezTo>
                  <a:pt x="12" y="186"/>
                  <a:pt x="12" y="186"/>
                  <a:pt x="12" y="186"/>
                </a:cubicBezTo>
                <a:cubicBezTo>
                  <a:pt x="12" y="186"/>
                  <a:pt x="12" y="186"/>
                  <a:pt x="12" y="186"/>
                </a:cubicBezTo>
                <a:cubicBezTo>
                  <a:pt x="12" y="186"/>
                  <a:pt x="12" y="186"/>
                  <a:pt x="12" y="186"/>
                </a:cubicBezTo>
                <a:cubicBezTo>
                  <a:pt x="12" y="186"/>
                  <a:pt x="12" y="186"/>
                  <a:pt x="12" y="186"/>
                </a:cubicBezTo>
                <a:cubicBezTo>
                  <a:pt x="11" y="186"/>
                  <a:pt x="11" y="186"/>
                  <a:pt x="11" y="186"/>
                </a:cubicBezTo>
                <a:cubicBezTo>
                  <a:pt x="11" y="188"/>
                  <a:pt x="11" y="191"/>
                  <a:pt x="12" y="193"/>
                </a:cubicBezTo>
                <a:cubicBezTo>
                  <a:pt x="12" y="197"/>
                  <a:pt x="13" y="201"/>
                  <a:pt x="14" y="205"/>
                </a:cubicBezTo>
                <a:cubicBezTo>
                  <a:pt x="14" y="209"/>
                  <a:pt x="15" y="213"/>
                  <a:pt x="16" y="217"/>
                </a:cubicBezTo>
                <a:cubicBezTo>
                  <a:pt x="17" y="219"/>
                  <a:pt x="18" y="221"/>
                  <a:pt x="18" y="223"/>
                </a:cubicBezTo>
                <a:cubicBezTo>
                  <a:pt x="24" y="222"/>
                  <a:pt x="29" y="221"/>
                  <a:pt x="35" y="222"/>
                </a:cubicBezTo>
                <a:cubicBezTo>
                  <a:pt x="35" y="222"/>
                  <a:pt x="35" y="222"/>
                  <a:pt x="35" y="222"/>
                </a:cubicBezTo>
                <a:cubicBezTo>
                  <a:pt x="42" y="223"/>
                  <a:pt x="48" y="226"/>
                  <a:pt x="55" y="230"/>
                </a:cubicBezTo>
                <a:cubicBezTo>
                  <a:pt x="55" y="230"/>
                  <a:pt x="55" y="230"/>
                  <a:pt x="55" y="230"/>
                </a:cubicBezTo>
                <a:cubicBezTo>
                  <a:pt x="55" y="230"/>
                  <a:pt x="55" y="230"/>
                  <a:pt x="55" y="230"/>
                </a:cubicBezTo>
                <a:cubicBezTo>
                  <a:pt x="55" y="230"/>
                  <a:pt x="55" y="230"/>
                  <a:pt x="55" y="230"/>
                </a:cubicBezTo>
                <a:cubicBezTo>
                  <a:pt x="55" y="230"/>
                  <a:pt x="55" y="230"/>
                  <a:pt x="55" y="230"/>
                </a:cubicBezTo>
                <a:cubicBezTo>
                  <a:pt x="55" y="230"/>
                  <a:pt x="55" y="230"/>
                  <a:pt x="55" y="230"/>
                </a:cubicBezTo>
                <a:cubicBezTo>
                  <a:pt x="66" y="237"/>
                  <a:pt x="73" y="248"/>
                  <a:pt x="75" y="261"/>
                </a:cubicBezTo>
                <a:cubicBezTo>
                  <a:pt x="78" y="273"/>
                  <a:pt x="76" y="285"/>
                  <a:pt x="68" y="296"/>
                </a:cubicBezTo>
                <a:cubicBezTo>
                  <a:pt x="68" y="296"/>
                  <a:pt x="68" y="297"/>
                  <a:pt x="68" y="297"/>
                </a:cubicBezTo>
                <a:cubicBezTo>
                  <a:pt x="68" y="297"/>
                  <a:pt x="68" y="297"/>
                  <a:pt x="68" y="297"/>
                </a:cubicBezTo>
                <a:cubicBezTo>
                  <a:pt x="68" y="297"/>
                  <a:pt x="68" y="297"/>
                  <a:pt x="68" y="297"/>
                </a:cubicBezTo>
                <a:cubicBezTo>
                  <a:pt x="68" y="297"/>
                  <a:pt x="68" y="297"/>
                  <a:pt x="68" y="297"/>
                </a:cubicBezTo>
                <a:cubicBezTo>
                  <a:pt x="68" y="297"/>
                  <a:pt x="68" y="297"/>
                  <a:pt x="68" y="297"/>
                </a:cubicBezTo>
                <a:cubicBezTo>
                  <a:pt x="68" y="297"/>
                  <a:pt x="68" y="297"/>
                  <a:pt x="68" y="297"/>
                </a:cubicBezTo>
                <a:cubicBezTo>
                  <a:pt x="72" y="301"/>
                  <a:pt x="77" y="305"/>
                  <a:pt x="83" y="308"/>
                </a:cubicBezTo>
                <a:cubicBezTo>
                  <a:pt x="83" y="308"/>
                  <a:pt x="83" y="309"/>
                  <a:pt x="83" y="309"/>
                </a:cubicBezTo>
                <a:cubicBezTo>
                  <a:pt x="88" y="312"/>
                  <a:pt x="94" y="315"/>
                  <a:pt x="100" y="318"/>
                </a:cubicBezTo>
                <a:cubicBezTo>
                  <a:pt x="103" y="314"/>
                  <a:pt x="106" y="310"/>
                  <a:pt x="111" y="306"/>
                </a:cubicBezTo>
                <a:cubicBezTo>
                  <a:pt x="116" y="302"/>
                  <a:pt x="123" y="299"/>
                  <a:pt x="130" y="297"/>
                </a:cubicBezTo>
                <a:cubicBezTo>
                  <a:pt x="130" y="297"/>
                  <a:pt x="130" y="297"/>
                  <a:pt x="130" y="297"/>
                </a:cubicBezTo>
                <a:cubicBezTo>
                  <a:pt x="130" y="297"/>
                  <a:pt x="130" y="297"/>
                  <a:pt x="130" y="297"/>
                </a:cubicBezTo>
                <a:cubicBezTo>
                  <a:pt x="130" y="297"/>
                  <a:pt x="130" y="297"/>
                  <a:pt x="130" y="297"/>
                </a:cubicBezTo>
                <a:cubicBezTo>
                  <a:pt x="143" y="294"/>
                  <a:pt x="156" y="297"/>
                  <a:pt x="167" y="304"/>
                </a:cubicBezTo>
                <a:cubicBezTo>
                  <a:pt x="177" y="311"/>
                  <a:pt x="185" y="322"/>
                  <a:pt x="187" y="335"/>
                </a:cubicBezTo>
                <a:cubicBezTo>
                  <a:pt x="187" y="335"/>
                  <a:pt x="187" y="335"/>
                  <a:pt x="187" y="335"/>
                </a:cubicBezTo>
                <a:cubicBezTo>
                  <a:pt x="187" y="335"/>
                  <a:pt x="187" y="335"/>
                  <a:pt x="187" y="335"/>
                </a:cubicBezTo>
                <a:cubicBezTo>
                  <a:pt x="187" y="335"/>
                  <a:pt x="187" y="335"/>
                  <a:pt x="187" y="335"/>
                </a:cubicBezTo>
                <a:cubicBezTo>
                  <a:pt x="187" y="335"/>
                  <a:pt x="187" y="335"/>
                  <a:pt x="187" y="335"/>
                </a:cubicBezTo>
                <a:cubicBezTo>
                  <a:pt x="189" y="335"/>
                  <a:pt x="192" y="335"/>
                  <a:pt x="194" y="334"/>
                </a:cubicBezTo>
                <a:cubicBezTo>
                  <a:pt x="197" y="334"/>
                  <a:pt x="201" y="333"/>
                  <a:pt x="205" y="333"/>
                </a:cubicBezTo>
                <a:cubicBezTo>
                  <a:pt x="209" y="332"/>
                  <a:pt x="213" y="331"/>
                  <a:pt x="217" y="330"/>
                </a:cubicBezTo>
                <a:cubicBezTo>
                  <a:pt x="219" y="329"/>
                  <a:pt x="222" y="328"/>
                  <a:pt x="224" y="328"/>
                </a:cubicBezTo>
                <a:cubicBezTo>
                  <a:pt x="223" y="322"/>
                  <a:pt x="222" y="317"/>
                  <a:pt x="223" y="311"/>
                </a:cubicBezTo>
                <a:cubicBezTo>
                  <a:pt x="224" y="304"/>
                  <a:pt x="226" y="297"/>
                  <a:pt x="230" y="291"/>
                </a:cubicBezTo>
                <a:cubicBezTo>
                  <a:pt x="230" y="291"/>
                  <a:pt x="230" y="291"/>
                  <a:pt x="231" y="291"/>
                </a:cubicBezTo>
                <a:cubicBezTo>
                  <a:pt x="231" y="291"/>
                  <a:pt x="231" y="291"/>
                  <a:pt x="231" y="291"/>
                </a:cubicBezTo>
                <a:cubicBezTo>
                  <a:pt x="231" y="291"/>
                  <a:pt x="231" y="291"/>
                  <a:pt x="231" y="291"/>
                </a:cubicBezTo>
                <a:cubicBezTo>
                  <a:pt x="238" y="280"/>
                  <a:pt x="249" y="273"/>
                  <a:pt x="261" y="270"/>
                </a:cubicBezTo>
                <a:cubicBezTo>
                  <a:pt x="273" y="268"/>
                  <a:pt x="286" y="270"/>
                  <a:pt x="297" y="277"/>
                </a:cubicBezTo>
                <a:cubicBezTo>
                  <a:pt x="297" y="277"/>
                  <a:pt x="297" y="277"/>
                  <a:pt x="297" y="277"/>
                </a:cubicBezTo>
                <a:cubicBezTo>
                  <a:pt x="297" y="277"/>
                  <a:pt x="297" y="277"/>
                  <a:pt x="297" y="277"/>
                </a:cubicBezTo>
                <a:cubicBezTo>
                  <a:pt x="298" y="277"/>
                  <a:pt x="298" y="277"/>
                  <a:pt x="298" y="277"/>
                </a:cubicBezTo>
                <a:cubicBezTo>
                  <a:pt x="302" y="273"/>
                  <a:pt x="305" y="268"/>
                  <a:pt x="309" y="263"/>
                </a:cubicBezTo>
                <a:cubicBezTo>
                  <a:pt x="312" y="257"/>
                  <a:pt x="315" y="252"/>
                  <a:pt x="318" y="247"/>
                </a:cubicBezTo>
                <a:cubicBezTo>
                  <a:pt x="313" y="244"/>
                  <a:pt x="309" y="240"/>
                  <a:pt x="306" y="236"/>
                </a:cubicBezTo>
                <a:cubicBezTo>
                  <a:pt x="301" y="230"/>
                  <a:pt x="298" y="223"/>
                  <a:pt x="297" y="216"/>
                </a:cubicBezTo>
                <a:cubicBezTo>
                  <a:pt x="297" y="216"/>
                  <a:pt x="297" y="216"/>
                  <a:pt x="297" y="216"/>
                </a:cubicBezTo>
                <a:cubicBezTo>
                  <a:pt x="297" y="216"/>
                  <a:pt x="297" y="216"/>
                  <a:pt x="297" y="216"/>
                </a:cubicBezTo>
                <a:cubicBezTo>
                  <a:pt x="297" y="216"/>
                  <a:pt x="297" y="216"/>
                  <a:pt x="297" y="216"/>
                </a:cubicBezTo>
                <a:cubicBezTo>
                  <a:pt x="294" y="203"/>
                  <a:pt x="297" y="190"/>
                  <a:pt x="304" y="180"/>
                </a:cubicBezTo>
                <a:cubicBezTo>
                  <a:pt x="310" y="169"/>
                  <a:pt x="321" y="162"/>
                  <a:pt x="334" y="159"/>
                </a:cubicBezTo>
                <a:lnTo>
                  <a:pt x="335" y="159"/>
                </a:lnTo>
                <a:close/>
                <a:moveTo>
                  <a:pt x="240" y="160"/>
                </a:moveTo>
                <a:cubicBezTo>
                  <a:pt x="243" y="178"/>
                  <a:pt x="239" y="197"/>
                  <a:pt x="230" y="211"/>
                </a:cubicBezTo>
                <a:cubicBezTo>
                  <a:pt x="220" y="226"/>
                  <a:pt x="205" y="236"/>
                  <a:pt x="186" y="240"/>
                </a:cubicBezTo>
                <a:cubicBezTo>
                  <a:pt x="168" y="244"/>
                  <a:pt x="150" y="240"/>
                  <a:pt x="135" y="230"/>
                </a:cubicBezTo>
                <a:cubicBezTo>
                  <a:pt x="121" y="220"/>
                  <a:pt x="110" y="205"/>
                  <a:pt x="106" y="187"/>
                </a:cubicBezTo>
                <a:cubicBezTo>
                  <a:pt x="102" y="168"/>
                  <a:pt x="107" y="150"/>
                  <a:pt x="116" y="136"/>
                </a:cubicBezTo>
                <a:cubicBezTo>
                  <a:pt x="126" y="121"/>
                  <a:pt x="141" y="110"/>
                  <a:pt x="159" y="107"/>
                </a:cubicBezTo>
                <a:cubicBezTo>
                  <a:pt x="178" y="103"/>
                  <a:pt x="196" y="107"/>
                  <a:pt x="211" y="117"/>
                </a:cubicBezTo>
                <a:cubicBezTo>
                  <a:pt x="225" y="126"/>
                  <a:pt x="236" y="141"/>
                  <a:pt x="240" y="160"/>
                </a:cubicBezTo>
                <a:close/>
                <a:moveTo>
                  <a:pt x="229" y="162"/>
                </a:moveTo>
                <a:cubicBezTo>
                  <a:pt x="226" y="147"/>
                  <a:pt x="217" y="134"/>
                  <a:pt x="205" y="126"/>
                </a:cubicBezTo>
                <a:cubicBezTo>
                  <a:pt x="192" y="118"/>
                  <a:pt x="177" y="114"/>
                  <a:pt x="162" y="117"/>
                </a:cubicBezTo>
                <a:cubicBezTo>
                  <a:pt x="146" y="120"/>
                  <a:pt x="133" y="129"/>
                  <a:pt x="125" y="142"/>
                </a:cubicBezTo>
                <a:cubicBezTo>
                  <a:pt x="117" y="154"/>
                  <a:pt x="114" y="169"/>
                  <a:pt x="117" y="185"/>
                </a:cubicBezTo>
                <a:cubicBezTo>
                  <a:pt x="120" y="200"/>
                  <a:pt x="129" y="213"/>
                  <a:pt x="141" y="221"/>
                </a:cubicBezTo>
                <a:cubicBezTo>
                  <a:pt x="153" y="229"/>
                  <a:pt x="169" y="233"/>
                  <a:pt x="184" y="230"/>
                </a:cubicBezTo>
                <a:cubicBezTo>
                  <a:pt x="200" y="226"/>
                  <a:pt x="213" y="217"/>
                  <a:pt x="221" y="205"/>
                </a:cubicBezTo>
                <a:cubicBezTo>
                  <a:pt x="229" y="193"/>
                  <a:pt x="232" y="178"/>
                  <a:pt x="229" y="162"/>
                </a:cubicBezTo>
                <a:close/>
              </a:path>
            </a:pathLst>
          </a:custGeom>
          <a:solidFill>
            <a:srgbClr val="37D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Freeform 35"/>
          <p:cNvSpPr>
            <a:spLocks noEditPoints="1"/>
          </p:cNvSpPr>
          <p:nvPr/>
        </p:nvSpPr>
        <p:spPr bwMode="auto">
          <a:xfrm>
            <a:off x="6258706" y="1916832"/>
            <a:ext cx="1300163" cy="1304925"/>
          </a:xfrm>
          <a:custGeom>
            <a:avLst/>
            <a:gdLst>
              <a:gd name="T0" fmla="*/ 131 w 346"/>
              <a:gd name="T1" fmla="*/ 297 h 347"/>
              <a:gd name="T2" fmla="*/ 337 w 346"/>
              <a:gd name="T3" fmla="*/ 170 h 347"/>
              <a:gd name="T4" fmla="*/ 341 w 346"/>
              <a:gd name="T5" fmla="*/ 169 h 347"/>
              <a:gd name="T6" fmla="*/ 313 w 346"/>
              <a:gd name="T7" fmla="*/ 186 h 347"/>
              <a:gd name="T8" fmla="*/ 315 w 346"/>
              <a:gd name="T9" fmla="*/ 229 h 347"/>
              <a:gd name="T10" fmla="*/ 295 w 346"/>
              <a:gd name="T11" fmla="*/ 289 h 347"/>
              <a:gd name="T12" fmla="*/ 292 w 346"/>
              <a:gd name="T13" fmla="*/ 286 h 347"/>
              <a:gd name="T14" fmla="*/ 240 w 346"/>
              <a:gd name="T15" fmla="*/ 297 h 347"/>
              <a:gd name="T16" fmla="*/ 236 w 346"/>
              <a:gd name="T17" fmla="*/ 330 h 347"/>
              <a:gd name="T18" fmla="*/ 196 w 346"/>
              <a:gd name="T19" fmla="*/ 345 h 347"/>
              <a:gd name="T20" fmla="*/ 177 w 346"/>
              <a:gd name="T21" fmla="*/ 337 h 347"/>
              <a:gd name="T22" fmla="*/ 133 w 346"/>
              <a:gd name="T23" fmla="*/ 308 h 347"/>
              <a:gd name="T24" fmla="*/ 77 w 346"/>
              <a:gd name="T25" fmla="*/ 318 h 347"/>
              <a:gd name="T26" fmla="*/ 59 w 346"/>
              <a:gd name="T27" fmla="*/ 291 h 347"/>
              <a:gd name="T28" fmla="*/ 49 w 346"/>
              <a:gd name="T29" fmla="*/ 239 h 347"/>
              <a:gd name="T30" fmla="*/ 34 w 346"/>
              <a:gd name="T31" fmla="*/ 233 h 347"/>
              <a:gd name="T32" fmla="*/ 3 w 346"/>
              <a:gd name="T33" fmla="*/ 208 h 347"/>
              <a:gd name="T34" fmla="*/ 8 w 346"/>
              <a:gd name="T35" fmla="*/ 176 h 347"/>
              <a:gd name="T36" fmla="*/ 39 w 346"/>
              <a:gd name="T37" fmla="*/ 132 h 347"/>
              <a:gd name="T38" fmla="*/ 20 w 346"/>
              <a:gd name="T39" fmla="*/ 105 h 347"/>
              <a:gd name="T40" fmla="*/ 52 w 346"/>
              <a:gd name="T41" fmla="*/ 57 h 347"/>
              <a:gd name="T42" fmla="*/ 56 w 346"/>
              <a:gd name="T43" fmla="*/ 60 h 347"/>
              <a:gd name="T44" fmla="*/ 108 w 346"/>
              <a:gd name="T45" fmla="*/ 49 h 347"/>
              <a:gd name="T46" fmla="*/ 127 w 346"/>
              <a:gd name="T47" fmla="*/ 7 h 347"/>
              <a:gd name="T48" fmla="*/ 169 w 346"/>
              <a:gd name="T49" fmla="*/ 6 h 347"/>
              <a:gd name="T50" fmla="*/ 229 w 346"/>
              <a:gd name="T51" fmla="*/ 32 h 347"/>
              <a:gd name="T52" fmla="*/ 289 w 346"/>
              <a:gd name="T53" fmla="*/ 52 h 347"/>
              <a:gd name="T54" fmla="*/ 297 w 346"/>
              <a:gd name="T55" fmla="*/ 107 h 347"/>
              <a:gd name="T56" fmla="*/ 340 w 346"/>
              <a:gd name="T57" fmla="*/ 127 h 347"/>
              <a:gd name="T58" fmla="*/ 334 w 346"/>
              <a:gd name="T59" fmla="*/ 153 h 347"/>
              <a:gd name="T60" fmla="*/ 291 w 346"/>
              <a:gd name="T61" fmla="*/ 116 h 347"/>
              <a:gd name="T62" fmla="*/ 247 w 346"/>
              <a:gd name="T63" fmla="*/ 29 h 347"/>
              <a:gd name="T64" fmla="*/ 159 w 346"/>
              <a:gd name="T65" fmla="*/ 12 h 347"/>
              <a:gd name="T66" fmla="*/ 124 w 346"/>
              <a:gd name="T67" fmla="*/ 35 h 347"/>
              <a:gd name="T68" fmla="*/ 117 w 346"/>
              <a:gd name="T69" fmla="*/ 56 h 347"/>
              <a:gd name="T70" fmla="*/ 50 w 346"/>
              <a:gd name="T71" fmla="*/ 69 h 347"/>
              <a:gd name="T72" fmla="*/ 38 w 346"/>
              <a:gd name="T73" fmla="*/ 83 h 347"/>
              <a:gd name="T74" fmla="*/ 50 w 346"/>
              <a:gd name="T75" fmla="*/ 130 h 347"/>
              <a:gd name="T76" fmla="*/ 12 w 346"/>
              <a:gd name="T77" fmla="*/ 186 h 347"/>
              <a:gd name="T78" fmla="*/ 11 w 346"/>
              <a:gd name="T79" fmla="*/ 186 h 347"/>
              <a:gd name="T80" fmla="*/ 35 w 346"/>
              <a:gd name="T81" fmla="*/ 222 h 347"/>
              <a:gd name="T82" fmla="*/ 55 w 346"/>
              <a:gd name="T83" fmla="*/ 230 h 347"/>
              <a:gd name="T84" fmla="*/ 68 w 346"/>
              <a:gd name="T85" fmla="*/ 297 h 347"/>
              <a:gd name="T86" fmla="*/ 68 w 346"/>
              <a:gd name="T87" fmla="*/ 297 h 347"/>
              <a:gd name="T88" fmla="*/ 131 w 346"/>
              <a:gd name="T89" fmla="*/ 297 h 347"/>
              <a:gd name="T90" fmla="*/ 188 w 346"/>
              <a:gd name="T91" fmla="*/ 335 h 347"/>
              <a:gd name="T92" fmla="*/ 224 w 346"/>
              <a:gd name="T93" fmla="*/ 328 h 347"/>
              <a:gd name="T94" fmla="*/ 261 w 346"/>
              <a:gd name="T95" fmla="*/ 270 h 347"/>
              <a:gd name="T96" fmla="*/ 309 w 346"/>
              <a:gd name="T97" fmla="*/ 263 h 347"/>
              <a:gd name="T98" fmla="*/ 335 w 346"/>
              <a:gd name="T99" fmla="*/ 159 h 347"/>
              <a:gd name="T100" fmla="*/ 230 w 346"/>
              <a:gd name="T101" fmla="*/ 211 h 347"/>
              <a:gd name="T102" fmla="*/ 160 w 346"/>
              <a:gd name="T103" fmla="*/ 107 h 347"/>
              <a:gd name="T104" fmla="*/ 162 w 346"/>
              <a:gd name="T105" fmla="*/ 117 h 347"/>
              <a:gd name="T106" fmla="*/ 221 w 346"/>
              <a:gd name="T107" fmla="*/ 20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 h="347">
                <a:moveTo>
                  <a:pt x="177" y="337"/>
                </a:moveTo>
                <a:cubicBezTo>
                  <a:pt x="177" y="337"/>
                  <a:pt x="177" y="337"/>
                  <a:pt x="177" y="337"/>
                </a:cubicBezTo>
                <a:cubicBezTo>
                  <a:pt x="177" y="337"/>
                  <a:pt x="177" y="337"/>
                  <a:pt x="177" y="337"/>
                </a:cubicBezTo>
                <a:close/>
                <a:moveTo>
                  <a:pt x="131" y="297"/>
                </a:moveTo>
                <a:cubicBezTo>
                  <a:pt x="131" y="297"/>
                  <a:pt x="131" y="297"/>
                  <a:pt x="131" y="297"/>
                </a:cubicBezTo>
                <a:cubicBezTo>
                  <a:pt x="131" y="297"/>
                  <a:pt x="131" y="297"/>
                  <a:pt x="131" y="297"/>
                </a:cubicBezTo>
                <a:close/>
                <a:moveTo>
                  <a:pt x="297" y="216"/>
                </a:moveTo>
                <a:cubicBezTo>
                  <a:pt x="297" y="216"/>
                  <a:pt x="297" y="216"/>
                  <a:pt x="297" y="216"/>
                </a:cubicBezTo>
                <a:cubicBezTo>
                  <a:pt x="297" y="216"/>
                  <a:pt x="297" y="216"/>
                  <a:pt x="297" y="216"/>
                </a:cubicBezTo>
                <a:close/>
                <a:moveTo>
                  <a:pt x="337" y="170"/>
                </a:moveTo>
                <a:cubicBezTo>
                  <a:pt x="337" y="170"/>
                  <a:pt x="337" y="170"/>
                  <a:pt x="337" y="170"/>
                </a:cubicBezTo>
                <a:cubicBezTo>
                  <a:pt x="337" y="170"/>
                  <a:pt x="337" y="170"/>
                  <a:pt x="337" y="170"/>
                </a:cubicBezTo>
                <a:close/>
                <a:moveTo>
                  <a:pt x="346" y="163"/>
                </a:moveTo>
                <a:cubicBezTo>
                  <a:pt x="346" y="166"/>
                  <a:pt x="344" y="169"/>
                  <a:pt x="341" y="169"/>
                </a:cubicBezTo>
                <a:cubicBezTo>
                  <a:pt x="341" y="169"/>
                  <a:pt x="341" y="169"/>
                  <a:pt x="341" y="169"/>
                </a:cubicBezTo>
                <a:cubicBezTo>
                  <a:pt x="340" y="169"/>
                  <a:pt x="340" y="169"/>
                  <a:pt x="339" y="169"/>
                </a:cubicBezTo>
                <a:cubicBezTo>
                  <a:pt x="339" y="169"/>
                  <a:pt x="339" y="169"/>
                  <a:pt x="339" y="169"/>
                </a:cubicBezTo>
                <a:cubicBezTo>
                  <a:pt x="339" y="169"/>
                  <a:pt x="339" y="169"/>
                  <a:pt x="339" y="169"/>
                </a:cubicBezTo>
                <a:cubicBezTo>
                  <a:pt x="338" y="170"/>
                  <a:pt x="337" y="170"/>
                  <a:pt x="337" y="170"/>
                </a:cubicBezTo>
                <a:cubicBezTo>
                  <a:pt x="327" y="172"/>
                  <a:pt x="318" y="178"/>
                  <a:pt x="313" y="186"/>
                </a:cubicBezTo>
                <a:cubicBezTo>
                  <a:pt x="308" y="194"/>
                  <a:pt x="306" y="204"/>
                  <a:pt x="308" y="214"/>
                </a:cubicBezTo>
                <a:cubicBezTo>
                  <a:pt x="308" y="214"/>
                  <a:pt x="308" y="214"/>
                  <a:pt x="308" y="214"/>
                </a:cubicBezTo>
                <a:cubicBezTo>
                  <a:pt x="308" y="214"/>
                  <a:pt x="308" y="214"/>
                  <a:pt x="308" y="214"/>
                </a:cubicBezTo>
                <a:cubicBezTo>
                  <a:pt x="308" y="214"/>
                  <a:pt x="308" y="214"/>
                  <a:pt x="308" y="214"/>
                </a:cubicBezTo>
                <a:cubicBezTo>
                  <a:pt x="309" y="220"/>
                  <a:pt x="311" y="225"/>
                  <a:pt x="315" y="229"/>
                </a:cubicBezTo>
                <a:cubicBezTo>
                  <a:pt x="318" y="234"/>
                  <a:pt x="323" y="237"/>
                  <a:pt x="328" y="240"/>
                </a:cubicBezTo>
                <a:cubicBezTo>
                  <a:pt x="330" y="241"/>
                  <a:pt x="331" y="244"/>
                  <a:pt x="330" y="247"/>
                </a:cubicBezTo>
                <a:cubicBezTo>
                  <a:pt x="327" y="255"/>
                  <a:pt x="323" y="262"/>
                  <a:pt x="318" y="269"/>
                </a:cubicBezTo>
                <a:cubicBezTo>
                  <a:pt x="313" y="276"/>
                  <a:pt x="308" y="282"/>
                  <a:pt x="303" y="289"/>
                </a:cubicBezTo>
                <a:cubicBezTo>
                  <a:pt x="301" y="291"/>
                  <a:pt x="298" y="291"/>
                  <a:pt x="295" y="289"/>
                </a:cubicBezTo>
                <a:cubicBezTo>
                  <a:pt x="295" y="289"/>
                  <a:pt x="294" y="288"/>
                  <a:pt x="294" y="288"/>
                </a:cubicBezTo>
                <a:cubicBezTo>
                  <a:pt x="293" y="287"/>
                  <a:pt x="292" y="287"/>
                  <a:pt x="292" y="286"/>
                </a:cubicBezTo>
                <a:cubicBezTo>
                  <a:pt x="292" y="286"/>
                  <a:pt x="292" y="286"/>
                  <a:pt x="292" y="286"/>
                </a:cubicBezTo>
                <a:cubicBezTo>
                  <a:pt x="292" y="286"/>
                  <a:pt x="292" y="286"/>
                  <a:pt x="292" y="286"/>
                </a:cubicBezTo>
                <a:cubicBezTo>
                  <a:pt x="292" y="286"/>
                  <a:pt x="292" y="286"/>
                  <a:pt x="292" y="286"/>
                </a:cubicBezTo>
                <a:cubicBezTo>
                  <a:pt x="292" y="286"/>
                  <a:pt x="291" y="286"/>
                  <a:pt x="291" y="286"/>
                </a:cubicBezTo>
                <a:cubicBezTo>
                  <a:pt x="283" y="281"/>
                  <a:pt x="273" y="279"/>
                  <a:pt x="264" y="281"/>
                </a:cubicBezTo>
                <a:cubicBezTo>
                  <a:pt x="254" y="283"/>
                  <a:pt x="246" y="288"/>
                  <a:pt x="240" y="297"/>
                </a:cubicBezTo>
                <a:cubicBezTo>
                  <a:pt x="240" y="297"/>
                  <a:pt x="240" y="297"/>
                  <a:pt x="240" y="297"/>
                </a:cubicBezTo>
                <a:cubicBezTo>
                  <a:pt x="240" y="297"/>
                  <a:pt x="240" y="297"/>
                  <a:pt x="240" y="297"/>
                </a:cubicBezTo>
                <a:cubicBezTo>
                  <a:pt x="240" y="297"/>
                  <a:pt x="240" y="297"/>
                  <a:pt x="240" y="297"/>
                </a:cubicBezTo>
                <a:cubicBezTo>
                  <a:pt x="240" y="297"/>
                  <a:pt x="240" y="297"/>
                  <a:pt x="240" y="297"/>
                </a:cubicBezTo>
                <a:cubicBezTo>
                  <a:pt x="240" y="297"/>
                  <a:pt x="240" y="297"/>
                  <a:pt x="240" y="297"/>
                </a:cubicBezTo>
                <a:cubicBezTo>
                  <a:pt x="237" y="302"/>
                  <a:pt x="235" y="307"/>
                  <a:pt x="234" y="313"/>
                </a:cubicBezTo>
                <a:cubicBezTo>
                  <a:pt x="233" y="318"/>
                  <a:pt x="234" y="324"/>
                  <a:pt x="236" y="330"/>
                </a:cubicBezTo>
                <a:cubicBezTo>
                  <a:pt x="237" y="332"/>
                  <a:pt x="235" y="335"/>
                  <a:pt x="233" y="336"/>
                </a:cubicBezTo>
                <a:cubicBezTo>
                  <a:pt x="233" y="336"/>
                  <a:pt x="233" y="336"/>
                  <a:pt x="233" y="336"/>
                </a:cubicBezTo>
                <a:cubicBezTo>
                  <a:pt x="229" y="338"/>
                  <a:pt x="224" y="339"/>
                  <a:pt x="220" y="340"/>
                </a:cubicBezTo>
                <a:cubicBezTo>
                  <a:pt x="216" y="342"/>
                  <a:pt x="212" y="343"/>
                  <a:pt x="208" y="343"/>
                </a:cubicBezTo>
                <a:cubicBezTo>
                  <a:pt x="204" y="344"/>
                  <a:pt x="200" y="345"/>
                  <a:pt x="196" y="345"/>
                </a:cubicBezTo>
                <a:cubicBezTo>
                  <a:pt x="192" y="346"/>
                  <a:pt x="187" y="346"/>
                  <a:pt x="183" y="347"/>
                </a:cubicBezTo>
                <a:cubicBezTo>
                  <a:pt x="180" y="347"/>
                  <a:pt x="178" y="345"/>
                  <a:pt x="178" y="342"/>
                </a:cubicBezTo>
                <a:cubicBezTo>
                  <a:pt x="178" y="342"/>
                  <a:pt x="178" y="342"/>
                  <a:pt x="178" y="342"/>
                </a:cubicBezTo>
                <a:cubicBezTo>
                  <a:pt x="178" y="341"/>
                  <a:pt x="178" y="340"/>
                  <a:pt x="177" y="339"/>
                </a:cubicBezTo>
                <a:cubicBezTo>
                  <a:pt x="177" y="338"/>
                  <a:pt x="177" y="338"/>
                  <a:pt x="177" y="337"/>
                </a:cubicBezTo>
                <a:cubicBezTo>
                  <a:pt x="175" y="327"/>
                  <a:pt x="169" y="319"/>
                  <a:pt x="161" y="313"/>
                </a:cubicBezTo>
                <a:cubicBezTo>
                  <a:pt x="153" y="308"/>
                  <a:pt x="143" y="306"/>
                  <a:pt x="133" y="308"/>
                </a:cubicBezTo>
                <a:cubicBezTo>
                  <a:pt x="133" y="308"/>
                  <a:pt x="133" y="308"/>
                  <a:pt x="133" y="308"/>
                </a:cubicBezTo>
                <a:cubicBezTo>
                  <a:pt x="133" y="308"/>
                  <a:pt x="133" y="308"/>
                  <a:pt x="133" y="308"/>
                </a:cubicBezTo>
                <a:cubicBezTo>
                  <a:pt x="133" y="308"/>
                  <a:pt x="133" y="308"/>
                  <a:pt x="133" y="308"/>
                </a:cubicBezTo>
                <a:cubicBezTo>
                  <a:pt x="127" y="309"/>
                  <a:pt x="122" y="312"/>
                  <a:pt x="118" y="315"/>
                </a:cubicBezTo>
                <a:cubicBezTo>
                  <a:pt x="113" y="318"/>
                  <a:pt x="110" y="323"/>
                  <a:pt x="107" y="328"/>
                </a:cubicBezTo>
                <a:cubicBezTo>
                  <a:pt x="106" y="331"/>
                  <a:pt x="103" y="332"/>
                  <a:pt x="100" y="330"/>
                </a:cubicBezTo>
                <a:cubicBezTo>
                  <a:pt x="92" y="327"/>
                  <a:pt x="85" y="323"/>
                  <a:pt x="77" y="318"/>
                </a:cubicBezTo>
                <a:cubicBezTo>
                  <a:pt x="77" y="318"/>
                  <a:pt x="77" y="318"/>
                  <a:pt x="77" y="318"/>
                </a:cubicBezTo>
                <a:cubicBezTo>
                  <a:pt x="70" y="313"/>
                  <a:pt x="63" y="308"/>
                  <a:pt x="57" y="302"/>
                </a:cubicBezTo>
                <a:cubicBezTo>
                  <a:pt x="55" y="300"/>
                  <a:pt x="55" y="297"/>
                  <a:pt x="57" y="295"/>
                </a:cubicBezTo>
                <a:cubicBezTo>
                  <a:pt x="57" y="295"/>
                  <a:pt x="57" y="295"/>
                  <a:pt x="57" y="295"/>
                </a:cubicBezTo>
                <a:cubicBezTo>
                  <a:pt x="57" y="294"/>
                  <a:pt x="58" y="293"/>
                  <a:pt x="58" y="293"/>
                </a:cubicBezTo>
                <a:cubicBezTo>
                  <a:pt x="59" y="292"/>
                  <a:pt x="59" y="292"/>
                  <a:pt x="59" y="291"/>
                </a:cubicBezTo>
                <a:cubicBezTo>
                  <a:pt x="59" y="291"/>
                  <a:pt x="59" y="291"/>
                  <a:pt x="59" y="291"/>
                </a:cubicBezTo>
                <a:cubicBezTo>
                  <a:pt x="59" y="291"/>
                  <a:pt x="59" y="291"/>
                  <a:pt x="59" y="291"/>
                </a:cubicBezTo>
                <a:cubicBezTo>
                  <a:pt x="60" y="291"/>
                  <a:pt x="60" y="291"/>
                  <a:pt x="60" y="291"/>
                </a:cubicBezTo>
                <a:cubicBezTo>
                  <a:pt x="65" y="282"/>
                  <a:pt x="67" y="272"/>
                  <a:pt x="65" y="263"/>
                </a:cubicBezTo>
                <a:cubicBezTo>
                  <a:pt x="63" y="253"/>
                  <a:pt x="58" y="245"/>
                  <a:pt x="49" y="239"/>
                </a:cubicBezTo>
                <a:cubicBezTo>
                  <a:pt x="49" y="239"/>
                  <a:pt x="49" y="239"/>
                  <a:pt x="49" y="239"/>
                </a:cubicBezTo>
                <a:cubicBezTo>
                  <a:pt x="49" y="239"/>
                  <a:pt x="49" y="239"/>
                  <a:pt x="49" y="239"/>
                </a:cubicBezTo>
                <a:cubicBezTo>
                  <a:pt x="44" y="236"/>
                  <a:pt x="39" y="234"/>
                  <a:pt x="34" y="233"/>
                </a:cubicBezTo>
                <a:cubicBezTo>
                  <a:pt x="34" y="233"/>
                  <a:pt x="34" y="233"/>
                  <a:pt x="34" y="233"/>
                </a:cubicBezTo>
                <a:cubicBezTo>
                  <a:pt x="34" y="233"/>
                  <a:pt x="34" y="233"/>
                  <a:pt x="34" y="233"/>
                </a:cubicBezTo>
                <a:cubicBezTo>
                  <a:pt x="28" y="232"/>
                  <a:pt x="22" y="233"/>
                  <a:pt x="17" y="235"/>
                </a:cubicBezTo>
                <a:cubicBezTo>
                  <a:pt x="14" y="236"/>
                  <a:pt x="11" y="234"/>
                  <a:pt x="10" y="231"/>
                </a:cubicBezTo>
                <a:cubicBezTo>
                  <a:pt x="10" y="231"/>
                  <a:pt x="10" y="231"/>
                  <a:pt x="10" y="231"/>
                </a:cubicBezTo>
                <a:cubicBezTo>
                  <a:pt x="9" y="227"/>
                  <a:pt x="7" y="223"/>
                  <a:pt x="6" y="220"/>
                </a:cubicBezTo>
                <a:cubicBezTo>
                  <a:pt x="5" y="216"/>
                  <a:pt x="4" y="212"/>
                  <a:pt x="3" y="208"/>
                </a:cubicBezTo>
                <a:cubicBezTo>
                  <a:pt x="3" y="203"/>
                  <a:pt x="2" y="199"/>
                  <a:pt x="1" y="195"/>
                </a:cubicBezTo>
                <a:cubicBezTo>
                  <a:pt x="1" y="190"/>
                  <a:pt x="0" y="186"/>
                  <a:pt x="0" y="182"/>
                </a:cubicBezTo>
                <a:cubicBezTo>
                  <a:pt x="0" y="179"/>
                  <a:pt x="2" y="176"/>
                  <a:pt x="5" y="176"/>
                </a:cubicBezTo>
                <a:cubicBezTo>
                  <a:pt x="5" y="176"/>
                  <a:pt x="5" y="176"/>
                  <a:pt x="6" y="176"/>
                </a:cubicBezTo>
                <a:cubicBezTo>
                  <a:pt x="6" y="176"/>
                  <a:pt x="7" y="176"/>
                  <a:pt x="8" y="176"/>
                </a:cubicBezTo>
                <a:cubicBezTo>
                  <a:pt x="8" y="176"/>
                  <a:pt x="9" y="175"/>
                  <a:pt x="10" y="175"/>
                </a:cubicBezTo>
                <a:cubicBezTo>
                  <a:pt x="10" y="175"/>
                  <a:pt x="10" y="175"/>
                  <a:pt x="10" y="175"/>
                </a:cubicBezTo>
                <a:cubicBezTo>
                  <a:pt x="10" y="175"/>
                  <a:pt x="10" y="175"/>
                  <a:pt x="10" y="175"/>
                </a:cubicBezTo>
                <a:cubicBezTo>
                  <a:pt x="20" y="173"/>
                  <a:pt x="28" y="167"/>
                  <a:pt x="34" y="160"/>
                </a:cubicBezTo>
                <a:cubicBezTo>
                  <a:pt x="39" y="152"/>
                  <a:pt x="41" y="142"/>
                  <a:pt x="39" y="132"/>
                </a:cubicBezTo>
                <a:cubicBezTo>
                  <a:pt x="39" y="132"/>
                  <a:pt x="39" y="132"/>
                  <a:pt x="39" y="132"/>
                </a:cubicBezTo>
                <a:cubicBezTo>
                  <a:pt x="39" y="132"/>
                  <a:pt x="39" y="132"/>
                  <a:pt x="39" y="132"/>
                </a:cubicBezTo>
                <a:cubicBezTo>
                  <a:pt x="39" y="132"/>
                  <a:pt x="39" y="131"/>
                  <a:pt x="39" y="131"/>
                </a:cubicBezTo>
                <a:cubicBezTo>
                  <a:pt x="38" y="126"/>
                  <a:pt x="36" y="121"/>
                  <a:pt x="33" y="116"/>
                </a:cubicBezTo>
                <a:cubicBezTo>
                  <a:pt x="29" y="112"/>
                  <a:pt x="25" y="108"/>
                  <a:pt x="20" y="105"/>
                </a:cubicBezTo>
                <a:cubicBezTo>
                  <a:pt x="17" y="104"/>
                  <a:pt x="16" y="101"/>
                  <a:pt x="17" y="98"/>
                </a:cubicBezTo>
                <a:cubicBezTo>
                  <a:pt x="17" y="98"/>
                  <a:pt x="17" y="98"/>
                  <a:pt x="17" y="98"/>
                </a:cubicBezTo>
                <a:cubicBezTo>
                  <a:pt x="21" y="91"/>
                  <a:pt x="25" y="84"/>
                  <a:pt x="30" y="77"/>
                </a:cubicBezTo>
                <a:cubicBezTo>
                  <a:pt x="34" y="70"/>
                  <a:pt x="39" y="64"/>
                  <a:pt x="45" y="58"/>
                </a:cubicBezTo>
                <a:cubicBezTo>
                  <a:pt x="47" y="55"/>
                  <a:pt x="50" y="55"/>
                  <a:pt x="52" y="57"/>
                </a:cubicBezTo>
                <a:cubicBezTo>
                  <a:pt x="53" y="58"/>
                  <a:pt x="53" y="58"/>
                  <a:pt x="54" y="59"/>
                </a:cubicBezTo>
                <a:cubicBezTo>
                  <a:pt x="55" y="59"/>
                  <a:pt x="55" y="59"/>
                  <a:pt x="56" y="60"/>
                </a:cubicBezTo>
                <a:cubicBezTo>
                  <a:pt x="56" y="60"/>
                  <a:pt x="56" y="60"/>
                  <a:pt x="56" y="60"/>
                </a:cubicBezTo>
                <a:cubicBezTo>
                  <a:pt x="56" y="60"/>
                  <a:pt x="56" y="60"/>
                  <a:pt x="56" y="60"/>
                </a:cubicBezTo>
                <a:cubicBezTo>
                  <a:pt x="56" y="60"/>
                  <a:pt x="56" y="60"/>
                  <a:pt x="56" y="60"/>
                </a:cubicBezTo>
                <a:cubicBezTo>
                  <a:pt x="65" y="66"/>
                  <a:pt x="75" y="67"/>
                  <a:pt x="84" y="65"/>
                </a:cubicBezTo>
                <a:cubicBezTo>
                  <a:pt x="93" y="64"/>
                  <a:pt x="102" y="58"/>
                  <a:pt x="108" y="50"/>
                </a:cubicBezTo>
                <a:cubicBezTo>
                  <a:pt x="108" y="50"/>
                  <a:pt x="108" y="50"/>
                  <a:pt x="108" y="50"/>
                </a:cubicBezTo>
                <a:cubicBezTo>
                  <a:pt x="108" y="50"/>
                  <a:pt x="108" y="50"/>
                  <a:pt x="108" y="50"/>
                </a:cubicBezTo>
                <a:cubicBezTo>
                  <a:pt x="108" y="50"/>
                  <a:pt x="108" y="49"/>
                  <a:pt x="108" y="49"/>
                </a:cubicBezTo>
                <a:cubicBezTo>
                  <a:pt x="111" y="45"/>
                  <a:pt x="113" y="39"/>
                  <a:pt x="114" y="34"/>
                </a:cubicBezTo>
                <a:cubicBezTo>
                  <a:pt x="114" y="28"/>
                  <a:pt x="114" y="22"/>
                  <a:pt x="112" y="17"/>
                </a:cubicBezTo>
                <a:cubicBezTo>
                  <a:pt x="111" y="14"/>
                  <a:pt x="113" y="11"/>
                  <a:pt x="115" y="10"/>
                </a:cubicBezTo>
                <a:cubicBezTo>
                  <a:pt x="116" y="10"/>
                  <a:pt x="116" y="10"/>
                  <a:pt x="116" y="10"/>
                </a:cubicBezTo>
                <a:cubicBezTo>
                  <a:pt x="119" y="9"/>
                  <a:pt x="123" y="8"/>
                  <a:pt x="127" y="7"/>
                </a:cubicBezTo>
                <a:cubicBezTo>
                  <a:pt x="131" y="5"/>
                  <a:pt x="135" y="4"/>
                  <a:pt x="139" y="4"/>
                </a:cubicBezTo>
                <a:cubicBezTo>
                  <a:pt x="143" y="3"/>
                  <a:pt x="147" y="2"/>
                  <a:pt x="151" y="2"/>
                </a:cubicBezTo>
                <a:cubicBezTo>
                  <a:pt x="155" y="1"/>
                  <a:pt x="160" y="1"/>
                  <a:pt x="164" y="1"/>
                </a:cubicBezTo>
                <a:cubicBezTo>
                  <a:pt x="167" y="0"/>
                  <a:pt x="169" y="3"/>
                  <a:pt x="169" y="6"/>
                </a:cubicBezTo>
                <a:cubicBezTo>
                  <a:pt x="169" y="6"/>
                  <a:pt x="169" y="6"/>
                  <a:pt x="169" y="6"/>
                </a:cubicBezTo>
                <a:cubicBezTo>
                  <a:pt x="169" y="6"/>
                  <a:pt x="170" y="7"/>
                  <a:pt x="170" y="8"/>
                </a:cubicBezTo>
                <a:cubicBezTo>
                  <a:pt x="170" y="8"/>
                  <a:pt x="170" y="9"/>
                  <a:pt x="170" y="10"/>
                </a:cubicBezTo>
                <a:cubicBezTo>
                  <a:pt x="172" y="20"/>
                  <a:pt x="178" y="29"/>
                  <a:pt x="186" y="34"/>
                </a:cubicBezTo>
                <a:cubicBezTo>
                  <a:pt x="194" y="39"/>
                  <a:pt x="204" y="41"/>
                  <a:pt x="214" y="39"/>
                </a:cubicBezTo>
                <a:cubicBezTo>
                  <a:pt x="220" y="38"/>
                  <a:pt x="225" y="36"/>
                  <a:pt x="229" y="32"/>
                </a:cubicBezTo>
                <a:cubicBezTo>
                  <a:pt x="234" y="29"/>
                  <a:pt x="237" y="24"/>
                  <a:pt x="240" y="19"/>
                </a:cubicBezTo>
                <a:cubicBezTo>
                  <a:pt x="241" y="17"/>
                  <a:pt x="245" y="16"/>
                  <a:pt x="247" y="17"/>
                </a:cubicBezTo>
                <a:cubicBezTo>
                  <a:pt x="255" y="20"/>
                  <a:pt x="262" y="24"/>
                  <a:pt x="269" y="29"/>
                </a:cubicBezTo>
                <a:cubicBezTo>
                  <a:pt x="276" y="34"/>
                  <a:pt x="282" y="39"/>
                  <a:pt x="289" y="44"/>
                </a:cubicBezTo>
                <a:cubicBezTo>
                  <a:pt x="291" y="46"/>
                  <a:pt x="291" y="50"/>
                  <a:pt x="289" y="52"/>
                </a:cubicBezTo>
                <a:cubicBezTo>
                  <a:pt x="289" y="52"/>
                  <a:pt x="289" y="52"/>
                  <a:pt x="289" y="52"/>
                </a:cubicBezTo>
                <a:cubicBezTo>
                  <a:pt x="289" y="52"/>
                  <a:pt x="288" y="53"/>
                  <a:pt x="288" y="54"/>
                </a:cubicBezTo>
                <a:cubicBezTo>
                  <a:pt x="287" y="54"/>
                  <a:pt x="287" y="55"/>
                  <a:pt x="286" y="56"/>
                </a:cubicBezTo>
                <a:cubicBezTo>
                  <a:pt x="281" y="64"/>
                  <a:pt x="279" y="74"/>
                  <a:pt x="281" y="84"/>
                </a:cubicBezTo>
                <a:cubicBezTo>
                  <a:pt x="283" y="93"/>
                  <a:pt x="288" y="102"/>
                  <a:pt x="297" y="107"/>
                </a:cubicBezTo>
                <a:cubicBezTo>
                  <a:pt x="302" y="110"/>
                  <a:pt x="307" y="112"/>
                  <a:pt x="313" y="113"/>
                </a:cubicBezTo>
                <a:cubicBezTo>
                  <a:pt x="318" y="114"/>
                  <a:pt x="324" y="113"/>
                  <a:pt x="329" y="111"/>
                </a:cubicBezTo>
                <a:cubicBezTo>
                  <a:pt x="332" y="111"/>
                  <a:pt x="335" y="112"/>
                  <a:pt x="336" y="115"/>
                </a:cubicBezTo>
                <a:cubicBezTo>
                  <a:pt x="336" y="115"/>
                  <a:pt x="336" y="115"/>
                  <a:pt x="336" y="115"/>
                </a:cubicBezTo>
                <a:cubicBezTo>
                  <a:pt x="338" y="119"/>
                  <a:pt x="339" y="123"/>
                  <a:pt x="340" y="127"/>
                </a:cubicBezTo>
                <a:cubicBezTo>
                  <a:pt x="341" y="131"/>
                  <a:pt x="342" y="135"/>
                  <a:pt x="343" y="139"/>
                </a:cubicBezTo>
                <a:cubicBezTo>
                  <a:pt x="344" y="143"/>
                  <a:pt x="345" y="147"/>
                  <a:pt x="345" y="151"/>
                </a:cubicBezTo>
                <a:cubicBezTo>
                  <a:pt x="346" y="155"/>
                  <a:pt x="346" y="159"/>
                  <a:pt x="346" y="163"/>
                </a:cubicBezTo>
                <a:close/>
                <a:moveTo>
                  <a:pt x="335" y="159"/>
                </a:moveTo>
                <a:cubicBezTo>
                  <a:pt x="335" y="157"/>
                  <a:pt x="335" y="155"/>
                  <a:pt x="334" y="153"/>
                </a:cubicBezTo>
                <a:cubicBezTo>
                  <a:pt x="334" y="149"/>
                  <a:pt x="333" y="145"/>
                  <a:pt x="333" y="141"/>
                </a:cubicBezTo>
                <a:cubicBezTo>
                  <a:pt x="332" y="137"/>
                  <a:pt x="331" y="134"/>
                  <a:pt x="330" y="130"/>
                </a:cubicBezTo>
                <a:cubicBezTo>
                  <a:pt x="329" y="128"/>
                  <a:pt x="328" y="125"/>
                  <a:pt x="328" y="123"/>
                </a:cubicBezTo>
                <a:cubicBezTo>
                  <a:pt x="322" y="124"/>
                  <a:pt x="317" y="125"/>
                  <a:pt x="311" y="124"/>
                </a:cubicBezTo>
                <a:cubicBezTo>
                  <a:pt x="304" y="123"/>
                  <a:pt x="297" y="120"/>
                  <a:pt x="291" y="116"/>
                </a:cubicBezTo>
                <a:cubicBezTo>
                  <a:pt x="280" y="109"/>
                  <a:pt x="273" y="98"/>
                  <a:pt x="270" y="86"/>
                </a:cubicBezTo>
                <a:cubicBezTo>
                  <a:pt x="268" y="74"/>
                  <a:pt x="270" y="61"/>
                  <a:pt x="277" y="50"/>
                </a:cubicBezTo>
                <a:cubicBezTo>
                  <a:pt x="278" y="49"/>
                  <a:pt x="278" y="49"/>
                  <a:pt x="278" y="49"/>
                </a:cubicBezTo>
                <a:cubicBezTo>
                  <a:pt x="273" y="45"/>
                  <a:pt x="268" y="41"/>
                  <a:pt x="263" y="38"/>
                </a:cubicBezTo>
                <a:cubicBezTo>
                  <a:pt x="258" y="35"/>
                  <a:pt x="252" y="32"/>
                  <a:pt x="247" y="29"/>
                </a:cubicBezTo>
                <a:cubicBezTo>
                  <a:pt x="244" y="33"/>
                  <a:pt x="240" y="38"/>
                  <a:pt x="236" y="41"/>
                </a:cubicBezTo>
                <a:cubicBezTo>
                  <a:pt x="230" y="45"/>
                  <a:pt x="224" y="48"/>
                  <a:pt x="216" y="50"/>
                </a:cubicBezTo>
                <a:cubicBezTo>
                  <a:pt x="203" y="53"/>
                  <a:pt x="190" y="50"/>
                  <a:pt x="180" y="43"/>
                </a:cubicBezTo>
                <a:cubicBezTo>
                  <a:pt x="170" y="36"/>
                  <a:pt x="162" y="25"/>
                  <a:pt x="159" y="12"/>
                </a:cubicBezTo>
                <a:cubicBezTo>
                  <a:pt x="159" y="12"/>
                  <a:pt x="159" y="12"/>
                  <a:pt x="159" y="12"/>
                </a:cubicBezTo>
                <a:cubicBezTo>
                  <a:pt x="157" y="12"/>
                  <a:pt x="155" y="12"/>
                  <a:pt x="153" y="12"/>
                </a:cubicBezTo>
                <a:cubicBezTo>
                  <a:pt x="149" y="13"/>
                  <a:pt x="145" y="14"/>
                  <a:pt x="141" y="14"/>
                </a:cubicBezTo>
                <a:cubicBezTo>
                  <a:pt x="137" y="15"/>
                  <a:pt x="134" y="16"/>
                  <a:pt x="130" y="17"/>
                </a:cubicBezTo>
                <a:cubicBezTo>
                  <a:pt x="128" y="18"/>
                  <a:pt x="126" y="18"/>
                  <a:pt x="124" y="19"/>
                </a:cubicBezTo>
                <a:cubicBezTo>
                  <a:pt x="125" y="24"/>
                  <a:pt x="125" y="30"/>
                  <a:pt x="124" y="35"/>
                </a:cubicBezTo>
                <a:cubicBezTo>
                  <a:pt x="123" y="42"/>
                  <a:pt x="121" y="49"/>
                  <a:pt x="117" y="55"/>
                </a:cubicBezTo>
                <a:cubicBezTo>
                  <a:pt x="117" y="55"/>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09" y="67"/>
                  <a:pt x="98" y="74"/>
                  <a:pt x="86" y="76"/>
                </a:cubicBezTo>
                <a:cubicBezTo>
                  <a:pt x="74" y="78"/>
                  <a:pt x="61" y="76"/>
                  <a:pt x="50" y="69"/>
                </a:cubicBezTo>
                <a:cubicBezTo>
                  <a:pt x="50" y="69"/>
                  <a:pt x="50" y="69"/>
                  <a:pt x="50" y="69"/>
                </a:cubicBezTo>
                <a:cubicBezTo>
                  <a:pt x="50" y="69"/>
                  <a:pt x="50" y="69"/>
                  <a:pt x="50" y="69"/>
                </a:cubicBezTo>
                <a:cubicBezTo>
                  <a:pt x="50" y="69"/>
                  <a:pt x="50" y="69"/>
                  <a:pt x="50" y="69"/>
                </a:cubicBezTo>
                <a:cubicBezTo>
                  <a:pt x="50" y="69"/>
                  <a:pt x="50" y="69"/>
                  <a:pt x="50" y="69"/>
                </a:cubicBezTo>
                <a:cubicBezTo>
                  <a:pt x="50" y="69"/>
                  <a:pt x="50" y="69"/>
                  <a:pt x="50" y="69"/>
                </a:cubicBezTo>
                <a:cubicBezTo>
                  <a:pt x="49" y="69"/>
                  <a:pt x="49" y="69"/>
                  <a:pt x="49" y="69"/>
                </a:cubicBezTo>
                <a:cubicBezTo>
                  <a:pt x="45" y="73"/>
                  <a:pt x="42" y="78"/>
                  <a:pt x="38" y="83"/>
                </a:cubicBezTo>
                <a:cubicBezTo>
                  <a:pt x="35" y="88"/>
                  <a:pt x="32" y="93"/>
                  <a:pt x="29" y="98"/>
                </a:cubicBezTo>
                <a:cubicBezTo>
                  <a:pt x="34" y="101"/>
                  <a:pt x="38" y="105"/>
                  <a:pt x="41" y="110"/>
                </a:cubicBezTo>
                <a:cubicBezTo>
                  <a:pt x="45" y="115"/>
                  <a:pt x="49" y="122"/>
                  <a:pt x="50" y="129"/>
                </a:cubicBezTo>
                <a:cubicBezTo>
                  <a:pt x="50" y="129"/>
                  <a:pt x="50" y="129"/>
                  <a:pt x="50" y="130"/>
                </a:cubicBezTo>
                <a:cubicBezTo>
                  <a:pt x="50" y="130"/>
                  <a:pt x="50" y="130"/>
                  <a:pt x="50" y="130"/>
                </a:cubicBezTo>
                <a:cubicBezTo>
                  <a:pt x="50" y="130"/>
                  <a:pt x="50" y="130"/>
                  <a:pt x="50" y="130"/>
                </a:cubicBezTo>
                <a:cubicBezTo>
                  <a:pt x="50" y="130"/>
                  <a:pt x="50" y="130"/>
                  <a:pt x="50" y="130"/>
                </a:cubicBezTo>
                <a:cubicBezTo>
                  <a:pt x="50" y="130"/>
                  <a:pt x="50" y="130"/>
                  <a:pt x="50" y="130"/>
                </a:cubicBezTo>
                <a:cubicBezTo>
                  <a:pt x="53" y="143"/>
                  <a:pt x="50" y="155"/>
                  <a:pt x="43" y="166"/>
                </a:cubicBezTo>
                <a:cubicBezTo>
                  <a:pt x="36" y="176"/>
                  <a:pt x="25" y="183"/>
                  <a:pt x="12" y="186"/>
                </a:cubicBezTo>
                <a:cubicBezTo>
                  <a:pt x="12" y="186"/>
                  <a:pt x="12" y="186"/>
                  <a:pt x="12" y="186"/>
                </a:cubicBezTo>
                <a:cubicBezTo>
                  <a:pt x="12" y="186"/>
                  <a:pt x="12" y="186"/>
                  <a:pt x="12" y="186"/>
                </a:cubicBezTo>
                <a:cubicBezTo>
                  <a:pt x="12" y="186"/>
                  <a:pt x="12" y="186"/>
                  <a:pt x="12" y="186"/>
                </a:cubicBezTo>
                <a:cubicBezTo>
                  <a:pt x="12" y="186"/>
                  <a:pt x="12" y="186"/>
                  <a:pt x="12" y="186"/>
                </a:cubicBezTo>
                <a:cubicBezTo>
                  <a:pt x="11" y="186"/>
                  <a:pt x="11" y="186"/>
                  <a:pt x="11" y="186"/>
                </a:cubicBezTo>
                <a:cubicBezTo>
                  <a:pt x="12" y="188"/>
                  <a:pt x="12" y="191"/>
                  <a:pt x="12" y="193"/>
                </a:cubicBezTo>
                <a:cubicBezTo>
                  <a:pt x="13" y="197"/>
                  <a:pt x="13" y="202"/>
                  <a:pt x="14" y="206"/>
                </a:cubicBezTo>
                <a:cubicBezTo>
                  <a:pt x="15" y="210"/>
                  <a:pt x="16" y="213"/>
                  <a:pt x="17" y="217"/>
                </a:cubicBezTo>
                <a:cubicBezTo>
                  <a:pt x="17" y="219"/>
                  <a:pt x="18" y="221"/>
                  <a:pt x="19" y="223"/>
                </a:cubicBezTo>
                <a:cubicBezTo>
                  <a:pt x="24" y="222"/>
                  <a:pt x="29" y="222"/>
                  <a:pt x="35" y="222"/>
                </a:cubicBezTo>
                <a:cubicBezTo>
                  <a:pt x="35" y="222"/>
                  <a:pt x="35" y="222"/>
                  <a:pt x="35" y="222"/>
                </a:cubicBezTo>
                <a:cubicBezTo>
                  <a:pt x="42" y="223"/>
                  <a:pt x="49" y="226"/>
                  <a:pt x="55" y="230"/>
                </a:cubicBezTo>
                <a:cubicBezTo>
                  <a:pt x="55" y="230"/>
                  <a:pt x="55" y="230"/>
                  <a:pt x="55" y="230"/>
                </a:cubicBezTo>
                <a:cubicBezTo>
                  <a:pt x="55" y="230"/>
                  <a:pt x="55" y="230"/>
                  <a:pt x="55" y="230"/>
                </a:cubicBezTo>
                <a:cubicBezTo>
                  <a:pt x="55" y="230"/>
                  <a:pt x="55" y="230"/>
                  <a:pt x="55" y="230"/>
                </a:cubicBezTo>
                <a:cubicBezTo>
                  <a:pt x="55" y="230"/>
                  <a:pt x="55" y="230"/>
                  <a:pt x="55" y="230"/>
                </a:cubicBezTo>
                <a:cubicBezTo>
                  <a:pt x="55" y="230"/>
                  <a:pt x="55" y="230"/>
                  <a:pt x="55" y="230"/>
                </a:cubicBezTo>
                <a:cubicBezTo>
                  <a:pt x="66" y="238"/>
                  <a:pt x="73" y="249"/>
                  <a:pt x="76" y="261"/>
                </a:cubicBezTo>
                <a:cubicBezTo>
                  <a:pt x="78" y="273"/>
                  <a:pt x="76" y="286"/>
                  <a:pt x="69" y="297"/>
                </a:cubicBezTo>
                <a:cubicBezTo>
                  <a:pt x="69" y="297"/>
                  <a:pt x="69" y="297"/>
                  <a:pt x="68" y="297"/>
                </a:cubicBezTo>
                <a:cubicBezTo>
                  <a:pt x="68" y="297"/>
                  <a:pt x="68" y="297"/>
                  <a:pt x="68" y="297"/>
                </a:cubicBezTo>
                <a:cubicBezTo>
                  <a:pt x="68" y="297"/>
                  <a:pt x="68" y="297"/>
                  <a:pt x="68" y="297"/>
                </a:cubicBezTo>
                <a:cubicBezTo>
                  <a:pt x="68" y="297"/>
                  <a:pt x="68" y="297"/>
                  <a:pt x="68" y="297"/>
                </a:cubicBezTo>
                <a:cubicBezTo>
                  <a:pt x="68" y="297"/>
                  <a:pt x="68" y="297"/>
                  <a:pt x="68" y="297"/>
                </a:cubicBezTo>
                <a:cubicBezTo>
                  <a:pt x="68" y="297"/>
                  <a:pt x="68" y="297"/>
                  <a:pt x="68" y="297"/>
                </a:cubicBezTo>
                <a:cubicBezTo>
                  <a:pt x="73" y="301"/>
                  <a:pt x="78" y="305"/>
                  <a:pt x="83" y="309"/>
                </a:cubicBezTo>
                <a:cubicBezTo>
                  <a:pt x="83" y="309"/>
                  <a:pt x="83" y="309"/>
                  <a:pt x="83" y="309"/>
                </a:cubicBezTo>
                <a:cubicBezTo>
                  <a:pt x="89" y="312"/>
                  <a:pt x="94" y="316"/>
                  <a:pt x="100" y="319"/>
                </a:cubicBezTo>
                <a:cubicBezTo>
                  <a:pt x="103" y="314"/>
                  <a:pt x="107" y="310"/>
                  <a:pt x="111" y="306"/>
                </a:cubicBezTo>
                <a:cubicBezTo>
                  <a:pt x="117" y="302"/>
                  <a:pt x="123" y="299"/>
                  <a:pt x="131" y="297"/>
                </a:cubicBezTo>
                <a:cubicBezTo>
                  <a:pt x="144" y="295"/>
                  <a:pt x="157" y="297"/>
                  <a:pt x="167" y="304"/>
                </a:cubicBezTo>
                <a:cubicBezTo>
                  <a:pt x="177" y="311"/>
                  <a:pt x="185" y="322"/>
                  <a:pt x="188" y="335"/>
                </a:cubicBezTo>
                <a:cubicBezTo>
                  <a:pt x="188" y="335"/>
                  <a:pt x="188" y="335"/>
                  <a:pt x="188" y="335"/>
                </a:cubicBezTo>
                <a:cubicBezTo>
                  <a:pt x="188" y="335"/>
                  <a:pt x="188" y="335"/>
                  <a:pt x="188" y="335"/>
                </a:cubicBezTo>
                <a:cubicBezTo>
                  <a:pt x="188" y="335"/>
                  <a:pt x="188" y="335"/>
                  <a:pt x="188" y="335"/>
                </a:cubicBezTo>
                <a:cubicBezTo>
                  <a:pt x="188" y="335"/>
                  <a:pt x="188" y="335"/>
                  <a:pt x="188" y="335"/>
                </a:cubicBezTo>
                <a:cubicBezTo>
                  <a:pt x="190" y="335"/>
                  <a:pt x="192" y="335"/>
                  <a:pt x="194" y="335"/>
                </a:cubicBezTo>
                <a:cubicBezTo>
                  <a:pt x="198" y="334"/>
                  <a:pt x="202" y="334"/>
                  <a:pt x="205" y="333"/>
                </a:cubicBezTo>
                <a:cubicBezTo>
                  <a:pt x="209" y="332"/>
                  <a:pt x="213" y="331"/>
                  <a:pt x="217" y="330"/>
                </a:cubicBezTo>
                <a:cubicBezTo>
                  <a:pt x="220" y="329"/>
                  <a:pt x="222" y="329"/>
                  <a:pt x="224" y="328"/>
                </a:cubicBezTo>
                <a:cubicBezTo>
                  <a:pt x="223" y="322"/>
                  <a:pt x="223" y="317"/>
                  <a:pt x="223" y="311"/>
                </a:cubicBezTo>
                <a:cubicBezTo>
                  <a:pt x="224" y="304"/>
                  <a:pt x="227" y="298"/>
                  <a:pt x="231" y="291"/>
                </a:cubicBezTo>
                <a:cubicBezTo>
                  <a:pt x="231" y="291"/>
                  <a:pt x="231" y="291"/>
                  <a:pt x="231" y="291"/>
                </a:cubicBezTo>
                <a:cubicBezTo>
                  <a:pt x="231" y="291"/>
                  <a:pt x="231" y="291"/>
                  <a:pt x="231" y="291"/>
                </a:cubicBezTo>
                <a:cubicBezTo>
                  <a:pt x="238" y="280"/>
                  <a:pt x="249" y="273"/>
                  <a:pt x="261" y="270"/>
                </a:cubicBezTo>
                <a:cubicBezTo>
                  <a:pt x="273" y="268"/>
                  <a:pt x="286" y="270"/>
                  <a:pt x="297" y="277"/>
                </a:cubicBezTo>
                <a:cubicBezTo>
                  <a:pt x="297" y="277"/>
                  <a:pt x="297" y="277"/>
                  <a:pt x="298" y="277"/>
                </a:cubicBezTo>
                <a:cubicBezTo>
                  <a:pt x="298" y="277"/>
                  <a:pt x="298" y="277"/>
                  <a:pt x="298" y="277"/>
                </a:cubicBezTo>
                <a:cubicBezTo>
                  <a:pt x="298" y="278"/>
                  <a:pt x="298" y="278"/>
                  <a:pt x="298" y="278"/>
                </a:cubicBezTo>
                <a:cubicBezTo>
                  <a:pt x="302" y="273"/>
                  <a:pt x="306" y="268"/>
                  <a:pt x="309" y="263"/>
                </a:cubicBezTo>
                <a:cubicBezTo>
                  <a:pt x="312" y="258"/>
                  <a:pt x="315" y="252"/>
                  <a:pt x="318" y="247"/>
                </a:cubicBezTo>
                <a:cubicBezTo>
                  <a:pt x="314" y="244"/>
                  <a:pt x="309" y="240"/>
                  <a:pt x="306" y="236"/>
                </a:cubicBezTo>
                <a:cubicBezTo>
                  <a:pt x="302" y="230"/>
                  <a:pt x="299" y="223"/>
                  <a:pt x="297" y="216"/>
                </a:cubicBezTo>
                <a:cubicBezTo>
                  <a:pt x="294" y="203"/>
                  <a:pt x="297" y="190"/>
                  <a:pt x="304" y="180"/>
                </a:cubicBezTo>
                <a:cubicBezTo>
                  <a:pt x="311" y="170"/>
                  <a:pt x="322" y="162"/>
                  <a:pt x="335" y="159"/>
                </a:cubicBezTo>
                <a:close/>
                <a:moveTo>
                  <a:pt x="10" y="175"/>
                </a:moveTo>
                <a:cubicBezTo>
                  <a:pt x="10" y="175"/>
                  <a:pt x="10" y="175"/>
                  <a:pt x="10" y="175"/>
                </a:cubicBezTo>
                <a:cubicBezTo>
                  <a:pt x="10" y="175"/>
                  <a:pt x="10" y="175"/>
                  <a:pt x="10" y="175"/>
                </a:cubicBezTo>
                <a:close/>
                <a:moveTo>
                  <a:pt x="240" y="160"/>
                </a:moveTo>
                <a:cubicBezTo>
                  <a:pt x="244" y="179"/>
                  <a:pt x="240" y="197"/>
                  <a:pt x="230" y="211"/>
                </a:cubicBezTo>
                <a:cubicBezTo>
                  <a:pt x="220" y="226"/>
                  <a:pt x="205" y="237"/>
                  <a:pt x="187" y="240"/>
                </a:cubicBezTo>
                <a:cubicBezTo>
                  <a:pt x="168" y="244"/>
                  <a:pt x="150" y="240"/>
                  <a:pt x="136" y="230"/>
                </a:cubicBezTo>
                <a:cubicBezTo>
                  <a:pt x="121" y="221"/>
                  <a:pt x="110" y="205"/>
                  <a:pt x="107" y="187"/>
                </a:cubicBezTo>
                <a:cubicBezTo>
                  <a:pt x="103" y="169"/>
                  <a:pt x="107" y="150"/>
                  <a:pt x="117" y="136"/>
                </a:cubicBezTo>
                <a:cubicBezTo>
                  <a:pt x="126" y="121"/>
                  <a:pt x="141" y="110"/>
                  <a:pt x="160" y="107"/>
                </a:cubicBezTo>
                <a:cubicBezTo>
                  <a:pt x="178" y="103"/>
                  <a:pt x="196" y="107"/>
                  <a:pt x="211" y="117"/>
                </a:cubicBezTo>
                <a:cubicBezTo>
                  <a:pt x="226" y="126"/>
                  <a:pt x="236" y="142"/>
                  <a:pt x="240" y="160"/>
                </a:cubicBezTo>
                <a:close/>
                <a:moveTo>
                  <a:pt x="229" y="162"/>
                </a:moveTo>
                <a:cubicBezTo>
                  <a:pt x="226" y="147"/>
                  <a:pt x="217" y="134"/>
                  <a:pt x="205" y="126"/>
                </a:cubicBezTo>
                <a:cubicBezTo>
                  <a:pt x="193" y="118"/>
                  <a:pt x="177" y="114"/>
                  <a:pt x="162" y="117"/>
                </a:cubicBezTo>
                <a:cubicBezTo>
                  <a:pt x="146" y="121"/>
                  <a:pt x="134" y="130"/>
                  <a:pt x="126" y="142"/>
                </a:cubicBezTo>
                <a:cubicBezTo>
                  <a:pt x="117" y="154"/>
                  <a:pt x="114" y="169"/>
                  <a:pt x="117" y="185"/>
                </a:cubicBezTo>
                <a:cubicBezTo>
                  <a:pt x="120" y="200"/>
                  <a:pt x="129" y="213"/>
                  <a:pt x="142" y="221"/>
                </a:cubicBezTo>
                <a:cubicBezTo>
                  <a:pt x="154" y="229"/>
                  <a:pt x="169" y="233"/>
                  <a:pt x="185" y="230"/>
                </a:cubicBezTo>
                <a:cubicBezTo>
                  <a:pt x="200" y="227"/>
                  <a:pt x="213" y="217"/>
                  <a:pt x="221" y="205"/>
                </a:cubicBezTo>
                <a:cubicBezTo>
                  <a:pt x="229" y="193"/>
                  <a:pt x="233" y="178"/>
                  <a:pt x="229" y="162"/>
                </a:cubicBezTo>
                <a:close/>
              </a:path>
            </a:pathLst>
          </a:custGeom>
          <a:solidFill>
            <a:srgbClr val="39B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668FE2A6-5671-44D8-84D8-0516E7476D6A}"/>
              </a:ext>
            </a:extLst>
          </p:cNvPr>
          <p:cNvSpPr txBox="1"/>
          <p:nvPr/>
        </p:nvSpPr>
        <p:spPr>
          <a:xfrm>
            <a:off x="4130018" y="3221757"/>
            <a:ext cx="4296605" cy="1938992"/>
          </a:xfrm>
          <a:prstGeom prst="rect">
            <a:avLst/>
          </a:prstGeom>
          <a:noFill/>
        </p:spPr>
        <p:txBody>
          <a:bodyPr wrap="square" rtlCol="0">
            <a:spAutoFit/>
          </a:bodyPr>
          <a:lstStyle/>
          <a:p>
            <a:r>
              <a:rPr lang="zh-CN" altLang="en-US" sz="4000" dirty="0"/>
              <a:t>索引是一种</a:t>
            </a:r>
            <a:r>
              <a:rPr lang="en-US" altLang="zh-CN" sz="4000" dirty="0"/>
              <a:t>MySQL</a:t>
            </a:r>
            <a:r>
              <a:rPr lang="zh-CN" altLang="en-US" sz="4000" dirty="0"/>
              <a:t>提高查询效率的数据结构</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strVal val="#ppt_w+.3"/>
                                          </p:val>
                                        </p:tav>
                                        <p:tav tm="100000">
                                          <p:val>
                                            <p:strVal val="#ppt_w"/>
                                          </p:val>
                                        </p:tav>
                                      </p:tavLst>
                                    </p:anim>
                                    <p:anim calcmode="lin" valueType="num">
                                      <p:cBhvr>
                                        <p:cTn id="8" dur="1000" fill="hold"/>
                                        <p:tgtEl>
                                          <p:spTgt spid="37"/>
                                        </p:tgtEl>
                                        <p:attrNameLst>
                                          <p:attrName>ppt_h</p:attrName>
                                        </p:attrNameLst>
                                      </p:cBhvr>
                                      <p:tavLst>
                                        <p:tav tm="0">
                                          <p:val>
                                            <p:strVal val="#ppt_h"/>
                                          </p:val>
                                        </p:tav>
                                        <p:tav tm="100000">
                                          <p:val>
                                            <p:strVal val="#ppt_h"/>
                                          </p:val>
                                        </p:tav>
                                      </p:tavLst>
                                    </p:anim>
                                    <p:animEffect transition="in" filter="fade">
                                      <p:cBhvr>
                                        <p:cTn id="9" dur="1000"/>
                                        <p:tgtEl>
                                          <p:spTgt spid="37"/>
                                        </p:tgtEl>
                                      </p:cBhvr>
                                    </p:animEffect>
                                  </p:childTnLst>
                                </p:cTn>
                              </p:par>
                              <p:par>
                                <p:cTn id="10" presetID="2" presetClass="entr" presetSubtype="1" accel="50000" decel="5000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1500" fill="hold"/>
                                        <p:tgtEl>
                                          <p:spTgt spid="30"/>
                                        </p:tgtEl>
                                        <p:attrNameLst>
                                          <p:attrName>ppt_x</p:attrName>
                                        </p:attrNameLst>
                                      </p:cBhvr>
                                      <p:tavLst>
                                        <p:tav tm="0">
                                          <p:val>
                                            <p:strVal val="#ppt_x"/>
                                          </p:val>
                                        </p:tav>
                                        <p:tav tm="100000">
                                          <p:val>
                                            <p:strVal val="#ppt_x"/>
                                          </p:val>
                                        </p:tav>
                                      </p:tavLst>
                                    </p:anim>
                                    <p:anim calcmode="lin" valueType="num">
                                      <p:cBhvr additive="base">
                                        <p:cTn id="13" dur="1500" fill="hold"/>
                                        <p:tgtEl>
                                          <p:spTgt spid="30"/>
                                        </p:tgtEl>
                                        <p:attrNameLst>
                                          <p:attrName>ppt_y</p:attrName>
                                        </p:attrNameLst>
                                      </p:cBhvr>
                                      <p:tavLst>
                                        <p:tav tm="0">
                                          <p:val>
                                            <p:strVal val="0-#ppt_h/2"/>
                                          </p:val>
                                        </p:tav>
                                        <p:tav tm="100000">
                                          <p:val>
                                            <p:strVal val="#ppt_y"/>
                                          </p:val>
                                        </p:tav>
                                      </p:tavLst>
                                    </p:anim>
                                  </p:childTnLst>
                                </p:cTn>
                              </p:par>
                              <p:par>
                                <p:cTn id="14" presetID="8" presetClass="emph" presetSubtype="0" repeatCount="indefinite" fill="hold" grpId="1" nodeType="withEffect">
                                  <p:stCondLst>
                                    <p:cond delay="0"/>
                                  </p:stCondLst>
                                  <p:childTnLst>
                                    <p:animRot by="-43200000">
                                      <p:cBhvr>
                                        <p:cTn id="15" dur="8000" fill="hold"/>
                                        <p:tgtEl>
                                          <p:spTgt spid="30"/>
                                        </p:tgtEl>
                                        <p:attrNameLst>
                                          <p:attrName>r</p:attrName>
                                        </p:attrNameLst>
                                      </p:cBhvr>
                                    </p:animRot>
                                  </p:childTnLst>
                                </p:cTn>
                              </p:par>
                              <p:par>
                                <p:cTn id="16" presetID="2" presetClass="entr" presetSubtype="1" accel="50000" decel="50000" fill="hold" grpId="0" nodeType="withEffect">
                                  <p:stCondLst>
                                    <p:cond delay="5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500" fill="hold"/>
                                        <p:tgtEl>
                                          <p:spTgt spid="36"/>
                                        </p:tgtEl>
                                        <p:attrNameLst>
                                          <p:attrName>ppt_x</p:attrName>
                                        </p:attrNameLst>
                                      </p:cBhvr>
                                      <p:tavLst>
                                        <p:tav tm="0">
                                          <p:val>
                                            <p:strVal val="#ppt_x"/>
                                          </p:val>
                                        </p:tav>
                                        <p:tav tm="100000">
                                          <p:val>
                                            <p:strVal val="#ppt_x"/>
                                          </p:val>
                                        </p:tav>
                                      </p:tavLst>
                                    </p:anim>
                                    <p:anim calcmode="lin" valueType="num">
                                      <p:cBhvr additive="base">
                                        <p:cTn id="19" dur="1500" fill="hold"/>
                                        <p:tgtEl>
                                          <p:spTgt spid="36"/>
                                        </p:tgtEl>
                                        <p:attrNameLst>
                                          <p:attrName>ppt_y</p:attrName>
                                        </p:attrNameLst>
                                      </p:cBhvr>
                                      <p:tavLst>
                                        <p:tav tm="0">
                                          <p:val>
                                            <p:strVal val="0-#ppt_h/2"/>
                                          </p:val>
                                        </p:tav>
                                        <p:tav tm="100000">
                                          <p:val>
                                            <p:strVal val="#ppt_y"/>
                                          </p:val>
                                        </p:tav>
                                      </p:tavLst>
                                    </p:anim>
                                  </p:childTnLst>
                                </p:cTn>
                              </p:par>
                              <p:par>
                                <p:cTn id="20" presetID="8" presetClass="emph" presetSubtype="0" repeatCount="indefinite" fill="hold" grpId="1" nodeType="withEffect">
                                  <p:stCondLst>
                                    <p:cond delay="500"/>
                                  </p:stCondLst>
                                  <p:childTnLst>
                                    <p:animRot by="86400000">
                                      <p:cBhvr>
                                        <p:cTn id="21" dur="7500" fill="hold"/>
                                        <p:tgtEl>
                                          <p:spTgt spid="36"/>
                                        </p:tgtEl>
                                        <p:attrNameLst>
                                          <p:attrName>r</p:attrName>
                                        </p:attrNameLst>
                                      </p:cBhvr>
                                    </p:animRot>
                                  </p:childTnLst>
                                </p:cTn>
                              </p:par>
                              <p:par>
                                <p:cTn id="22" presetID="2" presetClass="entr" presetSubtype="1" accel="50000" decel="50000" fill="hold" grpId="0" nodeType="withEffect">
                                  <p:stCondLst>
                                    <p:cond delay="100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1500" fill="hold"/>
                                        <p:tgtEl>
                                          <p:spTgt spid="32"/>
                                        </p:tgtEl>
                                        <p:attrNameLst>
                                          <p:attrName>ppt_x</p:attrName>
                                        </p:attrNameLst>
                                      </p:cBhvr>
                                      <p:tavLst>
                                        <p:tav tm="0">
                                          <p:val>
                                            <p:strVal val="#ppt_x"/>
                                          </p:val>
                                        </p:tav>
                                        <p:tav tm="100000">
                                          <p:val>
                                            <p:strVal val="#ppt_x"/>
                                          </p:val>
                                        </p:tav>
                                      </p:tavLst>
                                    </p:anim>
                                    <p:anim calcmode="lin" valueType="num">
                                      <p:cBhvr additive="base">
                                        <p:cTn id="25" dur="1500" fill="hold"/>
                                        <p:tgtEl>
                                          <p:spTgt spid="32"/>
                                        </p:tgtEl>
                                        <p:attrNameLst>
                                          <p:attrName>ppt_y</p:attrName>
                                        </p:attrNameLst>
                                      </p:cBhvr>
                                      <p:tavLst>
                                        <p:tav tm="0">
                                          <p:val>
                                            <p:strVal val="0-#ppt_h/2"/>
                                          </p:val>
                                        </p:tav>
                                        <p:tav tm="100000">
                                          <p:val>
                                            <p:strVal val="#ppt_y"/>
                                          </p:val>
                                        </p:tav>
                                      </p:tavLst>
                                    </p:anim>
                                  </p:childTnLst>
                                </p:cTn>
                              </p:par>
                              <p:par>
                                <p:cTn id="26" presetID="8" presetClass="emph" presetSubtype="0" repeatCount="indefinite" fill="hold" grpId="1" nodeType="withEffect">
                                  <p:stCondLst>
                                    <p:cond delay="1000"/>
                                  </p:stCondLst>
                                  <p:childTnLst>
                                    <p:animRot by="-64800000">
                                      <p:cBhvr>
                                        <p:cTn id="27" dur="7000" fill="hold"/>
                                        <p:tgtEl>
                                          <p:spTgt spid="32"/>
                                        </p:tgtEl>
                                        <p:attrNameLst>
                                          <p:attrName>r</p:attrName>
                                        </p:attrNameLst>
                                      </p:cBhvr>
                                    </p:animRot>
                                  </p:childTnLst>
                                </p:cTn>
                              </p:par>
                              <p:par>
                                <p:cTn id="28" presetID="2" presetClass="entr" presetSubtype="1" accel="50000" decel="50000" fill="hold" grpId="0" nodeType="withEffect">
                                  <p:stCondLst>
                                    <p:cond delay="150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1500" fill="hold"/>
                                        <p:tgtEl>
                                          <p:spTgt spid="58"/>
                                        </p:tgtEl>
                                        <p:attrNameLst>
                                          <p:attrName>ppt_x</p:attrName>
                                        </p:attrNameLst>
                                      </p:cBhvr>
                                      <p:tavLst>
                                        <p:tav tm="0">
                                          <p:val>
                                            <p:strVal val="#ppt_x"/>
                                          </p:val>
                                        </p:tav>
                                        <p:tav tm="100000">
                                          <p:val>
                                            <p:strVal val="#ppt_x"/>
                                          </p:val>
                                        </p:tav>
                                      </p:tavLst>
                                    </p:anim>
                                    <p:anim calcmode="lin" valueType="num">
                                      <p:cBhvr additive="base">
                                        <p:cTn id="31" dur="1500" fill="hold"/>
                                        <p:tgtEl>
                                          <p:spTgt spid="58"/>
                                        </p:tgtEl>
                                        <p:attrNameLst>
                                          <p:attrName>ppt_y</p:attrName>
                                        </p:attrNameLst>
                                      </p:cBhvr>
                                      <p:tavLst>
                                        <p:tav tm="0">
                                          <p:val>
                                            <p:strVal val="0-#ppt_h/2"/>
                                          </p:val>
                                        </p:tav>
                                        <p:tav tm="100000">
                                          <p:val>
                                            <p:strVal val="#ppt_y"/>
                                          </p:val>
                                        </p:tav>
                                      </p:tavLst>
                                    </p:anim>
                                  </p:childTnLst>
                                </p:cTn>
                              </p:par>
                              <p:par>
                                <p:cTn id="32" presetID="8" presetClass="emph" presetSubtype="0" repeatCount="indefinite" fill="hold" grpId="1" nodeType="withEffect">
                                  <p:stCondLst>
                                    <p:cond delay="1500"/>
                                  </p:stCondLst>
                                  <p:childTnLst>
                                    <p:animRot by="86400000">
                                      <p:cBhvr>
                                        <p:cTn id="33" dur="6500" fill="hold"/>
                                        <p:tgtEl>
                                          <p:spTgt spid="5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2" grpId="0" animBg="1"/>
      <p:bldP spid="32" grpId="1" animBg="1"/>
      <p:bldP spid="36" grpId="0" animBg="1"/>
      <p:bldP spid="36" grpId="1" animBg="1"/>
      <p:bldP spid="58" grpId="0" animBg="1"/>
      <p:bldP spid="5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圆角矩形 9"/>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1" name="圆角矩形 10"/>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2" name="圆角矩形 11"/>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3" name="圆角矩形 12"/>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14" name="TextBox 7"/>
          <p:cNvSpPr txBox="1">
            <a:spLocks noChangeArrowheads="1"/>
          </p:cNvSpPr>
          <p:nvPr/>
        </p:nvSpPr>
        <p:spPr bwMode="auto">
          <a:xfrm>
            <a:off x="2381251" y="2476500"/>
            <a:ext cx="1925527" cy="189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solidFill>
                  <a:schemeClr val="bg1"/>
                </a:solidFill>
                <a:latin typeface="+mn-lt"/>
                <a:ea typeface="+mn-ea"/>
                <a:cs typeface="+mn-ea"/>
                <a:sym typeface="+mn-lt"/>
              </a:rPr>
              <a:t>02</a:t>
            </a:r>
            <a:endParaRPr lang="zh-CN" altLang="en-US" sz="11735" b="1" dirty="0">
              <a:solidFill>
                <a:schemeClr val="bg1"/>
              </a:solidFill>
              <a:latin typeface="+mn-lt"/>
              <a:ea typeface="+mn-ea"/>
              <a:cs typeface="+mn-ea"/>
              <a:sym typeface="+mn-lt"/>
            </a:endParaRPr>
          </a:p>
        </p:txBody>
      </p:sp>
      <p:grpSp>
        <p:nvGrpSpPr>
          <p:cNvPr id="15" name="组合 14"/>
          <p:cNvGrpSpPr/>
          <p:nvPr/>
        </p:nvGrpSpPr>
        <p:grpSpPr>
          <a:xfrm>
            <a:off x="6312024" y="2476500"/>
            <a:ext cx="5879976" cy="1897892"/>
            <a:chOff x="6312024" y="2476500"/>
            <a:chExt cx="5879976" cy="1897892"/>
          </a:xfrm>
          <a:solidFill>
            <a:schemeClr val="bg1">
              <a:lumMod val="50000"/>
            </a:schemeClr>
          </a:solidFill>
        </p:grpSpPr>
        <p:sp>
          <p:nvSpPr>
            <p:cNvPr id="16" name="同侧圆角矩形 15"/>
            <p:cNvSpPr/>
            <p:nvPr/>
          </p:nvSpPr>
          <p:spPr>
            <a:xfrm rot="16200000">
              <a:off x="8303066" y="485458"/>
              <a:ext cx="1897892" cy="587997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dirty="0">
                <a:cs typeface="+mn-ea"/>
              </a:endParaRPr>
            </a:p>
          </p:txBody>
        </p:sp>
        <p:sp>
          <p:nvSpPr>
            <p:cNvPr id="17" name="TextBox 20"/>
            <p:cNvSpPr txBox="1"/>
            <p:nvPr/>
          </p:nvSpPr>
          <p:spPr>
            <a:xfrm>
              <a:off x="6730998" y="2730777"/>
              <a:ext cx="3262432" cy="830997"/>
            </a:xfrm>
            <a:prstGeom prst="rect">
              <a:avLst/>
            </a:prstGeom>
            <a:grpFill/>
          </p:spPr>
          <p:txBody>
            <a:bodyPr wrap="none" rtlCol="0">
              <a:spAutoFit/>
            </a:bodyPr>
            <a:lstStyle/>
            <a:p>
              <a:r>
                <a:rPr lang="zh-CN" altLang="en-US" sz="4800" dirty="0">
                  <a:solidFill>
                    <a:srgbClr val="1EF6DF"/>
                  </a:solidFill>
                  <a:latin typeface="+mj-ea"/>
                  <a:ea typeface="+mj-ea"/>
                </a:rPr>
                <a:t>索引的特点</a:t>
              </a:r>
            </a:p>
          </p:txBody>
        </p:sp>
        <p:sp>
          <p:nvSpPr>
            <p:cNvPr id="18" name="文本框 17"/>
            <p:cNvSpPr txBox="1"/>
            <p:nvPr/>
          </p:nvSpPr>
          <p:spPr>
            <a:xfrm>
              <a:off x="6730998" y="3561774"/>
              <a:ext cx="3578224" cy="584775"/>
            </a:xfrm>
            <a:prstGeom prst="rect">
              <a:avLst/>
            </a:prstGeom>
            <a:grpFill/>
          </p:spPr>
          <p:txBody>
            <a:bodyPr wrap="none" rtlCol="0">
              <a:spAutoFit/>
            </a:bodyPr>
            <a:lstStyle/>
            <a:p>
              <a:r>
                <a:rPr lang="en-US" altLang="zh-CN" sz="3200" dirty="0">
                  <a:solidFill>
                    <a:schemeClr val="bg1"/>
                  </a:solidFill>
                </a:rPr>
                <a:t>PROS AND CONS</a:t>
              </a:r>
            </a:p>
          </p:txBody>
        </p:sp>
      </p:grpSp>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anim calcmode="lin" valueType="num">
                                      <p:cBhvr>
                                        <p:cTn id="18" dur="2000" fill="hold"/>
                                        <p:tgtEl>
                                          <p:spTgt spid="12"/>
                                        </p:tgtEl>
                                        <p:attrNameLst>
                                          <p:attrName>ppt_w</p:attrName>
                                        </p:attrNameLst>
                                      </p:cBhvr>
                                      <p:tavLst>
                                        <p:tav tm="0" fmla="#ppt_w*sin(2.5*pi*$)">
                                          <p:val>
                                            <p:fltVal val="0"/>
                                          </p:val>
                                        </p:tav>
                                        <p:tav tm="100000">
                                          <p:val>
                                            <p:fltVal val="1"/>
                                          </p:val>
                                        </p:tav>
                                      </p:tavLst>
                                    </p:anim>
                                    <p:anim calcmode="lin" valueType="num">
                                      <p:cBhvr>
                                        <p:cTn id="19" dur="2000" fill="hold"/>
                                        <p:tgtEl>
                                          <p:spTgt spid="12"/>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anim calcmode="lin" valueType="num">
                                      <p:cBhvr>
                                        <p:cTn id="23" dur="2000" fill="hold"/>
                                        <p:tgtEl>
                                          <p:spTgt spid="13"/>
                                        </p:tgtEl>
                                        <p:attrNameLst>
                                          <p:attrName>ppt_w</p:attrName>
                                        </p:attrNameLst>
                                      </p:cBhvr>
                                      <p:tavLst>
                                        <p:tav tm="0" fmla="#ppt_w*sin(2.5*pi*$)">
                                          <p:val>
                                            <p:fltVal val="0"/>
                                          </p:val>
                                        </p:tav>
                                        <p:tav tm="100000">
                                          <p:val>
                                            <p:fltVal val="1"/>
                                          </p:val>
                                        </p:tav>
                                      </p:tavLst>
                                    </p:anim>
                                    <p:anim calcmode="lin" valueType="num">
                                      <p:cBhvr>
                                        <p:cTn id="24" dur="2000" fill="hold"/>
                                        <p:tgtEl>
                                          <p:spTgt spid="13"/>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000"/>
                                        <p:tgtEl>
                                          <p:spTgt spid="14"/>
                                        </p:tgtEl>
                                      </p:cBhvr>
                                    </p:animEffect>
                                    <p:anim calcmode="lin" valueType="num">
                                      <p:cBhvr>
                                        <p:cTn id="28" dur="2000" fill="hold"/>
                                        <p:tgtEl>
                                          <p:spTgt spid="14"/>
                                        </p:tgtEl>
                                        <p:attrNameLst>
                                          <p:attrName>ppt_w</p:attrName>
                                        </p:attrNameLst>
                                      </p:cBhvr>
                                      <p:tavLst>
                                        <p:tav tm="0" fmla="#ppt_w*sin(2.5*pi*$)">
                                          <p:val>
                                            <p:fltVal val="0"/>
                                          </p:val>
                                        </p:tav>
                                        <p:tav tm="100000">
                                          <p:val>
                                            <p:fltVal val="1"/>
                                          </p:val>
                                        </p:tav>
                                      </p:tavLst>
                                    </p:anim>
                                    <p:anim calcmode="lin" valueType="num">
                                      <p:cBhvr>
                                        <p:cTn id="29" dur="2000" fill="hold"/>
                                        <p:tgtEl>
                                          <p:spTgt spid="14"/>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1500" fill="hold"/>
                                        <p:tgtEl>
                                          <p:spTgt spid="15"/>
                                        </p:tgtEl>
                                        <p:attrNameLst>
                                          <p:attrName>ppt_x</p:attrName>
                                        </p:attrNameLst>
                                      </p:cBhvr>
                                      <p:tavLst>
                                        <p:tav tm="0">
                                          <p:val>
                                            <p:strVal val="1+#ppt_w/2"/>
                                          </p:val>
                                        </p:tav>
                                        <p:tav tm="100000">
                                          <p:val>
                                            <p:strVal val="#ppt_x"/>
                                          </p:val>
                                        </p:tav>
                                      </p:tavLst>
                                    </p:anim>
                                    <p:anim calcmode="lin" valueType="num">
                                      <p:cBhvr additive="base">
                                        <p:cTn id="33" dur="1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695893" y="273790"/>
            <a:ext cx="800219" cy="461665"/>
          </a:xfrm>
          <a:prstGeom prst="rect">
            <a:avLst/>
          </a:prstGeom>
          <a:noFill/>
        </p:spPr>
        <p:txBody>
          <a:bodyPr wrap="none" rtlCol="0" anchor="ctr">
            <a:spAutoFit/>
          </a:bodyPr>
          <a:lstStyle/>
          <a:p>
            <a:pPr algn="ctr"/>
            <a:r>
              <a:rPr lang="zh-CN" altLang="en-US" sz="2400" b="1" dirty="0">
                <a:solidFill>
                  <a:schemeClr val="bg1"/>
                </a:solidFill>
                <a:cs typeface="+mn-ea"/>
              </a:rPr>
              <a:t>优点</a:t>
            </a:r>
          </a:p>
        </p:txBody>
      </p:sp>
      <p:grpSp>
        <p:nvGrpSpPr>
          <p:cNvPr id="37" name="组合 36"/>
          <p:cNvGrpSpPr/>
          <p:nvPr/>
        </p:nvGrpSpPr>
        <p:grpSpPr>
          <a:xfrm>
            <a:off x="1811524" y="468618"/>
            <a:ext cx="8568952" cy="80062"/>
            <a:chOff x="1811524" y="468618"/>
            <a:chExt cx="8568952" cy="80062"/>
          </a:xfrm>
        </p:grpSpPr>
        <p:cxnSp>
          <p:nvCxnSpPr>
            <p:cNvPr id="25" name="直接连接符 24"/>
            <p:cNvCxnSpPr/>
            <p:nvPr/>
          </p:nvCxnSpPr>
          <p:spPr>
            <a:xfrm flipH="1">
              <a:off x="1811524"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811524"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716180" y="468618"/>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716180" y="548680"/>
              <a:ext cx="2664296" cy="0"/>
            </a:xfrm>
            <a:prstGeom prst="line">
              <a:avLst/>
            </a:prstGeom>
            <a:ln>
              <a:solidFill>
                <a:srgbClr val="39BDED">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1161428" y="1495984"/>
            <a:ext cx="9046966" cy="4164553"/>
            <a:chOff x="1095969" y="1921920"/>
            <a:chExt cx="3079818" cy="1628245"/>
          </a:xfrm>
        </p:grpSpPr>
        <p:sp>
          <p:nvSpPr>
            <p:cNvPr id="9" name="Text Placeholder 27"/>
            <p:cNvSpPr txBox="1"/>
            <p:nvPr/>
          </p:nvSpPr>
          <p:spPr>
            <a:xfrm>
              <a:off x="1103446" y="2302026"/>
              <a:ext cx="3072341" cy="1248139"/>
            </a:xfrm>
            <a:prstGeom prst="rect">
              <a:avLst/>
            </a:prstGeom>
            <a:solidFill>
              <a:schemeClr val="bg1">
                <a:alpha val="50196"/>
              </a:schemeClr>
            </a:solidFill>
          </p:spPr>
          <p:txBody>
            <a:bodyPr lIns="109728" tIns="73152" rIns="109728" bIns="0" anchor="t"/>
            <a:lstStyle>
              <a:lvl1pPr marL="0" indent="0" algn="l" defTabSz="914400" rtl="0" eaLnBrk="1" latinLnBrk="0" hangingPunct="1">
                <a:lnSpc>
                  <a:spcPct val="90000"/>
                </a:lnSpc>
                <a:spcBef>
                  <a:spcPts val="1000"/>
                </a:spcBef>
                <a:buFont typeface="Arial" panose="020B0604020202020204" pitchFamily="34" charset="0"/>
                <a:buNone/>
                <a:defRPr sz="1335" b="0" kern="1200" spc="0" baseline="0">
                  <a:solidFill>
                    <a:srgbClr val="968B7F"/>
                  </a:solidFill>
                  <a:latin typeface="+mn-lt"/>
                  <a:ea typeface="+mn-ea"/>
                  <a:cs typeface="WeblySleek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同侧圆角矩形 10"/>
            <p:cNvSpPr/>
            <p:nvPr/>
          </p:nvSpPr>
          <p:spPr>
            <a:xfrm>
              <a:off x="1095969" y="1921920"/>
              <a:ext cx="768085" cy="380106"/>
            </a:xfrm>
            <a:prstGeom prst="round2SameRect">
              <a:avLst/>
            </a:prstGeom>
            <a:solidFill>
              <a:srgbClr val="39BDED"/>
            </a:solidFill>
            <a:ln w="7938" cap="flat">
              <a:noFill/>
              <a:prstDash val="solid"/>
              <a:miter lim="800000"/>
            </a:ln>
          </p:spPr>
          <p:txBody>
            <a:bodyPr vert="horz" wrap="square" lIns="91440" tIns="45720" rIns="91440" bIns="45720" numCol="1" anchor="ctr" anchorCtr="0" compatLnSpc="1"/>
            <a:lstStyle/>
            <a:p>
              <a:pPr algn="ctr"/>
              <a:r>
                <a:rPr lang="en-US" altLang="zh-CN" sz="2800" dirty="0">
                  <a:solidFill>
                    <a:schemeClr val="bg1"/>
                  </a:solidFill>
                  <a:cs typeface="+mn-ea"/>
                </a:rPr>
                <a:t>1</a:t>
              </a:r>
              <a:endParaRPr lang="zh-CN" altLang="en-US" sz="2800" dirty="0">
                <a:solidFill>
                  <a:schemeClr val="bg1"/>
                </a:solidFill>
                <a:cs typeface="+mn-ea"/>
              </a:endParaRPr>
            </a:p>
          </p:txBody>
        </p:sp>
      </p:grpSp>
      <p:sp>
        <p:nvSpPr>
          <p:cNvPr id="2" name="文本框 1">
            <a:extLst>
              <a:ext uri="{FF2B5EF4-FFF2-40B4-BE49-F238E27FC236}">
                <a16:creationId xmlns:a16="http://schemas.microsoft.com/office/drawing/2014/main" id="{E900809E-A4FF-4C4E-96A4-A00A531854EC}"/>
              </a:ext>
            </a:extLst>
          </p:cNvPr>
          <p:cNvSpPr txBox="1"/>
          <p:nvPr/>
        </p:nvSpPr>
        <p:spPr>
          <a:xfrm>
            <a:off x="1703512" y="2852936"/>
            <a:ext cx="7920880" cy="2554545"/>
          </a:xfrm>
          <a:prstGeom prst="rect">
            <a:avLst/>
          </a:prstGeom>
          <a:noFill/>
        </p:spPr>
        <p:txBody>
          <a:bodyPr wrap="square" rtlCol="0">
            <a:spAutoFit/>
          </a:bodyPr>
          <a:lstStyle/>
          <a:p>
            <a:r>
              <a:rPr lang="zh-CN" altLang="en-US" sz="4000" dirty="0"/>
              <a:t>索引大大减小了服务器需要扫描的数据量，从而大大加快数据的检索速度，这也是创建索引的最主要的原因</a:t>
            </a:r>
            <a:r>
              <a:rPr lang="zh-CN" altLang="en-US" dirty="0"/>
              <a:t>。</a:t>
            </a:r>
            <a:endParaRPr lang="en-US" altLang="zh-CN"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3"/>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1000" fill="hold"/>
                                        <p:tgtEl>
                                          <p:spTgt spid="37"/>
                                        </p:tgtEl>
                                        <p:attrNameLst>
                                          <p:attrName>ppt_w</p:attrName>
                                        </p:attrNameLst>
                                      </p:cBhvr>
                                      <p:tavLst>
                                        <p:tav tm="0">
                                          <p:val>
                                            <p:strVal val="#ppt_w+.3"/>
                                          </p:val>
                                        </p:tav>
                                        <p:tav tm="100000">
                                          <p:val>
                                            <p:strVal val="#ppt_w"/>
                                          </p:val>
                                        </p:tav>
                                      </p:tavLst>
                                    </p:anim>
                                    <p:anim calcmode="lin" valueType="num">
                                      <p:cBhvr>
                                        <p:cTn id="13" dur="1000" fill="hold"/>
                                        <p:tgtEl>
                                          <p:spTgt spid="37"/>
                                        </p:tgtEl>
                                        <p:attrNameLst>
                                          <p:attrName>ppt_h</p:attrName>
                                        </p:attrNameLst>
                                      </p:cBhvr>
                                      <p:tavLst>
                                        <p:tav tm="0">
                                          <p:val>
                                            <p:strVal val="#ppt_h"/>
                                          </p:val>
                                        </p:tav>
                                        <p:tav tm="100000">
                                          <p:val>
                                            <p:strVal val="#ppt_h"/>
                                          </p:val>
                                        </p:tav>
                                      </p:tavLst>
                                    </p:anim>
                                    <p:animEffect transition="in" filter="fade">
                                      <p:cBhvr>
                                        <p:cTn id="14" dur="1000"/>
                                        <p:tgtEl>
                                          <p:spTgt spid="37"/>
                                        </p:tgtEl>
                                      </p:cBhvr>
                                    </p:animEffect>
                                  </p:childTnLst>
                                </p:cTn>
                              </p:par>
                              <p:par>
                                <p:cTn id="15" presetID="2" presetClass="entr" presetSubtype="1" accel="50000" decel="5000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500" fill="hold"/>
                                        <p:tgtEl>
                                          <p:spTgt spid="8"/>
                                        </p:tgtEl>
                                        <p:attrNameLst>
                                          <p:attrName>ppt_x</p:attrName>
                                        </p:attrNameLst>
                                      </p:cBhvr>
                                      <p:tavLst>
                                        <p:tav tm="0">
                                          <p:val>
                                            <p:strVal val="#ppt_x"/>
                                          </p:val>
                                        </p:tav>
                                        <p:tav tm="100000">
                                          <p:val>
                                            <p:strVal val="#ppt_x"/>
                                          </p:val>
                                        </p:tav>
                                      </p:tavLst>
                                    </p:anim>
                                    <p:anim calcmode="lin" valueType="num">
                                      <p:cBhvr additive="base">
                                        <p:cTn id="18" dur="1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3254ED2-FE67-45D1-AFCA-3E66AA3C9CB5}"/>
              </a:ext>
            </a:extLst>
          </p:cNvPr>
          <p:cNvGrpSpPr/>
          <p:nvPr/>
        </p:nvGrpSpPr>
        <p:grpSpPr>
          <a:xfrm>
            <a:off x="1183392" y="1484784"/>
            <a:ext cx="9377104" cy="5040560"/>
            <a:chOff x="1103446" y="1917541"/>
            <a:chExt cx="3072341" cy="1632624"/>
          </a:xfrm>
        </p:grpSpPr>
        <p:sp>
          <p:nvSpPr>
            <p:cNvPr id="3" name="Text Placeholder 27">
              <a:extLst>
                <a:ext uri="{FF2B5EF4-FFF2-40B4-BE49-F238E27FC236}">
                  <a16:creationId xmlns:a16="http://schemas.microsoft.com/office/drawing/2014/main" id="{C73E0253-D162-4730-85BC-72726A106C3C}"/>
                </a:ext>
              </a:extLst>
            </p:cNvPr>
            <p:cNvSpPr txBox="1"/>
            <p:nvPr/>
          </p:nvSpPr>
          <p:spPr>
            <a:xfrm>
              <a:off x="1103446" y="2302026"/>
              <a:ext cx="3072341" cy="1248139"/>
            </a:xfrm>
            <a:prstGeom prst="rect">
              <a:avLst/>
            </a:prstGeom>
            <a:solidFill>
              <a:schemeClr val="bg1">
                <a:alpha val="50196"/>
              </a:schemeClr>
            </a:solidFill>
          </p:spPr>
          <p:txBody>
            <a:bodyPr lIns="109728" tIns="73152" rIns="109728" bIns="0" anchor="t"/>
            <a:lstStyle>
              <a:lvl1pPr marL="0" indent="0" algn="l" defTabSz="914400" rtl="0" eaLnBrk="1" latinLnBrk="0" hangingPunct="1">
                <a:lnSpc>
                  <a:spcPct val="90000"/>
                </a:lnSpc>
                <a:spcBef>
                  <a:spcPts val="1000"/>
                </a:spcBef>
                <a:buFont typeface="Arial" panose="020B0604020202020204" pitchFamily="34" charset="0"/>
                <a:buNone/>
                <a:defRPr sz="1335" b="0" kern="1200" spc="0" baseline="0">
                  <a:solidFill>
                    <a:srgbClr val="968B7F"/>
                  </a:solidFill>
                  <a:latin typeface="+mn-lt"/>
                  <a:ea typeface="+mn-ea"/>
                  <a:cs typeface="WeblySleek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同侧圆角矩形 10">
              <a:extLst>
                <a:ext uri="{FF2B5EF4-FFF2-40B4-BE49-F238E27FC236}">
                  <a16:creationId xmlns:a16="http://schemas.microsoft.com/office/drawing/2014/main" id="{0C6B9E91-4F7A-4CF3-9786-C6D6B6E007AA}"/>
                </a:ext>
              </a:extLst>
            </p:cNvPr>
            <p:cNvSpPr/>
            <p:nvPr/>
          </p:nvSpPr>
          <p:spPr>
            <a:xfrm>
              <a:off x="1103446" y="1917541"/>
              <a:ext cx="768085" cy="380106"/>
            </a:xfrm>
            <a:prstGeom prst="round2SameRect">
              <a:avLst/>
            </a:prstGeom>
            <a:solidFill>
              <a:srgbClr val="39BDED"/>
            </a:solidFill>
            <a:ln w="7938" cap="flat">
              <a:noFill/>
              <a:prstDash val="solid"/>
              <a:miter lim="800000"/>
            </a:ln>
          </p:spPr>
          <p:txBody>
            <a:bodyPr vert="horz" wrap="square" lIns="91440" tIns="45720" rIns="91440" bIns="45720" numCol="1" anchor="ctr" anchorCtr="0" compatLnSpc="1"/>
            <a:lstStyle/>
            <a:p>
              <a:pPr algn="ctr"/>
              <a:r>
                <a:rPr lang="en-US" altLang="zh-CN" sz="4400" dirty="0">
                  <a:solidFill>
                    <a:schemeClr val="bg1"/>
                  </a:solidFill>
                  <a:cs typeface="+mn-ea"/>
                </a:rPr>
                <a:t>2</a:t>
              </a:r>
              <a:endParaRPr lang="zh-CN" altLang="en-US" sz="4400" dirty="0">
                <a:solidFill>
                  <a:schemeClr val="bg1"/>
                </a:solidFill>
                <a:cs typeface="+mn-ea"/>
              </a:endParaRPr>
            </a:p>
          </p:txBody>
        </p:sp>
      </p:grpSp>
      <p:sp>
        <p:nvSpPr>
          <p:cNvPr id="5" name="文本框 4">
            <a:extLst>
              <a:ext uri="{FF2B5EF4-FFF2-40B4-BE49-F238E27FC236}">
                <a16:creationId xmlns:a16="http://schemas.microsoft.com/office/drawing/2014/main" id="{07E871BC-AF31-4ED7-B2DA-F950800E0110}"/>
              </a:ext>
            </a:extLst>
          </p:cNvPr>
          <p:cNvSpPr txBox="1"/>
          <p:nvPr/>
        </p:nvSpPr>
        <p:spPr>
          <a:xfrm>
            <a:off x="1183392" y="2852936"/>
            <a:ext cx="9233088" cy="3108543"/>
          </a:xfrm>
          <a:prstGeom prst="rect">
            <a:avLst/>
          </a:prstGeom>
          <a:noFill/>
        </p:spPr>
        <p:txBody>
          <a:bodyPr wrap="square" rtlCol="0">
            <a:spAutoFit/>
          </a:bodyPr>
          <a:lstStyle/>
          <a:p>
            <a:r>
              <a:rPr lang="zh-CN" altLang="en-US" sz="2800" dirty="0"/>
              <a:t>索引可以帮助服务器避免排序和创建临时表索引可以将随机</a:t>
            </a:r>
            <a:r>
              <a:rPr lang="en-US" altLang="zh-CN" sz="2800" dirty="0"/>
              <a:t>IO</a:t>
            </a:r>
            <a:r>
              <a:rPr lang="zh-CN" altLang="en-US" sz="2800" dirty="0"/>
              <a:t>变成顺序</a:t>
            </a:r>
            <a:r>
              <a:rPr lang="en-US" altLang="zh-CN" sz="2800" dirty="0"/>
              <a:t>IO</a:t>
            </a:r>
            <a:r>
              <a:rPr lang="zh-CN" altLang="en-US" sz="2800" dirty="0"/>
              <a:t>索引对于</a:t>
            </a:r>
            <a:r>
              <a:rPr lang="en-US" altLang="zh-CN" sz="2800" dirty="0" err="1"/>
              <a:t>InnoDB</a:t>
            </a:r>
            <a:r>
              <a:rPr lang="zh-CN" altLang="en-US" sz="2800" dirty="0"/>
              <a:t>（对索引支持行级锁）非常重要，因为它可以让查询锁更少的元组，提高了表访问并发性关于</a:t>
            </a:r>
            <a:r>
              <a:rPr lang="en-US" altLang="zh-CN" sz="2800" dirty="0" err="1"/>
              <a:t>InnoDB</a:t>
            </a:r>
            <a:r>
              <a:rPr lang="zh-CN" altLang="en-US" sz="2800" dirty="0"/>
              <a:t>、索引和锁：</a:t>
            </a:r>
            <a:r>
              <a:rPr lang="en-US" altLang="zh-CN" sz="2800" dirty="0" err="1"/>
              <a:t>InnoDB</a:t>
            </a:r>
            <a:r>
              <a:rPr lang="zh-CN" altLang="en-US" sz="2800" dirty="0"/>
              <a:t>在二级索引上使用共享锁（读锁），但访问主键索引需要排他锁（写锁）通过创建唯一性索引，可以保证数据库表中每一行数据的唯一性。</a:t>
            </a:r>
            <a:endParaRPr lang="en-US" altLang="zh-CN" sz="2800" dirty="0"/>
          </a:p>
        </p:txBody>
      </p:sp>
    </p:spTree>
    <p:extLst>
      <p:ext uri="{BB962C8B-B14F-4D97-AF65-F5344CB8AC3E}">
        <p14:creationId xmlns:p14="http://schemas.microsoft.com/office/powerpoint/2010/main" val="23765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19ECFEE-7862-45E1-96CB-C82963945B72}"/>
              </a:ext>
            </a:extLst>
          </p:cNvPr>
          <p:cNvGrpSpPr/>
          <p:nvPr/>
        </p:nvGrpSpPr>
        <p:grpSpPr>
          <a:xfrm>
            <a:off x="1271464" y="1556792"/>
            <a:ext cx="9793088" cy="4824536"/>
            <a:chOff x="1095969" y="1921920"/>
            <a:chExt cx="3079818" cy="1628245"/>
          </a:xfrm>
        </p:grpSpPr>
        <p:sp>
          <p:nvSpPr>
            <p:cNvPr id="3" name="Text Placeholder 27">
              <a:extLst>
                <a:ext uri="{FF2B5EF4-FFF2-40B4-BE49-F238E27FC236}">
                  <a16:creationId xmlns:a16="http://schemas.microsoft.com/office/drawing/2014/main" id="{DD608ADD-2D66-4983-9705-35EE082F6F4B}"/>
                </a:ext>
              </a:extLst>
            </p:cNvPr>
            <p:cNvSpPr txBox="1"/>
            <p:nvPr/>
          </p:nvSpPr>
          <p:spPr>
            <a:xfrm>
              <a:off x="1103446" y="2302026"/>
              <a:ext cx="3072341" cy="1248139"/>
            </a:xfrm>
            <a:prstGeom prst="rect">
              <a:avLst/>
            </a:prstGeom>
            <a:solidFill>
              <a:schemeClr val="bg1">
                <a:alpha val="50196"/>
              </a:schemeClr>
            </a:solidFill>
          </p:spPr>
          <p:txBody>
            <a:bodyPr lIns="109728" tIns="73152" rIns="109728" bIns="0" anchor="t"/>
            <a:lstStyle>
              <a:lvl1pPr marL="0" indent="0" algn="l" defTabSz="914400" rtl="0" eaLnBrk="1" latinLnBrk="0" hangingPunct="1">
                <a:lnSpc>
                  <a:spcPct val="90000"/>
                </a:lnSpc>
                <a:spcBef>
                  <a:spcPts val="1000"/>
                </a:spcBef>
                <a:buFont typeface="Arial" panose="020B0604020202020204" pitchFamily="34" charset="0"/>
                <a:buNone/>
                <a:defRPr sz="1335" b="0" kern="1200" spc="0" baseline="0">
                  <a:solidFill>
                    <a:srgbClr val="968B7F"/>
                  </a:solidFill>
                  <a:latin typeface="+mn-lt"/>
                  <a:ea typeface="+mn-ea"/>
                  <a:cs typeface="WeblySleek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同侧圆角矩形 10">
              <a:extLst>
                <a:ext uri="{FF2B5EF4-FFF2-40B4-BE49-F238E27FC236}">
                  <a16:creationId xmlns:a16="http://schemas.microsoft.com/office/drawing/2014/main" id="{EF34BD6D-F38B-4ED7-9228-E85A1CD487C3}"/>
                </a:ext>
              </a:extLst>
            </p:cNvPr>
            <p:cNvSpPr/>
            <p:nvPr/>
          </p:nvSpPr>
          <p:spPr>
            <a:xfrm>
              <a:off x="1095969" y="1921920"/>
              <a:ext cx="768085" cy="380106"/>
            </a:xfrm>
            <a:prstGeom prst="round2SameRect">
              <a:avLst/>
            </a:prstGeom>
            <a:solidFill>
              <a:srgbClr val="39BDED"/>
            </a:solidFill>
            <a:ln w="7938" cap="flat">
              <a:noFill/>
              <a:prstDash val="solid"/>
              <a:miter lim="800000"/>
            </a:ln>
          </p:spPr>
          <p:txBody>
            <a:bodyPr vert="horz" wrap="square" lIns="91440" tIns="45720" rIns="91440" bIns="45720" numCol="1" anchor="ctr" anchorCtr="0" compatLnSpc="1"/>
            <a:lstStyle/>
            <a:p>
              <a:pPr algn="ctr"/>
              <a:r>
                <a:rPr lang="en-US" altLang="zh-CN" sz="2800" dirty="0">
                  <a:solidFill>
                    <a:schemeClr val="bg1"/>
                  </a:solidFill>
                  <a:cs typeface="+mn-ea"/>
                </a:rPr>
                <a:t>3</a:t>
              </a:r>
              <a:endParaRPr lang="zh-CN" altLang="en-US" sz="2800" dirty="0">
                <a:solidFill>
                  <a:schemeClr val="bg1"/>
                </a:solidFill>
                <a:cs typeface="+mn-ea"/>
              </a:endParaRPr>
            </a:p>
          </p:txBody>
        </p:sp>
      </p:grpSp>
      <p:sp>
        <p:nvSpPr>
          <p:cNvPr id="5" name="文本框 4">
            <a:extLst>
              <a:ext uri="{FF2B5EF4-FFF2-40B4-BE49-F238E27FC236}">
                <a16:creationId xmlns:a16="http://schemas.microsoft.com/office/drawing/2014/main" id="{B4BD674C-8E5C-4107-80B4-9C86C0235B14}"/>
              </a:ext>
            </a:extLst>
          </p:cNvPr>
          <p:cNvSpPr txBox="1"/>
          <p:nvPr/>
        </p:nvSpPr>
        <p:spPr>
          <a:xfrm>
            <a:off x="1703512" y="2852936"/>
            <a:ext cx="8928992" cy="3416320"/>
          </a:xfrm>
          <a:prstGeom prst="rect">
            <a:avLst/>
          </a:prstGeom>
          <a:noFill/>
        </p:spPr>
        <p:txBody>
          <a:bodyPr wrap="square" rtlCol="0">
            <a:spAutoFit/>
          </a:bodyPr>
          <a:lstStyle/>
          <a:p>
            <a:r>
              <a:rPr lang="zh-CN" altLang="en-US" sz="3600" dirty="0"/>
              <a:t>可以加速表和表之间的连接，特别是在实现数据的参考完整性方面特别有意义。在使用分组和排序子句进行数据检索时，同样可以显著减少查询中分组和排序的时间。通过使用索引，可以在查询的过程中，使用优化隐藏器，提高系统的性能。</a:t>
            </a:r>
          </a:p>
        </p:txBody>
      </p:sp>
    </p:spTree>
    <p:extLst>
      <p:ext uri="{BB962C8B-B14F-4D97-AF65-F5344CB8AC3E}">
        <p14:creationId xmlns:p14="http://schemas.microsoft.com/office/powerpoint/2010/main" val="375184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utura LT Medium">
      <a:majorFont>
        <a:latin typeface="Futura LT Medium"/>
        <a:ea typeface="微软雅黑"/>
        <a:cs typeface=""/>
      </a:majorFont>
      <a:minorFont>
        <a:latin typeface="Futura LT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811</Words>
  <Application>Microsoft Office PowerPoint</Application>
  <PresentationFormat>宽屏</PresentationFormat>
  <Paragraphs>105</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Futura LT Medium</vt:lpstr>
      <vt:lpstr>Helvetica Neue</vt:lpstr>
      <vt:lpstr>Menlo</vt:lpstr>
      <vt:lpstr>PingFang SC</vt:lpstr>
      <vt:lpstr>Microsoft YaHei</vt:lpstr>
      <vt:lpstr>Microsoft YaHei</vt:lpstr>
      <vt:lpstr>Arial</vt:lpstr>
      <vt:lpstr>Bahnschrift</vt:lpstr>
      <vt:lpstr>Bahnschrift SemiLight</vt:lpstr>
      <vt:lpstr>Calibri</vt:lpstr>
      <vt:lpstr>Calibri Light</vt:lpstr>
      <vt:lpstr>Wingdings 2</vt:lpstr>
      <vt:lpstr>Office 主题</vt:lpstr>
      <vt:lpstr>HDOfficeLightV0</vt:lpstr>
      <vt:lpstr>索引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索引</dc:title>
  <dc:creator>Lenovo</dc:creator>
  <cp:lastModifiedBy>海燕 周</cp:lastModifiedBy>
  <cp:revision>3</cp:revision>
  <dcterms:created xsi:type="dcterms:W3CDTF">2016-12-21T14:18:00Z</dcterms:created>
  <dcterms:modified xsi:type="dcterms:W3CDTF">2022-04-15T23:53:10Z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