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5" r:id="rId7"/>
    <p:sldId id="266" r:id="rId8"/>
    <p:sldId id="262" r:id="rId9"/>
    <p:sldId id="264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A55"/>
    <a:srgbClr val="425DFC"/>
    <a:srgbClr val="34847C"/>
    <a:srgbClr val="1C4844"/>
    <a:srgbClr val="0080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54338B-1412-405A-94A1-081D2826FC9E}" v="43" dt="2022-04-15T23:05:14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6" autoAdjust="0"/>
    <p:restoredTop sz="84321" autoAdjust="0"/>
  </p:normalViewPr>
  <p:slideViewPr>
    <p:cSldViewPr snapToGrid="0">
      <p:cViewPr varScale="1">
        <p:scale>
          <a:sx n="38" d="100"/>
          <a:sy n="38" d="100"/>
        </p:scale>
        <p:origin x="94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B5EC7-3390-4191-8DA3-681002251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324BFD-1BC4-4540-9C76-29A517B0F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CACD0-9A30-4EDF-95AC-4F9DA474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FDB7-5ADC-44A4-9D6B-E3A77E1CFAD0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F47D4-CF88-4067-A2BA-245ACD3E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70934-E424-4391-B69F-2EADDE80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6A3B-705A-41BD-AEEA-2FC82CEB7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07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1FC2D-56F0-433B-956A-F7143675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45C4BB-2DAF-41AE-A5CE-9F74B26D3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00AB0C-6429-4009-BF5E-D2A36E69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FDB7-5ADC-44A4-9D6B-E3A77E1CFAD0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38482-F1EE-4962-A594-4448C0C3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BF761-5292-4403-927E-E7AF476D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6A3B-705A-41BD-AEEA-2FC82CEB7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27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9B3CB7-B9CA-4216-815B-4A71BCF5C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1264DB-37B5-411C-A070-E52ACBB48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06E37-2DA2-4B97-848D-2BB0A17E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FDB7-5ADC-44A4-9D6B-E3A77E1CFAD0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86E3A0-4A36-4AE1-90C4-CC462ACD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A3298-3736-41AB-91CC-C1006AF2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6A3B-705A-41BD-AEEA-2FC82CEB7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04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ABE2C-32BD-47EB-9735-54DDFA3F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4C4D8E-B5D1-4A26-86B9-49927005D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A8F858-F951-4C51-9175-6BD81CF2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FDB7-5ADC-44A4-9D6B-E3A77E1CFAD0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3349E-0F2D-4345-A4DE-3D84E52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4AC0D-0F39-4394-BEAA-9B74BC71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6A3B-705A-41BD-AEEA-2FC82CEB7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21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D933D-BEEF-4BCB-B8D5-BDA4BC01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02A6A5-4A5E-44EE-84AA-2808D00AB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3EEFF-2A36-4DEB-B6D9-A5E57A52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FDB7-5ADC-44A4-9D6B-E3A77E1CFAD0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F5EE5-40A1-4C50-A944-6AD228EE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79220-FF1D-4CD0-A4DC-212E413E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6A3B-705A-41BD-AEEA-2FC82CEB7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05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77631-B298-418D-8FA5-1CCC63BB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D33AA-F9DB-40EB-BA44-16E950FC7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37AF0B-84B8-4DB3-8AA4-FE2C10B2A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403D26-EAC9-4BD9-B3AC-A2CD4D34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FDB7-5ADC-44A4-9D6B-E3A77E1CFAD0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78C3A-7BA4-4722-92B6-DEACAE5E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1BF106-09FE-4F3E-B518-3B9EAC54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6A3B-705A-41BD-AEEA-2FC82CEB7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01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8DCF2-E74E-44D4-B335-19C73665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AEB6F5-62C1-410F-B84C-960E67A85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9C22DC-61A5-4527-811A-E4BA13868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5544BD-ED56-40CD-9A25-3AB9B0219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574C7F-75D2-44BA-87B0-6236BB36E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45C626-925A-473E-B911-C0A164B5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FDB7-5ADC-44A4-9D6B-E3A77E1CFAD0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1DCFA4-72D8-4516-850C-DBFA7BBF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BEFFF6-D29F-415E-8A67-1297CF68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6A3B-705A-41BD-AEEA-2FC82CEB7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6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88DB8-74A8-46CF-9375-BF1F81DA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1D29BF-8D2B-4092-82B7-3F8869B72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FDB7-5ADC-44A4-9D6B-E3A77E1CFAD0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1C3877-C2F6-4B31-8A59-60AD34B3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AE200E-D582-4845-A143-12BA2AA7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6A3B-705A-41BD-AEEA-2FC82CEB7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7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5EEAFB-48E0-4AEE-BCAE-7CEFDB0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FDB7-5ADC-44A4-9D6B-E3A77E1CFAD0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F2BC8E-4561-4A28-B17B-EBF9EB20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C187CF-1C4D-4540-8859-753D6162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6A3B-705A-41BD-AEEA-2FC82CEB7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2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5B9E6-B9A0-4883-B784-9A60CD785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30D31-34CB-471C-B765-BDAA34D55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CCF641-95A5-4F6F-8F95-3BC71FD96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D59E10-01CF-4ABE-8237-F4B8965F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FDB7-5ADC-44A4-9D6B-E3A77E1CFAD0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7CA868-F64C-4C5F-9573-254ED524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4E7717-8272-4EE4-BB23-47D6A4C2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6A3B-705A-41BD-AEEA-2FC82CEB7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21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CFA3A-69C5-4CB0-8D35-F13098D0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5C2161-0F76-48F3-9313-EE1C63359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B5067C-C7A7-4558-A872-A6280BF5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757CEE-F647-449C-A337-73314B6D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FDB7-5ADC-44A4-9D6B-E3A77E1CFAD0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E3931A-DD32-4608-9DE9-329F1004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981F50-0714-4FE8-88CD-6E0F51A8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6A3B-705A-41BD-AEEA-2FC82CEB7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9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298AA9-D9CC-49F5-9C67-4EDCC562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94816F-02EE-4643-98DE-DFC8C73DF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F8305-C0C0-4579-A952-8DC03B4CF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6FDB7-5ADC-44A4-9D6B-E3A77E1CFAD0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2014A-3D0C-4A08-842E-271DC9452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CEA011-26D7-48F1-B78D-683439F23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D6A3B-705A-41BD-AEEA-2FC82CEB7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76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3B00898C-37E0-423C-8945-5E96A2509B19}"/>
              </a:ext>
            </a:extLst>
          </p:cNvPr>
          <p:cNvSpPr/>
          <p:nvPr/>
        </p:nvSpPr>
        <p:spPr>
          <a:xfrm rot="1533950" flipH="1" flipV="1">
            <a:off x="11189914" y="5967821"/>
            <a:ext cx="691454" cy="7113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1165943-21E9-483A-B2D7-5E1D2FC99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8181" y="1056044"/>
            <a:ext cx="9144000" cy="2434769"/>
          </a:xfrm>
        </p:spPr>
        <p:txBody>
          <a:bodyPr>
            <a:normAutofit/>
          </a:bodyPr>
          <a:lstStyle/>
          <a:p>
            <a:r>
              <a:rPr lang="zh-CN" altLang="en-US" sz="9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枚举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371CD0-5985-492D-92E8-ADBBF6945CE5}"/>
              </a:ext>
            </a:extLst>
          </p:cNvPr>
          <p:cNvSpPr/>
          <p:nvPr/>
        </p:nvSpPr>
        <p:spPr>
          <a:xfrm rot="2375722">
            <a:off x="547213" y="24817"/>
            <a:ext cx="2882715" cy="2807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3AE171D-83FF-4850-83DC-C8F29929E8AA}"/>
              </a:ext>
            </a:extLst>
          </p:cNvPr>
          <p:cNvGrpSpPr/>
          <p:nvPr/>
        </p:nvGrpSpPr>
        <p:grpSpPr>
          <a:xfrm>
            <a:off x="-12596" y="240495"/>
            <a:ext cx="3249011" cy="2499410"/>
            <a:chOff x="1" y="174299"/>
            <a:chExt cx="3249011" cy="249941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4B60BAD-2599-4A1C-A521-A329DDE4E7D8}"/>
                </a:ext>
              </a:extLst>
            </p:cNvPr>
            <p:cNvSpPr/>
            <p:nvPr/>
          </p:nvSpPr>
          <p:spPr>
            <a:xfrm rot="2375722">
              <a:off x="728124" y="174299"/>
              <a:ext cx="2520888" cy="24994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F477D91D-BD49-4867-B230-A587426725BC}"/>
                </a:ext>
              </a:extLst>
            </p:cNvPr>
            <p:cNvSpPr/>
            <p:nvPr/>
          </p:nvSpPr>
          <p:spPr>
            <a:xfrm rot="5400000">
              <a:off x="-432694" y="895971"/>
              <a:ext cx="1921457" cy="1056068"/>
            </a:xfrm>
            <a:prstGeom prst="triangle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703E148-CDB9-4C64-9FA8-3C47565BFF14}"/>
              </a:ext>
            </a:extLst>
          </p:cNvPr>
          <p:cNvGrpSpPr/>
          <p:nvPr/>
        </p:nvGrpSpPr>
        <p:grpSpPr>
          <a:xfrm>
            <a:off x="439163" y="2888315"/>
            <a:ext cx="3134732" cy="3022586"/>
            <a:chOff x="413291" y="2863859"/>
            <a:chExt cx="3134732" cy="302258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FEF5196-E035-49AF-B817-9FE178D4E7CD}"/>
                </a:ext>
              </a:extLst>
            </p:cNvPr>
            <p:cNvSpPr/>
            <p:nvPr/>
          </p:nvSpPr>
          <p:spPr>
            <a:xfrm rot="2375722">
              <a:off x="595112" y="2974795"/>
              <a:ext cx="2952911" cy="2911650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72533DD-77CB-4735-A1FC-F7277F4703C2}"/>
                </a:ext>
              </a:extLst>
            </p:cNvPr>
            <p:cNvSpPr/>
            <p:nvPr/>
          </p:nvSpPr>
          <p:spPr>
            <a:xfrm rot="2375722">
              <a:off x="413291" y="2863859"/>
              <a:ext cx="2540510" cy="2264186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</p:grp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EB05AB94-41CD-448F-87EA-94195A90B6C9}"/>
              </a:ext>
            </a:extLst>
          </p:cNvPr>
          <p:cNvSpPr/>
          <p:nvPr/>
        </p:nvSpPr>
        <p:spPr>
          <a:xfrm rot="16200000">
            <a:off x="11409465" y="6127732"/>
            <a:ext cx="1004552" cy="455984"/>
          </a:xfrm>
          <a:prstGeom prst="triangl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FF5C375D-5935-4172-AA78-951F5988B7E4}"/>
              </a:ext>
            </a:extLst>
          </p:cNvPr>
          <p:cNvSpPr/>
          <p:nvPr/>
        </p:nvSpPr>
        <p:spPr>
          <a:xfrm>
            <a:off x="11033366" y="6342845"/>
            <a:ext cx="1004552" cy="574326"/>
          </a:xfrm>
          <a:prstGeom prst="triangl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9C4AF32-F29B-43BF-9194-7BCA83DBB5D4}"/>
              </a:ext>
            </a:extLst>
          </p:cNvPr>
          <p:cNvSpPr txBox="1"/>
          <p:nvPr/>
        </p:nvSpPr>
        <p:spPr>
          <a:xfrm>
            <a:off x="8053589" y="5994700"/>
            <a:ext cx="2794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8080"/>
                </a:solidFill>
              </a:rPr>
              <a:t>讲解人：孙鑫鑫</a:t>
            </a:r>
          </a:p>
        </p:txBody>
      </p:sp>
    </p:spTree>
    <p:extLst>
      <p:ext uri="{BB962C8B-B14F-4D97-AF65-F5344CB8AC3E}">
        <p14:creationId xmlns:p14="http://schemas.microsoft.com/office/powerpoint/2010/main" val="637829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A953005-3068-47F9-993B-9197FF005A21}"/>
              </a:ext>
            </a:extLst>
          </p:cNvPr>
          <p:cNvSpPr/>
          <p:nvPr/>
        </p:nvSpPr>
        <p:spPr>
          <a:xfrm>
            <a:off x="67576" y="933948"/>
            <a:ext cx="12192000" cy="4571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702455-B96F-4C70-919D-09CC1F6132A8}"/>
              </a:ext>
            </a:extLst>
          </p:cNvPr>
          <p:cNvSpPr/>
          <p:nvPr/>
        </p:nvSpPr>
        <p:spPr>
          <a:xfrm rot="1784145">
            <a:off x="248354" y="522653"/>
            <a:ext cx="354169" cy="314889"/>
          </a:xfrm>
          <a:prstGeom prst="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73673D-C480-4E66-AD53-819B9C449951}"/>
              </a:ext>
            </a:extLst>
          </p:cNvPr>
          <p:cNvSpPr/>
          <p:nvPr/>
        </p:nvSpPr>
        <p:spPr>
          <a:xfrm rot="1784145">
            <a:off x="122350" y="44256"/>
            <a:ext cx="354169" cy="31488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3CC9DD-0C8D-4881-8EF3-362D2FAC85AB}"/>
              </a:ext>
            </a:extLst>
          </p:cNvPr>
          <p:cNvSpPr/>
          <p:nvPr/>
        </p:nvSpPr>
        <p:spPr>
          <a:xfrm rot="1784145">
            <a:off x="478321" y="178129"/>
            <a:ext cx="348706" cy="314889"/>
          </a:xfrm>
          <a:prstGeom prst="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4028AC-3F12-4BFA-8FE2-0DEE01644DA4}"/>
              </a:ext>
            </a:extLst>
          </p:cNvPr>
          <p:cNvSpPr txBox="1"/>
          <p:nvPr/>
        </p:nvSpPr>
        <p:spPr>
          <a:xfrm>
            <a:off x="1867436" y="201700"/>
            <a:ext cx="549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等线" panose="02010600030101010101" pitchFamily="2" charset="-122"/>
                <a:ea typeface="等线" panose="02010600030101010101" pitchFamily="2" charset="-122"/>
              </a:rPr>
              <a:t>Enum</a:t>
            </a:r>
            <a:r>
              <a:rPr lang="zh-CN" altLang="en-US" sz="3600" b="1" dirty="0">
                <a:latin typeface="等线" panose="02010600030101010101" pitchFamily="2" charset="-122"/>
                <a:ea typeface="等线" panose="02010600030101010101" pitchFamily="2" charset="-122"/>
              </a:rPr>
              <a:t>类的主要方法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39FFA20-7E14-4006-8C47-30C585B7D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5" y="1191200"/>
            <a:ext cx="5867443" cy="459108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B1F7296-DC85-44E5-BC2A-FDCA91693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018" y="1191200"/>
            <a:ext cx="6253208" cy="459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1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A953005-3068-47F9-993B-9197FF005A21}"/>
              </a:ext>
            </a:extLst>
          </p:cNvPr>
          <p:cNvSpPr/>
          <p:nvPr/>
        </p:nvSpPr>
        <p:spPr>
          <a:xfrm>
            <a:off x="67576" y="933948"/>
            <a:ext cx="12192000" cy="4571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702455-B96F-4C70-919D-09CC1F6132A8}"/>
              </a:ext>
            </a:extLst>
          </p:cNvPr>
          <p:cNvSpPr/>
          <p:nvPr/>
        </p:nvSpPr>
        <p:spPr>
          <a:xfrm rot="1784145">
            <a:off x="248354" y="522653"/>
            <a:ext cx="354169" cy="314889"/>
          </a:xfrm>
          <a:prstGeom prst="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73673D-C480-4E66-AD53-819B9C449951}"/>
              </a:ext>
            </a:extLst>
          </p:cNvPr>
          <p:cNvSpPr/>
          <p:nvPr/>
        </p:nvSpPr>
        <p:spPr>
          <a:xfrm rot="1784145">
            <a:off x="122350" y="44256"/>
            <a:ext cx="354169" cy="31488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3CC9DD-0C8D-4881-8EF3-362D2FAC85AB}"/>
              </a:ext>
            </a:extLst>
          </p:cNvPr>
          <p:cNvSpPr/>
          <p:nvPr/>
        </p:nvSpPr>
        <p:spPr>
          <a:xfrm rot="1784145">
            <a:off x="478321" y="178129"/>
            <a:ext cx="348706" cy="314889"/>
          </a:xfrm>
          <a:prstGeom prst="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4028AC-3F12-4BFA-8FE2-0DEE01644DA4}"/>
              </a:ext>
            </a:extLst>
          </p:cNvPr>
          <p:cNvSpPr txBox="1"/>
          <p:nvPr/>
        </p:nvSpPr>
        <p:spPr>
          <a:xfrm>
            <a:off x="1867436" y="201700"/>
            <a:ext cx="549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enum</a:t>
            </a:r>
            <a:r>
              <a:rPr lang="zh-CN" altLang="en-US" sz="3600" b="1" dirty="0">
                <a:latin typeface="等线" panose="02010600030101010101" pitchFamily="2" charset="-122"/>
                <a:ea typeface="等线" panose="02010600030101010101" pitchFamily="2" charset="-122"/>
              </a:rPr>
              <a:t>关键字实现接口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FF625B-E85D-4F25-8F9E-E5594415E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6" y="1188345"/>
            <a:ext cx="6680692" cy="49294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F4FAE2A-9BDC-41A1-A0A8-A6DC8F421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268" y="1170202"/>
            <a:ext cx="5448340" cy="494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9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A953005-3068-47F9-993B-9197FF005A21}"/>
              </a:ext>
            </a:extLst>
          </p:cNvPr>
          <p:cNvSpPr/>
          <p:nvPr/>
        </p:nvSpPr>
        <p:spPr>
          <a:xfrm>
            <a:off x="67576" y="933948"/>
            <a:ext cx="12192000" cy="4571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702455-B96F-4C70-919D-09CC1F6132A8}"/>
              </a:ext>
            </a:extLst>
          </p:cNvPr>
          <p:cNvSpPr/>
          <p:nvPr/>
        </p:nvSpPr>
        <p:spPr>
          <a:xfrm rot="1784145">
            <a:off x="248354" y="522653"/>
            <a:ext cx="354169" cy="314889"/>
          </a:xfrm>
          <a:prstGeom prst="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73673D-C480-4E66-AD53-819B9C449951}"/>
              </a:ext>
            </a:extLst>
          </p:cNvPr>
          <p:cNvSpPr/>
          <p:nvPr/>
        </p:nvSpPr>
        <p:spPr>
          <a:xfrm rot="1784145">
            <a:off x="122350" y="44256"/>
            <a:ext cx="354169" cy="31488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3CC9DD-0C8D-4881-8EF3-362D2FAC85AB}"/>
              </a:ext>
            </a:extLst>
          </p:cNvPr>
          <p:cNvSpPr/>
          <p:nvPr/>
        </p:nvSpPr>
        <p:spPr>
          <a:xfrm rot="1784145">
            <a:off x="478321" y="178129"/>
            <a:ext cx="348706" cy="314889"/>
          </a:xfrm>
          <a:prstGeom prst="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4028AC-3F12-4BFA-8FE2-0DEE01644DA4}"/>
              </a:ext>
            </a:extLst>
          </p:cNvPr>
          <p:cNvSpPr txBox="1"/>
          <p:nvPr/>
        </p:nvSpPr>
        <p:spPr>
          <a:xfrm>
            <a:off x="1867436" y="201700"/>
            <a:ext cx="549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enum</a:t>
            </a:r>
            <a:r>
              <a:rPr lang="zh-CN" altLang="en-US" sz="3600" b="1" dirty="0">
                <a:latin typeface="等线" panose="02010600030101010101" pitchFamily="2" charset="-122"/>
                <a:ea typeface="等线" panose="02010600030101010101" pitchFamily="2" charset="-122"/>
              </a:rPr>
              <a:t>关键字实现接口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78B455-81BB-4756-8E8C-663371FF8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86" y="952990"/>
            <a:ext cx="6400800" cy="590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69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A953005-3068-47F9-993B-9197FF005A21}"/>
              </a:ext>
            </a:extLst>
          </p:cNvPr>
          <p:cNvSpPr/>
          <p:nvPr/>
        </p:nvSpPr>
        <p:spPr>
          <a:xfrm>
            <a:off x="67576" y="933948"/>
            <a:ext cx="12192000" cy="4571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702455-B96F-4C70-919D-09CC1F6132A8}"/>
              </a:ext>
            </a:extLst>
          </p:cNvPr>
          <p:cNvSpPr/>
          <p:nvPr/>
        </p:nvSpPr>
        <p:spPr>
          <a:xfrm rot="1784145">
            <a:off x="248354" y="522653"/>
            <a:ext cx="354169" cy="314889"/>
          </a:xfrm>
          <a:prstGeom prst="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73673D-C480-4E66-AD53-819B9C449951}"/>
              </a:ext>
            </a:extLst>
          </p:cNvPr>
          <p:cNvSpPr/>
          <p:nvPr/>
        </p:nvSpPr>
        <p:spPr>
          <a:xfrm rot="1784145">
            <a:off x="122350" y="44256"/>
            <a:ext cx="354169" cy="31488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3CC9DD-0C8D-4881-8EF3-362D2FAC85AB}"/>
              </a:ext>
            </a:extLst>
          </p:cNvPr>
          <p:cNvSpPr/>
          <p:nvPr/>
        </p:nvSpPr>
        <p:spPr>
          <a:xfrm rot="1784145">
            <a:off x="478321" y="178129"/>
            <a:ext cx="348706" cy="314889"/>
          </a:xfrm>
          <a:prstGeom prst="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F75988-5F48-47A6-BC3B-05F348CCFD84}"/>
              </a:ext>
            </a:extLst>
          </p:cNvPr>
          <p:cNvSpPr/>
          <p:nvPr/>
        </p:nvSpPr>
        <p:spPr>
          <a:xfrm>
            <a:off x="794657" y="1705428"/>
            <a:ext cx="10602686" cy="2711995"/>
          </a:xfrm>
          <a:prstGeom prst="rect">
            <a:avLst/>
          </a:prstGeom>
          <a:gradFill flip="none" rotWithShape="1">
            <a:gsLst>
              <a:gs pos="0">
                <a:srgbClr val="245A55">
                  <a:shade val="30000"/>
                  <a:satMod val="115000"/>
                </a:srgbClr>
              </a:gs>
              <a:gs pos="50000">
                <a:srgbClr val="245A55">
                  <a:shade val="67500"/>
                  <a:satMod val="115000"/>
                </a:srgbClr>
              </a:gs>
              <a:gs pos="100000">
                <a:srgbClr val="245A55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FE7E5F-65F2-425C-884F-B58A140E95B5}"/>
              </a:ext>
            </a:extLst>
          </p:cNvPr>
          <p:cNvSpPr txBox="1"/>
          <p:nvPr/>
        </p:nvSpPr>
        <p:spPr>
          <a:xfrm>
            <a:off x="3347065" y="2365828"/>
            <a:ext cx="4971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</a:rPr>
              <a:t>感谢您的聆听</a:t>
            </a:r>
          </a:p>
        </p:txBody>
      </p:sp>
    </p:spTree>
    <p:extLst>
      <p:ext uri="{BB962C8B-B14F-4D97-AF65-F5344CB8AC3E}">
        <p14:creationId xmlns:p14="http://schemas.microsoft.com/office/powerpoint/2010/main" val="2582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A953005-3068-47F9-993B-9197FF005A21}"/>
              </a:ext>
            </a:extLst>
          </p:cNvPr>
          <p:cNvSpPr/>
          <p:nvPr/>
        </p:nvSpPr>
        <p:spPr>
          <a:xfrm>
            <a:off x="0" y="911652"/>
            <a:ext cx="12192000" cy="4571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702455-B96F-4C70-919D-09CC1F6132A8}"/>
              </a:ext>
            </a:extLst>
          </p:cNvPr>
          <p:cNvSpPr/>
          <p:nvPr/>
        </p:nvSpPr>
        <p:spPr>
          <a:xfrm rot="1784145">
            <a:off x="248354" y="522653"/>
            <a:ext cx="354169" cy="314889"/>
          </a:xfrm>
          <a:prstGeom prst="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73673D-C480-4E66-AD53-819B9C449951}"/>
              </a:ext>
            </a:extLst>
          </p:cNvPr>
          <p:cNvSpPr/>
          <p:nvPr/>
        </p:nvSpPr>
        <p:spPr>
          <a:xfrm rot="1784145">
            <a:off x="122350" y="44256"/>
            <a:ext cx="354169" cy="31488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3CC9DD-0C8D-4881-8EF3-362D2FAC85AB}"/>
              </a:ext>
            </a:extLst>
          </p:cNvPr>
          <p:cNvSpPr/>
          <p:nvPr/>
        </p:nvSpPr>
        <p:spPr>
          <a:xfrm rot="1784145">
            <a:off x="478321" y="178129"/>
            <a:ext cx="348706" cy="314889"/>
          </a:xfrm>
          <a:prstGeom prst="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FCCA0F-F152-4182-8DA2-4F836D8A360A}"/>
              </a:ext>
            </a:extLst>
          </p:cNvPr>
          <p:cNvSpPr txBox="1"/>
          <p:nvPr/>
        </p:nvSpPr>
        <p:spPr>
          <a:xfrm>
            <a:off x="3258968" y="911652"/>
            <a:ext cx="5093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枚举类的使用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F1D2AD-3E53-4D6E-A698-36B5271DF03F}"/>
              </a:ext>
            </a:extLst>
          </p:cNvPr>
          <p:cNvSpPr txBox="1"/>
          <p:nvPr/>
        </p:nvSpPr>
        <p:spPr>
          <a:xfrm>
            <a:off x="1373746" y="1868255"/>
            <a:ext cx="108182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主要内容：</a:t>
            </a:r>
            <a:endParaRPr lang="en-US" altLang="zh-CN" sz="2400" b="1" dirty="0"/>
          </a:p>
          <a:p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dirty="0"/>
              <a:t>枚举类的定义</a:t>
            </a:r>
            <a:endParaRPr lang="en-US" altLang="zh-CN" sz="28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dirty="0"/>
              <a:t>如何自定义枚举类</a:t>
            </a:r>
            <a:endParaRPr lang="en-US" altLang="zh-CN" sz="2800" dirty="0"/>
          </a:p>
          <a:p>
            <a:endParaRPr lang="en-US" altLang="zh-CN" sz="2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dirty="0"/>
              <a:t>如何使用关键字 </a:t>
            </a:r>
            <a:r>
              <a:rPr lang="en-US" altLang="zh-CN" sz="2800" b="1" dirty="0" err="1"/>
              <a:t>enum</a:t>
            </a:r>
            <a:r>
              <a:rPr lang="en-US" altLang="zh-CN" sz="2800" b="1" dirty="0"/>
              <a:t> </a:t>
            </a:r>
            <a:r>
              <a:rPr lang="zh-CN" altLang="en-US" sz="2800" dirty="0"/>
              <a:t>定义枚举类</a:t>
            </a:r>
            <a:endParaRPr lang="en-US" altLang="zh-CN" sz="28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800" b="1" dirty="0"/>
              <a:t>Enum</a:t>
            </a:r>
            <a:r>
              <a:rPr lang="zh-CN" altLang="en-US" sz="2800" dirty="0"/>
              <a:t>类的主要方法</a:t>
            </a:r>
            <a:endParaRPr lang="en-US" altLang="zh-CN" sz="28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dirty="0"/>
              <a:t>实现接口的枚举类</a:t>
            </a:r>
            <a:endParaRPr lang="en-US" altLang="zh-CN" sz="28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4229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A953005-3068-47F9-993B-9197FF005A21}"/>
              </a:ext>
            </a:extLst>
          </p:cNvPr>
          <p:cNvSpPr/>
          <p:nvPr/>
        </p:nvSpPr>
        <p:spPr>
          <a:xfrm>
            <a:off x="67576" y="933948"/>
            <a:ext cx="12192000" cy="4571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702455-B96F-4C70-919D-09CC1F6132A8}"/>
              </a:ext>
            </a:extLst>
          </p:cNvPr>
          <p:cNvSpPr/>
          <p:nvPr/>
        </p:nvSpPr>
        <p:spPr>
          <a:xfrm rot="1784145">
            <a:off x="248354" y="522653"/>
            <a:ext cx="354169" cy="314889"/>
          </a:xfrm>
          <a:prstGeom prst="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73673D-C480-4E66-AD53-819B9C449951}"/>
              </a:ext>
            </a:extLst>
          </p:cNvPr>
          <p:cNvSpPr/>
          <p:nvPr/>
        </p:nvSpPr>
        <p:spPr>
          <a:xfrm rot="1784145">
            <a:off x="122350" y="44256"/>
            <a:ext cx="354169" cy="31488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3CC9DD-0C8D-4881-8EF3-362D2FAC85AB}"/>
              </a:ext>
            </a:extLst>
          </p:cNvPr>
          <p:cNvSpPr/>
          <p:nvPr/>
        </p:nvSpPr>
        <p:spPr>
          <a:xfrm rot="1784145">
            <a:off x="478321" y="178129"/>
            <a:ext cx="348706" cy="314889"/>
          </a:xfrm>
          <a:prstGeom prst="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4028AC-3F12-4BFA-8FE2-0DEE01644DA4}"/>
              </a:ext>
            </a:extLst>
          </p:cNvPr>
          <p:cNvSpPr txBox="1"/>
          <p:nvPr/>
        </p:nvSpPr>
        <p:spPr>
          <a:xfrm>
            <a:off x="2582214" y="163609"/>
            <a:ext cx="63428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枚举类的定义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239BCB-1B60-4190-92B3-256E2410AF50}"/>
              </a:ext>
            </a:extLst>
          </p:cNvPr>
          <p:cNvSpPr txBox="1"/>
          <p:nvPr/>
        </p:nvSpPr>
        <p:spPr>
          <a:xfrm>
            <a:off x="1827165" y="1440750"/>
            <a:ext cx="1006729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</a:rPr>
              <a:t>类的对象只有有限个，确定的    </a:t>
            </a:r>
            <a:r>
              <a:rPr lang="zh-CN" altLang="en-US" sz="2400" dirty="0"/>
              <a:t>举例如下：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星期：</a:t>
            </a:r>
            <a:r>
              <a:rPr lang="en-US" altLang="zh-CN" sz="2400" dirty="0"/>
              <a:t>Monday</a:t>
            </a:r>
            <a:r>
              <a:rPr lang="zh-CN" altLang="en-US" sz="2400" dirty="0"/>
              <a:t>（星期一</a:t>
            </a:r>
            <a:r>
              <a:rPr lang="en-US" altLang="zh-CN" sz="2400" dirty="0"/>
              <a:t>)</a:t>
            </a:r>
            <a:r>
              <a:rPr lang="zh-CN" altLang="en-US" sz="2400" dirty="0"/>
              <a:t>、</a:t>
            </a:r>
            <a:r>
              <a:rPr lang="en-US" altLang="zh-CN" sz="2400" dirty="0"/>
              <a:t>…………</a:t>
            </a:r>
            <a:r>
              <a:rPr lang="zh-CN" altLang="en-US" sz="2400" dirty="0"/>
              <a:t>、</a:t>
            </a:r>
            <a:r>
              <a:rPr lang="en-US" altLang="zh-CN" sz="2400" dirty="0"/>
              <a:t>Sunday</a:t>
            </a:r>
            <a:r>
              <a:rPr lang="zh-CN" altLang="en-US" sz="2400" dirty="0"/>
              <a:t>（星期天）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季节：</a:t>
            </a:r>
            <a:r>
              <a:rPr lang="en-US" altLang="zh-CN" sz="2400" dirty="0"/>
              <a:t>spring</a:t>
            </a:r>
            <a:r>
              <a:rPr lang="zh-CN" altLang="en-US" sz="2400" dirty="0"/>
              <a:t>（春天）、</a:t>
            </a:r>
            <a:r>
              <a:rPr lang="en-US" altLang="zh-CN" sz="2400" dirty="0"/>
              <a:t>……………</a:t>
            </a:r>
            <a:r>
              <a:rPr lang="zh-CN" altLang="en-US" sz="2400" dirty="0"/>
              <a:t>、</a:t>
            </a:r>
            <a:r>
              <a:rPr lang="en-US" altLang="zh-CN" sz="2400" dirty="0"/>
              <a:t>winter</a:t>
            </a:r>
            <a:r>
              <a:rPr lang="zh-CN" altLang="en-US" sz="2400" dirty="0"/>
              <a:t>（冬天）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性别：</a:t>
            </a:r>
            <a:r>
              <a:rPr lang="en-US" altLang="zh-CN" sz="2400" dirty="0"/>
              <a:t>man</a:t>
            </a:r>
            <a:r>
              <a:rPr lang="zh-CN" altLang="en-US" sz="2400" dirty="0"/>
              <a:t>（男人）、</a:t>
            </a:r>
            <a:r>
              <a:rPr lang="en-US" altLang="zh-CN" sz="2400" dirty="0"/>
              <a:t>women</a:t>
            </a:r>
            <a:r>
              <a:rPr lang="zh-CN" altLang="en-US" sz="2400" dirty="0"/>
              <a:t>（女人）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线程状态：创建、就绪、运行、阻塞、死亡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425DFC"/>
                </a:solidFill>
              </a:rPr>
              <a:t>当需要定义一组常量的时候，强烈建议使用枚举类</a:t>
            </a:r>
            <a:endParaRPr lang="en-US" altLang="zh-CN" sz="2800" b="1" dirty="0">
              <a:solidFill>
                <a:srgbClr val="425DFC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222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A953005-3068-47F9-993B-9197FF005A21}"/>
              </a:ext>
            </a:extLst>
          </p:cNvPr>
          <p:cNvSpPr/>
          <p:nvPr/>
        </p:nvSpPr>
        <p:spPr>
          <a:xfrm>
            <a:off x="67576" y="933948"/>
            <a:ext cx="12192000" cy="4571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702455-B96F-4C70-919D-09CC1F6132A8}"/>
              </a:ext>
            </a:extLst>
          </p:cNvPr>
          <p:cNvSpPr/>
          <p:nvPr/>
        </p:nvSpPr>
        <p:spPr>
          <a:xfrm rot="1784145">
            <a:off x="248354" y="522653"/>
            <a:ext cx="354169" cy="314889"/>
          </a:xfrm>
          <a:prstGeom prst="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73673D-C480-4E66-AD53-819B9C449951}"/>
              </a:ext>
            </a:extLst>
          </p:cNvPr>
          <p:cNvSpPr/>
          <p:nvPr/>
        </p:nvSpPr>
        <p:spPr>
          <a:xfrm rot="1784145">
            <a:off x="122350" y="44256"/>
            <a:ext cx="354169" cy="31488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3CC9DD-0C8D-4881-8EF3-362D2FAC85AB}"/>
              </a:ext>
            </a:extLst>
          </p:cNvPr>
          <p:cNvSpPr/>
          <p:nvPr/>
        </p:nvSpPr>
        <p:spPr>
          <a:xfrm rot="1784145">
            <a:off x="478321" y="178129"/>
            <a:ext cx="348706" cy="314889"/>
          </a:xfrm>
          <a:prstGeom prst="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4028AC-3F12-4BFA-8FE2-0DEE01644DA4}"/>
              </a:ext>
            </a:extLst>
          </p:cNvPr>
          <p:cNvSpPr txBox="1"/>
          <p:nvPr/>
        </p:nvSpPr>
        <p:spPr>
          <a:xfrm>
            <a:off x="2640169" y="263513"/>
            <a:ext cx="3741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枚举类的使用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4214C2-A443-4AD5-AE3A-F2733F376CB7}"/>
              </a:ext>
            </a:extLst>
          </p:cNvPr>
          <p:cNvSpPr txBox="1"/>
          <p:nvPr/>
        </p:nvSpPr>
        <p:spPr>
          <a:xfrm>
            <a:off x="1024980" y="1363856"/>
            <a:ext cx="1057193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/>
              <a:t>枚举类的实现：</a:t>
            </a:r>
            <a:endParaRPr lang="en-US" altLang="zh-CN" sz="2800" dirty="0"/>
          </a:p>
          <a:p>
            <a:r>
              <a:rPr lang="en-US" altLang="zh-CN" dirty="0"/>
              <a:t>          	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/>
              <a:t>若枚举只有一个对象，则可以作为一种单例模式的实现方式</a:t>
            </a:r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425DFC"/>
                </a:solidFill>
              </a:rPr>
              <a:t>枚举类的属性</a:t>
            </a:r>
            <a:endParaRPr lang="en-US" altLang="zh-CN" sz="2800" b="1" dirty="0">
              <a:solidFill>
                <a:srgbClr val="425DFC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425DFC"/>
              </a:solidFill>
            </a:endParaRPr>
          </a:p>
          <a:p>
            <a:r>
              <a:rPr lang="zh-CN" altLang="en-US" sz="2800" b="1" dirty="0">
                <a:solidFill>
                  <a:srgbClr val="425DFC"/>
                </a:solidFill>
              </a:rPr>
              <a:t>枚举类对象的属性不允许被改动，所以应该使用 </a:t>
            </a:r>
            <a:r>
              <a:rPr lang="en-US" altLang="zh-CN" sz="2800" b="1" dirty="0">
                <a:solidFill>
                  <a:srgbClr val="FF0000"/>
                </a:solidFill>
              </a:rPr>
              <a:t>private final </a:t>
            </a:r>
            <a:r>
              <a:rPr lang="zh-CN" altLang="en-US" sz="2800" b="1" dirty="0">
                <a:solidFill>
                  <a:srgbClr val="425DFC"/>
                </a:solidFill>
              </a:rPr>
              <a:t>修饰</a:t>
            </a:r>
            <a:endParaRPr lang="en-US" altLang="zh-CN" sz="2800" b="1" dirty="0">
              <a:solidFill>
                <a:srgbClr val="425DFC"/>
              </a:solidFill>
            </a:endParaRPr>
          </a:p>
          <a:p>
            <a:endParaRPr lang="en-US" altLang="zh-CN" sz="2800" b="1" dirty="0">
              <a:solidFill>
                <a:srgbClr val="425DFC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/>
              <a:t> </a:t>
            </a:r>
            <a:r>
              <a:rPr lang="zh-CN" altLang="en-US" sz="2800" dirty="0"/>
              <a:t>枚举类的使用 </a:t>
            </a:r>
            <a:r>
              <a:rPr lang="en-US" altLang="zh-CN" sz="2800" dirty="0"/>
              <a:t>private final </a:t>
            </a:r>
            <a:r>
              <a:rPr lang="zh-CN" altLang="en-US" sz="2800" dirty="0"/>
              <a:t>修饰的属性应该在构造器中为其赋值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若枚举类显示的定义了带参数的构造器，则在列举出枚举值时也必须对应传入参数</a:t>
            </a:r>
            <a:endParaRPr lang="en-US" altLang="zh-CN" sz="2800" dirty="0"/>
          </a:p>
          <a:p>
            <a:endParaRPr lang="en-US" altLang="zh-CN" sz="2800" b="1" dirty="0">
              <a:solidFill>
                <a:srgbClr val="425DFC"/>
              </a:solidFill>
            </a:endParaRPr>
          </a:p>
          <a:p>
            <a:endParaRPr lang="en-US" altLang="zh-CN" b="1" dirty="0">
              <a:solidFill>
                <a:srgbClr val="425DFC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A8D82C-DF01-4358-A176-67C95FB0ED32}"/>
              </a:ext>
            </a:extLst>
          </p:cNvPr>
          <p:cNvSpPr txBox="1"/>
          <p:nvPr/>
        </p:nvSpPr>
        <p:spPr>
          <a:xfrm>
            <a:off x="965914" y="1828042"/>
            <a:ext cx="67678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sz="2400" dirty="0"/>
              <a:t>JDK1.5</a:t>
            </a:r>
            <a:r>
              <a:rPr lang="zh-CN" altLang="en-US" sz="2400" dirty="0"/>
              <a:t>之前需要自定义枚举类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JDK1.5</a:t>
            </a:r>
            <a:r>
              <a:rPr lang="zh-CN" altLang="en-US" sz="2400" dirty="0"/>
              <a:t>新增的 </a:t>
            </a:r>
            <a:r>
              <a:rPr lang="en-US" altLang="zh-CN" sz="2400" b="1" dirty="0" err="1">
                <a:solidFill>
                  <a:srgbClr val="425DFC"/>
                </a:solidFill>
              </a:rPr>
              <a:t>enum</a:t>
            </a:r>
            <a:r>
              <a:rPr lang="en-US" altLang="zh-CN" sz="2400" b="1" dirty="0">
                <a:solidFill>
                  <a:srgbClr val="425DFC"/>
                </a:solidFill>
              </a:rPr>
              <a:t> </a:t>
            </a:r>
            <a:r>
              <a:rPr lang="zh-CN" altLang="en-US" sz="2400" b="1" dirty="0">
                <a:solidFill>
                  <a:srgbClr val="425DFC"/>
                </a:solidFill>
              </a:rPr>
              <a:t>关键字</a:t>
            </a:r>
            <a:r>
              <a:rPr lang="zh-CN" altLang="en-US" sz="2400" dirty="0"/>
              <a:t>用于定义枚举类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51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A953005-3068-47F9-993B-9197FF005A21}"/>
              </a:ext>
            </a:extLst>
          </p:cNvPr>
          <p:cNvSpPr/>
          <p:nvPr/>
        </p:nvSpPr>
        <p:spPr>
          <a:xfrm>
            <a:off x="67576" y="933948"/>
            <a:ext cx="12192000" cy="4571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702455-B96F-4C70-919D-09CC1F6132A8}"/>
              </a:ext>
            </a:extLst>
          </p:cNvPr>
          <p:cNvSpPr/>
          <p:nvPr/>
        </p:nvSpPr>
        <p:spPr>
          <a:xfrm rot="1784145">
            <a:off x="248354" y="522653"/>
            <a:ext cx="354169" cy="314889"/>
          </a:xfrm>
          <a:prstGeom prst="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73673D-C480-4E66-AD53-819B9C449951}"/>
              </a:ext>
            </a:extLst>
          </p:cNvPr>
          <p:cNvSpPr/>
          <p:nvPr/>
        </p:nvSpPr>
        <p:spPr>
          <a:xfrm rot="1784145">
            <a:off x="122350" y="44256"/>
            <a:ext cx="354169" cy="31488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3CC9DD-0C8D-4881-8EF3-362D2FAC85AB}"/>
              </a:ext>
            </a:extLst>
          </p:cNvPr>
          <p:cNvSpPr/>
          <p:nvPr/>
        </p:nvSpPr>
        <p:spPr>
          <a:xfrm rot="1784145">
            <a:off x="478321" y="178129"/>
            <a:ext cx="348706" cy="314889"/>
          </a:xfrm>
          <a:prstGeom prst="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4028AC-3F12-4BFA-8FE2-0DEE01644DA4}"/>
              </a:ext>
            </a:extLst>
          </p:cNvPr>
          <p:cNvSpPr txBox="1"/>
          <p:nvPr/>
        </p:nvSpPr>
        <p:spPr>
          <a:xfrm>
            <a:off x="2640169" y="263513"/>
            <a:ext cx="3741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自定义枚举类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1B34D70-2A40-4B2C-BBE1-5F5A1D39B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86" y="1032954"/>
            <a:ext cx="7692571" cy="582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2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A953005-3068-47F9-993B-9197FF005A21}"/>
              </a:ext>
            </a:extLst>
          </p:cNvPr>
          <p:cNvSpPr/>
          <p:nvPr/>
        </p:nvSpPr>
        <p:spPr>
          <a:xfrm>
            <a:off x="67576" y="933948"/>
            <a:ext cx="12192000" cy="4571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702455-B96F-4C70-919D-09CC1F6132A8}"/>
              </a:ext>
            </a:extLst>
          </p:cNvPr>
          <p:cNvSpPr/>
          <p:nvPr/>
        </p:nvSpPr>
        <p:spPr>
          <a:xfrm rot="1784145">
            <a:off x="248354" y="522653"/>
            <a:ext cx="354169" cy="314889"/>
          </a:xfrm>
          <a:prstGeom prst="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73673D-C480-4E66-AD53-819B9C449951}"/>
              </a:ext>
            </a:extLst>
          </p:cNvPr>
          <p:cNvSpPr/>
          <p:nvPr/>
        </p:nvSpPr>
        <p:spPr>
          <a:xfrm rot="1784145">
            <a:off x="122350" y="44256"/>
            <a:ext cx="354169" cy="31488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3CC9DD-0C8D-4881-8EF3-362D2FAC85AB}"/>
              </a:ext>
            </a:extLst>
          </p:cNvPr>
          <p:cNvSpPr/>
          <p:nvPr/>
        </p:nvSpPr>
        <p:spPr>
          <a:xfrm rot="1784145">
            <a:off x="478321" y="178129"/>
            <a:ext cx="348706" cy="314889"/>
          </a:xfrm>
          <a:prstGeom prst="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E3AA97-C332-4D40-BC22-AD20E22A5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71" y="1003771"/>
            <a:ext cx="7061200" cy="57526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308178F-2B83-4B6C-A3D4-D20DEC6050DE}"/>
              </a:ext>
            </a:extLst>
          </p:cNvPr>
          <p:cNvSpPr txBox="1"/>
          <p:nvPr/>
        </p:nvSpPr>
        <p:spPr>
          <a:xfrm>
            <a:off x="1937657" y="216516"/>
            <a:ext cx="653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sz="36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enum</a:t>
            </a:r>
            <a:r>
              <a:rPr lang="zh-CN" altLang="en-US" sz="3600" b="1" dirty="0">
                <a:latin typeface="等线" panose="02010600030101010101" pitchFamily="2" charset="-122"/>
                <a:ea typeface="等线" panose="02010600030101010101" pitchFamily="2" charset="-122"/>
              </a:rPr>
              <a:t>关键字定义枚举类</a:t>
            </a:r>
          </a:p>
        </p:txBody>
      </p:sp>
    </p:spTree>
    <p:extLst>
      <p:ext uri="{BB962C8B-B14F-4D97-AF65-F5344CB8AC3E}">
        <p14:creationId xmlns:p14="http://schemas.microsoft.com/office/powerpoint/2010/main" val="211504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A953005-3068-47F9-993B-9197FF005A21}"/>
              </a:ext>
            </a:extLst>
          </p:cNvPr>
          <p:cNvSpPr/>
          <p:nvPr/>
        </p:nvSpPr>
        <p:spPr>
          <a:xfrm>
            <a:off x="67576" y="933948"/>
            <a:ext cx="12192000" cy="4571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702455-B96F-4C70-919D-09CC1F6132A8}"/>
              </a:ext>
            </a:extLst>
          </p:cNvPr>
          <p:cNvSpPr/>
          <p:nvPr/>
        </p:nvSpPr>
        <p:spPr>
          <a:xfrm rot="1784145">
            <a:off x="248354" y="522653"/>
            <a:ext cx="354169" cy="314889"/>
          </a:xfrm>
          <a:prstGeom prst="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73673D-C480-4E66-AD53-819B9C449951}"/>
              </a:ext>
            </a:extLst>
          </p:cNvPr>
          <p:cNvSpPr/>
          <p:nvPr/>
        </p:nvSpPr>
        <p:spPr>
          <a:xfrm rot="1784145">
            <a:off x="122350" y="44256"/>
            <a:ext cx="354169" cy="31488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3CC9DD-0C8D-4881-8EF3-362D2FAC85AB}"/>
              </a:ext>
            </a:extLst>
          </p:cNvPr>
          <p:cNvSpPr/>
          <p:nvPr/>
        </p:nvSpPr>
        <p:spPr>
          <a:xfrm rot="1784145">
            <a:off x="478321" y="178129"/>
            <a:ext cx="348706" cy="314889"/>
          </a:xfrm>
          <a:prstGeom prst="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4028AC-3F12-4BFA-8FE2-0DEE01644DA4}"/>
              </a:ext>
            </a:extLst>
          </p:cNvPr>
          <p:cNvSpPr txBox="1"/>
          <p:nvPr/>
        </p:nvSpPr>
        <p:spPr>
          <a:xfrm>
            <a:off x="2640169" y="263513"/>
            <a:ext cx="6104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36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enum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关键字定义枚举类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8AC8F7-28FC-4AC5-8F15-2B1C7C61E130}"/>
              </a:ext>
            </a:extLst>
          </p:cNvPr>
          <p:cNvSpPr txBox="1"/>
          <p:nvPr/>
        </p:nvSpPr>
        <p:spPr>
          <a:xfrm>
            <a:off x="882162" y="1659285"/>
            <a:ext cx="108381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dirty="0"/>
              <a:t>使用 </a:t>
            </a:r>
            <a:r>
              <a:rPr lang="en-US" altLang="zh-CN" sz="3200" dirty="0" err="1"/>
              <a:t>enum</a:t>
            </a:r>
            <a:r>
              <a:rPr lang="en-US" altLang="zh-CN" sz="3200" dirty="0"/>
              <a:t> </a:t>
            </a:r>
            <a:r>
              <a:rPr lang="zh-CN" altLang="en-US" sz="3200" dirty="0"/>
              <a:t>定义的枚举类</a:t>
            </a:r>
            <a:r>
              <a:rPr lang="zh-CN" altLang="en-US" sz="3200" dirty="0">
                <a:solidFill>
                  <a:srgbClr val="425DFC"/>
                </a:solidFill>
              </a:rPr>
              <a:t> 默认继承 </a:t>
            </a:r>
            <a:r>
              <a:rPr lang="zh-CN" altLang="en-US" sz="3200" dirty="0"/>
              <a:t>了 </a:t>
            </a:r>
            <a:r>
              <a:rPr lang="en-US" altLang="zh-CN" sz="3200" dirty="0" err="1"/>
              <a:t>java.lang.Enum</a:t>
            </a:r>
            <a:r>
              <a:rPr lang="en-US" altLang="zh-CN" sz="3200" dirty="0"/>
              <a:t> </a:t>
            </a:r>
            <a:r>
              <a:rPr lang="zh-CN" altLang="en-US" sz="3200" dirty="0"/>
              <a:t>类，因此不能再继承其他类。</a:t>
            </a:r>
            <a:endParaRPr lang="en-US" altLang="zh-CN" sz="32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32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dirty="0"/>
              <a:t>枚举类的构造器只能使用 </a:t>
            </a:r>
            <a:r>
              <a:rPr lang="en-US" altLang="zh-CN" sz="3200" dirty="0"/>
              <a:t>private </a:t>
            </a:r>
            <a:r>
              <a:rPr lang="zh-CN" altLang="en-US" sz="3200" dirty="0"/>
              <a:t>权限修饰符。</a:t>
            </a:r>
            <a:endParaRPr lang="en-US" altLang="zh-CN" sz="32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32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dirty="0"/>
              <a:t>必须在枚举类的第一行声明。</a:t>
            </a:r>
            <a:endParaRPr lang="en-US" altLang="zh-CN" sz="32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32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dirty="0"/>
              <a:t>枚举类对象枚举类的所有实例必须在枚举类中显式列出</a:t>
            </a:r>
            <a:r>
              <a:rPr lang="en-US" altLang="zh-CN" sz="3200" dirty="0"/>
              <a:t>( , </a:t>
            </a:r>
            <a:r>
              <a:rPr lang="zh-CN" altLang="en-US" sz="3200" dirty="0">
                <a:solidFill>
                  <a:srgbClr val="FF0000"/>
                </a:solidFill>
              </a:rPr>
              <a:t>分隔 </a:t>
            </a:r>
            <a:r>
              <a:rPr lang="en-US" altLang="zh-CN" sz="3200" dirty="0">
                <a:solidFill>
                  <a:srgbClr val="FF0000"/>
                </a:solidFill>
              </a:rPr>
              <a:t>; </a:t>
            </a:r>
            <a:r>
              <a:rPr lang="zh-CN" altLang="en-US" sz="3200" dirty="0">
                <a:solidFill>
                  <a:srgbClr val="FF0000"/>
                </a:solidFill>
              </a:rPr>
              <a:t>结尾</a:t>
            </a:r>
            <a:r>
              <a:rPr lang="en-US" altLang="zh-CN" sz="3200" dirty="0"/>
              <a:t>)</a:t>
            </a:r>
            <a:r>
              <a:rPr lang="zh-CN" altLang="en-US" sz="3200" dirty="0"/>
              <a:t>。列出的实例系统会 </a:t>
            </a:r>
            <a:r>
              <a:rPr lang="zh-CN" altLang="en-US" sz="3200" dirty="0">
                <a:solidFill>
                  <a:srgbClr val="425DFC"/>
                </a:solidFill>
              </a:rPr>
              <a:t>自动添加 </a:t>
            </a:r>
            <a:r>
              <a:rPr lang="en-US" altLang="zh-CN" sz="3200" dirty="0">
                <a:solidFill>
                  <a:srgbClr val="425DFC"/>
                </a:solidFill>
              </a:rPr>
              <a:t>public static final </a:t>
            </a:r>
            <a:r>
              <a:rPr lang="zh-CN" altLang="en-US" sz="3200" dirty="0">
                <a:solidFill>
                  <a:srgbClr val="425DFC"/>
                </a:solidFill>
              </a:rPr>
              <a:t>修饰 </a:t>
            </a:r>
          </a:p>
        </p:txBody>
      </p:sp>
    </p:spTree>
    <p:extLst>
      <p:ext uri="{BB962C8B-B14F-4D97-AF65-F5344CB8AC3E}">
        <p14:creationId xmlns:p14="http://schemas.microsoft.com/office/powerpoint/2010/main" val="365764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A953005-3068-47F9-993B-9197FF005A21}"/>
              </a:ext>
            </a:extLst>
          </p:cNvPr>
          <p:cNvSpPr/>
          <p:nvPr/>
        </p:nvSpPr>
        <p:spPr>
          <a:xfrm>
            <a:off x="67576" y="933948"/>
            <a:ext cx="12192000" cy="4571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702455-B96F-4C70-919D-09CC1F6132A8}"/>
              </a:ext>
            </a:extLst>
          </p:cNvPr>
          <p:cNvSpPr/>
          <p:nvPr/>
        </p:nvSpPr>
        <p:spPr>
          <a:xfrm rot="1784145">
            <a:off x="248354" y="522653"/>
            <a:ext cx="354169" cy="314889"/>
          </a:xfrm>
          <a:prstGeom prst="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73673D-C480-4E66-AD53-819B9C449951}"/>
              </a:ext>
            </a:extLst>
          </p:cNvPr>
          <p:cNvSpPr/>
          <p:nvPr/>
        </p:nvSpPr>
        <p:spPr>
          <a:xfrm rot="1784145">
            <a:off x="122350" y="44256"/>
            <a:ext cx="354169" cy="31488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3CC9DD-0C8D-4881-8EF3-362D2FAC85AB}"/>
              </a:ext>
            </a:extLst>
          </p:cNvPr>
          <p:cNvSpPr/>
          <p:nvPr/>
        </p:nvSpPr>
        <p:spPr>
          <a:xfrm rot="1784145">
            <a:off x="478321" y="178129"/>
            <a:ext cx="348706" cy="314889"/>
          </a:xfrm>
          <a:prstGeom prst="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4028AC-3F12-4BFA-8FE2-0DEE01644DA4}"/>
              </a:ext>
            </a:extLst>
          </p:cNvPr>
          <p:cNvSpPr txBox="1"/>
          <p:nvPr/>
        </p:nvSpPr>
        <p:spPr>
          <a:xfrm>
            <a:off x="1867436" y="201700"/>
            <a:ext cx="549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等线" panose="02010600030101010101" pitchFamily="2" charset="-122"/>
                <a:ea typeface="等线" panose="02010600030101010101" pitchFamily="2" charset="-122"/>
              </a:rPr>
              <a:t>Enum</a:t>
            </a:r>
            <a:r>
              <a:rPr lang="zh-CN" altLang="en-US" sz="3600" b="1" dirty="0">
                <a:latin typeface="等线" panose="02010600030101010101" pitchFamily="2" charset="-122"/>
                <a:ea typeface="等线" panose="02010600030101010101" pitchFamily="2" charset="-122"/>
              </a:rPr>
              <a:t>类的主要方法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BB4FA30-1AD6-4026-8184-68ADCA14A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13" y="1223507"/>
            <a:ext cx="9918675" cy="533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A953005-3068-47F9-993B-9197FF005A21}"/>
              </a:ext>
            </a:extLst>
          </p:cNvPr>
          <p:cNvSpPr/>
          <p:nvPr/>
        </p:nvSpPr>
        <p:spPr>
          <a:xfrm>
            <a:off x="67576" y="933948"/>
            <a:ext cx="12192000" cy="4571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702455-B96F-4C70-919D-09CC1F6132A8}"/>
              </a:ext>
            </a:extLst>
          </p:cNvPr>
          <p:cNvSpPr/>
          <p:nvPr/>
        </p:nvSpPr>
        <p:spPr>
          <a:xfrm rot="1784145">
            <a:off x="248354" y="522653"/>
            <a:ext cx="354169" cy="314889"/>
          </a:xfrm>
          <a:prstGeom prst="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73673D-C480-4E66-AD53-819B9C449951}"/>
              </a:ext>
            </a:extLst>
          </p:cNvPr>
          <p:cNvSpPr/>
          <p:nvPr/>
        </p:nvSpPr>
        <p:spPr>
          <a:xfrm rot="1784145">
            <a:off x="122350" y="44256"/>
            <a:ext cx="354169" cy="31488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3CC9DD-0C8D-4881-8EF3-362D2FAC85AB}"/>
              </a:ext>
            </a:extLst>
          </p:cNvPr>
          <p:cNvSpPr/>
          <p:nvPr/>
        </p:nvSpPr>
        <p:spPr>
          <a:xfrm rot="1784145">
            <a:off x="478321" y="178129"/>
            <a:ext cx="348706" cy="314889"/>
          </a:xfrm>
          <a:prstGeom prst="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4028AC-3F12-4BFA-8FE2-0DEE01644DA4}"/>
              </a:ext>
            </a:extLst>
          </p:cNvPr>
          <p:cNvSpPr txBox="1"/>
          <p:nvPr/>
        </p:nvSpPr>
        <p:spPr>
          <a:xfrm>
            <a:off x="1867436" y="201700"/>
            <a:ext cx="549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等线" panose="02010600030101010101" pitchFamily="2" charset="-122"/>
                <a:ea typeface="等线" panose="02010600030101010101" pitchFamily="2" charset="-122"/>
              </a:rPr>
              <a:t>Enum</a:t>
            </a:r>
            <a:r>
              <a:rPr lang="zh-CN" altLang="en-US" sz="3600" b="1" dirty="0">
                <a:latin typeface="等线" panose="02010600030101010101" pitchFamily="2" charset="-122"/>
                <a:ea typeface="等线" panose="02010600030101010101" pitchFamily="2" charset="-122"/>
              </a:rPr>
              <a:t>类的主要方法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5DB786-14A7-4B37-8EE7-DAE36C011A2E}"/>
              </a:ext>
            </a:extLst>
          </p:cNvPr>
          <p:cNvSpPr txBox="1"/>
          <p:nvPr/>
        </p:nvSpPr>
        <p:spPr>
          <a:xfrm>
            <a:off x="1379112" y="1815292"/>
            <a:ext cx="943377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dirty="0"/>
              <a:t>Enum</a:t>
            </a:r>
            <a:r>
              <a:rPr lang="zh-CN" altLang="en-US" sz="2800" b="1" dirty="0"/>
              <a:t>中的主要方法</a:t>
            </a:r>
            <a:endParaRPr lang="en-US" altLang="zh-CN" sz="2800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</a:rPr>
              <a:t>values(</a:t>
            </a:r>
            <a:r>
              <a:rPr lang="zh-CN" altLang="en-US" sz="2400" b="1" dirty="0">
                <a:solidFill>
                  <a:srgbClr val="FF0000"/>
                </a:solidFill>
              </a:rPr>
              <a:t>）方法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返回枚举类型的对象数组。该方法可以很方便地遍历所有的枚举值。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FF0000"/>
                </a:solidFill>
              </a:rPr>
              <a:t>valuesOf</a:t>
            </a:r>
            <a:r>
              <a:rPr lang="en-US" altLang="zh-CN" sz="2400" b="1" dirty="0">
                <a:solidFill>
                  <a:srgbClr val="FF0000"/>
                </a:solidFill>
              </a:rPr>
              <a:t>(String str):</a:t>
            </a:r>
            <a:r>
              <a:rPr lang="zh-CN" altLang="en-US" sz="2400" dirty="0"/>
              <a:t>可以把一个字符串转为对应的枚举类对象。要求字符串必须是枚举类对象的“名字”。如不是，或有运行时异常：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en-US" altLang="zh-CN" sz="2400" dirty="0" err="1"/>
              <a:t>IllegalArgumentException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FF0000"/>
                </a:solidFill>
              </a:rPr>
              <a:t>toString</a:t>
            </a:r>
            <a:r>
              <a:rPr lang="en-US" altLang="zh-CN" sz="2400" b="1" dirty="0">
                <a:solidFill>
                  <a:srgbClr val="FF0000"/>
                </a:solidFill>
              </a:rPr>
              <a:t>():</a:t>
            </a:r>
            <a:r>
              <a:rPr lang="zh-CN" altLang="en-US" sz="2400" dirty="0"/>
              <a:t>返回当前枚举类对象常量的名称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581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421</Words>
  <Application>Microsoft Office PowerPoint</Application>
  <PresentationFormat>宽屏</PresentationFormat>
  <Paragraphs>70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华文楷体</vt:lpstr>
      <vt:lpstr>隶书</vt:lpstr>
      <vt:lpstr>Arial</vt:lpstr>
      <vt:lpstr>Wingdings</vt:lpstr>
      <vt:lpstr>Office 主题​​</vt:lpstr>
      <vt:lpstr>枚举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枚举</dc:title>
  <dc:creator>孙 鑫鑫</dc:creator>
  <cp:lastModifiedBy>孙 鑫鑫</cp:lastModifiedBy>
  <cp:revision>2</cp:revision>
  <dcterms:created xsi:type="dcterms:W3CDTF">2022-03-31T07:05:02Z</dcterms:created>
  <dcterms:modified xsi:type="dcterms:W3CDTF">2022-04-16T00:04:21Z</dcterms:modified>
</cp:coreProperties>
</file>