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78" r:id="rId6"/>
    <p:sldId id="259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4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jpeg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jpeg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045834"/>
            <a:ext cx="9135666" cy="292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1143680"/>
            <a:ext cx="9135666" cy="27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5606142"/>
            <a:ext cx="9135666" cy="27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143000" y="2072613"/>
            <a:ext cx="6858000" cy="1212056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1143000" y="3707303"/>
            <a:ext cx="6858000" cy="84054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8650" y="530820"/>
            <a:ext cx="7886700" cy="99417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8650" y="2369542"/>
            <a:ext cx="7886700" cy="326350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3" y="0"/>
            <a:ext cx="9140767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38599"/>
            <a:ext cx="9144000" cy="2819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23887" y="1655116"/>
            <a:ext cx="5971894" cy="1055642"/>
          </a:xfrm>
        </p:spPr>
        <p:txBody>
          <a:bodyPr anchor="b"/>
          <a:lstStyle>
            <a:lvl1pPr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23887" y="3046184"/>
            <a:ext cx="5971894" cy="716172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3" y="0"/>
            <a:ext cx="9140767" cy="4156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28650" y="530820"/>
            <a:ext cx="7886700" cy="99417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28650" y="2369542"/>
            <a:ext cx="3886200" cy="326350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4629150" y="2369542"/>
            <a:ext cx="3886200" cy="326350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530820"/>
            <a:ext cx="7886700" cy="99417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1930388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3213228"/>
            <a:ext cx="3868340" cy="255122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930388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3213228"/>
            <a:ext cx="3887391" cy="255122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8650" y="530820"/>
            <a:ext cx="7886700" cy="99417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3" y="0"/>
            <a:ext cx="9140767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0" y="891942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888000" y="1367367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0" y="2768565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3" y="0"/>
            <a:ext cx="9140767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543675" y="1091605"/>
            <a:ext cx="1971675" cy="4358879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1091605"/>
            <a:ext cx="5800725" cy="4358879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1168692"/>
            <a:ext cx="7886700" cy="432274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3" y="0"/>
            <a:ext cx="9140767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1701488"/>
            <a:ext cx="9135666" cy="3616949"/>
            <a:chOff x="0" y="1098663"/>
            <a:chExt cx="12180888" cy="4822598"/>
          </a:xfrm>
          <a:solidFill>
            <a:schemeClr val="bg1"/>
          </a:solidFill>
        </p:grpSpPr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0" y="1557791"/>
              <a:ext cx="12180888" cy="3904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0" y="1098663"/>
              <a:ext cx="12180888" cy="3601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0" y="5561125"/>
              <a:ext cx="12180888" cy="3601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089662" y="2347738"/>
            <a:ext cx="6964679" cy="994172"/>
          </a:xfrm>
        </p:spPr>
        <p:txBody>
          <a:bodyPr>
            <a:normAutofit/>
          </a:bodyPr>
          <a:lstStyle>
            <a:lvl1pPr algn="dist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089662" y="3682241"/>
            <a:ext cx="6964679" cy="697706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28650" y="530820"/>
            <a:ext cx="7886700" cy="99417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292846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286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2072613"/>
            <a:ext cx="6858000" cy="1212056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accent1"/>
                </a:solidFill>
              </a:rPr>
              <a:t>享元模式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6015" y="3302635"/>
            <a:ext cx="6864985" cy="1569720"/>
          </a:xfrm>
        </p:spPr>
        <p:txBody>
          <a:bodyPr>
            <a:noAutofit/>
          </a:bodyPr>
          <a:p>
            <a:r>
              <a:rPr lang="en-US" altLang="zh-CN" sz="2000" b="1" dirty="0">
                <a:solidFill>
                  <a:schemeClr val="accent1"/>
                </a:solidFill>
                <a:uFillTx/>
              </a:rPr>
              <a:t>享元模式（Flyweight Pattern）主要用于减少创建对象的数量，以减少内存占用和提高性能。这种类型的设计模式属于结构型模式，它提供了减少对象数量从而改善应用所需的对象结构的方式</a:t>
            </a:r>
            <a:endParaRPr lang="en-US" altLang="zh-CN" sz="2000" b="1" dirty="0">
              <a:solidFill>
                <a:schemeClr val="accent1"/>
              </a:solidFill>
              <a:uFillTx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享元模式 的通用代码：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235" y="1513205"/>
            <a:ext cx="8159115" cy="5379085"/>
          </a:xfrm>
        </p:spPr>
        <p:txBody>
          <a:bodyPr>
            <a:noAutofit/>
          </a:bodyPr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class Client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public static void main(String[] args)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IFlyweight flyweight1 = FlyweightFactory.getFlyweight("aa");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IFlyweight flyweight2 = FlyweightFactory.getFlyweight("bb");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flyweight1.operation("a");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flyweight2.operation("b");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}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// 抽象享元角色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interface IFlyweight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void operation(String extrinsicState);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}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30860"/>
            <a:ext cx="7886700" cy="6327140"/>
          </a:xfrm>
        </p:spPr>
        <p:txBody>
          <a:bodyPr>
            <a:noAutofit/>
          </a:bodyPr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// 具体享元角色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static class ConcreteFlyweight implements IFlyweight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private String intrinsicState;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public ConcreteFlyweight(String intrinsicState)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this.intrinsicState = intrinsicState;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}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@Override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public void operation(String extrinsicState)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System.out.println("Object address: " + System.identityHashCode(this));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System.out.println("IntrinsicState: " + this.intrinsicState);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System.out.println("ExtrinsicState: " + extrinsicState);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0860"/>
            <a:ext cx="7886700" cy="239395"/>
          </a:xfrm>
        </p:spPr>
        <p:txBody>
          <a:bodyPr>
            <a:normAutofit fontScale="90000"/>
          </a:bodyPr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1015"/>
            <a:ext cx="7886700" cy="6370955"/>
          </a:xfrm>
        </p:spPr>
        <p:txBody>
          <a:bodyPr>
            <a:noAutofit/>
          </a:bodyPr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// 享元工厂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   static class FlyweightFactory {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       private static Map&lt;String, IFlyweight&gt; pool = new HashMap&lt;&gt;();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       // 因为内部状态具备不变性，因此作为缓存的键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       public static IFlyweight getFlyweight(String intrinsicState) {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           if (!pool.containsKey(intrinsicState)) {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               IFlyweight flyweight = new ConcreteFlyweight(intrinsicState);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               pool.put(intrinsicState, flyweight);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           }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           return pool.get(intrinsicState);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       }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    }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  <a:p>
            <a:r>
              <a:rPr lang="zh-CN" altLang="en-US" sz="1900" b="1">
                <a:solidFill>
                  <a:schemeClr val="accent3"/>
                </a:solidFill>
                <a:uFillTx/>
              </a:rPr>
              <a:t>}</a:t>
            </a:r>
            <a:endParaRPr lang="zh-CN" altLang="en-US" sz="19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4140"/>
            <a:ext cx="7886700" cy="5281295"/>
          </a:xfrm>
        </p:spPr>
        <p:txBody>
          <a:bodyPr/>
          <a:p>
            <a:r>
              <a:rPr lang="zh-CN" altLang="en-US" sz="2400" b="1">
                <a:solidFill>
                  <a:schemeClr val="accent3"/>
                </a:solidFill>
                <a:uFillTx/>
              </a:rPr>
              <a:t>例子：我们知道，过年回家的时候很麻烦，因为我们需要抢到一张回家的火车票。抢票的时候，我们肯定是要查询下有没有我们需要的票信息，这里我们假设一张火车的信息包含：出发站，目的站，价格，座位类别。现在要求编写一个查询火车票查询伪代码，可以通过出发站，目的站查到相关票的信息。</a:t>
            </a:r>
            <a:endParaRPr lang="zh-CN" altLang="en-US" sz="2400" b="1">
              <a:solidFill>
                <a:schemeClr val="accent3"/>
              </a:solidFill>
              <a:uFillTx/>
            </a:endParaRPr>
          </a:p>
          <a:p>
            <a:endParaRPr lang="zh-CN" altLang="en-US" sz="2400" b="1">
              <a:solidFill>
                <a:schemeClr val="accent3"/>
              </a:solidFill>
              <a:uFillTx/>
            </a:endParaRPr>
          </a:p>
          <a:p>
            <a:r>
              <a:rPr lang="zh-CN" altLang="en-US" sz="2400" b="1">
                <a:solidFill>
                  <a:schemeClr val="accent3"/>
                </a:solidFill>
                <a:uFillTx/>
              </a:rPr>
              <a:t>直接思路：例子要求通过出发站，目的站查询火车票的相关信息，那么我们只需构建出火车票类对象，然后提供一个查询出发站，目的站的接口给到客户进行查询即可；</a:t>
            </a:r>
            <a:endParaRPr lang="zh-CN" altLang="en-US" sz="2400" b="1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r>
              <a:rPr lang="zh-CN" altLang="en-US"/>
              <a:t>代码：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91590"/>
            <a:ext cx="7886700" cy="5567045"/>
          </a:xfrm>
        </p:spPr>
        <p:txBody>
          <a:bodyPr>
            <a:normAutofit lnSpcReduction="20000"/>
          </a:bodyPr>
          <a:p>
            <a:r>
              <a:rPr lang="zh-CN" altLang="en-US" b="1">
                <a:solidFill>
                  <a:schemeClr val="accent3"/>
                </a:solidFill>
                <a:uFillTx/>
              </a:rPr>
              <a:t>class Client {</a:t>
            </a:r>
            <a:endParaRPr lang="zh-CN" altLang="en-US" b="1">
              <a:solidFill>
                <a:schemeClr val="accent3"/>
              </a:solidFill>
              <a:uFillTx/>
            </a:endParaRPr>
          </a:p>
          <a:p>
            <a:r>
              <a:rPr lang="zh-CN" altLang="en-US" b="1">
                <a:solidFill>
                  <a:schemeClr val="accent3"/>
                </a:solidFill>
                <a:uFillTx/>
              </a:rPr>
              <a:t>    public static void main(String[] args) {</a:t>
            </a:r>
            <a:endParaRPr lang="zh-CN" altLang="en-US" b="1">
              <a:solidFill>
                <a:schemeClr val="accent3"/>
              </a:solidFill>
              <a:uFillTx/>
            </a:endParaRPr>
          </a:p>
          <a:p>
            <a:r>
              <a:rPr lang="zh-CN" altLang="en-US" b="1">
                <a:solidFill>
                  <a:schemeClr val="accent3"/>
                </a:solidFill>
                <a:uFillTx/>
              </a:rPr>
              <a:t>        ITicket ticket = TicketFactory.queryTicket("郑州", "上海");</a:t>
            </a:r>
            <a:endParaRPr lang="zh-CN" altLang="en-US" b="1">
              <a:solidFill>
                <a:schemeClr val="accent3"/>
              </a:solidFill>
              <a:uFillTx/>
            </a:endParaRPr>
          </a:p>
          <a:p>
            <a:r>
              <a:rPr lang="zh-CN" altLang="en-US" b="1">
                <a:solidFill>
                  <a:schemeClr val="accent3"/>
                </a:solidFill>
                <a:uFillTx/>
              </a:rPr>
              <a:t>        ticket.showInfo("硬座");</a:t>
            </a:r>
            <a:endParaRPr lang="zh-CN" altLang="en-US" b="1">
              <a:solidFill>
                <a:schemeClr val="accent3"/>
              </a:solidFill>
              <a:uFillTx/>
            </a:endParaRPr>
          </a:p>
          <a:p>
            <a:r>
              <a:rPr lang="zh-CN" altLang="en-US" b="1">
                <a:solidFill>
                  <a:schemeClr val="accent3"/>
                </a:solidFill>
                <a:uFillTx/>
              </a:rPr>
              <a:t>    }</a:t>
            </a:r>
            <a:endParaRPr lang="zh-CN" altLang="en-US" b="1">
              <a:solidFill>
                <a:schemeClr val="accent3"/>
              </a:solidFill>
              <a:uFillTx/>
            </a:endParaRPr>
          </a:p>
          <a:p>
            <a:endParaRPr lang="zh-CN" altLang="en-US" b="1">
              <a:solidFill>
                <a:schemeClr val="accent3"/>
              </a:solidFill>
              <a:uFillTx/>
            </a:endParaRPr>
          </a:p>
          <a:p>
            <a:r>
              <a:rPr lang="zh-CN" altLang="en-US" b="1">
                <a:solidFill>
                  <a:schemeClr val="accent3"/>
                </a:solidFill>
                <a:uFillTx/>
              </a:rPr>
              <a:t>    interface ITicket {</a:t>
            </a:r>
            <a:endParaRPr lang="zh-CN" altLang="en-US" b="1">
              <a:solidFill>
                <a:schemeClr val="accent3"/>
              </a:solidFill>
              <a:uFillTx/>
            </a:endParaRPr>
          </a:p>
          <a:p>
            <a:r>
              <a:rPr lang="zh-CN" altLang="en-US" b="1">
                <a:solidFill>
                  <a:schemeClr val="accent3"/>
                </a:solidFill>
                <a:uFillTx/>
              </a:rPr>
              <a:t>        void showInfo(String bunk);</a:t>
            </a:r>
            <a:endParaRPr lang="zh-CN" altLang="en-US" b="1">
              <a:solidFill>
                <a:schemeClr val="accent3"/>
              </a:solidFill>
              <a:uFillTx/>
            </a:endParaRPr>
          </a:p>
          <a:p>
            <a:r>
              <a:rPr lang="zh-CN" altLang="en-US" b="1">
                <a:solidFill>
                  <a:schemeClr val="accent3"/>
                </a:solidFill>
                <a:uFillTx/>
              </a:rPr>
              <a:t>    }</a:t>
            </a:r>
            <a:endParaRPr lang="zh-CN" altLang="en-US" b="1">
              <a:solidFill>
                <a:schemeClr val="accent3"/>
              </a:solidFill>
              <a:uFillTx/>
            </a:endParaRPr>
          </a:p>
          <a:p>
            <a:endParaRPr lang="zh-CN" altLang="en-US" b="1">
              <a:solidFill>
                <a:schemeClr val="accent3"/>
              </a:solidFill>
              <a:uFillTx/>
            </a:endParaRPr>
          </a:p>
          <a:p>
            <a:r>
              <a:rPr lang="zh-CN" altLang="en-US" b="1">
                <a:solidFill>
                  <a:schemeClr val="accent3"/>
                </a:solidFill>
                <a:uFillTx/>
              </a:rPr>
              <a:t>    static class TrainTicket implements ITicket {</a:t>
            </a:r>
            <a:endParaRPr lang="zh-CN" altLang="en-US" b="1">
              <a:solidFill>
                <a:schemeClr val="accent3"/>
              </a:solidFill>
              <a:uFillTx/>
            </a:endParaRPr>
          </a:p>
          <a:p>
            <a:r>
              <a:rPr lang="zh-CN" altLang="en-US" b="1">
                <a:solidFill>
                  <a:schemeClr val="accent3"/>
                </a:solidFill>
                <a:uFillTx/>
              </a:rPr>
              <a:t>        private String from;</a:t>
            </a:r>
            <a:endParaRPr lang="zh-CN" altLang="en-US" b="1">
              <a:solidFill>
                <a:schemeClr val="accent3"/>
              </a:solidFill>
              <a:uFillTx/>
            </a:endParaRPr>
          </a:p>
          <a:p>
            <a:r>
              <a:rPr lang="zh-CN" altLang="en-US" b="1">
                <a:solidFill>
                  <a:schemeClr val="accent3"/>
                </a:solidFill>
                <a:uFillTx/>
              </a:rPr>
              <a:t>        private String to;</a:t>
            </a:r>
            <a:endParaRPr lang="zh-CN" altLang="en-US" b="1">
              <a:solidFill>
                <a:schemeClr val="accent3"/>
              </a:solidFill>
              <a:uFillTx/>
            </a:endParaRPr>
          </a:p>
          <a:p>
            <a:r>
              <a:rPr lang="zh-CN" altLang="en-US" b="1">
                <a:solidFill>
                  <a:schemeClr val="accent3"/>
                </a:solidFill>
                <a:uFillTx/>
              </a:rPr>
              <a:t>        private int price;</a:t>
            </a:r>
            <a:endParaRPr lang="zh-CN" altLang="en-US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0860"/>
            <a:ext cx="7886700" cy="76200"/>
          </a:xfrm>
        </p:spPr>
        <p:txBody>
          <a:bodyPr/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8150"/>
            <a:ext cx="7886700" cy="6420485"/>
          </a:xfrm>
        </p:spPr>
        <p:txBody>
          <a:bodyPr>
            <a:normAutofit/>
          </a:bodyPr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public TrainTicket(String from, String to)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this.from = from;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this.to = to;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}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@Override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public void showInfo(String bunk)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this.price = new Random().nextInt(500);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System.out.println(String.format("%s-&gt;%s：%s价格：%s 元", this.from, this.to, bunk, this.price));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}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static class TicketFactory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public static ITicket queryTicket(String from, String to)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return new TrainTicket(from, to);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en-US" altLang="zh-CN" sz="2000" b="1">
                <a:solidFill>
                  <a:schemeClr val="accent3"/>
                </a:solidFill>
                <a:uFillTx/>
              </a:rPr>
              <a:t>}</a:t>
            </a:r>
            <a:endParaRPr lang="en-US" altLang="zh-CN" sz="20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02385"/>
            <a:ext cx="7886700" cy="5452745"/>
          </a:xfrm>
        </p:spPr>
        <p:txBody>
          <a:bodyPr/>
          <a:p>
            <a:r>
              <a:rPr lang="zh-CN" altLang="en-US" sz="2800" b="1">
                <a:solidFill>
                  <a:schemeClr val="accent3"/>
                </a:solidFill>
                <a:uFillTx/>
              </a:rPr>
              <a:t>上面的代码中，客户端进行查询时，系统通过TicketFactory直接创建一个火车票对象，但是这样做的话，当某个瞬间如果有大量的用户请求同一张票的信息时，系统就会创建出大量该火车票对象，系统内存压力骤增。而其实更好的做法应该是缓存该票对象，然后复用提供给其他查询请求，这样一个对象就足以支撑数以千计的查询请求，对内存完全无压力，使用 享元模式 可以很好地解决这个问题；</a:t>
            </a:r>
            <a:endParaRPr lang="zh-CN" altLang="en-US" sz="2800" b="1">
              <a:solidFill>
                <a:schemeClr val="accent3"/>
              </a:solidFill>
              <a:uFillTx/>
            </a:endParaRPr>
          </a:p>
          <a:p>
            <a:endParaRPr lang="zh-CN" altLang="en-US" sz="28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使用TicketFactory进行更改，增加缓存机制：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1110"/>
            <a:ext cx="7886700" cy="5550535"/>
          </a:xfrm>
        </p:spPr>
        <p:txBody>
          <a:bodyPr>
            <a:noAutofit/>
          </a:bodyPr>
          <a:p>
            <a:r>
              <a:rPr lang="zh-CN" altLang="en-US" sz="2400" b="1">
                <a:solidFill>
                  <a:schemeClr val="accent3"/>
                </a:solidFill>
                <a:uFillTx/>
              </a:rPr>
              <a:t>class Client {</a:t>
            </a:r>
            <a:endParaRPr lang="zh-CN" altLang="en-US" sz="2400" b="1">
              <a:solidFill>
                <a:schemeClr val="accent3"/>
              </a:solidFill>
              <a:uFillTx/>
            </a:endParaRPr>
          </a:p>
          <a:p>
            <a:r>
              <a:rPr lang="zh-CN" altLang="en-US" sz="2400" b="1">
                <a:solidFill>
                  <a:schemeClr val="accent3"/>
                </a:solidFill>
                <a:uFillTx/>
              </a:rPr>
              <a:t>    public static void main(String[] args) {</a:t>
            </a:r>
            <a:endParaRPr lang="zh-CN" altLang="en-US" sz="2400" b="1">
              <a:solidFill>
                <a:schemeClr val="accent3"/>
              </a:solidFill>
              <a:uFillTx/>
            </a:endParaRPr>
          </a:p>
          <a:p>
            <a:r>
              <a:rPr lang="zh-CN" altLang="en-US" sz="2400" b="1">
                <a:solidFill>
                  <a:schemeClr val="accent3"/>
                </a:solidFill>
                <a:uFillTx/>
              </a:rPr>
              <a:t>        ITicket ticket = TicketFactory.queryTicket("郑州", "上海");</a:t>
            </a:r>
            <a:endParaRPr lang="zh-CN" altLang="en-US" sz="2400" b="1">
              <a:solidFill>
                <a:schemeClr val="accent3"/>
              </a:solidFill>
              <a:uFillTx/>
            </a:endParaRPr>
          </a:p>
          <a:p>
            <a:r>
              <a:rPr lang="zh-CN" altLang="en-US" sz="2400" b="1">
                <a:solidFill>
                  <a:schemeClr val="accent3"/>
                </a:solidFill>
                <a:uFillTx/>
              </a:rPr>
              <a:t>        ticket.showInfo("硬座");</a:t>
            </a:r>
            <a:endParaRPr lang="zh-CN" altLang="en-US" sz="2400" b="1">
              <a:solidFill>
                <a:schemeClr val="accent3"/>
              </a:solidFill>
              <a:uFillTx/>
            </a:endParaRPr>
          </a:p>
          <a:p>
            <a:r>
              <a:rPr lang="zh-CN" altLang="en-US" sz="2400" b="1">
                <a:solidFill>
                  <a:schemeClr val="accent3"/>
                </a:solidFill>
                <a:uFillTx/>
              </a:rPr>
              <a:t>        ticket = TicketFactory.queryTicket("郑州", "上海");</a:t>
            </a:r>
            <a:endParaRPr lang="zh-CN" altLang="en-US" sz="2400" b="1">
              <a:solidFill>
                <a:schemeClr val="accent3"/>
              </a:solidFill>
              <a:uFillTx/>
            </a:endParaRPr>
          </a:p>
          <a:p>
            <a:r>
              <a:rPr lang="zh-CN" altLang="en-US" sz="2400" b="1">
                <a:solidFill>
                  <a:schemeClr val="accent3"/>
                </a:solidFill>
                <a:uFillTx/>
              </a:rPr>
              <a:t>        ticket.showInfo("软座");</a:t>
            </a:r>
            <a:endParaRPr lang="zh-CN" altLang="en-US" sz="2400" b="1">
              <a:solidFill>
                <a:schemeClr val="accent3"/>
              </a:solidFill>
              <a:uFillTx/>
            </a:endParaRPr>
          </a:p>
          <a:p>
            <a:r>
              <a:rPr lang="zh-CN" altLang="en-US" sz="2400" b="1">
                <a:solidFill>
                  <a:schemeClr val="accent3"/>
                </a:solidFill>
                <a:uFillTx/>
              </a:rPr>
              <a:t>        ticket = TicketFactory.queryTicket("郑州", "上海");</a:t>
            </a:r>
            <a:endParaRPr lang="zh-CN" altLang="en-US" sz="2400" b="1">
              <a:solidFill>
                <a:schemeClr val="accent3"/>
              </a:solidFill>
              <a:uFillTx/>
            </a:endParaRPr>
          </a:p>
          <a:p>
            <a:r>
              <a:rPr lang="zh-CN" altLang="en-US" sz="2400" b="1">
                <a:solidFill>
                  <a:schemeClr val="accent3"/>
                </a:solidFill>
                <a:uFillTx/>
              </a:rPr>
              <a:t>        ticket.showInfo("硬卧");</a:t>
            </a:r>
            <a:endParaRPr lang="zh-CN" altLang="en-US" sz="24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628650" y="426720"/>
            <a:ext cx="7886700" cy="104140"/>
          </a:xfrm>
        </p:spPr>
        <p:txBody>
          <a:bodyPr>
            <a:normAutofit fontScale="90000"/>
          </a:bodyPr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27990"/>
            <a:ext cx="7886700" cy="6383655"/>
          </a:xfrm>
        </p:spPr>
        <p:txBody>
          <a:bodyPr>
            <a:noAutofit/>
          </a:bodyPr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static class TicketFactory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private static Map&lt;String, ITicket&gt; sTicketPool = new ConcurrentHashMap&lt;&gt;();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public static ITicket queryTicket(String from, String to)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String key = from + "-&gt;" + to;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if (TicketFactory.sTicketPool.containsKey(key)) {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    System.out.println("使用缓存 ==&gt; " + key);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    return TicketFactory.sTicketPool.get(key);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}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System.out.println("第一次查询，创建对象 ==&gt; " + key);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ITicket ticket = new TrainTicket(from, to);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TicketFactory.sTicketPool.put(key, ticket);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            return ticket;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670" y="1301750"/>
            <a:ext cx="7853680" cy="54508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700" b="1">
                <a:solidFill>
                  <a:schemeClr val="accent3"/>
                </a:solidFill>
                <a:uFillTx/>
              </a:rPr>
              <a:t>1.享元模式（Flyweight）又称为 轻量级模式，它是一种对象结构型模式。面向对象技术可以很好地解决一些灵活性或可扩展性问题，但在很多情况下需要在系统中增加类和对象的个数。当对象数量太多时，将导致运行代价过高，带来性能下降等问题。享元模式 正是为解决这一类问题而诞生的。</a:t>
            </a:r>
            <a:endParaRPr lang="en-US" altLang="zh-CN" sz="2700" b="1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r>
              <a:rPr lang="en-US" altLang="zh-CN" sz="2700" b="1">
                <a:solidFill>
                  <a:schemeClr val="accent3"/>
                </a:solidFill>
                <a:uFillTx/>
              </a:rPr>
              <a:t>2.享元模式 是对象池的一种实现。类似于线程池，线程池可以避免不停的创建和销毁多个对象，消耗性能。享元模式 也是为了减少内存的使用，避免出现大量重复的创建销毁对象的场景。</a:t>
            </a:r>
            <a:endParaRPr lang="en-US" altLang="zh-CN" sz="2700" b="1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endParaRPr lang="en-US" altLang="zh-CN" sz="27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1180"/>
            <a:ext cx="7886700" cy="5081905"/>
          </a:xfrm>
        </p:spPr>
        <p:txBody>
          <a:bodyPr/>
          <a:p>
            <a:pPr marL="0" indent="0">
              <a:buNone/>
            </a:pPr>
            <a:r>
              <a:rPr lang="en-US" altLang="zh-CN" sz="2800" b="1">
                <a:solidFill>
                  <a:schemeClr val="accent3"/>
                </a:solidFill>
                <a:uFillTx/>
                <a:sym typeface="+mn-ea"/>
              </a:rPr>
              <a:t>3.享元模式 的宗旨是共享细粒度对象，将多个对同一对象的访问集中起来，不必为每个访问者创建一个单独的对象，以此来降低内存的消耗。</a:t>
            </a:r>
            <a:endParaRPr lang="en-US" altLang="zh-CN" sz="2800" b="1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r>
              <a:rPr lang="en-US" altLang="zh-CN" sz="2800" b="1">
                <a:solidFill>
                  <a:schemeClr val="accent3"/>
                </a:solidFill>
                <a:uFillTx/>
                <a:sym typeface="+mn-ea"/>
              </a:rPr>
              <a:t>4.享元模式 把一个对象的状态分成内部状态和外部状态，内部状态即是不变的，外部状态是变化的；然后通过共享不变的部分，达到减少对象数量并节约内存的目的。</a:t>
            </a:r>
            <a:endParaRPr lang="en-US" altLang="zh-CN" sz="2800" b="1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r>
              <a:rPr lang="en-US" altLang="zh-CN" sz="2800" b="1">
                <a:solidFill>
                  <a:schemeClr val="accent3"/>
                </a:solidFill>
                <a:uFillTx/>
                <a:sym typeface="+mn-ea"/>
              </a:rPr>
              <a:t>5.享元模式 本质：缓存共享对象，降低内存消耗</a:t>
            </a:r>
            <a:endParaRPr lang="en-US" altLang="zh-CN" sz="2800" b="1">
              <a:solidFill>
                <a:schemeClr val="accent3"/>
              </a:solidFill>
              <a:uFillTx/>
            </a:endParaRPr>
          </a:p>
          <a:p>
            <a:endParaRPr lang="en-US" altLang="zh-CN" sz="28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主要解决：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655445"/>
            <a:ext cx="7886700" cy="5086985"/>
          </a:xfrm>
        </p:spPr>
        <p:txBody>
          <a:bodyPr>
            <a:noAutofit/>
          </a:bodyPr>
          <a:p>
            <a:pPr marL="0" indent="0">
              <a:buNone/>
            </a:pPr>
            <a:r>
              <a:rPr sz="2400" b="1">
                <a:solidFill>
                  <a:schemeClr val="accent3"/>
                </a:solidFill>
                <a:uFillTx/>
              </a:rPr>
              <a:t>当系统中多处需要同一组信息时，可以把这些信息封装到一个对象中，然后对该对象进行缓存，这样，一个对象就可以提供给多处需要使用的地方，避免大量同一对象的多次创建，消耗大量内存空间。</a:t>
            </a:r>
            <a:endParaRPr sz="2400" b="1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endParaRPr sz="2400" b="1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endParaRPr sz="2400" b="1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r>
              <a:rPr sz="2400" b="1">
                <a:solidFill>
                  <a:schemeClr val="accent3"/>
                </a:solidFill>
                <a:uFillTx/>
              </a:rPr>
              <a:t>享元模式 其实就是 工厂模式 的一个改进机制，享元模式 同样要求创建一个或一组对象，并且就是通过工厂方法生成对象的，只不过 享元模式 中为工厂方法增加了缓存这一功能。</a:t>
            </a:r>
            <a:endParaRPr sz="2400" b="1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endParaRPr sz="2400" b="1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endParaRPr sz="24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优缺点：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5249545"/>
          </a:xfrm>
        </p:spPr>
        <p:txBody>
          <a:bodyPr>
            <a:normAutofit/>
          </a:bodyPr>
          <a:p>
            <a:r>
              <a:rPr lang="zh-CN" altLang="en-US" sz="2800" b="1">
                <a:solidFill>
                  <a:schemeClr val="accent3"/>
                </a:solidFill>
                <a:uFillTx/>
                <a:sym typeface="+mn-ea"/>
              </a:rPr>
              <a:t>优点</a:t>
            </a:r>
            <a:endParaRPr lang="zh-CN" altLang="en-US" sz="2800" b="1">
              <a:solidFill>
                <a:schemeClr val="accent3"/>
              </a:solidFill>
              <a:uFillTx/>
              <a:sym typeface="+mn-ea"/>
            </a:endParaRPr>
          </a:p>
          <a:p>
            <a:endParaRPr lang="zh-CN" altLang="en-US" sz="2800" b="1">
              <a:solidFill>
                <a:schemeClr val="accent3"/>
              </a:solidFill>
              <a:uFillTx/>
              <a:sym typeface="+mn-ea"/>
            </a:endParaRPr>
          </a:p>
          <a:p>
            <a:r>
              <a:rPr lang="zh-CN" altLang="en-US" sz="2800" b="1">
                <a:solidFill>
                  <a:schemeClr val="accent3"/>
                </a:solidFill>
                <a:uFillTx/>
                <a:sym typeface="+mn-ea"/>
              </a:rPr>
              <a:t>享元模式 可以极大减少内存中对象的数量，使得相同对象或相似对象在内存中只保存一份，降低内存占用，增强程序的性能；</a:t>
            </a:r>
            <a:endParaRPr lang="zh-CN" altLang="en-US" sz="2800" b="1">
              <a:solidFill>
                <a:schemeClr val="accent3"/>
              </a:solidFill>
              <a:uFillTx/>
              <a:sym typeface="+mn-ea"/>
            </a:endParaRPr>
          </a:p>
          <a:p>
            <a:r>
              <a:rPr lang="zh-CN" altLang="en-US" sz="2800" b="1">
                <a:solidFill>
                  <a:schemeClr val="accent3"/>
                </a:solidFill>
                <a:uFillTx/>
                <a:sym typeface="+mn-ea"/>
              </a:rPr>
              <a:t>享元模式 的外部状态相对独立，而且不会影响其内部状态，从而使得享元对象可以在不同的环境中被共享；</a:t>
            </a:r>
            <a:endParaRPr lang="zh-CN" altLang="en-US" sz="2800" b="1">
              <a:solidFill>
                <a:schemeClr val="accent3"/>
              </a:solidFill>
              <a:uFillTx/>
              <a:sym typeface="+mn-ea"/>
            </a:endParaRPr>
          </a:p>
          <a:p>
            <a:pPr marL="0" indent="0">
              <a:buNone/>
            </a:pPr>
            <a:endParaRPr lang="zh-CN" altLang="en-US" sz="2800" b="1">
              <a:solidFill>
                <a:schemeClr val="accent3"/>
              </a:solidFill>
              <a:uFillTx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42595"/>
            <a:ext cx="7886700" cy="5190490"/>
          </a:xfrm>
        </p:spPr>
        <p:txBody>
          <a:bodyPr/>
          <a:p>
            <a:r>
              <a:rPr lang="zh-CN" altLang="en-US" sz="2800">
                <a:solidFill>
                  <a:schemeClr val="accent3"/>
                </a:solidFill>
                <a:uFillTx/>
              </a:rPr>
              <a:t>缺点</a:t>
            </a:r>
            <a:endParaRPr lang="zh-CN" altLang="en-US" sz="2800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endParaRPr lang="zh-CN" altLang="en-US" sz="2800" b="1">
              <a:solidFill>
                <a:schemeClr val="accent3"/>
              </a:solidFill>
              <a:uFillTx/>
              <a:sym typeface="+mn-ea"/>
            </a:endParaRPr>
          </a:p>
          <a:p>
            <a:endParaRPr lang="zh-CN" altLang="en-US" sz="2800" b="1">
              <a:solidFill>
                <a:schemeClr val="accent3"/>
              </a:solidFill>
              <a:uFillTx/>
              <a:sym typeface="+mn-ea"/>
            </a:endParaRPr>
          </a:p>
          <a:p>
            <a:r>
              <a:rPr lang="zh-CN" altLang="en-US" sz="2800" b="1">
                <a:solidFill>
                  <a:schemeClr val="accent3"/>
                </a:solidFill>
                <a:uFillTx/>
                <a:sym typeface="+mn-ea"/>
              </a:rPr>
              <a:t>享元模式 使得系统更加复杂，需要分离出内部状态和外部状态，这使得程序的逻辑复杂化；</a:t>
            </a:r>
            <a:endParaRPr lang="zh-CN" altLang="en-US" sz="2800" b="1">
              <a:solidFill>
                <a:schemeClr val="accent3"/>
              </a:solidFill>
              <a:uFillTx/>
              <a:sym typeface="+mn-ea"/>
            </a:endParaRPr>
          </a:p>
          <a:p>
            <a:r>
              <a:rPr lang="zh-CN" altLang="en-US" sz="2800" b="1">
                <a:solidFill>
                  <a:schemeClr val="accent3"/>
                </a:solidFill>
                <a:uFillTx/>
                <a:sym typeface="+mn-ea"/>
              </a:rPr>
              <a:t>为了使对象可以共享，享元模式 需要将享元对象的状态外部化，而且外部状态必须具备固化特性，不应该随内部状态改变而改变，否则会导致系统的逻辑混乱；</a:t>
            </a:r>
            <a:endParaRPr lang="zh-CN" altLang="en-US" sz="2800" b="1">
              <a:solidFill>
                <a:schemeClr val="accent3"/>
              </a:solidFill>
              <a:uFillTx/>
              <a:sym typeface="+mn-ea"/>
            </a:endParaRPr>
          </a:p>
          <a:p>
            <a:endParaRPr lang="zh-CN" altLang="en-US">
              <a:uFillTx/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使用场景：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890" y="1524635"/>
            <a:ext cx="7871460" cy="5383530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2000">
              <a:solidFill>
                <a:schemeClr val="accent3"/>
              </a:solidFill>
              <a:uFillTx/>
            </a:endParaRPr>
          </a:p>
          <a:p>
            <a:r>
              <a:rPr lang="zh-CN" altLang="en-US" sz="2800" b="1">
                <a:solidFill>
                  <a:schemeClr val="accent3"/>
                </a:solidFill>
                <a:uFillTx/>
              </a:rPr>
              <a:t>系统中存在大量的相似对象；</a:t>
            </a:r>
            <a:endParaRPr lang="zh-CN" altLang="en-US" sz="2800" b="1">
              <a:solidFill>
                <a:schemeClr val="accent3"/>
              </a:solidFill>
              <a:uFillTx/>
            </a:endParaRPr>
          </a:p>
          <a:p>
            <a:endParaRPr lang="zh-CN" altLang="en-US" sz="2800" b="1">
              <a:solidFill>
                <a:schemeClr val="accent3"/>
              </a:solidFill>
              <a:uFillTx/>
            </a:endParaRPr>
          </a:p>
          <a:p>
            <a:r>
              <a:rPr lang="zh-CN" altLang="en-US" sz="2800" b="1">
                <a:solidFill>
                  <a:schemeClr val="accent3"/>
                </a:solidFill>
                <a:uFillTx/>
              </a:rPr>
              <a:t>细粒度的对象都具备较接近的外部状态，而且内部状态与环境无关，也就是说对象没有特定身份；</a:t>
            </a:r>
            <a:endParaRPr lang="zh-CN" altLang="en-US" sz="2800" b="1">
              <a:solidFill>
                <a:schemeClr val="accent3"/>
              </a:solidFill>
              <a:uFillTx/>
            </a:endParaRPr>
          </a:p>
          <a:p>
            <a:endParaRPr lang="zh-CN" altLang="en-US" sz="2800" b="1">
              <a:solidFill>
                <a:schemeClr val="accent3"/>
              </a:solidFill>
              <a:uFillTx/>
            </a:endParaRPr>
          </a:p>
          <a:p>
            <a:r>
              <a:rPr lang="zh-CN" altLang="en-US" sz="2800" b="1">
                <a:solidFill>
                  <a:schemeClr val="accent3"/>
                </a:solidFill>
                <a:uFillTx/>
              </a:rPr>
              <a:t>需要缓冲池的场景</a:t>
            </a:r>
            <a:endParaRPr lang="zh-CN" altLang="en-US" sz="2800" b="1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模式讲解：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310515" y="1484630"/>
            <a:ext cx="8115935" cy="536829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484630"/>
            <a:ext cx="8116570" cy="5394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享元模式 主要包含三种角色：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9065"/>
            <a:ext cx="7886700" cy="5483225"/>
          </a:xfrm>
        </p:spPr>
        <p:txBody>
          <a:bodyPr>
            <a:noAutofit/>
          </a:bodyPr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抽象享元角色（Flyweight）：享元对象抽象基类或者接口，同时定义出对象的外部状态和内部状态的接口或实现；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endParaRPr lang="zh-CN" altLang="en-US" sz="2000" b="1">
              <a:solidFill>
                <a:schemeClr val="accent3"/>
              </a:solidFill>
              <a:uFillTx/>
            </a:endParaRPr>
          </a:p>
          <a:p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具体享元角色（ConcreteFlyweight）：实现抽象角色定义的业务。该角色的内部状态处理应该与环境无关，不能出现会有一个操作改变内部状态，同时修改了外部状态；</a:t>
            </a:r>
            <a:endParaRPr lang="zh-CN" altLang="en-US" sz="2000" b="1">
              <a:solidFill>
                <a:schemeClr val="accent3"/>
              </a:solidFill>
              <a:uFillTx/>
            </a:endParaRPr>
          </a:p>
          <a:p>
            <a:endParaRPr lang="zh-CN" altLang="en-US" sz="2000" b="1">
              <a:solidFill>
                <a:schemeClr val="accent3"/>
              </a:solidFill>
              <a:uFillTx/>
            </a:endParaRPr>
          </a:p>
          <a:p>
            <a:endParaRPr lang="zh-CN" altLang="en-US" sz="2000" b="1">
              <a:solidFill>
                <a:schemeClr val="accent3"/>
              </a:solidFill>
              <a:uFillTx/>
            </a:endParaRPr>
          </a:p>
          <a:p>
            <a:r>
              <a:rPr lang="zh-CN" altLang="en-US" sz="2000" b="1">
                <a:solidFill>
                  <a:schemeClr val="accent3"/>
                </a:solidFill>
                <a:uFillTx/>
              </a:rPr>
              <a:t>享元工厂（FlyweightFactory）：负责管理享元对象池和创建享元对象</a:t>
            </a:r>
            <a:r>
              <a:rPr lang="zh-CN" altLang="en-US" sz="1900">
                <a:solidFill>
                  <a:schemeClr val="accent3"/>
                </a:solidFill>
                <a:uFillTx/>
              </a:rPr>
              <a:t>；</a:t>
            </a:r>
            <a:endParaRPr lang="zh-CN" altLang="en-US" sz="1900">
              <a:solidFill>
                <a:schemeClr val="accent3"/>
              </a:solidFill>
              <a:uFillTx/>
            </a:endParaRPr>
          </a:p>
          <a:p>
            <a:endParaRPr lang="zh-CN" altLang="en-US" sz="1900">
              <a:solidFill>
                <a:schemeClr val="accent3"/>
              </a:solidFill>
              <a:uFillTx/>
            </a:endParaRPr>
          </a:p>
          <a:p>
            <a:pPr marL="0" indent="0">
              <a:buNone/>
            </a:pPr>
            <a:endParaRPr lang="zh-CN" altLang="en-US" sz="1900">
              <a:solidFill>
                <a:schemeClr val="accent3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4105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4105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COMBINE_RELATE_SLIDE_ID" val="background20173336_1"/>
  <p:tag name="KSO_WM_TEMPLATE_THUMBS_INDEX" val="1、11、12、18、24、31、33、34、35、36"/>
  <p:tag name="KSO_WM_TEMPLATE_SUBCATEGORY" val="combine"/>
  <p:tag name="KSO_WM_TAG_VERSION" val="1.0"/>
  <p:tag name="KSO_WM_BEAUTIFY_FLAG" val="#wm#"/>
  <p:tag name="KSO_WM_TEMPLATE_CATEGORY" val="custom"/>
  <p:tag name="KSO_WM_TEMPLATE_INDEX" val="20174105"/>
  <p:tag name="KSO_WM_TEMPLATE_MASTER_TYPE" val="1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PRESET_TEXT" val="BUSINESS REPOR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2*a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4"/>
  <p:tag name="KSO_WM_UNIT_PRESET_TEXT_LEN" val="114"/>
  <p:tag name="KSO_WM_UNIT_NOCLEAR" val="0"/>
  <p:tag name="KSO_WM_UNIT_VALUE" val="117"/>
  <p:tag name="KSO_WM_UNIT_HIGHLIGHT" val="0"/>
  <p:tag name="KSO_WM_UNIT_COMPATIBLE" val="0"/>
  <p:tag name="KSO_WM_UNIT_DIAGRAM_ISNUMVISUAL" val="0"/>
  <p:tag name="KSO_WM_UNIT_DIAGRAM_ISREFERUNIT" val="0"/>
  <p:tag name="KSO_WM_UNIT_ID" val="custom20174105_2*b*1"/>
  <p:tag name="KSO_WM_TEMPLATE_CATEGORY" val="custom"/>
  <p:tag name="KSO_WM_TEMPLATE_INDEX" val="20174105"/>
  <p:tag name="KSO_WM_UNIT_LAYERLEVEL" val="1"/>
  <p:tag name="KSO_WM_TAG_VERSION" val="1.0"/>
  <p:tag name="KSO_WM_UNIT_TEXT_FILL_FORE_SCHEMECOLOR_INDEX_BRIGHTNESS" val="0"/>
  <p:tag name="KSO_WM_UNIT_TEXT_FILL_FORE_SCHEMECOLOR_INDEX" val="5"/>
  <p:tag name="KSO_WM_UNIT_TEXT_FILL_TYPE" val="1"/>
</p:tagLst>
</file>

<file path=ppt/tags/tag124.xml><?xml version="1.0" encoding="utf-8"?>
<p:tagLst xmlns:p="http://schemas.openxmlformats.org/presentationml/2006/main">
  <p:tag name="KSO_WM_COMBINE_RELATE_SLIDE_ID" val="background20173336_1"/>
  <p:tag name="KSO_WM_TEMPLATE_THUMBS_INDEX" val="1、11、12、18、24、31、33、34、35、36"/>
  <p:tag name="KSO_WM_SLIDE_ID" val="custom20174105_2"/>
  <p:tag name="KSO_WM_TEMPLATE_SUBCATEGORY" val="0"/>
  <p:tag name="KSO_WM_TEMPLATE_MASTER_TYPE" val="1"/>
  <p:tag name="KSO_WM_TEMPLATE_COLOR_TYPE" val="0"/>
  <p:tag name="KSO_WM_SLIDE_TYPE" val="title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4105"/>
  <p:tag name="KSO_WM_SLIDE_LAYOUT" val="a_b"/>
  <p:tag name="KSO_WM_SLIDE_LAYOUT_CNT" val="1_1"/>
  <p:tag name="KSO_WM_SPECIAL_SOURCE" val="bdnull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42.xml><?xml version="1.0" encoding="utf-8"?>
<p:tagLst xmlns:p="http://schemas.openxmlformats.org/presentationml/2006/main">
  <p:tag name="KSO_DOCER_TEMPLATE_OPEN_ONCE_MARK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20174105">
      <a:dk1>
        <a:srgbClr val="000000"/>
      </a:dk1>
      <a:lt1>
        <a:srgbClr val="FFFFFF"/>
      </a:lt1>
      <a:dk2>
        <a:srgbClr val="59BBCF"/>
      </a:dk2>
      <a:lt2>
        <a:srgbClr val="FFFFFF"/>
      </a:lt2>
      <a:accent1>
        <a:srgbClr val="096493"/>
      </a:accent1>
      <a:accent2>
        <a:srgbClr val="55A3A8"/>
      </a:accent2>
      <a:accent3>
        <a:srgbClr val="0C87C4"/>
      </a:accent3>
      <a:accent4>
        <a:srgbClr val="00CC99"/>
      </a:accent4>
      <a:accent5>
        <a:srgbClr val="498C91"/>
      </a:accent5>
      <a:accent6>
        <a:srgbClr val="00A87C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4676</Words>
  <Application>WPS 演示</Application>
  <PresentationFormat/>
  <Paragraphs>181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默认设计模板</vt:lpstr>
      <vt:lpstr>Office 主题</vt:lpstr>
      <vt:lpstr>享元模式</vt:lpstr>
      <vt:lpstr>简介：</vt:lpstr>
      <vt:lpstr>PowerPoint 演示文稿</vt:lpstr>
      <vt:lpstr>主要解决：</vt:lpstr>
      <vt:lpstr>优缺点：</vt:lpstr>
      <vt:lpstr>PowerPoint 演示文稿</vt:lpstr>
      <vt:lpstr>使用场景：</vt:lpstr>
      <vt:lpstr>模式讲解：</vt:lpstr>
      <vt:lpstr>享元模式 主要包含三种角色：</vt:lpstr>
      <vt:lpstr>享元模式 的通用代码：</vt:lpstr>
      <vt:lpstr>.</vt:lpstr>
      <vt:lpstr>.</vt:lpstr>
      <vt:lpstr>举个例子</vt:lpstr>
      <vt:lpstr>例子代码：</vt:lpstr>
      <vt:lpstr>.</vt:lpstr>
      <vt:lpstr>分析：</vt:lpstr>
      <vt:lpstr>使用TicketFactory进行更改，增加缓存机制：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享元模式</dc:title>
  <dc:creator>吴文青</dc:creator>
  <cp:lastModifiedBy>那个男孩</cp:lastModifiedBy>
  <cp:revision>7</cp:revision>
  <dcterms:created xsi:type="dcterms:W3CDTF">2022-03-29T08:56:00Z</dcterms:created>
  <dcterms:modified xsi:type="dcterms:W3CDTF">2022-04-05T05:53:55Z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9EA95BED8AE648049AC2DF87D9F96B9C</vt:lpwstr>
  </property>
</Properties>
</file>