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0" r:id="rId5"/>
    <p:sldId id="262" r:id="rId6"/>
    <p:sldId id="272" r:id="rId7"/>
    <p:sldId id="273" r:id="rId8"/>
    <p:sldId id="261" r:id="rId9"/>
    <p:sldId id="274" r:id="rId10"/>
    <p:sldId id="258" r:id="rId11"/>
    <p:sldId id="283" r:id="rId12"/>
    <p:sldId id="260" r:id="rId13"/>
    <p:sldId id="289" r:id="rId14"/>
    <p:sldId id="271" r:id="rId15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8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8"/>
        <p:guide pos="292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25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48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8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1.jpe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.jpeg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1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1.jpe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jpe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2.jpe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image" Target="../media/image1.jpeg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1.jpe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77400" y="2693048"/>
            <a:ext cx="5389200" cy="899100"/>
          </a:xfrm>
        </p:spPr>
        <p:txBody>
          <a:bodyPr lIns="90000" tIns="46800" rIns="90000" bIns="46800" anchor="b" anchorCtr="0">
            <a:normAutofit/>
          </a:bodyPr>
          <a:lstStyle>
            <a:lvl1pPr algn="dist">
              <a:defRPr sz="7200" b="0" spc="600" baseline="0">
                <a:solidFill>
                  <a:schemeClr val="accent1"/>
                </a:solidFill>
                <a:latin typeface="微软雅黑" panose="020B0503020204020204" charset="-122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023550" y="3721906"/>
            <a:ext cx="3096900" cy="376951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9"/>
          <p:cNvGrpSpPr/>
          <p:nvPr userDrawn="1"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pic>
          <p:nvPicPr>
            <p:cNvPr id="11268" name="图片 10"/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矩形 11"/>
            <p:cNvSpPr/>
            <p:nvPr userDrawn="1">
              <p:custDataLst>
                <p:tags r:id="rId4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47825" y="2693048"/>
            <a:ext cx="5848350" cy="8991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38323" y="3721906"/>
            <a:ext cx="3267354" cy="2381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2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  <a:p>
            <a:pPr lvl="1" fontAlgn="auto"/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075" y="1085850"/>
            <a:ext cx="8705850" cy="4686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19075" y="1085850"/>
            <a:ext cx="8705850" cy="4686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857250"/>
            <a:ext cx="3617913" cy="51498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1435050"/>
            <a:ext cx="2970000" cy="6615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219075" y="1085850"/>
            <a:ext cx="8705850" cy="4686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857250"/>
            <a:ext cx="9144000" cy="199866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219075" y="1085850"/>
            <a:ext cx="8705850" cy="4686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4629150"/>
            <a:ext cx="9144000" cy="1371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1359450"/>
            <a:ext cx="8232300" cy="4239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19075" y="1085850"/>
            <a:ext cx="8705850" cy="4686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434700" y="1035450"/>
            <a:ext cx="8278200" cy="331473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388"/>
            <a:ext cx="9144000" cy="37052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12"/>
          <p:cNvGrpSpPr/>
          <p:nvPr userDrawn="1"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pic>
          <p:nvPicPr>
            <p:cNvPr id="3076" name="图片 10"/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矩形 11"/>
            <p:cNvSpPr/>
            <p:nvPr userDrawn="1">
              <p:custDataLst>
                <p:tags r:id="rId4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en-US" altLang="zh-CN" sz="1350" strike="noStrike" noProof="1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19250" y="2808554"/>
            <a:ext cx="5905500" cy="8073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400" b="0" u="none" strike="noStrike" kern="1200" cap="none" spc="800" normalizeH="0" baseline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23550" y="3721906"/>
            <a:ext cx="3096900" cy="398264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kumimoji="0" lang="zh-CN" altLang="en-US" sz="1400" b="0" i="0" u="none" strike="noStrike" kern="1200" cap="none" spc="8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10"/>
          <p:cNvGrpSpPr/>
          <p:nvPr userDrawn="1"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pic>
          <p:nvPicPr>
            <p:cNvPr id="5124" name="图片 11"/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" name="矩形 12"/>
            <p:cNvSpPr/>
            <p:nvPr userDrawn="1">
              <p:custDataLst>
                <p:tags r:id="rId4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en-US" altLang="zh-CN" sz="1350" strike="noStrike" noProof="1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1571631"/>
            <a:ext cx="3962432" cy="4041680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2"/>
          <p:cNvGrpSpPr/>
          <p:nvPr userDrawn="1"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pic>
          <p:nvPicPr>
            <p:cNvPr id="6148" name="图片 13"/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矩形 14"/>
            <p:cNvSpPr/>
            <p:nvPr userDrawn="1">
              <p:custDataLst>
                <p:tags r:id="rId4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en-US" altLang="zh-CN" sz="1350" strike="noStrike" noProof="1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0" y="857250"/>
            <a:ext cx="5305425" cy="5143500"/>
          </a:xfrm>
          <a:custGeom>
            <a:avLst/>
            <a:gdLst>
              <a:gd name="connsiteX0" fmla="*/ 0 w 7073321"/>
              <a:gd name="connsiteY0" fmla="*/ 0 h 6858000"/>
              <a:gd name="connsiteX1" fmla="*/ 3362885 w 7073321"/>
              <a:gd name="connsiteY1" fmla="*/ 0 h 6858000"/>
              <a:gd name="connsiteX2" fmla="*/ 4634891 w 7073321"/>
              <a:gd name="connsiteY2" fmla="*/ 0 h 6858000"/>
              <a:gd name="connsiteX3" fmla="*/ 7073321 w 7073321"/>
              <a:gd name="connsiteY3" fmla="*/ 6858000 h 6858000"/>
              <a:gd name="connsiteX4" fmla="*/ 3362885 w 7073321"/>
              <a:gd name="connsiteY4" fmla="*/ 6858000 h 6858000"/>
              <a:gd name="connsiteX5" fmla="*/ 2171151 w 7073321"/>
              <a:gd name="connsiteY5" fmla="*/ 6858000 h 6858000"/>
              <a:gd name="connsiteX6" fmla="*/ 0 w 707332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73321" h="6858000">
                <a:moveTo>
                  <a:pt x="0" y="0"/>
                </a:moveTo>
                <a:lnTo>
                  <a:pt x="3362885" y="0"/>
                </a:lnTo>
                <a:lnTo>
                  <a:pt x="4634891" y="0"/>
                </a:lnTo>
                <a:lnTo>
                  <a:pt x="7073321" y="6858000"/>
                </a:lnTo>
                <a:lnTo>
                  <a:pt x="3362885" y="6858000"/>
                </a:lnTo>
                <a:lnTo>
                  <a:pt x="2171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b="1" strike="noStrike" noProof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" y="857250"/>
            <a:ext cx="4606174" cy="5143500"/>
          </a:xfrm>
          <a:custGeom>
            <a:avLst/>
            <a:gdLst>
              <a:gd name="connsiteX0" fmla="*/ 0 w 6141567"/>
              <a:gd name="connsiteY0" fmla="*/ 0 h 6858000"/>
              <a:gd name="connsiteX1" fmla="*/ 2431131 w 6141567"/>
              <a:gd name="connsiteY1" fmla="*/ 0 h 6858000"/>
              <a:gd name="connsiteX2" fmla="*/ 3703137 w 6141567"/>
              <a:gd name="connsiteY2" fmla="*/ 0 h 6858000"/>
              <a:gd name="connsiteX3" fmla="*/ 6141567 w 6141567"/>
              <a:gd name="connsiteY3" fmla="*/ 6858000 h 6858000"/>
              <a:gd name="connsiteX4" fmla="*/ 2431131 w 6141567"/>
              <a:gd name="connsiteY4" fmla="*/ 6858000 h 6858000"/>
              <a:gd name="connsiteX5" fmla="*/ 1239397 w 6141567"/>
              <a:gd name="connsiteY5" fmla="*/ 6858000 h 6858000"/>
              <a:gd name="connsiteX6" fmla="*/ 0 w 61415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1567" h="6858000">
                <a:moveTo>
                  <a:pt x="0" y="0"/>
                </a:moveTo>
                <a:lnTo>
                  <a:pt x="2431131" y="0"/>
                </a:lnTo>
                <a:lnTo>
                  <a:pt x="3703137" y="0"/>
                </a:lnTo>
                <a:lnTo>
                  <a:pt x="6141567" y="6858000"/>
                </a:lnTo>
                <a:lnTo>
                  <a:pt x="2431131" y="6858000"/>
                </a:lnTo>
                <a:lnTo>
                  <a:pt x="12393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185738" y="1039813"/>
            <a:ext cx="8772525" cy="47783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6057" y="1352958"/>
            <a:ext cx="4265532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10"/>
          <p:cNvGrpSpPr/>
          <p:nvPr userDrawn="1"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pic>
          <p:nvPicPr>
            <p:cNvPr id="9220" name="图片 11"/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" name="矩形 12"/>
            <p:cNvSpPr/>
            <p:nvPr userDrawn="1">
              <p:custDataLst>
                <p:tags r:id="rId4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 fontAlgn="base">
                <a:buClrTx/>
                <a:buSzTx/>
                <a:buFontTx/>
              </a:pPr>
              <a:endParaRPr lang="en-US" altLang="zh-CN" sz="1350" strike="noStrike" noProof="1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9"/>
          <p:cNvGrpSpPr/>
          <p:nvPr userDrawn="1"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pic>
          <p:nvPicPr>
            <p:cNvPr id="10244" name="图片 10"/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矩形 11"/>
            <p:cNvSpPr/>
            <p:nvPr userDrawn="1">
              <p:custDataLst>
                <p:tags r:id="rId4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350" strike="noStrike" noProof="1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88.xml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tags" Target="../tags/tag85.xml"/><Relationship Id="rId20" Type="http://schemas.openxmlformats.org/officeDocument/2006/relationships/tags" Target="../tags/tag8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1650" y="1189038"/>
            <a:ext cx="8140700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501650" y="1571625"/>
            <a:ext cx="8140700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7" Type="http://schemas.openxmlformats.org/officeDocument/2006/relationships/slideLayout" Target="../slideLayouts/slideLayout6.xml"/><Relationship Id="rId16" Type="http://schemas.openxmlformats.org/officeDocument/2006/relationships/themeOverride" Target="../theme/themeOverride2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16.xml"/><Relationship Id="rId3" Type="http://schemas.openxmlformats.org/officeDocument/2006/relationships/slide" Target="slide8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20.xml"/><Relationship Id="rId3" Type="http://schemas.openxmlformats.org/officeDocument/2006/relationships/slide" Target="slide1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878013" y="2708275"/>
            <a:ext cx="5387975" cy="900113"/>
          </a:xfrm>
        </p:spPr>
        <p:txBody>
          <a:bodyPr lIns="90000" tIns="46800" rIns="90000" bIns="46800" anchor="b" anchorCtr="0">
            <a:normAutofit fontScale="90000"/>
          </a:bodyPr>
          <a:lstStyle/>
          <a:p>
            <a: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72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itchFamily="18" charset="-122"/>
                <a:cs typeface="+mj-cs"/>
              </a:rPr>
              <a:t>Java</a:t>
            </a:r>
            <a:r>
              <a:rPr kumimoji="0" lang="zh-CN" altLang="en-US" sz="72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itchFamily="18" charset="-122"/>
                <a:cs typeface="+mj-cs"/>
              </a:rPr>
              <a:t>反射</a:t>
            </a:r>
            <a:endParaRPr kumimoji="0" lang="zh-CN" altLang="en-US" sz="7200" b="0" i="0" u="none" strike="noStrike" kern="1200" cap="none" spc="600" normalizeH="0" baseline="0" noProof="1" dirty="0">
              <a:solidFill>
                <a:schemeClr val="accent1"/>
              </a:solidFill>
              <a:uFillTx/>
              <a:latin typeface="微软雅黑" panose="020B0503020204020204" charset="-122"/>
              <a:ea typeface="汉仪旗黑-85S" pitchFamily="18" charset="-122"/>
              <a:cs typeface="+mj-cs"/>
            </a:endParaRPr>
          </a:p>
        </p:txBody>
      </p:sp>
      <p:sp>
        <p:nvSpPr>
          <p:cNvPr id="21507" name="副标题 3"/>
          <p:cNvSpPr>
            <a:spLocks noGrp="1"/>
          </p:cNvSpPr>
          <p:nvPr>
            <p:ph type="subTitle" idx="1" hasCustomPrompt="1"/>
          </p:nvPr>
        </p:nvSpPr>
        <p:spPr>
          <a:xfrm>
            <a:off x="3131503" y="5517198"/>
            <a:ext cx="3095625" cy="376237"/>
          </a:xfr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txBody>
          <a:bodyPr vert="horz" lIns="101600" tIns="38100" rIns="76200" bIns="38100" anchor="t" anchorCtr="0"/>
          <a:p>
            <a:pPr defTabSz="914400">
              <a:buClrTx/>
              <a:buSzTx/>
            </a:pPr>
            <a:r>
              <a:rPr lang="zh-CN" altLang="en-US" kern="1200" normalizeH="0" baseline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作者：闫玉起</a:t>
            </a:r>
            <a:endParaRPr lang="zh-CN" altLang="en-US" kern="1200" normalizeH="0" baseline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50" y="243205"/>
            <a:ext cx="8140700" cy="6163945"/>
          </a:xfrm>
        </p:spPr>
        <p:txBody>
          <a:bodyPr lIns="101600" tIns="0" rIns="82550" bIns="0" rtlCol="0">
            <a:normAutofit/>
          </a:bodyPr>
          <a:p>
            <a:pPr fontAlgn="auto"/>
            <a:r>
              <a:rPr lang="zh-CN" altLang="en-US" strike="noStrike" noProof="1"/>
              <a:t>1、通过对象调用 getClass() 方法来获取,通常应用在：比如你传过来一个 Object</a:t>
            </a:r>
            <a:endParaRPr lang="zh-CN" altLang="en-US" strike="noStrike" noProof="1"/>
          </a:p>
          <a:p>
            <a:pPr fontAlgn="auto"/>
            <a:r>
              <a:rPr lang="zh-CN" altLang="en-US" strike="noStrike" noProof="1"/>
              <a:t> </a:t>
            </a:r>
            <a:r>
              <a:rPr lang="en-US" altLang="zh-CN" strike="noStrike" noProof="1"/>
              <a:t>    </a:t>
            </a:r>
            <a:r>
              <a:rPr lang="zh-CN" altLang="en-US" strike="noStrike" noProof="1"/>
              <a:t>类型的对象，而我不知道你具体是什么类，用这种方法</a:t>
            </a:r>
            <a:endParaRPr lang="zh-CN" altLang="en-US" strike="noStrike" noProof="1"/>
          </a:p>
          <a:p>
            <a:pPr fontAlgn="auto"/>
            <a:r>
              <a:rPr lang="zh-CN" altLang="en-US" strike="noStrike" noProof="1"/>
              <a:t>　　Person p</a:t>
            </a:r>
            <a:r>
              <a:rPr lang="en-US" altLang="zh-CN" strike="noStrike" noProof="1"/>
              <a:t>1</a:t>
            </a:r>
            <a:r>
              <a:rPr lang="zh-CN" altLang="en-US" strike="noStrike" noProof="1"/>
              <a:t> = new Person();</a:t>
            </a:r>
            <a:endParaRPr lang="zh-CN" altLang="en-US" strike="noStrike" noProof="1"/>
          </a:p>
          <a:p>
            <a:pPr fontAlgn="auto"/>
            <a:r>
              <a:rPr lang="zh-CN" altLang="en-US" strike="noStrike" noProof="1"/>
              <a:t>　　Class c</a:t>
            </a:r>
            <a:r>
              <a:rPr lang="en-US" altLang="zh-CN" strike="noStrike" noProof="1"/>
              <a:t>1</a:t>
            </a:r>
            <a:r>
              <a:rPr lang="zh-CN" altLang="en-US" strike="noStrike" noProof="1"/>
              <a:t> = p</a:t>
            </a:r>
            <a:r>
              <a:rPr lang="en-US" altLang="zh-CN" strike="noStrike" noProof="1"/>
              <a:t>1</a:t>
            </a:r>
            <a:r>
              <a:rPr lang="zh-CN" altLang="en-US" strike="noStrike" noProof="1"/>
              <a:t>.getClass();</a:t>
            </a:r>
            <a:endParaRPr lang="zh-CN" altLang="en-US" strike="noStrike" noProof="1"/>
          </a:p>
          <a:p>
            <a:pPr fontAlgn="auto"/>
            <a:endParaRPr lang="zh-CN" altLang="en-US" strike="noStrike" noProof="1"/>
          </a:p>
          <a:p>
            <a:pPr fontAlgn="auto"/>
            <a:r>
              <a:rPr lang="zh-CN" altLang="en-US" strike="noStrike" noProof="1"/>
              <a:t>2、直接通过 类名.class 的方式得到,该方法最为安全可靠，程序性能更高</a:t>
            </a:r>
            <a:endParaRPr lang="zh-CN" altLang="en-US" strike="noStrike" noProof="1"/>
          </a:p>
          <a:p>
            <a:pPr fontAlgn="auto"/>
            <a:r>
              <a:rPr lang="zh-CN" altLang="en-US" strike="noStrike" noProof="1"/>
              <a:t> </a:t>
            </a:r>
            <a:r>
              <a:rPr lang="en-US" altLang="zh-CN" strike="noStrike" noProof="1"/>
              <a:t>     </a:t>
            </a:r>
            <a:r>
              <a:rPr lang="zh-CN" altLang="en-US" strike="noStrike" noProof="1"/>
              <a:t>这说明任何一个类都有一个隐含的静态成员变量 class</a:t>
            </a:r>
            <a:endParaRPr lang="zh-CN" altLang="en-US" strike="noStrike" noProof="1"/>
          </a:p>
          <a:p>
            <a:pPr fontAlgn="auto"/>
            <a:r>
              <a:rPr lang="zh-CN" altLang="en-US" strike="noStrike" noProof="1"/>
              <a:t>　　Class c2 = Person.class;</a:t>
            </a:r>
            <a:endParaRPr lang="zh-CN" altLang="en-US" strike="noStrike" noProof="1"/>
          </a:p>
          <a:p>
            <a:pPr fontAlgn="auto"/>
            <a:endParaRPr lang="zh-CN" altLang="en-US" strike="noStrike" noProof="1"/>
          </a:p>
          <a:p>
            <a:pPr fontAlgn="auto"/>
            <a:r>
              <a:rPr lang="zh-CN" altLang="en-US" strike="noStrike" noProof="1"/>
              <a:t>3、通过 Class 对象的 forName() 静态方法来获取，用的最多，</a:t>
            </a:r>
            <a:endParaRPr lang="zh-CN" altLang="en-US" strike="noStrike" noProof="1"/>
          </a:p>
          <a:p>
            <a:pPr fontAlgn="auto"/>
            <a:r>
              <a:rPr lang="zh-CN" altLang="en-US" strike="noStrike" noProof="1"/>
              <a:t>  </a:t>
            </a:r>
            <a:r>
              <a:rPr lang="en-US" altLang="zh-CN" strike="noStrike" noProof="1"/>
              <a:t>   </a:t>
            </a:r>
            <a:r>
              <a:rPr lang="zh-CN" altLang="en-US" strike="noStrike" noProof="1"/>
              <a:t>但可能抛出 ClassNotFoundException 异常</a:t>
            </a:r>
            <a:endParaRPr lang="zh-CN" altLang="en-US" strike="noStrike" noProof="1"/>
          </a:p>
          <a:p>
            <a:pPr fontAlgn="auto"/>
            <a:r>
              <a:rPr lang="zh-CN" altLang="en-US" strike="noStrike" noProof="1"/>
              <a:t>　　Class c3 = Class.forName("com.ys.reflex.Person");</a:t>
            </a:r>
            <a:endParaRPr lang="zh-CN" altLang="en-US" strike="noStrike" noProof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768" y="764861"/>
            <a:ext cx="8139178" cy="331473"/>
          </a:xfrm>
        </p:spPr>
        <p:txBody>
          <a:bodyPr/>
          <a:p>
            <a:r>
              <a:rPr lang="zh-CN" altLang="en-US"/>
              <a:t>一些常见的调用</a:t>
            </a:r>
            <a:r>
              <a:rPr lang="en-US" altLang="zh-CN"/>
              <a:t>class</a:t>
            </a:r>
            <a:r>
              <a:t>的方法：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" y="1273175"/>
            <a:ext cx="7994650" cy="4460875"/>
          </a:xfrm>
        </p:spPr>
        <p:txBody>
          <a:bodyPr>
            <a:normAutofit lnSpcReduction="20000"/>
          </a:bodyPr>
          <a:p>
            <a:r>
              <a:rPr lang="zh-CN" altLang="en-US"/>
              <a:t>　getName()：获得类的完整名字。</a:t>
            </a:r>
            <a:endParaRPr lang="zh-CN" altLang="en-US"/>
          </a:p>
          <a:p>
            <a:r>
              <a:rPr lang="zh-CN" altLang="en-US"/>
              <a:t>　　getFields()：获得类的public类型的属性。</a:t>
            </a:r>
            <a:endParaRPr lang="zh-CN" altLang="en-US"/>
          </a:p>
          <a:p>
            <a:r>
              <a:rPr lang="zh-CN" altLang="en-US"/>
              <a:t>　　getDeclaredFields()：获得类的所有属性。包括private 声明的和继承类</a:t>
            </a:r>
            <a:endParaRPr lang="zh-CN" altLang="en-US"/>
          </a:p>
          <a:p>
            <a:r>
              <a:rPr lang="zh-CN" altLang="en-US"/>
              <a:t>　　getMethods()：获得类的public类型的方法。</a:t>
            </a:r>
            <a:endParaRPr lang="zh-CN" altLang="en-US"/>
          </a:p>
          <a:p>
            <a:r>
              <a:rPr lang="zh-CN" altLang="en-US"/>
              <a:t>　　getDeclaredMethods()：获得类的所有方法。包括private 声明的和继承类</a:t>
            </a:r>
            <a:endParaRPr lang="zh-CN" altLang="en-US"/>
          </a:p>
          <a:p>
            <a:r>
              <a:rPr lang="zh-CN" altLang="en-US"/>
              <a:t>　　getMethod(String name, Class[] parameterTypes)：获得类的特定方法，name参数指定方法的名字，parameterTypes 参数指定方法的参数类型。</a:t>
            </a:r>
            <a:endParaRPr lang="zh-CN" altLang="en-US"/>
          </a:p>
          <a:p>
            <a:r>
              <a:rPr lang="zh-CN" altLang="en-US"/>
              <a:t>　　getConstructors()：获得类的public类型的构造方法。</a:t>
            </a:r>
            <a:endParaRPr lang="zh-CN" altLang="en-US"/>
          </a:p>
          <a:p>
            <a:r>
              <a:rPr lang="zh-CN" altLang="en-US"/>
              <a:t>　　getConstructor(Class[] parameterTypes)：获得类的特定构造方法，parameterTypes 参数指定构造方法的参数类型。</a:t>
            </a:r>
            <a:endParaRPr lang="zh-CN" altLang="en-US"/>
          </a:p>
          <a:p>
            <a:r>
              <a:rPr lang="zh-CN" altLang="en-US"/>
              <a:t>　　newInstance()：通过类的不带参数的构造方法创建这个类的一个对象。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647825" y="2692400"/>
            <a:ext cx="5848350" cy="900113"/>
          </a:xfrm>
        </p:spPr>
        <p:txBody>
          <a:bodyPr lIns="90000" tIns="46800" rIns="90000" bIns="46800" anchor="b" anchorCtr="0"/>
          <a:p>
            <a:pPr indent="0" defTabSz="914400">
              <a:buNone/>
            </a:pPr>
            <a:r>
              <a:rPr lang="zh-CN" altLang="en-US" kern="1200" normalizeH="0" baseline="0" dirty="0">
                <a:latin typeface="微软雅黑" panose="020B0503020204020204" charset="-122"/>
                <a:ea typeface="汉仪旗黑-85S" pitchFamily="18" charset="-122"/>
                <a:cs typeface="+mj-cs"/>
                <a:sym typeface="微软雅黑" panose="020B0503020204020204" charset="-122"/>
              </a:rPr>
              <a:t>感谢观看</a:t>
            </a:r>
            <a:endParaRPr lang="zh-CN" altLang="en-US" kern="1200" normalizeH="0" baseline="0" dirty="0">
              <a:latin typeface="微软雅黑" panose="020B0503020204020204" charset="-122"/>
              <a:ea typeface="汉仪旗黑-85S" pitchFamily="18" charset="-122"/>
              <a:cs typeface="+mj-cs"/>
              <a:sym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" name="Oval 10"/>
          <p:cNvSpPr/>
          <p:nvPr>
            <p:custDataLst>
              <p:tags r:id="rId1"/>
            </p:custDataLst>
          </p:nvPr>
        </p:nvSpPr>
        <p:spPr>
          <a:xfrm>
            <a:off x="3331219" y="1876108"/>
            <a:ext cx="649226" cy="649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normAutofit/>
          </a:bodyPr>
          <a:lstStyle/>
          <a:p>
            <a:pPr algn="ctr" defTabSz="228600" fontAlgn="base"/>
            <a:endParaRPr lang="en-US" sz="675" strike="noStrike" noProof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ectangle 16"/>
          <p:cNvSpPr/>
          <p:nvPr>
            <p:custDataLst>
              <p:tags r:id="rId2"/>
            </p:custDataLst>
          </p:nvPr>
        </p:nvSpPr>
        <p:spPr>
          <a:xfrm>
            <a:off x="4141452" y="1962093"/>
            <a:ext cx="3843411" cy="4818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228600" fontAlgn="base"/>
            <a:r>
              <a:rPr lang="zh-CN" altLang="en-US" sz="127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什么是反射</a:t>
            </a:r>
            <a:endParaRPr lang="zh-CN" altLang="en-US" sz="1275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Shape 1498"/>
          <p:cNvSpPr/>
          <p:nvPr>
            <p:custDataLst>
              <p:tags r:id="rId3"/>
            </p:custDataLst>
          </p:nvPr>
        </p:nvSpPr>
        <p:spPr>
          <a:xfrm>
            <a:off x="3481262" y="2029036"/>
            <a:ext cx="349140" cy="343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bg1"/>
          </a:solidFill>
          <a:ln w="3175">
            <a:noFill/>
            <a:miter/>
          </a:ln>
        </p:spPr>
        <p:txBody>
          <a:bodyPr lIns="7143" tIns="7143" rIns="7143" bIns="7143" anchor="ctr">
            <a:normAutofit/>
          </a:bodyPr>
          <a:lstStyle/>
          <a:p>
            <a:pPr defTabSz="114300" fontAlgn="base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5" strike="noStrike" noProof="1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Gill Sans"/>
            </a:endParaRPr>
          </a:p>
        </p:txBody>
      </p:sp>
      <p:sp>
        <p:nvSpPr>
          <p:cNvPr id="51" name="Oval 11"/>
          <p:cNvSpPr/>
          <p:nvPr>
            <p:custDataLst>
              <p:tags r:id="rId4"/>
            </p:custDataLst>
          </p:nvPr>
        </p:nvSpPr>
        <p:spPr>
          <a:xfrm>
            <a:off x="3663044" y="2926410"/>
            <a:ext cx="652110" cy="6521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normAutofit/>
          </a:bodyPr>
          <a:lstStyle/>
          <a:p>
            <a:pPr algn="ctr" defTabSz="228600" fontAlgn="base"/>
            <a:endParaRPr lang="en-US" sz="675" strike="noStrike" noProof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Shape 2590"/>
          <p:cNvSpPr/>
          <p:nvPr>
            <p:custDataLst>
              <p:tags r:id="rId5"/>
            </p:custDataLst>
          </p:nvPr>
        </p:nvSpPr>
        <p:spPr>
          <a:xfrm>
            <a:off x="3836171" y="3099536"/>
            <a:ext cx="302973" cy="302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7142" tIns="7142" rIns="7142" bIns="7142" anchor="ctr">
            <a:normAutofit/>
          </a:bodyPr>
          <a:lstStyle/>
          <a:p>
            <a:pPr defTabSz="114300" fontAlgn="base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5" strike="noStrike" noProof="1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Gill Sans"/>
            </a:endParaRPr>
          </a:p>
        </p:txBody>
      </p:sp>
      <p:sp>
        <p:nvSpPr>
          <p:cNvPr id="53" name="Rectangle 16"/>
          <p:cNvSpPr/>
          <p:nvPr>
            <p:custDataLst>
              <p:tags r:id="rId6"/>
            </p:custDataLst>
          </p:nvPr>
        </p:nvSpPr>
        <p:spPr>
          <a:xfrm>
            <a:off x="4491168" y="3010087"/>
            <a:ext cx="3840527" cy="48475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228600" fontAlgn="base"/>
            <a:r>
              <a:rPr lang="zh-CN" altLang="en-US" sz="127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反射能做什么</a:t>
            </a:r>
            <a:endParaRPr lang="zh-CN" altLang="en-US" sz="1275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5" name="Oval 11"/>
          <p:cNvSpPr/>
          <p:nvPr>
            <p:custDataLst>
              <p:tags r:id="rId7"/>
            </p:custDataLst>
          </p:nvPr>
        </p:nvSpPr>
        <p:spPr>
          <a:xfrm>
            <a:off x="4430572" y="5029897"/>
            <a:ext cx="649226" cy="6492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normAutofit/>
          </a:bodyPr>
          <a:lstStyle/>
          <a:p>
            <a:pPr algn="ctr" defTabSz="228600" fontAlgn="base"/>
            <a:endParaRPr lang="en-US" sz="675" strike="noStrike" noProof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ectangle 16"/>
          <p:cNvSpPr/>
          <p:nvPr>
            <p:custDataLst>
              <p:tags r:id="rId8"/>
            </p:custDataLst>
          </p:nvPr>
        </p:nvSpPr>
        <p:spPr>
          <a:xfrm>
            <a:off x="5320443" y="5110113"/>
            <a:ext cx="3843411" cy="4818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228600" fontAlgn="base"/>
            <a:r>
              <a:rPr lang="zh-CN" altLang="en-US" sz="127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根据父类获得反射类型</a:t>
            </a:r>
            <a:endParaRPr lang="zh-CN" altLang="en-US" sz="1275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7" name="Shape 2815"/>
          <p:cNvSpPr/>
          <p:nvPr>
            <p:custDataLst>
              <p:tags r:id="rId9"/>
            </p:custDataLst>
          </p:nvPr>
        </p:nvSpPr>
        <p:spPr>
          <a:xfrm>
            <a:off x="4618127" y="5203024"/>
            <a:ext cx="274118" cy="302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7142" tIns="7142" rIns="7142" bIns="7142" anchor="ctr">
            <a:normAutofit/>
          </a:bodyPr>
          <a:lstStyle/>
          <a:p>
            <a:pPr defTabSz="114300" fontAlgn="base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565" strike="noStrike" noProof="1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Gill Sans"/>
            </a:endParaRPr>
          </a:p>
        </p:txBody>
      </p:sp>
      <p:sp>
        <p:nvSpPr>
          <p:cNvPr id="59" name="Oval 10"/>
          <p:cNvSpPr/>
          <p:nvPr>
            <p:custDataLst>
              <p:tags r:id="rId10"/>
            </p:custDataLst>
          </p:nvPr>
        </p:nvSpPr>
        <p:spPr>
          <a:xfrm>
            <a:off x="4017955" y="3976711"/>
            <a:ext cx="649226" cy="6521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normAutofit/>
          </a:bodyPr>
          <a:lstStyle/>
          <a:p>
            <a:pPr algn="ctr" defTabSz="228600" fontAlgn="base"/>
            <a:endParaRPr lang="en-US" sz="675" strike="noStrike" noProof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ectangle 16"/>
          <p:cNvSpPr/>
          <p:nvPr>
            <p:custDataLst>
              <p:tags r:id="rId11"/>
            </p:custDataLst>
          </p:nvPr>
        </p:nvSpPr>
        <p:spPr>
          <a:xfrm>
            <a:off x="4843192" y="4060388"/>
            <a:ext cx="3843411" cy="48475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defTabSz="228600" fontAlgn="base"/>
            <a:r>
              <a:rPr lang="zh-CN" altLang="en-US" sz="127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反射的具体表现</a:t>
            </a:r>
            <a:endParaRPr lang="zh-CN" altLang="en-US" sz="1275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1" name="AutoShape 47"/>
          <p:cNvSpPr/>
          <p:nvPr>
            <p:custDataLst>
              <p:tags r:id="rId12"/>
            </p:custDataLst>
          </p:nvPr>
        </p:nvSpPr>
        <p:spPr bwMode="auto">
          <a:xfrm>
            <a:off x="4191082" y="4149838"/>
            <a:ext cx="302973" cy="305857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7143" tIns="7143" rIns="7143" bIns="7143" anchor="ctr">
            <a:normAutofit/>
          </a:bodyPr>
          <a:lstStyle/>
          <a:p>
            <a:pPr algn="ctr" defTabSz="114300" fontAlgn="base" hangingPunct="0">
              <a:spcBef>
                <a:spcPct val="0"/>
              </a:spcBef>
              <a:spcAft>
                <a:spcPct val="0"/>
              </a:spcAft>
            </a:pPr>
            <a:endParaRPr lang="en-US" sz="565" strike="noStrike" noProof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16" name="Rectangle 45"/>
          <p:cNvSpPr/>
          <p:nvPr>
            <p:custDataLst>
              <p:tags r:id="rId13"/>
            </p:custDataLst>
          </p:nvPr>
        </p:nvSpPr>
        <p:spPr>
          <a:xfrm>
            <a:off x="4089400" y="1276350"/>
            <a:ext cx="965200" cy="35877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dist" fontAlgn="base"/>
            <a:r>
              <a:rPr lang="zh-CN" altLang="en-US" sz="187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汉仪旗黑-85S" pitchFamily="18" charset="-122"/>
                <a:cs typeface="+mn-cs"/>
              </a:rPr>
              <a:t>目录</a:t>
            </a:r>
            <a:endParaRPr lang="zh-CN" altLang="en-US" sz="1875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汉仪旗黑-85S" pitchFamily="18" charset="-122"/>
            </a:endParaRPr>
          </a:p>
        </p:txBody>
      </p:sp>
      <p:sp>
        <p:nvSpPr>
          <p:cNvPr id="17" name="Rectangle 46"/>
          <p:cNvSpPr/>
          <p:nvPr>
            <p:custDataLst>
              <p:tags r:id="rId14"/>
            </p:custDataLst>
          </p:nvPr>
        </p:nvSpPr>
        <p:spPr>
          <a:xfrm>
            <a:off x="3598863" y="1636713"/>
            <a:ext cx="2017713" cy="207963"/>
          </a:xfrm>
          <a:prstGeom prst="rect">
            <a:avLst/>
          </a:prstGeom>
        </p:spPr>
        <p:txBody>
          <a:bodyPr wrap="square">
            <a:normAutofit fontScale="80000"/>
          </a:bodyPr>
          <a:lstStyle/>
          <a:p>
            <a:pPr algn="ctr" fontAlgn="base"/>
            <a:r>
              <a:rPr lang="en-US" altLang="zh-CN" sz="900" strike="noStrike" spc="80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lang="en-US" altLang="zh-CN" sz="900" strike="noStrike" spc="800" noProof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44390" y="3490595"/>
            <a:ext cx="164211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反射的优缺点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467360" y="548323"/>
            <a:ext cx="8140700" cy="331787"/>
          </a:xfrm>
        </p:spPr>
        <p:txBody>
          <a:bodyPr lIns="101600" tIns="38100" rIns="76200" bIns="38100" anchor="t" anchorCtr="0">
            <a:normAutofit fontScale="90000"/>
          </a:bodyPr>
          <a:p>
            <a:pPr indent="0" defTabSz="914400">
              <a:buNone/>
            </a:pPr>
            <a:r>
              <a:rPr lang="zh-CN" altLang="en-US" kern="1200" normalizeH="0" baseline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微软雅黑" panose="020B0503020204020204" charset="-122"/>
              </a:rPr>
              <a:t>举个栗子：</a:t>
            </a:r>
            <a:endParaRPr lang="zh-CN" altLang="en-US" kern="1200" normalizeH="0" baseline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48005" y="1341120"/>
            <a:ext cx="1871980" cy="2376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0405" y="1734820"/>
            <a:ext cx="156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这个是手机组装图纸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83260" y="2421255"/>
            <a:ext cx="9144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</p:cNvCxnSpPr>
          <p:nvPr/>
        </p:nvCxnSpPr>
        <p:spPr>
          <a:xfrm>
            <a:off x="2419985" y="2529205"/>
            <a:ext cx="1935480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427855" y="1268730"/>
            <a:ext cx="1583690" cy="2592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79620" y="2052955"/>
            <a:ext cx="171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无数个手机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50185" y="199136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通过反射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7570" y="3813175"/>
            <a:ext cx="117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59325" y="4035425"/>
            <a:ext cx="1108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无数的属性和方法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43280" y="4890770"/>
            <a:ext cx="6536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可以说手机都有一个共同的顶级父类</a:t>
            </a:r>
            <a:r>
              <a:rPr lang="en-US" altLang="zh-CN"/>
              <a:t>Object</a:t>
            </a:r>
            <a:r>
              <a:rPr lang="zh-CN" altLang="en-US"/>
              <a:t>，作为手机都可以调用手机图纸的所有方法和属性。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323215" y="1772920"/>
            <a:ext cx="8229600" cy="46443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0" rIns="54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 fontAlgn="base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b="1" u="sng" strike="noStrike" spc="15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Java反射就是在运行状态中，对于任意一个类，都能够知道这个类的所有属性和方法；对于任意一个对象，都能够调用它的任意方法和属性；并且能改变它的属性。</a:t>
            </a:r>
            <a:r>
              <a:rPr lang="zh-CN" altLang="en-US" sz="2400" b="1" strike="noStrike" spc="15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而这也是Java被视为动态（或准动态，为啥要说是准动态，因为一般而言的动态语言定义是程序运行时，允许改变程序结构或变量类型，这种语言称为动态语言。）语言的一个关键性质。</a:t>
            </a:r>
            <a:endParaRPr lang="zh-CN" altLang="en-US" sz="2400" b="1" strike="noStrike" spc="15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323215" y="1124585"/>
            <a:ext cx="8229600" cy="8966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 fontAlgn="base">
              <a:lnSpc>
                <a:spcPct val="100000"/>
              </a:lnSpc>
              <a:spcAft>
                <a:spcPts val="800"/>
              </a:spcAft>
            </a:pPr>
            <a:r>
              <a:rPr lang="zh-CN" altLang="en-US" sz="6000" b="1" strike="noStrike" spc="200" noProof="1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什么是反射？</a:t>
            </a:r>
            <a:endParaRPr lang="zh-CN" altLang="en-US" sz="6000" b="1" strike="noStrike" spc="200" noProof="1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内容占位符 3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827405" y="2132965"/>
            <a:ext cx="7219950" cy="34163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01600" tIns="0" rIns="82550" bIns="0" anchor="t" anchorCtr="0"/>
          <a:p>
            <a:pPr marL="0" indent="0" defTabSz="914400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kern="1200" normalizeH="0" baseline="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我们知道反射机制允许程序在运行时取得任何一个已知名称的class的内部信息，包括包括其modifiers(修饰符)，fields(属性)，methods(方法)等，并可于运行时改变fields内容或调用methods。那么我们便可以更灵活的编写代码，代码可以在运行时装配，无需在组件之间进行源代码链接，降低代码的耦合度；还有动态代理的实现等等；但是需要注意的是反射使用不当会造成很高的资源消耗！</a:t>
            </a:r>
            <a:endParaRPr lang="zh-CN" altLang="en-US" sz="2000" b="1" kern="1200" normalizeH="0" baseline="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5601" name="标题 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60438" y="1196975"/>
            <a:ext cx="7219950" cy="542925"/>
          </a:xfrm>
        </p:spPr>
        <p:txBody>
          <a:bodyPr vert="horz" lIns="101600" tIns="38100" rIns="76200" bIns="38100" anchor="ctr" anchorCtr="0"/>
          <a:p>
            <a:pPr algn="ctr" defTabSz="914400">
              <a:buNone/>
            </a:pPr>
            <a:r>
              <a:rPr lang="zh-CN" altLang="zh-CN" kern="1200" normalizeH="0" baseline="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反射能做什么？</a:t>
            </a:r>
            <a:endParaRPr lang="zh-CN" altLang="zh-CN" kern="1200" normalizeH="0" baseline="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/>
      <p:bldP spid="25601" grpId="1"/>
      <p:bldP spid="25602" grpId="0" animBg="1" build="p"/>
      <p:bldP spid="25602" grpId="1" animBg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467360" y="405130"/>
            <a:ext cx="8140700" cy="614680"/>
          </a:xfrm>
        </p:spPr>
        <p:txBody>
          <a:bodyPr lIns="101600" tIns="38100" rIns="76200" bIns="38100" anchor="t" anchorCtr="0">
            <a:noAutofit/>
          </a:bodyPr>
          <a:p>
            <a:pPr indent="0" defTabSz="914400">
              <a:buNone/>
            </a:pPr>
            <a:r>
              <a:rPr lang="zh-CN" altLang="en-US" sz="6000" kern="1200" normalizeH="0" baseline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微软雅黑" panose="020B0503020204020204" charset="-122"/>
              </a:rPr>
              <a:t>反射有什么优缺点？</a:t>
            </a:r>
            <a:endParaRPr lang="zh-CN" altLang="en-US" sz="6000" kern="1200" normalizeH="0" baseline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50" y="1571625"/>
            <a:ext cx="8140700" cy="4041775"/>
          </a:xfrm>
        </p:spPr>
        <p:txBody>
          <a:bodyPr lIns="101600" tIns="0" rIns="82550" bIns="0" rtlCol="0">
            <a:normAutofit/>
          </a:bodyPr>
          <a:p>
            <a:pPr fontAlgn="auto"/>
            <a:r>
              <a:rPr sz="2000" b="1" strike="noStrike" noProof="1"/>
              <a:t>优点：</a:t>
            </a:r>
            <a:endParaRPr lang="en-US" altLang="zh-CN" strike="noStrike" noProof="1"/>
          </a:p>
          <a:p>
            <a:pPr fontAlgn="auto"/>
            <a:r>
              <a:rPr lang="en-US" altLang="zh-CN" strike="noStrike" noProof="1"/>
              <a:t>1.对于任意一个类，都能够知道这个类的所有属性和方法；对于任意一个对象，都能够调用它的任意一个方法</a:t>
            </a:r>
            <a:r>
              <a:rPr strike="noStrike" noProof="1"/>
              <a:t>；</a:t>
            </a:r>
            <a:endParaRPr strike="noStrike" noProof="1"/>
          </a:p>
          <a:p>
            <a:pPr fontAlgn="auto"/>
            <a:r>
              <a:rPr lang="en-US" altLang="zh-CN" strike="noStrike" noProof="1"/>
              <a:t>2.反射机制极大的提高了程序的灵活性和扩展性，降低模块的耦合性，提高自身的适应能力;</a:t>
            </a:r>
            <a:endParaRPr lang="en-US" altLang="zh-CN" strike="noStrike" noProof="1"/>
          </a:p>
          <a:p>
            <a:pPr fontAlgn="auto"/>
            <a:r>
              <a:rPr lang="en-US" altLang="zh-CN" strike="noStrike" noProof="1"/>
              <a:t>3.反射机制是构建框架技术的基础所在，使用反射可以避免将代码写死在框架中;</a:t>
            </a:r>
            <a:endParaRPr lang="en-US" altLang="zh-CN" strike="noStrike" noProof="1"/>
          </a:p>
          <a:p>
            <a:pPr fontAlgn="auto"/>
            <a:r>
              <a:rPr sz="1800" b="1" strike="noStrike" noProof="1"/>
              <a:t>缺点：</a:t>
            </a:r>
            <a:endParaRPr sz="1800" b="1" strike="noStrike" noProof="1"/>
          </a:p>
          <a:p>
            <a:pPr fontAlgn="auto"/>
            <a:r>
              <a:rPr sz="1400" b="1" strike="noStrike" noProof="1"/>
              <a:t>性能问题和安全问题</a:t>
            </a:r>
            <a:endParaRPr sz="1400" b="1" strike="noStrike" noProof="1"/>
          </a:p>
          <a:p>
            <a:pPr fontAlgn="auto"/>
            <a:r>
              <a:rPr strike="noStrike" noProof="1"/>
              <a:t>如果代码多的话，性能加载慢，如果一个程序对安全性提出要求，则最好不要使用反射</a:t>
            </a:r>
            <a:endParaRPr strike="noStrike" noProof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/>
      <p:bldP spid="30721" grpId="1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3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2070" y="997585"/>
            <a:ext cx="3623945" cy="1099820"/>
          </a:xfrm>
        </p:spPr>
        <p:txBody>
          <a:bodyPr vert="horz" lIns="101600" tIns="38100" rIns="76200" bIns="38100" anchor="ctr" anchorCtr="0"/>
          <a:p>
            <a:pPr defTabSz="914400">
              <a:buNone/>
            </a:pPr>
            <a:r>
              <a:rPr lang="zh-CN" altLang="zh-CN" kern="1200" normalizeH="0" baseline="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反射的具体实现</a:t>
            </a:r>
            <a:endParaRPr lang="zh-CN" altLang="zh-CN" kern="1200" normalizeH="0" baseline="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7650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439738" y="2179638"/>
            <a:ext cx="2967037" cy="3070225"/>
          </a:xfrm>
        </p:spPr>
        <p:txBody>
          <a:bodyPr vert="horz" lIns="101600" tIns="0" rIns="82550" bIns="0" anchor="t" anchorCtr="0"/>
          <a:p>
            <a:pPr marL="0" indent="0" defTabSz="914400"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kern="1200" normalizeH="0" baseline="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先写一个</a:t>
            </a:r>
            <a:r>
              <a:rPr lang="en-US" altLang="zh-CN" sz="1400" kern="1200" normalizeH="0" baseline="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Person</a:t>
            </a:r>
            <a:r>
              <a:rPr lang="zh-CN" altLang="en-US" sz="1400" kern="1200" normalizeH="0" baseline="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类</a:t>
            </a:r>
            <a:endParaRPr lang="zh-CN" altLang="en-US" sz="1400" kern="1200" normalizeH="0" baseline="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defTabSz="914400"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kern="1200" normalizeH="0" baseline="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3" action="ppaction://hlinksldjump"/>
              </a:rPr>
              <a:t>Person类</a:t>
            </a:r>
            <a:endParaRPr lang="zh-CN" altLang="en-US" sz="1400" kern="1200" normalizeH="0" baseline="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defTabSz="914400">
              <a:buClrTx/>
              <a:buSzTx/>
              <a:buFont typeface="Arial" panose="020B0604020202020204" pitchFamily="34" charset="0"/>
              <a:buNone/>
            </a:pPr>
            <a:endParaRPr lang="zh-CN" altLang="en-US" sz="1400" kern="1200" normalizeH="0" baseline="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内容占位符 1"/>
          <p:cNvSpPr/>
          <p:nvPr>
            <p:ph sz="quarter" idx="14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/>
              <a:t>有三种得到</a:t>
            </a:r>
            <a:r>
              <a:rPr lang="en-US" altLang="zh-CN"/>
              <a:t>Class</a:t>
            </a:r>
            <a:r>
              <a:rPr lang="zh-CN" altLang="en-US"/>
              <a:t>的方式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/>
      <p:bldP spid="27650" grpId="1" build="p"/>
      <p:bldP spid="2" grpId="0" uiExpand="1" build="p"/>
      <p:bldP spid="2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50" y="331470"/>
            <a:ext cx="8140700" cy="6054725"/>
          </a:xfrm>
        </p:spPr>
        <p:txBody>
          <a:bodyPr lIns="101600" tIns="0" rIns="82550" bIns="0" rtlCol="0">
            <a:noAutofit/>
          </a:bodyPr>
          <a:p>
            <a:pPr fontAlgn="auto"/>
            <a:r>
              <a:rPr lang="zh-CN" altLang="en-US" sz="1200" strike="noStrike" noProof="1"/>
              <a:t>public class Person {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//私有属性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private String name = "Tom";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//公有属性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public int age = 18;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//构造方法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public Person() {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}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//私有方法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private void say(){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    System.out.println("private say()...");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}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//公有方法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public void work(){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    System.out.println("public work()...");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    }</a:t>
            </a:r>
            <a:endParaRPr lang="zh-CN" altLang="en-US" sz="1200" strike="noStrike" noProof="1"/>
          </a:p>
          <a:p>
            <a:pPr fontAlgn="auto"/>
            <a:r>
              <a:rPr lang="zh-CN" altLang="en-US" sz="1200" strike="noStrike" noProof="1"/>
              <a:t>}</a:t>
            </a:r>
            <a:endParaRPr lang="zh-CN" altLang="en-US" sz="1200" strike="noStrike" noProof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3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2070" y="997585"/>
            <a:ext cx="3623945" cy="1099820"/>
          </a:xfrm>
        </p:spPr>
        <p:txBody>
          <a:bodyPr vert="horz" lIns="101600" tIns="38100" rIns="76200" bIns="38100" anchor="ctr" anchorCtr="0"/>
          <a:p>
            <a:pPr defTabSz="914400">
              <a:buNone/>
            </a:pPr>
            <a:r>
              <a:rPr lang="zh-CN" altLang="zh-CN" kern="1200" normalizeH="0" baseline="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反射的具体实现</a:t>
            </a:r>
            <a:endParaRPr lang="zh-CN" altLang="zh-CN" kern="1200" normalizeH="0" baseline="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7650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439738" y="2179638"/>
            <a:ext cx="2967037" cy="3070225"/>
          </a:xfrm>
        </p:spPr>
        <p:txBody>
          <a:bodyPr vert="horz" lIns="101600" tIns="0" rIns="82550" bIns="0" anchor="t" anchorCtr="0"/>
          <a:p>
            <a:pPr marL="0" indent="0" defTabSz="914400"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kern="1200" normalizeH="0" baseline="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Person</a:t>
            </a:r>
            <a:r>
              <a:rPr lang="zh-CN" altLang="en-US" sz="1400" kern="1200" normalizeH="0" baseline="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类</a:t>
            </a:r>
            <a:endParaRPr lang="zh-CN" altLang="en-US" sz="1400" kern="1200" normalizeH="0" baseline="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defTabSz="914400">
              <a:buClrTx/>
              <a:buSzTx/>
              <a:buFont typeface="Arial" panose="020B0604020202020204" pitchFamily="34" charset="0"/>
              <a:buNone/>
            </a:pPr>
            <a:endParaRPr lang="zh-CN" altLang="en-US" sz="1400" kern="1200" normalizeH="0" baseline="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defTabSz="914400">
              <a:buClrTx/>
              <a:buSzTx/>
              <a:buFont typeface="Arial" panose="020B0604020202020204" pitchFamily="34" charset="0"/>
              <a:buNone/>
            </a:pPr>
            <a:endParaRPr lang="zh-CN" altLang="en-US" sz="1400" kern="1200" normalizeH="0" baseline="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内容占位符 1"/>
          <p:cNvSpPr/>
          <p:nvPr>
            <p:ph sz="quarter" idx="14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/>
              <a:t>有三种得到</a:t>
            </a:r>
            <a:r>
              <a:rPr lang="en-US" altLang="zh-CN"/>
              <a:t>Class</a:t>
            </a:r>
            <a:r>
              <a:rPr lang="zh-CN" altLang="en-US"/>
              <a:t>的方式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>
                <a:hlinkClick r:id="rId3" tooltip="Class三种方式" action="ppaction://hlinksldjump">
                  <a:extLst>
                    <a:ext uri="{DAF060AB-1E55-43B9-8AAB-6FB025537F2F}">
                      <wpsdc:hlinkClr xmlns:wpsdc="http://www.wps.cn/officeDocument/2017/drawingmlCustomData" val="99CCE3"/>
                      <wpsdc:folHlinkClr xmlns:wpsdc="http://www.wps.cn/officeDocument/2017/drawingmlCustomData" val="A27CA4"/>
                      <wpsdc:hlinkUnderline xmlns:wpsdc="http://www.wps.cn/officeDocument/2017/drawingmlCustomData" val="1"/>
                    </a:ext>
                  </a:extLst>
                </a:hlinkClick>
              </a:rPr>
              <a:t>Class三种方式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/>
      <p:bldP spid="27650" grpId="1" build="p"/>
      <p:bldP spid="2" grpId="0" uiExpand="1" build="p"/>
      <p:bldP spid="2" grpId="1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3_2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FILL_FORE_SCHEMECOLOR_INDEX" val="5"/>
  <p:tag name="KSO_WM_UNI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f*1_3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"/>
  <p:tag name="KSO_WM_UNIT_ISCONTENTSTITLE" val="0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3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14"/>
  <p:tag name="KSO_WM_UNI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UNIT_TYPE" val="a"/>
  <p:tag name="KSO_WM_UNIT_INDEX" val="1"/>
  <p:tag name="KSO_WM_DIAGRAM_GROUP_CODE" val="l1-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b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6"/>
  <p:tag name="KSO_WM_UNIT_TYPE" val="b"/>
  <p:tag name="KSO_WM_UNIT_INDEX" val="1"/>
  <p:tag name="KSO_WM_DIAGRAM_GROUP_CODE" val="l1-1"/>
  <p:tag name="KSO_WM_UNIT_PRESET_TEXT" val="Contents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SLIDE_ID" val="custom20200994_4"/>
  <p:tag name="KSO_WM_TEMPLATE_SUBCATEGORY" val="0"/>
  <p:tag name="KSO_WM_SLIDE_TYPE" val="contents"/>
  <p:tag name="KSO_WM_SLIDE_SUBTYPE" val="diag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0994"/>
  <p:tag name="KSO_WM_SLIDE_LAYOUT" val="a_b_l"/>
  <p:tag name="KSO_WM_SLIDE_LAYOUT_CNT" val="1_1_1"/>
  <p:tag name="KSO_WM_DIAGRAM_GROUP_CODE" val="l1-1"/>
  <p:tag name="KSO_WM_SLIDE_DIAGTYPE" val="l"/>
  <p:tag name="KSO_WM_TEMPLATE_MASTER_TYPE" val="1"/>
  <p:tag name="KSO_WM_TEMPLATE_COLOR_TYPE" val="1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07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ID" val="custom20200994_8*f*1"/>
  <p:tag name="KSO_WM_TEMPLATE_CATEGORY" val="custom"/>
  <p:tag name="KSO_WM_TEMPLATE_INDEX" val="20200994"/>
  <p:tag name="KSO_WM_UNIT_LAYERLEVEL" val="1"/>
  <p:tag name="KSO_WM_TAG_VERSION" val="1.0"/>
  <p:tag name="KSO_WM_UNIT_SUBTYPE" val="a"/>
</p:tagLst>
</file>

<file path=ppt/tags/tag10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ID" val="custom20200994_8*a*1"/>
  <p:tag name="KSO_WM_TEMPLATE_CATEGORY" val="custom"/>
  <p:tag name="KSO_WM_TEMPLATE_INDEX" val="20200994"/>
  <p:tag name="KSO_WM_UNIT_LAYERLEVEL" val="1"/>
  <p:tag name="KSO_WM_TAG_VERSION" val="1.0"/>
  <p:tag name="KSO_WM_UNIT_ISNUMDGMTITLE" val="0"/>
</p:tagLst>
</file>

<file path=ppt/tags/tag109.xml><?xml version="1.0" encoding="utf-8"?>
<p:tagLst xmlns:p="http://schemas.openxmlformats.org/presentationml/2006/main">
  <p:tag name="KSO_WM_SLIDE_ID" val="custom20200994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0994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SUBTYPE" val="a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UNIT_ISCONTENTSTITLE" val="0"/>
  <p:tag name="KSO_WM_UNIT_PRESET_TEXT" val="单击此处添加标题"/>
  <p:tag name="KSO_WM_UNIT_NOCLEAR" val="0"/>
  <p:tag name="KSO_WM_UNIT_VALUE" val="26"/>
  <p:tag name="KSO_WM_UNIT_ISNUMDGMTITLE" val="0"/>
</p:tagLst>
</file>

<file path=ppt/tags/tag112.xml><?xml version="1.0" encoding="utf-8"?>
<p:tagLst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10*a*1"/>
  <p:tag name="KSO_WM_TEMPLATE_CATEGORY" val="custom"/>
  <p:tag name="KSO_WM_TEMPLATE_INDEX" val="20200994"/>
  <p:tag name="KSO_WM_UNIT_LAYERLEVEL" val="1"/>
  <p:tag name="KSO_WM_TAG_VERSION" val="1.0"/>
  <p:tag name="KSO_WM_UNIT_ISCONTENTSTITLE" val="0"/>
  <p:tag name="KSO_WM_UNIT_PRESET_TEXT" val="添加标题"/>
  <p:tag name="KSO_WM_UNIT_NOCLEAR" val="0"/>
  <p:tag name="KSO_WM_UNIT_VALUE" val="10"/>
  <p:tag name="KSO_WM_UNIT_ISNUMDGMTITLE" val="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10*f*1"/>
  <p:tag name="KSO_WM_TEMPLATE_CATEGORY" val="custom"/>
  <p:tag name="KSO_WM_TEMPLATE_INDEX" val="20200994"/>
  <p:tag name="KSO_WM_UNIT_LAYERLEVEL" val="1"/>
  <p:tag name="KSO_WM_TAG_VERSION" val="1.0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SUBTYPE" val="a"/>
</p:tagLst>
</file>

<file path=ppt/tags/tag116.xml><?xml version="1.0" encoding="utf-8"?>
<p:tagLst xmlns:p="http://schemas.openxmlformats.org/presentationml/2006/main">
  <p:tag name="KSO_WM_SLIDE_ID" val="custom20200994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icTxt"/>
  <p:tag name="KSO_WM_SLIDE_SIZE" val="866*400"/>
  <p:tag name="KSO_WM_SLIDE_POSITION" val="45*60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10*a*1"/>
  <p:tag name="KSO_WM_TEMPLATE_CATEGORY" val="custom"/>
  <p:tag name="KSO_WM_TEMPLATE_INDEX" val="20200994"/>
  <p:tag name="KSO_WM_UNIT_LAYERLEVEL" val="1"/>
  <p:tag name="KSO_WM_TAG_VERSION" val="1.0"/>
  <p:tag name="KSO_WM_UNIT_ISCONTENTSTITLE" val="0"/>
  <p:tag name="KSO_WM_UNIT_PRESET_TEXT" val="添加标题"/>
  <p:tag name="KSO_WM_UNIT_NOCLEAR" val="0"/>
  <p:tag name="KSO_WM_UNIT_VALUE" val="10"/>
  <p:tag name="KSO_WM_UNIT_ISNUMDGMTITLE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10*f*1"/>
  <p:tag name="KSO_WM_TEMPLATE_CATEGORY" val="custom"/>
  <p:tag name="KSO_WM_TEMPLATE_INDEX" val="20200994"/>
  <p:tag name="KSO_WM_UNIT_LAYERLEVEL" val="1"/>
  <p:tag name="KSO_WM_TAG_VERSION" val="1.0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SUBTYPE" val="a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0994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icTxt"/>
  <p:tag name="KSO_WM_SLIDE_SIZE" val="866*400"/>
  <p:tag name="KSO_WM_SLIDE_POSITION" val="45*60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23.xml><?xml version="1.0" encoding="utf-8"?>
<p:tagLst xmlns:p="http://schemas.openxmlformats.org/presentationml/2006/main">
  <p:tag name="KSO_WM_UNIT_ISCONTENTSTITLE" val="0"/>
  <p:tag name="KSO_WM_UNIT_NOCLEAR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94_15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感谢观看"/>
  <p:tag name="KSO_WM_UNIT_ISNUMDGMTITLE" val="0"/>
</p:tagLst>
</file>

<file path=ppt/tags/tag124.xml><?xml version="1.0" encoding="utf-8"?>
<p:tagLst xmlns:p="http://schemas.openxmlformats.org/presentationml/2006/main">
  <p:tag name="KSO_WM_SLIDE_ID" val="custom20200994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0994"/>
  <p:tag name="KSO_WM_SLIDE_LAYOUT" val="a_b"/>
  <p:tag name="KSO_WM_SLIDE_LAYOUT_CNT" val="1_1"/>
  <p:tag name="KSO_WM_TEMPLATE_MASTER_TYPE" val="1"/>
  <p:tag name="KSO_WM_TEMPLATE_COLOR_TYPE" val="1"/>
  <p:tag name="KSO_WM_SPECIAL_SOURCE" val="bdnull"/>
</p:tagLst>
</file>

<file path=ppt/tags/tag125.xml><?xml version="1.0" encoding="utf-8"?>
<p:tagLst xmlns:p="http://schemas.openxmlformats.org/presentationml/2006/main">
  <p:tag name="KSO_DOCER_TEMPLATE_OPEN_ONCE_MARK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LARGE_SHA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94"/>
  <p:tag name="KSO_WM_TEMPLATE_THUMBS_INDEX" val="1、5、6、7、8、9、10、11、12、13、15"/>
  <p:tag name="KSO_WM_TEMPLATE_MASTER_TYPE" val="1"/>
  <p:tag name="KSO_WM_TEMPLATE_COLOR_TYPE" val="1"/>
  <p:tag name="KSO_WM_TEMPLATE_MASTER_THUMB_INDEX" val="12"/>
</p:tagLst>
</file>

<file path=ppt/tags/tag89.xml><?xml version="1.0" encoding="utf-8"?>
<p:tagLst xmlns:p="http://schemas.openxmlformats.org/presentationml/2006/main">
  <p:tag name="KSO_WM_UNIT_ISCONTENTSTITLE" val="0"/>
  <p:tag name="KSO_WM_UNIT_PRESET_TEXT" val="薄荷味的夏天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94_1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NUMDGMTITLE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0994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994"/>
  <p:tag name="KSO_WM_SLIDE_TYPE" val="title"/>
  <p:tag name="KSO_WM_SLIDE_SUBTYPE" val="pureTxt"/>
  <p:tag name="KSO_WM_SLIDE_LAYOUT" val="a_b"/>
  <p:tag name="KSO_WM_SLIDE_LAYOUT_CNT" val="1_1"/>
  <p:tag name="KSO_WM_TEMPLATE_THUMBS_INDEX" val="1、5、6、7、8、9、10、11、12、13、15"/>
  <p:tag name="KSO_WM_TEMPLATE_MASTER_TYPE" val="1"/>
  <p:tag name="KSO_WM_TEMPLATE_COLOR_TYPE" val="1"/>
  <p:tag name="KSO_WM_TEMPLATE_MASTER_THUMB_INDEX" val="12"/>
  <p:tag name="KSO_WM_SPECIAL_SOURCE" val="bdnull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1_2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f*1_1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"/>
  <p:tag name="KSO_WM_UNIT_ISCONTENTSTITLE" val="0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1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14"/>
  <p:tag name="KSO_WM_UNI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2_2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2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14"/>
  <p:tag name="KSO_WM_UNI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f*1_2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"/>
  <p:tag name="KSO_WM_UNIT_ISCONTENTSTITLE" val="0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4_2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FILL_FORE_SCHEMECOLOR_INDEX" val="6"/>
  <p:tag name="KSO_WM_UNI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f*1_4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4_1"/>
  <p:tag name="KSO_WM_UNIT_PRESET_TEXT" val="单击此处添加文本"/>
  <p:tag name="KSO_WM_UNIT_ISCONTENTSTITLE" val="0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4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14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55">
      <a:dk1>
        <a:srgbClr val="000000"/>
      </a:dk1>
      <a:lt1>
        <a:srgbClr val="FFFFFF"/>
      </a:lt1>
      <a:dk2>
        <a:srgbClr val="E4F0E4"/>
      </a:dk2>
      <a:lt2>
        <a:srgbClr val="FFFFFF"/>
      </a:lt2>
      <a:accent1>
        <a:srgbClr val="8EAF98"/>
      </a:accent1>
      <a:accent2>
        <a:srgbClr val="99B596"/>
      </a:accent2>
      <a:accent3>
        <a:srgbClr val="A6BB92"/>
      </a:accent3>
      <a:accent4>
        <a:srgbClr val="B5C08E"/>
      </a:accent4>
      <a:accent5>
        <a:srgbClr val="C6C58C"/>
      </a:accent5>
      <a:accent6>
        <a:srgbClr val="D8C78B"/>
      </a:accent6>
      <a:hlink>
        <a:srgbClr val="99CCE3"/>
      </a:hlink>
      <a:folHlink>
        <a:srgbClr val="A27CA4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55">
    <a:dk1>
      <a:srgbClr val="000000"/>
    </a:dk1>
    <a:lt1>
      <a:srgbClr val="FFFFFF"/>
    </a:lt1>
    <a:dk2>
      <a:srgbClr val="E4F0E4"/>
    </a:dk2>
    <a:lt2>
      <a:srgbClr val="FFFFFF"/>
    </a:lt2>
    <a:accent1>
      <a:srgbClr val="8EAF98"/>
    </a:accent1>
    <a:accent2>
      <a:srgbClr val="99B596"/>
    </a:accent2>
    <a:accent3>
      <a:srgbClr val="A6BB92"/>
    </a:accent3>
    <a:accent4>
      <a:srgbClr val="B5C08E"/>
    </a:accent4>
    <a:accent5>
      <a:srgbClr val="C6C58C"/>
    </a:accent5>
    <a:accent6>
      <a:srgbClr val="D8C78B"/>
    </a:accent6>
    <a:hlink>
      <a:srgbClr val="99CCE3"/>
    </a:hlink>
    <a:folHlink>
      <a:srgbClr val="A27CA4"/>
    </a:folHlink>
  </a:clrScheme>
</a:themeOverride>
</file>

<file path=ppt/theme/themeOverride2.xml><?xml version="1.0" encoding="utf-8"?>
<a:themeOverride xmlns:a="http://schemas.openxmlformats.org/drawingml/2006/main">
  <a:clrScheme name="自定义 55">
    <a:dk1>
      <a:srgbClr val="000000"/>
    </a:dk1>
    <a:lt1>
      <a:srgbClr val="FFFFFF"/>
    </a:lt1>
    <a:dk2>
      <a:srgbClr val="E4F0E4"/>
    </a:dk2>
    <a:lt2>
      <a:srgbClr val="FFFFFF"/>
    </a:lt2>
    <a:accent1>
      <a:srgbClr val="8EAF98"/>
    </a:accent1>
    <a:accent2>
      <a:srgbClr val="99B596"/>
    </a:accent2>
    <a:accent3>
      <a:srgbClr val="A6BB92"/>
    </a:accent3>
    <a:accent4>
      <a:srgbClr val="B5C08E"/>
    </a:accent4>
    <a:accent5>
      <a:srgbClr val="C6C58C"/>
    </a:accent5>
    <a:accent6>
      <a:srgbClr val="D8C78B"/>
    </a:accent6>
    <a:hlink>
      <a:srgbClr val="99CCE3"/>
    </a:hlink>
    <a:folHlink>
      <a:srgbClr val="A27CA4"/>
    </a:folHlink>
  </a:clrScheme>
</a:themeOverride>
</file>

<file path=ppt/theme/themeOverride3.xml><?xml version="1.0" encoding="utf-8"?>
<a:themeOverride xmlns:a="http://schemas.openxmlformats.org/drawingml/2006/main">
  <a:clrScheme name="自定义 55">
    <a:dk1>
      <a:srgbClr val="000000"/>
    </a:dk1>
    <a:lt1>
      <a:srgbClr val="FFFFFF"/>
    </a:lt1>
    <a:dk2>
      <a:srgbClr val="E4F0E4"/>
    </a:dk2>
    <a:lt2>
      <a:srgbClr val="FFFFFF"/>
    </a:lt2>
    <a:accent1>
      <a:srgbClr val="8EAF98"/>
    </a:accent1>
    <a:accent2>
      <a:srgbClr val="99B596"/>
    </a:accent2>
    <a:accent3>
      <a:srgbClr val="A6BB92"/>
    </a:accent3>
    <a:accent4>
      <a:srgbClr val="B5C08E"/>
    </a:accent4>
    <a:accent5>
      <a:srgbClr val="C6C58C"/>
    </a:accent5>
    <a:accent6>
      <a:srgbClr val="D8C78B"/>
    </a:accent6>
    <a:hlink>
      <a:srgbClr val="99CCE3"/>
    </a:hlink>
    <a:folHlink>
      <a:srgbClr val="A27CA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1884</Words>
  <Application>WPS 演示</Application>
  <PresentationFormat/>
  <Paragraphs>115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Gill Sans</vt:lpstr>
      <vt:lpstr>Gill Sans</vt:lpstr>
      <vt:lpstr>Segoe UI</vt:lpstr>
      <vt:lpstr>Arial Unicode MS</vt:lpstr>
      <vt:lpstr>Calibri</vt:lpstr>
      <vt:lpstr>Gill Sans MT</vt:lpstr>
      <vt:lpstr>1_Office 主题​​</vt:lpstr>
      <vt:lpstr>Java反射</vt:lpstr>
      <vt:lpstr>PowerPoint 演示文稿</vt:lpstr>
      <vt:lpstr>举个栗子：</vt:lpstr>
      <vt:lpstr>PowerPoint 演示文稿</vt:lpstr>
      <vt:lpstr>反射能做什么？</vt:lpstr>
      <vt:lpstr>反射有什么优缺点？</vt:lpstr>
      <vt:lpstr>反射的具体实现</vt:lpstr>
      <vt:lpstr>PowerPoint 演示文稿</vt:lpstr>
      <vt:lpstr>反射的具体实现</vt:lpstr>
      <vt:lpstr>PowerPoint 演示文稿</vt:lpstr>
      <vt:lpstr>一些常见的调用class的方法：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Java反射</dc:title>
  <dc:creator>闫玉起</dc:creator>
  <cp:lastModifiedBy>EAN</cp:lastModifiedBy>
  <cp:revision>14</cp:revision>
  <dcterms:created xsi:type="dcterms:W3CDTF">2022-03-21T10:31:00Z</dcterms:created>
  <dcterms:modified xsi:type="dcterms:W3CDTF">2022-04-05T06:52:56Z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9428073279FF4357ADCA2BD1B41B375F</vt:lpwstr>
  </property>
</Properties>
</file>