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552"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F53B0EE-4518-4E07-A36C-A4DC6928A6AF}"/>
              </a:ext>
            </a:extLst>
          </p:cNvPr>
          <p:cNvPicPr>
            <a:picLocks noChangeAspect="1"/>
          </p:cNvPicPr>
          <p:nvPr/>
        </p:nvPicPr>
        <p:blipFill>
          <a:blip r:embed="rId2"/>
          <a:stretch>
            <a:fillRect/>
          </a:stretch>
        </p:blipFill>
        <p:spPr>
          <a:xfrm>
            <a:off x="5545157" y="0"/>
            <a:ext cx="6646843" cy="6858000"/>
          </a:xfrm>
          <a:prstGeom prst="rect">
            <a:avLst/>
          </a:prstGeom>
        </p:spPr>
      </p:pic>
      <p:sp>
        <p:nvSpPr>
          <p:cNvPr id="11" name="文本框 10">
            <a:extLst>
              <a:ext uri="{FF2B5EF4-FFF2-40B4-BE49-F238E27FC236}">
                <a16:creationId xmlns:a16="http://schemas.microsoft.com/office/drawing/2014/main" id="{82F36B77-06C9-4CEC-AA18-5721EC7E51CB}"/>
              </a:ext>
            </a:extLst>
          </p:cNvPr>
          <p:cNvSpPr txBox="1"/>
          <p:nvPr/>
        </p:nvSpPr>
        <p:spPr>
          <a:xfrm>
            <a:off x="819087" y="1886588"/>
            <a:ext cx="3477491" cy="2585323"/>
          </a:xfrm>
          <a:prstGeom prst="rect">
            <a:avLst/>
          </a:prstGeom>
          <a:noFill/>
        </p:spPr>
        <p:txBody>
          <a:bodyPr wrap="square" rtlCol="0">
            <a:spAutoFit/>
          </a:bodyPr>
          <a:lstStyle/>
          <a:p>
            <a:pPr algn="ctr"/>
            <a:r>
              <a:rPr lang="en-US" altLang="zh-CN" sz="5400" b="1" dirty="0"/>
              <a:t>MySQL</a:t>
            </a:r>
          </a:p>
          <a:p>
            <a:pPr algn="ctr"/>
            <a:r>
              <a:rPr lang="zh-CN" altLang="en-US" sz="5400" b="1" dirty="0"/>
              <a:t>索引</a:t>
            </a:r>
          </a:p>
          <a:p>
            <a:pPr algn="ctr"/>
            <a:endParaRPr lang="zh-CN" altLang="en-US" sz="5400" dirty="0"/>
          </a:p>
        </p:txBody>
      </p:sp>
    </p:spTree>
    <p:extLst>
      <p:ext uri="{BB962C8B-B14F-4D97-AF65-F5344CB8AC3E}">
        <p14:creationId xmlns:p14="http://schemas.microsoft.com/office/powerpoint/2010/main" val="3448455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7022A-FDCB-493E-B117-21402968A806}"/>
              </a:ext>
            </a:extLst>
          </p:cNvPr>
          <p:cNvSpPr>
            <a:spLocks noGrp="1"/>
          </p:cNvSpPr>
          <p:nvPr>
            <p:ph type="title"/>
          </p:nvPr>
        </p:nvSpPr>
        <p:spPr/>
        <p:txBody>
          <a:bodyPr>
            <a:normAutofit/>
          </a:bodyPr>
          <a:lstStyle/>
          <a:p>
            <a:r>
              <a:rPr lang="zh-CN" altLang="en-US" sz="4800" b="1" kern="0" dirty="0">
                <a:effectLst/>
                <a:latin typeface="+mj-ea"/>
              </a:rPr>
              <a:t>索引的代价</a:t>
            </a:r>
            <a:endParaRPr lang="zh-CN" altLang="en-US" sz="4800" b="1" dirty="0">
              <a:latin typeface="+mj-ea"/>
            </a:endParaRPr>
          </a:p>
        </p:txBody>
      </p:sp>
      <p:sp>
        <p:nvSpPr>
          <p:cNvPr id="3" name="内容占位符 2">
            <a:extLst>
              <a:ext uri="{FF2B5EF4-FFF2-40B4-BE49-F238E27FC236}">
                <a16:creationId xmlns:a16="http://schemas.microsoft.com/office/drawing/2014/main" id="{3EBBC88F-0E8F-44C6-A705-17A86AFC13D0}"/>
              </a:ext>
            </a:extLst>
          </p:cNvPr>
          <p:cNvSpPr>
            <a:spLocks noGrp="1"/>
          </p:cNvSpPr>
          <p:nvPr>
            <p:ph idx="1"/>
          </p:nvPr>
        </p:nvSpPr>
        <p:spPr/>
        <p:txBody>
          <a:bodyPr>
            <a:normAutofit/>
          </a:bodyPr>
          <a:lstStyle/>
          <a:p>
            <a:r>
              <a:rPr lang="zh-CN" altLang="en-US" sz="2800" kern="0" dirty="0">
                <a:effectLst/>
                <a:latin typeface="+mj-ea"/>
                <a:ea typeface="+mj-ea"/>
              </a:rPr>
              <a:t>创建索引是为产生索引文件的，占用磁盘空间。索引文件是一个二叉树类型的文件，可想而知我们的 </a:t>
            </a:r>
            <a:r>
              <a:rPr lang="en-US" altLang="zh-CN" sz="2800" kern="0" dirty="0">
                <a:effectLst/>
                <a:latin typeface="+mj-ea"/>
                <a:ea typeface="+mj-ea"/>
              </a:rPr>
              <a:t>DML </a:t>
            </a:r>
            <a:r>
              <a:rPr lang="zh-CN" altLang="en-US" sz="2800" i="0" dirty="0">
                <a:effectLst/>
                <a:latin typeface="Microsoft YaHei" panose="020B0503020204020204" pitchFamily="34" charset="-122"/>
                <a:ea typeface="Microsoft YaHei" panose="020B0503020204020204" pitchFamily="34" charset="-122"/>
              </a:rPr>
              <a:t>（</a:t>
            </a:r>
            <a:r>
              <a:rPr lang="en-US" altLang="zh-CN" sz="2800" i="0" dirty="0">
                <a:effectLst/>
                <a:latin typeface="Microsoft YaHei" panose="020B0503020204020204" pitchFamily="34" charset="-122"/>
                <a:ea typeface="Microsoft YaHei" panose="020B0503020204020204" pitchFamily="34" charset="-122"/>
              </a:rPr>
              <a:t>Data</a:t>
            </a:r>
            <a:r>
              <a:rPr lang="zh-CN" altLang="en-US" sz="2800" i="0" dirty="0">
                <a:effectLst/>
                <a:latin typeface="Microsoft YaHei" panose="020B0503020204020204" pitchFamily="34" charset="-122"/>
                <a:ea typeface="Microsoft YaHei" panose="020B0503020204020204" pitchFamily="34" charset="-122"/>
              </a:rPr>
              <a:t>、</a:t>
            </a:r>
            <a:r>
              <a:rPr lang="en-US" altLang="zh-CN" sz="2800" i="0" dirty="0">
                <a:effectLst/>
                <a:latin typeface="Microsoft YaHei" panose="020B0503020204020204" pitchFamily="34" charset="-122"/>
                <a:ea typeface="Microsoft YaHei" panose="020B0503020204020204" pitchFamily="34" charset="-122"/>
              </a:rPr>
              <a:t> Manipulation </a:t>
            </a:r>
            <a:r>
              <a:rPr lang="zh-CN" altLang="en-US" sz="2800" dirty="0">
                <a:latin typeface="Microsoft YaHei" panose="020B0503020204020204" pitchFamily="34" charset="-122"/>
                <a:ea typeface="Microsoft YaHei" panose="020B0503020204020204" pitchFamily="34" charset="-122"/>
              </a:rPr>
              <a:t>、</a:t>
            </a:r>
            <a:r>
              <a:rPr lang="en-US" altLang="zh-CN" sz="2800" i="0" dirty="0">
                <a:effectLst/>
                <a:latin typeface="Microsoft YaHei" panose="020B0503020204020204" pitchFamily="34" charset="-122"/>
                <a:ea typeface="Microsoft YaHei" panose="020B0503020204020204" pitchFamily="34" charset="-122"/>
              </a:rPr>
              <a:t>Language, </a:t>
            </a:r>
            <a:r>
              <a:rPr lang="zh-CN" altLang="en-US" sz="2800" i="0" dirty="0">
                <a:effectLst/>
                <a:latin typeface="Microsoft YaHei" panose="020B0503020204020204" pitchFamily="34" charset="-122"/>
                <a:ea typeface="Microsoft YaHei" panose="020B0503020204020204" pitchFamily="34" charset="-122"/>
              </a:rPr>
              <a:t>）</a:t>
            </a:r>
            <a:r>
              <a:rPr lang="zh-CN" altLang="en-US" sz="2800" kern="0" dirty="0">
                <a:effectLst/>
                <a:latin typeface="+mj-ea"/>
                <a:ea typeface="+mj-ea"/>
              </a:rPr>
              <a:t>操作（数据操作语言，对表记录的增、删、改操作）同样也会对索引文件进行修改，所以性能会相应的有所下降。</a:t>
            </a:r>
            <a:endParaRPr lang="zh-CN" altLang="en-US" sz="2800" dirty="0">
              <a:latin typeface="+mj-ea"/>
              <a:ea typeface="+mj-ea"/>
            </a:endParaRPr>
          </a:p>
        </p:txBody>
      </p:sp>
    </p:spTree>
    <p:extLst>
      <p:ext uri="{BB962C8B-B14F-4D97-AF65-F5344CB8AC3E}">
        <p14:creationId xmlns:p14="http://schemas.microsoft.com/office/powerpoint/2010/main" val="605752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F74AC-3147-4A58-8756-11C1F3CD9140}"/>
              </a:ext>
            </a:extLst>
          </p:cNvPr>
          <p:cNvSpPr>
            <a:spLocks noGrp="1"/>
          </p:cNvSpPr>
          <p:nvPr>
            <p:ph type="title"/>
          </p:nvPr>
        </p:nvSpPr>
        <p:spPr/>
        <p:txBody>
          <a:bodyPr>
            <a:normAutofit/>
          </a:bodyPr>
          <a:lstStyle/>
          <a:p>
            <a:r>
              <a:rPr lang="zh-CN" altLang="en-US" sz="4800" b="1" kern="0" dirty="0">
                <a:effectLst/>
                <a:latin typeface="+mj-ea"/>
              </a:rPr>
              <a:t>索引存储数据结构</a:t>
            </a:r>
            <a:endParaRPr lang="zh-CN" altLang="en-US" sz="4800" b="1" dirty="0">
              <a:latin typeface="+mj-ea"/>
            </a:endParaRPr>
          </a:p>
        </p:txBody>
      </p:sp>
      <p:sp>
        <p:nvSpPr>
          <p:cNvPr id="3" name="内容占位符 2">
            <a:extLst>
              <a:ext uri="{FF2B5EF4-FFF2-40B4-BE49-F238E27FC236}">
                <a16:creationId xmlns:a16="http://schemas.microsoft.com/office/drawing/2014/main" id="{71F12CBD-AC64-4538-A6FF-F6C9873E24D3}"/>
              </a:ext>
            </a:extLst>
          </p:cNvPr>
          <p:cNvSpPr>
            <a:spLocks noGrp="1"/>
          </p:cNvSpPr>
          <p:nvPr>
            <p:ph idx="1"/>
          </p:nvPr>
        </p:nvSpPr>
        <p:spPr/>
        <p:txBody>
          <a:bodyPr>
            <a:normAutofit/>
          </a:bodyPr>
          <a:lstStyle/>
          <a:p>
            <a:r>
              <a:rPr lang="zh-CN" altLang="en-US" sz="2800" kern="0" dirty="0">
                <a:effectLst/>
                <a:latin typeface="+mn-ea"/>
              </a:rPr>
              <a:t>索引实际上是数据库中满足特定查找算法的数据结构，这些数据结构以某种方式引用（指向）数据，这样就可以在这些数据结构上实现高级查找算法。</a:t>
            </a:r>
            <a:endParaRPr lang="en-US" altLang="zh-CN" sz="2800" kern="0" dirty="0">
              <a:effectLst/>
              <a:latin typeface="+mn-ea"/>
            </a:endParaRPr>
          </a:p>
          <a:p>
            <a:r>
              <a:rPr lang="zh-CN" altLang="en-US" sz="2800" kern="0" dirty="0">
                <a:effectLst/>
                <a:latin typeface="+mn-ea"/>
              </a:rPr>
              <a:t>众所周知，</a:t>
            </a:r>
            <a:r>
              <a:rPr lang="en-US" altLang="zh-CN" sz="2800" kern="0" dirty="0">
                <a:effectLst/>
                <a:latin typeface="+mn-ea"/>
              </a:rPr>
              <a:t>MySQL </a:t>
            </a:r>
            <a:r>
              <a:rPr lang="zh-CN" altLang="en-US" sz="2800" kern="0" dirty="0">
                <a:effectLst/>
                <a:latin typeface="+mn-ea"/>
              </a:rPr>
              <a:t>索引是</a:t>
            </a:r>
            <a:r>
              <a:rPr lang="en-US" altLang="zh-CN" sz="2800" kern="0" dirty="0">
                <a:effectLst/>
                <a:latin typeface="+mn-ea"/>
              </a:rPr>
              <a:t>B+</a:t>
            </a:r>
            <a:r>
              <a:rPr lang="zh-CN" altLang="en-US" sz="2800" kern="0" dirty="0">
                <a:effectLst/>
                <a:latin typeface="+mn-ea"/>
              </a:rPr>
              <a:t>树数据结构。实际上索引还有哈希表、有序数组等常见的数据结构。</a:t>
            </a:r>
            <a:endParaRPr lang="zh-CN" altLang="en-US" sz="2800" dirty="0">
              <a:latin typeface="+mn-ea"/>
            </a:endParaRPr>
          </a:p>
        </p:txBody>
      </p:sp>
    </p:spTree>
    <p:extLst>
      <p:ext uri="{BB962C8B-B14F-4D97-AF65-F5344CB8AC3E}">
        <p14:creationId xmlns:p14="http://schemas.microsoft.com/office/powerpoint/2010/main" val="415686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4F7A7-BF31-4851-9009-84E7114B13D0}"/>
              </a:ext>
            </a:extLst>
          </p:cNvPr>
          <p:cNvSpPr>
            <a:spLocks noGrp="1"/>
          </p:cNvSpPr>
          <p:nvPr>
            <p:ph type="title"/>
          </p:nvPr>
        </p:nvSpPr>
        <p:spPr>
          <a:xfrm>
            <a:off x="685800" y="332509"/>
            <a:ext cx="10131425" cy="1456267"/>
          </a:xfrm>
        </p:spPr>
        <p:txBody>
          <a:bodyPr>
            <a:normAutofit/>
          </a:bodyPr>
          <a:lstStyle/>
          <a:p>
            <a:r>
              <a:rPr lang="zh-CN" altLang="en-US" sz="4800" b="1" dirty="0"/>
              <a:t>哈希表</a:t>
            </a:r>
          </a:p>
        </p:txBody>
      </p:sp>
      <p:sp>
        <p:nvSpPr>
          <p:cNvPr id="3" name="内容占位符 2">
            <a:extLst>
              <a:ext uri="{FF2B5EF4-FFF2-40B4-BE49-F238E27FC236}">
                <a16:creationId xmlns:a16="http://schemas.microsoft.com/office/drawing/2014/main" id="{7A1ABC2F-DBD4-4A3E-9968-0F981D8B8E9A}"/>
              </a:ext>
            </a:extLst>
          </p:cNvPr>
          <p:cNvSpPr>
            <a:spLocks noGrp="1"/>
          </p:cNvSpPr>
          <p:nvPr>
            <p:ph idx="1"/>
          </p:nvPr>
        </p:nvSpPr>
        <p:spPr>
          <a:xfrm>
            <a:off x="685801" y="1219200"/>
            <a:ext cx="10131425" cy="5444835"/>
          </a:xfrm>
        </p:spPr>
        <p:txBody>
          <a:bodyPr>
            <a:noAutofit/>
          </a:bodyPr>
          <a:lstStyle/>
          <a:p>
            <a:r>
              <a:rPr lang="zh-CN" altLang="en-US" sz="2800" dirty="0">
                <a:latin typeface="+mn-ea"/>
              </a:rPr>
              <a:t>哈希表是一种以键</a:t>
            </a:r>
            <a:r>
              <a:rPr lang="en-US" altLang="zh-CN" sz="2800" dirty="0">
                <a:latin typeface="+mn-ea"/>
              </a:rPr>
              <a:t>-</a:t>
            </a:r>
            <a:r>
              <a:rPr lang="zh-CN" altLang="en-US" sz="2800" dirty="0">
                <a:latin typeface="+mn-ea"/>
              </a:rPr>
              <a:t>值（</a:t>
            </a:r>
            <a:r>
              <a:rPr lang="en-US" altLang="zh-CN" sz="2800" dirty="0">
                <a:latin typeface="+mn-ea"/>
              </a:rPr>
              <a:t>key-value</a:t>
            </a:r>
            <a:r>
              <a:rPr lang="zh-CN" altLang="en-US" sz="2800" dirty="0">
                <a:latin typeface="+mn-ea"/>
              </a:rPr>
              <a:t>）存储数据的结构，我们只要输入待查找的值即</a:t>
            </a:r>
            <a:r>
              <a:rPr lang="en-US" altLang="zh-CN" sz="2800" dirty="0">
                <a:latin typeface="+mn-ea"/>
              </a:rPr>
              <a:t>key</a:t>
            </a:r>
            <a:r>
              <a:rPr lang="zh-CN" altLang="en-US" sz="2800" dirty="0">
                <a:latin typeface="+mn-ea"/>
              </a:rPr>
              <a:t>，就可以找到其对应的值即</a:t>
            </a:r>
          </a:p>
          <a:p>
            <a:r>
              <a:rPr lang="en-US" altLang="zh-CN" sz="2800" dirty="0">
                <a:latin typeface="+mn-ea"/>
              </a:rPr>
              <a:t>Value</a:t>
            </a:r>
            <a:r>
              <a:rPr lang="zh-CN" altLang="en-US" sz="2800" dirty="0">
                <a:latin typeface="+mn-ea"/>
              </a:rPr>
              <a:t>。哈希的思路很简单，把值放在数组里，用一个哈希函数把</a:t>
            </a:r>
            <a:r>
              <a:rPr lang="en-US" altLang="zh-CN" sz="2800" dirty="0">
                <a:latin typeface="+mn-ea"/>
              </a:rPr>
              <a:t>key</a:t>
            </a:r>
            <a:r>
              <a:rPr lang="zh-CN" altLang="en-US" sz="2800" dirty="0">
                <a:latin typeface="+mn-ea"/>
              </a:rPr>
              <a:t>换算成一个确定的位置，然后把</a:t>
            </a:r>
            <a:r>
              <a:rPr lang="en-US" altLang="zh-CN" sz="2800" dirty="0">
                <a:latin typeface="+mn-ea"/>
              </a:rPr>
              <a:t>value</a:t>
            </a:r>
            <a:r>
              <a:rPr lang="zh-CN" altLang="en-US" sz="2800" dirty="0">
                <a:latin typeface="+mn-ea"/>
              </a:rPr>
              <a:t>放在数组的这个位置。</a:t>
            </a:r>
          </a:p>
          <a:p>
            <a:r>
              <a:rPr lang="zh-CN" altLang="en-US" sz="2800" dirty="0">
                <a:latin typeface="+mn-ea"/>
              </a:rPr>
              <a:t>不可避免地，多个</a:t>
            </a:r>
            <a:r>
              <a:rPr lang="en-US" altLang="zh-CN" sz="2800" dirty="0">
                <a:latin typeface="+mn-ea"/>
              </a:rPr>
              <a:t>key</a:t>
            </a:r>
            <a:r>
              <a:rPr lang="zh-CN" altLang="en-US" sz="2800" dirty="0">
                <a:latin typeface="+mn-ea"/>
              </a:rPr>
              <a:t>值经过哈希函数的换算，会出现同一个值的情况。处理这种情况的一种方法是，拉出一个链表。所以，需要注意，哈希表后的链表并不是有序的，区间查询的话需要扫描链表，所以</a:t>
            </a:r>
            <a:r>
              <a:rPr lang="zh-CN" altLang="en-US" sz="2800" dirty="0">
                <a:solidFill>
                  <a:srgbClr val="FF0000"/>
                </a:solidFill>
                <a:latin typeface="+mn-ea"/>
              </a:rPr>
              <a:t>哈希表这种结构适用于只有等值查询的场景</a:t>
            </a:r>
            <a:r>
              <a:rPr lang="zh-CN" altLang="en-US" sz="2800" dirty="0">
                <a:latin typeface="+mn-ea"/>
              </a:rPr>
              <a:t>，比如 </a:t>
            </a:r>
            <a:r>
              <a:rPr lang="en-US" altLang="zh-CN" sz="2800" dirty="0">
                <a:latin typeface="+mn-ea"/>
              </a:rPr>
              <a:t>Memcached </a:t>
            </a:r>
            <a:r>
              <a:rPr lang="zh-CN" altLang="en-US" sz="2800" dirty="0">
                <a:latin typeface="+mn-ea"/>
              </a:rPr>
              <a:t>及其他一些 </a:t>
            </a:r>
            <a:r>
              <a:rPr lang="en-US" altLang="zh-CN" sz="2800" dirty="0">
                <a:latin typeface="+mn-ea"/>
              </a:rPr>
              <a:t>NoSQL </a:t>
            </a:r>
            <a:r>
              <a:rPr lang="zh-CN" altLang="en-US" sz="2800" dirty="0">
                <a:latin typeface="+mn-ea"/>
              </a:rPr>
              <a:t>引擎。</a:t>
            </a:r>
          </a:p>
        </p:txBody>
      </p:sp>
    </p:spTree>
    <p:extLst>
      <p:ext uri="{BB962C8B-B14F-4D97-AF65-F5344CB8AC3E}">
        <p14:creationId xmlns:p14="http://schemas.microsoft.com/office/powerpoint/2010/main" val="297114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03CDD-E267-4237-AA7C-2FA945437DD2}"/>
              </a:ext>
            </a:extLst>
          </p:cNvPr>
          <p:cNvSpPr>
            <a:spLocks noGrp="1"/>
          </p:cNvSpPr>
          <p:nvPr>
            <p:ph type="title"/>
          </p:nvPr>
        </p:nvSpPr>
        <p:spPr>
          <a:xfrm>
            <a:off x="685801" y="609600"/>
            <a:ext cx="10131425" cy="1080655"/>
          </a:xfrm>
        </p:spPr>
        <p:txBody>
          <a:bodyPr>
            <a:normAutofit/>
          </a:bodyPr>
          <a:lstStyle/>
          <a:p>
            <a:r>
              <a:rPr lang="zh-CN" altLang="en-US" sz="4800" b="1" dirty="0">
                <a:latin typeface="+mj-ea"/>
              </a:rPr>
              <a:t>数组</a:t>
            </a:r>
          </a:p>
        </p:txBody>
      </p:sp>
      <p:sp>
        <p:nvSpPr>
          <p:cNvPr id="3" name="内容占位符 2">
            <a:extLst>
              <a:ext uri="{FF2B5EF4-FFF2-40B4-BE49-F238E27FC236}">
                <a16:creationId xmlns:a16="http://schemas.microsoft.com/office/drawing/2014/main" id="{FD83A69F-05F1-4AD8-B964-A1C2D5FB4662}"/>
              </a:ext>
            </a:extLst>
          </p:cNvPr>
          <p:cNvSpPr>
            <a:spLocks noGrp="1"/>
          </p:cNvSpPr>
          <p:nvPr>
            <p:ph idx="1"/>
          </p:nvPr>
        </p:nvSpPr>
        <p:spPr>
          <a:xfrm>
            <a:off x="685801" y="1920394"/>
            <a:ext cx="10688781" cy="4106333"/>
          </a:xfrm>
        </p:spPr>
        <p:txBody>
          <a:bodyPr>
            <a:normAutofit/>
          </a:bodyPr>
          <a:lstStyle/>
          <a:p>
            <a:r>
              <a:rPr lang="zh-CN" altLang="en-US" sz="2800" dirty="0">
                <a:latin typeface="+mn-ea"/>
              </a:rPr>
              <a:t>另外一个大家比较熟悉的数组结构，</a:t>
            </a:r>
            <a:r>
              <a:rPr lang="zh-CN" altLang="en-US" sz="2800" dirty="0">
                <a:solidFill>
                  <a:srgbClr val="FF0000"/>
                </a:solidFill>
                <a:latin typeface="+mn-ea"/>
              </a:rPr>
              <a:t>数组在等值查询和范围查询场景中的性能都非常优秀。</a:t>
            </a:r>
          </a:p>
          <a:p>
            <a:r>
              <a:rPr lang="zh-CN" altLang="en-US" sz="2800" dirty="0">
                <a:latin typeface="+mn-ea"/>
              </a:rPr>
              <a:t>如果仅仅看查询效率，有序数组是非常棒的数据结构。但是，在需要更新数据的时候就麻烦了，你往中间插入一个记录就必须得挪动后面所有的记录，成本太高。</a:t>
            </a:r>
          </a:p>
          <a:p>
            <a:r>
              <a:rPr lang="zh-CN" altLang="en-US" sz="2800" dirty="0">
                <a:latin typeface="+mn-ea"/>
              </a:rPr>
              <a:t>所以，</a:t>
            </a:r>
            <a:r>
              <a:rPr lang="zh-CN" altLang="en-US" sz="2800" dirty="0">
                <a:solidFill>
                  <a:srgbClr val="FF0000"/>
                </a:solidFill>
                <a:latin typeface="+mn-ea"/>
              </a:rPr>
              <a:t>有序数组索引只适用于静态存储引擎</a:t>
            </a:r>
            <a:r>
              <a:rPr lang="zh-CN" altLang="en-US" sz="2800" dirty="0">
                <a:latin typeface="+mn-ea"/>
              </a:rPr>
              <a:t>，比如你要保存的是</a:t>
            </a:r>
            <a:r>
              <a:rPr lang="en-US" altLang="zh-CN" sz="2800" dirty="0">
                <a:latin typeface="+mn-ea"/>
              </a:rPr>
              <a:t>2021</a:t>
            </a:r>
            <a:r>
              <a:rPr lang="zh-CN" altLang="en-US" sz="2800" dirty="0">
                <a:latin typeface="+mn-ea"/>
              </a:rPr>
              <a:t>年某个城市的所有人口信息，这类不会再修改的数据。</a:t>
            </a:r>
            <a:endParaRPr lang="en-US" altLang="zh-CN" sz="2800" dirty="0">
              <a:latin typeface="+mn-ea"/>
            </a:endParaRPr>
          </a:p>
          <a:p>
            <a:pPr marL="0" indent="0">
              <a:buNone/>
            </a:pPr>
            <a:r>
              <a:rPr lang="en-US" altLang="zh-CN" sz="2400" dirty="0">
                <a:solidFill>
                  <a:schemeClr val="tx1">
                    <a:lumMod val="75000"/>
                  </a:schemeClr>
                </a:solidFill>
              </a:rPr>
              <a:t>【</a:t>
            </a:r>
            <a:r>
              <a:rPr lang="zh-CN" altLang="en-US" sz="2400" dirty="0">
                <a:solidFill>
                  <a:schemeClr val="tx1">
                    <a:lumMod val="75000"/>
                  </a:schemeClr>
                </a:solidFill>
              </a:rPr>
              <a:t>注意</a:t>
            </a:r>
            <a:r>
              <a:rPr lang="en-US" altLang="zh-CN" sz="2400" dirty="0">
                <a:solidFill>
                  <a:schemeClr val="tx1">
                    <a:lumMod val="75000"/>
                  </a:schemeClr>
                </a:solidFill>
              </a:rPr>
              <a:t>】</a:t>
            </a:r>
            <a:r>
              <a:rPr lang="zh-CN" altLang="en-US" sz="2400" dirty="0">
                <a:solidFill>
                  <a:schemeClr val="tx1">
                    <a:lumMod val="75000"/>
                  </a:schemeClr>
                </a:solidFill>
              </a:rPr>
              <a:t>这两种都不是最主要的索引，常见的索引使用的数据结构是树结构</a:t>
            </a:r>
            <a:endParaRPr lang="zh-CN" altLang="en-US" sz="2400" dirty="0">
              <a:solidFill>
                <a:schemeClr val="tx1">
                  <a:lumMod val="75000"/>
                </a:schemeClr>
              </a:solidFill>
              <a:latin typeface="+mn-ea"/>
            </a:endParaRPr>
          </a:p>
        </p:txBody>
      </p:sp>
    </p:spTree>
    <p:extLst>
      <p:ext uri="{BB962C8B-B14F-4D97-AF65-F5344CB8AC3E}">
        <p14:creationId xmlns:p14="http://schemas.microsoft.com/office/powerpoint/2010/main" val="300970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6C60B-2F26-4D32-8BDB-333AA74A32E4}"/>
              </a:ext>
            </a:extLst>
          </p:cNvPr>
          <p:cNvSpPr>
            <a:spLocks noGrp="1"/>
          </p:cNvSpPr>
          <p:nvPr>
            <p:ph type="title"/>
          </p:nvPr>
        </p:nvSpPr>
        <p:spPr>
          <a:xfrm>
            <a:off x="574964" y="0"/>
            <a:ext cx="10131425" cy="1456267"/>
          </a:xfrm>
        </p:spPr>
        <p:txBody>
          <a:bodyPr>
            <a:normAutofit/>
          </a:bodyPr>
          <a:lstStyle/>
          <a:p>
            <a:r>
              <a:rPr lang="zh-CN" altLang="en-US" sz="4800" b="1" dirty="0"/>
              <a:t>二分查找</a:t>
            </a:r>
          </a:p>
        </p:txBody>
      </p:sp>
      <p:sp>
        <p:nvSpPr>
          <p:cNvPr id="3" name="内容占位符 2">
            <a:extLst>
              <a:ext uri="{FF2B5EF4-FFF2-40B4-BE49-F238E27FC236}">
                <a16:creationId xmlns:a16="http://schemas.microsoft.com/office/drawing/2014/main" id="{D6AB34AA-EBB9-4C6A-A31E-762FCF3A5E13}"/>
              </a:ext>
            </a:extLst>
          </p:cNvPr>
          <p:cNvSpPr>
            <a:spLocks noGrp="1"/>
          </p:cNvSpPr>
          <p:nvPr>
            <p:ph idx="1"/>
          </p:nvPr>
        </p:nvSpPr>
        <p:spPr>
          <a:xfrm>
            <a:off x="685801" y="665018"/>
            <a:ext cx="10131425" cy="6192983"/>
          </a:xfrm>
        </p:spPr>
        <p:txBody>
          <a:bodyPr>
            <a:noAutofit/>
          </a:bodyPr>
          <a:lstStyle/>
          <a:p>
            <a:pPr marL="0" indent="0">
              <a:buNone/>
            </a:pPr>
            <a:r>
              <a:rPr lang="zh-CN" altLang="en-US" sz="2800" dirty="0"/>
              <a:t>      二分查找也称折半查找（</a:t>
            </a:r>
            <a:r>
              <a:rPr lang="en-US" altLang="zh-CN" sz="2800" dirty="0"/>
              <a:t>Binary Search</a:t>
            </a:r>
            <a:r>
              <a:rPr lang="zh-CN" altLang="en-US" sz="2800" dirty="0"/>
              <a:t>），它是一种效率较高      </a:t>
            </a:r>
            <a:r>
              <a:rPr lang="en-US" altLang="zh-CN" sz="2800" dirty="0"/>
              <a:t>	</a:t>
            </a:r>
            <a:r>
              <a:rPr lang="zh-CN" altLang="en-US" sz="2800" dirty="0"/>
              <a:t>的查找方法。但是，折半查找要求线性表必须采用顺序存储 </a:t>
            </a:r>
            <a:r>
              <a:rPr lang="en-US" altLang="zh-CN" sz="2800" dirty="0"/>
              <a:t>	</a:t>
            </a:r>
            <a:r>
              <a:rPr lang="zh-CN" altLang="en-US" sz="2800" dirty="0"/>
              <a:t>结</a:t>
            </a:r>
            <a:r>
              <a:rPr lang="en-US" altLang="zh-CN" sz="2800" dirty="0"/>
              <a:t>	</a:t>
            </a:r>
            <a:r>
              <a:rPr lang="zh-CN" altLang="en-US" sz="2800" dirty="0"/>
              <a:t>构，而且表中元素按关键字有序排列。 </a:t>
            </a:r>
          </a:p>
          <a:p>
            <a:pPr marL="0" indent="0">
              <a:buNone/>
            </a:pPr>
            <a:r>
              <a:rPr lang="zh-CN" altLang="en-US" sz="3600" b="1" dirty="0"/>
              <a:t>原理</a:t>
            </a:r>
            <a:endParaRPr lang="en-US" altLang="zh-CN" sz="3600" b="1" dirty="0"/>
          </a:p>
          <a:p>
            <a:pPr marL="0" indent="0">
              <a:buNone/>
            </a:pPr>
            <a:r>
              <a:rPr lang="zh-CN" altLang="en-US" sz="2800" dirty="0"/>
              <a:t>（</a:t>
            </a:r>
            <a:r>
              <a:rPr lang="en-US" altLang="zh-CN" sz="2800" dirty="0"/>
              <a:t>1</a:t>
            </a:r>
            <a:r>
              <a:rPr lang="zh-CN" altLang="en-US" sz="2800" dirty="0"/>
              <a:t>）查找</a:t>
            </a:r>
            <a:endParaRPr lang="en-US" altLang="zh-CN" sz="2800" dirty="0"/>
          </a:p>
          <a:p>
            <a:pPr marL="0" indent="0">
              <a:buNone/>
            </a:pPr>
            <a:r>
              <a:rPr lang="zh-CN" altLang="en-US" sz="2800" dirty="0"/>
              <a:t>         首先，假设表中元素是按升序排列，将表中间位置记录的关键字与查找关键字比较，如果两者相等，则查找成功；否则利用中间位置记录将表分成前、后两个子表，如果中间位置记录的关键字大于查找关键字，则进一步查找前一子表，否则进一步查找后一子表。重复以上过程，直到找到满足条件的记录，使查找成功，或直到子表不存在为止，此时查找不成功。</a:t>
            </a:r>
            <a:endParaRPr lang="en-US" altLang="zh-CN" sz="2800" dirty="0"/>
          </a:p>
        </p:txBody>
      </p:sp>
    </p:spTree>
    <p:extLst>
      <p:ext uri="{BB962C8B-B14F-4D97-AF65-F5344CB8AC3E}">
        <p14:creationId xmlns:p14="http://schemas.microsoft.com/office/powerpoint/2010/main" val="207773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4F993-4435-42B5-91D9-343BEA9960C9}"/>
              </a:ext>
            </a:extLst>
          </p:cNvPr>
          <p:cNvSpPr>
            <a:spLocks noGrp="1"/>
          </p:cNvSpPr>
          <p:nvPr>
            <p:ph type="title"/>
          </p:nvPr>
        </p:nvSpPr>
        <p:spPr/>
        <p:txBody>
          <a:bodyPr/>
          <a:lstStyle/>
          <a:p>
            <a:r>
              <a:rPr lang="zh-CN" altLang="en-US" b="1" dirty="0"/>
              <a:t>增删</a:t>
            </a:r>
          </a:p>
        </p:txBody>
      </p:sp>
      <p:sp>
        <p:nvSpPr>
          <p:cNvPr id="3" name="内容占位符 2">
            <a:extLst>
              <a:ext uri="{FF2B5EF4-FFF2-40B4-BE49-F238E27FC236}">
                <a16:creationId xmlns:a16="http://schemas.microsoft.com/office/drawing/2014/main" id="{E9929B96-7634-4A2F-B33F-3A0AC04169F2}"/>
              </a:ext>
            </a:extLst>
          </p:cNvPr>
          <p:cNvSpPr>
            <a:spLocks noGrp="1"/>
          </p:cNvSpPr>
          <p:nvPr>
            <p:ph idx="1"/>
          </p:nvPr>
        </p:nvSpPr>
        <p:spPr/>
        <p:txBody>
          <a:bodyPr>
            <a:normAutofit/>
          </a:bodyPr>
          <a:lstStyle/>
          <a:p>
            <a:r>
              <a:rPr lang="zh-CN" altLang="en-US" sz="3200" dirty="0"/>
              <a:t>插入数据时，会线性查询出“第一个”值比插入数据大的下标索引，然后对索引（包含）后的值进行向后挪移，空出索引前一个下标位置，最后赋值 </a:t>
            </a:r>
          </a:p>
          <a:p>
            <a:r>
              <a:rPr lang="zh-CN" altLang="en-US" sz="3200" dirty="0"/>
              <a:t>删除数据时，同理会线性查询，不同的是，值是向前进行挪移</a:t>
            </a:r>
            <a:endParaRPr lang="en-US" altLang="zh-CN" sz="3200" dirty="0"/>
          </a:p>
          <a:p>
            <a:pPr marL="0" indent="0">
              <a:buNone/>
            </a:pPr>
            <a:r>
              <a:rPr lang="zh-CN" altLang="en-US" sz="2400" dirty="0">
                <a:solidFill>
                  <a:schemeClr val="tx1">
                    <a:lumMod val="85000"/>
                  </a:schemeClr>
                </a:solidFill>
              </a:rPr>
              <a:t>上面提到的有序数组的等值查询和比较查询效率非常高，但是数据的插入删除是相对消耗性能的。</a:t>
            </a:r>
          </a:p>
        </p:txBody>
      </p:sp>
    </p:spTree>
    <p:extLst>
      <p:ext uri="{BB962C8B-B14F-4D97-AF65-F5344CB8AC3E}">
        <p14:creationId xmlns:p14="http://schemas.microsoft.com/office/powerpoint/2010/main" val="301204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4127F-69DB-4A22-BAE7-6288A792B770}"/>
              </a:ext>
            </a:extLst>
          </p:cNvPr>
          <p:cNvSpPr>
            <a:spLocks noGrp="1"/>
          </p:cNvSpPr>
          <p:nvPr>
            <p:ph type="title"/>
          </p:nvPr>
        </p:nvSpPr>
        <p:spPr/>
        <p:txBody>
          <a:bodyPr>
            <a:normAutofit/>
          </a:bodyPr>
          <a:lstStyle/>
          <a:p>
            <a:r>
              <a:rPr lang="zh-CN" altLang="en-US" sz="4800" b="1" kern="0" dirty="0">
                <a:effectLst/>
                <a:latin typeface="MicrosoftYaHei-Bold"/>
              </a:rPr>
              <a:t>二叉查找树</a:t>
            </a:r>
            <a:endParaRPr lang="zh-CN" altLang="en-US" sz="4800" b="1" dirty="0"/>
          </a:p>
        </p:txBody>
      </p:sp>
      <p:sp>
        <p:nvSpPr>
          <p:cNvPr id="3" name="内容占位符 2">
            <a:extLst>
              <a:ext uri="{FF2B5EF4-FFF2-40B4-BE49-F238E27FC236}">
                <a16:creationId xmlns:a16="http://schemas.microsoft.com/office/drawing/2014/main" id="{58322631-E9D4-4F88-8BB1-313C7203255E}"/>
              </a:ext>
            </a:extLst>
          </p:cNvPr>
          <p:cNvSpPr>
            <a:spLocks noGrp="1"/>
          </p:cNvSpPr>
          <p:nvPr>
            <p:ph idx="1"/>
          </p:nvPr>
        </p:nvSpPr>
        <p:spPr>
          <a:xfrm>
            <a:off x="685801" y="2142067"/>
            <a:ext cx="10131425" cy="4231024"/>
          </a:xfrm>
        </p:spPr>
        <p:txBody>
          <a:bodyPr>
            <a:noAutofit/>
          </a:bodyPr>
          <a:lstStyle/>
          <a:p>
            <a:r>
              <a:rPr lang="zh-CN" altLang="en-US" sz="3200" kern="0" dirty="0">
                <a:effectLst/>
                <a:latin typeface="微软雅黑" panose="020B0503020204020204" pitchFamily="34" charset="-122"/>
                <a:ea typeface="微软雅黑" panose="020B0503020204020204" pitchFamily="34" charset="-122"/>
              </a:rPr>
              <a:t>为了支持频繁的修改，比如插入数据，我们需要采用链表。链表的话，如果是单链表，它的查找效率还是不够高。所以，为了解决这个问题，</a:t>
            </a:r>
            <a:r>
              <a:rPr lang="en-US" altLang="zh-CN" sz="3200" kern="0" dirty="0">
                <a:effectLst/>
                <a:latin typeface="Segoe UI" panose="020B0502040204020203" pitchFamily="34" charset="0"/>
              </a:rPr>
              <a:t>BST(Binary Search Tree)</a:t>
            </a:r>
            <a:r>
              <a:rPr lang="zh-CN" altLang="en-US" sz="3200" kern="0" dirty="0">
                <a:effectLst/>
                <a:latin typeface="微软雅黑" panose="020B0503020204020204" pitchFamily="34" charset="-122"/>
                <a:ea typeface="微软雅黑" panose="020B0503020204020204" pitchFamily="34" charset="-122"/>
              </a:rPr>
              <a:t>也就是我们所说的二叉查找树（也叫二叉搜索树）诞生了。是一种可以使用二分查找的链表。</a:t>
            </a:r>
            <a:endParaRPr lang="en-US" altLang="zh-CN" sz="3200" kern="0" dirty="0">
              <a:effectLst/>
              <a:latin typeface="微软雅黑" panose="020B0503020204020204" pitchFamily="34" charset="-122"/>
              <a:ea typeface="微软雅黑" panose="020B0503020204020204" pitchFamily="34" charset="-122"/>
            </a:endParaRPr>
          </a:p>
          <a:p>
            <a:pPr marL="0" indent="0">
              <a:buNone/>
            </a:pPr>
            <a:r>
              <a:rPr lang="en-US" altLang="zh-CN" sz="3200" kern="0" dirty="0">
                <a:latin typeface="微软雅黑" panose="020B0503020204020204" pitchFamily="34" charset="-122"/>
                <a:ea typeface="微软雅黑" panose="020B0503020204020204" pitchFamily="34" charset="-122"/>
              </a:rPr>
              <a:t>*</a:t>
            </a:r>
            <a:r>
              <a:rPr lang="zh-CN" altLang="en-US" sz="3200" kern="0" dirty="0">
                <a:latin typeface="微软雅黑" panose="020B0503020204020204" pitchFamily="34" charset="-122"/>
                <a:ea typeface="微软雅黑" panose="020B0503020204020204" pitchFamily="34" charset="-122"/>
              </a:rPr>
              <a:t>特点</a:t>
            </a:r>
            <a:endParaRPr lang="en-US" altLang="zh-CN" sz="3200" kern="0" dirty="0">
              <a:latin typeface="微软雅黑" panose="020B0503020204020204" pitchFamily="34" charset="-122"/>
              <a:ea typeface="微软雅黑" panose="020B0503020204020204" pitchFamily="34" charset="-122"/>
            </a:endParaRPr>
          </a:p>
          <a:p>
            <a:pPr marL="0" indent="0">
              <a:buNone/>
            </a:pPr>
            <a:r>
              <a:rPr lang="zh-CN" altLang="en-US" sz="3200" kern="0" dirty="0">
                <a:effectLst/>
                <a:latin typeface="微软雅黑" panose="020B0503020204020204" pitchFamily="34" charset="-122"/>
                <a:ea typeface="微软雅黑" panose="020B0503020204020204" pitchFamily="34" charset="-122"/>
              </a:rPr>
              <a:t>左子树的键值小于根的键值，右子树的键值大于根的键值。</a:t>
            </a:r>
            <a:endParaRPr lang="zh-CN" altLang="en-US" sz="3200" dirty="0"/>
          </a:p>
        </p:txBody>
      </p:sp>
    </p:spTree>
    <p:extLst>
      <p:ext uri="{BB962C8B-B14F-4D97-AF65-F5344CB8AC3E}">
        <p14:creationId xmlns:p14="http://schemas.microsoft.com/office/powerpoint/2010/main" val="227373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A01AA1-3ECC-4D97-9FFC-C1C01E24A050}"/>
              </a:ext>
            </a:extLst>
          </p:cNvPr>
          <p:cNvSpPr>
            <a:spLocks noGrp="1"/>
          </p:cNvSpPr>
          <p:nvPr>
            <p:ph idx="1"/>
          </p:nvPr>
        </p:nvSpPr>
        <p:spPr>
          <a:xfrm>
            <a:off x="533401" y="3706091"/>
            <a:ext cx="11658599" cy="3649133"/>
          </a:xfrm>
        </p:spPr>
        <p:txBody>
          <a:bodyPr>
            <a:normAutofit/>
          </a:bodyPr>
          <a:lstStyle/>
          <a:p>
            <a:r>
              <a:rPr lang="zh-CN" altLang="en-US" sz="2800" kern="0" dirty="0">
                <a:effectLst/>
                <a:latin typeface="+mn-ea"/>
              </a:rPr>
              <a:t>在这种比较平衡的状态下查找时间复杂度是</a:t>
            </a:r>
            <a:r>
              <a:rPr lang="en-US" altLang="zh-CN" sz="2800" kern="0" dirty="0">
                <a:effectLst/>
                <a:latin typeface="+mn-ea"/>
              </a:rPr>
              <a:t>O(log(n))</a:t>
            </a:r>
            <a:r>
              <a:rPr lang="zh-CN" altLang="en-US" sz="2800" kern="0" dirty="0">
                <a:effectLst/>
                <a:latin typeface="+mn-ea"/>
              </a:rPr>
              <a:t>。 </a:t>
            </a:r>
            <a:endParaRPr lang="zh-CN" altLang="en-US" sz="2800" dirty="0">
              <a:latin typeface="+mn-ea"/>
            </a:endParaRPr>
          </a:p>
          <a:p>
            <a:r>
              <a:rPr lang="zh-CN" altLang="en-US" sz="2800" kern="0" dirty="0">
                <a:effectLst/>
                <a:latin typeface="+mn-ea"/>
              </a:rPr>
              <a:t>如果 二叉 排序树完全不平衡，则其深度可达到</a:t>
            </a:r>
            <a:r>
              <a:rPr lang="en-US" altLang="zh-CN" sz="2800" kern="0" dirty="0">
                <a:effectLst/>
                <a:latin typeface="+mn-ea"/>
              </a:rPr>
              <a:t>n</a:t>
            </a:r>
            <a:r>
              <a:rPr lang="zh-CN" altLang="en-US" sz="2800" kern="0" dirty="0">
                <a:effectLst/>
                <a:latin typeface="+mn-ea"/>
              </a:rPr>
              <a:t>，查找效率为</a:t>
            </a:r>
            <a:r>
              <a:rPr lang="en-US" altLang="zh-CN" sz="2800" kern="0" dirty="0">
                <a:effectLst/>
                <a:latin typeface="+mn-ea"/>
              </a:rPr>
              <a:t>O (n)</a:t>
            </a:r>
            <a:r>
              <a:rPr lang="zh-CN" altLang="en-US" sz="2800" kern="0" dirty="0">
                <a:effectLst/>
                <a:latin typeface="+mn-ea"/>
              </a:rPr>
              <a:t>，退化为顺序查找。 一般的， 二叉 排序树的查找 性能 在</a:t>
            </a:r>
            <a:r>
              <a:rPr lang="en-US" altLang="zh-CN" sz="2800" kern="0" dirty="0">
                <a:effectLst/>
                <a:latin typeface="+mn-ea"/>
              </a:rPr>
              <a:t>O </a:t>
            </a:r>
            <a:endParaRPr lang="zh-CN" altLang="en-US" sz="2800" dirty="0">
              <a:latin typeface="+mn-ea"/>
            </a:endParaRPr>
          </a:p>
          <a:p>
            <a:r>
              <a:rPr lang="en-US" altLang="zh-CN" sz="2800" kern="0" dirty="0">
                <a:effectLst/>
                <a:latin typeface="+mn-ea"/>
              </a:rPr>
              <a:t>(Log 2n)</a:t>
            </a:r>
            <a:r>
              <a:rPr lang="zh-CN" altLang="en-US" sz="2800" kern="0" dirty="0">
                <a:effectLst/>
                <a:latin typeface="+mn-ea"/>
              </a:rPr>
              <a:t>到</a:t>
            </a:r>
            <a:r>
              <a:rPr lang="en-US" altLang="zh-CN" sz="2800" kern="0" dirty="0">
                <a:effectLst/>
                <a:latin typeface="+mn-ea"/>
              </a:rPr>
              <a:t>O (n)</a:t>
            </a:r>
            <a:r>
              <a:rPr lang="zh-CN" altLang="en-US" sz="2800" kern="0" dirty="0">
                <a:effectLst/>
                <a:latin typeface="+mn-ea"/>
              </a:rPr>
              <a:t>之间。 因此，为了获得较好的查找 性能 ，就要构造一棵平衡的 二叉 排序树。</a:t>
            </a:r>
            <a:endParaRPr lang="zh-CN" altLang="en-US" sz="2800" dirty="0">
              <a:latin typeface="+mn-ea"/>
            </a:endParaRPr>
          </a:p>
        </p:txBody>
      </p:sp>
      <p:pic>
        <p:nvPicPr>
          <p:cNvPr id="5" name="图片 4">
            <a:extLst>
              <a:ext uri="{FF2B5EF4-FFF2-40B4-BE49-F238E27FC236}">
                <a16:creationId xmlns:a16="http://schemas.microsoft.com/office/drawing/2014/main" id="{01961500-1EA5-417F-81E3-59D1453D690B}"/>
              </a:ext>
            </a:extLst>
          </p:cNvPr>
          <p:cNvPicPr>
            <a:picLocks noChangeAspect="1"/>
          </p:cNvPicPr>
          <p:nvPr/>
        </p:nvPicPr>
        <p:blipFill>
          <a:blip r:embed="rId2"/>
          <a:stretch>
            <a:fillRect/>
          </a:stretch>
        </p:blipFill>
        <p:spPr>
          <a:xfrm>
            <a:off x="486207" y="166255"/>
            <a:ext cx="5876493" cy="4203675"/>
          </a:xfrm>
          <a:prstGeom prst="rect">
            <a:avLst/>
          </a:prstGeom>
        </p:spPr>
      </p:pic>
      <p:sp>
        <p:nvSpPr>
          <p:cNvPr id="7" name="文本框 6">
            <a:extLst>
              <a:ext uri="{FF2B5EF4-FFF2-40B4-BE49-F238E27FC236}">
                <a16:creationId xmlns:a16="http://schemas.microsoft.com/office/drawing/2014/main" id="{8411E395-7929-4F29-A625-348DB19CB655}"/>
              </a:ext>
            </a:extLst>
          </p:cNvPr>
          <p:cNvSpPr txBox="1"/>
          <p:nvPr/>
        </p:nvSpPr>
        <p:spPr>
          <a:xfrm>
            <a:off x="6594764" y="457199"/>
            <a:ext cx="4920529" cy="3108543"/>
          </a:xfrm>
          <a:prstGeom prst="rect">
            <a:avLst/>
          </a:prstGeom>
          <a:noFill/>
        </p:spPr>
        <p:txBody>
          <a:bodyPr wrap="square" rtlCol="0">
            <a:spAutoFit/>
          </a:bodyPr>
          <a:lstStyle/>
          <a:p>
            <a:r>
              <a:rPr lang="zh-CN" altLang="en-US" sz="2800" i="0" dirty="0">
                <a:effectLst/>
                <a:latin typeface="+mn-ea"/>
              </a:rPr>
              <a:t>复杂度</a:t>
            </a:r>
            <a:endParaRPr lang="en-US" altLang="zh-CN" sz="2800" i="0" dirty="0">
              <a:effectLst/>
              <a:latin typeface="+mn-ea"/>
            </a:endParaRPr>
          </a:p>
          <a:p>
            <a:r>
              <a:rPr lang="zh-CN" altLang="en-US" sz="2400" i="0" dirty="0">
                <a:effectLst/>
                <a:latin typeface="+mn-ea"/>
              </a:rPr>
              <a:t>如果二叉排序树完全不平衡，则其深度可达到</a:t>
            </a:r>
            <a:r>
              <a:rPr lang="en-US" altLang="zh-CN" sz="2400" i="0" dirty="0">
                <a:effectLst/>
                <a:latin typeface="+mn-ea"/>
              </a:rPr>
              <a:t>n</a:t>
            </a:r>
            <a:r>
              <a:rPr lang="zh-CN" altLang="en-US" sz="2400" i="0" dirty="0">
                <a:effectLst/>
                <a:latin typeface="+mn-ea"/>
              </a:rPr>
              <a:t>，查找效率为</a:t>
            </a:r>
            <a:r>
              <a:rPr lang="en-US" altLang="zh-CN" sz="2400" dirty="0">
                <a:latin typeface="+mn-ea"/>
              </a:rPr>
              <a:t>O</a:t>
            </a:r>
            <a:r>
              <a:rPr lang="en-US" altLang="zh-CN" sz="2400" i="0" dirty="0">
                <a:effectLst/>
                <a:latin typeface="+mn-ea"/>
              </a:rPr>
              <a:t>(n)</a:t>
            </a:r>
            <a:r>
              <a:rPr lang="zh-CN" altLang="en-US" sz="2400" i="0" dirty="0">
                <a:effectLst/>
                <a:latin typeface="+mn-ea"/>
              </a:rPr>
              <a:t>，退化为顺序查找。一般的，二叉 排序树的查找 性能 在</a:t>
            </a:r>
            <a:r>
              <a:rPr lang="en-US" altLang="zh-CN" sz="2400" i="0" dirty="0">
                <a:effectLst/>
                <a:latin typeface="+mn-ea"/>
              </a:rPr>
              <a:t>O(Log 2n)</a:t>
            </a:r>
            <a:r>
              <a:rPr lang="zh-CN" altLang="en-US" sz="2400" i="0" dirty="0">
                <a:effectLst/>
                <a:latin typeface="+mn-ea"/>
              </a:rPr>
              <a:t>到</a:t>
            </a:r>
            <a:r>
              <a:rPr lang="en-US" altLang="zh-CN" sz="2400" i="0" dirty="0">
                <a:effectLst/>
                <a:latin typeface="+mn-ea"/>
              </a:rPr>
              <a:t>O(n)</a:t>
            </a:r>
            <a:r>
              <a:rPr lang="zh-CN" altLang="en-US" sz="2400" i="0" dirty="0">
                <a:effectLst/>
                <a:latin typeface="+mn-ea"/>
              </a:rPr>
              <a:t>之间。因此，为了获得较好的查找 性能，就要构造一棵平衡的二叉排序树。</a:t>
            </a:r>
            <a:endParaRPr lang="zh-CN" altLang="en-US" sz="2400" dirty="0">
              <a:latin typeface="+mn-ea"/>
            </a:endParaRPr>
          </a:p>
        </p:txBody>
      </p:sp>
    </p:spTree>
    <p:extLst>
      <p:ext uri="{BB962C8B-B14F-4D97-AF65-F5344CB8AC3E}">
        <p14:creationId xmlns:p14="http://schemas.microsoft.com/office/powerpoint/2010/main" val="283088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3C65C-79B7-40FA-9425-EE3995687F51}"/>
              </a:ext>
            </a:extLst>
          </p:cNvPr>
          <p:cNvSpPr>
            <a:spLocks noGrp="1"/>
          </p:cNvSpPr>
          <p:nvPr>
            <p:ph type="title"/>
          </p:nvPr>
        </p:nvSpPr>
        <p:spPr>
          <a:xfrm>
            <a:off x="685801" y="124691"/>
            <a:ext cx="10131425" cy="942109"/>
          </a:xfrm>
        </p:spPr>
        <p:txBody>
          <a:bodyPr>
            <a:normAutofit/>
          </a:bodyPr>
          <a:lstStyle/>
          <a:p>
            <a:r>
              <a:rPr lang="zh-CN" altLang="en-US" b="1" kern="0" dirty="0">
                <a:effectLst/>
                <a:latin typeface="MicrosoftYaHei-Bold"/>
              </a:rPr>
              <a:t>二叉树倾斜</a:t>
            </a:r>
            <a:endParaRPr lang="zh-CN" altLang="en-US" b="1" dirty="0"/>
          </a:p>
        </p:txBody>
      </p:sp>
      <p:sp>
        <p:nvSpPr>
          <p:cNvPr id="3" name="内容占位符 2">
            <a:extLst>
              <a:ext uri="{FF2B5EF4-FFF2-40B4-BE49-F238E27FC236}">
                <a16:creationId xmlns:a16="http://schemas.microsoft.com/office/drawing/2014/main" id="{C2582E86-2975-4586-88E7-811ED1F9AB7F}"/>
              </a:ext>
            </a:extLst>
          </p:cNvPr>
          <p:cNvSpPr>
            <a:spLocks noGrp="1"/>
          </p:cNvSpPr>
          <p:nvPr>
            <p:ph idx="1"/>
          </p:nvPr>
        </p:nvSpPr>
        <p:spPr>
          <a:xfrm>
            <a:off x="561110" y="1066801"/>
            <a:ext cx="10131425" cy="1620982"/>
          </a:xfrm>
        </p:spPr>
        <p:txBody>
          <a:bodyPr>
            <a:normAutofit/>
          </a:bodyPr>
          <a:lstStyle/>
          <a:p>
            <a:r>
              <a:rPr lang="zh-CN" altLang="en-US" sz="2800" kern="0" dirty="0">
                <a:effectLst/>
                <a:latin typeface="+mn-ea"/>
              </a:rPr>
              <a:t>二叉查找树存在一个问题：在某些极端情况下会退化成链表。如果我们插入的数据刚好是有序的，那它就变成这样</a:t>
            </a:r>
            <a:endParaRPr lang="zh-CN" altLang="en-US" sz="2800" dirty="0">
              <a:latin typeface="+mn-ea"/>
            </a:endParaRPr>
          </a:p>
        </p:txBody>
      </p:sp>
      <p:pic>
        <p:nvPicPr>
          <p:cNvPr id="5" name="图片 4">
            <a:extLst>
              <a:ext uri="{FF2B5EF4-FFF2-40B4-BE49-F238E27FC236}">
                <a16:creationId xmlns:a16="http://schemas.microsoft.com/office/drawing/2014/main" id="{EE348000-0D9B-48E4-9353-425B4D25E6E7}"/>
              </a:ext>
            </a:extLst>
          </p:cNvPr>
          <p:cNvPicPr>
            <a:picLocks noChangeAspect="1"/>
          </p:cNvPicPr>
          <p:nvPr/>
        </p:nvPicPr>
        <p:blipFill>
          <a:blip r:embed="rId2"/>
          <a:stretch>
            <a:fillRect/>
          </a:stretch>
        </p:blipFill>
        <p:spPr>
          <a:xfrm>
            <a:off x="773839" y="2401718"/>
            <a:ext cx="4066309" cy="3237082"/>
          </a:xfrm>
          <a:prstGeom prst="rect">
            <a:avLst/>
          </a:prstGeom>
        </p:spPr>
      </p:pic>
      <p:sp>
        <p:nvSpPr>
          <p:cNvPr id="6" name="文本框 5">
            <a:extLst>
              <a:ext uri="{FF2B5EF4-FFF2-40B4-BE49-F238E27FC236}">
                <a16:creationId xmlns:a16="http://schemas.microsoft.com/office/drawing/2014/main" id="{B1F433FA-34D7-4857-9742-4B52A3FDFC75}"/>
              </a:ext>
            </a:extLst>
          </p:cNvPr>
          <p:cNvSpPr txBox="1"/>
          <p:nvPr/>
        </p:nvSpPr>
        <p:spPr>
          <a:xfrm>
            <a:off x="5081444" y="2401718"/>
            <a:ext cx="6258500" cy="3970318"/>
          </a:xfrm>
          <a:prstGeom prst="rect">
            <a:avLst/>
          </a:prstGeom>
          <a:noFill/>
        </p:spPr>
        <p:txBody>
          <a:bodyPr wrap="square" rtlCol="0">
            <a:spAutoFit/>
          </a:bodyPr>
          <a:lstStyle/>
          <a:p>
            <a:r>
              <a:rPr lang="zh-CN" altLang="en-US" sz="2800" kern="0" dirty="0">
                <a:effectLst/>
                <a:latin typeface="+mj-ea"/>
                <a:ea typeface="+mj-ea"/>
              </a:rPr>
              <a:t>这个时候，二叉查找树查找的时间复杂度就和链表一样，是</a:t>
            </a:r>
            <a:r>
              <a:rPr lang="en-US" altLang="zh-CN" sz="2800" kern="0" dirty="0">
                <a:effectLst/>
                <a:latin typeface="+mj-ea"/>
                <a:ea typeface="+mj-ea"/>
              </a:rPr>
              <a:t>O(n)</a:t>
            </a:r>
            <a:r>
              <a:rPr lang="zh-CN" altLang="en-US" sz="2800" kern="0" dirty="0">
                <a:effectLst/>
                <a:latin typeface="+mj-ea"/>
                <a:ea typeface="+mj-ea"/>
              </a:rPr>
              <a:t>。 </a:t>
            </a:r>
            <a:endParaRPr lang="zh-CN" altLang="en-US" sz="2800" dirty="0">
              <a:latin typeface="+mj-ea"/>
              <a:ea typeface="+mj-ea"/>
            </a:endParaRPr>
          </a:p>
          <a:p>
            <a:r>
              <a:rPr lang="zh-CN" altLang="en-US" sz="2800" kern="0" dirty="0">
                <a:effectLst/>
                <a:latin typeface="+mj-ea"/>
                <a:ea typeface="+mj-ea"/>
              </a:rPr>
              <a:t>造成它“叉劈”的原因是什么呢？因为左右子树深度差太大，这棵树的左子树根本没有节点</a:t>
            </a:r>
            <a:r>
              <a:rPr lang="en-US" altLang="zh-CN" sz="2800" kern="0" dirty="0">
                <a:effectLst/>
                <a:latin typeface="+mj-ea"/>
                <a:ea typeface="+mj-ea"/>
              </a:rPr>
              <a:t>——</a:t>
            </a:r>
            <a:r>
              <a:rPr lang="zh-CN" altLang="en-US" sz="2800" kern="0" dirty="0">
                <a:effectLst/>
                <a:latin typeface="+mj-ea"/>
                <a:ea typeface="+mj-ea"/>
              </a:rPr>
              <a:t>也就是它不够平衡。</a:t>
            </a:r>
            <a:endParaRPr lang="zh-CN" altLang="en-US" sz="2800" dirty="0">
              <a:latin typeface="+mj-ea"/>
              <a:ea typeface="+mj-ea"/>
            </a:endParaRPr>
          </a:p>
          <a:p>
            <a:r>
              <a:rPr lang="zh-CN" altLang="en-US" sz="2800" kern="0" dirty="0">
                <a:effectLst/>
                <a:latin typeface="+mj-ea"/>
                <a:ea typeface="+mj-ea"/>
              </a:rPr>
              <a:t>所以，我们有没有左右子树深度相差不是那么大，更加平衡的树呢</a:t>
            </a:r>
            <a:r>
              <a:rPr lang="en-US" altLang="zh-CN" sz="2800" kern="0" dirty="0">
                <a:effectLst/>
                <a:latin typeface="+mj-ea"/>
                <a:ea typeface="+mj-ea"/>
              </a:rPr>
              <a:t>? </a:t>
            </a:r>
            <a:endParaRPr lang="zh-CN" altLang="en-US" sz="2800" dirty="0">
              <a:latin typeface="+mj-ea"/>
              <a:ea typeface="+mj-ea"/>
            </a:endParaRPr>
          </a:p>
          <a:p>
            <a:r>
              <a:rPr lang="zh-CN" altLang="en-US" sz="2800" kern="0" dirty="0">
                <a:effectLst/>
                <a:latin typeface="+mj-ea"/>
                <a:ea typeface="+mj-ea"/>
              </a:rPr>
              <a:t>那就是平衡二叉树</a:t>
            </a:r>
            <a:r>
              <a:rPr lang="en-US" altLang="zh-CN" sz="2800" kern="0" dirty="0">
                <a:effectLst/>
                <a:latin typeface="+mj-ea"/>
                <a:ea typeface="+mj-ea"/>
              </a:rPr>
              <a:t>,</a:t>
            </a:r>
            <a:r>
              <a:rPr lang="zh-CN" altLang="en-US" sz="2800" kern="0" dirty="0">
                <a:effectLst/>
                <a:latin typeface="+mj-ea"/>
                <a:ea typeface="+mj-ea"/>
              </a:rPr>
              <a:t>叫做 </a:t>
            </a:r>
            <a:r>
              <a:rPr lang="en-US" altLang="zh-CN" sz="2800" kern="0" dirty="0">
                <a:effectLst/>
                <a:latin typeface="+mj-ea"/>
                <a:ea typeface="+mj-ea"/>
              </a:rPr>
              <a:t>Balanced binary search trees</a:t>
            </a:r>
            <a:r>
              <a:rPr lang="zh-CN" altLang="en-US" sz="2800" kern="0" dirty="0">
                <a:effectLst/>
                <a:latin typeface="+mj-ea"/>
                <a:ea typeface="+mj-ea"/>
              </a:rPr>
              <a:t>，或者</a:t>
            </a:r>
            <a:r>
              <a:rPr lang="en-US" altLang="zh-CN" sz="2800" kern="0" dirty="0">
                <a:effectLst/>
                <a:latin typeface="+mj-ea"/>
                <a:ea typeface="+mj-ea"/>
              </a:rPr>
              <a:t>AVL</a:t>
            </a:r>
            <a:r>
              <a:rPr lang="zh-CN" altLang="en-US" sz="2800" kern="0" dirty="0">
                <a:effectLst/>
                <a:latin typeface="+mj-ea"/>
                <a:ea typeface="+mj-ea"/>
              </a:rPr>
              <a:t>树。 </a:t>
            </a:r>
            <a:endParaRPr lang="zh-CN" altLang="en-US" sz="2800" dirty="0">
              <a:latin typeface="+mj-ea"/>
              <a:ea typeface="+mj-ea"/>
            </a:endParaRPr>
          </a:p>
        </p:txBody>
      </p:sp>
    </p:spTree>
    <p:extLst>
      <p:ext uri="{BB962C8B-B14F-4D97-AF65-F5344CB8AC3E}">
        <p14:creationId xmlns:p14="http://schemas.microsoft.com/office/powerpoint/2010/main" val="12521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61865-3896-41B5-A17E-F5484DA2E437}"/>
              </a:ext>
            </a:extLst>
          </p:cNvPr>
          <p:cNvSpPr>
            <a:spLocks noGrp="1"/>
          </p:cNvSpPr>
          <p:nvPr>
            <p:ph type="title"/>
          </p:nvPr>
        </p:nvSpPr>
        <p:spPr>
          <a:xfrm>
            <a:off x="685801" y="263236"/>
            <a:ext cx="10131425" cy="803564"/>
          </a:xfrm>
        </p:spPr>
        <p:txBody>
          <a:bodyPr>
            <a:normAutofit fontScale="90000"/>
          </a:bodyPr>
          <a:lstStyle/>
          <a:p>
            <a:r>
              <a:rPr lang="en-US" altLang="zh-CN" sz="4800" b="1" dirty="0">
                <a:latin typeface="+mj-ea"/>
              </a:rPr>
              <a:t>AVL </a:t>
            </a:r>
            <a:r>
              <a:rPr lang="zh-CN" altLang="en-US" sz="4800" b="1" dirty="0">
                <a:latin typeface="+mj-ea"/>
              </a:rPr>
              <a:t>树</a:t>
            </a:r>
          </a:p>
        </p:txBody>
      </p:sp>
      <p:sp>
        <p:nvSpPr>
          <p:cNvPr id="3" name="内容占位符 2">
            <a:extLst>
              <a:ext uri="{FF2B5EF4-FFF2-40B4-BE49-F238E27FC236}">
                <a16:creationId xmlns:a16="http://schemas.microsoft.com/office/drawing/2014/main" id="{68FBD0C7-29DF-4153-9D50-A108834D2398}"/>
              </a:ext>
            </a:extLst>
          </p:cNvPr>
          <p:cNvSpPr>
            <a:spLocks noGrp="1"/>
          </p:cNvSpPr>
          <p:nvPr>
            <p:ph idx="1"/>
          </p:nvPr>
        </p:nvSpPr>
        <p:spPr>
          <a:xfrm>
            <a:off x="782783" y="1066800"/>
            <a:ext cx="10131425" cy="2701636"/>
          </a:xfrm>
        </p:spPr>
        <p:txBody>
          <a:bodyPr>
            <a:noAutofit/>
          </a:bodyPr>
          <a:lstStyle/>
          <a:p>
            <a:pPr marL="0" indent="0">
              <a:buNone/>
            </a:pPr>
            <a:r>
              <a:rPr lang="zh-CN" altLang="en-US" sz="2400" b="1" dirty="0">
                <a:latin typeface="+mn-ea"/>
              </a:rPr>
              <a:t>特点</a:t>
            </a:r>
            <a:endParaRPr lang="en-US" altLang="zh-CN" sz="2400" b="1" dirty="0">
              <a:latin typeface="+mn-ea"/>
            </a:endParaRPr>
          </a:p>
          <a:p>
            <a:r>
              <a:rPr lang="en-US" altLang="zh-CN" sz="2400" dirty="0">
                <a:latin typeface="+mn-ea"/>
              </a:rPr>
              <a:t>AVL Trees (Balanced binary search trees) </a:t>
            </a:r>
            <a:r>
              <a:rPr lang="zh-CN" altLang="en-US" sz="2400" dirty="0">
                <a:latin typeface="+mn-ea"/>
              </a:rPr>
              <a:t>平衡二叉树的特点：左右子树深度差绝对值不能超过 </a:t>
            </a:r>
            <a:r>
              <a:rPr lang="en-US" altLang="zh-CN" sz="2400" dirty="0">
                <a:latin typeface="+mn-ea"/>
              </a:rPr>
              <a:t>1</a:t>
            </a:r>
            <a:r>
              <a:rPr lang="zh-CN" altLang="en-US" sz="2400" dirty="0">
                <a:latin typeface="+mn-ea"/>
              </a:rPr>
              <a:t>。</a:t>
            </a:r>
            <a:endParaRPr lang="en-US" altLang="zh-CN" sz="2400" dirty="0">
              <a:latin typeface="+mn-ea"/>
            </a:endParaRPr>
          </a:p>
          <a:p>
            <a:r>
              <a:rPr lang="zh-CN" altLang="en-US" sz="2400" dirty="0">
                <a:latin typeface="+mn-ea"/>
              </a:rPr>
              <a:t>例如左子树的深度是 </a:t>
            </a:r>
            <a:r>
              <a:rPr lang="en-US" altLang="zh-CN" sz="2400" dirty="0">
                <a:latin typeface="+mn-ea"/>
              </a:rPr>
              <a:t>2</a:t>
            </a:r>
            <a:r>
              <a:rPr lang="zh-CN" altLang="en-US" sz="2400" dirty="0">
                <a:latin typeface="+mn-ea"/>
              </a:rPr>
              <a:t>，右子树的深度只能是 </a:t>
            </a:r>
            <a:r>
              <a:rPr lang="en-US" altLang="zh-CN" sz="2400" dirty="0">
                <a:latin typeface="+mn-ea"/>
              </a:rPr>
              <a:t>1 </a:t>
            </a:r>
            <a:r>
              <a:rPr lang="zh-CN" altLang="en-US" sz="2400" dirty="0">
                <a:latin typeface="+mn-ea"/>
              </a:rPr>
              <a:t>或者 </a:t>
            </a:r>
            <a:r>
              <a:rPr lang="en-US" altLang="zh-CN" sz="2400" dirty="0">
                <a:latin typeface="+mn-ea"/>
              </a:rPr>
              <a:t>3</a:t>
            </a:r>
            <a:r>
              <a:rPr lang="zh-CN" altLang="en-US" sz="2400" dirty="0">
                <a:latin typeface="+mn-ea"/>
              </a:rPr>
              <a:t>。这个时候我们再按顺序插入就不会“叉劈”</a:t>
            </a:r>
          </a:p>
          <a:p>
            <a:endParaRPr lang="zh-CN" altLang="en-US" sz="2400" dirty="0">
              <a:latin typeface="+mn-ea"/>
            </a:endParaRPr>
          </a:p>
        </p:txBody>
      </p:sp>
      <p:pic>
        <p:nvPicPr>
          <p:cNvPr id="6" name="图片 5">
            <a:extLst>
              <a:ext uri="{FF2B5EF4-FFF2-40B4-BE49-F238E27FC236}">
                <a16:creationId xmlns:a16="http://schemas.microsoft.com/office/drawing/2014/main" id="{4998A3AF-F38A-4100-8DB1-EFB1CF35A6D4}"/>
              </a:ext>
            </a:extLst>
          </p:cNvPr>
          <p:cNvPicPr>
            <a:picLocks noChangeAspect="1"/>
          </p:cNvPicPr>
          <p:nvPr/>
        </p:nvPicPr>
        <p:blipFill>
          <a:blip r:embed="rId2"/>
          <a:stretch>
            <a:fillRect/>
          </a:stretch>
        </p:blipFill>
        <p:spPr>
          <a:xfrm>
            <a:off x="1611889" y="3322494"/>
            <a:ext cx="5980402" cy="3371850"/>
          </a:xfrm>
          <a:prstGeom prst="rect">
            <a:avLst/>
          </a:prstGeom>
        </p:spPr>
      </p:pic>
    </p:spTree>
    <p:extLst>
      <p:ext uri="{BB962C8B-B14F-4D97-AF65-F5344CB8AC3E}">
        <p14:creationId xmlns:p14="http://schemas.microsoft.com/office/powerpoint/2010/main" val="121804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2DD6A-C500-47CE-9E78-E35EC457818F}"/>
              </a:ext>
            </a:extLst>
          </p:cNvPr>
          <p:cNvSpPr>
            <a:spLocks noGrp="1"/>
          </p:cNvSpPr>
          <p:nvPr>
            <p:ph type="title"/>
          </p:nvPr>
        </p:nvSpPr>
        <p:spPr/>
        <p:txBody>
          <a:bodyPr>
            <a:normAutofit/>
          </a:bodyPr>
          <a:lstStyle/>
          <a:p>
            <a:r>
              <a:rPr lang="zh-CN" altLang="en-US" sz="5400" b="1" kern="0" dirty="0">
                <a:effectLst/>
                <a:latin typeface="MicrosoftYaHei-Bold"/>
              </a:rPr>
              <a:t>索引基础</a:t>
            </a:r>
            <a:r>
              <a:rPr lang="en-US" altLang="zh-CN" sz="5400" b="1" kern="0" dirty="0">
                <a:effectLst/>
                <a:latin typeface="MicrosoftYaHei-Bold"/>
              </a:rPr>
              <a:t>【</a:t>
            </a:r>
            <a:r>
              <a:rPr lang="zh-CN" altLang="en-US" sz="5400" b="1" kern="0" dirty="0">
                <a:effectLst/>
                <a:latin typeface="MicrosoftYaHei-Bold"/>
              </a:rPr>
              <a:t>重点</a:t>
            </a:r>
            <a:r>
              <a:rPr lang="en-US" altLang="zh-CN" sz="5400" b="1" kern="0" dirty="0">
                <a:effectLst/>
                <a:latin typeface="MicrosoftYaHei-Bold"/>
              </a:rPr>
              <a:t>】</a:t>
            </a:r>
            <a:endParaRPr lang="zh-CN" altLang="en-US" sz="5400" b="1" dirty="0"/>
          </a:p>
        </p:txBody>
      </p:sp>
      <p:sp>
        <p:nvSpPr>
          <p:cNvPr id="3" name="内容占位符 2">
            <a:extLst>
              <a:ext uri="{FF2B5EF4-FFF2-40B4-BE49-F238E27FC236}">
                <a16:creationId xmlns:a16="http://schemas.microsoft.com/office/drawing/2014/main" id="{1BF796A5-2D1B-40D2-B0FA-A1E6A9789195}"/>
              </a:ext>
            </a:extLst>
          </p:cNvPr>
          <p:cNvSpPr>
            <a:spLocks noGrp="1"/>
          </p:cNvSpPr>
          <p:nvPr>
            <p:ph idx="1"/>
          </p:nvPr>
        </p:nvSpPr>
        <p:spPr>
          <a:xfrm>
            <a:off x="685801" y="2142067"/>
            <a:ext cx="10131425" cy="3759969"/>
          </a:xfrm>
        </p:spPr>
        <p:txBody>
          <a:bodyPr>
            <a:normAutofit/>
          </a:bodyPr>
          <a:lstStyle/>
          <a:p>
            <a:r>
              <a:rPr lang="zh-CN" altLang="en-US" sz="2800" kern="0" dirty="0">
                <a:effectLst/>
                <a:latin typeface="+mj-ea"/>
                <a:ea typeface="+mj-ea"/>
              </a:rPr>
              <a:t>索引概述 </a:t>
            </a:r>
            <a:endParaRPr lang="zh-CN" altLang="en-US" sz="2800" dirty="0">
              <a:latin typeface="+mj-ea"/>
              <a:ea typeface="+mj-ea"/>
            </a:endParaRPr>
          </a:p>
          <a:p>
            <a:r>
              <a:rPr lang="en-US" altLang="zh-CN" sz="2800" kern="0" dirty="0">
                <a:effectLst/>
                <a:latin typeface="+mj-ea"/>
                <a:ea typeface="+mj-ea"/>
              </a:rPr>
              <a:t>MySQL </a:t>
            </a:r>
            <a:r>
              <a:rPr lang="zh-CN" altLang="en-US" sz="2800" kern="0" dirty="0">
                <a:effectLst/>
                <a:latin typeface="+mj-ea"/>
                <a:ea typeface="+mj-ea"/>
              </a:rPr>
              <a:t>官方对索引的定义为：索引（</a:t>
            </a:r>
            <a:r>
              <a:rPr lang="en-US" altLang="zh-CN" sz="2800" kern="0" dirty="0">
                <a:effectLst/>
                <a:latin typeface="+mj-ea"/>
                <a:ea typeface="+mj-ea"/>
              </a:rPr>
              <a:t>Index</a:t>
            </a:r>
            <a:r>
              <a:rPr lang="zh-CN" altLang="en-US" sz="2800" kern="0" dirty="0">
                <a:effectLst/>
                <a:latin typeface="+mj-ea"/>
                <a:ea typeface="+mj-ea"/>
              </a:rPr>
              <a:t>）是帮助 </a:t>
            </a:r>
            <a:r>
              <a:rPr lang="en-US" altLang="zh-CN" sz="2800" kern="0" dirty="0">
                <a:effectLst/>
                <a:latin typeface="+mj-ea"/>
                <a:ea typeface="+mj-ea"/>
              </a:rPr>
              <a:t>MySQL </a:t>
            </a:r>
            <a:r>
              <a:rPr lang="zh-CN" altLang="en-US" sz="2800" kern="0" dirty="0">
                <a:effectLst/>
                <a:latin typeface="+mj-ea"/>
                <a:ea typeface="+mj-ea"/>
              </a:rPr>
              <a:t>高效获取数据的数据结构，索引对于良好的性能非常关键，尤其是当表中的数据量越来越大时，索引对于性能的影响愈发重要。索引优化应该是对查询性能优化最有效的手段了。索引能够轻易将查询性能提高好几个数量级。</a:t>
            </a:r>
            <a:endParaRPr lang="en-US" altLang="zh-CN" sz="2800" kern="0" dirty="0">
              <a:effectLst/>
              <a:latin typeface="+mj-ea"/>
              <a:ea typeface="+mj-ea"/>
            </a:endParaRPr>
          </a:p>
        </p:txBody>
      </p:sp>
      <p:sp>
        <p:nvSpPr>
          <p:cNvPr id="5" name="文本框 4">
            <a:extLst>
              <a:ext uri="{FF2B5EF4-FFF2-40B4-BE49-F238E27FC236}">
                <a16:creationId xmlns:a16="http://schemas.microsoft.com/office/drawing/2014/main" id="{DEFC9C93-4C98-4F69-8F6B-FEFE780681AE}"/>
              </a:ext>
            </a:extLst>
          </p:cNvPr>
          <p:cNvSpPr txBox="1"/>
          <p:nvPr/>
        </p:nvSpPr>
        <p:spPr>
          <a:xfrm>
            <a:off x="685801" y="5860472"/>
            <a:ext cx="7959435" cy="400110"/>
          </a:xfrm>
          <a:prstGeom prst="rect">
            <a:avLst/>
          </a:prstGeom>
          <a:noFill/>
        </p:spPr>
        <p:txBody>
          <a:bodyPr wrap="square" rtlCol="0">
            <a:spAutoFit/>
          </a:bodyPr>
          <a:lstStyle/>
          <a:p>
            <a:pPr marL="0" indent="0">
              <a:buNone/>
            </a:pPr>
            <a:r>
              <a:rPr lang="en-US" altLang="zh-CN" sz="2000" kern="0" dirty="0">
                <a:solidFill>
                  <a:srgbClr val="FFFF00"/>
                </a:solidFill>
                <a:latin typeface="微软雅黑" panose="020B0503020204020204" pitchFamily="34" charset="-122"/>
                <a:ea typeface="微软雅黑" panose="020B0503020204020204" pitchFamily="34" charset="-122"/>
              </a:rPr>
              <a:t>*</a:t>
            </a:r>
            <a:r>
              <a:rPr lang="zh-CN" altLang="en-US" sz="2000" kern="0" dirty="0">
                <a:solidFill>
                  <a:srgbClr val="FFFF00"/>
                </a:solidFill>
                <a:effectLst/>
                <a:latin typeface="微软雅黑" panose="020B0503020204020204" pitchFamily="34" charset="-122"/>
                <a:ea typeface="微软雅黑" panose="020B0503020204020204" pitchFamily="34" charset="-122"/>
              </a:rPr>
              <a:t>简单理解：索引类似文章的目录，用来提高查询的效率。</a:t>
            </a:r>
            <a:endParaRPr lang="zh-CN" altLang="en-US" sz="2000" dirty="0">
              <a:solidFill>
                <a:srgbClr val="FFFF00"/>
              </a:solidFill>
              <a:latin typeface="+mj-ea"/>
              <a:ea typeface="+mj-ea"/>
            </a:endParaRPr>
          </a:p>
        </p:txBody>
      </p:sp>
    </p:spTree>
    <p:extLst>
      <p:ext uri="{BB962C8B-B14F-4D97-AF65-F5344CB8AC3E}">
        <p14:creationId xmlns:p14="http://schemas.microsoft.com/office/powerpoint/2010/main" val="416878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D58CD-8937-45A3-9089-66EFEAE425F0}"/>
              </a:ext>
            </a:extLst>
          </p:cNvPr>
          <p:cNvSpPr>
            <a:spLocks noGrp="1"/>
          </p:cNvSpPr>
          <p:nvPr>
            <p:ph type="title"/>
          </p:nvPr>
        </p:nvSpPr>
        <p:spPr>
          <a:xfrm>
            <a:off x="685801" y="0"/>
            <a:ext cx="10131425" cy="1456267"/>
          </a:xfrm>
        </p:spPr>
        <p:txBody>
          <a:bodyPr>
            <a:normAutofit/>
          </a:bodyPr>
          <a:lstStyle/>
          <a:p>
            <a:r>
              <a:rPr lang="zh-CN" altLang="en-US" sz="4800" b="1" dirty="0"/>
              <a:t>自旋</a:t>
            </a:r>
          </a:p>
        </p:txBody>
      </p:sp>
      <p:sp>
        <p:nvSpPr>
          <p:cNvPr id="3" name="内容占位符 2">
            <a:extLst>
              <a:ext uri="{FF2B5EF4-FFF2-40B4-BE49-F238E27FC236}">
                <a16:creationId xmlns:a16="http://schemas.microsoft.com/office/drawing/2014/main" id="{B431D747-FF27-4E7A-954F-A8E0BDAE5D55}"/>
              </a:ext>
            </a:extLst>
          </p:cNvPr>
          <p:cNvSpPr>
            <a:spLocks noGrp="1"/>
          </p:cNvSpPr>
          <p:nvPr>
            <p:ph idx="1"/>
          </p:nvPr>
        </p:nvSpPr>
        <p:spPr>
          <a:xfrm>
            <a:off x="685800" y="1213812"/>
            <a:ext cx="10131425" cy="3649133"/>
          </a:xfrm>
        </p:spPr>
        <p:txBody>
          <a:bodyPr>
            <a:normAutofit/>
          </a:bodyPr>
          <a:lstStyle/>
          <a:p>
            <a:pPr marL="0" indent="0">
              <a:buNone/>
            </a:pPr>
            <a:r>
              <a:rPr lang="en-US" altLang="zh-CN" sz="2800" kern="0" dirty="0">
                <a:effectLst/>
                <a:latin typeface="+mn-ea"/>
              </a:rPr>
              <a:t>AVL</a:t>
            </a:r>
            <a:r>
              <a:rPr lang="zh-CN" altLang="en-US" sz="2800" kern="0" dirty="0">
                <a:effectLst/>
                <a:latin typeface="+mn-ea"/>
              </a:rPr>
              <a:t>树的平衡是怎么做到的呢？主要用到了两个操作左旋、右旋</a:t>
            </a:r>
            <a:endParaRPr lang="en-US" altLang="zh-CN" sz="2800" kern="0" dirty="0">
              <a:effectLst/>
              <a:latin typeface="+mn-ea"/>
            </a:endParaRPr>
          </a:p>
          <a:p>
            <a:pPr marL="0" indent="0">
              <a:buNone/>
            </a:pPr>
            <a:r>
              <a:rPr lang="zh-CN" altLang="en-US" sz="2800" kern="0" dirty="0">
                <a:effectLst/>
                <a:latin typeface="+mn-ea"/>
              </a:rPr>
              <a:t>例如插入 </a:t>
            </a:r>
            <a:r>
              <a:rPr lang="en-US" altLang="zh-CN" sz="2800" kern="0" dirty="0">
                <a:effectLst/>
                <a:latin typeface="+mn-ea"/>
              </a:rPr>
              <a:t>1</a:t>
            </a:r>
            <a:r>
              <a:rPr lang="zh-CN" altLang="en-US" sz="2800" kern="0" dirty="0">
                <a:effectLst/>
                <a:latin typeface="+mn-ea"/>
              </a:rPr>
              <a:t>、</a:t>
            </a:r>
            <a:r>
              <a:rPr lang="en-US" altLang="zh-CN" sz="2800" kern="0" dirty="0">
                <a:effectLst/>
                <a:latin typeface="+mn-ea"/>
              </a:rPr>
              <a:t>2</a:t>
            </a:r>
            <a:r>
              <a:rPr lang="zh-CN" altLang="en-US" sz="2800" kern="0" dirty="0">
                <a:effectLst/>
                <a:latin typeface="+mn-ea"/>
              </a:rPr>
              <a:t>、</a:t>
            </a:r>
            <a:r>
              <a:rPr lang="en-US" altLang="zh-CN" sz="2800" kern="0" dirty="0">
                <a:effectLst/>
                <a:latin typeface="+mn-ea"/>
              </a:rPr>
              <a:t>3</a:t>
            </a:r>
            <a:r>
              <a:rPr lang="zh-CN" altLang="en-US" sz="2800" kern="0" dirty="0">
                <a:effectLst/>
                <a:latin typeface="+mn-ea"/>
              </a:rPr>
              <a:t>。</a:t>
            </a:r>
            <a:endParaRPr lang="en-US" altLang="zh-CN" sz="2800" kern="0" dirty="0">
              <a:effectLst/>
              <a:latin typeface="+mn-ea"/>
            </a:endParaRPr>
          </a:p>
          <a:p>
            <a:pPr marL="0" indent="0">
              <a:buNone/>
            </a:pPr>
            <a:r>
              <a:rPr lang="zh-CN" altLang="en-US" sz="2800" kern="0" dirty="0">
                <a:effectLst/>
                <a:latin typeface="+mn-ea"/>
              </a:rPr>
              <a:t>当我们插入了 </a:t>
            </a:r>
            <a:r>
              <a:rPr lang="en-US" altLang="zh-CN" sz="2800" kern="0" dirty="0">
                <a:effectLst/>
                <a:latin typeface="+mn-ea"/>
              </a:rPr>
              <a:t>1</a:t>
            </a:r>
            <a:r>
              <a:rPr lang="zh-CN" altLang="en-US" sz="2800" kern="0" dirty="0">
                <a:effectLst/>
                <a:latin typeface="+mn-ea"/>
              </a:rPr>
              <a:t>、</a:t>
            </a:r>
            <a:r>
              <a:rPr lang="en-US" altLang="zh-CN" sz="2800" kern="0" dirty="0">
                <a:effectLst/>
                <a:latin typeface="+mn-ea"/>
              </a:rPr>
              <a:t>2 </a:t>
            </a:r>
            <a:r>
              <a:rPr lang="zh-CN" altLang="en-US" sz="2800" kern="0" dirty="0">
                <a:effectLst/>
                <a:latin typeface="+mn-ea"/>
              </a:rPr>
              <a:t>之后，如果按照二叉查找树的定义，</a:t>
            </a:r>
            <a:r>
              <a:rPr lang="en-US" altLang="zh-CN" sz="2800" kern="0" dirty="0">
                <a:effectLst/>
                <a:latin typeface="+mn-ea"/>
              </a:rPr>
              <a:t>3 </a:t>
            </a:r>
            <a:r>
              <a:rPr lang="zh-CN" altLang="en-US" sz="2800" kern="0" dirty="0">
                <a:effectLst/>
                <a:latin typeface="+mn-ea"/>
              </a:rPr>
              <a:t>节点肯定是要在 </a:t>
            </a:r>
            <a:r>
              <a:rPr lang="en-US" altLang="zh-CN" sz="2800" kern="0" dirty="0">
                <a:effectLst/>
                <a:latin typeface="+mn-ea"/>
              </a:rPr>
              <a:t>2 </a:t>
            </a:r>
            <a:r>
              <a:rPr lang="zh-CN" altLang="en-US" sz="2800" kern="0" dirty="0">
                <a:effectLst/>
                <a:latin typeface="+mn-ea"/>
              </a:rPr>
              <a:t>节点的右边的，这个时候根节点 </a:t>
            </a:r>
            <a:r>
              <a:rPr lang="en-US" altLang="zh-CN" sz="2800" kern="0" dirty="0">
                <a:effectLst/>
                <a:latin typeface="+mn-ea"/>
              </a:rPr>
              <a:t>1 </a:t>
            </a:r>
            <a:r>
              <a:rPr lang="zh-CN" altLang="en-US" sz="2800" kern="0" dirty="0">
                <a:effectLst/>
                <a:latin typeface="+mn-ea"/>
              </a:rPr>
              <a:t>的右节点深度会变成 </a:t>
            </a:r>
            <a:r>
              <a:rPr lang="en-US" altLang="zh-CN" sz="2800" kern="0" dirty="0">
                <a:effectLst/>
                <a:latin typeface="+mn-ea"/>
              </a:rPr>
              <a:t>2</a:t>
            </a:r>
            <a:r>
              <a:rPr lang="zh-CN" altLang="en-US" sz="2800" kern="0" dirty="0">
                <a:effectLst/>
                <a:latin typeface="+mn-ea"/>
              </a:rPr>
              <a:t>，但是左节点的深度是 </a:t>
            </a:r>
            <a:r>
              <a:rPr lang="en-US" altLang="zh-CN" sz="2800" kern="0" dirty="0">
                <a:effectLst/>
                <a:latin typeface="+mn-ea"/>
              </a:rPr>
              <a:t>0</a:t>
            </a:r>
            <a:r>
              <a:rPr lang="zh-CN" altLang="en-US" sz="2800" kern="0" dirty="0">
                <a:effectLst/>
                <a:latin typeface="+mn-ea"/>
              </a:rPr>
              <a:t>，因为它没有子节点，所以就会违反平衡二叉树的定义。</a:t>
            </a:r>
            <a:endParaRPr lang="en-US" altLang="zh-CN" sz="2800" kern="0" dirty="0">
              <a:effectLst/>
              <a:latin typeface="+mn-ea"/>
            </a:endParaRPr>
          </a:p>
          <a:p>
            <a:pPr marL="0" indent="0">
              <a:buNone/>
            </a:pPr>
            <a:r>
              <a:rPr lang="zh-CN" altLang="en-US" sz="2800" kern="0" dirty="0">
                <a:solidFill>
                  <a:srgbClr val="FFFF00"/>
                </a:solidFill>
                <a:effectLst/>
                <a:latin typeface="+mn-ea"/>
              </a:rPr>
              <a:t>那应该怎么办呢？</a:t>
            </a:r>
            <a:endParaRPr lang="zh-CN" altLang="en-US" sz="2800" dirty="0">
              <a:solidFill>
                <a:srgbClr val="FFFF00"/>
              </a:solidFill>
              <a:latin typeface="+mn-ea"/>
            </a:endParaRPr>
          </a:p>
        </p:txBody>
      </p:sp>
    </p:spTree>
    <p:extLst>
      <p:ext uri="{BB962C8B-B14F-4D97-AF65-F5344CB8AC3E}">
        <p14:creationId xmlns:p14="http://schemas.microsoft.com/office/powerpoint/2010/main" val="355136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3F535-02DE-4D33-9434-6297A7211DA9}"/>
              </a:ext>
            </a:extLst>
          </p:cNvPr>
          <p:cNvSpPr>
            <a:spLocks noGrp="1"/>
          </p:cNvSpPr>
          <p:nvPr>
            <p:ph type="title"/>
          </p:nvPr>
        </p:nvSpPr>
        <p:spPr/>
        <p:txBody>
          <a:bodyPr>
            <a:normAutofit/>
          </a:bodyPr>
          <a:lstStyle/>
          <a:p>
            <a:r>
              <a:rPr lang="zh-CN" altLang="en-US" sz="4800" b="1" dirty="0">
                <a:latin typeface="+mj-ea"/>
              </a:rPr>
              <a:t>左旋</a:t>
            </a:r>
          </a:p>
        </p:txBody>
      </p:sp>
      <p:sp>
        <p:nvSpPr>
          <p:cNvPr id="3" name="内容占位符 2">
            <a:extLst>
              <a:ext uri="{FF2B5EF4-FFF2-40B4-BE49-F238E27FC236}">
                <a16:creationId xmlns:a16="http://schemas.microsoft.com/office/drawing/2014/main" id="{78E42D4E-4700-400C-8F81-02E92A2BF05F}"/>
              </a:ext>
            </a:extLst>
          </p:cNvPr>
          <p:cNvSpPr>
            <a:spLocks noGrp="1"/>
          </p:cNvSpPr>
          <p:nvPr>
            <p:ph idx="1"/>
          </p:nvPr>
        </p:nvSpPr>
        <p:spPr>
          <a:xfrm>
            <a:off x="685801" y="1698722"/>
            <a:ext cx="10131425" cy="1456267"/>
          </a:xfrm>
        </p:spPr>
        <p:txBody>
          <a:bodyPr>
            <a:normAutofit/>
          </a:bodyPr>
          <a:lstStyle/>
          <a:p>
            <a:pPr marL="0" indent="0">
              <a:buNone/>
            </a:pPr>
            <a:r>
              <a:rPr lang="zh-CN" altLang="en-US" sz="2800" dirty="0">
                <a:latin typeface="+mn-ea"/>
              </a:rPr>
              <a:t>因为它是右节点下面接一个右节点，所以这个时候我们要把 </a:t>
            </a:r>
            <a:r>
              <a:rPr lang="en-US" altLang="zh-CN" sz="2800" dirty="0">
                <a:latin typeface="+mn-ea"/>
              </a:rPr>
              <a:t>2 </a:t>
            </a:r>
            <a:r>
              <a:rPr lang="zh-CN" altLang="en-US" sz="2800" dirty="0">
                <a:latin typeface="+mn-ea"/>
              </a:rPr>
              <a:t>节点提上去，即 </a:t>
            </a:r>
            <a:r>
              <a:rPr lang="en-US" altLang="zh-CN" sz="2800" dirty="0">
                <a:latin typeface="+mn-ea"/>
              </a:rPr>
              <a:t>1 </a:t>
            </a:r>
            <a:r>
              <a:rPr lang="zh-CN" altLang="en-US" sz="2800" dirty="0">
                <a:latin typeface="+mn-ea"/>
              </a:rPr>
              <a:t>节点自己变为右孩子的左孩子。这个操作叫做左旋</a:t>
            </a:r>
          </a:p>
        </p:txBody>
      </p:sp>
      <p:pic>
        <p:nvPicPr>
          <p:cNvPr id="5" name="图片 4">
            <a:extLst>
              <a:ext uri="{FF2B5EF4-FFF2-40B4-BE49-F238E27FC236}">
                <a16:creationId xmlns:a16="http://schemas.microsoft.com/office/drawing/2014/main" id="{7586D2DA-494E-4506-906A-C431508DCA78}"/>
              </a:ext>
            </a:extLst>
          </p:cNvPr>
          <p:cNvPicPr>
            <a:picLocks noChangeAspect="1"/>
          </p:cNvPicPr>
          <p:nvPr/>
        </p:nvPicPr>
        <p:blipFill>
          <a:blip r:embed="rId2"/>
          <a:stretch>
            <a:fillRect/>
          </a:stretch>
        </p:blipFill>
        <p:spPr>
          <a:xfrm>
            <a:off x="1214437" y="3429000"/>
            <a:ext cx="7513927" cy="3170902"/>
          </a:xfrm>
          <a:prstGeom prst="rect">
            <a:avLst/>
          </a:prstGeom>
        </p:spPr>
      </p:pic>
    </p:spTree>
    <p:extLst>
      <p:ext uri="{BB962C8B-B14F-4D97-AF65-F5344CB8AC3E}">
        <p14:creationId xmlns:p14="http://schemas.microsoft.com/office/powerpoint/2010/main" val="332450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60727-4CCB-47D7-8B3F-23C1A593D835}"/>
              </a:ext>
            </a:extLst>
          </p:cNvPr>
          <p:cNvSpPr>
            <a:spLocks noGrp="1"/>
          </p:cNvSpPr>
          <p:nvPr>
            <p:ph type="title"/>
          </p:nvPr>
        </p:nvSpPr>
        <p:spPr>
          <a:xfrm>
            <a:off x="685801" y="221673"/>
            <a:ext cx="10131425" cy="1456267"/>
          </a:xfrm>
        </p:spPr>
        <p:txBody>
          <a:bodyPr>
            <a:normAutofit/>
          </a:bodyPr>
          <a:lstStyle/>
          <a:p>
            <a:r>
              <a:rPr lang="zh-CN" altLang="en-US" sz="4800" dirty="0">
                <a:latin typeface="+mj-ea"/>
              </a:rPr>
              <a:t>右旋</a:t>
            </a:r>
          </a:p>
        </p:txBody>
      </p:sp>
      <p:sp>
        <p:nvSpPr>
          <p:cNvPr id="3" name="内容占位符 2">
            <a:extLst>
              <a:ext uri="{FF2B5EF4-FFF2-40B4-BE49-F238E27FC236}">
                <a16:creationId xmlns:a16="http://schemas.microsoft.com/office/drawing/2014/main" id="{C03ED34D-AD54-4883-866A-7E3DBDC8ADE2}"/>
              </a:ext>
            </a:extLst>
          </p:cNvPr>
          <p:cNvSpPr>
            <a:spLocks noGrp="1"/>
          </p:cNvSpPr>
          <p:nvPr>
            <p:ph idx="1"/>
          </p:nvPr>
        </p:nvSpPr>
        <p:spPr>
          <a:xfrm>
            <a:off x="685801" y="1269232"/>
            <a:ext cx="10131425" cy="1986588"/>
          </a:xfrm>
        </p:spPr>
        <p:txBody>
          <a:bodyPr>
            <a:normAutofit/>
          </a:bodyPr>
          <a:lstStyle/>
          <a:p>
            <a:r>
              <a:rPr lang="zh-CN" altLang="en-US" sz="2800" dirty="0">
                <a:latin typeface="+mn-ea"/>
              </a:rPr>
              <a:t>同样的，如果我们插入</a:t>
            </a:r>
            <a:r>
              <a:rPr lang="en-US" altLang="zh-CN" sz="2800" dirty="0">
                <a:latin typeface="+mn-ea"/>
              </a:rPr>
              <a:t>3</a:t>
            </a:r>
            <a:r>
              <a:rPr lang="zh-CN" altLang="en-US" sz="2800" dirty="0">
                <a:latin typeface="+mn-ea"/>
              </a:rPr>
              <a:t>、</a:t>
            </a:r>
            <a:r>
              <a:rPr lang="en-US" altLang="zh-CN" sz="2800" dirty="0">
                <a:latin typeface="+mn-ea"/>
              </a:rPr>
              <a:t>2</a:t>
            </a:r>
            <a:r>
              <a:rPr lang="zh-CN" altLang="en-US" sz="2800" dirty="0">
                <a:latin typeface="+mn-ea"/>
              </a:rPr>
              <a:t>、</a:t>
            </a:r>
            <a:r>
              <a:rPr lang="en-US" altLang="zh-CN" sz="2800" dirty="0">
                <a:latin typeface="+mn-ea"/>
              </a:rPr>
              <a:t>1</a:t>
            </a:r>
            <a:r>
              <a:rPr lang="zh-CN" altLang="en-US" sz="2800" dirty="0">
                <a:latin typeface="+mn-ea"/>
              </a:rPr>
              <a:t>，这个时候依然要把 </a:t>
            </a:r>
            <a:r>
              <a:rPr lang="en-US" altLang="zh-CN" sz="2800" dirty="0">
                <a:latin typeface="+mn-ea"/>
              </a:rPr>
              <a:t>2 </a:t>
            </a:r>
            <a:r>
              <a:rPr lang="zh-CN" altLang="en-US" sz="2800" dirty="0">
                <a:latin typeface="+mn-ea"/>
              </a:rPr>
              <a:t>节点提上去。即</a:t>
            </a:r>
            <a:r>
              <a:rPr lang="en-US" altLang="zh-CN" sz="2800" dirty="0">
                <a:latin typeface="+mn-ea"/>
              </a:rPr>
              <a:t>1 </a:t>
            </a:r>
            <a:r>
              <a:rPr lang="zh-CN" altLang="en-US" sz="2800" dirty="0">
                <a:latin typeface="+mn-ea"/>
              </a:rPr>
              <a:t>节点自己变为左孩子的右孩子，这个操作就是右旋</a:t>
            </a:r>
          </a:p>
        </p:txBody>
      </p:sp>
      <p:pic>
        <p:nvPicPr>
          <p:cNvPr id="5" name="图片 4">
            <a:extLst>
              <a:ext uri="{FF2B5EF4-FFF2-40B4-BE49-F238E27FC236}">
                <a16:creationId xmlns:a16="http://schemas.microsoft.com/office/drawing/2014/main" id="{224963CF-7724-4F4A-9F18-03D2BBBEF8BB}"/>
              </a:ext>
            </a:extLst>
          </p:cNvPr>
          <p:cNvPicPr>
            <a:picLocks noChangeAspect="1"/>
          </p:cNvPicPr>
          <p:nvPr/>
        </p:nvPicPr>
        <p:blipFill>
          <a:blip r:embed="rId2"/>
          <a:stretch>
            <a:fillRect/>
          </a:stretch>
        </p:blipFill>
        <p:spPr>
          <a:xfrm>
            <a:off x="1796761" y="3061516"/>
            <a:ext cx="7153275" cy="2986433"/>
          </a:xfrm>
          <a:prstGeom prst="rect">
            <a:avLst/>
          </a:prstGeom>
        </p:spPr>
      </p:pic>
    </p:spTree>
    <p:extLst>
      <p:ext uri="{BB962C8B-B14F-4D97-AF65-F5344CB8AC3E}">
        <p14:creationId xmlns:p14="http://schemas.microsoft.com/office/powerpoint/2010/main" val="143331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9B5B1-63F3-4B89-A076-1B2F2596D698}"/>
              </a:ext>
            </a:extLst>
          </p:cNvPr>
          <p:cNvSpPr>
            <a:spLocks noGrp="1"/>
          </p:cNvSpPr>
          <p:nvPr>
            <p:ph type="title"/>
          </p:nvPr>
        </p:nvSpPr>
        <p:spPr>
          <a:xfrm>
            <a:off x="865910" y="387927"/>
            <a:ext cx="10131425" cy="1456267"/>
          </a:xfrm>
        </p:spPr>
        <p:txBody>
          <a:bodyPr>
            <a:normAutofit/>
          </a:bodyPr>
          <a:lstStyle/>
          <a:p>
            <a:r>
              <a:rPr lang="zh-CN" altLang="en-US" sz="4400" b="1" dirty="0">
                <a:latin typeface="+mj-ea"/>
              </a:rPr>
              <a:t>使用平衡二叉树存储索引的问题</a:t>
            </a:r>
            <a:r>
              <a:rPr lang="en-US" altLang="zh-CN" sz="4400" b="1" dirty="0">
                <a:latin typeface="+mj-ea"/>
              </a:rPr>
              <a:t>【</a:t>
            </a:r>
            <a:r>
              <a:rPr lang="zh-CN" altLang="en-US" sz="4400" b="1" dirty="0">
                <a:latin typeface="+mj-ea"/>
              </a:rPr>
              <a:t>重点</a:t>
            </a:r>
            <a:r>
              <a:rPr lang="en-US" altLang="zh-CN" sz="4400" b="1" dirty="0">
                <a:latin typeface="+mj-ea"/>
              </a:rPr>
              <a:t>】</a:t>
            </a:r>
            <a:endParaRPr lang="zh-CN" altLang="en-US" sz="4400" b="1" dirty="0">
              <a:latin typeface="+mj-ea"/>
            </a:endParaRPr>
          </a:p>
        </p:txBody>
      </p:sp>
      <p:sp>
        <p:nvSpPr>
          <p:cNvPr id="3" name="内容占位符 2">
            <a:extLst>
              <a:ext uri="{FF2B5EF4-FFF2-40B4-BE49-F238E27FC236}">
                <a16:creationId xmlns:a16="http://schemas.microsoft.com/office/drawing/2014/main" id="{2B5DFA8F-C78E-4523-98F4-26080993427D}"/>
              </a:ext>
            </a:extLst>
          </p:cNvPr>
          <p:cNvSpPr>
            <a:spLocks noGrp="1"/>
          </p:cNvSpPr>
          <p:nvPr>
            <p:ph idx="1"/>
          </p:nvPr>
        </p:nvSpPr>
        <p:spPr>
          <a:xfrm>
            <a:off x="685801" y="1579417"/>
            <a:ext cx="10131425" cy="4765965"/>
          </a:xfrm>
        </p:spPr>
        <p:txBody>
          <a:bodyPr>
            <a:normAutofit/>
          </a:bodyPr>
          <a:lstStyle/>
          <a:p>
            <a:pPr marL="0" indent="0">
              <a:buNone/>
            </a:pPr>
            <a:r>
              <a:rPr lang="zh-CN" altLang="en-US" sz="2800" dirty="0">
                <a:latin typeface="+mn-ea"/>
              </a:rPr>
              <a:t>既然平衡二叉树能保持平衡，不会退化，那么我们用平衡二叉树存储索引可以吗？肯定是可以的。</a:t>
            </a:r>
          </a:p>
          <a:p>
            <a:pPr marL="0" indent="0">
              <a:buNone/>
            </a:pPr>
            <a:r>
              <a:rPr lang="zh-CN" altLang="en-US" sz="2800" dirty="0">
                <a:latin typeface="+mn-ea"/>
              </a:rPr>
              <a:t>首先，索引存储的三块内容分别为</a:t>
            </a:r>
            <a:endParaRPr lang="en-US" altLang="zh-CN" sz="2800" dirty="0">
              <a:latin typeface="+mn-ea"/>
            </a:endParaRPr>
          </a:p>
          <a:p>
            <a:r>
              <a:rPr lang="zh-CN" altLang="en-US" sz="2400" dirty="0">
                <a:latin typeface="+mn-ea"/>
              </a:rPr>
              <a:t>索引的值：就是表里面索引列对应的值。 </a:t>
            </a:r>
          </a:p>
          <a:p>
            <a:r>
              <a:rPr lang="zh-CN" altLang="en-US" sz="2400" dirty="0">
                <a:latin typeface="+mn-ea"/>
              </a:rPr>
              <a:t>数据的磁盘地址</a:t>
            </a:r>
            <a:r>
              <a:rPr lang="en-US" altLang="zh-CN" sz="2400" dirty="0">
                <a:latin typeface="+mn-ea"/>
              </a:rPr>
              <a:t>(</a:t>
            </a:r>
            <a:r>
              <a:rPr lang="zh-CN" altLang="en-US" sz="2400" dirty="0">
                <a:latin typeface="+mn-ea"/>
              </a:rPr>
              <a:t>通过磁盘地址找到当前数据</a:t>
            </a:r>
            <a:r>
              <a:rPr lang="en-US" altLang="zh-CN" sz="2400" dirty="0">
                <a:latin typeface="+mn-ea"/>
              </a:rPr>
              <a:t>)</a:t>
            </a:r>
            <a:r>
              <a:rPr lang="zh-CN" altLang="en-US" sz="2400" dirty="0">
                <a:latin typeface="+mn-ea"/>
              </a:rPr>
              <a:t>或者直接存储整条数据。 </a:t>
            </a:r>
          </a:p>
          <a:p>
            <a:r>
              <a:rPr lang="zh-CN" altLang="en-US" sz="2400" dirty="0">
                <a:latin typeface="+mn-ea"/>
              </a:rPr>
              <a:t>子节点的引用：我们需要从根节点往下走，所以需要知道左右子节点的地址。</a:t>
            </a:r>
          </a:p>
        </p:txBody>
      </p:sp>
    </p:spTree>
    <p:extLst>
      <p:ext uri="{BB962C8B-B14F-4D97-AF65-F5344CB8AC3E}">
        <p14:creationId xmlns:p14="http://schemas.microsoft.com/office/powerpoint/2010/main" val="221904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EB92E-2B78-4811-A8B5-46E6C25D22DD}"/>
              </a:ext>
            </a:extLst>
          </p:cNvPr>
          <p:cNvSpPr>
            <a:spLocks noGrp="1"/>
          </p:cNvSpPr>
          <p:nvPr>
            <p:ph type="title"/>
          </p:nvPr>
        </p:nvSpPr>
        <p:spPr>
          <a:xfrm>
            <a:off x="588819" y="338666"/>
            <a:ext cx="10591799" cy="1456267"/>
          </a:xfrm>
        </p:spPr>
        <p:txBody>
          <a:bodyPr>
            <a:noAutofit/>
          </a:bodyPr>
          <a:lstStyle/>
          <a:p>
            <a:r>
              <a:rPr lang="zh-CN" altLang="en-US" b="1" dirty="0">
                <a:latin typeface="+mj-ea"/>
              </a:rPr>
              <a:t>根据这三点，可以有如下大致的一个简单的结构图</a:t>
            </a:r>
            <a:br>
              <a:rPr lang="zh-CN" altLang="en-US" b="1" dirty="0">
                <a:latin typeface="+mj-ea"/>
              </a:rPr>
            </a:br>
            <a:endParaRPr lang="zh-CN" altLang="en-US" b="1" dirty="0">
              <a:latin typeface="+mj-ea"/>
            </a:endParaRPr>
          </a:p>
        </p:txBody>
      </p:sp>
      <p:pic>
        <p:nvPicPr>
          <p:cNvPr id="5" name="内容占位符 4">
            <a:extLst>
              <a:ext uri="{FF2B5EF4-FFF2-40B4-BE49-F238E27FC236}">
                <a16:creationId xmlns:a16="http://schemas.microsoft.com/office/drawing/2014/main" id="{2BF18996-4250-4A7C-B934-1D9CCF37A5B6}"/>
              </a:ext>
            </a:extLst>
          </p:cNvPr>
          <p:cNvPicPr>
            <a:picLocks noGrp="1" noChangeAspect="1"/>
          </p:cNvPicPr>
          <p:nvPr>
            <p:ph idx="1"/>
          </p:nvPr>
        </p:nvPicPr>
        <p:blipFill>
          <a:blip r:embed="rId2"/>
          <a:stretch>
            <a:fillRect/>
          </a:stretch>
        </p:blipFill>
        <p:spPr>
          <a:xfrm>
            <a:off x="319231" y="1447427"/>
            <a:ext cx="8644660" cy="5071907"/>
          </a:xfrm>
        </p:spPr>
      </p:pic>
      <p:sp>
        <p:nvSpPr>
          <p:cNvPr id="6" name="文本框 5">
            <a:extLst>
              <a:ext uri="{FF2B5EF4-FFF2-40B4-BE49-F238E27FC236}">
                <a16:creationId xmlns:a16="http://schemas.microsoft.com/office/drawing/2014/main" id="{01C4F039-BA90-4819-83F7-54E5F1D6A7B0}"/>
              </a:ext>
            </a:extLst>
          </p:cNvPr>
          <p:cNvSpPr txBox="1"/>
          <p:nvPr/>
        </p:nvSpPr>
        <p:spPr>
          <a:xfrm>
            <a:off x="9233479" y="1794933"/>
            <a:ext cx="2958521" cy="2677656"/>
          </a:xfrm>
          <a:prstGeom prst="rect">
            <a:avLst/>
          </a:prstGeom>
          <a:noFill/>
        </p:spPr>
        <p:txBody>
          <a:bodyPr wrap="square" rtlCol="0">
            <a:spAutoFit/>
          </a:bodyPr>
          <a:lstStyle/>
          <a:p>
            <a:r>
              <a:rPr lang="en-US" altLang="zh-CN" sz="2800" kern="0" dirty="0">
                <a:latin typeface="+mn-ea"/>
              </a:rPr>
              <a:t>* </a:t>
            </a:r>
            <a:r>
              <a:rPr lang="zh-CN" altLang="en-US" sz="2800" kern="0" dirty="0">
                <a:effectLst/>
                <a:latin typeface="+mn-ea"/>
              </a:rPr>
              <a:t>数字表示的是索引的值 </a:t>
            </a:r>
            <a:endParaRPr lang="zh-CN" altLang="en-US" sz="2800" dirty="0">
              <a:latin typeface="+mn-ea"/>
            </a:endParaRPr>
          </a:p>
          <a:p>
            <a:r>
              <a:rPr lang="en-US" altLang="zh-CN" sz="2800" kern="0" dirty="0">
                <a:latin typeface="+mn-ea"/>
              </a:rPr>
              <a:t>* </a:t>
            </a:r>
            <a:r>
              <a:rPr lang="en-US" altLang="zh-CN" sz="2800" kern="0" dirty="0">
                <a:effectLst/>
                <a:latin typeface="+mn-ea"/>
              </a:rPr>
              <a:t>0x</a:t>
            </a:r>
            <a:r>
              <a:rPr lang="zh-CN" altLang="en-US" sz="2800" kern="0" dirty="0">
                <a:effectLst/>
                <a:latin typeface="+mn-ea"/>
              </a:rPr>
              <a:t>开头的表示磁盘地址 </a:t>
            </a:r>
            <a:endParaRPr lang="zh-CN" altLang="en-US" sz="2800" dirty="0">
              <a:latin typeface="+mn-ea"/>
            </a:endParaRPr>
          </a:p>
          <a:p>
            <a:r>
              <a:rPr lang="en-US" altLang="zh-CN" sz="2800" kern="0" dirty="0">
                <a:latin typeface="+mn-ea"/>
              </a:rPr>
              <a:t>* </a:t>
            </a:r>
            <a:r>
              <a:rPr lang="zh-CN" altLang="en-US" sz="2800" kern="0" dirty="0">
                <a:effectLst/>
                <a:latin typeface="+mn-ea"/>
              </a:rPr>
              <a:t>根节点中存了左右节点的引用</a:t>
            </a:r>
            <a:endParaRPr lang="zh-CN" altLang="en-US" sz="2800" dirty="0">
              <a:latin typeface="+mn-ea"/>
            </a:endParaRPr>
          </a:p>
        </p:txBody>
      </p:sp>
    </p:spTree>
    <p:extLst>
      <p:ext uri="{BB962C8B-B14F-4D97-AF65-F5344CB8AC3E}">
        <p14:creationId xmlns:p14="http://schemas.microsoft.com/office/powerpoint/2010/main" val="110005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63FB5-51B1-4AF1-A000-D6C209D0167A}"/>
              </a:ext>
            </a:extLst>
          </p:cNvPr>
          <p:cNvSpPr>
            <a:spLocks noGrp="1"/>
          </p:cNvSpPr>
          <p:nvPr>
            <p:ph type="title"/>
          </p:nvPr>
        </p:nvSpPr>
        <p:spPr>
          <a:xfrm>
            <a:off x="481446" y="-124692"/>
            <a:ext cx="11229108" cy="3553692"/>
          </a:xfrm>
        </p:spPr>
        <p:txBody>
          <a:bodyPr>
            <a:normAutofit/>
          </a:bodyPr>
          <a:lstStyle/>
          <a:p>
            <a:r>
              <a:rPr lang="zh-CN" altLang="en-US" sz="2800" kern="0" dirty="0">
                <a:solidFill>
                  <a:srgbClr val="FF0000"/>
                </a:solidFill>
                <a:effectLst/>
                <a:latin typeface="MicrosoftYaHei-Bold"/>
              </a:rPr>
              <a:t>问题概述</a:t>
            </a:r>
            <a:br>
              <a:rPr lang="en-US" altLang="zh-CN" sz="2800" kern="0" dirty="0">
                <a:effectLst/>
                <a:latin typeface="+mn-ea"/>
                <a:ea typeface="+mn-ea"/>
              </a:rPr>
            </a:br>
            <a:r>
              <a:rPr lang="zh-CN" altLang="en-US" sz="2800" kern="0" dirty="0">
                <a:effectLst/>
                <a:latin typeface="+mn-ea"/>
                <a:ea typeface="+mn-ea"/>
              </a:rPr>
              <a:t>上图中如果我们要找到</a:t>
            </a:r>
            <a:r>
              <a:rPr lang="en-US" altLang="zh-CN" sz="2800" kern="0" dirty="0">
                <a:effectLst/>
                <a:latin typeface="+mn-ea"/>
                <a:ea typeface="+mn-ea"/>
              </a:rPr>
              <a:t>6</a:t>
            </a:r>
            <a:r>
              <a:rPr lang="zh-CN" altLang="en-US" sz="2800" kern="0" dirty="0">
                <a:effectLst/>
                <a:latin typeface="+mn-ea"/>
                <a:ea typeface="+mn-ea"/>
              </a:rPr>
              <a:t>这条数据，需要进行</a:t>
            </a:r>
            <a:r>
              <a:rPr lang="en-US" altLang="zh-CN" sz="2800" kern="0" dirty="0">
                <a:effectLst/>
                <a:latin typeface="+mn-ea"/>
                <a:ea typeface="+mn-ea"/>
              </a:rPr>
              <a:t>3</a:t>
            </a:r>
            <a:r>
              <a:rPr lang="zh-CN" altLang="en-US" sz="2800" kern="0" dirty="0">
                <a:effectLst/>
                <a:latin typeface="+mn-ea"/>
                <a:ea typeface="+mn-ea"/>
              </a:rPr>
              <a:t>次</a:t>
            </a:r>
            <a:r>
              <a:rPr lang="en-US" altLang="zh-CN" sz="2800" kern="0" dirty="0">
                <a:effectLst/>
                <a:latin typeface="+mn-ea"/>
                <a:ea typeface="+mn-ea"/>
              </a:rPr>
              <a:t>IO(</a:t>
            </a:r>
            <a:r>
              <a:rPr lang="zh-CN" altLang="en-US" sz="2800" kern="0" dirty="0">
                <a:effectLst/>
                <a:latin typeface="+mn-ea"/>
                <a:ea typeface="+mn-ea"/>
              </a:rPr>
              <a:t>获取一个节点就是一个</a:t>
            </a:r>
            <a:r>
              <a:rPr lang="en-US" altLang="zh-CN" sz="2800" kern="0" dirty="0">
                <a:effectLst/>
                <a:latin typeface="+mn-ea"/>
                <a:ea typeface="+mn-ea"/>
              </a:rPr>
              <a:t>IO</a:t>
            </a:r>
            <a:r>
              <a:rPr lang="zh-CN" altLang="en-US" sz="2800" kern="0" dirty="0">
                <a:effectLst/>
                <a:latin typeface="+mn-ea"/>
                <a:ea typeface="+mn-ea"/>
              </a:rPr>
              <a:t>操作</a:t>
            </a:r>
            <a:r>
              <a:rPr lang="en-US" altLang="zh-CN" sz="2800" kern="0" dirty="0">
                <a:effectLst/>
                <a:latin typeface="+mn-ea"/>
                <a:ea typeface="+mn-ea"/>
              </a:rPr>
              <a:t>)</a:t>
            </a:r>
            <a:r>
              <a:rPr lang="zh-CN" altLang="en-US" sz="2800" kern="0" dirty="0">
                <a:effectLst/>
                <a:latin typeface="+mn-ea"/>
                <a:ea typeface="+mn-ea"/>
              </a:rPr>
              <a:t>，如果这棵树很高的话，从索引中找到我们需要的数据，就要访问更多的节点，会进行大量的</a:t>
            </a:r>
            <a:r>
              <a:rPr lang="en-US" altLang="zh-CN" sz="2800" kern="0" dirty="0">
                <a:effectLst/>
                <a:latin typeface="+mn-ea"/>
                <a:ea typeface="+mn-ea"/>
              </a:rPr>
              <a:t>IO</a:t>
            </a:r>
            <a:r>
              <a:rPr lang="zh-CN" altLang="en-US" sz="2800" kern="0" dirty="0">
                <a:effectLst/>
                <a:latin typeface="+mn-ea"/>
                <a:ea typeface="+mn-ea"/>
              </a:rPr>
              <a:t>操作，所以说</a:t>
            </a:r>
            <a:r>
              <a:rPr lang="en-US" altLang="zh-CN" sz="2800" kern="0" dirty="0">
                <a:effectLst/>
                <a:latin typeface="+mn-ea"/>
                <a:ea typeface="+mn-ea"/>
              </a:rPr>
              <a:t>AVL</a:t>
            </a:r>
            <a:r>
              <a:rPr lang="zh-CN" altLang="en-US" sz="2800" kern="0" dirty="0">
                <a:effectLst/>
                <a:latin typeface="+mn-ea"/>
                <a:ea typeface="+mn-ea"/>
              </a:rPr>
              <a:t>树存在的最大问题就是空间利用不足，浪费了大量空间，数据量大的时候就会成为一颗瘦高的树。</a:t>
            </a:r>
            <a:br>
              <a:rPr lang="en-US" altLang="zh-CN" sz="2800" kern="0" dirty="0">
                <a:effectLst/>
                <a:latin typeface="+mn-ea"/>
                <a:ea typeface="+mn-ea"/>
              </a:rPr>
            </a:br>
            <a:endParaRPr lang="zh-CN" altLang="en-US" sz="2800" dirty="0">
              <a:solidFill>
                <a:srgbClr val="FF0000"/>
              </a:solidFill>
              <a:latin typeface="+mn-ea"/>
              <a:ea typeface="+mn-ea"/>
            </a:endParaRPr>
          </a:p>
        </p:txBody>
      </p:sp>
      <p:sp>
        <p:nvSpPr>
          <p:cNvPr id="4" name="文本框 3">
            <a:extLst>
              <a:ext uri="{FF2B5EF4-FFF2-40B4-BE49-F238E27FC236}">
                <a16:creationId xmlns:a16="http://schemas.microsoft.com/office/drawing/2014/main" id="{C7BCA6C9-4299-4C36-8789-1FB0F4A3540A}"/>
              </a:ext>
            </a:extLst>
          </p:cNvPr>
          <p:cNvSpPr txBox="1"/>
          <p:nvPr/>
        </p:nvSpPr>
        <p:spPr>
          <a:xfrm>
            <a:off x="481445" y="2694709"/>
            <a:ext cx="11229107" cy="3108543"/>
          </a:xfrm>
          <a:prstGeom prst="rect">
            <a:avLst/>
          </a:prstGeom>
          <a:noFill/>
        </p:spPr>
        <p:txBody>
          <a:bodyPr wrap="square" rtlCol="0">
            <a:spAutoFit/>
          </a:bodyPr>
          <a:lstStyle/>
          <a:p>
            <a:r>
              <a:rPr lang="zh-CN" altLang="en-US" sz="2800" kern="0" dirty="0">
                <a:solidFill>
                  <a:srgbClr val="FFFF00"/>
                </a:solidFill>
                <a:effectLst/>
                <a:latin typeface="+mn-ea"/>
              </a:rPr>
              <a:t>问题的改进方案 </a:t>
            </a:r>
            <a:br>
              <a:rPr lang="zh-CN" altLang="en-US" sz="2800" dirty="0">
                <a:latin typeface="+mn-ea"/>
              </a:rPr>
            </a:br>
            <a:r>
              <a:rPr lang="zh-CN" altLang="en-US" sz="2800" kern="0" dirty="0">
                <a:effectLst/>
                <a:latin typeface="+mn-ea"/>
              </a:rPr>
              <a:t>那么我们可以怎么改进呢？答案很明显了，那就是每个磁盘块（节点）多存一点东西，也就是说每个磁盘多存几个关键字，因为关键字的数量越多，我们的指针数会越多，也就是意味着可以有更多的分叉（我们把它叫做“路数”），路数也会越多；路数越多，树的深度就会减少</a:t>
            </a:r>
            <a:r>
              <a:rPr lang="en-US" altLang="zh-CN" sz="2800" kern="0" dirty="0">
                <a:effectLst/>
                <a:latin typeface="+mn-ea"/>
              </a:rPr>
              <a:t>(</a:t>
            </a:r>
            <a:r>
              <a:rPr lang="zh-CN" altLang="en-US" sz="2800" kern="0" dirty="0">
                <a:effectLst/>
                <a:latin typeface="+mn-ea"/>
              </a:rPr>
              <a:t>根节点是 </a:t>
            </a:r>
            <a:r>
              <a:rPr lang="en-US" altLang="zh-CN" sz="2800" kern="0" dirty="0">
                <a:effectLst/>
                <a:latin typeface="+mn-ea"/>
              </a:rPr>
              <a:t>0)</a:t>
            </a:r>
            <a:r>
              <a:rPr lang="zh-CN" altLang="en-US" sz="2800" kern="0" dirty="0">
                <a:effectLst/>
                <a:latin typeface="+mn-ea"/>
              </a:rPr>
              <a:t>，树也就越矮越胖，相应的操作</a:t>
            </a:r>
            <a:r>
              <a:rPr lang="en-US" altLang="zh-CN" sz="2800" kern="0" dirty="0">
                <a:effectLst/>
                <a:latin typeface="+mn-ea"/>
              </a:rPr>
              <a:t>IO</a:t>
            </a:r>
            <a:r>
              <a:rPr lang="zh-CN" altLang="en-US" sz="2800" kern="0" dirty="0">
                <a:effectLst/>
                <a:latin typeface="+mn-ea"/>
              </a:rPr>
              <a:t>次数就会越少。这个时候，我们的树就不再是二叉了，而是多叉，或者叫做</a:t>
            </a:r>
            <a:r>
              <a:rPr lang="zh-CN" altLang="en-US" sz="2800" kern="0" dirty="0">
                <a:solidFill>
                  <a:srgbClr val="FF0000"/>
                </a:solidFill>
                <a:effectLst/>
                <a:latin typeface="+mn-ea"/>
              </a:rPr>
              <a:t>多路</a:t>
            </a:r>
            <a:endParaRPr lang="zh-CN" altLang="en-US" sz="2800" dirty="0">
              <a:latin typeface="+mn-ea"/>
            </a:endParaRPr>
          </a:p>
        </p:txBody>
      </p:sp>
    </p:spTree>
    <p:extLst>
      <p:ext uri="{BB962C8B-B14F-4D97-AF65-F5344CB8AC3E}">
        <p14:creationId xmlns:p14="http://schemas.microsoft.com/office/powerpoint/2010/main" val="177476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56927-360C-46A8-9F45-9A483ED9C8B5}"/>
              </a:ext>
            </a:extLst>
          </p:cNvPr>
          <p:cNvSpPr>
            <a:spLocks noGrp="1"/>
          </p:cNvSpPr>
          <p:nvPr>
            <p:ph type="title"/>
          </p:nvPr>
        </p:nvSpPr>
        <p:spPr>
          <a:xfrm>
            <a:off x="685800" y="138545"/>
            <a:ext cx="10131425" cy="1456267"/>
          </a:xfrm>
        </p:spPr>
        <p:txBody>
          <a:bodyPr>
            <a:normAutofit/>
          </a:bodyPr>
          <a:lstStyle/>
          <a:p>
            <a:r>
              <a:rPr lang="zh-CN" altLang="en-US" sz="4800" b="1" kern="0" dirty="0">
                <a:effectLst/>
                <a:latin typeface="+mj-ea"/>
              </a:rPr>
              <a:t>多路平衡查找树（</a:t>
            </a:r>
            <a:r>
              <a:rPr lang="en-US" altLang="zh-CN" sz="4800" b="1" kern="0" dirty="0">
                <a:effectLst/>
                <a:latin typeface="+mj-ea"/>
              </a:rPr>
              <a:t>B-Tree</a:t>
            </a:r>
            <a:r>
              <a:rPr lang="zh-CN" altLang="en-US" sz="4800" b="1" kern="0" dirty="0">
                <a:effectLst/>
                <a:latin typeface="+mj-ea"/>
              </a:rPr>
              <a:t>）</a:t>
            </a:r>
            <a:endParaRPr lang="zh-CN" altLang="en-US" sz="4800" b="1" dirty="0">
              <a:latin typeface="+mj-ea"/>
            </a:endParaRPr>
          </a:p>
        </p:txBody>
      </p:sp>
      <p:sp>
        <p:nvSpPr>
          <p:cNvPr id="3" name="内容占位符 2">
            <a:extLst>
              <a:ext uri="{FF2B5EF4-FFF2-40B4-BE49-F238E27FC236}">
                <a16:creationId xmlns:a16="http://schemas.microsoft.com/office/drawing/2014/main" id="{706B2D1E-A07E-4C2E-92CC-F3033482AEEF}"/>
              </a:ext>
            </a:extLst>
          </p:cNvPr>
          <p:cNvSpPr>
            <a:spLocks noGrp="1"/>
          </p:cNvSpPr>
          <p:nvPr>
            <p:ph idx="1"/>
          </p:nvPr>
        </p:nvSpPr>
        <p:spPr>
          <a:xfrm>
            <a:off x="685800" y="1187258"/>
            <a:ext cx="10131425" cy="1694488"/>
          </a:xfrm>
        </p:spPr>
        <p:txBody>
          <a:bodyPr>
            <a:noAutofit/>
          </a:bodyPr>
          <a:lstStyle/>
          <a:p>
            <a:pPr marL="0" indent="0">
              <a:buNone/>
            </a:pPr>
            <a:r>
              <a:rPr lang="zh-CN" altLang="en-US" sz="3600" b="1" kern="0" dirty="0">
                <a:effectLst/>
                <a:latin typeface="MicrosoftYaHei-Bold"/>
              </a:rPr>
              <a:t>概述 </a:t>
            </a:r>
            <a:endParaRPr lang="zh-CN" altLang="en-US" sz="3600" b="1" dirty="0"/>
          </a:p>
          <a:p>
            <a:r>
              <a:rPr lang="zh-CN" altLang="en-US" sz="2400" kern="0" dirty="0">
                <a:effectLst/>
                <a:latin typeface="微软雅黑" panose="020B0503020204020204" pitchFamily="34" charset="-122"/>
                <a:ea typeface="微软雅黑" panose="020B0503020204020204" pitchFamily="34" charset="-122"/>
              </a:rPr>
              <a:t>多路平衡树（</a:t>
            </a:r>
            <a:r>
              <a:rPr lang="en-US" altLang="zh-CN" sz="2400" kern="0" dirty="0">
                <a:effectLst/>
                <a:latin typeface="Segoe UI" panose="020B0502040204020203" pitchFamily="34" charset="0"/>
              </a:rPr>
              <a:t>Balanced Tree</a:t>
            </a:r>
            <a:r>
              <a:rPr lang="zh-CN" altLang="en-US" sz="2400" kern="0" dirty="0">
                <a:effectLst/>
                <a:latin typeface="微软雅黑" panose="020B0503020204020204" pitchFamily="34" charset="-122"/>
                <a:ea typeface="微软雅黑" panose="020B0503020204020204" pitchFamily="34" charset="-122"/>
              </a:rPr>
              <a:t>）简称</a:t>
            </a:r>
            <a:r>
              <a:rPr lang="en-US" altLang="zh-CN" sz="2400" kern="0" dirty="0">
                <a:effectLst/>
                <a:latin typeface="Segoe UI" panose="020B0502040204020203" pitchFamily="34" charset="0"/>
              </a:rPr>
              <a:t>B</a:t>
            </a:r>
            <a:r>
              <a:rPr lang="zh-CN" altLang="en-US" sz="2400" kern="0" dirty="0">
                <a:effectLst/>
                <a:latin typeface="微软雅黑" panose="020B0503020204020204" pitchFamily="34" charset="-122"/>
                <a:ea typeface="微软雅黑" panose="020B0503020204020204" pitchFamily="34" charset="-122"/>
              </a:rPr>
              <a:t>树，又称</a:t>
            </a:r>
            <a:r>
              <a:rPr lang="en-US" altLang="zh-CN" sz="2400" kern="0" dirty="0">
                <a:effectLst/>
                <a:latin typeface="Segoe UI" panose="020B0502040204020203" pitchFamily="34" charset="0"/>
              </a:rPr>
              <a:t>B-</a:t>
            </a:r>
            <a:r>
              <a:rPr lang="zh-CN" altLang="en-US" sz="2400" kern="0" dirty="0">
                <a:effectLst/>
                <a:latin typeface="微软雅黑" panose="020B0503020204020204" pitchFamily="34" charset="-122"/>
                <a:ea typeface="微软雅黑" panose="020B0503020204020204" pitchFamily="34" charset="-122"/>
              </a:rPr>
              <a:t>树，和</a:t>
            </a:r>
            <a:r>
              <a:rPr lang="zh-CN" altLang="en-US" sz="2400" kern="0" dirty="0">
                <a:effectLst/>
                <a:latin typeface="Segoe UI" panose="020B0502040204020203" pitchFamily="34" charset="0"/>
              </a:rPr>
              <a:t> </a:t>
            </a:r>
            <a:r>
              <a:rPr lang="en-US" altLang="zh-CN" sz="2400" kern="0" dirty="0">
                <a:effectLst/>
                <a:latin typeface="Segoe UI" panose="020B0502040204020203" pitchFamily="34" charset="0"/>
              </a:rPr>
              <a:t>AVL </a:t>
            </a:r>
            <a:r>
              <a:rPr lang="zh-CN" altLang="en-US" sz="2400" kern="0" dirty="0">
                <a:effectLst/>
                <a:latin typeface="微软雅黑" panose="020B0503020204020204" pitchFamily="34" charset="-122"/>
                <a:ea typeface="微软雅黑" panose="020B0503020204020204" pitchFamily="34" charset="-122"/>
              </a:rPr>
              <a:t>树一样，</a:t>
            </a:r>
            <a:r>
              <a:rPr lang="en-US" altLang="zh-CN" sz="2400" kern="0" dirty="0">
                <a:effectLst/>
                <a:latin typeface="Segoe UI" panose="020B0502040204020203" pitchFamily="34" charset="0"/>
              </a:rPr>
              <a:t>B</a:t>
            </a:r>
            <a:r>
              <a:rPr lang="zh-CN" altLang="en-US" sz="2400" kern="0" dirty="0">
                <a:effectLst/>
                <a:latin typeface="微软雅黑" panose="020B0503020204020204" pitchFamily="34" charset="-122"/>
                <a:ea typeface="微软雅黑" panose="020B0503020204020204" pitchFamily="34" charset="-122"/>
              </a:rPr>
              <a:t>树在枝节点和叶子节点存储键值、磁盘地址、左右节点引用。</a:t>
            </a:r>
            <a:endParaRPr lang="zh-CN" altLang="en-US" sz="2400" dirty="0"/>
          </a:p>
        </p:txBody>
      </p:sp>
      <p:sp>
        <p:nvSpPr>
          <p:cNvPr id="5" name="文本框 4">
            <a:extLst>
              <a:ext uri="{FF2B5EF4-FFF2-40B4-BE49-F238E27FC236}">
                <a16:creationId xmlns:a16="http://schemas.microsoft.com/office/drawing/2014/main" id="{97728175-95C1-42C2-9FCC-62F0D5A6E7F8}"/>
              </a:ext>
            </a:extLst>
          </p:cNvPr>
          <p:cNvSpPr txBox="1"/>
          <p:nvPr/>
        </p:nvSpPr>
        <p:spPr>
          <a:xfrm>
            <a:off x="685800" y="2764572"/>
            <a:ext cx="11215255" cy="4093428"/>
          </a:xfrm>
          <a:prstGeom prst="rect">
            <a:avLst/>
          </a:prstGeom>
          <a:noFill/>
        </p:spPr>
        <p:txBody>
          <a:bodyPr wrap="square" rtlCol="0">
            <a:spAutoFit/>
          </a:bodyPr>
          <a:lstStyle/>
          <a:p>
            <a:r>
              <a:rPr lang="zh-CN" altLang="en-US" sz="3600" b="1" kern="0" dirty="0">
                <a:effectLst/>
                <a:latin typeface="MicrosoftYaHei-Bold"/>
              </a:rPr>
              <a:t>特点</a:t>
            </a:r>
            <a:endParaRPr lang="en-US" altLang="zh-CN" sz="3600" b="1" kern="0" dirty="0">
              <a:effectLst/>
              <a:latin typeface="MicrosoftYaHei-Bold"/>
            </a:endParaRPr>
          </a:p>
          <a:p>
            <a:r>
              <a:rPr lang="en-US" altLang="zh-CN" sz="2800" kern="0" dirty="0">
                <a:effectLst/>
                <a:latin typeface="+mn-ea"/>
              </a:rPr>
              <a:t>*B</a:t>
            </a:r>
            <a:r>
              <a:rPr lang="zh-CN" altLang="en-US" sz="2800" kern="0" dirty="0">
                <a:effectLst/>
                <a:latin typeface="+mn-ea"/>
              </a:rPr>
              <a:t>树的节点中存储着多个元素，每个内节点有多个分叉。 </a:t>
            </a:r>
            <a:endParaRPr lang="zh-CN" altLang="en-US" sz="2800" dirty="0">
              <a:latin typeface="+mn-ea"/>
            </a:endParaRPr>
          </a:p>
          <a:p>
            <a:r>
              <a:rPr lang="en-US" altLang="zh-CN" sz="2800" kern="0" dirty="0">
                <a:effectLst/>
                <a:latin typeface="+mn-ea"/>
              </a:rPr>
              <a:t>*</a:t>
            </a:r>
            <a:r>
              <a:rPr lang="zh-CN" altLang="en-US" sz="2800" kern="0" dirty="0">
                <a:effectLst/>
                <a:latin typeface="+mn-ea"/>
              </a:rPr>
              <a:t>节点中的元素包含键值和数据，节点中的键值从大到小排列。也就是   </a:t>
            </a:r>
            <a:r>
              <a:rPr lang="en-US" altLang="zh-CN" sz="2800" kern="0" dirty="0">
                <a:effectLst/>
                <a:latin typeface="+mn-ea"/>
              </a:rPr>
              <a:t>	</a:t>
            </a:r>
            <a:r>
              <a:rPr lang="zh-CN" altLang="en-US" sz="2800" kern="0" dirty="0">
                <a:effectLst/>
                <a:latin typeface="+mn-ea"/>
              </a:rPr>
              <a:t>说，在所有的节点都储存数据。</a:t>
            </a:r>
            <a:endParaRPr lang="zh-CN" altLang="en-US" sz="2800" dirty="0">
              <a:latin typeface="+mn-ea"/>
            </a:endParaRPr>
          </a:p>
          <a:p>
            <a:r>
              <a:rPr lang="en-US" altLang="zh-CN" sz="2800" kern="0" dirty="0">
                <a:effectLst/>
                <a:latin typeface="+mn-ea"/>
              </a:rPr>
              <a:t>*</a:t>
            </a:r>
            <a:r>
              <a:rPr lang="zh-CN" altLang="en-US" sz="2800" kern="0" dirty="0">
                <a:effectLst/>
                <a:latin typeface="+mn-ea"/>
              </a:rPr>
              <a:t>分叉数（路数）永远比关键字数多 </a:t>
            </a:r>
            <a:r>
              <a:rPr lang="en-US" altLang="zh-CN" sz="2800" kern="0" dirty="0">
                <a:effectLst/>
                <a:latin typeface="+mn-ea"/>
              </a:rPr>
              <a:t>1</a:t>
            </a:r>
            <a:r>
              <a:rPr lang="zh-CN" altLang="en-US" sz="2800" kern="0" dirty="0">
                <a:effectLst/>
                <a:latin typeface="+mn-ea"/>
              </a:rPr>
              <a:t>，即同样高度的树，</a:t>
            </a:r>
            <a:r>
              <a:rPr lang="en-US" altLang="zh-CN" sz="2800" kern="0" dirty="0">
                <a:effectLst/>
                <a:latin typeface="+mn-ea"/>
              </a:rPr>
              <a:t>B</a:t>
            </a:r>
            <a:r>
              <a:rPr lang="zh-CN" altLang="en-US" sz="2800" kern="0" dirty="0">
                <a:effectLst/>
                <a:latin typeface="+mn-ea"/>
              </a:rPr>
              <a:t>树能存的数</a:t>
            </a:r>
            <a:r>
              <a:rPr lang="en-US" altLang="zh-CN" sz="2800" kern="0" dirty="0">
                <a:effectLst/>
                <a:latin typeface="+mn-ea"/>
              </a:rPr>
              <a:t>	</a:t>
            </a:r>
            <a:r>
              <a:rPr lang="zh-CN" altLang="en-US" sz="2800" kern="0" dirty="0">
                <a:effectLst/>
                <a:latin typeface="+mn-ea"/>
              </a:rPr>
              <a:t>据远远大于平衡二叉树 </a:t>
            </a:r>
            <a:endParaRPr lang="zh-CN" altLang="en-US" sz="2800" dirty="0">
              <a:latin typeface="+mn-ea"/>
            </a:endParaRPr>
          </a:p>
          <a:p>
            <a:r>
              <a:rPr lang="en-US" altLang="zh-CN" sz="2800" kern="0" dirty="0">
                <a:effectLst/>
                <a:latin typeface="+mn-ea"/>
              </a:rPr>
              <a:t>*</a:t>
            </a:r>
            <a:r>
              <a:rPr lang="zh-CN" altLang="en-US" sz="2800" kern="0" dirty="0">
                <a:effectLst/>
                <a:latin typeface="+mn-ea"/>
              </a:rPr>
              <a:t>父节点当中的元素不会出现在子节点中。 </a:t>
            </a:r>
            <a:endParaRPr lang="zh-CN" altLang="en-US" sz="2800" dirty="0">
              <a:latin typeface="+mn-ea"/>
            </a:endParaRPr>
          </a:p>
          <a:p>
            <a:r>
              <a:rPr lang="en-US" altLang="zh-CN" sz="2800" kern="0" dirty="0">
                <a:effectLst/>
                <a:latin typeface="+mn-ea"/>
              </a:rPr>
              <a:t>*</a:t>
            </a:r>
            <a:r>
              <a:rPr lang="zh-CN" altLang="en-US" sz="2800" kern="0" dirty="0">
                <a:effectLst/>
                <a:latin typeface="+mn-ea"/>
              </a:rPr>
              <a:t>所有的叶子结点都位于同一层，叶节点具有相同的深度，叶节点之间</a:t>
            </a:r>
            <a:r>
              <a:rPr lang="en-US" altLang="zh-CN" sz="2800" kern="0" dirty="0">
                <a:effectLst/>
                <a:latin typeface="+mn-ea"/>
              </a:rPr>
              <a:t>	</a:t>
            </a:r>
            <a:r>
              <a:rPr lang="zh-CN" altLang="en-US" sz="2800" kern="0" dirty="0">
                <a:effectLst/>
                <a:latin typeface="+mn-ea"/>
              </a:rPr>
              <a:t>没有指针连接。</a:t>
            </a:r>
            <a:endParaRPr lang="zh-CN" altLang="en-US" sz="2800" b="1" dirty="0">
              <a:latin typeface="+mn-ea"/>
            </a:endParaRPr>
          </a:p>
        </p:txBody>
      </p:sp>
    </p:spTree>
    <p:extLst>
      <p:ext uri="{BB962C8B-B14F-4D97-AF65-F5344CB8AC3E}">
        <p14:creationId xmlns:p14="http://schemas.microsoft.com/office/powerpoint/2010/main" val="110220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F85FF3-95DB-4EBD-AD8B-CA40DB01B291}"/>
              </a:ext>
            </a:extLst>
          </p:cNvPr>
          <p:cNvPicPr>
            <a:picLocks noChangeAspect="1"/>
          </p:cNvPicPr>
          <p:nvPr/>
        </p:nvPicPr>
        <p:blipFill>
          <a:blip r:embed="rId2"/>
          <a:stretch>
            <a:fillRect/>
          </a:stretch>
        </p:blipFill>
        <p:spPr>
          <a:xfrm>
            <a:off x="210846" y="585595"/>
            <a:ext cx="11770308" cy="5468841"/>
          </a:xfrm>
          <a:prstGeom prst="rect">
            <a:avLst/>
          </a:prstGeom>
        </p:spPr>
      </p:pic>
    </p:spTree>
    <p:extLst>
      <p:ext uri="{BB962C8B-B14F-4D97-AF65-F5344CB8AC3E}">
        <p14:creationId xmlns:p14="http://schemas.microsoft.com/office/powerpoint/2010/main" val="2127717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B69F5-6AE8-4A95-88A1-13419FF5796D}"/>
              </a:ext>
            </a:extLst>
          </p:cNvPr>
          <p:cNvSpPr>
            <a:spLocks noGrp="1"/>
          </p:cNvSpPr>
          <p:nvPr>
            <p:ph type="title"/>
          </p:nvPr>
        </p:nvSpPr>
        <p:spPr>
          <a:xfrm>
            <a:off x="685801" y="207819"/>
            <a:ext cx="10131425" cy="1456267"/>
          </a:xfrm>
        </p:spPr>
        <p:txBody>
          <a:bodyPr>
            <a:normAutofit/>
          </a:bodyPr>
          <a:lstStyle/>
          <a:p>
            <a:r>
              <a:rPr lang="en-US" altLang="zh-CN" sz="4800" b="1" kern="0" dirty="0">
                <a:effectLst/>
                <a:latin typeface="+mj-ea"/>
              </a:rPr>
              <a:t>B</a:t>
            </a:r>
            <a:r>
              <a:rPr lang="zh-CN" altLang="en-US" sz="4800" b="1" kern="0" dirty="0">
                <a:effectLst/>
                <a:latin typeface="+mj-ea"/>
              </a:rPr>
              <a:t>树的查询</a:t>
            </a:r>
            <a:endParaRPr lang="zh-CN" altLang="en-US" sz="4800" b="1" dirty="0">
              <a:latin typeface="+mj-ea"/>
            </a:endParaRPr>
          </a:p>
        </p:txBody>
      </p:sp>
      <p:sp>
        <p:nvSpPr>
          <p:cNvPr id="3" name="内容占位符 2">
            <a:extLst>
              <a:ext uri="{FF2B5EF4-FFF2-40B4-BE49-F238E27FC236}">
                <a16:creationId xmlns:a16="http://schemas.microsoft.com/office/drawing/2014/main" id="{DC949453-6D66-45D0-BA65-2460A5687E5C}"/>
              </a:ext>
            </a:extLst>
          </p:cNvPr>
          <p:cNvSpPr>
            <a:spLocks noGrp="1"/>
          </p:cNvSpPr>
          <p:nvPr>
            <p:ph idx="1"/>
          </p:nvPr>
        </p:nvSpPr>
        <p:spPr/>
        <p:txBody>
          <a:bodyPr>
            <a:normAutofit/>
          </a:bodyPr>
          <a:lstStyle/>
          <a:p>
            <a:pPr marL="0" indent="0">
              <a:buNone/>
            </a:pPr>
            <a:r>
              <a:rPr lang="zh-CN" altLang="en-US" sz="2800" kern="0" dirty="0">
                <a:effectLst/>
                <a:latin typeface="+mn-ea"/>
              </a:rPr>
              <a:t>以上图为例，我们来简单看几个查询：</a:t>
            </a:r>
            <a:endParaRPr lang="en-US" altLang="zh-CN" sz="2800" kern="0" dirty="0">
              <a:effectLst/>
              <a:latin typeface="+mn-ea"/>
            </a:endParaRPr>
          </a:p>
          <a:p>
            <a:r>
              <a:rPr lang="zh-CN" altLang="en-US" sz="2800" kern="0" dirty="0">
                <a:effectLst/>
                <a:latin typeface="+mn-ea"/>
              </a:rPr>
              <a:t>如果查找 </a:t>
            </a:r>
            <a:r>
              <a:rPr lang="en-US" altLang="zh-CN" sz="2800" kern="0" dirty="0">
                <a:effectLst/>
                <a:latin typeface="+mn-ea"/>
              </a:rPr>
              <a:t>key&lt;23</a:t>
            </a:r>
            <a:r>
              <a:rPr lang="zh-CN" altLang="en-US" sz="2800" kern="0" dirty="0">
                <a:effectLst/>
                <a:latin typeface="+mn-ea"/>
              </a:rPr>
              <a:t>，就走左边子节点； </a:t>
            </a:r>
            <a:endParaRPr lang="zh-CN" altLang="en-US" sz="2800" dirty="0">
              <a:latin typeface="+mn-ea"/>
            </a:endParaRPr>
          </a:p>
          <a:p>
            <a:r>
              <a:rPr lang="zh-CN" altLang="en-US" sz="2800" kern="0" dirty="0">
                <a:effectLst/>
                <a:latin typeface="+mn-ea"/>
              </a:rPr>
              <a:t>如果查找 </a:t>
            </a:r>
            <a:r>
              <a:rPr lang="en-US" altLang="zh-CN" sz="2800" kern="0" dirty="0">
                <a:effectLst/>
                <a:latin typeface="+mn-ea"/>
              </a:rPr>
              <a:t>23&lt;key&lt;35</a:t>
            </a:r>
            <a:r>
              <a:rPr lang="zh-CN" altLang="en-US" sz="2800" kern="0" dirty="0">
                <a:effectLst/>
                <a:latin typeface="+mn-ea"/>
              </a:rPr>
              <a:t>，就走中间子节点；</a:t>
            </a:r>
            <a:endParaRPr lang="zh-CN" altLang="en-US" sz="2800" dirty="0">
              <a:latin typeface="+mn-ea"/>
            </a:endParaRPr>
          </a:p>
          <a:p>
            <a:r>
              <a:rPr lang="zh-CN" altLang="en-US" sz="2800" kern="0" dirty="0">
                <a:effectLst/>
                <a:latin typeface="+mn-ea"/>
              </a:rPr>
              <a:t>如果查找 </a:t>
            </a:r>
            <a:r>
              <a:rPr lang="en-US" altLang="zh-CN" sz="2800" kern="0" dirty="0">
                <a:effectLst/>
                <a:latin typeface="+mn-ea"/>
              </a:rPr>
              <a:t>key&gt;35</a:t>
            </a:r>
            <a:r>
              <a:rPr lang="zh-CN" altLang="en-US" sz="2800" kern="0" dirty="0">
                <a:effectLst/>
                <a:latin typeface="+mn-ea"/>
              </a:rPr>
              <a:t>，就走右边子节点；</a:t>
            </a:r>
            <a:endParaRPr lang="en-US" altLang="zh-CN" sz="2800" kern="0" dirty="0">
              <a:latin typeface="+mn-ea"/>
            </a:endParaRPr>
          </a:p>
          <a:p>
            <a:r>
              <a:rPr lang="zh-CN" altLang="en-US" sz="2800" kern="0" dirty="0">
                <a:effectLst/>
                <a:latin typeface="+mn-ea"/>
              </a:rPr>
              <a:t>如果查找 </a:t>
            </a:r>
            <a:r>
              <a:rPr lang="en-US" altLang="zh-CN" sz="2800" kern="0" dirty="0">
                <a:effectLst/>
                <a:latin typeface="+mn-ea"/>
              </a:rPr>
              <a:t>key=23</a:t>
            </a:r>
            <a:r>
              <a:rPr lang="zh-CN" altLang="en-US" sz="2800" kern="0" dirty="0">
                <a:effectLst/>
                <a:latin typeface="+mn-ea"/>
              </a:rPr>
              <a:t>，直接命中；</a:t>
            </a:r>
            <a:endParaRPr lang="zh-CN" altLang="en-US" sz="2800" dirty="0">
              <a:latin typeface="+mn-ea"/>
            </a:endParaRPr>
          </a:p>
          <a:p>
            <a:r>
              <a:rPr lang="zh-CN" altLang="en-US" sz="2800" kern="0" dirty="0">
                <a:effectLst/>
                <a:latin typeface="+mn-ea"/>
              </a:rPr>
              <a:t>如果查找 </a:t>
            </a:r>
            <a:r>
              <a:rPr lang="en-US" altLang="zh-CN" sz="2800" kern="0" dirty="0">
                <a:effectLst/>
                <a:latin typeface="+mn-ea"/>
              </a:rPr>
              <a:t>key=35</a:t>
            </a:r>
            <a:r>
              <a:rPr lang="zh-CN" altLang="en-US" sz="2800" kern="0" dirty="0">
                <a:effectLst/>
                <a:latin typeface="+mn-ea"/>
              </a:rPr>
              <a:t>，直接命中；</a:t>
            </a:r>
            <a:endParaRPr lang="zh-CN" altLang="en-US" sz="2800" dirty="0">
              <a:latin typeface="+mn-ea"/>
            </a:endParaRPr>
          </a:p>
        </p:txBody>
      </p:sp>
    </p:spTree>
    <p:extLst>
      <p:ext uri="{BB962C8B-B14F-4D97-AF65-F5344CB8AC3E}">
        <p14:creationId xmlns:p14="http://schemas.microsoft.com/office/powerpoint/2010/main" val="170287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5B676-F138-463C-9072-C088FF22937A}"/>
              </a:ext>
            </a:extLst>
          </p:cNvPr>
          <p:cNvSpPr>
            <a:spLocks noGrp="1"/>
          </p:cNvSpPr>
          <p:nvPr>
            <p:ph type="title"/>
          </p:nvPr>
        </p:nvSpPr>
        <p:spPr/>
        <p:txBody>
          <a:bodyPr>
            <a:normAutofit/>
          </a:bodyPr>
          <a:lstStyle/>
          <a:p>
            <a:r>
              <a:rPr lang="en-US" altLang="zh-CN" sz="4800" b="1" kern="0" dirty="0">
                <a:effectLst/>
                <a:latin typeface="+mj-ea"/>
              </a:rPr>
              <a:t>B</a:t>
            </a:r>
            <a:r>
              <a:rPr lang="zh-CN" altLang="en-US" sz="4800" b="1" kern="0" dirty="0">
                <a:effectLst/>
                <a:latin typeface="+mj-ea"/>
              </a:rPr>
              <a:t>树查询的问题</a:t>
            </a:r>
            <a:endParaRPr lang="zh-CN" altLang="en-US" sz="4800" b="1" dirty="0">
              <a:latin typeface="+mj-ea"/>
            </a:endParaRPr>
          </a:p>
        </p:txBody>
      </p:sp>
      <p:sp>
        <p:nvSpPr>
          <p:cNvPr id="3" name="内容占位符 2">
            <a:extLst>
              <a:ext uri="{FF2B5EF4-FFF2-40B4-BE49-F238E27FC236}">
                <a16:creationId xmlns:a16="http://schemas.microsoft.com/office/drawing/2014/main" id="{EBEFA9DB-67D9-4D24-83D2-7B90BD3C36B9}"/>
              </a:ext>
            </a:extLst>
          </p:cNvPr>
          <p:cNvSpPr>
            <a:spLocks noGrp="1"/>
          </p:cNvSpPr>
          <p:nvPr>
            <p:ph idx="1"/>
          </p:nvPr>
        </p:nvSpPr>
        <p:spPr/>
        <p:txBody>
          <a:bodyPr>
            <a:normAutofit/>
          </a:bodyPr>
          <a:lstStyle/>
          <a:p>
            <a:r>
              <a:rPr lang="en-US" altLang="zh-CN" sz="2800" kern="0" dirty="0">
                <a:effectLst/>
                <a:latin typeface="+mn-ea"/>
              </a:rPr>
              <a:t>B</a:t>
            </a:r>
            <a:r>
              <a:rPr lang="zh-CN" altLang="en-US" sz="2800" kern="0" dirty="0">
                <a:effectLst/>
                <a:latin typeface="+mn-ea"/>
              </a:rPr>
              <a:t>树不支持范围查询的快速查找，你想想这么一个情况如果我们想要查找</a:t>
            </a:r>
            <a:r>
              <a:rPr lang="en-US" altLang="zh-CN" sz="2800" kern="0" dirty="0">
                <a:effectLst/>
                <a:latin typeface="+mn-ea"/>
              </a:rPr>
              <a:t>10</a:t>
            </a:r>
            <a:r>
              <a:rPr lang="zh-CN" altLang="en-US" sz="2800" kern="0" dirty="0">
                <a:effectLst/>
                <a:latin typeface="+mn-ea"/>
              </a:rPr>
              <a:t>和</a:t>
            </a:r>
            <a:r>
              <a:rPr lang="en-US" altLang="zh-CN" sz="2800" kern="0" dirty="0">
                <a:effectLst/>
                <a:latin typeface="+mn-ea"/>
              </a:rPr>
              <a:t>35</a:t>
            </a:r>
            <a:r>
              <a:rPr lang="zh-CN" altLang="en-US" sz="2800" kern="0" dirty="0">
                <a:effectLst/>
                <a:latin typeface="+mn-ea"/>
              </a:rPr>
              <a:t>之间的数据，查找到</a:t>
            </a:r>
            <a:r>
              <a:rPr lang="en-US" altLang="zh-CN" sz="2800" kern="0" dirty="0">
                <a:effectLst/>
                <a:latin typeface="+mn-ea"/>
              </a:rPr>
              <a:t>15</a:t>
            </a:r>
            <a:r>
              <a:rPr lang="zh-CN" altLang="en-US" sz="2800" kern="0" dirty="0">
                <a:effectLst/>
                <a:latin typeface="+mn-ea"/>
              </a:rPr>
              <a:t>之后，需要回到根节点重新遍历查找，需要从根节点进行多次遍历，查询效率有待提高。 </a:t>
            </a:r>
            <a:endParaRPr lang="zh-CN" altLang="en-US" sz="2800" dirty="0">
              <a:latin typeface="+mn-ea"/>
            </a:endParaRPr>
          </a:p>
          <a:p>
            <a:r>
              <a:rPr lang="zh-CN" altLang="en-US" sz="2800" kern="0" dirty="0">
                <a:effectLst/>
                <a:latin typeface="+mn-ea"/>
              </a:rPr>
              <a:t>如果</a:t>
            </a:r>
            <a:r>
              <a:rPr lang="en-US" altLang="zh-CN" sz="2800" kern="0" dirty="0">
                <a:effectLst/>
                <a:latin typeface="+mn-ea"/>
              </a:rPr>
              <a:t>data</a:t>
            </a:r>
            <a:r>
              <a:rPr lang="zh-CN" altLang="en-US" sz="2800" kern="0" dirty="0">
                <a:effectLst/>
                <a:latin typeface="+mn-ea"/>
              </a:rPr>
              <a:t>存储的是行记录，行的大小随着列数的增多，所占空间会变大。这时，一个页中可存储的数据量就会变少，树相应就会变高，磁盘</a:t>
            </a:r>
            <a:r>
              <a:rPr lang="en-US" altLang="zh-CN" sz="2800" kern="0" dirty="0">
                <a:effectLst/>
                <a:latin typeface="+mn-ea"/>
              </a:rPr>
              <a:t>IO</a:t>
            </a:r>
            <a:r>
              <a:rPr lang="zh-CN" altLang="en-US" sz="2800" kern="0" dirty="0">
                <a:effectLst/>
                <a:latin typeface="+mn-ea"/>
              </a:rPr>
              <a:t>次数就会变大</a:t>
            </a:r>
            <a:endParaRPr lang="zh-CN" altLang="en-US" sz="2800" dirty="0">
              <a:latin typeface="+mn-ea"/>
            </a:endParaRPr>
          </a:p>
        </p:txBody>
      </p:sp>
    </p:spTree>
    <p:extLst>
      <p:ext uri="{BB962C8B-B14F-4D97-AF65-F5344CB8AC3E}">
        <p14:creationId xmlns:p14="http://schemas.microsoft.com/office/powerpoint/2010/main" val="327098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07ADE-8FD8-4146-83DC-38B8FB3CC40F}"/>
              </a:ext>
            </a:extLst>
          </p:cNvPr>
          <p:cNvSpPr>
            <a:spLocks noGrp="1"/>
          </p:cNvSpPr>
          <p:nvPr>
            <p:ph type="title"/>
          </p:nvPr>
        </p:nvSpPr>
        <p:spPr/>
        <p:txBody>
          <a:bodyPr>
            <a:normAutofit/>
          </a:bodyPr>
          <a:lstStyle/>
          <a:p>
            <a:r>
              <a:rPr lang="zh-CN" altLang="en-US" sz="4800" b="1" kern="0" dirty="0">
                <a:effectLst/>
                <a:latin typeface="+mj-ea"/>
              </a:rPr>
              <a:t>索引分类</a:t>
            </a:r>
            <a:endParaRPr lang="zh-CN" altLang="en-US" sz="4800" b="1" dirty="0">
              <a:latin typeface="+mj-ea"/>
            </a:endParaRPr>
          </a:p>
        </p:txBody>
      </p:sp>
      <p:sp>
        <p:nvSpPr>
          <p:cNvPr id="3" name="内容占位符 2">
            <a:extLst>
              <a:ext uri="{FF2B5EF4-FFF2-40B4-BE49-F238E27FC236}">
                <a16:creationId xmlns:a16="http://schemas.microsoft.com/office/drawing/2014/main" id="{6693C235-F312-4473-AF99-4305B8011245}"/>
              </a:ext>
            </a:extLst>
          </p:cNvPr>
          <p:cNvSpPr>
            <a:spLocks noGrp="1"/>
          </p:cNvSpPr>
          <p:nvPr>
            <p:ph idx="1"/>
          </p:nvPr>
        </p:nvSpPr>
        <p:spPr/>
        <p:txBody>
          <a:bodyPr>
            <a:normAutofit/>
          </a:bodyPr>
          <a:lstStyle/>
          <a:p>
            <a:pPr marL="0" indent="0">
              <a:buNone/>
            </a:pPr>
            <a:r>
              <a:rPr lang="zh-CN" altLang="en-US" sz="3600" kern="0" dirty="0">
                <a:effectLst/>
                <a:latin typeface="微软雅黑" panose="020B0503020204020204" pitchFamily="34" charset="-122"/>
                <a:ea typeface="微软雅黑" panose="020B0503020204020204" pitchFamily="34" charset="-122"/>
              </a:rPr>
              <a:t>常见的索引类型有：</a:t>
            </a:r>
            <a:endParaRPr lang="en-US" altLang="zh-CN" sz="3600" kern="0" dirty="0">
              <a:effectLst/>
              <a:latin typeface="微软雅黑" panose="020B0503020204020204" pitchFamily="34" charset="-122"/>
              <a:ea typeface="微软雅黑" panose="020B0503020204020204" pitchFamily="34" charset="-122"/>
            </a:endParaRPr>
          </a:p>
          <a:p>
            <a:pPr marL="0" indent="0">
              <a:buNone/>
            </a:pPr>
            <a:r>
              <a:rPr lang="zh-CN" altLang="en-US" sz="3600" kern="0" dirty="0">
                <a:effectLst/>
                <a:latin typeface="微软雅黑" panose="020B0503020204020204" pitchFamily="34" charset="-122"/>
                <a:ea typeface="微软雅黑" panose="020B0503020204020204" pitchFamily="34" charset="-122"/>
              </a:rPr>
              <a:t>主键索引、唯一索引、普通索引、全文索引、组合索引</a:t>
            </a:r>
            <a:endParaRPr lang="zh-CN" altLang="en-US" sz="3600" dirty="0"/>
          </a:p>
        </p:txBody>
      </p:sp>
    </p:spTree>
    <p:extLst>
      <p:ext uri="{BB962C8B-B14F-4D97-AF65-F5344CB8AC3E}">
        <p14:creationId xmlns:p14="http://schemas.microsoft.com/office/powerpoint/2010/main" val="14015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E9403-AA75-4A0B-9592-3832F21025DE}"/>
              </a:ext>
            </a:extLst>
          </p:cNvPr>
          <p:cNvSpPr>
            <a:spLocks noGrp="1"/>
          </p:cNvSpPr>
          <p:nvPr>
            <p:ph type="title"/>
          </p:nvPr>
        </p:nvSpPr>
        <p:spPr/>
        <p:txBody>
          <a:bodyPr>
            <a:normAutofit/>
          </a:bodyPr>
          <a:lstStyle/>
          <a:p>
            <a:r>
              <a:rPr lang="zh-CN" altLang="en-US" sz="4800" b="1" kern="0" dirty="0">
                <a:effectLst/>
                <a:latin typeface="+mj-ea"/>
              </a:rPr>
              <a:t>加强版多路平衡查找树</a:t>
            </a:r>
            <a:r>
              <a:rPr lang="en-US" altLang="zh-CN" sz="4800" b="1" kern="0" dirty="0">
                <a:effectLst/>
                <a:latin typeface="+mj-ea"/>
              </a:rPr>
              <a:t>(</a:t>
            </a:r>
            <a:r>
              <a:rPr lang="en-US" altLang="zh-CN" sz="4800" b="1" kern="0" dirty="0" err="1">
                <a:effectLst/>
                <a:latin typeface="+mj-ea"/>
              </a:rPr>
              <a:t>B+Tree</a:t>
            </a:r>
            <a:r>
              <a:rPr lang="en-US" altLang="zh-CN" sz="4800" b="1" kern="0" dirty="0">
                <a:effectLst/>
                <a:latin typeface="+mj-ea"/>
              </a:rPr>
              <a:t>)</a:t>
            </a:r>
            <a:endParaRPr lang="zh-CN" altLang="en-US" sz="4800" b="1" dirty="0">
              <a:latin typeface="+mj-ea"/>
            </a:endParaRPr>
          </a:p>
        </p:txBody>
      </p:sp>
      <p:sp>
        <p:nvSpPr>
          <p:cNvPr id="3" name="内容占位符 2">
            <a:extLst>
              <a:ext uri="{FF2B5EF4-FFF2-40B4-BE49-F238E27FC236}">
                <a16:creationId xmlns:a16="http://schemas.microsoft.com/office/drawing/2014/main" id="{DED78B00-1D01-421E-AF6D-2619AB9E4012}"/>
              </a:ext>
            </a:extLst>
          </p:cNvPr>
          <p:cNvSpPr>
            <a:spLocks noGrp="1"/>
          </p:cNvSpPr>
          <p:nvPr>
            <p:ph idx="1"/>
          </p:nvPr>
        </p:nvSpPr>
        <p:spPr/>
        <p:txBody>
          <a:bodyPr>
            <a:normAutofit/>
          </a:bodyPr>
          <a:lstStyle/>
          <a:p>
            <a:pPr marL="0" indent="0">
              <a:buNone/>
            </a:pPr>
            <a:r>
              <a:rPr lang="zh-CN" altLang="en-US" sz="2800" b="1" kern="0" dirty="0">
                <a:effectLst/>
                <a:latin typeface="+mn-ea"/>
              </a:rPr>
              <a:t>概述</a:t>
            </a:r>
            <a:endParaRPr lang="en-US" altLang="zh-CN" sz="2800" b="1" kern="0" dirty="0">
              <a:effectLst/>
              <a:latin typeface="+mn-ea"/>
            </a:endParaRPr>
          </a:p>
          <a:p>
            <a:r>
              <a:rPr lang="en-US" altLang="zh-CN" sz="2800" kern="0" dirty="0">
                <a:effectLst/>
                <a:latin typeface="+mn-ea"/>
              </a:rPr>
              <a:t>B+ </a:t>
            </a:r>
            <a:r>
              <a:rPr lang="zh-CN" altLang="en-US" sz="2800" kern="0" dirty="0">
                <a:effectLst/>
                <a:latin typeface="+mn-ea"/>
              </a:rPr>
              <a:t>树由 </a:t>
            </a:r>
            <a:r>
              <a:rPr lang="en-US" altLang="zh-CN" sz="2800" kern="0" dirty="0">
                <a:effectLst/>
                <a:latin typeface="+mn-ea"/>
              </a:rPr>
              <a:t>B</a:t>
            </a:r>
            <a:r>
              <a:rPr lang="zh-CN" altLang="en-US" sz="2800" kern="0" dirty="0">
                <a:effectLst/>
                <a:latin typeface="+mn-ea"/>
              </a:rPr>
              <a:t>树改良而来，属于改良版的多路平衡查找树，</a:t>
            </a:r>
            <a:r>
              <a:rPr lang="en-US" altLang="zh-CN" sz="2800" kern="0" dirty="0">
                <a:effectLst/>
                <a:latin typeface="+mn-ea"/>
              </a:rPr>
              <a:t>MySQL </a:t>
            </a:r>
            <a:r>
              <a:rPr lang="zh-CN" altLang="en-US" sz="2800" kern="0" dirty="0">
                <a:effectLst/>
                <a:latin typeface="+mn-ea"/>
              </a:rPr>
              <a:t>使用</a:t>
            </a:r>
            <a:r>
              <a:rPr lang="en-US" altLang="zh-CN" sz="2800" kern="0" dirty="0">
                <a:effectLst/>
                <a:latin typeface="+mn-ea"/>
              </a:rPr>
              <a:t>B+</a:t>
            </a:r>
            <a:r>
              <a:rPr lang="zh-CN" altLang="en-US" sz="2800" kern="0" dirty="0">
                <a:effectLst/>
                <a:latin typeface="+mn-ea"/>
              </a:rPr>
              <a:t>树构建索引。</a:t>
            </a:r>
            <a:r>
              <a:rPr lang="en-US" altLang="zh-CN" sz="2800" kern="0" dirty="0">
                <a:effectLst/>
                <a:latin typeface="+mn-ea"/>
              </a:rPr>
              <a:t>B+</a:t>
            </a:r>
            <a:r>
              <a:rPr lang="zh-CN" altLang="en-US" sz="2800" kern="0" dirty="0">
                <a:effectLst/>
                <a:latin typeface="+mn-ea"/>
              </a:rPr>
              <a:t>树和</a:t>
            </a:r>
            <a:r>
              <a:rPr lang="en-US" altLang="zh-CN" sz="2800" kern="0" dirty="0">
                <a:effectLst/>
                <a:latin typeface="+mn-ea"/>
              </a:rPr>
              <a:t>B</a:t>
            </a:r>
            <a:r>
              <a:rPr lang="zh-CN" altLang="en-US" sz="2800" kern="0" dirty="0">
                <a:effectLst/>
                <a:latin typeface="+mn-ea"/>
              </a:rPr>
              <a:t>树最主要的区别在于非叶子节点是否存储数据。</a:t>
            </a:r>
            <a:endParaRPr lang="zh-CN" altLang="en-US" sz="2800" dirty="0">
              <a:latin typeface="+mn-ea"/>
            </a:endParaRPr>
          </a:p>
        </p:txBody>
      </p:sp>
    </p:spTree>
    <p:extLst>
      <p:ext uri="{BB962C8B-B14F-4D97-AF65-F5344CB8AC3E}">
        <p14:creationId xmlns:p14="http://schemas.microsoft.com/office/powerpoint/2010/main" val="314347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10440-F10D-4EC5-8D49-E2C74439F9A1}"/>
              </a:ext>
            </a:extLst>
          </p:cNvPr>
          <p:cNvSpPr>
            <a:spLocks noGrp="1"/>
          </p:cNvSpPr>
          <p:nvPr>
            <p:ph type="title"/>
          </p:nvPr>
        </p:nvSpPr>
        <p:spPr/>
        <p:txBody>
          <a:bodyPr>
            <a:normAutofit/>
          </a:bodyPr>
          <a:lstStyle/>
          <a:p>
            <a:r>
              <a:rPr lang="en-US" altLang="zh-CN" sz="4800" b="1" kern="0" dirty="0">
                <a:effectLst/>
                <a:latin typeface="+mj-ea"/>
              </a:rPr>
              <a:t>B</a:t>
            </a:r>
            <a:r>
              <a:rPr lang="zh-CN" altLang="en-US" sz="4800" b="1" kern="0" dirty="0">
                <a:effectLst/>
                <a:latin typeface="+mj-ea"/>
              </a:rPr>
              <a:t>树和</a:t>
            </a:r>
            <a:r>
              <a:rPr lang="en-US" altLang="zh-CN" sz="4800" b="1" kern="0" dirty="0">
                <a:effectLst/>
                <a:latin typeface="+mj-ea"/>
              </a:rPr>
              <a:t>B+</a:t>
            </a:r>
            <a:r>
              <a:rPr lang="zh-CN" altLang="en-US" sz="4800" b="1" kern="0" dirty="0">
                <a:effectLst/>
                <a:latin typeface="+mj-ea"/>
              </a:rPr>
              <a:t>树的区别</a:t>
            </a:r>
            <a:endParaRPr lang="zh-CN" altLang="en-US" sz="4800" b="1" dirty="0">
              <a:latin typeface="+mj-ea"/>
            </a:endParaRPr>
          </a:p>
        </p:txBody>
      </p:sp>
      <p:sp>
        <p:nvSpPr>
          <p:cNvPr id="3" name="内容占位符 2">
            <a:extLst>
              <a:ext uri="{FF2B5EF4-FFF2-40B4-BE49-F238E27FC236}">
                <a16:creationId xmlns:a16="http://schemas.microsoft.com/office/drawing/2014/main" id="{EB88DBBF-E1E5-4000-8050-74073483FB8B}"/>
              </a:ext>
            </a:extLst>
          </p:cNvPr>
          <p:cNvSpPr>
            <a:spLocks noGrp="1"/>
          </p:cNvSpPr>
          <p:nvPr>
            <p:ph idx="1"/>
          </p:nvPr>
        </p:nvSpPr>
        <p:spPr/>
        <p:txBody>
          <a:bodyPr>
            <a:normAutofit/>
          </a:bodyPr>
          <a:lstStyle/>
          <a:p>
            <a:r>
              <a:rPr lang="en-US" altLang="zh-CN" sz="2800" kern="0" dirty="0">
                <a:effectLst/>
                <a:latin typeface="+mn-ea"/>
              </a:rPr>
              <a:t>B</a:t>
            </a:r>
            <a:r>
              <a:rPr lang="zh-CN" altLang="en-US" sz="2800" kern="0" dirty="0">
                <a:effectLst/>
                <a:latin typeface="+mn-ea"/>
              </a:rPr>
              <a:t>树：非叶子节点和叶子节点都会存储数据。 </a:t>
            </a:r>
            <a:endParaRPr lang="zh-CN" altLang="en-US" sz="2800" dirty="0">
              <a:latin typeface="+mn-ea"/>
            </a:endParaRPr>
          </a:p>
          <a:p>
            <a:r>
              <a:rPr lang="en-US" altLang="zh-CN" sz="2800" kern="0" dirty="0">
                <a:effectLst/>
                <a:latin typeface="+mn-ea"/>
              </a:rPr>
              <a:t>B+</a:t>
            </a:r>
            <a:r>
              <a:rPr lang="zh-CN" altLang="en-US" sz="2800" kern="0" dirty="0">
                <a:effectLst/>
                <a:latin typeface="+mn-ea"/>
              </a:rPr>
              <a:t>树：只有叶子节点才会存储数据，非叶子节点至存储键值。叶子节点之间使用双向指针连接，最底层的叶子节点形成了一个双向有序链表。</a:t>
            </a:r>
            <a:endParaRPr lang="zh-CN" altLang="en-US" sz="2800" dirty="0">
              <a:latin typeface="+mn-ea"/>
            </a:endParaRPr>
          </a:p>
        </p:txBody>
      </p:sp>
    </p:spTree>
    <p:extLst>
      <p:ext uri="{BB962C8B-B14F-4D97-AF65-F5344CB8AC3E}">
        <p14:creationId xmlns:p14="http://schemas.microsoft.com/office/powerpoint/2010/main" val="38220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5E576-216E-4877-BDBE-5C0196312111}"/>
              </a:ext>
            </a:extLst>
          </p:cNvPr>
          <p:cNvSpPr>
            <a:spLocks noGrp="1"/>
          </p:cNvSpPr>
          <p:nvPr>
            <p:ph type="title"/>
          </p:nvPr>
        </p:nvSpPr>
        <p:spPr/>
        <p:txBody>
          <a:bodyPr>
            <a:normAutofit/>
          </a:bodyPr>
          <a:lstStyle/>
          <a:p>
            <a:r>
              <a:rPr lang="en-US" altLang="zh-CN" sz="4800" b="1" kern="0" cap="none" dirty="0" err="1">
                <a:effectLst/>
                <a:latin typeface="+mj-ea"/>
              </a:rPr>
              <a:t>innoDB</a:t>
            </a:r>
            <a:r>
              <a:rPr lang="en-US" altLang="zh-CN" sz="4800" b="1" kern="0" cap="none" dirty="0">
                <a:effectLst/>
                <a:latin typeface="+mj-ea"/>
              </a:rPr>
              <a:t> </a:t>
            </a:r>
            <a:r>
              <a:rPr lang="zh-CN" altLang="en-US" sz="4800" b="1" kern="0" dirty="0">
                <a:effectLst/>
                <a:latin typeface="+mj-ea"/>
              </a:rPr>
              <a:t>中 </a:t>
            </a:r>
            <a:r>
              <a:rPr lang="en-US" altLang="zh-CN" sz="4800" b="1" kern="0" dirty="0">
                <a:effectLst/>
                <a:latin typeface="+mj-ea"/>
              </a:rPr>
              <a:t>B+</a:t>
            </a:r>
            <a:r>
              <a:rPr lang="zh-CN" altLang="en-US" sz="4800" b="1" kern="0" dirty="0">
                <a:effectLst/>
                <a:latin typeface="+mj-ea"/>
              </a:rPr>
              <a:t>树的存储结构</a:t>
            </a:r>
            <a:endParaRPr lang="zh-CN" altLang="en-US" sz="4800" b="1" dirty="0">
              <a:latin typeface="+mj-ea"/>
            </a:endParaRPr>
          </a:p>
        </p:txBody>
      </p:sp>
      <p:sp>
        <p:nvSpPr>
          <p:cNvPr id="3" name="内容占位符 2">
            <a:extLst>
              <a:ext uri="{FF2B5EF4-FFF2-40B4-BE49-F238E27FC236}">
                <a16:creationId xmlns:a16="http://schemas.microsoft.com/office/drawing/2014/main" id="{9A7ED69C-D4C8-4520-8989-A5D32CC66EAB}"/>
              </a:ext>
            </a:extLst>
          </p:cNvPr>
          <p:cNvSpPr>
            <a:spLocks noGrp="1"/>
          </p:cNvSpPr>
          <p:nvPr>
            <p:ph idx="1"/>
          </p:nvPr>
        </p:nvSpPr>
        <p:spPr/>
        <p:txBody>
          <a:bodyPr>
            <a:noAutofit/>
          </a:bodyPr>
          <a:lstStyle/>
          <a:p>
            <a:r>
              <a:rPr lang="en-US" altLang="zh-CN" sz="2800" kern="0" dirty="0">
                <a:effectLst/>
                <a:latin typeface="+mn-ea"/>
              </a:rPr>
              <a:t>B+ </a:t>
            </a:r>
            <a:r>
              <a:rPr lang="zh-CN" altLang="en-US" sz="2800" kern="0" dirty="0">
                <a:effectLst/>
                <a:latin typeface="+mn-ea"/>
              </a:rPr>
              <a:t>树的根节点和枝节点中都不会存储数据，只有叶子节点才存储数据。而搜索到关键字不会直接返回，会到最后一层的叶子节点。 </a:t>
            </a:r>
            <a:endParaRPr lang="zh-CN" altLang="en-US" sz="2800" dirty="0">
              <a:latin typeface="+mn-ea"/>
            </a:endParaRPr>
          </a:p>
          <a:p>
            <a:r>
              <a:rPr lang="en-US" altLang="zh-CN" sz="2800" kern="0" dirty="0">
                <a:effectLst/>
                <a:latin typeface="+mn-ea"/>
              </a:rPr>
              <a:t>B+ </a:t>
            </a:r>
            <a:r>
              <a:rPr lang="zh-CN" altLang="en-US" sz="2800" kern="0" dirty="0">
                <a:effectLst/>
                <a:latin typeface="+mn-ea"/>
              </a:rPr>
              <a:t>树的每个叶子节点增加了一个指向相邻叶子节点的指针，它的最后一个数据会指向下一个叶子节点的第一个数</a:t>
            </a:r>
            <a:endParaRPr lang="zh-CN" altLang="en-US" sz="2800" dirty="0">
              <a:latin typeface="+mn-ea"/>
            </a:endParaRPr>
          </a:p>
          <a:p>
            <a:r>
              <a:rPr lang="zh-CN" altLang="en-US" sz="2800" kern="0" dirty="0">
                <a:effectLst/>
                <a:latin typeface="+mn-ea"/>
              </a:rPr>
              <a:t>据，形成了一个有序链表的结构。这样做是为了提高区间查找的效率，只要找到第一个值那么就可以顺序的查找后面的值。 </a:t>
            </a:r>
            <a:endParaRPr lang="zh-CN" altLang="en-US" sz="2800" dirty="0">
              <a:latin typeface="+mn-ea"/>
            </a:endParaRPr>
          </a:p>
          <a:p>
            <a:r>
              <a:rPr lang="zh-CN" altLang="en-US" sz="2800" kern="0" dirty="0">
                <a:effectLst/>
                <a:latin typeface="+mn-ea"/>
              </a:rPr>
              <a:t>它是根据左闭右开的区间来检索数据的</a:t>
            </a:r>
            <a:endParaRPr lang="zh-CN" altLang="en-US" sz="2800" dirty="0">
              <a:latin typeface="+mn-ea"/>
            </a:endParaRPr>
          </a:p>
        </p:txBody>
      </p:sp>
    </p:spTree>
    <p:extLst>
      <p:ext uri="{BB962C8B-B14F-4D97-AF65-F5344CB8AC3E}">
        <p14:creationId xmlns:p14="http://schemas.microsoft.com/office/powerpoint/2010/main" val="171141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384D7-C33F-4090-8898-60ECA581CED4}"/>
              </a:ext>
            </a:extLst>
          </p:cNvPr>
          <p:cNvSpPr>
            <a:spLocks noGrp="1"/>
          </p:cNvSpPr>
          <p:nvPr>
            <p:ph type="title"/>
          </p:nvPr>
        </p:nvSpPr>
        <p:spPr>
          <a:xfrm>
            <a:off x="685801" y="1"/>
            <a:ext cx="10131425" cy="872836"/>
          </a:xfrm>
        </p:spPr>
        <p:txBody>
          <a:bodyPr>
            <a:noAutofit/>
          </a:bodyPr>
          <a:lstStyle/>
          <a:p>
            <a:r>
              <a:rPr lang="zh-CN" altLang="en-US" sz="4800" b="1" kern="0" dirty="0">
                <a:effectLst/>
                <a:latin typeface="+mj-ea"/>
              </a:rPr>
              <a:t>存储容量 </a:t>
            </a:r>
            <a:endParaRPr lang="zh-CN" altLang="en-US" sz="4800" b="1" dirty="0">
              <a:latin typeface="+mj-ea"/>
            </a:endParaRPr>
          </a:p>
        </p:txBody>
      </p:sp>
      <p:sp>
        <p:nvSpPr>
          <p:cNvPr id="3" name="内容占位符 2">
            <a:extLst>
              <a:ext uri="{FF2B5EF4-FFF2-40B4-BE49-F238E27FC236}">
                <a16:creationId xmlns:a16="http://schemas.microsoft.com/office/drawing/2014/main" id="{874A9FBD-F61B-4B1C-B7EA-B2BD69AC2B50}"/>
              </a:ext>
            </a:extLst>
          </p:cNvPr>
          <p:cNvSpPr>
            <a:spLocks noGrp="1"/>
          </p:cNvSpPr>
          <p:nvPr>
            <p:ph idx="1"/>
          </p:nvPr>
        </p:nvSpPr>
        <p:spPr>
          <a:xfrm>
            <a:off x="685801" y="1634837"/>
            <a:ext cx="10131425" cy="4156364"/>
          </a:xfrm>
        </p:spPr>
        <p:txBody>
          <a:bodyPr>
            <a:noAutofit/>
          </a:bodyPr>
          <a:lstStyle/>
          <a:p>
            <a:pPr marL="0" indent="0">
              <a:buNone/>
            </a:pPr>
            <a:r>
              <a:rPr lang="zh-CN" altLang="en-US" sz="2800" kern="0" dirty="0">
                <a:effectLst/>
                <a:latin typeface="+mn-ea"/>
              </a:rPr>
              <a:t>举个例子：假设一条记录是 </a:t>
            </a:r>
            <a:r>
              <a:rPr lang="en-US" altLang="zh-CN" sz="2800" kern="0" dirty="0">
                <a:effectLst/>
                <a:latin typeface="+mn-ea"/>
              </a:rPr>
              <a:t>1K</a:t>
            </a:r>
            <a:r>
              <a:rPr lang="zh-CN" altLang="en-US" sz="2800" kern="0" dirty="0">
                <a:effectLst/>
                <a:latin typeface="+mn-ea"/>
              </a:rPr>
              <a:t>，一个叶子节点</a:t>
            </a:r>
            <a:r>
              <a:rPr lang="en-US" altLang="zh-CN" sz="2800" kern="0" dirty="0">
                <a:effectLst/>
                <a:latin typeface="+mn-ea"/>
              </a:rPr>
              <a:t>(</a:t>
            </a:r>
            <a:r>
              <a:rPr lang="zh-CN" altLang="en-US" sz="2800" kern="0" dirty="0">
                <a:effectLst/>
                <a:latin typeface="+mn-ea"/>
              </a:rPr>
              <a:t>一页</a:t>
            </a:r>
            <a:r>
              <a:rPr lang="en-US" altLang="zh-CN" sz="2800" kern="0" dirty="0">
                <a:effectLst/>
                <a:latin typeface="+mn-ea"/>
              </a:rPr>
              <a:t>)</a:t>
            </a:r>
            <a:r>
              <a:rPr lang="zh-CN" altLang="en-US" sz="2800" kern="0" dirty="0">
                <a:effectLst/>
                <a:latin typeface="+mn-ea"/>
              </a:rPr>
              <a:t>可以存储 </a:t>
            </a:r>
            <a:r>
              <a:rPr lang="en-US" altLang="zh-CN" sz="2800" kern="0" dirty="0">
                <a:effectLst/>
                <a:latin typeface="+mn-ea"/>
              </a:rPr>
              <a:t>16 </a:t>
            </a:r>
            <a:r>
              <a:rPr lang="zh-CN" altLang="en-US" sz="2800" kern="0" dirty="0">
                <a:effectLst/>
                <a:latin typeface="+mn-ea"/>
              </a:rPr>
              <a:t>条记录。非叶子节点可以存储多少个指针</a:t>
            </a:r>
            <a:r>
              <a:rPr lang="en-US" altLang="zh-CN" sz="2800" kern="0" dirty="0">
                <a:effectLst/>
                <a:latin typeface="+mn-ea"/>
              </a:rPr>
              <a:t>? </a:t>
            </a:r>
            <a:r>
              <a:rPr lang="zh-CN" altLang="en-US" sz="2800" kern="0" dirty="0">
                <a:effectLst/>
                <a:latin typeface="+mn-ea"/>
              </a:rPr>
              <a:t>假设索引字段是 </a:t>
            </a:r>
            <a:r>
              <a:rPr lang="en-US" altLang="zh-CN" sz="2800" kern="0" dirty="0" err="1">
                <a:effectLst/>
                <a:latin typeface="+mn-ea"/>
              </a:rPr>
              <a:t>bigint</a:t>
            </a:r>
            <a:r>
              <a:rPr lang="en-US" altLang="zh-CN" sz="2800" kern="0" dirty="0">
                <a:effectLst/>
                <a:latin typeface="+mn-ea"/>
              </a:rPr>
              <a:t> </a:t>
            </a:r>
            <a:r>
              <a:rPr lang="zh-CN" altLang="en-US" sz="2800" kern="0" dirty="0">
                <a:effectLst/>
                <a:latin typeface="+mn-ea"/>
              </a:rPr>
              <a:t>类型，长度为 </a:t>
            </a:r>
            <a:r>
              <a:rPr lang="en-US" altLang="zh-CN" sz="2800" kern="0" dirty="0">
                <a:effectLst/>
                <a:latin typeface="+mn-ea"/>
              </a:rPr>
              <a:t>8 </a:t>
            </a:r>
            <a:r>
              <a:rPr lang="zh-CN" altLang="en-US" sz="2800" kern="0" dirty="0">
                <a:effectLst/>
                <a:latin typeface="+mn-ea"/>
              </a:rPr>
              <a:t>字节。指针大小在 </a:t>
            </a:r>
            <a:r>
              <a:rPr lang="en-US" altLang="zh-CN" sz="2800" kern="0" dirty="0" err="1">
                <a:effectLst/>
                <a:latin typeface="+mn-ea"/>
              </a:rPr>
              <a:t>InnoDB</a:t>
            </a:r>
            <a:r>
              <a:rPr lang="en-US" altLang="zh-CN" sz="2800" kern="0" dirty="0">
                <a:effectLst/>
                <a:latin typeface="+mn-ea"/>
              </a:rPr>
              <a:t> </a:t>
            </a:r>
            <a:r>
              <a:rPr lang="zh-CN" altLang="en-US" sz="2800" kern="0" dirty="0">
                <a:effectLst/>
                <a:latin typeface="+mn-ea"/>
              </a:rPr>
              <a:t>源码中设置为 </a:t>
            </a:r>
            <a:r>
              <a:rPr lang="en-US" altLang="zh-CN" sz="2800" kern="0" dirty="0">
                <a:effectLst/>
                <a:latin typeface="+mn-ea"/>
              </a:rPr>
              <a:t>6 </a:t>
            </a:r>
            <a:r>
              <a:rPr lang="zh-CN" altLang="en-US" sz="2800" kern="0" dirty="0">
                <a:effectLst/>
                <a:latin typeface="+mn-ea"/>
              </a:rPr>
              <a:t>字节，这样一共 </a:t>
            </a:r>
            <a:r>
              <a:rPr lang="en-US" altLang="zh-CN" sz="2800" kern="0" dirty="0">
                <a:effectLst/>
                <a:latin typeface="+mn-ea"/>
              </a:rPr>
              <a:t>14 </a:t>
            </a:r>
            <a:r>
              <a:rPr lang="zh-CN" altLang="en-US" sz="2800" kern="0" dirty="0">
                <a:effectLst/>
                <a:latin typeface="+mn-ea"/>
              </a:rPr>
              <a:t>字节。非叶子节点</a:t>
            </a:r>
            <a:r>
              <a:rPr lang="en-US" altLang="zh-CN" sz="2800" kern="0" dirty="0">
                <a:effectLst/>
                <a:latin typeface="+mn-ea"/>
              </a:rPr>
              <a:t>(</a:t>
            </a:r>
            <a:r>
              <a:rPr lang="zh-CN" altLang="en-US" sz="2800" kern="0" dirty="0">
                <a:effectLst/>
                <a:latin typeface="+mn-ea"/>
              </a:rPr>
              <a:t>一页</a:t>
            </a:r>
            <a:r>
              <a:rPr lang="en-US" altLang="zh-CN" sz="2800" kern="0" dirty="0">
                <a:effectLst/>
                <a:latin typeface="+mn-ea"/>
              </a:rPr>
              <a:t>)</a:t>
            </a:r>
            <a:r>
              <a:rPr lang="zh-CN" altLang="en-US" sz="2800" kern="0" dirty="0">
                <a:effectLst/>
                <a:latin typeface="+mn-ea"/>
              </a:rPr>
              <a:t>可以存储 </a:t>
            </a:r>
            <a:r>
              <a:rPr lang="en-US" altLang="zh-CN" sz="2800" kern="0" dirty="0">
                <a:effectLst/>
                <a:latin typeface="+mn-ea"/>
              </a:rPr>
              <a:t>16384/14=1170 </a:t>
            </a:r>
            <a:r>
              <a:rPr lang="zh-CN" altLang="en-US" sz="2800" kern="0" dirty="0">
                <a:effectLst/>
                <a:latin typeface="+mn-ea"/>
              </a:rPr>
              <a:t>个这样的单元</a:t>
            </a:r>
            <a:r>
              <a:rPr lang="en-US" altLang="zh-CN" sz="2800" kern="0" dirty="0">
                <a:effectLst/>
                <a:latin typeface="+mn-ea"/>
              </a:rPr>
              <a:t>(</a:t>
            </a:r>
            <a:r>
              <a:rPr lang="zh-CN" altLang="en-US" sz="2800" kern="0" dirty="0">
                <a:effectLst/>
                <a:latin typeface="+mn-ea"/>
              </a:rPr>
              <a:t>键值</a:t>
            </a:r>
            <a:r>
              <a:rPr lang="en-US" altLang="zh-CN" sz="2800" kern="0" dirty="0">
                <a:effectLst/>
                <a:latin typeface="+mn-ea"/>
              </a:rPr>
              <a:t>+</a:t>
            </a:r>
            <a:r>
              <a:rPr lang="zh-CN" altLang="en-US" sz="2800" kern="0" dirty="0">
                <a:effectLst/>
                <a:latin typeface="+mn-ea"/>
              </a:rPr>
              <a:t>指针</a:t>
            </a:r>
            <a:r>
              <a:rPr lang="en-US" altLang="zh-CN" sz="2800" kern="0" dirty="0">
                <a:effectLst/>
                <a:latin typeface="+mn-ea"/>
              </a:rPr>
              <a:t>)</a:t>
            </a:r>
            <a:r>
              <a:rPr lang="zh-CN" altLang="en-US" sz="2800" kern="0" dirty="0">
                <a:effectLst/>
                <a:latin typeface="+mn-ea"/>
              </a:rPr>
              <a:t>，代表有 </a:t>
            </a:r>
            <a:r>
              <a:rPr lang="en-US" altLang="zh-CN" sz="2800" kern="0" dirty="0">
                <a:effectLst/>
                <a:latin typeface="+mn-ea"/>
              </a:rPr>
              <a:t>1170 </a:t>
            </a:r>
            <a:r>
              <a:rPr lang="zh-CN" altLang="en-US" sz="2800" kern="0" dirty="0">
                <a:effectLst/>
                <a:latin typeface="+mn-ea"/>
              </a:rPr>
              <a:t>个指针。 </a:t>
            </a:r>
            <a:endParaRPr lang="zh-CN" altLang="en-US" sz="2800" dirty="0">
              <a:latin typeface="+mn-ea"/>
            </a:endParaRPr>
          </a:p>
          <a:p>
            <a:pPr marL="0" indent="0">
              <a:buNone/>
            </a:pPr>
            <a:r>
              <a:rPr lang="zh-CN" altLang="en-US" sz="2800" kern="0" dirty="0">
                <a:effectLst/>
                <a:latin typeface="+mn-ea"/>
              </a:rPr>
              <a:t>树深度为 </a:t>
            </a:r>
            <a:r>
              <a:rPr lang="en-US" altLang="zh-CN" sz="2800" kern="0" dirty="0">
                <a:effectLst/>
                <a:latin typeface="+mn-ea"/>
              </a:rPr>
              <a:t>2 </a:t>
            </a:r>
            <a:r>
              <a:rPr lang="zh-CN" altLang="en-US" sz="2800" kern="0" dirty="0">
                <a:effectLst/>
                <a:latin typeface="+mn-ea"/>
              </a:rPr>
              <a:t>的时候，有 </a:t>
            </a:r>
            <a:r>
              <a:rPr lang="en-US" altLang="zh-CN" sz="2800" kern="0" dirty="0">
                <a:effectLst/>
                <a:latin typeface="+mn-ea"/>
              </a:rPr>
              <a:t>1170 ^ 2 </a:t>
            </a:r>
            <a:r>
              <a:rPr lang="zh-CN" altLang="en-US" sz="2800" kern="0" dirty="0">
                <a:effectLst/>
                <a:latin typeface="+mn-ea"/>
              </a:rPr>
              <a:t>个叶子节点，可以存储的数据为 </a:t>
            </a:r>
            <a:r>
              <a:rPr lang="en-US" altLang="zh-CN" sz="2800" kern="0" dirty="0">
                <a:effectLst/>
                <a:latin typeface="+mn-ea"/>
              </a:rPr>
              <a:t>1170 × 1170 × 16 = 21902400</a:t>
            </a:r>
            <a:r>
              <a:rPr lang="zh-CN" altLang="en-US" sz="2800" kern="0" dirty="0">
                <a:effectLst/>
                <a:latin typeface="+mn-ea"/>
              </a:rPr>
              <a:t>。 </a:t>
            </a:r>
            <a:endParaRPr lang="zh-CN" altLang="en-US" sz="2800" dirty="0">
              <a:latin typeface="+mn-ea"/>
            </a:endParaRPr>
          </a:p>
          <a:p>
            <a:pPr marL="0" indent="0">
              <a:buNone/>
            </a:pPr>
            <a:r>
              <a:rPr lang="zh-CN" altLang="en-US" sz="2800" kern="0" dirty="0">
                <a:effectLst/>
                <a:latin typeface="+mn-ea"/>
              </a:rPr>
              <a:t>在查找数据时一次页的查找代表一次 </a:t>
            </a:r>
            <a:r>
              <a:rPr lang="en-US" altLang="zh-CN" sz="2800" kern="0" dirty="0">
                <a:effectLst/>
                <a:latin typeface="+mn-ea"/>
              </a:rPr>
              <a:t>IO</a:t>
            </a:r>
            <a:r>
              <a:rPr lang="zh-CN" altLang="en-US" sz="2800" kern="0" dirty="0">
                <a:effectLst/>
                <a:latin typeface="+mn-ea"/>
              </a:rPr>
              <a:t>，也就是说，一张 </a:t>
            </a:r>
            <a:r>
              <a:rPr lang="en-US" altLang="zh-CN" sz="2800" kern="0" dirty="0">
                <a:effectLst/>
                <a:latin typeface="+mn-ea"/>
              </a:rPr>
              <a:t>2000 </a:t>
            </a:r>
            <a:r>
              <a:rPr lang="zh-CN" altLang="en-US" sz="2800" kern="0" dirty="0">
                <a:effectLst/>
                <a:latin typeface="+mn-ea"/>
              </a:rPr>
              <a:t>万左右的表，查询数据最多需要访问 </a:t>
            </a:r>
            <a:r>
              <a:rPr lang="en-US" altLang="zh-CN" sz="2800" kern="0" dirty="0">
                <a:effectLst/>
                <a:latin typeface="+mn-ea"/>
              </a:rPr>
              <a:t>3 </a:t>
            </a:r>
            <a:r>
              <a:rPr lang="zh-CN" altLang="en-US" sz="2800" kern="0" dirty="0">
                <a:effectLst/>
                <a:latin typeface="+mn-ea"/>
              </a:rPr>
              <a:t>次磁盘。 </a:t>
            </a:r>
            <a:endParaRPr lang="zh-CN" altLang="en-US" sz="2800" dirty="0">
              <a:latin typeface="+mn-ea"/>
            </a:endParaRPr>
          </a:p>
          <a:p>
            <a:pPr marL="0" indent="0">
              <a:buNone/>
            </a:pPr>
            <a:r>
              <a:rPr lang="zh-CN" altLang="en-US" sz="2800" kern="0" dirty="0">
                <a:effectLst/>
                <a:latin typeface="+mn-ea"/>
              </a:rPr>
              <a:t>所以在 </a:t>
            </a:r>
            <a:r>
              <a:rPr lang="en-US" altLang="zh-CN" sz="2800" kern="0" dirty="0" err="1">
                <a:effectLst/>
                <a:latin typeface="+mn-ea"/>
              </a:rPr>
              <a:t>InnoDB</a:t>
            </a:r>
            <a:r>
              <a:rPr lang="en-US" altLang="zh-CN" sz="2800" kern="0" dirty="0">
                <a:effectLst/>
                <a:latin typeface="+mn-ea"/>
              </a:rPr>
              <a:t> </a:t>
            </a:r>
            <a:r>
              <a:rPr lang="zh-CN" altLang="en-US" sz="2800" kern="0" dirty="0">
                <a:effectLst/>
                <a:latin typeface="+mn-ea"/>
              </a:rPr>
              <a:t>中 </a:t>
            </a:r>
            <a:r>
              <a:rPr lang="en-US" altLang="zh-CN" sz="2800" kern="0" dirty="0">
                <a:effectLst/>
                <a:latin typeface="+mn-ea"/>
              </a:rPr>
              <a:t>B+ </a:t>
            </a:r>
            <a:r>
              <a:rPr lang="zh-CN" altLang="en-US" sz="2800" kern="0" dirty="0">
                <a:effectLst/>
                <a:latin typeface="+mn-ea"/>
              </a:rPr>
              <a:t>树深度一般为 </a:t>
            </a:r>
            <a:r>
              <a:rPr lang="en-US" altLang="zh-CN" sz="2800" kern="0" dirty="0">
                <a:effectLst/>
                <a:latin typeface="+mn-ea"/>
              </a:rPr>
              <a:t>1-3 </a:t>
            </a:r>
            <a:r>
              <a:rPr lang="zh-CN" altLang="en-US" sz="2800" kern="0" dirty="0">
                <a:effectLst/>
                <a:latin typeface="+mn-ea"/>
              </a:rPr>
              <a:t>层，它就能满足千万级的数据存储。</a:t>
            </a:r>
            <a:endParaRPr lang="zh-CN" altLang="en-US" sz="2800" dirty="0">
              <a:latin typeface="+mn-ea"/>
            </a:endParaRPr>
          </a:p>
        </p:txBody>
      </p:sp>
    </p:spTree>
    <p:extLst>
      <p:ext uri="{BB962C8B-B14F-4D97-AF65-F5344CB8AC3E}">
        <p14:creationId xmlns:p14="http://schemas.microsoft.com/office/powerpoint/2010/main" val="138432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42698-F097-4D5A-9036-C800486002B4}"/>
              </a:ext>
            </a:extLst>
          </p:cNvPr>
          <p:cNvSpPr>
            <a:spLocks noGrp="1"/>
          </p:cNvSpPr>
          <p:nvPr>
            <p:ph type="title"/>
          </p:nvPr>
        </p:nvSpPr>
        <p:spPr>
          <a:xfrm>
            <a:off x="685801" y="166254"/>
            <a:ext cx="10131425" cy="1456267"/>
          </a:xfrm>
        </p:spPr>
        <p:txBody>
          <a:bodyPr>
            <a:normAutofit/>
          </a:bodyPr>
          <a:lstStyle/>
          <a:p>
            <a:r>
              <a:rPr lang="zh-CN" altLang="en-US" sz="4800" b="1" dirty="0"/>
              <a:t>查询效率</a:t>
            </a:r>
          </a:p>
        </p:txBody>
      </p:sp>
      <p:sp>
        <p:nvSpPr>
          <p:cNvPr id="3" name="内容占位符 2">
            <a:extLst>
              <a:ext uri="{FF2B5EF4-FFF2-40B4-BE49-F238E27FC236}">
                <a16:creationId xmlns:a16="http://schemas.microsoft.com/office/drawing/2014/main" id="{79C632A2-66B0-41D5-B4AC-76F88FB89527}"/>
              </a:ext>
            </a:extLst>
          </p:cNvPr>
          <p:cNvSpPr>
            <a:spLocks noGrp="1"/>
          </p:cNvSpPr>
          <p:nvPr>
            <p:ph idx="1"/>
          </p:nvPr>
        </p:nvSpPr>
        <p:spPr>
          <a:xfrm>
            <a:off x="436419" y="1906540"/>
            <a:ext cx="10131425" cy="4438842"/>
          </a:xfrm>
        </p:spPr>
        <p:txBody>
          <a:bodyPr>
            <a:noAutofit/>
          </a:bodyPr>
          <a:lstStyle/>
          <a:p>
            <a:r>
              <a:rPr lang="en-US" altLang="zh-CN" sz="2800" dirty="0">
                <a:latin typeface="+mn-ea"/>
              </a:rPr>
              <a:t> </a:t>
            </a:r>
            <a:r>
              <a:rPr lang="zh-CN" altLang="en-US" sz="2800" dirty="0">
                <a:latin typeface="+mn-ea"/>
              </a:rPr>
              <a:t>例如我们要查找 </a:t>
            </a:r>
            <a:r>
              <a:rPr lang="en-US" altLang="zh-CN" sz="2800" dirty="0">
                <a:latin typeface="+mn-ea"/>
              </a:rPr>
              <a:t>35</a:t>
            </a:r>
            <a:r>
              <a:rPr lang="zh-CN" altLang="en-US" sz="2800" dirty="0">
                <a:latin typeface="+mn-ea"/>
              </a:rPr>
              <a:t>，在根节点就找到了键值，但是因为它不是叶子节点，所以会继续往下搜寻，根据左闭右开原则，中间的子节点取不到 </a:t>
            </a:r>
            <a:r>
              <a:rPr lang="en-US" altLang="zh-CN" sz="2800" dirty="0">
                <a:latin typeface="+mn-ea"/>
              </a:rPr>
              <a:t>35</a:t>
            </a:r>
            <a:r>
              <a:rPr lang="zh-CN" altLang="en-US" sz="2800" dirty="0">
                <a:latin typeface="+mn-ea"/>
              </a:rPr>
              <a:t>，所以会走右边子节点。然后继续搜索，</a:t>
            </a:r>
            <a:r>
              <a:rPr lang="en-US" altLang="zh-CN" sz="2800" dirty="0">
                <a:latin typeface="+mn-ea"/>
              </a:rPr>
              <a:t>35 </a:t>
            </a:r>
            <a:r>
              <a:rPr lang="zh-CN" altLang="en-US" sz="2800" dirty="0">
                <a:latin typeface="+mn-ea"/>
              </a:rPr>
              <a:t>是</a:t>
            </a:r>
            <a:r>
              <a:rPr lang="en-US" altLang="zh-CN" sz="2800" dirty="0">
                <a:latin typeface="+mn-ea"/>
              </a:rPr>
              <a:t>[35,38)</a:t>
            </a:r>
            <a:r>
              <a:rPr lang="zh-CN" altLang="en-US" sz="2800" dirty="0">
                <a:latin typeface="+mn-ea"/>
              </a:rPr>
              <a:t>的左闭右开的区间的临界值，所以会走左边的子节点，最后在叶子节点上找到了需要的数据。</a:t>
            </a:r>
            <a:endParaRPr lang="en-US" altLang="zh-CN" sz="2800" dirty="0">
              <a:latin typeface="+mn-ea"/>
            </a:endParaRPr>
          </a:p>
          <a:p>
            <a:r>
              <a:rPr lang="en-US" altLang="zh-CN" sz="2800" dirty="0">
                <a:latin typeface="+mn-ea"/>
              </a:rPr>
              <a:t> </a:t>
            </a:r>
            <a:r>
              <a:rPr lang="zh-CN" altLang="en-US" sz="2800" dirty="0">
                <a:latin typeface="+mn-ea"/>
              </a:rPr>
              <a:t>如果是范围查询，比如要查询从 </a:t>
            </a:r>
            <a:r>
              <a:rPr lang="en-US" altLang="zh-CN" sz="2800" dirty="0">
                <a:latin typeface="+mn-ea"/>
              </a:rPr>
              <a:t>20 </a:t>
            </a:r>
            <a:r>
              <a:rPr lang="zh-CN" altLang="en-US" sz="2800" dirty="0">
                <a:latin typeface="+mn-ea"/>
              </a:rPr>
              <a:t>到 </a:t>
            </a:r>
            <a:r>
              <a:rPr lang="en-US" altLang="zh-CN" sz="2800" dirty="0">
                <a:latin typeface="+mn-ea"/>
              </a:rPr>
              <a:t>50 </a:t>
            </a:r>
            <a:r>
              <a:rPr lang="zh-CN" altLang="en-US" sz="2800" dirty="0">
                <a:latin typeface="+mn-ea"/>
              </a:rPr>
              <a:t>的数据，当找到 </a:t>
            </a:r>
            <a:r>
              <a:rPr lang="en-US" altLang="zh-CN" sz="2800" dirty="0">
                <a:latin typeface="+mn-ea"/>
              </a:rPr>
              <a:t>20 </a:t>
            </a:r>
            <a:r>
              <a:rPr lang="zh-CN" altLang="en-US" sz="2800" dirty="0">
                <a:latin typeface="+mn-ea"/>
              </a:rPr>
              <a:t>之后，只需要顺着节点和指针顺序遍历就可以一次性访问到所有的数据节点，这样就极大地提高了区间查询效率</a:t>
            </a:r>
            <a:r>
              <a:rPr lang="en-US" altLang="zh-CN" sz="2800" dirty="0">
                <a:latin typeface="+mn-ea"/>
              </a:rPr>
              <a:t>(</a:t>
            </a:r>
            <a:r>
              <a:rPr lang="zh-CN" altLang="en-US" sz="2800" dirty="0">
                <a:latin typeface="+mn-ea"/>
              </a:rPr>
              <a:t>不需要返回上层父节点重复遍历查找</a:t>
            </a:r>
            <a:r>
              <a:rPr lang="en-US" altLang="zh-CN" sz="2800" dirty="0">
                <a:latin typeface="+mn-ea"/>
              </a:rPr>
              <a:t>)</a:t>
            </a:r>
            <a:r>
              <a:rPr lang="zh-CN" altLang="en-US" sz="2800" dirty="0">
                <a:latin typeface="+mn-ea"/>
              </a:rPr>
              <a:t>。</a:t>
            </a:r>
          </a:p>
        </p:txBody>
      </p:sp>
    </p:spTree>
    <p:extLst>
      <p:ext uri="{BB962C8B-B14F-4D97-AF65-F5344CB8AC3E}">
        <p14:creationId xmlns:p14="http://schemas.microsoft.com/office/powerpoint/2010/main" val="425611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8749E-0751-41C2-A0C2-9DD3E6722404}"/>
              </a:ext>
            </a:extLst>
          </p:cNvPr>
          <p:cNvSpPr>
            <a:spLocks noGrp="1"/>
          </p:cNvSpPr>
          <p:nvPr>
            <p:ph type="title"/>
          </p:nvPr>
        </p:nvSpPr>
        <p:spPr>
          <a:xfrm>
            <a:off x="685801" y="67733"/>
            <a:ext cx="10131425" cy="999067"/>
          </a:xfrm>
        </p:spPr>
        <p:txBody>
          <a:bodyPr>
            <a:normAutofit/>
          </a:bodyPr>
          <a:lstStyle/>
          <a:p>
            <a:r>
              <a:rPr lang="zh-CN" altLang="en-US" sz="4800" b="1" dirty="0">
                <a:latin typeface="+mj-ea"/>
              </a:rPr>
              <a:t>为什么使用 </a:t>
            </a:r>
            <a:r>
              <a:rPr lang="en-US" altLang="zh-CN" sz="4800" b="1" dirty="0">
                <a:latin typeface="+mj-ea"/>
              </a:rPr>
              <a:t>B+ </a:t>
            </a:r>
            <a:r>
              <a:rPr lang="zh-CN" altLang="en-US" sz="4800" b="1" dirty="0">
                <a:latin typeface="+mj-ea"/>
              </a:rPr>
              <a:t>树存储索引</a:t>
            </a:r>
          </a:p>
        </p:txBody>
      </p:sp>
      <p:sp>
        <p:nvSpPr>
          <p:cNvPr id="3" name="内容占位符 2">
            <a:extLst>
              <a:ext uri="{FF2B5EF4-FFF2-40B4-BE49-F238E27FC236}">
                <a16:creationId xmlns:a16="http://schemas.microsoft.com/office/drawing/2014/main" id="{B4A1F2E4-1357-497C-A044-A105126542B8}"/>
              </a:ext>
            </a:extLst>
          </p:cNvPr>
          <p:cNvSpPr>
            <a:spLocks noGrp="1"/>
          </p:cNvSpPr>
          <p:nvPr>
            <p:ph idx="1"/>
          </p:nvPr>
        </p:nvSpPr>
        <p:spPr>
          <a:xfrm>
            <a:off x="685801" y="1066801"/>
            <a:ext cx="10924308" cy="5417126"/>
          </a:xfrm>
        </p:spPr>
        <p:txBody>
          <a:bodyPr>
            <a:noAutofit/>
          </a:bodyPr>
          <a:lstStyle/>
          <a:p>
            <a:r>
              <a:rPr lang="zh-CN" altLang="en-US" sz="2800" dirty="0">
                <a:latin typeface="+mn-ea"/>
              </a:rPr>
              <a:t>它是 </a:t>
            </a:r>
            <a:r>
              <a:rPr lang="en-US" altLang="zh-CN" sz="2800" dirty="0">
                <a:latin typeface="+mn-ea"/>
              </a:rPr>
              <a:t>B Tree </a:t>
            </a:r>
            <a:r>
              <a:rPr lang="zh-CN" altLang="en-US" sz="2800" dirty="0">
                <a:latin typeface="+mn-ea"/>
              </a:rPr>
              <a:t>的变种，</a:t>
            </a:r>
            <a:r>
              <a:rPr lang="en-US" altLang="zh-CN" sz="2800" dirty="0">
                <a:latin typeface="+mn-ea"/>
              </a:rPr>
              <a:t>B Tree </a:t>
            </a:r>
            <a:r>
              <a:rPr lang="zh-CN" altLang="en-US" sz="2800" dirty="0">
                <a:latin typeface="+mn-ea"/>
              </a:rPr>
              <a:t>能解决的问题（两大问题：每个节点存储更多关键字；路数更多），它都能解决 </a:t>
            </a:r>
          </a:p>
          <a:p>
            <a:r>
              <a:rPr lang="zh-CN" altLang="en-US" sz="2800" dirty="0">
                <a:latin typeface="+mn-ea"/>
              </a:rPr>
              <a:t>扫库、扫表能力更强：如果我们要对表进行全表扫描，只需要遍历叶子节点就可以了，不需要遍历整棵 </a:t>
            </a:r>
            <a:r>
              <a:rPr lang="en-US" altLang="zh-CN" sz="2800" dirty="0" err="1">
                <a:latin typeface="+mn-ea"/>
              </a:rPr>
              <a:t>B+Tree</a:t>
            </a:r>
            <a:r>
              <a:rPr lang="en-US" altLang="zh-CN" sz="2800" dirty="0">
                <a:latin typeface="+mn-ea"/>
              </a:rPr>
              <a:t> </a:t>
            </a:r>
            <a:r>
              <a:rPr lang="zh-CN" altLang="en-US" sz="2800" dirty="0">
                <a:latin typeface="+mn-ea"/>
              </a:rPr>
              <a:t>拿到所有的数据</a:t>
            </a:r>
            <a:endParaRPr lang="en-US" altLang="zh-CN" sz="2800" dirty="0">
              <a:latin typeface="+mn-ea"/>
            </a:endParaRPr>
          </a:p>
          <a:p>
            <a:r>
              <a:rPr lang="en-US" altLang="zh-CN" sz="2800" dirty="0" err="1">
                <a:latin typeface="+mn-ea"/>
              </a:rPr>
              <a:t>B+Tree</a:t>
            </a:r>
            <a:r>
              <a:rPr lang="en-US" altLang="zh-CN" sz="2800" dirty="0">
                <a:latin typeface="+mn-ea"/>
              </a:rPr>
              <a:t> </a:t>
            </a:r>
            <a:r>
              <a:rPr lang="zh-CN" altLang="en-US" sz="2800" dirty="0">
                <a:latin typeface="+mn-ea"/>
              </a:rPr>
              <a:t>的磁盘读写能力相对于 </a:t>
            </a:r>
            <a:r>
              <a:rPr lang="en-US" altLang="zh-CN" sz="2800" dirty="0">
                <a:latin typeface="+mn-ea"/>
              </a:rPr>
              <a:t>B Tree </a:t>
            </a:r>
            <a:r>
              <a:rPr lang="zh-CN" altLang="en-US" sz="2800" dirty="0">
                <a:latin typeface="+mn-ea"/>
              </a:rPr>
              <a:t>来说更强：根节点和枝节点不保存数据区，所以一个节点可以保存更多的关键字，一次磁盘加载的关键字更多</a:t>
            </a:r>
            <a:endParaRPr lang="en-US" altLang="zh-CN" sz="2800" dirty="0">
              <a:latin typeface="+mn-ea"/>
            </a:endParaRPr>
          </a:p>
          <a:p>
            <a:r>
              <a:rPr lang="zh-CN" altLang="en-US" sz="2800" dirty="0">
                <a:latin typeface="+mn-ea"/>
              </a:rPr>
              <a:t>排序能力更强：因为叶子节点上有下一个数据区的指针，数据形成了链表 </a:t>
            </a:r>
          </a:p>
          <a:p>
            <a:r>
              <a:rPr lang="zh-CN" altLang="en-US" sz="2800" dirty="0">
                <a:latin typeface="+mn-ea"/>
              </a:rPr>
              <a:t>效率更加稳定：</a:t>
            </a:r>
            <a:r>
              <a:rPr lang="en-US" altLang="zh-CN" sz="2800" dirty="0" err="1">
                <a:latin typeface="+mn-ea"/>
              </a:rPr>
              <a:t>B+Tree</a:t>
            </a:r>
            <a:r>
              <a:rPr lang="en-US" altLang="zh-CN" sz="2800" dirty="0">
                <a:latin typeface="+mn-ea"/>
              </a:rPr>
              <a:t> </a:t>
            </a:r>
            <a:r>
              <a:rPr lang="zh-CN" altLang="en-US" sz="2800" dirty="0">
                <a:latin typeface="+mn-ea"/>
              </a:rPr>
              <a:t>永远是在叶子节点拿到数据，所以 </a:t>
            </a:r>
            <a:r>
              <a:rPr lang="en-US" altLang="zh-CN" sz="2800" dirty="0">
                <a:latin typeface="+mn-ea"/>
              </a:rPr>
              <a:t>IO </a:t>
            </a:r>
            <a:r>
              <a:rPr lang="zh-CN" altLang="en-US" sz="2800" dirty="0">
                <a:latin typeface="+mn-ea"/>
              </a:rPr>
              <a:t>次数是稳定的。而 </a:t>
            </a:r>
            <a:r>
              <a:rPr lang="en-US" altLang="zh-CN" sz="2800" dirty="0">
                <a:latin typeface="+mn-ea"/>
              </a:rPr>
              <a:t>B</a:t>
            </a:r>
            <a:r>
              <a:rPr lang="zh-CN" altLang="en-US" sz="2800" dirty="0">
                <a:latin typeface="+mn-ea"/>
              </a:rPr>
              <a:t>树运气好根节点就拿到数据，运气不好就要到叶子节点才能拿到数据，所花费的时间会有差异</a:t>
            </a:r>
          </a:p>
        </p:txBody>
      </p:sp>
    </p:spTree>
    <p:extLst>
      <p:ext uri="{BB962C8B-B14F-4D97-AF65-F5344CB8AC3E}">
        <p14:creationId xmlns:p14="http://schemas.microsoft.com/office/powerpoint/2010/main" val="227365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671EA-C1FD-411B-AC7B-03FBF1C77081}"/>
              </a:ext>
            </a:extLst>
          </p:cNvPr>
          <p:cNvSpPr>
            <a:spLocks noGrp="1"/>
          </p:cNvSpPr>
          <p:nvPr>
            <p:ph type="title"/>
          </p:nvPr>
        </p:nvSpPr>
        <p:spPr>
          <a:xfrm>
            <a:off x="685801" y="235529"/>
            <a:ext cx="10131425" cy="1288472"/>
          </a:xfrm>
        </p:spPr>
        <p:txBody>
          <a:bodyPr>
            <a:normAutofit/>
          </a:bodyPr>
          <a:lstStyle/>
          <a:p>
            <a:r>
              <a:rPr lang="zh-CN" altLang="en-US" sz="4800" kern="0" dirty="0">
                <a:effectLst/>
                <a:latin typeface="+mj-ea"/>
              </a:rPr>
              <a:t>聚簇索引和非聚簇索引</a:t>
            </a:r>
            <a:endParaRPr lang="zh-CN" altLang="en-US" sz="4800" dirty="0">
              <a:latin typeface="+mj-ea"/>
            </a:endParaRPr>
          </a:p>
        </p:txBody>
      </p:sp>
      <p:sp>
        <p:nvSpPr>
          <p:cNvPr id="3" name="内容占位符 2">
            <a:extLst>
              <a:ext uri="{FF2B5EF4-FFF2-40B4-BE49-F238E27FC236}">
                <a16:creationId xmlns:a16="http://schemas.microsoft.com/office/drawing/2014/main" id="{5423C995-B96C-48D3-8E28-9147E064C70A}"/>
              </a:ext>
            </a:extLst>
          </p:cNvPr>
          <p:cNvSpPr>
            <a:spLocks noGrp="1"/>
          </p:cNvSpPr>
          <p:nvPr>
            <p:ph idx="1"/>
          </p:nvPr>
        </p:nvSpPr>
        <p:spPr/>
        <p:txBody>
          <a:bodyPr>
            <a:normAutofit/>
          </a:bodyPr>
          <a:lstStyle/>
          <a:p>
            <a:r>
              <a:rPr lang="en-US" altLang="zh-CN" sz="2800" kern="0" dirty="0">
                <a:effectLst/>
                <a:latin typeface="+mn-ea"/>
              </a:rPr>
              <a:t>MySQL </a:t>
            </a:r>
            <a:r>
              <a:rPr lang="zh-CN" altLang="en-US" sz="2800" kern="0" dirty="0">
                <a:effectLst/>
                <a:latin typeface="+mn-ea"/>
              </a:rPr>
              <a:t>中最常见的两种存储引擎分别是 </a:t>
            </a:r>
            <a:r>
              <a:rPr lang="en-US" altLang="zh-CN" sz="2800" kern="0" dirty="0" err="1">
                <a:effectLst/>
                <a:latin typeface="+mn-ea"/>
              </a:rPr>
              <a:t>MyISAM</a:t>
            </a:r>
            <a:r>
              <a:rPr lang="en-US" altLang="zh-CN" sz="2800" kern="0" dirty="0">
                <a:effectLst/>
                <a:latin typeface="+mn-ea"/>
              </a:rPr>
              <a:t> </a:t>
            </a:r>
            <a:r>
              <a:rPr lang="zh-CN" altLang="en-US" sz="2800" kern="0" dirty="0">
                <a:effectLst/>
                <a:latin typeface="+mn-ea"/>
              </a:rPr>
              <a:t>和 </a:t>
            </a:r>
            <a:r>
              <a:rPr lang="en-US" altLang="zh-CN" sz="2800" kern="0" dirty="0" err="1">
                <a:effectLst/>
                <a:latin typeface="+mn-ea"/>
              </a:rPr>
              <a:t>InnoDB</a:t>
            </a:r>
            <a:r>
              <a:rPr lang="zh-CN" altLang="en-US" sz="2800" kern="0" dirty="0">
                <a:effectLst/>
                <a:latin typeface="+mn-ea"/>
              </a:rPr>
              <a:t>，分别实现了非聚簇索引和聚簇索引</a:t>
            </a:r>
            <a:endParaRPr lang="en-US" altLang="zh-CN" sz="2800" kern="0" dirty="0">
              <a:effectLst/>
              <a:latin typeface="+mn-ea"/>
            </a:endParaRPr>
          </a:p>
          <a:p>
            <a:r>
              <a:rPr lang="zh-CN" altLang="en-US" sz="2800" kern="0" dirty="0">
                <a:effectLst/>
                <a:latin typeface="+mn-ea"/>
              </a:rPr>
              <a:t>在索引的分类中，我们可以按照索引的键是否为主键来分为主键索引</a:t>
            </a:r>
            <a:r>
              <a:rPr lang="zh-CN" altLang="en-US" sz="2800" kern="0" dirty="0">
                <a:latin typeface="+mn-ea"/>
              </a:rPr>
              <a:t>和</a:t>
            </a:r>
            <a:r>
              <a:rPr lang="zh-CN" altLang="en-US" sz="2800" kern="0" dirty="0">
                <a:effectLst/>
                <a:latin typeface="+mn-ea"/>
              </a:rPr>
              <a:t>辅助索引，使用主键键值建立的索引称为主键索引，其它的称为辅助索引。因此主键索引只能有一个，辅助索引可以有很多个。</a:t>
            </a:r>
            <a:endParaRPr lang="en-US" altLang="zh-CN" sz="2800" kern="0" dirty="0">
              <a:effectLst/>
              <a:latin typeface="+mn-ea"/>
            </a:endParaRPr>
          </a:p>
          <a:p>
            <a:endParaRPr lang="zh-CN" altLang="en-US" sz="2800" dirty="0">
              <a:latin typeface="+mn-ea"/>
            </a:endParaRPr>
          </a:p>
        </p:txBody>
      </p:sp>
    </p:spTree>
    <p:extLst>
      <p:ext uri="{BB962C8B-B14F-4D97-AF65-F5344CB8AC3E}">
        <p14:creationId xmlns:p14="http://schemas.microsoft.com/office/powerpoint/2010/main" val="3049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4353F-8697-4112-BA1F-5834C8D6E5AE}"/>
              </a:ext>
            </a:extLst>
          </p:cNvPr>
          <p:cNvSpPr>
            <a:spLocks noGrp="1"/>
          </p:cNvSpPr>
          <p:nvPr>
            <p:ph type="title"/>
          </p:nvPr>
        </p:nvSpPr>
        <p:spPr/>
        <p:txBody>
          <a:bodyPr>
            <a:normAutofit/>
          </a:bodyPr>
          <a:lstStyle/>
          <a:p>
            <a:r>
              <a:rPr lang="en-US" altLang="zh-CN" sz="4800" b="1" kern="0" dirty="0" err="1">
                <a:effectLst/>
                <a:latin typeface="+mj-ea"/>
              </a:rPr>
              <a:t>MyISAM</a:t>
            </a:r>
            <a:r>
              <a:rPr lang="zh-CN" altLang="en-US" sz="4800" b="1" kern="0" dirty="0">
                <a:effectLst/>
                <a:latin typeface="+mj-ea"/>
              </a:rPr>
              <a:t>：非聚簇索引</a:t>
            </a:r>
            <a:endParaRPr lang="zh-CN" altLang="en-US" sz="4800" b="1" dirty="0">
              <a:latin typeface="+mj-ea"/>
            </a:endParaRPr>
          </a:p>
        </p:txBody>
      </p:sp>
      <p:sp>
        <p:nvSpPr>
          <p:cNvPr id="3" name="内容占位符 2">
            <a:extLst>
              <a:ext uri="{FF2B5EF4-FFF2-40B4-BE49-F238E27FC236}">
                <a16:creationId xmlns:a16="http://schemas.microsoft.com/office/drawing/2014/main" id="{08162EF8-5677-44E5-B683-CF7A752189F8}"/>
              </a:ext>
            </a:extLst>
          </p:cNvPr>
          <p:cNvSpPr>
            <a:spLocks noGrp="1"/>
          </p:cNvSpPr>
          <p:nvPr>
            <p:ph idx="1"/>
          </p:nvPr>
        </p:nvSpPr>
        <p:spPr/>
        <p:txBody>
          <a:bodyPr>
            <a:normAutofit/>
          </a:bodyPr>
          <a:lstStyle/>
          <a:p>
            <a:r>
              <a:rPr lang="en-US" altLang="zh-CN" sz="2800" kern="0" dirty="0" err="1">
                <a:effectLst/>
                <a:latin typeface="+mn-ea"/>
              </a:rPr>
              <a:t>MyISAM</a:t>
            </a:r>
            <a:r>
              <a:rPr lang="en-US" altLang="zh-CN" sz="2800" kern="0" dirty="0">
                <a:effectLst/>
                <a:latin typeface="+mn-ea"/>
              </a:rPr>
              <a:t> </a:t>
            </a:r>
            <a:r>
              <a:rPr lang="zh-CN" altLang="en-US" sz="2800" kern="0" dirty="0">
                <a:effectLst/>
                <a:latin typeface="+mn-ea"/>
              </a:rPr>
              <a:t>存储引擎采用的是非聚簇索引，非聚簇索引的主键索引和辅助索引基本上是相同的，只是主键索引不允许重复，不允许空值，他们的叶子结点的 </a:t>
            </a:r>
            <a:r>
              <a:rPr lang="en-US" altLang="zh-CN" sz="2800" kern="0" dirty="0">
                <a:effectLst/>
                <a:latin typeface="+mn-ea"/>
              </a:rPr>
              <a:t>key </a:t>
            </a:r>
            <a:r>
              <a:rPr lang="zh-CN" altLang="en-US" sz="2800" kern="0" dirty="0">
                <a:effectLst/>
                <a:latin typeface="+mn-ea"/>
              </a:rPr>
              <a:t>都存储指向键值对应的数据的物理地址。</a:t>
            </a:r>
            <a:endParaRPr lang="zh-CN" altLang="en-US" sz="2800" dirty="0">
              <a:latin typeface="+mn-ea"/>
            </a:endParaRPr>
          </a:p>
        </p:txBody>
      </p:sp>
    </p:spTree>
    <p:extLst>
      <p:ext uri="{BB962C8B-B14F-4D97-AF65-F5344CB8AC3E}">
        <p14:creationId xmlns:p14="http://schemas.microsoft.com/office/powerpoint/2010/main" val="344681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25089-B1FC-4B0B-883D-710CE2C8B888}"/>
              </a:ext>
            </a:extLst>
          </p:cNvPr>
          <p:cNvSpPr>
            <a:spLocks noGrp="1"/>
          </p:cNvSpPr>
          <p:nvPr>
            <p:ph type="title"/>
          </p:nvPr>
        </p:nvSpPr>
        <p:spPr>
          <a:xfrm>
            <a:off x="599209" y="124691"/>
            <a:ext cx="10993581" cy="1456267"/>
          </a:xfrm>
        </p:spPr>
        <p:txBody>
          <a:bodyPr>
            <a:noAutofit/>
          </a:bodyPr>
          <a:lstStyle/>
          <a:p>
            <a:r>
              <a:rPr lang="zh-CN" altLang="en-US" sz="4400" b="1" dirty="0"/>
              <a:t>非聚簇索引的数据表和索引表是分开存储的</a:t>
            </a:r>
          </a:p>
        </p:txBody>
      </p:sp>
      <p:sp>
        <p:nvSpPr>
          <p:cNvPr id="3" name="内容占位符 2">
            <a:extLst>
              <a:ext uri="{FF2B5EF4-FFF2-40B4-BE49-F238E27FC236}">
                <a16:creationId xmlns:a16="http://schemas.microsoft.com/office/drawing/2014/main" id="{1A5CB273-C928-44FF-B7CE-2216AC1C32C1}"/>
              </a:ext>
            </a:extLst>
          </p:cNvPr>
          <p:cNvSpPr>
            <a:spLocks noGrp="1"/>
          </p:cNvSpPr>
          <p:nvPr>
            <p:ph idx="1"/>
          </p:nvPr>
        </p:nvSpPr>
        <p:spPr>
          <a:xfrm>
            <a:off x="599209" y="1130685"/>
            <a:ext cx="10131425" cy="1456267"/>
          </a:xfrm>
        </p:spPr>
        <p:txBody>
          <a:bodyPr>
            <a:normAutofit/>
          </a:bodyPr>
          <a:lstStyle/>
          <a:p>
            <a:r>
              <a:rPr lang="zh-CN" altLang="en-US" sz="2800" dirty="0">
                <a:latin typeface="+mn-ea"/>
              </a:rPr>
              <a:t>非聚簇索引中的数据是根据数据的插入顺序保存。因此非聚簇索引更适合单个数据的查询。插入顺序不受键值影响。</a:t>
            </a:r>
          </a:p>
        </p:txBody>
      </p:sp>
      <p:pic>
        <p:nvPicPr>
          <p:cNvPr id="5" name="图片 4">
            <a:extLst>
              <a:ext uri="{FF2B5EF4-FFF2-40B4-BE49-F238E27FC236}">
                <a16:creationId xmlns:a16="http://schemas.microsoft.com/office/drawing/2014/main" id="{6C1BEC5D-C4FA-400C-B554-125FFCD33638}"/>
              </a:ext>
            </a:extLst>
          </p:cNvPr>
          <p:cNvPicPr>
            <a:picLocks noChangeAspect="1"/>
          </p:cNvPicPr>
          <p:nvPr/>
        </p:nvPicPr>
        <p:blipFill>
          <a:blip r:embed="rId2"/>
          <a:stretch>
            <a:fillRect/>
          </a:stretch>
        </p:blipFill>
        <p:spPr>
          <a:xfrm>
            <a:off x="991032" y="2411845"/>
            <a:ext cx="10993581" cy="4390351"/>
          </a:xfrm>
          <a:prstGeom prst="rect">
            <a:avLst/>
          </a:prstGeom>
        </p:spPr>
      </p:pic>
    </p:spTree>
    <p:extLst>
      <p:ext uri="{BB962C8B-B14F-4D97-AF65-F5344CB8AC3E}">
        <p14:creationId xmlns:p14="http://schemas.microsoft.com/office/powerpoint/2010/main" val="396694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9B059-1D57-4012-949D-B87FBF9BFBD9}"/>
              </a:ext>
            </a:extLst>
          </p:cNvPr>
          <p:cNvSpPr>
            <a:spLocks noGrp="1"/>
          </p:cNvSpPr>
          <p:nvPr>
            <p:ph type="title"/>
          </p:nvPr>
        </p:nvSpPr>
        <p:spPr>
          <a:xfrm>
            <a:off x="685801" y="338666"/>
            <a:ext cx="10131425" cy="1456267"/>
          </a:xfrm>
        </p:spPr>
        <p:txBody>
          <a:bodyPr>
            <a:normAutofit/>
          </a:bodyPr>
          <a:lstStyle/>
          <a:p>
            <a:r>
              <a:rPr lang="en-US" altLang="zh-CN" sz="4800" b="1" cap="none" dirty="0" err="1">
                <a:latin typeface="+mj-ea"/>
              </a:rPr>
              <a:t>InnoDB</a:t>
            </a:r>
            <a:r>
              <a:rPr lang="zh-CN" altLang="en-US" sz="4800" b="1" dirty="0">
                <a:latin typeface="+mj-ea"/>
              </a:rPr>
              <a:t>：聚簇索引</a:t>
            </a:r>
          </a:p>
        </p:txBody>
      </p:sp>
      <p:sp>
        <p:nvSpPr>
          <p:cNvPr id="3" name="内容占位符 2">
            <a:extLst>
              <a:ext uri="{FF2B5EF4-FFF2-40B4-BE49-F238E27FC236}">
                <a16:creationId xmlns:a16="http://schemas.microsoft.com/office/drawing/2014/main" id="{6AF0DCDA-25F3-461F-906B-A0445E95780C}"/>
              </a:ext>
            </a:extLst>
          </p:cNvPr>
          <p:cNvSpPr>
            <a:spLocks noGrp="1"/>
          </p:cNvSpPr>
          <p:nvPr>
            <p:ph idx="1"/>
          </p:nvPr>
        </p:nvSpPr>
        <p:spPr/>
        <p:txBody>
          <a:bodyPr>
            <a:normAutofit/>
          </a:bodyPr>
          <a:lstStyle/>
          <a:p>
            <a:r>
              <a:rPr lang="zh-CN" altLang="en-US" sz="2800" dirty="0">
                <a:latin typeface="+mn-ea"/>
              </a:rPr>
              <a:t>聚簇索引的主键索引的叶子结点存储的是键值对应的数据本身，辅助索引的叶子结点存储的是键值对应的数据的主键键</a:t>
            </a:r>
          </a:p>
          <a:p>
            <a:r>
              <a:rPr lang="zh-CN" altLang="en-US" sz="2800" dirty="0">
                <a:latin typeface="+mn-ea"/>
              </a:rPr>
              <a:t>值。因此主键的值长度越小越好，类型越简单越好。</a:t>
            </a:r>
          </a:p>
        </p:txBody>
      </p:sp>
    </p:spTree>
    <p:extLst>
      <p:ext uri="{BB962C8B-B14F-4D97-AF65-F5344CB8AC3E}">
        <p14:creationId xmlns:p14="http://schemas.microsoft.com/office/powerpoint/2010/main" val="155855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3ED3B-CD05-47E2-90E0-EB06F04CB325}"/>
              </a:ext>
            </a:extLst>
          </p:cNvPr>
          <p:cNvSpPr>
            <a:spLocks noGrp="1"/>
          </p:cNvSpPr>
          <p:nvPr>
            <p:ph type="title"/>
          </p:nvPr>
        </p:nvSpPr>
        <p:spPr>
          <a:xfrm>
            <a:off x="685801" y="274554"/>
            <a:ext cx="10131425" cy="1456267"/>
          </a:xfrm>
        </p:spPr>
        <p:txBody>
          <a:bodyPr>
            <a:normAutofit/>
          </a:bodyPr>
          <a:lstStyle/>
          <a:p>
            <a:r>
              <a:rPr lang="zh-CN" altLang="en-US" sz="4800" b="1" dirty="0">
                <a:latin typeface="+mj-ea"/>
              </a:rPr>
              <a:t>主键索引</a:t>
            </a:r>
          </a:p>
        </p:txBody>
      </p:sp>
      <p:sp>
        <p:nvSpPr>
          <p:cNvPr id="3" name="内容占位符 2">
            <a:extLst>
              <a:ext uri="{FF2B5EF4-FFF2-40B4-BE49-F238E27FC236}">
                <a16:creationId xmlns:a16="http://schemas.microsoft.com/office/drawing/2014/main" id="{9D2C30CD-B8FF-4A68-8A54-4A170718869D}"/>
              </a:ext>
            </a:extLst>
          </p:cNvPr>
          <p:cNvSpPr>
            <a:spLocks noGrp="1"/>
          </p:cNvSpPr>
          <p:nvPr>
            <p:ph idx="1"/>
          </p:nvPr>
        </p:nvSpPr>
        <p:spPr>
          <a:xfrm>
            <a:off x="685801" y="1450492"/>
            <a:ext cx="10131425" cy="1456267"/>
          </a:xfrm>
        </p:spPr>
        <p:txBody>
          <a:bodyPr>
            <a:normAutofit/>
          </a:bodyPr>
          <a:lstStyle/>
          <a:p>
            <a:r>
              <a:rPr lang="zh-CN" altLang="en-US" sz="2800" dirty="0">
                <a:latin typeface="+mj-ea"/>
                <a:ea typeface="+mj-ea"/>
              </a:rPr>
              <a:t>当一张表，把某个列设为主键的时候，则该列就是主键索引</a:t>
            </a:r>
          </a:p>
        </p:txBody>
      </p:sp>
      <p:sp>
        <p:nvSpPr>
          <p:cNvPr id="5" name="文本框 4">
            <a:extLst>
              <a:ext uri="{FF2B5EF4-FFF2-40B4-BE49-F238E27FC236}">
                <a16:creationId xmlns:a16="http://schemas.microsoft.com/office/drawing/2014/main" id="{BB906AD2-71CF-40D5-A97C-A6E0D8FD25EA}"/>
              </a:ext>
            </a:extLst>
          </p:cNvPr>
          <p:cNvSpPr txBox="1"/>
          <p:nvPr/>
        </p:nvSpPr>
        <p:spPr>
          <a:xfrm flipH="1">
            <a:off x="876590" y="4175769"/>
            <a:ext cx="10009908" cy="2246769"/>
          </a:xfrm>
          <a:prstGeom prst="rect">
            <a:avLst/>
          </a:prstGeom>
          <a:noFill/>
        </p:spPr>
        <p:txBody>
          <a:bodyPr wrap="square" rtlCol="0">
            <a:spAutoFit/>
          </a:bodyPr>
          <a:lstStyle/>
          <a:p>
            <a:r>
              <a:rPr lang="zh-CN" altLang="en-US" sz="2800" kern="0" dirty="0">
                <a:effectLst/>
                <a:latin typeface="+mj-ea"/>
                <a:ea typeface="+mj-ea"/>
              </a:rPr>
              <a:t>这里</a:t>
            </a:r>
            <a:r>
              <a:rPr lang="en-US" altLang="zh-CN" sz="2800" kern="0" dirty="0">
                <a:effectLst/>
                <a:latin typeface="+mj-ea"/>
                <a:ea typeface="+mj-ea"/>
              </a:rPr>
              <a:t>id</a:t>
            </a:r>
            <a:r>
              <a:rPr lang="zh-CN" altLang="en-US" sz="2800" kern="0" dirty="0">
                <a:effectLst/>
                <a:latin typeface="+mj-ea"/>
                <a:ea typeface="+mj-ea"/>
              </a:rPr>
              <a:t>就是表的主键，如果创建表时没有指定主键索引，也可以在创建表之后添加：</a:t>
            </a:r>
            <a:endParaRPr lang="en-US" altLang="zh-CN" sz="2800" kern="0" dirty="0">
              <a:effectLst/>
              <a:latin typeface="+mj-ea"/>
              <a:ea typeface="+mj-ea"/>
            </a:endParaRPr>
          </a:p>
          <a:p>
            <a:r>
              <a:rPr lang="en-US" altLang="zh-CN" sz="2800" kern="0" dirty="0">
                <a:effectLst/>
                <a:latin typeface="Consolas" panose="020B0609020204030204" pitchFamily="49" charset="0"/>
              </a:rPr>
              <a:t>#</a:t>
            </a:r>
            <a:r>
              <a:rPr lang="zh-CN" altLang="en-US" sz="2800" kern="0" dirty="0">
                <a:effectLst/>
                <a:latin typeface="新宋体" panose="02010609030101010101" pitchFamily="49" charset="-122"/>
                <a:ea typeface="新宋体" panose="02010609030101010101" pitchFamily="49" charset="-122"/>
              </a:rPr>
              <a:t>添加主键索引 </a:t>
            </a:r>
            <a:endParaRPr lang="zh-CN" altLang="en-US" sz="2800" dirty="0"/>
          </a:p>
          <a:p>
            <a:r>
              <a:rPr lang="en-US" altLang="zh-CN" sz="2800" kern="0" dirty="0">
                <a:effectLst/>
                <a:latin typeface="Consolas" panose="020B0609020204030204" pitchFamily="49" charset="0"/>
              </a:rPr>
              <a:t>Alter table </a:t>
            </a:r>
            <a:r>
              <a:rPr lang="en-US" altLang="zh-CN" sz="2800" kern="0" dirty="0" err="1">
                <a:effectLst/>
                <a:latin typeface="Consolas" panose="020B0609020204030204" pitchFamily="49" charset="0"/>
              </a:rPr>
              <a:t>table_name</a:t>
            </a:r>
            <a:r>
              <a:rPr lang="en-US" altLang="zh-CN" sz="2800" kern="0" dirty="0">
                <a:effectLst/>
                <a:latin typeface="Consolas" panose="020B0609020204030204" pitchFamily="49" charset="0"/>
              </a:rPr>
              <a:t> add primary key(</a:t>
            </a:r>
            <a:r>
              <a:rPr lang="en-US" altLang="zh-CN" sz="2800" kern="0" dirty="0" err="1">
                <a:effectLst/>
                <a:latin typeface="Consolas" panose="020B0609020204030204" pitchFamily="49" charset="0"/>
              </a:rPr>
              <a:t>column_name</a:t>
            </a:r>
            <a:r>
              <a:rPr lang="en-US" altLang="zh-CN" sz="2800" kern="0" dirty="0">
                <a:effectLst/>
                <a:latin typeface="Consolas" panose="020B0609020204030204" pitchFamily="49" charset="0"/>
              </a:rPr>
              <a:t>);</a:t>
            </a:r>
            <a:endParaRPr lang="zh-CN" altLang="en-US" sz="2800" dirty="0">
              <a:latin typeface="+mj-ea"/>
              <a:ea typeface="+mj-ea"/>
            </a:endParaRPr>
          </a:p>
        </p:txBody>
      </p:sp>
      <p:pic>
        <p:nvPicPr>
          <p:cNvPr id="7" name="图片 6">
            <a:extLst>
              <a:ext uri="{FF2B5EF4-FFF2-40B4-BE49-F238E27FC236}">
                <a16:creationId xmlns:a16="http://schemas.microsoft.com/office/drawing/2014/main" id="{6A769BE9-0804-47E1-9285-025B5AA5A079}"/>
              </a:ext>
            </a:extLst>
          </p:cNvPr>
          <p:cNvPicPr>
            <a:picLocks noChangeAspect="1"/>
          </p:cNvPicPr>
          <p:nvPr/>
        </p:nvPicPr>
        <p:blipFill>
          <a:blip r:embed="rId2"/>
          <a:stretch>
            <a:fillRect/>
          </a:stretch>
        </p:blipFill>
        <p:spPr>
          <a:xfrm>
            <a:off x="1080221" y="2487388"/>
            <a:ext cx="5916324" cy="1595309"/>
          </a:xfrm>
          <a:prstGeom prst="rect">
            <a:avLst/>
          </a:prstGeom>
        </p:spPr>
      </p:pic>
    </p:spTree>
    <p:extLst>
      <p:ext uri="{BB962C8B-B14F-4D97-AF65-F5344CB8AC3E}">
        <p14:creationId xmlns:p14="http://schemas.microsoft.com/office/powerpoint/2010/main" val="87987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49998-51E0-43C5-AC9D-57B33720556A}"/>
              </a:ext>
            </a:extLst>
          </p:cNvPr>
          <p:cNvSpPr>
            <a:spLocks noGrp="1"/>
          </p:cNvSpPr>
          <p:nvPr>
            <p:ph type="title"/>
          </p:nvPr>
        </p:nvSpPr>
        <p:spPr>
          <a:xfrm>
            <a:off x="505692" y="235528"/>
            <a:ext cx="10131425" cy="1151467"/>
          </a:xfrm>
        </p:spPr>
        <p:txBody>
          <a:bodyPr>
            <a:noAutofit/>
          </a:bodyPr>
          <a:lstStyle/>
          <a:p>
            <a:r>
              <a:rPr lang="zh-CN" altLang="en-US" sz="4400" b="1" kern="0" dirty="0">
                <a:effectLst/>
                <a:latin typeface="+mj-ea"/>
              </a:rPr>
              <a:t>聚簇索引的数据和主键索引存储在一起</a:t>
            </a:r>
            <a:endParaRPr lang="zh-CN" altLang="en-US" sz="4400" b="1" dirty="0">
              <a:latin typeface="+mj-ea"/>
            </a:endParaRPr>
          </a:p>
        </p:txBody>
      </p:sp>
      <p:pic>
        <p:nvPicPr>
          <p:cNvPr id="5" name="图片 4">
            <a:extLst>
              <a:ext uri="{FF2B5EF4-FFF2-40B4-BE49-F238E27FC236}">
                <a16:creationId xmlns:a16="http://schemas.microsoft.com/office/drawing/2014/main" id="{88426565-B28C-46B8-A700-5C6C32501ED3}"/>
              </a:ext>
            </a:extLst>
          </p:cNvPr>
          <p:cNvPicPr>
            <a:picLocks noChangeAspect="1"/>
          </p:cNvPicPr>
          <p:nvPr/>
        </p:nvPicPr>
        <p:blipFill>
          <a:blip r:embed="rId2"/>
          <a:stretch>
            <a:fillRect/>
          </a:stretch>
        </p:blipFill>
        <p:spPr>
          <a:xfrm>
            <a:off x="748145" y="1240847"/>
            <a:ext cx="10737273" cy="5381625"/>
          </a:xfrm>
          <a:prstGeom prst="rect">
            <a:avLst/>
          </a:prstGeom>
        </p:spPr>
      </p:pic>
    </p:spTree>
    <p:extLst>
      <p:ext uri="{BB962C8B-B14F-4D97-AF65-F5344CB8AC3E}">
        <p14:creationId xmlns:p14="http://schemas.microsoft.com/office/powerpoint/2010/main" val="198148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E913D1-4266-4DBC-A59C-5341A337D4FB}"/>
              </a:ext>
            </a:extLst>
          </p:cNvPr>
          <p:cNvSpPr>
            <a:spLocks noGrp="1"/>
          </p:cNvSpPr>
          <p:nvPr>
            <p:ph idx="1"/>
          </p:nvPr>
        </p:nvSpPr>
        <p:spPr>
          <a:xfrm>
            <a:off x="616529" y="831272"/>
            <a:ext cx="10131425" cy="5403273"/>
          </a:xfrm>
        </p:spPr>
        <p:txBody>
          <a:bodyPr>
            <a:noAutofit/>
          </a:bodyPr>
          <a:lstStyle/>
          <a:p>
            <a:r>
              <a:rPr lang="zh-CN" altLang="en-US" sz="2800" dirty="0">
                <a:latin typeface="+mn-ea"/>
              </a:rPr>
              <a:t>从上图中可以看到辅助索引的叶子节点的</a:t>
            </a:r>
            <a:r>
              <a:rPr lang="en-US" altLang="zh-CN" sz="2800" dirty="0">
                <a:latin typeface="+mn-ea"/>
              </a:rPr>
              <a:t>data</a:t>
            </a:r>
            <a:r>
              <a:rPr lang="zh-CN" altLang="en-US" sz="2800" dirty="0">
                <a:latin typeface="+mn-ea"/>
              </a:rPr>
              <a:t>存储的是主键的值，主键索引的叶子节点的</a:t>
            </a:r>
            <a:r>
              <a:rPr lang="en-US" altLang="zh-CN" sz="2800" dirty="0">
                <a:latin typeface="+mn-ea"/>
              </a:rPr>
              <a:t>data</a:t>
            </a:r>
            <a:r>
              <a:rPr lang="zh-CN" altLang="en-US" sz="2800" dirty="0">
                <a:latin typeface="+mn-ea"/>
              </a:rPr>
              <a:t>存储的是数据本身，也就是说数据和索引存储在一起，并且索引查询到的地方就是数据（</a:t>
            </a:r>
            <a:r>
              <a:rPr lang="en-US" altLang="zh-CN" sz="2800" dirty="0">
                <a:latin typeface="+mn-ea"/>
              </a:rPr>
              <a:t>data</a:t>
            </a:r>
            <a:r>
              <a:rPr lang="zh-CN" altLang="en-US" sz="2800" dirty="0">
                <a:latin typeface="+mn-ea"/>
              </a:rPr>
              <a:t>）本身，那么索引的顺序和数据本身的顺序就是相同的。 </a:t>
            </a:r>
          </a:p>
          <a:p>
            <a:r>
              <a:rPr lang="zh-CN" altLang="en-US" sz="2800" dirty="0">
                <a:latin typeface="+mn-ea"/>
              </a:rPr>
              <a:t>因为聚簇辅助索引存储的是主键的键值，因此可以在数据行移动或者页分裂的时候降低成本，因为这时不用维护辅助索引。但是由于主键索引存储的是数据本身，因此聚簇索引会占用更多的空间。 </a:t>
            </a:r>
          </a:p>
          <a:p>
            <a:r>
              <a:rPr lang="zh-CN" altLang="en-US" sz="2800" dirty="0">
                <a:latin typeface="+mn-ea"/>
              </a:rPr>
              <a:t>聚簇索引在插入新数据的时候比非聚簇索引慢很多，因为插入新数据时需要检测主键是否重复，这需要遍历主索引的所有叶节点，而非聚簇索引的叶节点保存的是数据地址，占用空间少，因此分布集中，查询的时候</a:t>
            </a:r>
            <a:r>
              <a:rPr lang="en-US" altLang="zh-CN" sz="2800" dirty="0">
                <a:latin typeface="+mn-ea"/>
              </a:rPr>
              <a:t>I/O</a:t>
            </a:r>
            <a:r>
              <a:rPr lang="zh-CN" altLang="en-US" sz="2800" dirty="0">
                <a:latin typeface="+mn-ea"/>
              </a:rPr>
              <a:t>更少，但聚簇索引的主索引中存储的是数据本身，数据占用空间大，分布范围更大，可能占用好多的扇区，因此需要更多次</a:t>
            </a:r>
            <a:r>
              <a:rPr lang="en-US" altLang="zh-CN" sz="2800" dirty="0">
                <a:latin typeface="+mn-ea"/>
              </a:rPr>
              <a:t>I/O</a:t>
            </a:r>
            <a:r>
              <a:rPr lang="zh-CN" altLang="en-US" sz="2800" dirty="0">
                <a:latin typeface="+mn-ea"/>
              </a:rPr>
              <a:t>才能遍历完毕。</a:t>
            </a:r>
          </a:p>
        </p:txBody>
      </p:sp>
    </p:spTree>
    <p:extLst>
      <p:ext uri="{BB962C8B-B14F-4D97-AF65-F5344CB8AC3E}">
        <p14:creationId xmlns:p14="http://schemas.microsoft.com/office/powerpoint/2010/main" val="85270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9C97B-69AC-46A9-A31B-FE5D62C0B2E2}"/>
              </a:ext>
            </a:extLst>
          </p:cNvPr>
          <p:cNvSpPr>
            <a:spLocks noGrp="1"/>
          </p:cNvSpPr>
          <p:nvPr>
            <p:ph type="title"/>
          </p:nvPr>
        </p:nvSpPr>
        <p:spPr/>
        <p:txBody>
          <a:bodyPr>
            <a:normAutofit/>
          </a:bodyPr>
          <a:lstStyle/>
          <a:p>
            <a:r>
              <a:rPr lang="zh-CN" altLang="en-US" sz="4800" b="1" dirty="0">
                <a:latin typeface="+mj-ea"/>
              </a:rPr>
              <a:t>索引使用原则</a:t>
            </a:r>
          </a:p>
        </p:txBody>
      </p:sp>
      <p:sp>
        <p:nvSpPr>
          <p:cNvPr id="3" name="内容占位符 2">
            <a:extLst>
              <a:ext uri="{FF2B5EF4-FFF2-40B4-BE49-F238E27FC236}">
                <a16:creationId xmlns:a16="http://schemas.microsoft.com/office/drawing/2014/main" id="{4293A763-033E-4D42-92DE-EE36550C5D22}"/>
              </a:ext>
            </a:extLst>
          </p:cNvPr>
          <p:cNvSpPr>
            <a:spLocks noGrp="1"/>
          </p:cNvSpPr>
          <p:nvPr>
            <p:ph idx="1"/>
          </p:nvPr>
        </p:nvSpPr>
        <p:spPr>
          <a:xfrm>
            <a:off x="685801" y="2025843"/>
            <a:ext cx="10131425" cy="3649133"/>
          </a:xfrm>
        </p:spPr>
        <p:txBody>
          <a:bodyPr>
            <a:normAutofit/>
          </a:bodyPr>
          <a:lstStyle/>
          <a:p>
            <a:pPr marL="0" indent="0">
              <a:buNone/>
            </a:pPr>
            <a:r>
              <a:rPr lang="zh-CN" altLang="en-US" sz="3200" b="1" dirty="0">
                <a:latin typeface="+mn-ea"/>
              </a:rPr>
              <a:t>列的离散度</a:t>
            </a:r>
            <a:endParaRPr lang="en-US" altLang="zh-CN" sz="3200" b="1" dirty="0">
              <a:latin typeface="+mn-ea"/>
            </a:endParaRPr>
          </a:p>
          <a:p>
            <a:r>
              <a:rPr lang="zh-CN" altLang="en-US" sz="2800" dirty="0">
                <a:latin typeface="+mn-ea"/>
              </a:rPr>
              <a:t>第一个叫做列的离散度，我们先来看一下列的离散度的公式</a:t>
            </a:r>
            <a:r>
              <a:rPr lang="en-US" altLang="zh-CN" sz="2800" dirty="0">
                <a:latin typeface="+mn-ea"/>
              </a:rPr>
              <a:t>: </a:t>
            </a:r>
            <a:endParaRPr lang="zh-CN" altLang="en-US" sz="2800" dirty="0">
              <a:latin typeface="+mn-ea"/>
            </a:endParaRPr>
          </a:p>
          <a:p>
            <a:pPr marL="0" indent="0">
              <a:buNone/>
            </a:pPr>
            <a:r>
              <a:rPr lang="en-US" altLang="zh-CN" sz="2800" dirty="0">
                <a:latin typeface="+mn-ea"/>
              </a:rPr>
              <a:t>count(distinct(</a:t>
            </a:r>
            <a:r>
              <a:rPr lang="en-US" altLang="zh-CN" sz="2800" dirty="0" err="1">
                <a:latin typeface="+mn-ea"/>
              </a:rPr>
              <a:t>column_name</a:t>
            </a:r>
            <a:r>
              <a:rPr lang="en-US" altLang="zh-CN" sz="2800" dirty="0">
                <a:latin typeface="+mn-ea"/>
              </a:rPr>
              <a:t>)) : count(*) </a:t>
            </a:r>
          </a:p>
          <a:p>
            <a:r>
              <a:rPr lang="zh-CN" altLang="en-US" sz="2800" dirty="0">
                <a:latin typeface="+mn-ea"/>
              </a:rPr>
              <a:t>列的全部不同值和所有数据行的比例。数据行数相同的情况下，分子越大，列的离散度就越高。</a:t>
            </a:r>
          </a:p>
        </p:txBody>
      </p:sp>
    </p:spTree>
    <p:extLst>
      <p:ext uri="{BB962C8B-B14F-4D97-AF65-F5344CB8AC3E}">
        <p14:creationId xmlns:p14="http://schemas.microsoft.com/office/powerpoint/2010/main" val="205288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9AD149C-280D-448A-9919-204D9D736D5C}"/>
              </a:ext>
            </a:extLst>
          </p:cNvPr>
          <p:cNvPicPr>
            <a:picLocks noChangeAspect="1"/>
          </p:cNvPicPr>
          <p:nvPr/>
        </p:nvPicPr>
        <p:blipFill>
          <a:blip r:embed="rId2"/>
          <a:stretch>
            <a:fillRect/>
          </a:stretch>
        </p:blipFill>
        <p:spPr>
          <a:xfrm>
            <a:off x="1212273" y="347903"/>
            <a:ext cx="7639050" cy="4524375"/>
          </a:xfrm>
          <a:prstGeom prst="rect">
            <a:avLst/>
          </a:prstGeom>
        </p:spPr>
      </p:pic>
      <p:sp>
        <p:nvSpPr>
          <p:cNvPr id="6" name="文本框 5">
            <a:extLst>
              <a:ext uri="{FF2B5EF4-FFF2-40B4-BE49-F238E27FC236}">
                <a16:creationId xmlns:a16="http://schemas.microsoft.com/office/drawing/2014/main" id="{A6B5DA56-6084-4A79-854C-6E7AFD5434D9}"/>
              </a:ext>
            </a:extLst>
          </p:cNvPr>
          <p:cNvSpPr txBox="1"/>
          <p:nvPr/>
        </p:nvSpPr>
        <p:spPr>
          <a:xfrm>
            <a:off x="1212273" y="5417127"/>
            <a:ext cx="10190018" cy="954107"/>
          </a:xfrm>
          <a:prstGeom prst="rect">
            <a:avLst/>
          </a:prstGeom>
          <a:noFill/>
        </p:spPr>
        <p:txBody>
          <a:bodyPr wrap="square" rtlCol="0">
            <a:spAutoFit/>
          </a:bodyPr>
          <a:lstStyle/>
          <a:p>
            <a:r>
              <a:rPr lang="zh-CN" altLang="en-US" sz="2800" kern="0" dirty="0">
                <a:effectLst/>
                <a:latin typeface="+mn-ea"/>
              </a:rPr>
              <a:t>简单来说，如果列的重复值越多，离散度就越低，重复值越少，离散度就越高。</a:t>
            </a:r>
            <a:endParaRPr lang="zh-CN" altLang="en-US" sz="2800" dirty="0">
              <a:latin typeface="+mn-ea"/>
            </a:endParaRPr>
          </a:p>
        </p:txBody>
      </p:sp>
    </p:spTree>
    <p:extLst>
      <p:ext uri="{BB962C8B-B14F-4D97-AF65-F5344CB8AC3E}">
        <p14:creationId xmlns:p14="http://schemas.microsoft.com/office/powerpoint/2010/main" val="24325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6E603-95C5-464C-A9CA-27492D0BA7B1}"/>
              </a:ext>
            </a:extLst>
          </p:cNvPr>
          <p:cNvSpPr>
            <a:spLocks noGrp="1"/>
          </p:cNvSpPr>
          <p:nvPr>
            <p:ph type="title"/>
          </p:nvPr>
        </p:nvSpPr>
        <p:spPr>
          <a:xfrm>
            <a:off x="561110" y="207819"/>
            <a:ext cx="10131425" cy="665018"/>
          </a:xfrm>
        </p:spPr>
        <p:txBody>
          <a:bodyPr>
            <a:normAutofit fontScale="90000"/>
          </a:bodyPr>
          <a:lstStyle/>
          <a:p>
            <a:r>
              <a:rPr lang="zh-CN" altLang="en-US" sz="4800" b="1" kern="0" dirty="0">
                <a:effectLst/>
                <a:latin typeface="+mj-ea"/>
              </a:rPr>
              <a:t>组合索引最左匹配</a:t>
            </a:r>
            <a:endParaRPr lang="zh-CN" altLang="en-US" sz="4800" b="1" dirty="0">
              <a:latin typeface="+mj-ea"/>
            </a:endParaRPr>
          </a:p>
        </p:txBody>
      </p:sp>
      <p:sp>
        <p:nvSpPr>
          <p:cNvPr id="3" name="内容占位符 2">
            <a:extLst>
              <a:ext uri="{FF2B5EF4-FFF2-40B4-BE49-F238E27FC236}">
                <a16:creationId xmlns:a16="http://schemas.microsoft.com/office/drawing/2014/main" id="{46F54A2F-0332-43BD-829F-1C87BCE42D93}"/>
              </a:ext>
            </a:extLst>
          </p:cNvPr>
          <p:cNvSpPr>
            <a:spLocks noGrp="1"/>
          </p:cNvSpPr>
          <p:nvPr>
            <p:ph idx="1"/>
          </p:nvPr>
        </p:nvSpPr>
        <p:spPr>
          <a:xfrm>
            <a:off x="561109" y="1066801"/>
            <a:ext cx="10813473" cy="5375564"/>
          </a:xfrm>
        </p:spPr>
        <p:txBody>
          <a:bodyPr>
            <a:noAutofit/>
          </a:bodyPr>
          <a:lstStyle/>
          <a:p>
            <a:r>
              <a:rPr lang="zh-CN" altLang="en-US" sz="2800" kern="0" dirty="0">
                <a:effectLst/>
                <a:latin typeface="+mn-ea"/>
              </a:rPr>
              <a:t>前面我们说的都是针对单列创建的索引，但有的时候我们的多条件查询的时候，也会建立组合索引。单列索引可以看成是特殊的组合索引。 </a:t>
            </a:r>
            <a:endParaRPr lang="zh-CN" altLang="en-US" sz="2800" dirty="0">
              <a:latin typeface="+mn-ea"/>
            </a:endParaRPr>
          </a:p>
          <a:p>
            <a:r>
              <a:rPr lang="zh-CN" altLang="en-US" sz="2800" kern="0" dirty="0">
                <a:effectLst/>
                <a:latin typeface="+mn-ea"/>
              </a:rPr>
              <a:t>比如我们在 </a:t>
            </a:r>
            <a:r>
              <a:rPr lang="en-US" altLang="zh-CN" sz="2800" kern="0" dirty="0">
                <a:effectLst/>
                <a:latin typeface="+mn-ea"/>
              </a:rPr>
              <a:t>user </a:t>
            </a:r>
            <a:r>
              <a:rPr lang="zh-CN" altLang="en-US" sz="2800" kern="0" dirty="0">
                <a:effectLst/>
                <a:latin typeface="+mn-ea"/>
              </a:rPr>
              <a:t>表上面，给 </a:t>
            </a:r>
            <a:r>
              <a:rPr lang="en-US" altLang="zh-CN" sz="2800" kern="0" dirty="0">
                <a:effectLst/>
                <a:latin typeface="+mn-ea"/>
              </a:rPr>
              <a:t>name </a:t>
            </a:r>
            <a:r>
              <a:rPr lang="zh-CN" altLang="en-US" sz="2800" kern="0" dirty="0">
                <a:effectLst/>
                <a:latin typeface="+mn-ea"/>
              </a:rPr>
              <a:t>和 </a:t>
            </a:r>
            <a:r>
              <a:rPr lang="en-US" altLang="zh-CN" sz="2800" kern="0" dirty="0">
                <a:effectLst/>
                <a:latin typeface="+mn-ea"/>
              </a:rPr>
              <a:t>phone </a:t>
            </a:r>
            <a:r>
              <a:rPr lang="zh-CN" altLang="en-US" sz="2800" kern="0" dirty="0">
                <a:effectLst/>
                <a:latin typeface="+mn-ea"/>
              </a:rPr>
              <a:t>建立了一个组合索引。</a:t>
            </a:r>
            <a:endParaRPr lang="en-US" altLang="zh-CN" sz="2800" kern="0" dirty="0">
              <a:effectLst/>
              <a:latin typeface="+mn-ea"/>
            </a:endParaRPr>
          </a:p>
          <a:p>
            <a:pPr marL="0" indent="0">
              <a:buNone/>
            </a:pPr>
            <a:r>
              <a:rPr lang="en-US" altLang="zh-CN" sz="2800" kern="0" dirty="0">
                <a:effectLst/>
                <a:latin typeface="+mn-ea"/>
              </a:rPr>
              <a:t>ALTER TABLE user add INDEX </a:t>
            </a:r>
            <a:r>
              <a:rPr lang="en-US" altLang="zh-CN" sz="2800" kern="0" dirty="0" err="1">
                <a:effectLst/>
                <a:latin typeface="+mn-ea"/>
              </a:rPr>
              <a:t>comidx_name_phone</a:t>
            </a:r>
            <a:r>
              <a:rPr lang="en-US" altLang="zh-CN" sz="2800" kern="0" dirty="0">
                <a:effectLst/>
                <a:latin typeface="+mn-ea"/>
              </a:rPr>
              <a:t> (</a:t>
            </a:r>
            <a:r>
              <a:rPr lang="en-US" altLang="zh-CN" sz="2800" kern="0" dirty="0" err="1">
                <a:effectLst/>
                <a:latin typeface="+mn-ea"/>
              </a:rPr>
              <a:t>name,phone</a:t>
            </a:r>
            <a:r>
              <a:rPr lang="en-US" altLang="zh-CN" sz="2800" kern="0" dirty="0">
                <a:effectLst/>
                <a:latin typeface="+mn-ea"/>
              </a:rPr>
              <a:t>);</a:t>
            </a:r>
          </a:p>
          <a:p>
            <a:r>
              <a:rPr lang="zh-CN" altLang="en-US" sz="2800" kern="0" dirty="0">
                <a:effectLst/>
                <a:latin typeface="+mn-ea"/>
              </a:rPr>
              <a:t>组合索引在 </a:t>
            </a:r>
            <a:r>
              <a:rPr lang="en-US" altLang="zh-CN" sz="2800" kern="0" dirty="0" err="1">
                <a:effectLst/>
                <a:latin typeface="+mn-ea"/>
              </a:rPr>
              <a:t>B+Tree</a:t>
            </a:r>
            <a:r>
              <a:rPr lang="en-US" altLang="zh-CN" sz="2800" kern="0" dirty="0">
                <a:effectLst/>
                <a:latin typeface="+mn-ea"/>
              </a:rPr>
              <a:t> </a:t>
            </a:r>
            <a:r>
              <a:rPr lang="zh-CN" altLang="en-US" sz="2800" kern="0" dirty="0">
                <a:effectLst/>
                <a:latin typeface="+mn-ea"/>
              </a:rPr>
              <a:t>中是复合的数据结构，它是按照从左到右的顺序来建立搜索树的。</a:t>
            </a:r>
            <a:r>
              <a:rPr lang="en-US" altLang="zh-CN" sz="2800" kern="0" dirty="0">
                <a:effectLst/>
                <a:latin typeface="+mn-ea"/>
              </a:rPr>
              <a:t>name </a:t>
            </a:r>
            <a:r>
              <a:rPr lang="zh-CN" altLang="en-US" sz="2800" kern="0" dirty="0">
                <a:effectLst/>
                <a:latin typeface="+mn-ea"/>
              </a:rPr>
              <a:t>在左边，</a:t>
            </a:r>
            <a:r>
              <a:rPr lang="en-US" altLang="zh-CN" sz="2800" kern="0" dirty="0">
                <a:effectLst/>
                <a:latin typeface="+mn-ea"/>
              </a:rPr>
              <a:t>phone </a:t>
            </a:r>
            <a:r>
              <a:rPr lang="zh-CN" altLang="en-US" sz="2800" kern="0" dirty="0">
                <a:effectLst/>
                <a:latin typeface="+mn-ea"/>
              </a:rPr>
              <a:t>在右边，</a:t>
            </a:r>
            <a:r>
              <a:rPr lang="en-US" altLang="zh-CN" sz="2800" kern="0" dirty="0">
                <a:effectLst/>
                <a:latin typeface="+mn-ea"/>
              </a:rPr>
              <a:t>name </a:t>
            </a:r>
            <a:r>
              <a:rPr lang="zh-CN" altLang="en-US" sz="2800" kern="0" dirty="0">
                <a:effectLst/>
                <a:latin typeface="+mn-ea"/>
              </a:rPr>
              <a:t>是有序的，</a:t>
            </a:r>
            <a:r>
              <a:rPr lang="en-US" altLang="zh-CN" sz="2800" kern="0" dirty="0">
                <a:effectLst/>
                <a:latin typeface="+mn-ea"/>
              </a:rPr>
              <a:t>phone </a:t>
            </a:r>
            <a:r>
              <a:rPr lang="zh-CN" altLang="en-US" sz="2800" kern="0" dirty="0">
                <a:effectLst/>
                <a:latin typeface="+mn-ea"/>
              </a:rPr>
              <a:t>是无序的。当 </a:t>
            </a:r>
            <a:r>
              <a:rPr lang="en-US" altLang="zh-CN" sz="2800" kern="0" dirty="0">
                <a:effectLst/>
                <a:latin typeface="+mn-ea"/>
              </a:rPr>
              <a:t>name </a:t>
            </a:r>
            <a:r>
              <a:rPr lang="zh-CN" altLang="en-US" sz="2800" kern="0" dirty="0">
                <a:effectLst/>
                <a:latin typeface="+mn-ea"/>
              </a:rPr>
              <a:t>相等的时候， </a:t>
            </a:r>
            <a:r>
              <a:rPr lang="en-US" altLang="zh-CN" sz="2800" kern="0" dirty="0">
                <a:effectLst/>
                <a:latin typeface="+mn-ea"/>
              </a:rPr>
              <a:t>phone </a:t>
            </a:r>
            <a:r>
              <a:rPr lang="zh-CN" altLang="en-US" sz="2800" kern="0" dirty="0">
                <a:effectLst/>
                <a:latin typeface="+mn-ea"/>
              </a:rPr>
              <a:t>才是有序的。</a:t>
            </a:r>
            <a:endParaRPr lang="zh-CN" altLang="en-US" sz="2800" dirty="0">
              <a:latin typeface="+mn-ea"/>
            </a:endParaRPr>
          </a:p>
        </p:txBody>
      </p:sp>
    </p:spTree>
    <p:extLst>
      <p:ext uri="{BB962C8B-B14F-4D97-AF65-F5344CB8AC3E}">
        <p14:creationId xmlns:p14="http://schemas.microsoft.com/office/powerpoint/2010/main" val="221490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0CCF59-C760-4547-9B6C-D9782330AAEB}"/>
              </a:ext>
            </a:extLst>
          </p:cNvPr>
          <p:cNvSpPr>
            <a:spLocks noGrp="1"/>
          </p:cNvSpPr>
          <p:nvPr>
            <p:ph idx="1"/>
          </p:nvPr>
        </p:nvSpPr>
        <p:spPr>
          <a:xfrm>
            <a:off x="685801" y="415637"/>
            <a:ext cx="10131425" cy="5375564"/>
          </a:xfrm>
        </p:spPr>
        <p:txBody>
          <a:bodyPr>
            <a:normAutofit/>
          </a:bodyPr>
          <a:lstStyle/>
          <a:p>
            <a:r>
              <a:rPr lang="zh-CN" altLang="en-US" sz="2800" dirty="0">
                <a:latin typeface="+mn-ea"/>
              </a:rPr>
              <a:t>这个时候我们使用 </a:t>
            </a:r>
            <a:r>
              <a:rPr lang="en-US" altLang="zh-CN" sz="2800" dirty="0">
                <a:latin typeface="+mn-ea"/>
              </a:rPr>
              <a:t>where name= '</a:t>
            </a:r>
            <a:r>
              <a:rPr lang="en-US" altLang="zh-CN" sz="2800" dirty="0" err="1">
                <a:latin typeface="+mn-ea"/>
              </a:rPr>
              <a:t>wangwu</a:t>
            </a:r>
            <a:r>
              <a:rPr lang="en-US" altLang="zh-CN" sz="2800" dirty="0">
                <a:latin typeface="+mn-ea"/>
              </a:rPr>
              <a:t>' and phone = '139xx' </a:t>
            </a:r>
            <a:r>
              <a:rPr lang="zh-CN" altLang="en-US" sz="2800" dirty="0">
                <a:latin typeface="+mn-ea"/>
              </a:rPr>
              <a:t>去查询数据的时候， </a:t>
            </a:r>
            <a:r>
              <a:rPr lang="en-US" altLang="zh-CN" sz="2800" dirty="0" err="1">
                <a:latin typeface="+mn-ea"/>
              </a:rPr>
              <a:t>B+Tree</a:t>
            </a:r>
            <a:r>
              <a:rPr lang="en-US" altLang="zh-CN" sz="2800" dirty="0">
                <a:latin typeface="+mn-ea"/>
              </a:rPr>
              <a:t> </a:t>
            </a:r>
            <a:r>
              <a:rPr lang="zh-CN" altLang="en-US" sz="2800" dirty="0">
                <a:latin typeface="+mn-ea"/>
              </a:rPr>
              <a:t>会优先比较 </a:t>
            </a:r>
            <a:r>
              <a:rPr lang="en-US" altLang="zh-CN" sz="2800" dirty="0">
                <a:latin typeface="+mn-ea"/>
              </a:rPr>
              <a:t>name </a:t>
            </a:r>
            <a:r>
              <a:rPr lang="zh-CN" altLang="en-US" sz="2800" dirty="0">
                <a:latin typeface="+mn-ea"/>
              </a:rPr>
              <a:t>来确定下一步应该搜索的方向，往左还是往右。如果 </a:t>
            </a:r>
            <a:r>
              <a:rPr lang="en-US" altLang="zh-CN" sz="2800" dirty="0">
                <a:latin typeface="+mn-ea"/>
              </a:rPr>
              <a:t>name </a:t>
            </a:r>
            <a:r>
              <a:rPr lang="zh-CN" altLang="en-US" sz="2800" dirty="0">
                <a:latin typeface="+mn-ea"/>
              </a:rPr>
              <a:t>相同的时候再比较 </a:t>
            </a:r>
            <a:r>
              <a:rPr lang="en-US" altLang="zh-CN" sz="2800" dirty="0">
                <a:latin typeface="+mn-ea"/>
              </a:rPr>
              <a:t>phone</a:t>
            </a:r>
            <a:r>
              <a:rPr lang="zh-CN" altLang="en-US" sz="2800" dirty="0">
                <a:latin typeface="+mn-ea"/>
              </a:rPr>
              <a:t>。但是如果查询条件没有 </a:t>
            </a:r>
            <a:r>
              <a:rPr lang="en-US" altLang="zh-CN" sz="2800" dirty="0">
                <a:latin typeface="+mn-ea"/>
              </a:rPr>
              <a:t>name</a:t>
            </a:r>
            <a:r>
              <a:rPr lang="zh-CN" altLang="en-US" sz="2800" dirty="0">
                <a:latin typeface="+mn-ea"/>
              </a:rPr>
              <a:t>，就不知道第一步应该查哪个节点，因为建立搜索树的时候 </a:t>
            </a:r>
            <a:r>
              <a:rPr lang="en-US" altLang="zh-CN" sz="2800" dirty="0">
                <a:latin typeface="+mn-ea"/>
              </a:rPr>
              <a:t>name </a:t>
            </a:r>
            <a:r>
              <a:rPr lang="zh-CN" altLang="en-US" sz="2800" dirty="0">
                <a:latin typeface="+mn-ea"/>
              </a:rPr>
              <a:t>是第一个比较因子，所以用不到索引。</a:t>
            </a:r>
          </a:p>
        </p:txBody>
      </p:sp>
    </p:spTree>
    <p:extLst>
      <p:ext uri="{BB962C8B-B14F-4D97-AF65-F5344CB8AC3E}">
        <p14:creationId xmlns:p14="http://schemas.microsoft.com/office/powerpoint/2010/main" val="53011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FDA93-63BD-4296-875E-20D8E67B4D39}"/>
              </a:ext>
            </a:extLst>
          </p:cNvPr>
          <p:cNvSpPr>
            <a:spLocks noGrp="1"/>
          </p:cNvSpPr>
          <p:nvPr>
            <p:ph type="title"/>
          </p:nvPr>
        </p:nvSpPr>
        <p:spPr>
          <a:xfrm>
            <a:off x="685801" y="567266"/>
            <a:ext cx="10131425" cy="999067"/>
          </a:xfrm>
        </p:spPr>
        <p:txBody>
          <a:bodyPr>
            <a:normAutofit/>
          </a:bodyPr>
          <a:lstStyle/>
          <a:p>
            <a:r>
              <a:rPr lang="zh-CN" altLang="en-US" sz="4800" b="1" kern="0" dirty="0">
                <a:effectLst/>
                <a:latin typeface="+mj-ea"/>
              </a:rPr>
              <a:t>什么时候用到组合索引</a:t>
            </a:r>
            <a:endParaRPr lang="zh-CN" altLang="en-US" sz="4800" b="1" dirty="0">
              <a:latin typeface="+mj-ea"/>
            </a:endParaRPr>
          </a:p>
        </p:txBody>
      </p:sp>
      <p:sp>
        <p:nvSpPr>
          <p:cNvPr id="3" name="内容占位符 2">
            <a:extLst>
              <a:ext uri="{FF2B5EF4-FFF2-40B4-BE49-F238E27FC236}">
                <a16:creationId xmlns:a16="http://schemas.microsoft.com/office/drawing/2014/main" id="{97BC0715-3BEF-4603-BBF4-2472492BDAD3}"/>
              </a:ext>
            </a:extLst>
          </p:cNvPr>
          <p:cNvSpPr>
            <a:spLocks noGrp="1"/>
          </p:cNvSpPr>
          <p:nvPr>
            <p:ph idx="1"/>
          </p:nvPr>
        </p:nvSpPr>
        <p:spPr>
          <a:xfrm>
            <a:off x="685801" y="1566333"/>
            <a:ext cx="10131425" cy="1286933"/>
          </a:xfrm>
        </p:spPr>
        <p:txBody>
          <a:bodyPr>
            <a:noAutofit/>
          </a:bodyPr>
          <a:lstStyle/>
          <a:p>
            <a:pPr marL="0" indent="0">
              <a:buNone/>
            </a:pPr>
            <a:r>
              <a:rPr lang="zh-CN" altLang="en-US" sz="2800" kern="0" dirty="0">
                <a:effectLst/>
                <a:latin typeface="+mn-ea"/>
              </a:rPr>
              <a:t>所以，我们在建立组合索引的时候，一定要把最常用的列放在最左边。比如下面的三条语句，能用到组合索引吗</a:t>
            </a:r>
            <a:r>
              <a:rPr lang="en-US" altLang="zh-CN" sz="2800" kern="0" dirty="0">
                <a:effectLst/>
                <a:latin typeface="+mn-ea"/>
              </a:rPr>
              <a:t>?</a:t>
            </a:r>
          </a:p>
          <a:p>
            <a:pPr marL="0" indent="0">
              <a:buNone/>
            </a:pPr>
            <a:r>
              <a:rPr lang="zh-CN" altLang="en-US" sz="2800" kern="0" dirty="0">
                <a:effectLst/>
                <a:latin typeface="+mn-ea"/>
              </a:rPr>
              <a:t>使用两个字段，可以用到组合索引</a:t>
            </a:r>
            <a:r>
              <a:rPr lang="en-US" altLang="zh-CN" sz="2800" kern="0" dirty="0">
                <a:effectLst/>
                <a:latin typeface="+mn-ea"/>
              </a:rPr>
              <a:t>:</a:t>
            </a:r>
            <a:endParaRPr lang="zh-CN" altLang="en-US" sz="2800" dirty="0">
              <a:latin typeface="+mn-ea"/>
            </a:endParaRPr>
          </a:p>
        </p:txBody>
      </p:sp>
      <p:pic>
        <p:nvPicPr>
          <p:cNvPr id="5" name="图片 4">
            <a:extLst>
              <a:ext uri="{FF2B5EF4-FFF2-40B4-BE49-F238E27FC236}">
                <a16:creationId xmlns:a16="http://schemas.microsoft.com/office/drawing/2014/main" id="{CF63C6A1-06BC-414F-9E0D-BD4EBE9A9329}"/>
              </a:ext>
            </a:extLst>
          </p:cNvPr>
          <p:cNvPicPr>
            <a:picLocks noChangeAspect="1"/>
          </p:cNvPicPr>
          <p:nvPr/>
        </p:nvPicPr>
        <p:blipFill>
          <a:blip r:embed="rId2"/>
          <a:stretch>
            <a:fillRect/>
          </a:stretch>
        </p:blipFill>
        <p:spPr>
          <a:xfrm>
            <a:off x="593198" y="3171871"/>
            <a:ext cx="11005604" cy="2391737"/>
          </a:xfrm>
          <a:prstGeom prst="rect">
            <a:avLst/>
          </a:prstGeom>
        </p:spPr>
      </p:pic>
    </p:spTree>
    <p:extLst>
      <p:ext uri="{BB962C8B-B14F-4D97-AF65-F5344CB8AC3E}">
        <p14:creationId xmlns:p14="http://schemas.microsoft.com/office/powerpoint/2010/main" val="416208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A307476-8EC9-49C7-B916-7242117A3D51}"/>
              </a:ext>
            </a:extLst>
          </p:cNvPr>
          <p:cNvSpPr>
            <a:spLocks noGrp="1"/>
          </p:cNvSpPr>
          <p:nvPr>
            <p:ph idx="1"/>
          </p:nvPr>
        </p:nvSpPr>
        <p:spPr>
          <a:xfrm>
            <a:off x="506413" y="409576"/>
            <a:ext cx="10131425" cy="740352"/>
          </a:xfrm>
        </p:spPr>
        <p:txBody>
          <a:bodyPr>
            <a:normAutofit/>
          </a:bodyPr>
          <a:lstStyle/>
          <a:p>
            <a:pPr marL="0" indent="0">
              <a:buNone/>
            </a:pPr>
            <a:r>
              <a:rPr lang="zh-CN" altLang="en-US" sz="2800" kern="0" dirty="0">
                <a:effectLst/>
                <a:latin typeface="+mn-ea"/>
              </a:rPr>
              <a:t>使用左边的 </a:t>
            </a:r>
            <a:r>
              <a:rPr lang="en-US" altLang="zh-CN" sz="2800" kern="0" dirty="0">
                <a:effectLst/>
                <a:latin typeface="+mn-ea"/>
              </a:rPr>
              <a:t>name </a:t>
            </a:r>
            <a:r>
              <a:rPr lang="zh-CN" altLang="en-US" sz="2800" kern="0" dirty="0">
                <a:effectLst/>
                <a:latin typeface="+mn-ea"/>
              </a:rPr>
              <a:t>字段，可以用到组合索引</a:t>
            </a:r>
            <a:r>
              <a:rPr lang="en-US" altLang="zh-CN" sz="2800" kern="0" dirty="0">
                <a:effectLst/>
                <a:latin typeface="+mn-ea"/>
              </a:rPr>
              <a:t>:</a:t>
            </a:r>
            <a:endParaRPr lang="zh-CN" altLang="en-US" sz="2800" dirty="0">
              <a:latin typeface="+mn-ea"/>
            </a:endParaRPr>
          </a:p>
        </p:txBody>
      </p:sp>
      <p:pic>
        <p:nvPicPr>
          <p:cNvPr id="7" name="图片 6">
            <a:extLst>
              <a:ext uri="{FF2B5EF4-FFF2-40B4-BE49-F238E27FC236}">
                <a16:creationId xmlns:a16="http://schemas.microsoft.com/office/drawing/2014/main" id="{A8EB2198-0C5A-4096-BCB2-92A7C3652032}"/>
              </a:ext>
            </a:extLst>
          </p:cNvPr>
          <p:cNvPicPr>
            <a:picLocks noChangeAspect="1"/>
          </p:cNvPicPr>
          <p:nvPr/>
        </p:nvPicPr>
        <p:blipFill>
          <a:blip r:embed="rId2"/>
          <a:stretch>
            <a:fillRect/>
          </a:stretch>
        </p:blipFill>
        <p:spPr>
          <a:xfrm>
            <a:off x="670214" y="1149928"/>
            <a:ext cx="10704368" cy="1898072"/>
          </a:xfrm>
          <a:prstGeom prst="rect">
            <a:avLst/>
          </a:prstGeom>
        </p:spPr>
      </p:pic>
      <p:sp>
        <p:nvSpPr>
          <p:cNvPr id="9" name="文本框 8">
            <a:extLst>
              <a:ext uri="{FF2B5EF4-FFF2-40B4-BE49-F238E27FC236}">
                <a16:creationId xmlns:a16="http://schemas.microsoft.com/office/drawing/2014/main" id="{3AD74B8E-6075-46CB-89C1-81699F0E0509}"/>
              </a:ext>
            </a:extLst>
          </p:cNvPr>
          <p:cNvSpPr txBox="1"/>
          <p:nvPr/>
        </p:nvSpPr>
        <p:spPr>
          <a:xfrm>
            <a:off x="597190" y="3152583"/>
            <a:ext cx="10293927" cy="523220"/>
          </a:xfrm>
          <a:prstGeom prst="rect">
            <a:avLst/>
          </a:prstGeom>
          <a:noFill/>
        </p:spPr>
        <p:txBody>
          <a:bodyPr wrap="square" rtlCol="0">
            <a:spAutoFit/>
          </a:bodyPr>
          <a:lstStyle/>
          <a:p>
            <a:r>
              <a:rPr lang="zh-CN" altLang="en-US" sz="2800" kern="0" dirty="0">
                <a:effectLst/>
                <a:latin typeface="+mn-ea"/>
              </a:rPr>
              <a:t>使用右边的 </a:t>
            </a:r>
            <a:r>
              <a:rPr lang="en-US" altLang="zh-CN" sz="2800" kern="0" dirty="0">
                <a:effectLst/>
                <a:latin typeface="+mn-ea"/>
              </a:rPr>
              <a:t>phone </a:t>
            </a:r>
            <a:r>
              <a:rPr lang="zh-CN" altLang="en-US" sz="2800" kern="0" dirty="0">
                <a:effectLst/>
                <a:latin typeface="+mn-ea"/>
              </a:rPr>
              <a:t>字段，无法使用索引，全表扫描</a:t>
            </a:r>
            <a:r>
              <a:rPr lang="en-US" altLang="zh-CN" sz="2800" kern="0" dirty="0">
                <a:effectLst/>
                <a:latin typeface="+mn-ea"/>
              </a:rPr>
              <a:t>:</a:t>
            </a:r>
            <a:endParaRPr lang="zh-CN" altLang="en-US" sz="2800" dirty="0">
              <a:latin typeface="+mn-ea"/>
            </a:endParaRPr>
          </a:p>
        </p:txBody>
      </p:sp>
      <p:pic>
        <p:nvPicPr>
          <p:cNvPr id="11" name="图片 10">
            <a:extLst>
              <a:ext uri="{FF2B5EF4-FFF2-40B4-BE49-F238E27FC236}">
                <a16:creationId xmlns:a16="http://schemas.microsoft.com/office/drawing/2014/main" id="{1D7C14F9-E201-4EBE-BF8B-07C7BD94D69D}"/>
              </a:ext>
            </a:extLst>
          </p:cNvPr>
          <p:cNvPicPr>
            <a:picLocks noChangeAspect="1"/>
          </p:cNvPicPr>
          <p:nvPr/>
        </p:nvPicPr>
        <p:blipFill>
          <a:blip r:embed="rId3"/>
          <a:stretch>
            <a:fillRect/>
          </a:stretch>
        </p:blipFill>
        <p:spPr>
          <a:xfrm>
            <a:off x="670213" y="3788352"/>
            <a:ext cx="10704367" cy="1223992"/>
          </a:xfrm>
          <a:prstGeom prst="rect">
            <a:avLst/>
          </a:prstGeom>
        </p:spPr>
      </p:pic>
      <p:pic>
        <p:nvPicPr>
          <p:cNvPr id="13" name="图片 12">
            <a:extLst>
              <a:ext uri="{FF2B5EF4-FFF2-40B4-BE49-F238E27FC236}">
                <a16:creationId xmlns:a16="http://schemas.microsoft.com/office/drawing/2014/main" id="{64D8F7E0-89C5-47E4-B7E0-76E0CB1FA14D}"/>
              </a:ext>
            </a:extLst>
          </p:cNvPr>
          <p:cNvPicPr>
            <a:picLocks noChangeAspect="1"/>
          </p:cNvPicPr>
          <p:nvPr/>
        </p:nvPicPr>
        <p:blipFill>
          <a:blip r:embed="rId4"/>
          <a:stretch>
            <a:fillRect/>
          </a:stretch>
        </p:blipFill>
        <p:spPr>
          <a:xfrm>
            <a:off x="670213" y="4953250"/>
            <a:ext cx="10704367" cy="705716"/>
          </a:xfrm>
          <a:prstGeom prst="rect">
            <a:avLst/>
          </a:prstGeom>
        </p:spPr>
      </p:pic>
    </p:spTree>
    <p:extLst>
      <p:ext uri="{BB962C8B-B14F-4D97-AF65-F5344CB8AC3E}">
        <p14:creationId xmlns:p14="http://schemas.microsoft.com/office/powerpoint/2010/main" val="12023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6D11D-B381-45FC-94A8-5691C438D6F9}"/>
              </a:ext>
            </a:extLst>
          </p:cNvPr>
          <p:cNvSpPr>
            <a:spLocks noGrp="1"/>
          </p:cNvSpPr>
          <p:nvPr>
            <p:ph type="title"/>
          </p:nvPr>
        </p:nvSpPr>
        <p:spPr>
          <a:xfrm>
            <a:off x="685800" y="193963"/>
            <a:ext cx="10131425" cy="1456267"/>
          </a:xfrm>
        </p:spPr>
        <p:txBody>
          <a:bodyPr>
            <a:normAutofit/>
          </a:bodyPr>
          <a:lstStyle/>
          <a:p>
            <a:r>
              <a:rPr lang="zh-CN" altLang="en-US" sz="4800" b="1" kern="0" dirty="0">
                <a:effectLst/>
                <a:latin typeface="+mj-ea"/>
              </a:rPr>
              <a:t>如何创建组合索引</a:t>
            </a:r>
            <a:endParaRPr lang="zh-CN" altLang="en-US" sz="4800" b="1" dirty="0">
              <a:latin typeface="+mj-ea"/>
            </a:endParaRPr>
          </a:p>
        </p:txBody>
      </p:sp>
      <p:sp>
        <p:nvSpPr>
          <p:cNvPr id="3" name="内容占位符 2">
            <a:extLst>
              <a:ext uri="{FF2B5EF4-FFF2-40B4-BE49-F238E27FC236}">
                <a16:creationId xmlns:a16="http://schemas.microsoft.com/office/drawing/2014/main" id="{EB7E086F-233F-445C-A2C5-1CCEA248CD19}"/>
              </a:ext>
            </a:extLst>
          </p:cNvPr>
          <p:cNvSpPr>
            <a:spLocks noGrp="1"/>
          </p:cNvSpPr>
          <p:nvPr>
            <p:ph idx="1"/>
          </p:nvPr>
        </p:nvSpPr>
        <p:spPr>
          <a:xfrm>
            <a:off x="685801" y="1773383"/>
            <a:ext cx="10131425" cy="4017818"/>
          </a:xfrm>
        </p:spPr>
        <p:txBody>
          <a:bodyPr>
            <a:noAutofit/>
          </a:bodyPr>
          <a:lstStyle/>
          <a:p>
            <a:r>
              <a:rPr lang="zh-CN" altLang="en-US" sz="2800" kern="0" dirty="0">
                <a:effectLst/>
                <a:latin typeface="+mn-ea"/>
              </a:rPr>
              <a:t>当创建</a:t>
            </a:r>
            <a:r>
              <a:rPr lang="en-US" altLang="zh-CN" sz="2800" kern="0" dirty="0">
                <a:effectLst/>
                <a:latin typeface="+mn-ea"/>
              </a:rPr>
              <a:t>(</a:t>
            </a:r>
            <a:r>
              <a:rPr lang="en-US" altLang="zh-CN" sz="2800" kern="0" dirty="0" err="1">
                <a:effectLst/>
                <a:latin typeface="+mn-ea"/>
              </a:rPr>
              <a:t>a,b,c</a:t>
            </a:r>
            <a:r>
              <a:rPr lang="en-US" altLang="zh-CN" sz="2800" kern="0" dirty="0">
                <a:effectLst/>
                <a:latin typeface="+mn-ea"/>
              </a:rPr>
              <a:t>)</a:t>
            </a:r>
            <a:r>
              <a:rPr lang="zh-CN" altLang="en-US" sz="2800" kern="0" dirty="0">
                <a:effectLst/>
                <a:latin typeface="+mn-ea"/>
              </a:rPr>
              <a:t>联合索引时，相当于创建了</a:t>
            </a:r>
            <a:r>
              <a:rPr lang="en-US" altLang="zh-CN" sz="2800" kern="0" dirty="0">
                <a:effectLst/>
                <a:latin typeface="+mn-ea"/>
              </a:rPr>
              <a:t>(a)</a:t>
            </a:r>
            <a:r>
              <a:rPr lang="zh-CN" altLang="en-US" sz="2800" kern="0" dirty="0">
                <a:effectLst/>
                <a:latin typeface="+mn-ea"/>
              </a:rPr>
              <a:t>单列索引，</a:t>
            </a:r>
            <a:r>
              <a:rPr lang="en-US" altLang="zh-CN" sz="2800" kern="0" dirty="0">
                <a:effectLst/>
                <a:latin typeface="+mn-ea"/>
              </a:rPr>
              <a:t>(</a:t>
            </a:r>
            <a:r>
              <a:rPr lang="en-US" altLang="zh-CN" sz="2800" kern="0" dirty="0" err="1">
                <a:effectLst/>
                <a:latin typeface="+mn-ea"/>
              </a:rPr>
              <a:t>a,b</a:t>
            </a:r>
            <a:r>
              <a:rPr lang="en-US" altLang="zh-CN" sz="2800" kern="0" dirty="0">
                <a:effectLst/>
                <a:latin typeface="+mn-ea"/>
              </a:rPr>
              <a:t>)</a:t>
            </a:r>
            <a:r>
              <a:rPr lang="zh-CN" altLang="en-US" sz="2800" kern="0" dirty="0">
                <a:effectLst/>
                <a:latin typeface="+mn-ea"/>
              </a:rPr>
              <a:t>组合索引以及</a:t>
            </a:r>
            <a:r>
              <a:rPr lang="en-US" altLang="zh-CN" sz="2800" kern="0" dirty="0">
                <a:effectLst/>
                <a:latin typeface="+mn-ea"/>
              </a:rPr>
              <a:t>(</a:t>
            </a:r>
            <a:r>
              <a:rPr lang="en-US" altLang="zh-CN" sz="2800" kern="0" dirty="0" err="1">
                <a:effectLst/>
                <a:latin typeface="+mn-ea"/>
              </a:rPr>
              <a:t>a,b,c</a:t>
            </a:r>
            <a:r>
              <a:rPr lang="en-US" altLang="zh-CN" sz="2800" kern="0" dirty="0">
                <a:effectLst/>
                <a:latin typeface="+mn-ea"/>
              </a:rPr>
              <a:t>)</a:t>
            </a:r>
            <a:r>
              <a:rPr lang="zh-CN" altLang="en-US" sz="2800" kern="0" dirty="0">
                <a:effectLst/>
                <a:latin typeface="+mn-ea"/>
              </a:rPr>
              <a:t>组合索引，想要索引生效的话</a:t>
            </a:r>
            <a:r>
              <a:rPr lang="en-US" altLang="zh-CN" sz="2800" kern="0" dirty="0">
                <a:effectLst/>
                <a:latin typeface="+mn-ea"/>
              </a:rPr>
              <a:t>,</a:t>
            </a:r>
            <a:r>
              <a:rPr lang="zh-CN" altLang="en-US" sz="2800" kern="0" dirty="0">
                <a:effectLst/>
                <a:latin typeface="+mn-ea"/>
              </a:rPr>
              <a:t>只能使用 </a:t>
            </a:r>
            <a:r>
              <a:rPr lang="en-US" altLang="zh-CN" sz="2800" kern="0" dirty="0">
                <a:effectLst/>
                <a:latin typeface="+mn-ea"/>
              </a:rPr>
              <a:t>a</a:t>
            </a:r>
            <a:r>
              <a:rPr lang="zh-CN" altLang="en-US" sz="2800" kern="0" dirty="0">
                <a:effectLst/>
                <a:latin typeface="+mn-ea"/>
              </a:rPr>
              <a:t>和</a:t>
            </a:r>
            <a:r>
              <a:rPr lang="en-US" altLang="zh-CN" sz="2800" kern="0" dirty="0" err="1">
                <a:effectLst/>
                <a:latin typeface="+mn-ea"/>
              </a:rPr>
              <a:t>a,b</a:t>
            </a:r>
            <a:r>
              <a:rPr lang="zh-CN" altLang="en-US" sz="2800" kern="0" dirty="0">
                <a:effectLst/>
                <a:latin typeface="+mn-ea"/>
              </a:rPr>
              <a:t>和</a:t>
            </a:r>
            <a:r>
              <a:rPr lang="en-US" altLang="zh-CN" sz="2800" kern="0" dirty="0" err="1">
                <a:effectLst/>
                <a:latin typeface="+mn-ea"/>
              </a:rPr>
              <a:t>a,b,c</a:t>
            </a:r>
            <a:r>
              <a:rPr lang="zh-CN" altLang="en-US" sz="2800" kern="0" dirty="0">
                <a:effectLst/>
                <a:latin typeface="+mn-ea"/>
              </a:rPr>
              <a:t>三种组合；当然，</a:t>
            </a:r>
            <a:r>
              <a:rPr lang="en-US" altLang="zh-CN" sz="2800" kern="0" dirty="0" err="1">
                <a:effectLst/>
                <a:latin typeface="+mn-ea"/>
              </a:rPr>
              <a:t>b,a</a:t>
            </a:r>
            <a:r>
              <a:rPr lang="zh-CN" altLang="en-US" sz="2800" kern="0" dirty="0">
                <a:effectLst/>
                <a:latin typeface="+mn-ea"/>
              </a:rPr>
              <a:t>也是好使的，因为</a:t>
            </a:r>
            <a:r>
              <a:rPr lang="en-US" altLang="zh-CN" sz="2800" kern="0" dirty="0" err="1">
                <a:effectLst/>
                <a:latin typeface="+mn-ea"/>
              </a:rPr>
              <a:t>sql</a:t>
            </a:r>
            <a:r>
              <a:rPr lang="zh-CN" altLang="en-US" sz="2800" kern="0" dirty="0">
                <a:effectLst/>
                <a:latin typeface="+mn-ea"/>
              </a:rPr>
              <a:t>会对它优化。 </a:t>
            </a:r>
            <a:endParaRPr lang="zh-CN" altLang="en-US" sz="2800" dirty="0">
              <a:latin typeface="+mn-ea"/>
            </a:endParaRPr>
          </a:p>
          <a:p>
            <a:r>
              <a:rPr lang="zh-CN" altLang="en-US" sz="2800" kern="0" dirty="0">
                <a:effectLst/>
                <a:latin typeface="+mn-ea"/>
              </a:rPr>
              <a:t>用 </a:t>
            </a:r>
            <a:r>
              <a:rPr lang="en-US" altLang="zh-CN" sz="2800" kern="0" dirty="0">
                <a:effectLst/>
                <a:latin typeface="+mn-ea"/>
              </a:rPr>
              <a:t>where b=? </a:t>
            </a:r>
            <a:r>
              <a:rPr lang="zh-CN" altLang="en-US" sz="2800" kern="0" dirty="0">
                <a:effectLst/>
                <a:latin typeface="+mn-ea"/>
              </a:rPr>
              <a:t>和 </a:t>
            </a:r>
            <a:r>
              <a:rPr lang="en-US" altLang="zh-CN" sz="2800" kern="0" dirty="0">
                <a:effectLst/>
                <a:latin typeface="+mn-ea"/>
              </a:rPr>
              <a:t>where b=? and c=? </a:t>
            </a:r>
            <a:r>
              <a:rPr lang="zh-CN" altLang="en-US" sz="2800" kern="0" dirty="0">
                <a:effectLst/>
                <a:latin typeface="+mn-ea"/>
              </a:rPr>
              <a:t>和 </a:t>
            </a:r>
            <a:r>
              <a:rPr lang="en-US" altLang="zh-CN" sz="2800" kern="0" dirty="0">
                <a:effectLst/>
                <a:latin typeface="+mn-ea"/>
              </a:rPr>
              <a:t>where a=? and c=?</a:t>
            </a:r>
            <a:r>
              <a:rPr lang="zh-CN" altLang="en-US" sz="2800" kern="0" dirty="0">
                <a:effectLst/>
                <a:latin typeface="+mn-ea"/>
              </a:rPr>
              <a:t>是不能使用到索引。不能不用第一个字段，不能中断。 </a:t>
            </a:r>
            <a:endParaRPr lang="zh-CN" altLang="en-US" sz="2800" dirty="0">
              <a:latin typeface="+mn-ea"/>
            </a:endParaRPr>
          </a:p>
          <a:p>
            <a:r>
              <a:rPr lang="zh-CN" altLang="en-US" sz="2800" kern="0" dirty="0">
                <a:effectLst/>
                <a:latin typeface="+mn-ea"/>
              </a:rPr>
              <a:t>这就是 </a:t>
            </a:r>
            <a:r>
              <a:rPr lang="en-US" altLang="zh-CN" sz="2800" kern="0" dirty="0">
                <a:effectLst/>
                <a:latin typeface="+mn-ea"/>
              </a:rPr>
              <a:t>MySQL </a:t>
            </a:r>
            <a:r>
              <a:rPr lang="zh-CN" altLang="en-US" sz="2800" kern="0" dirty="0">
                <a:effectLst/>
                <a:latin typeface="+mn-ea"/>
              </a:rPr>
              <a:t>组合索引的最左匹配原则。</a:t>
            </a:r>
            <a:endParaRPr lang="zh-CN" altLang="en-US" sz="2800" dirty="0">
              <a:latin typeface="+mn-ea"/>
            </a:endParaRPr>
          </a:p>
        </p:txBody>
      </p:sp>
    </p:spTree>
    <p:extLst>
      <p:ext uri="{BB962C8B-B14F-4D97-AF65-F5344CB8AC3E}">
        <p14:creationId xmlns:p14="http://schemas.microsoft.com/office/powerpoint/2010/main" val="942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8D932-127B-4446-992E-90FB2B554E57}"/>
              </a:ext>
            </a:extLst>
          </p:cNvPr>
          <p:cNvSpPr>
            <a:spLocks noGrp="1"/>
          </p:cNvSpPr>
          <p:nvPr>
            <p:ph type="title"/>
          </p:nvPr>
        </p:nvSpPr>
        <p:spPr/>
        <p:txBody>
          <a:bodyPr>
            <a:normAutofit/>
          </a:bodyPr>
          <a:lstStyle/>
          <a:p>
            <a:r>
              <a:rPr lang="zh-CN" altLang="en-US" sz="4800" b="1" kern="0" dirty="0">
                <a:effectLst/>
                <a:latin typeface="+mj-ea"/>
              </a:rPr>
              <a:t>覆盖索引</a:t>
            </a:r>
            <a:endParaRPr lang="zh-CN" altLang="en-US" sz="4800" b="1" dirty="0">
              <a:latin typeface="+mj-ea"/>
            </a:endParaRPr>
          </a:p>
        </p:txBody>
      </p:sp>
      <p:sp>
        <p:nvSpPr>
          <p:cNvPr id="3" name="内容占位符 2">
            <a:extLst>
              <a:ext uri="{FF2B5EF4-FFF2-40B4-BE49-F238E27FC236}">
                <a16:creationId xmlns:a16="http://schemas.microsoft.com/office/drawing/2014/main" id="{8A2B81D2-4A61-432B-AD0F-782A6A01C4FF}"/>
              </a:ext>
            </a:extLst>
          </p:cNvPr>
          <p:cNvSpPr>
            <a:spLocks noGrp="1"/>
          </p:cNvSpPr>
          <p:nvPr>
            <p:ph idx="1"/>
          </p:nvPr>
        </p:nvSpPr>
        <p:spPr/>
        <p:txBody>
          <a:bodyPr>
            <a:normAutofit/>
          </a:bodyPr>
          <a:lstStyle/>
          <a:p>
            <a:r>
              <a:rPr lang="zh-CN" altLang="en-US" sz="2800" kern="0" dirty="0">
                <a:effectLst/>
                <a:latin typeface="+mn-ea"/>
              </a:rPr>
              <a:t>回表</a:t>
            </a:r>
            <a:endParaRPr lang="en-US" altLang="zh-CN" sz="2800" kern="0" dirty="0">
              <a:effectLst/>
              <a:latin typeface="+mn-ea"/>
            </a:endParaRPr>
          </a:p>
          <a:p>
            <a:r>
              <a:rPr lang="zh-CN" altLang="en-US" sz="2800" kern="0" dirty="0">
                <a:effectLst/>
                <a:latin typeface="+mn-ea"/>
              </a:rPr>
              <a:t>在聚簇索引里，通过辅助索引查找数据，先通过索引找到主键索引的键值，再通过主键值查出索引里面没有的数据，它比基于主键索引的查询多扫描了一棵索引树，这个过程就叫回表。</a:t>
            </a:r>
            <a:endParaRPr lang="zh-CN" altLang="en-US" sz="2800" dirty="0">
              <a:latin typeface="+mn-ea"/>
            </a:endParaRPr>
          </a:p>
        </p:txBody>
      </p:sp>
    </p:spTree>
    <p:extLst>
      <p:ext uri="{BB962C8B-B14F-4D97-AF65-F5344CB8AC3E}">
        <p14:creationId xmlns:p14="http://schemas.microsoft.com/office/powerpoint/2010/main" val="7210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EBB1F-4BBF-43F1-BE71-5BD123FAB5DD}"/>
              </a:ext>
            </a:extLst>
          </p:cNvPr>
          <p:cNvSpPr>
            <a:spLocks noGrp="1"/>
          </p:cNvSpPr>
          <p:nvPr>
            <p:ph type="title"/>
          </p:nvPr>
        </p:nvSpPr>
        <p:spPr>
          <a:xfrm>
            <a:off x="574965" y="338666"/>
            <a:ext cx="10131425" cy="1456267"/>
          </a:xfrm>
        </p:spPr>
        <p:txBody>
          <a:bodyPr>
            <a:normAutofit/>
          </a:bodyPr>
          <a:lstStyle/>
          <a:p>
            <a:r>
              <a:rPr lang="zh-CN" altLang="en-US" sz="4800" b="1" kern="0" dirty="0">
                <a:effectLst/>
                <a:latin typeface="+mj-ea"/>
              </a:rPr>
              <a:t>普通索引</a:t>
            </a:r>
            <a:endParaRPr lang="zh-CN" altLang="en-US" sz="4800" b="1" dirty="0">
              <a:latin typeface="+mj-ea"/>
            </a:endParaRPr>
          </a:p>
        </p:txBody>
      </p:sp>
      <p:sp>
        <p:nvSpPr>
          <p:cNvPr id="3" name="内容占位符 2">
            <a:extLst>
              <a:ext uri="{FF2B5EF4-FFF2-40B4-BE49-F238E27FC236}">
                <a16:creationId xmlns:a16="http://schemas.microsoft.com/office/drawing/2014/main" id="{C436886E-3C66-4DAF-A1C6-F89283FFE25B}"/>
              </a:ext>
            </a:extLst>
          </p:cNvPr>
          <p:cNvSpPr>
            <a:spLocks noGrp="1"/>
          </p:cNvSpPr>
          <p:nvPr>
            <p:ph idx="1"/>
          </p:nvPr>
        </p:nvSpPr>
        <p:spPr>
          <a:xfrm>
            <a:off x="574965" y="1794933"/>
            <a:ext cx="10131425" cy="3649133"/>
          </a:xfrm>
        </p:spPr>
        <p:txBody>
          <a:bodyPr>
            <a:normAutofit/>
          </a:bodyPr>
          <a:lstStyle/>
          <a:p>
            <a:r>
              <a:rPr lang="zh-CN" altLang="en-US" sz="2800" kern="0" dirty="0">
                <a:effectLst/>
                <a:latin typeface="+mj-ea"/>
                <a:ea typeface="+mj-ea"/>
              </a:rPr>
              <a:t>用表中的普通列构建的索引，没有任何限制</a:t>
            </a:r>
            <a:endParaRPr lang="en-US" altLang="zh-CN" sz="2800" kern="0" dirty="0">
              <a:effectLst/>
              <a:latin typeface="+mj-ea"/>
              <a:ea typeface="+mj-ea"/>
            </a:endParaRPr>
          </a:p>
          <a:p>
            <a:r>
              <a:rPr lang="en-US" altLang="zh-CN" sz="2800" kern="0" dirty="0">
                <a:effectLst/>
                <a:latin typeface="Consolas" panose="020B0609020204030204" pitchFamily="49" charset="0"/>
              </a:rPr>
              <a:t>#</a:t>
            </a:r>
            <a:r>
              <a:rPr lang="zh-CN" altLang="en-US" sz="2800" kern="0" dirty="0">
                <a:effectLst/>
                <a:latin typeface="新宋体" panose="02010609030101010101" pitchFamily="49" charset="-122"/>
                <a:ea typeface="新宋体" panose="02010609030101010101" pitchFamily="49" charset="-122"/>
              </a:rPr>
              <a:t>创建普通索引的两种方式 </a:t>
            </a:r>
            <a:endParaRPr lang="zh-CN" altLang="en-US" sz="2800" dirty="0"/>
          </a:p>
          <a:p>
            <a:r>
              <a:rPr lang="en-US" altLang="zh-CN" sz="2800" kern="0" dirty="0">
                <a:effectLst/>
                <a:latin typeface="Consolas" panose="020B0609020204030204" pitchFamily="49" charset="0"/>
              </a:rPr>
              <a:t>Create index</a:t>
            </a:r>
            <a:r>
              <a:rPr lang="zh-CN" altLang="en-US" sz="2800" kern="0" dirty="0">
                <a:effectLst/>
                <a:latin typeface="新宋体" panose="02010609030101010101" pitchFamily="49" charset="-122"/>
                <a:ea typeface="新宋体" panose="02010609030101010101" pitchFamily="49" charset="-122"/>
              </a:rPr>
              <a:t>索引名</a:t>
            </a:r>
            <a:r>
              <a:rPr lang="en-US" altLang="zh-CN" sz="2800" kern="0" dirty="0">
                <a:effectLst/>
                <a:latin typeface="Consolas" panose="020B0609020204030204" pitchFamily="49" charset="0"/>
              </a:rPr>
              <a:t>on </a:t>
            </a:r>
            <a:r>
              <a:rPr lang="en-US" altLang="zh-CN" sz="2800" kern="0" dirty="0" err="1">
                <a:effectLst/>
                <a:latin typeface="Consolas" panose="020B0609020204030204" pitchFamily="49" charset="0"/>
              </a:rPr>
              <a:t>table_name</a:t>
            </a:r>
            <a:r>
              <a:rPr lang="en-US" altLang="zh-CN" sz="2800" kern="0" dirty="0">
                <a:effectLst/>
                <a:latin typeface="Consolas" panose="020B0609020204030204" pitchFamily="49" charset="0"/>
              </a:rPr>
              <a:t>(column1); </a:t>
            </a:r>
            <a:endParaRPr lang="en-US" altLang="zh-CN" sz="2800" dirty="0"/>
          </a:p>
          <a:p>
            <a:r>
              <a:rPr lang="en-US" altLang="zh-CN" sz="2800" kern="0" dirty="0">
                <a:effectLst/>
                <a:latin typeface="Consolas" panose="020B0609020204030204" pitchFamily="49" charset="0"/>
              </a:rPr>
              <a:t>Alter table </a:t>
            </a:r>
            <a:r>
              <a:rPr lang="en-US" altLang="zh-CN" sz="2800" kern="0" dirty="0" err="1">
                <a:effectLst/>
                <a:latin typeface="Consolas" panose="020B0609020204030204" pitchFamily="49" charset="0"/>
              </a:rPr>
              <a:t>table_name</a:t>
            </a:r>
            <a:r>
              <a:rPr lang="en-US" altLang="zh-CN" sz="2800" kern="0" dirty="0">
                <a:effectLst/>
                <a:latin typeface="Consolas" panose="020B0609020204030204" pitchFamily="49" charset="0"/>
              </a:rPr>
              <a:t> add index</a:t>
            </a:r>
            <a:r>
              <a:rPr lang="zh-CN" altLang="en-US" sz="2800" kern="0" dirty="0">
                <a:effectLst/>
                <a:latin typeface="新宋体" panose="02010609030101010101" pitchFamily="49" charset="-122"/>
                <a:ea typeface="新宋体" panose="02010609030101010101" pitchFamily="49" charset="-122"/>
              </a:rPr>
              <a:t>索引名</a:t>
            </a:r>
            <a:r>
              <a:rPr lang="en-US" altLang="zh-CN" sz="2800" kern="0" dirty="0">
                <a:effectLst/>
                <a:latin typeface="Consolas" panose="020B0609020204030204" pitchFamily="49" charset="0"/>
              </a:rPr>
              <a:t>(column1);</a:t>
            </a:r>
            <a:endParaRPr lang="zh-CN" altLang="en-US" sz="2800" dirty="0">
              <a:latin typeface="+mj-ea"/>
              <a:ea typeface="+mj-ea"/>
            </a:endParaRPr>
          </a:p>
        </p:txBody>
      </p:sp>
    </p:spTree>
    <p:extLst>
      <p:ext uri="{BB962C8B-B14F-4D97-AF65-F5344CB8AC3E}">
        <p14:creationId xmlns:p14="http://schemas.microsoft.com/office/powerpoint/2010/main" val="170423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B5E0F5-CF16-4E3E-BD0C-D6602C261FD2}"/>
              </a:ext>
            </a:extLst>
          </p:cNvPr>
          <p:cNvSpPr>
            <a:spLocks noGrp="1"/>
          </p:cNvSpPr>
          <p:nvPr>
            <p:ph idx="1"/>
          </p:nvPr>
        </p:nvSpPr>
        <p:spPr>
          <a:xfrm>
            <a:off x="519547" y="188576"/>
            <a:ext cx="10131425" cy="864369"/>
          </a:xfrm>
        </p:spPr>
        <p:txBody>
          <a:bodyPr>
            <a:normAutofit/>
          </a:bodyPr>
          <a:lstStyle/>
          <a:p>
            <a:pPr marL="0" indent="0">
              <a:buNone/>
            </a:pPr>
            <a:r>
              <a:rPr lang="zh-CN" altLang="en-US" sz="2800" kern="0" dirty="0">
                <a:effectLst/>
                <a:latin typeface="+mn-ea"/>
              </a:rPr>
              <a:t>例如</a:t>
            </a:r>
            <a:r>
              <a:rPr lang="en-US" altLang="zh-CN" sz="2800" kern="0" dirty="0">
                <a:effectLst/>
                <a:latin typeface="+mn-ea"/>
              </a:rPr>
              <a:t>:select * from user where name = '</a:t>
            </a:r>
            <a:r>
              <a:rPr lang="zh-CN" altLang="en-US" sz="2800" kern="0" dirty="0">
                <a:effectLst/>
                <a:latin typeface="+mn-ea"/>
              </a:rPr>
              <a:t>易烊千玺</a:t>
            </a:r>
            <a:r>
              <a:rPr lang="en-US" altLang="zh-CN" sz="2800" kern="0" dirty="0">
                <a:effectLst/>
                <a:latin typeface="+mn-ea"/>
              </a:rPr>
              <a:t>';</a:t>
            </a:r>
            <a:endParaRPr lang="zh-CN" altLang="en-US" sz="2800" dirty="0">
              <a:latin typeface="+mn-ea"/>
            </a:endParaRPr>
          </a:p>
        </p:txBody>
      </p:sp>
      <p:pic>
        <p:nvPicPr>
          <p:cNvPr id="5" name="图片 4">
            <a:extLst>
              <a:ext uri="{FF2B5EF4-FFF2-40B4-BE49-F238E27FC236}">
                <a16:creationId xmlns:a16="http://schemas.microsoft.com/office/drawing/2014/main" id="{5E235A30-4BEE-4BE2-9090-98331CE884C6}"/>
              </a:ext>
            </a:extLst>
          </p:cNvPr>
          <p:cNvPicPr>
            <a:picLocks noChangeAspect="1"/>
          </p:cNvPicPr>
          <p:nvPr/>
        </p:nvPicPr>
        <p:blipFill>
          <a:blip r:embed="rId2"/>
          <a:stretch>
            <a:fillRect/>
          </a:stretch>
        </p:blipFill>
        <p:spPr>
          <a:xfrm>
            <a:off x="1301460" y="1052945"/>
            <a:ext cx="8299739" cy="5616479"/>
          </a:xfrm>
          <a:prstGeom prst="rect">
            <a:avLst/>
          </a:prstGeom>
        </p:spPr>
      </p:pic>
    </p:spTree>
    <p:extLst>
      <p:ext uri="{BB962C8B-B14F-4D97-AF65-F5344CB8AC3E}">
        <p14:creationId xmlns:p14="http://schemas.microsoft.com/office/powerpoint/2010/main" val="113039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20656-47A0-43C7-B7D1-9434D03CB3B6}"/>
              </a:ext>
            </a:extLst>
          </p:cNvPr>
          <p:cNvSpPr>
            <a:spLocks noGrp="1"/>
          </p:cNvSpPr>
          <p:nvPr>
            <p:ph type="title"/>
          </p:nvPr>
        </p:nvSpPr>
        <p:spPr>
          <a:xfrm>
            <a:off x="685800" y="91594"/>
            <a:ext cx="10131425" cy="1456267"/>
          </a:xfrm>
        </p:spPr>
        <p:txBody>
          <a:bodyPr>
            <a:normAutofit/>
          </a:bodyPr>
          <a:lstStyle/>
          <a:p>
            <a:r>
              <a:rPr lang="zh-CN" altLang="en-US" b="1" dirty="0"/>
              <a:t>覆盖索引</a:t>
            </a:r>
          </a:p>
        </p:txBody>
      </p:sp>
      <p:sp>
        <p:nvSpPr>
          <p:cNvPr id="3" name="内容占位符 2">
            <a:extLst>
              <a:ext uri="{FF2B5EF4-FFF2-40B4-BE49-F238E27FC236}">
                <a16:creationId xmlns:a16="http://schemas.microsoft.com/office/drawing/2014/main" id="{D252DA08-50E8-4AD6-84CF-E35DA8A56DA4}"/>
              </a:ext>
            </a:extLst>
          </p:cNvPr>
          <p:cNvSpPr>
            <a:spLocks noGrp="1"/>
          </p:cNvSpPr>
          <p:nvPr>
            <p:ph idx="1"/>
          </p:nvPr>
        </p:nvSpPr>
        <p:spPr>
          <a:xfrm>
            <a:off x="685801" y="1191492"/>
            <a:ext cx="11048999" cy="4197926"/>
          </a:xfrm>
        </p:spPr>
        <p:txBody>
          <a:bodyPr>
            <a:normAutofit/>
          </a:bodyPr>
          <a:lstStyle/>
          <a:p>
            <a:r>
              <a:rPr lang="zh-CN" altLang="en-US" sz="2800" dirty="0">
                <a:latin typeface="+mn-ea"/>
              </a:rPr>
              <a:t>在辅助索引里面，不管是单列索引还是联合索引，如果 </a:t>
            </a:r>
            <a:r>
              <a:rPr lang="en-US" altLang="zh-CN" sz="2800" dirty="0">
                <a:latin typeface="+mn-ea"/>
              </a:rPr>
              <a:t>select </a:t>
            </a:r>
            <a:r>
              <a:rPr lang="zh-CN" altLang="en-US" sz="2800" dirty="0">
                <a:latin typeface="+mn-ea"/>
              </a:rPr>
              <a:t>的数据列只用从索引中就能够取得，不必从数据区中读取，这时候使用的索引就叫做覆盖索引，这样就避免了回表。 </a:t>
            </a:r>
          </a:p>
          <a:p>
            <a:pPr marL="0" indent="0">
              <a:buNone/>
            </a:pPr>
            <a:r>
              <a:rPr lang="zh-CN" altLang="en-US" sz="2800" dirty="0">
                <a:latin typeface="+mn-ea"/>
              </a:rPr>
              <a:t>我们先来创建一个联合索引</a:t>
            </a:r>
            <a:r>
              <a:rPr lang="en-US" altLang="zh-CN" sz="2800" dirty="0">
                <a:latin typeface="+mn-ea"/>
              </a:rPr>
              <a:t>:</a:t>
            </a:r>
          </a:p>
          <a:p>
            <a:pPr marL="0" indent="0">
              <a:buNone/>
            </a:pPr>
            <a:r>
              <a:rPr lang="en-US" altLang="zh-CN" sz="2800" dirty="0">
                <a:latin typeface="+mn-ea"/>
              </a:rPr>
              <a:t>#</a:t>
            </a:r>
            <a:r>
              <a:rPr lang="zh-CN" altLang="en-US" sz="2800" dirty="0">
                <a:latin typeface="+mn-ea"/>
              </a:rPr>
              <a:t>创建联合索引 </a:t>
            </a:r>
          </a:p>
          <a:p>
            <a:pPr marL="0" indent="0">
              <a:buNone/>
            </a:pPr>
            <a:r>
              <a:rPr lang="en-US" altLang="zh-CN" sz="2800" dirty="0">
                <a:latin typeface="+mn-ea"/>
              </a:rPr>
              <a:t>ALTER TABLE user add </a:t>
            </a:r>
            <a:r>
              <a:rPr lang="en-US" altLang="zh-CN" sz="2800" dirty="0" err="1">
                <a:latin typeface="+mn-ea"/>
              </a:rPr>
              <a:t>INDEX'comixd_name_phone</a:t>
            </a:r>
            <a:r>
              <a:rPr lang="en-US" altLang="zh-CN" sz="2800" dirty="0">
                <a:latin typeface="+mn-ea"/>
              </a:rPr>
              <a:t>'('</a:t>
            </a:r>
            <a:r>
              <a:rPr lang="en-US" altLang="zh-CN" sz="2800" dirty="0" err="1">
                <a:latin typeface="+mn-ea"/>
              </a:rPr>
              <a:t>name','phone</a:t>
            </a:r>
            <a:r>
              <a:rPr lang="en-US" altLang="zh-CN" sz="2800" dirty="0">
                <a:latin typeface="+mn-ea"/>
              </a:rPr>
              <a:t>’);</a:t>
            </a:r>
          </a:p>
          <a:p>
            <a:pPr marL="0" indent="0">
              <a:buNone/>
            </a:pPr>
            <a:r>
              <a:rPr lang="zh-CN" altLang="en-US" sz="2800" dirty="0">
                <a:latin typeface="+mn-ea"/>
              </a:rPr>
              <a:t>这三个查询语句都用到了覆盖索引</a:t>
            </a:r>
            <a:r>
              <a:rPr lang="en-US" altLang="zh-CN" sz="2800" dirty="0">
                <a:latin typeface="+mn-ea"/>
              </a:rPr>
              <a:t>:</a:t>
            </a:r>
            <a:endParaRPr lang="zh-CN" altLang="en-US" sz="2800" dirty="0">
              <a:latin typeface="+mn-ea"/>
            </a:endParaRPr>
          </a:p>
        </p:txBody>
      </p:sp>
      <p:pic>
        <p:nvPicPr>
          <p:cNvPr id="7" name="图片 6">
            <a:extLst>
              <a:ext uri="{FF2B5EF4-FFF2-40B4-BE49-F238E27FC236}">
                <a16:creationId xmlns:a16="http://schemas.microsoft.com/office/drawing/2014/main" id="{51472977-C1B6-4DCC-9DAE-8BFB5FCE33D5}"/>
              </a:ext>
            </a:extLst>
          </p:cNvPr>
          <p:cNvPicPr>
            <a:picLocks noChangeAspect="1"/>
          </p:cNvPicPr>
          <p:nvPr/>
        </p:nvPicPr>
        <p:blipFill>
          <a:blip r:embed="rId2"/>
          <a:stretch>
            <a:fillRect/>
          </a:stretch>
        </p:blipFill>
        <p:spPr>
          <a:xfrm>
            <a:off x="820881" y="5451764"/>
            <a:ext cx="10906361" cy="1037552"/>
          </a:xfrm>
          <a:prstGeom prst="rect">
            <a:avLst/>
          </a:prstGeom>
        </p:spPr>
      </p:pic>
    </p:spTree>
    <p:extLst>
      <p:ext uri="{BB962C8B-B14F-4D97-AF65-F5344CB8AC3E}">
        <p14:creationId xmlns:p14="http://schemas.microsoft.com/office/powerpoint/2010/main" val="133877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EC398-545A-4681-ACB9-E3DF9FE43029}"/>
              </a:ext>
            </a:extLst>
          </p:cNvPr>
          <p:cNvSpPr>
            <a:spLocks noGrp="1"/>
          </p:cNvSpPr>
          <p:nvPr>
            <p:ph type="title"/>
          </p:nvPr>
        </p:nvSpPr>
        <p:spPr/>
        <p:txBody>
          <a:bodyPr>
            <a:normAutofit/>
          </a:bodyPr>
          <a:lstStyle/>
          <a:p>
            <a:r>
              <a:rPr lang="zh-CN" altLang="en-US" sz="4800" b="1" dirty="0">
                <a:latin typeface="+mj-ea"/>
              </a:rPr>
              <a:t>索引条件下推</a:t>
            </a:r>
            <a:r>
              <a:rPr lang="en-US" altLang="zh-CN" sz="4800" b="1" dirty="0">
                <a:latin typeface="+mj-ea"/>
              </a:rPr>
              <a:t>(ICP)</a:t>
            </a:r>
            <a:endParaRPr lang="zh-CN" altLang="en-US" sz="4800" b="1" dirty="0">
              <a:latin typeface="+mj-ea"/>
            </a:endParaRPr>
          </a:p>
        </p:txBody>
      </p:sp>
      <p:sp>
        <p:nvSpPr>
          <p:cNvPr id="3" name="内容占位符 2">
            <a:extLst>
              <a:ext uri="{FF2B5EF4-FFF2-40B4-BE49-F238E27FC236}">
                <a16:creationId xmlns:a16="http://schemas.microsoft.com/office/drawing/2014/main" id="{D910668D-991F-46AA-A7C9-AF931C08C25D}"/>
              </a:ext>
            </a:extLst>
          </p:cNvPr>
          <p:cNvSpPr>
            <a:spLocks noGrp="1"/>
          </p:cNvSpPr>
          <p:nvPr>
            <p:ph idx="1"/>
          </p:nvPr>
        </p:nvSpPr>
        <p:spPr/>
        <p:txBody>
          <a:bodyPr>
            <a:normAutofit/>
          </a:bodyPr>
          <a:lstStyle/>
          <a:p>
            <a:pPr marL="0" indent="0">
              <a:buNone/>
            </a:pPr>
            <a:r>
              <a:rPr lang="zh-CN" altLang="en-US" sz="3600" b="1" dirty="0">
                <a:latin typeface="+mn-ea"/>
              </a:rPr>
              <a:t>概述 </a:t>
            </a:r>
          </a:p>
          <a:p>
            <a:r>
              <a:rPr lang="en-US" altLang="zh-CN" sz="2800" dirty="0">
                <a:latin typeface="+mn-ea"/>
              </a:rPr>
              <a:t>Index Condition Pushdown (ICP) </a:t>
            </a:r>
            <a:r>
              <a:rPr lang="zh-CN" altLang="en-US" sz="2800" dirty="0">
                <a:latin typeface="+mn-ea"/>
              </a:rPr>
              <a:t>称为索引条件下推，这是</a:t>
            </a:r>
            <a:r>
              <a:rPr lang="en-US" altLang="zh-CN" sz="2800" dirty="0">
                <a:latin typeface="+mn-ea"/>
              </a:rPr>
              <a:t>MySQL</a:t>
            </a:r>
            <a:r>
              <a:rPr lang="zh-CN" altLang="en-US" sz="2800" dirty="0">
                <a:latin typeface="+mn-ea"/>
              </a:rPr>
              <a:t>提供的用某一个索引对一个特定的表中获取元组，注意我们这里特意强调了“一个”，这是因为这样的索引优化不是用于多表连接而是用于单表扫描，确切地说，是单表利用索引进行扫描以获取数据的一种方式。</a:t>
            </a:r>
          </a:p>
        </p:txBody>
      </p:sp>
    </p:spTree>
    <p:extLst>
      <p:ext uri="{BB962C8B-B14F-4D97-AF65-F5344CB8AC3E}">
        <p14:creationId xmlns:p14="http://schemas.microsoft.com/office/powerpoint/2010/main" val="42188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5CF97-5D27-4C31-B5FE-BF752CDFD65F}"/>
              </a:ext>
            </a:extLst>
          </p:cNvPr>
          <p:cNvSpPr>
            <a:spLocks noGrp="1"/>
          </p:cNvSpPr>
          <p:nvPr>
            <p:ph type="title"/>
          </p:nvPr>
        </p:nvSpPr>
        <p:spPr/>
        <p:txBody>
          <a:bodyPr>
            <a:normAutofit/>
          </a:bodyPr>
          <a:lstStyle/>
          <a:p>
            <a:r>
              <a:rPr lang="zh-CN" altLang="en-US" sz="4400" b="1" dirty="0"/>
              <a:t>作用</a:t>
            </a:r>
          </a:p>
        </p:txBody>
      </p:sp>
      <p:sp>
        <p:nvSpPr>
          <p:cNvPr id="3" name="内容占位符 2">
            <a:extLst>
              <a:ext uri="{FF2B5EF4-FFF2-40B4-BE49-F238E27FC236}">
                <a16:creationId xmlns:a16="http://schemas.microsoft.com/office/drawing/2014/main" id="{2C5C0AD6-80F2-4AE8-A82E-BBAF849F1312}"/>
              </a:ext>
            </a:extLst>
          </p:cNvPr>
          <p:cNvSpPr>
            <a:spLocks noGrp="1"/>
          </p:cNvSpPr>
          <p:nvPr>
            <p:ph idx="1"/>
          </p:nvPr>
        </p:nvSpPr>
        <p:spPr/>
        <p:txBody>
          <a:bodyPr>
            <a:normAutofit/>
          </a:bodyPr>
          <a:lstStyle/>
          <a:p>
            <a:r>
              <a:rPr lang="zh-CN" altLang="en-US" sz="2800" dirty="0">
                <a:latin typeface="+mn-ea"/>
              </a:rPr>
              <a:t>说明减少完整记录（一条完整元组）读取的个数。 </a:t>
            </a:r>
          </a:p>
          <a:p>
            <a:r>
              <a:rPr lang="zh-CN" altLang="en-US" sz="2800" dirty="0">
                <a:latin typeface="+mn-ea"/>
              </a:rPr>
              <a:t>说明对于</a:t>
            </a:r>
            <a:r>
              <a:rPr lang="en-US" altLang="zh-CN" sz="2800" dirty="0" err="1">
                <a:latin typeface="+mn-ea"/>
              </a:rPr>
              <a:t>InnoDB</a:t>
            </a:r>
            <a:r>
              <a:rPr lang="zh-CN" altLang="en-US" sz="2800" dirty="0">
                <a:latin typeface="+mn-ea"/>
              </a:rPr>
              <a:t>聚集索引无效，只能是对</a:t>
            </a:r>
            <a:r>
              <a:rPr lang="en-US" altLang="zh-CN" sz="2800" dirty="0">
                <a:latin typeface="+mn-ea"/>
              </a:rPr>
              <a:t>SECOND INDEX</a:t>
            </a:r>
            <a:r>
              <a:rPr lang="zh-CN" altLang="en-US" sz="2800" dirty="0">
                <a:latin typeface="+mn-ea"/>
              </a:rPr>
              <a:t>这样的非聚簇索引有效。</a:t>
            </a:r>
          </a:p>
        </p:txBody>
      </p:sp>
    </p:spTree>
    <p:extLst>
      <p:ext uri="{BB962C8B-B14F-4D97-AF65-F5344CB8AC3E}">
        <p14:creationId xmlns:p14="http://schemas.microsoft.com/office/powerpoint/2010/main" val="312813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DA5EF-726B-4CBD-8F0B-6DE10A50901D}"/>
              </a:ext>
            </a:extLst>
          </p:cNvPr>
          <p:cNvSpPr>
            <a:spLocks noGrp="1"/>
          </p:cNvSpPr>
          <p:nvPr>
            <p:ph type="title"/>
          </p:nvPr>
        </p:nvSpPr>
        <p:spPr>
          <a:xfrm>
            <a:off x="477983" y="471055"/>
            <a:ext cx="10131425" cy="1456267"/>
          </a:xfrm>
        </p:spPr>
        <p:txBody>
          <a:bodyPr>
            <a:normAutofit/>
          </a:bodyPr>
          <a:lstStyle/>
          <a:p>
            <a:r>
              <a:rPr lang="zh-CN" altLang="en-US" sz="4400" b="1" dirty="0">
                <a:latin typeface="+mj-ea"/>
              </a:rPr>
              <a:t>使用</a:t>
            </a:r>
          </a:p>
        </p:txBody>
      </p:sp>
      <p:sp>
        <p:nvSpPr>
          <p:cNvPr id="3" name="内容占位符 2">
            <a:extLst>
              <a:ext uri="{FF2B5EF4-FFF2-40B4-BE49-F238E27FC236}">
                <a16:creationId xmlns:a16="http://schemas.microsoft.com/office/drawing/2014/main" id="{A46DE7E2-7661-4F9B-8B66-6CE9B345C0A6}"/>
              </a:ext>
            </a:extLst>
          </p:cNvPr>
          <p:cNvSpPr>
            <a:spLocks noGrp="1"/>
          </p:cNvSpPr>
          <p:nvPr>
            <p:ph idx="1"/>
          </p:nvPr>
        </p:nvSpPr>
        <p:spPr>
          <a:xfrm>
            <a:off x="477983" y="1604434"/>
            <a:ext cx="10131425" cy="1166476"/>
          </a:xfrm>
        </p:spPr>
        <p:txBody>
          <a:bodyPr>
            <a:normAutofit/>
          </a:bodyPr>
          <a:lstStyle/>
          <a:p>
            <a:pPr marL="0" indent="0">
              <a:buNone/>
            </a:pPr>
            <a:r>
              <a:rPr lang="zh-CN" altLang="en-US" sz="2800" dirty="0">
                <a:latin typeface="+mn-ea"/>
              </a:rPr>
              <a:t>关闭 </a:t>
            </a:r>
            <a:r>
              <a:rPr lang="en-US" altLang="zh-CN" sz="2800" dirty="0">
                <a:latin typeface="+mn-ea"/>
              </a:rPr>
              <a:t>ICP</a:t>
            </a:r>
            <a:endParaRPr lang="zh-CN" altLang="en-US" sz="2800" dirty="0">
              <a:latin typeface="+mn-ea"/>
            </a:endParaRPr>
          </a:p>
        </p:txBody>
      </p:sp>
      <p:pic>
        <p:nvPicPr>
          <p:cNvPr id="5" name="图片 4">
            <a:extLst>
              <a:ext uri="{FF2B5EF4-FFF2-40B4-BE49-F238E27FC236}">
                <a16:creationId xmlns:a16="http://schemas.microsoft.com/office/drawing/2014/main" id="{D7385D82-BFF6-4F28-BF67-93EC585321C4}"/>
              </a:ext>
            </a:extLst>
          </p:cNvPr>
          <p:cNvPicPr>
            <a:picLocks noChangeAspect="1"/>
          </p:cNvPicPr>
          <p:nvPr/>
        </p:nvPicPr>
        <p:blipFill>
          <a:blip r:embed="rId2"/>
          <a:stretch>
            <a:fillRect/>
          </a:stretch>
        </p:blipFill>
        <p:spPr>
          <a:xfrm>
            <a:off x="803130" y="2617209"/>
            <a:ext cx="11145030" cy="1166476"/>
          </a:xfrm>
          <a:prstGeom prst="rect">
            <a:avLst/>
          </a:prstGeom>
        </p:spPr>
      </p:pic>
      <p:sp>
        <p:nvSpPr>
          <p:cNvPr id="7" name="文本框 6">
            <a:extLst>
              <a:ext uri="{FF2B5EF4-FFF2-40B4-BE49-F238E27FC236}">
                <a16:creationId xmlns:a16="http://schemas.microsoft.com/office/drawing/2014/main" id="{6EAE598C-1B84-4264-A7AA-939C2BFBE333}"/>
              </a:ext>
            </a:extLst>
          </p:cNvPr>
          <p:cNvSpPr txBox="1"/>
          <p:nvPr/>
        </p:nvSpPr>
        <p:spPr>
          <a:xfrm>
            <a:off x="477983" y="4104240"/>
            <a:ext cx="4142509" cy="523220"/>
          </a:xfrm>
          <a:prstGeom prst="rect">
            <a:avLst/>
          </a:prstGeom>
          <a:noFill/>
        </p:spPr>
        <p:txBody>
          <a:bodyPr wrap="square" rtlCol="0">
            <a:spAutoFit/>
          </a:bodyPr>
          <a:lstStyle/>
          <a:p>
            <a:r>
              <a:rPr lang="zh-CN" altLang="en-US" sz="2800" kern="0" dirty="0">
                <a:effectLst/>
                <a:latin typeface="+mn-ea"/>
              </a:rPr>
              <a:t>查看参数</a:t>
            </a:r>
            <a:endParaRPr lang="zh-CN" altLang="en-US" sz="2800" dirty="0">
              <a:latin typeface="+mn-ea"/>
            </a:endParaRPr>
          </a:p>
        </p:txBody>
      </p:sp>
      <p:pic>
        <p:nvPicPr>
          <p:cNvPr id="9" name="图片 8">
            <a:extLst>
              <a:ext uri="{FF2B5EF4-FFF2-40B4-BE49-F238E27FC236}">
                <a16:creationId xmlns:a16="http://schemas.microsoft.com/office/drawing/2014/main" id="{35862DEB-4EF0-4F1A-BA07-E203776B1F00}"/>
              </a:ext>
            </a:extLst>
          </p:cNvPr>
          <p:cNvPicPr>
            <a:picLocks noChangeAspect="1"/>
          </p:cNvPicPr>
          <p:nvPr/>
        </p:nvPicPr>
        <p:blipFill>
          <a:blip r:embed="rId3"/>
          <a:stretch>
            <a:fillRect/>
          </a:stretch>
        </p:blipFill>
        <p:spPr>
          <a:xfrm>
            <a:off x="803130" y="4807452"/>
            <a:ext cx="11145030" cy="1401213"/>
          </a:xfrm>
          <a:prstGeom prst="rect">
            <a:avLst/>
          </a:prstGeom>
        </p:spPr>
      </p:pic>
    </p:spTree>
    <p:extLst>
      <p:ext uri="{BB962C8B-B14F-4D97-AF65-F5344CB8AC3E}">
        <p14:creationId xmlns:p14="http://schemas.microsoft.com/office/powerpoint/2010/main" val="407996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 calcmode="lin" valueType="num">
                                      <p:cBhvr additive="base">
                                        <p:cTn id="26"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FA2E3-F2C0-48DF-9C01-4A89C43334BD}"/>
              </a:ext>
            </a:extLst>
          </p:cNvPr>
          <p:cNvSpPr>
            <a:spLocks noGrp="1"/>
          </p:cNvSpPr>
          <p:nvPr>
            <p:ph type="title"/>
          </p:nvPr>
        </p:nvSpPr>
        <p:spPr>
          <a:xfrm>
            <a:off x="426721" y="60961"/>
            <a:ext cx="10131425" cy="1005839"/>
          </a:xfrm>
        </p:spPr>
        <p:txBody>
          <a:bodyPr>
            <a:normAutofit/>
          </a:bodyPr>
          <a:lstStyle/>
          <a:p>
            <a:r>
              <a:rPr lang="zh-CN" altLang="en-US" sz="4800" b="1" kern="0" dirty="0">
                <a:effectLst/>
                <a:latin typeface="+mj-ea"/>
              </a:rPr>
              <a:t>索引创建使用总结</a:t>
            </a:r>
            <a:endParaRPr lang="zh-CN" altLang="en-US" sz="4800" b="1" dirty="0">
              <a:latin typeface="+mj-ea"/>
            </a:endParaRPr>
          </a:p>
        </p:txBody>
      </p:sp>
      <p:sp>
        <p:nvSpPr>
          <p:cNvPr id="3" name="内容占位符 2">
            <a:extLst>
              <a:ext uri="{FF2B5EF4-FFF2-40B4-BE49-F238E27FC236}">
                <a16:creationId xmlns:a16="http://schemas.microsoft.com/office/drawing/2014/main" id="{93604E89-D7E3-42ED-B583-04DF8E928037}"/>
              </a:ext>
            </a:extLst>
          </p:cNvPr>
          <p:cNvSpPr>
            <a:spLocks noGrp="1"/>
          </p:cNvSpPr>
          <p:nvPr>
            <p:ph idx="1"/>
          </p:nvPr>
        </p:nvSpPr>
        <p:spPr>
          <a:xfrm>
            <a:off x="274321" y="777241"/>
            <a:ext cx="11704320" cy="6019798"/>
          </a:xfrm>
        </p:spPr>
        <p:txBody>
          <a:bodyPr>
            <a:noAutofit/>
          </a:bodyPr>
          <a:lstStyle/>
          <a:p>
            <a:r>
              <a:rPr lang="en-US" altLang="zh-CN" sz="2400" kern="0" dirty="0">
                <a:effectLst/>
                <a:latin typeface="+mn-ea"/>
              </a:rPr>
              <a:t>1. </a:t>
            </a:r>
            <a:r>
              <a:rPr lang="zh-CN" altLang="en-US" sz="2400" kern="0" dirty="0">
                <a:effectLst/>
                <a:latin typeface="+mn-ea"/>
              </a:rPr>
              <a:t>在用于 </a:t>
            </a:r>
            <a:r>
              <a:rPr lang="en-US" altLang="zh-CN" sz="2400" kern="0" dirty="0">
                <a:effectLst/>
                <a:latin typeface="+mn-ea"/>
              </a:rPr>
              <a:t>where </a:t>
            </a:r>
            <a:r>
              <a:rPr lang="zh-CN" altLang="en-US" sz="2400" kern="0" dirty="0">
                <a:effectLst/>
                <a:latin typeface="+mn-ea"/>
              </a:rPr>
              <a:t>判断 </a:t>
            </a:r>
            <a:r>
              <a:rPr lang="en-US" altLang="zh-CN" sz="2400" kern="0" dirty="0">
                <a:effectLst/>
                <a:latin typeface="+mn-ea"/>
              </a:rPr>
              <a:t>order </a:t>
            </a:r>
            <a:r>
              <a:rPr lang="zh-CN" altLang="en-US" sz="2400" kern="0" dirty="0">
                <a:effectLst/>
                <a:latin typeface="+mn-ea"/>
              </a:rPr>
              <a:t>排序和 </a:t>
            </a:r>
            <a:r>
              <a:rPr lang="en-US" altLang="zh-CN" sz="2400" kern="0" dirty="0">
                <a:effectLst/>
                <a:latin typeface="+mn-ea"/>
              </a:rPr>
              <a:t>join </a:t>
            </a:r>
            <a:r>
              <a:rPr lang="zh-CN" altLang="en-US" sz="2400" kern="0" dirty="0">
                <a:effectLst/>
                <a:latin typeface="+mn-ea"/>
              </a:rPr>
              <a:t>的</a:t>
            </a:r>
            <a:r>
              <a:rPr lang="en-US" altLang="zh-CN" sz="2400" kern="0" dirty="0">
                <a:effectLst/>
                <a:latin typeface="+mn-ea"/>
              </a:rPr>
              <a:t>(on)</a:t>
            </a:r>
            <a:r>
              <a:rPr lang="zh-CN" altLang="en-US" sz="2400" kern="0" dirty="0">
                <a:effectLst/>
                <a:latin typeface="+mn-ea"/>
              </a:rPr>
              <a:t>字段上创建索引 </a:t>
            </a:r>
            <a:endParaRPr lang="zh-CN" altLang="en-US" sz="2400" dirty="0">
              <a:latin typeface="+mn-ea"/>
            </a:endParaRPr>
          </a:p>
          <a:p>
            <a:r>
              <a:rPr lang="en-US" altLang="zh-CN" sz="2400" kern="0" dirty="0">
                <a:effectLst/>
                <a:latin typeface="+mn-ea"/>
              </a:rPr>
              <a:t>2. </a:t>
            </a:r>
            <a:r>
              <a:rPr lang="zh-CN" altLang="en-US" sz="2400" kern="0" dirty="0">
                <a:effectLst/>
                <a:latin typeface="+mn-ea"/>
              </a:rPr>
              <a:t>索引的个数不要过多。</a:t>
            </a:r>
            <a:r>
              <a:rPr lang="en-US" altLang="zh-CN" sz="2400" kern="0" dirty="0">
                <a:effectLst/>
                <a:latin typeface="+mn-ea"/>
              </a:rPr>
              <a:t>——</a:t>
            </a:r>
            <a:r>
              <a:rPr lang="zh-CN" altLang="en-US" sz="2400" kern="0" dirty="0">
                <a:effectLst/>
                <a:latin typeface="+mn-ea"/>
              </a:rPr>
              <a:t>浪费空间，更新变慢。 </a:t>
            </a:r>
            <a:endParaRPr lang="zh-CN" altLang="en-US" sz="2400" dirty="0">
              <a:latin typeface="+mn-ea"/>
            </a:endParaRPr>
          </a:p>
          <a:p>
            <a:r>
              <a:rPr lang="en-US" altLang="zh-CN" sz="2400" kern="0" dirty="0">
                <a:effectLst/>
                <a:latin typeface="+mn-ea"/>
              </a:rPr>
              <a:t>3. </a:t>
            </a:r>
            <a:r>
              <a:rPr lang="zh-CN" altLang="en-US" sz="2400" kern="0" dirty="0">
                <a:effectLst/>
                <a:latin typeface="+mn-ea"/>
              </a:rPr>
              <a:t>区分度低的字段，例如性别，不要建索引。</a:t>
            </a:r>
            <a:r>
              <a:rPr lang="en-US" altLang="zh-CN" sz="2400" kern="0" dirty="0">
                <a:effectLst/>
                <a:latin typeface="+mn-ea"/>
              </a:rPr>
              <a:t>——</a:t>
            </a:r>
            <a:r>
              <a:rPr lang="zh-CN" altLang="en-US" sz="2400" kern="0" dirty="0">
                <a:effectLst/>
                <a:latin typeface="+mn-ea"/>
              </a:rPr>
              <a:t>离散度太低，导致扫描行数过多。 </a:t>
            </a:r>
            <a:endParaRPr lang="zh-CN" altLang="en-US" sz="2400" dirty="0">
              <a:latin typeface="+mn-ea"/>
            </a:endParaRPr>
          </a:p>
          <a:p>
            <a:r>
              <a:rPr lang="en-US" altLang="zh-CN" sz="2400" kern="0" dirty="0">
                <a:effectLst/>
                <a:latin typeface="+mn-ea"/>
              </a:rPr>
              <a:t>4. </a:t>
            </a:r>
            <a:r>
              <a:rPr lang="zh-CN" altLang="en-US" sz="2400" kern="0" dirty="0">
                <a:effectLst/>
                <a:latin typeface="+mn-ea"/>
              </a:rPr>
              <a:t>频繁更新的值，不要作为主键或者索引。</a:t>
            </a:r>
            <a:r>
              <a:rPr lang="en-US" altLang="zh-CN" sz="2400" kern="0" dirty="0">
                <a:effectLst/>
                <a:latin typeface="+mn-ea"/>
              </a:rPr>
              <a:t>——</a:t>
            </a:r>
            <a:r>
              <a:rPr lang="zh-CN" altLang="en-US" sz="2400" kern="0" dirty="0">
                <a:effectLst/>
                <a:latin typeface="+mn-ea"/>
              </a:rPr>
              <a:t>页分裂 </a:t>
            </a:r>
            <a:endParaRPr lang="zh-CN" altLang="en-US" sz="2400" dirty="0">
              <a:latin typeface="+mn-ea"/>
            </a:endParaRPr>
          </a:p>
          <a:p>
            <a:r>
              <a:rPr lang="en-US" altLang="zh-CN" sz="2400" kern="0" dirty="0">
                <a:effectLst/>
                <a:latin typeface="+mn-ea"/>
              </a:rPr>
              <a:t>5. </a:t>
            </a:r>
            <a:r>
              <a:rPr lang="zh-CN" altLang="en-US" sz="2400" kern="0" dirty="0">
                <a:effectLst/>
                <a:latin typeface="+mn-ea"/>
              </a:rPr>
              <a:t>组合索引把散列性高</a:t>
            </a:r>
            <a:r>
              <a:rPr lang="en-US" altLang="zh-CN" sz="2400" kern="0" dirty="0">
                <a:effectLst/>
                <a:latin typeface="+mn-ea"/>
              </a:rPr>
              <a:t>(</a:t>
            </a:r>
            <a:r>
              <a:rPr lang="zh-CN" altLang="en-US" sz="2400" kern="0" dirty="0">
                <a:effectLst/>
                <a:latin typeface="+mn-ea"/>
              </a:rPr>
              <a:t>区分度高</a:t>
            </a:r>
            <a:r>
              <a:rPr lang="en-US" altLang="zh-CN" sz="2400" kern="0" dirty="0">
                <a:effectLst/>
                <a:latin typeface="+mn-ea"/>
              </a:rPr>
              <a:t>)</a:t>
            </a:r>
            <a:r>
              <a:rPr lang="zh-CN" altLang="en-US" sz="2400" kern="0" dirty="0">
                <a:effectLst/>
                <a:latin typeface="+mn-ea"/>
              </a:rPr>
              <a:t>的值放在前面。</a:t>
            </a:r>
            <a:r>
              <a:rPr lang="en-US" altLang="zh-CN" sz="2400" kern="0" dirty="0">
                <a:effectLst/>
                <a:latin typeface="+mn-ea"/>
              </a:rPr>
              <a:t>——</a:t>
            </a:r>
            <a:r>
              <a:rPr lang="zh-CN" altLang="en-US" sz="2400" kern="0" dirty="0">
                <a:effectLst/>
                <a:latin typeface="+mn-ea"/>
              </a:rPr>
              <a:t>最左前缀匹配原则 </a:t>
            </a:r>
            <a:endParaRPr lang="zh-CN" altLang="en-US" sz="2400" dirty="0">
              <a:latin typeface="+mn-ea"/>
            </a:endParaRPr>
          </a:p>
          <a:p>
            <a:r>
              <a:rPr lang="en-US" altLang="zh-CN" sz="2400" kern="0" dirty="0">
                <a:effectLst/>
                <a:latin typeface="+mn-ea"/>
              </a:rPr>
              <a:t>6. </a:t>
            </a:r>
            <a:r>
              <a:rPr lang="zh-CN" altLang="en-US" sz="2400" kern="0" dirty="0">
                <a:effectLst/>
                <a:latin typeface="+mn-ea"/>
              </a:rPr>
              <a:t>创建复合索引，而不是修改单列索引。</a:t>
            </a:r>
            <a:r>
              <a:rPr lang="en-US" altLang="zh-CN" sz="2400" kern="0" dirty="0">
                <a:effectLst/>
                <a:latin typeface="+mn-ea"/>
              </a:rPr>
              <a:t>——</a:t>
            </a:r>
            <a:r>
              <a:rPr lang="zh-CN" altLang="en-US" sz="2400" kern="0" dirty="0">
                <a:effectLst/>
                <a:latin typeface="+mn-ea"/>
              </a:rPr>
              <a:t>组合索引代替多个单列索引（由于</a:t>
            </a:r>
            <a:r>
              <a:rPr lang="en-US" altLang="zh-CN" sz="2400" kern="0" dirty="0">
                <a:effectLst/>
                <a:latin typeface="+mn-ea"/>
              </a:rPr>
              <a:t>MySQL</a:t>
            </a:r>
            <a:r>
              <a:rPr lang="zh-CN" altLang="en-US" sz="2400" kern="0" dirty="0">
                <a:effectLst/>
                <a:latin typeface="+mn-ea"/>
              </a:rPr>
              <a:t>中每次只能使用一个索引，所以经常使用多个条件查询时更适合使用组合索引）</a:t>
            </a:r>
            <a:endParaRPr lang="en-US" altLang="zh-CN" sz="2400" kern="0" dirty="0">
              <a:effectLst/>
              <a:latin typeface="+mn-ea"/>
            </a:endParaRPr>
          </a:p>
          <a:p>
            <a:r>
              <a:rPr lang="en-US" altLang="zh-CN" sz="2400" kern="0" dirty="0">
                <a:effectLst/>
                <a:latin typeface="+mn-ea"/>
              </a:rPr>
              <a:t>7. </a:t>
            </a:r>
            <a:r>
              <a:rPr lang="zh-CN" altLang="en-US" sz="2400" kern="0" dirty="0">
                <a:effectLst/>
                <a:latin typeface="+mn-ea"/>
              </a:rPr>
              <a:t>过长的字段，怎么建立索引？</a:t>
            </a:r>
            <a:r>
              <a:rPr lang="en-US" altLang="zh-CN" sz="2400" kern="0" dirty="0">
                <a:effectLst/>
                <a:latin typeface="+mn-ea"/>
              </a:rPr>
              <a:t>——</a:t>
            </a:r>
            <a:r>
              <a:rPr lang="zh-CN" altLang="en-US" sz="2400" kern="0" dirty="0">
                <a:effectLst/>
                <a:latin typeface="+mn-ea"/>
              </a:rPr>
              <a:t>使用短索引。</a:t>
            </a:r>
            <a:endParaRPr lang="en-US" altLang="zh-CN" sz="2400" kern="0" dirty="0">
              <a:effectLst/>
              <a:latin typeface="+mn-ea"/>
            </a:endParaRPr>
          </a:p>
          <a:p>
            <a:r>
              <a:rPr lang="en-US" altLang="zh-CN" sz="2400" kern="0" dirty="0">
                <a:effectLst/>
                <a:latin typeface="+mn-ea"/>
              </a:rPr>
              <a:t>8. </a:t>
            </a:r>
            <a:r>
              <a:rPr lang="zh-CN" altLang="en-US" sz="2400" kern="0" dirty="0">
                <a:effectLst/>
                <a:latin typeface="+mn-ea"/>
              </a:rPr>
              <a:t>不建议用无序的值</a:t>
            </a:r>
            <a:r>
              <a:rPr lang="en-US" altLang="zh-CN" sz="2400" kern="0" dirty="0">
                <a:effectLst/>
                <a:latin typeface="+mn-ea"/>
              </a:rPr>
              <a:t>(</a:t>
            </a:r>
            <a:r>
              <a:rPr lang="zh-CN" altLang="en-US" sz="2400" kern="0" dirty="0">
                <a:effectLst/>
                <a:latin typeface="+mn-ea"/>
              </a:rPr>
              <a:t>例如身份证、</a:t>
            </a:r>
            <a:r>
              <a:rPr lang="en-US" altLang="zh-CN" sz="2400" kern="0" dirty="0">
                <a:effectLst/>
                <a:latin typeface="+mn-ea"/>
              </a:rPr>
              <a:t>UUID )</a:t>
            </a:r>
            <a:r>
              <a:rPr lang="zh-CN" altLang="en-US" sz="2400" kern="0" dirty="0">
                <a:effectLst/>
                <a:latin typeface="+mn-ea"/>
              </a:rPr>
              <a:t>作为索引</a:t>
            </a:r>
            <a:r>
              <a:rPr lang="en-US" altLang="zh-CN" sz="2400" kern="0" dirty="0">
                <a:effectLst/>
                <a:latin typeface="+mn-ea"/>
              </a:rPr>
              <a:t>——</a:t>
            </a:r>
            <a:r>
              <a:rPr lang="zh-CN" altLang="en-US" sz="2400" kern="0" dirty="0">
                <a:effectLst/>
                <a:latin typeface="+mn-ea"/>
              </a:rPr>
              <a:t>当主键具有不确定性，会造成叶子节点频繁分裂，出现磁盘存储的碎片化</a:t>
            </a:r>
            <a:endParaRPr lang="zh-CN" altLang="en-US" sz="2400" dirty="0">
              <a:latin typeface="+mn-ea"/>
            </a:endParaRPr>
          </a:p>
        </p:txBody>
      </p:sp>
    </p:spTree>
    <p:extLst>
      <p:ext uri="{BB962C8B-B14F-4D97-AF65-F5344CB8AC3E}">
        <p14:creationId xmlns:p14="http://schemas.microsoft.com/office/powerpoint/2010/main" val="31289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6A6FA-C91D-4E4C-B655-BF2F8D4E2B3B}"/>
              </a:ext>
            </a:extLst>
          </p:cNvPr>
          <p:cNvSpPr>
            <a:spLocks noGrp="1"/>
          </p:cNvSpPr>
          <p:nvPr>
            <p:ph type="title"/>
          </p:nvPr>
        </p:nvSpPr>
        <p:spPr>
          <a:xfrm>
            <a:off x="685800" y="96982"/>
            <a:ext cx="10131425" cy="1456267"/>
          </a:xfrm>
        </p:spPr>
        <p:txBody>
          <a:bodyPr>
            <a:normAutofit/>
          </a:bodyPr>
          <a:lstStyle/>
          <a:p>
            <a:r>
              <a:rPr lang="zh-CN" altLang="en-US" sz="4800" b="1" dirty="0"/>
              <a:t>全文索引 </a:t>
            </a:r>
          </a:p>
        </p:txBody>
      </p:sp>
      <p:sp>
        <p:nvSpPr>
          <p:cNvPr id="3" name="内容占位符 2">
            <a:extLst>
              <a:ext uri="{FF2B5EF4-FFF2-40B4-BE49-F238E27FC236}">
                <a16:creationId xmlns:a16="http://schemas.microsoft.com/office/drawing/2014/main" id="{BD1555F9-7465-4A2B-8AC8-AE7751862679}"/>
              </a:ext>
            </a:extLst>
          </p:cNvPr>
          <p:cNvSpPr>
            <a:spLocks noGrp="1"/>
          </p:cNvSpPr>
          <p:nvPr>
            <p:ph idx="1"/>
          </p:nvPr>
        </p:nvSpPr>
        <p:spPr>
          <a:xfrm>
            <a:off x="685799" y="1393923"/>
            <a:ext cx="10131425" cy="1456268"/>
          </a:xfrm>
        </p:spPr>
        <p:txBody>
          <a:bodyPr>
            <a:normAutofit/>
          </a:bodyPr>
          <a:lstStyle/>
          <a:p>
            <a:r>
              <a:rPr lang="zh-CN" altLang="en-US" sz="2800" dirty="0">
                <a:latin typeface="+mj-ea"/>
                <a:ea typeface="+mj-ea"/>
              </a:rPr>
              <a:t>全文索引主要针对文本文件，比如文章，标题。在 </a:t>
            </a:r>
            <a:r>
              <a:rPr lang="en-US" altLang="zh-CN" sz="2800" dirty="0">
                <a:latin typeface="+mj-ea"/>
                <a:ea typeface="+mj-ea"/>
              </a:rPr>
              <a:t>MySQL5.6 </a:t>
            </a:r>
            <a:r>
              <a:rPr lang="zh-CN" altLang="en-US" sz="2800" dirty="0">
                <a:latin typeface="+mj-ea"/>
                <a:ea typeface="+mj-ea"/>
              </a:rPr>
              <a:t>之前，只有 </a:t>
            </a:r>
            <a:r>
              <a:rPr lang="en-US" altLang="zh-CN" sz="2800" dirty="0" err="1">
                <a:latin typeface="+mj-ea"/>
                <a:ea typeface="+mj-ea"/>
              </a:rPr>
              <a:t>MyISAM</a:t>
            </a:r>
            <a:r>
              <a:rPr lang="en-US" altLang="zh-CN" sz="2800" dirty="0">
                <a:latin typeface="+mj-ea"/>
                <a:ea typeface="+mj-ea"/>
              </a:rPr>
              <a:t> </a:t>
            </a:r>
            <a:r>
              <a:rPr lang="zh-CN" altLang="en-US" sz="2800" dirty="0">
                <a:latin typeface="+mj-ea"/>
                <a:ea typeface="+mj-ea"/>
              </a:rPr>
              <a:t>存储引擎支持全文索引，</a:t>
            </a:r>
            <a:r>
              <a:rPr lang="en-US" altLang="zh-CN" sz="2800" dirty="0">
                <a:latin typeface="+mj-ea"/>
                <a:ea typeface="+mj-ea"/>
              </a:rPr>
              <a:t>MySQL5.6</a:t>
            </a:r>
            <a:r>
              <a:rPr lang="zh-CN" altLang="en-US" sz="2800" dirty="0">
                <a:latin typeface="+mj-ea"/>
                <a:ea typeface="+mj-ea"/>
              </a:rPr>
              <a:t>之后</a:t>
            </a:r>
            <a:r>
              <a:rPr lang="en-US" altLang="zh-CN" sz="2800" dirty="0" err="1">
                <a:latin typeface="+mj-ea"/>
                <a:ea typeface="+mj-ea"/>
              </a:rPr>
              <a:t>InnoDB</a:t>
            </a:r>
            <a:r>
              <a:rPr lang="zh-CN" altLang="en-US" sz="2800" dirty="0">
                <a:latin typeface="+mj-ea"/>
                <a:ea typeface="+mj-ea"/>
              </a:rPr>
              <a:t>储存引擎也支持全文索引。</a:t>
            </a:r>
          </a:p>
        </p:txBody>
      </p:sp>
      <p:pic>
        <p:nvPicPr>
          <p:cNvPr id="7" name="图片 6">
            <a:extLst>
              <a:ext uri="{FF2B5EF4-FFF2-40B4-BE49-F238E27FC236}">
                <a16:creationId xmlns:a16="http://schemas.microsoft.com/office/drawing/2014/main" id="{3DBE3746-41C2-45C4-9677-FA14AD27F05A}"/>
              </a:ext>
            </a:extLst>
          </p:cNvPr>
          <p:cNvPicPr>
            <a:picLocks noChangeAspect="1"/>
          </p:cNvPicPr>
          <p:nvPr/>
        </p:nvPicPr>
        <p:blipFill>
          <a:blip r:embed="rId2"/>
          <a:stretch>
            <a:fillRect/>
          </a:stretch>
        </p:blipFill>
        <p:spPr>
          <a:xfrm>
            <a:off x="997526" y="2780624"/>
            <a:ext cx="8176779" cy="3980394"/>
          </a:xfrm>
          <a:prstGeom prst="rect">
            <a:avLst/>
          </a:prstGeom>
        </p:spPr>
      </p:pic>
    </p:spTree>
    <p:extLst>
      <p:ext uri="{BB962C8B-B14F-4D97-AF65-F5344CB8AC3E}">
        <p14:creationId xmlns:p14="http://schemas.microsoft.com/office/powerpoint/2010/main" val="244482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16111-A6D1-4E54-A565-3C5D070A85D5}"/>
              </a:ext>
            </a:extLst>
          </p:cNvPr>
          <p:cNvSpPr>
            <a:spLocks noGrp="1"/>
          </p:cNvSpPr>
          <p:nvPr>
            <p:ph type="title"/>
          </p:nvPr>
        </p:nvSpPr>
        <p:spPr/>
        <p:txBody>
          <a:bodyPr>
            <a:normAutofit/>
          </a:bodyPr>
          <a:lstStyle/>
          <a:p>
            <a:r>
              <a:rPr lang="zh-CN" altLang="en-US" sz="4800" b="1" dirty="0">
                <a:latin typeface="+mj-ea"/>
              </a:rPr>
              <a:t>唯一索引</a:t>
            </a:r>
          </a:p>
        </p:txBody>
      </p:sp>
      <p:sp>
        <p:nvSpPr>
          <p:cNvPr id="3" name="内容占位符 2">
            <a:extLst>
              <a:ext uri="{FF2B5EF4-FFF2-40B4-BE49-F238E27FC236}">
                <a16:creationId xmlns:a16="http://schemas.microsoft.com/office/drawing/2014/main" id="{3BC26BDE-5E97-4051-874A-9F2A17C49937}"/>
              </a:ext>
            </a:extLst>
          </p:cNvPr>
          <p:cNvSpPr>
            <a:spLocks noGrp="1"/>
          </p:cNvSpPr>
          <p:nvPr>
            <p:ph idx="1"/>
          </p:nvPr>
        </p:nvSpPr>
        <p:spPr>
          <a:xfrm>
            <a:off x="685801" y="1886913"/>
            <a:ext cx="10131425" cy="2402224"/>
          </a:xfrm>
        </p:spPr>
        <p:txBody>
          <a:bodyPr>
            <a:normAutofit/>
          </a:bodyPr>
          <a:lstStyle/>
          <a:p>
            <a:r>
              <a:rPr lang="zh-CN" altLang="en-US" sz="3200" dirty="0"/>
              <a:t>见名知义，索引列中的值必须是唯一的，但是允许为空值。</a:t>
            </a:r>
            <a:r>
              <a:rPr lang="en-US" altLang="zh-CN" sz="3200" dirty="0"/>
              <a:t>d</a:t>
            </a:r>
            <a:r>
              <a:rPr lang="zh-CN" altLang="en-US" sz="3200" dirty="0"/>
              <a:t>表中</a:t>
            </a:r>
            <a:r>
              <a:rPr lang="en-US" altLang="zh-CN" sz="3200" dirty="0"/>
              <a:t>name</a:t>
            </a:r>
            <a:r>
              <a:rPr lang="zh-CN" altLang="en-US" sz="3200" dirty="0"/>
              <a:t>就是唯一索引，相比主键索引，主键字段不能为</a:t>
            </a:r>
            <a:r>
              <a:rPr lang="en-US" altLang="zh-CN" sz="3200" dirty="0"/>
              <a:t>null</a:t>
            </a:r>
            <a:r>
              <a:rPr lang="zh-CN" altLang="en-US" sz="3200" dirty="0"/>
              <a:t>，也不能重复</a:t>
            </a:r>
          </a:p>
        </p:txBody>
      </p:sp>
      <p:pic>
        <p:nvPicPr>
          <p:cNvPr id="5" name="图片 4">
            <a:extLst>
              <a:ext uri="{FF2B5EF4-FFF2-40B4-BE49-F238E27FC236}">
                <a16:creationId xmlns:a16="http://schemas.microsoft.com/office/drawing/2014/main" id="{49DAF643-89D0-4548-A57D-2BC047A0992D}"/>
              </a:ext>
            </a:extLst>
          </p:cNvPr>
          <p:cNvPicPr>
            <a:picLocks noChangeAspect="1"/>
          </p:cNvPicPr>
          <p:nvPr/>
        </p:nvPicPr>
        <p:blipFill>
          <a:blip r:embed="rId2"/>
          <a:stretch>
            <a:fillRect/>
          </a:stretch>
        </p:blipFill>
        <p:spPr>
          <a:xfrm>
            <a:off x="939944" y="4042062"/>
            <a:ext cx="8251636" cy="2402223"/>
          </a:xfrm>
          <a:prstGeom prst="rect">
            <a:avLst/>
          </a:prstGeom>
        </p:spPr>
      </p:pic>
    </p:spTree>
    <p:extLst>
      <p:ext uri="{BB962C8B-B14F-4D97-AF65-F5344CB8AC3E}">
        <p14:creationId xmlns:p14="http://schemas.microsoft.com/office/powerpoint/2010/main" val="112255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B27BA-D4F5-43A7-AB64-FB756CE29C4C}"/>
              </a:ext>
            </a:extLst>
          </p:cNvPr>
          <p:cNvSpPr>
            <a:spLocks noGrp="1"/>
          </p:cNvSpPr>
          <p:nvPr>
            <p:ph type="title"/>
          </p:nvPr>
        </p:nvSpPr>
        <p:spPr>
          <a:xfrm>
            <a:off x="685801" y="543790"/>
            <a:ext cx="10131425" cy="1060643"/>
          </a:xfrm>
        </p:spPr>
        <p:txBody>
          <a:bodyPr>
            <a:normAutofit/>
          </a:bodyPr>
          <a:lstStyle/>
          <a:p>
            <a:r>
              <a:rPr lang="zh-CN" altLang="en-US" sz="4800" b="1" dirty="0"/>
              <a:t>组合索引</a:t>
            </a:r>
          </a:p>
        </p:txBody>
      </p:sp>
      <p:sp>
        <p:nvSpPr>
          <p:cNvPr id="3" name="内容占位符 2">
            <a:extLst>
              <a:ext uri="{FF2B5EF4-FFF2-40B4-BE49-F238E27FC236}">
                <a16:creationId xmlns:a16="http://schemas.microsoft.com/office/drawing/2014/main" id="{6B8D939A-3093-4661-9535-CC7FA126CE55}"/>
              </a:ext>
            </a:extLst>
          </p:cNvPr>
          <p:cNvSpPr>
            <a:spLocks noGrp="1"/>
          </p:cNvSpPr>
          <p:nvPr>
            <p:ph idx="1"/>
          </p:nvPr>
        </p:nvSpPr>
        <p:spPr>
          <a:xfrm>
            <a:off x="685801" y="1604433"/>
            <a:ext cx="10131425" cy="4914901"/>
          </a:xfrm>
        </p:spPr>
        <p:txBody>
          <a:bodyPr>
            <a:normAutofit/>
          </a:bodyPr>
          <a:lstStyle/>
          <a:p>
            <a:r>
              <a:rPr lang="zh-CN" altLang="en-US" sz="2400" dirty="0"/>
              <a:t>用多个列组合构建的索引，这多个列中的值不允许有空值。</a:t>
            </a:r>
            <a:endParaRPr lang="en-US" altLang="zh-CN" sz="2400" dirty="0"/>
          </a:p>
          <a:p>
            <a:pPr marL="0" indent="0">
              <a:buNone/>
            </a:pPr>
            <a:r>
              <a:rPr lang="it-IT" altLang="zh-CN" sz="2400" dirty="0"/>
              <a:t>	ALTER TABLE 'table_name’ ADD INDE Xindex_name('col1','col2','col3’);</a:t>
            </a:r>
          </a:p>
          <a:p>
            <a:r>
              <a:rPr lang="zh-CN" altLang="en-US" sz="2400" dirty="0"/>
              <a:t>组合索引遵循“最左前缀”原则，使用时最好把最常用作为检索或排序的列放在最左，依次递减。组合索引相当于建立了</a:t>
            </a:r>
            <a:r>
              <a:rPr lang="en-US" altLang="zh-CN" sz="2400" dirty="0"/>
              <a:t>col1</a:t>
            </a:r>
            <a:r>
              <a:rPr lang="zh-CN" altLang="en-US" sz="2400" dirty="0"/>
              <a:t>，</a:t>
            </a:r>
            <a:r>
              <a:rPr lang="en-US" altLang="zh-CN" sz="2400" dirty="0"/>
              <a:t>col1col2</a:t>
            </a:r>
            <a:r>
              <a:rPr lang="zh-CN" altLang="en-US" sz="2400" dirty="0"/>
              <a:t>，</a:t>
            </a:r>
            <a:r>
              <a:rPr lang="en-US" altLang="zh-CN" sz="2400" dirty="0"/>
              <a:t>col1col2col3 </a:t>
            </a:r>
            <a:r>
              <a:rPr lang="zh-CN" altLang="en-US" sz="2400" dirty="0"/>
              <a:t>三个索引，而</a:t>
            </a:r>
            <a:r>
              <a:rPr lang="en-US" altLang="zh-CN" sz="2400" dirty="0"/>
              <a:t>col2</a:t>
            </a:r>
            <a:r>
              <a:rPr lang="zh-CN" altLang="en-US" sz="2400" dirty="0"/>
              <a:t>或者</a:t>
            </a:r>
            <a:r>
              <a:rPr lang="en-US" altLang="zh-CN" sz="2400" dirty="0"/>
              <a:t>col3</a:t>
            </a:r>
            <a:r>
              <a:rPr lang="zh-CN" altLang="en-US" sz="2400" dirty="0"/>
              <a:t>是不能使用索引的。在使用组合索引的时候可能因为</a:t>
            </a:r>
          </a:p>
          <a:p>
            <a:r>
              <a:rPr lang="zh-CN" altLang="en-US" sz="2400" dirty="0"/>
              <a:t>列名长度过长而导致索引的</a:t>
            </a:r>
            <a:r>
              <a:rPr lang="en-US" altLang="zh-CN" sz="2400" dirty="0"/>
              <a:t>key</a:t>
            </a:r>
            <a:r>
              <a:rPr lang="zh-CN" altLang="en-US" sz="2400" dirty="0"/>
              <a:t>太大，导致效率降低，在允许的情况下，可以只取</a:t>
            </a:r>
            <a:r>
              <a:rPr lang="en-US" altLang="zh-CN" sz="2400" dirty="0"/>
              <a:t>col1</a:t>
            </a:r>
            <a:r>
              <a:rPr lang="zh-CN" altLang="en-US" sz="2400" dirty="0"/>
              <a:t>和</a:t>
            </a:r>
            <a:r>
              <a:rPr lang="en-US" altLang="zh-CN" sz="2400" dirty="0"/>
              <a:t>col2</a:t>
            </a:r>
            <a:r>
              <a:rPr lang="zh-CN" altLang="en-US" sz="2400" dirty="0"/>
              <a:t>的前几个字符作为索引。</a:t>
            </a:r>
            <a:endParaRPr lang="en-US" altLang="zh-CN" sz="2400" dirty="0"/>
          </a:p>
          <a:p>
            <a:pPr marL="0" indent="0">
              <a:buNone/>
            </a:pPr>
            <a:r>
              <a:rPr lang="en-US" altLang="zh-CN" sz="2400" dirty="0"/>
              <a:t>	ALTER  TABLE 'table _ name’ ADD INDEX  </a:t>
            </a:r>
            <a:r>
              <a:rPr lang="en-US" altLang="zh-CN" sz="2400" dirty="0" err="1"/>
              <a:t>index_name</a:t>
            </a:r>
            <a:r>
              <a:rPr lang="en-US" altLang="zh-CN" sz="2400" dirty="0"/>
              <a:t> (col1(4),col2(3));</a:t>
            </a:r>
          </a:p>
          <a:p>
            <a:pPr marL="0" indent="0">
              <a:buNone/>
            </a:pPr>
            <a:r>
              <a:rPr lang="zh-CN" altLang="en-US" sz="2400" dirty="0"/>
              <a:t>     </a:t>
            </a:r>
            <a:r>
              <a:rPr lang="en-US" altLang="zh-CN" sz="2400" dirty="0"/>
              <a:t>	</a:t>
            </a:r>
            <a:r>
              <a:rPr lang="zh-CN" altLang="en-US" sz="2400" dirty="0"/>
              <a:t>表示使用</a:t>
            </a:r>
            <a:r>
              <a:rPr lang="en-US" altLang="zh-CN" sz="2400" dirty="0"/>
              <a:t>col1</a:t>
            </a:r>
            <a:r>
              <a:rPr lang="zh-CN" altLang="en-US" sz="2400" dirty="0"/>
              <a:t>的前</a:t>
            </a:r>
            <a:r>
              <a:rPr lang="en-US" altLang="zh-CN" sz="2400" dirty="0"/>
              <a:t>4</a:t>
            </a:r>
            <a:r>
              <a:rPr lang="zh-CN" altLang="en-US" sz="2400" dirty="0"/>
              <a:t>个字符和</a:t>
            </a:r>
            <a:r>
              <a:rPr lang="en-US" altLang="zh-CN" sz="2400" dirty="0"/>
              <a:t>col2</a:t>
            </a:r>
            <a:r>
              <a:rPr lang="zh-CN" altLang="en-US" sz="2400" dirty="0"/>
              <a:t>的前</a:t>
            </a:r>
            <a:r>
              <a:rPr lang="en-US" altLang="zh-CN" sz="2400" dirty="0"/>
              <a:t>3</a:t>
            </a:r>
            <a:r>
              <a:rPr lang="zh-CN" altLang="en-US" sz="2400" dirty="0"/>
              <a:t>个字符作为索引</a:t>
            </a:r>
          </a:p>
        </p:txBody>
      </p:sp>
    </p:spTree>
    <p:extLst>
      <p:ext uri="{BB962C8B-B14F-4D97-AF65-F5344CB8AC3E}">
        <p14:creationId xmlns:p14="http://schemas.microsoft.com/office/powerpoint/2010/main" val="13405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5DB44-96CB-4FD3-84A7-59A09836A299}"/>
              </a:ext>
            </a:extLst>
          </p:cNvPr>
          <p:cNvSpPr>
            <a:spLocks noGrp="1"/>
          </p:cNvSpPr>
          <p:nvPr>
            <p:ph type="title"/>
          </p:nvPr>
        </p:nvSpPr>
        <p:spPr>
          <a:xfrm>
            <a:off x="685801" y="464127"/>
            <a:ext cx="10131425" cy="955964"/>
          </a:xfrm>
        </p:spPr>
        <p:txBody>
          <a:bodyPr>
            <a:normAutofit/>
          </a:bodyPr>
          <a:lstStyle/>
          <a:p>
            <a:r>
              <a:rPr lang="zh-CN" altLang="en-US" sz="4800" b="1" dirty="0">
                <a:latin typeface="+mj-ea"/>
              </a:rPr>
              <a:t>索引机制</a:t>
            </a:r>
          </a:p>
        </p:txBody>
      </p:sp>
      <p:sp>
        <p:nvSpPr>
          <p:cNvPr id="3" name="内容占位符 2">
            <a:extLst>
              <a:ext uri="{FF2B5EF4-FFF2-40B4-BE49-F238E27FC236}">
                <a16:creationId xmlns:a16="http://schemas.microsoft.com/office/drawing/2014/main" id="{C69533C7-86E3-4894-AC7B-7497226A2C13}"/>
              </a:ext>
            </a:extLst>
          </p:cNvPr>
          <p:cNvSpPr>
            <a:spLocks noGrp="1"/>
          </p:cNvSpPr>
          <p:nvPr>
            <p:ph idx="1"/>
          </p:nvPr>
        </p:nvSpPr>
        <p:spPr>
          <a:xfrm>
            <a:off x="685801" y="1136073"/>
            <a:ext cx="10131425" cy="4655127"/>
          </a:xfrm>
        </p:spPr>
        <p:txBody>
          <a:bodyPr>
            <a:normAutofit/>
          </a:bodyPr>
          <a:lstStyle/>
          <a:p>
            <a:pPr marL="0" indent="0">
              <a:buNone/>
            </a:pPr>
            <a:r>
              <a:rPr lang="zh-CN" altLang="en-US" sz="3600" b="1" dirty="0"/>
              <a:t>索引加快查询的原理 </a:t>
            </a:r>
          </a:p>
          <a:p>
            <a:r>
              <a:rPr lang="zh-CN" altLang="en-US" sz="2800" dirty="0"/>
              <a:t>传统的查询方法，是按照表的顺序遍历的，不论查询几条数据，</a:t>
            </a:r>
            <a:r>
              <a:rPr lang="en-US" altLang="zh-CN" sz="2800" dirty="0"/>
              <a:t>MySQL</a:t>
            </a:r>
            <a:r>
              <a:rPr lang="zh-CN" altLang="en-US" sz="2800" dirty="0"/>
              <a:t>需要将表的数据从头到尾遍历一遍。 </a:t>
            </a:r>
          </a:p>
          <a:p>
            <a:r>
              <a:rPr lang="zh-CN" altLang="en-US" sz="2800" dirty="0"/>
              <a:t>在我们添加完索引之后，</a:t>
            </a:r>
            <a:r>
              <a:rPr lang="en-US" altLang="zh-CN" sz="2800" dirty="0"/>
              <a:t>MySQL </a:t>
            </a:r>
            <a:r>
              <a:rPr lang="zh-CN" altLang="en-US" sz="2800" dirty="0"/>
              <a:t>一般通过 </a:t>
            </a:r>
            <a:r>
              <a:rPr lang="en-US" altLang="zh-CN" sz="2800" dirty="0"/>
              <a:t>BTREE </a:t>
            </a:r>
            <a:r>
              <a:rPr lang="zh-CN" altLang="en-US" sz="2800" dirty="0"/>
              <a:t>算法生成一个索引文件，在查询数据库时，找到索引文件进行遍历，</a:t>
            </a:r>
            <a:r>
              <a:rPr lang="zh-CN" altLang="en-US" sz="2800" b="1" dirty="0">
                <a:solidFill>
                  <a:srgbClr val="FF0000"/>
                </a:solidFill>
              </a:rPr>
              <a:t>使用能够大幅地查询的效率的折半查找的方式</a:t>
            </a:r>
            <a:r>
              <a:rPr lang="zh-CN" altLang="en-US" sz="2800" dirty="0"/>
              <a:t>，找到相应的键从而获取数据。</a:t>
            </a:r>
          </a:p>
        </p:txBody>
      </p:sp>
    </p:spTree>
    <p:extLst>
      <p:ext uri="{BB962C8B-B14F-4D97-AF65-F5344CB8AC3E}">
        <p14:creationId xmlns:p14="http://schemas.microsoft.com/office/powerpoint/2010/main" val="390520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{94D67308-DC9F-4628-BEA9-136432F3A7EF}tf03457452</Template>
  <TotalTime>264</TotalTime>
  <Words>4849</Words>
  <Application>Microsoft Office PowerPoint</Application>
  <PresentationFormat>宽屏</PresentationFormat>
  <Paragraphs>204</Paragraphs>
  <Slides>55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MicrosoftYaHei-Bold</vt:lpstr>
      <vt:lpstr>宋体</vt:lpstr>
      <vt:lpstr>微软雅黑</vt:lpstr>
      <vt:lpstr>微软雅黑</vt:lpstr>
      <vt:lpstr>新宋体</vt:lpstr>
      <vt:lpstr>Arial</vt:lpstr>
      <vt:lpstr>Calibri</vt:lpstr>
      <vt:lpstr>Calibri Light</vt:lpstr>
      <vt:lpstr>Consolas</vt:lpstr>
      <vt:lpstr>Segoe UI</vt:lpstr>
      <vt:lpstr>天体</vt:lpstr>
      <vt:lpstr>PowerPoint 演示文稿</vt:lpstr>
      <vt:lpstr>索引基础【重点】</vt:lpstr>
      <vt:lpstr>索引分类</vt:lpstr>
      <vt:lpstr>主键索引</vt:lpstr>
      <vt:lpstr>普通索引</vt:lpstr>
      <vt:lpstr>全文索引 </vt:lpstr>
      <vt:lpstr>唯一索引</vt:lpstr>
      <vt:lpstr>组合索引</vt:lpstr>
      <vt:lpstr>索引机制</vt:lpstr>
      <vt:lpstr>索引的代价</vt:lpstr>
      <vt:lpstr>索引存储数据结构</vt:lpstr>
      <vt:lpstr>哈希表</vt:lpstr>
      <vt:lpstr>数组</vt:lpstr>
      <vt:lpstr>二分查找</vt:lpstr>
      <vt:lpstr>增删</vt:lpstr>
      <vt:lpstr>二叉查找树</vt:lpstr>
      <vt:lpstr>PowerPoint 演示文稿</vt:lpstr>
      <vt:lpstr>二叉树倾斜</vt:lpstr>
      <vt:lpstr>AVL 树</vt:lpstr>
      <vt:lpstr>自旋</vt:lpstr>
      <vt:lpstr>左旋</vt:lpstr>
      <vt:lpstr>右旋</vt:lpstr>
      <vt:lpstr>使用平衡二叉树存储索引的问题【重点】</vt:lpstr>
      <vt:lpstr>根据这三点，可以有如下大致的一个简单的结构图 </vt:lpstr>
      <vt:lpstr>问题概述 上图中如果我们要找到6这条数据，需要进行3次IO(获取一个节点就是一个IO操作)，如果这棵树很高的话，从索引中找到我们需要的数据，就要访问更多的节点，会进行大量的IO操作，所以说AVL树存在的最大问题就是空间利用不足，浪费了大量空间，数据量大的时候就会成为一颗瘦高的树。 </vt:lpstr>
      <vt:lpstr>多路平衡查找树（B-Tree）</vt:lpstr>
      <vt:lpstr>PowerPoint 演示文稿</vt:lpstr>
      <vt:lpstr>B树的查询</vt:lpstr>
      <vt:lpstr>B树查询的问题</vt:lpstr>
      <vt:lpstr>加强版多路平衡查找树(B+Tree)</vt:lpstr>
      <vt:lpstr>B树和B+树的区别</vt:lpstr>
      <vt:lpstr>innoDB 中 B+树的存储结构</vt:lpstr>
      <vt:lpstr>存储容量 </vt:lpstr>
      <vt:lpstr>查询效率</vt:lpstr>
      <vt:lpstr>为什么使用 B+ 树存储索引</vt:lpstr>
      <vt:lpstr>聚簇索引和非聚簇索引</vt:lpstr>
      <vt:lpstr>MyISAM：非聚簇索引</vt:lpstr>
      <vt:lpstr>非聚簇索引的数据表和索引表是分开存储的</vt:lpstr>
      <vt:lpstr>InnoDB：聚簇索引</vt:lpstr>
      <vt:lpstr>聚簇索引的数据和主键索引存储在一起</vt:lpstr>
      <vt:lpstr>PowerPoint 演示文稿</vt:lpstr>
      <vt:lpstr>索引使用原则</vt:lpstr>
      <vt:lpstr>PowerPoint 演示文稿</vt:lpstr>
      <vt:lpstr>组合索引最左匹配</vt:lpstr>
      <vt:lpstr>PowerPoint 演示文稿</vt:lpstr>
      <vt:lpstr>什么时候用到组合索引</vt:lpstr>
      <vt:lpstr>PowerPoint 演示文稿</vt:lpstr>
      <vt:lpstr>如何创建组合索引</vt:lpstr>
      <vt:lpstr>覆盖索引</vt:lpstr>
      <vt:lpstr>PowerPoint 演示文稿</vt:lpstr>
      <vt:lpstr>覆盖索引</vt:lpstr>
      <vt:lpstr>索引条件下推(ICP)</vt:lpstr>
      <vt:lpstr>作用</vt:lpstr>
      <vt:lpstr>使用</vt:lpstr>
      <vt:lpstr>索引创建使用总结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 亚涛</dc:creator>
  <cp:lastModifiedBy>邵 亚涛</cp:lastModifiedBy>
  <cp:revision>1</cp:revision>
  <dcterms:created xsi:type="dcterms:W3CDTF">2022-04-15T02:44:32Z</dcterms:created>
  <dcterms:modified xsi:type="dcterms:W3CDTF">2022-04-15T07:09:13Z</dcterms:modified>
</cp:coreProperties>
</file>