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5"/>
  </p:notesMasterIdLst>
  <p:handoutMasterIdLst>
    <p:handoutMasterId r:id="rId116"/>
  </p:handoutMasterIdLst>
  <p:sldIdLst>
    <p:sldId id="256" r:id="rId2"/>
    <p:sldId id="399" r:id="rId3"/>
    <p:sldId id="277" r:id="rId4"/>
    <p:sldId id="280" r:id="rId5"/>
    <p:sldId id="281" r:id="rId6"/>
    <p:sldId id="278" r:id="rId7"/>
    <p:sldId id="282" r:id="rId8"/>
    <p:sldId id="279" r:id="rId9"/>
    <p:sldId id="283" r:id="rId10"/>
    <p:sldId id="426" r:id="rId11"/>
    <p:sldId id="284" r:id="rId12"/>
    <p:sldId id="285" r:id="rId13"/>
    <p:sldId id="286" r:id="rId14"/>
    <p:sldId id="287" r:id="rId15"/>
    <p:sldId id="288" r:id="rId16"/>
    <p:sldId id="289" r:id="rId17"/>
    <p:sldId id="290" r:id="rId18"/>
    <p:sldId id="427" r:id="rId19"/>
    <p:sldId id="291" r:id="rId20"/>
    <p:sldId id="292" r:id="rId21"/>
    <p:sldId id="293" r:id="rId22"/>
    <p:sldId id="294" r:id="rId23"/>
    <p:sldId id="295" r:id="rId24"/>
    <p:sldId id="428" r:id="rId25"/>
    <p:sldId id="301" r:id="rId26"/>
    <p:sldId id="302" r:id="rId27"/>
    <p:sldId id="303" r:id="rId28"/>
    <p:sldId id="316" r:id="rId29"/>
    <p:sldId id="306" r:id="rId30"/>
    <p:sldId id="308" r:id="rId31"/>
    <p:sldId id="309" r:id="rId32"/>
    <p:sldId id="310" r:id="rId33"/>
    <p:sldId id="311" r:id="rId34"/>
    <p:sldId id="429" r:id="rId35"/>
    <p:sldId id="320" r:id="rId36"/>
    <p:sldId id="319" r:id="rId37"/>
    <p:sldId id="317" r:id="rId38"/>
    <p:sldId id="321" r:id="rId39"/>
    <p:sldId id="323" r:id="rId40"/>
    <p:sldId id="322" r:id="rId41"/>
    <p:sldId id="324" r:id="rId42"/>
    <p:sldId id="430" r:id="rId43"/>
    <p:sldId id="325" r:id="rId44"/>
    <p:sldId id="327" r:id="rId45"/>
    <p:sldId id="328" r:id="rId46"/>
    <p:sldId id="326" r:id="rId47"/>
    <p:sldId id="329" r:id="rId48"/>
    <p:sldId id="431" r:id="rId49"/>
    <p:sldId id="330" r:id="rId50"/>
    <p:sldId id="432" r:id="rId51"/>
    <p:sldId id="433" r:id="rId52"/>
    <p:sldId id="331" r:id="rId53"/>
    <p:sldId id="333" r:id="rId54"/>
    <p:sldId id="334" r:id="rId55"/>
    <p:sldId id="439" r:id="rId56"/>
    <p:sldId id="434" r:id="rId57"/>
    <p:sldId id="336" r:id="rId58"/>
    <p:sldId id="339" r:id="rId59"/>
    <p:sldId id="338" r:id="rId60"/>
    <p:sldId id="435" r:id="rId61"/>
    <p:sldId id="340" r:id="rId62"/>
    <p:sldId id="342" r:id="rId63"/>
    <p:sldId id="343" r:id="rId64"/>
    <p:sldId id="344" r:id="rId65"/>
    <p:sldId id="436" r:id="rId66"/>
    <p:sldId id="345" r:id="rId67"/>
    <p:sldId id="347" r:id="rId68"/>
    <p:sldId id="348" r:id="rId69"/>
    <p:sldId id="349" r:id="rId70"/>
    <p:sldId id="351" r:id="rId71"/>
    <p:sldId id="352" r:id="rId72"/>
    <p:sldId id="353" r:id="rId73"/>
    <p:sldId id="354" r:id="rId74"/>
    <p:sldId id="355" r:id="rId75"/>
    <p:sldId id="356" r:id="rId76"/>
    <p:sldId id="357" r:id="rId77"/>
    <p:sldId id="358" r:id="rId78"/>
    <p:sldId id="437" r:id="rId79"/>
    <p:sldId id="360" r:id="rId80"/>
    <p:sldId id="361" r:id="rId81"/>
    <p:sldId id="362" r:id="rId82"/>
    <p:sldId id="363" r:id="rId83"/>
    <p:sldId id="414" r:id="rId84"/>
    <p:sldId id="415" r:id="rId85"/>
    <p:sldId id="416" r:id="rId86"/>
    <p:sldId id="418" r:id="rId87"/>
    <p:sldId id="419" r:id="rId88"/>
    <p:sldId id="422" r:id="rId89"/>
    <p:sldId id="423" r:id="rId90"/>
    <p:sldId id="424" r:id="rId91"/>
    <p:sldId id="425" r:id="rId92"/>
    <p:sldId id="377" r:id="rId93"/>
    <p:sldId id="378" r:id="rId94"/>
    <p:sldId id="411" r:id="rId95"/>
    <p:sldId id="379" r:id="rId96"/>
    <p:sldId id="380" r:id="rId97"/>
    <p:sldId id="381" r:id="rId98"/>
    <p:sldId id="382" r:id="rId99"/>
    <p:sldId id="383" r:id="rId100"/>
    <p:sldId id="384" r:id="rId101"/>
    <p:sldId id="438" r:id="rId102"/>
    <p:sldId id="386" r:id="rId103"/>
    <p:sldId id="387" r:id="rId104"/>
    <p:sldId id="389" r:id="rId105"/>
    <p:sldId id="390" r:id="rId106"/>
    <p:sldId id="392" r:id="rId107"/>
    <p:sldId id="393" r:id="rId108"/>
    <p:sldId id="394" r:id="rId109"/>
    <p:sldId id="395" r:id="rId110"/>
    <p:sldId id="396" r:id="rId111"/>
    <p:sldId id="397" r:id="rId112"/>
    <p:sldId id="410" r:id="rId113"/>
    <p:sldId id="409" r:id="rId114"/>
  </p:sldIdLst>
  <p:sldSz cx="12190413" cy="6859588"/>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544251"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1088502"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632753"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2177004"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721254" algn="l" defTabSz="1088502" rtl="0" eaLnBrk="1" latinLnBrk="0" hangingPunct="1">
      <a:defRPr kern="1200">
        <a:solidFill>
          <a:schemeClr val="tx1"/>
        </a:solidFill>
        <a:latin typeface="Arial" charset="0"/>
        <a:ea typeface="宋体" pitchFamily="2" charset="-122"/>
        <a:cs typeface="+mn-cs"/>
      </a:defRPr>
    </a:lvl6pPr>
    <a:lvl7pPr marL="3265505" algn="l" defTabSz="1088502" rtl="0" eaLnBrk="1" latinLnBrk="0" hangingPunct="1">
      <a:defRPr kern="1200">
        <a:solidFill>
          <a:schemeClr val="tx1"/>
        </a:solidFill>
        <a:latin typeface="Arial" charset="0"/>
        <a:ea typeface="宋体" pitchFamily="2" charset="-122"/>
        <a:cs typeface="+mn-cs"/>
      </a:defRPr>
    </a:lvl7pPr>
    <a:lvl8pPr marL="3809756" algn="l" defTabSz="1088502" rtl="0" eaLnBrk="1" latinLnBrk="0" hangingPunct="1">
      <a:defRPr kern="1200">
        <a:solidFill>
          <a:schemeClr val="tx1"/>
        </a:solidFill>
        <a:latin typeface="Arial" charset="0"/>
        <a:ea typeface="宋体" pitchFamily="2" charset="-122"/>
        <a:cs typeface="+mn-cs"/>
      </a:defRPr>
    </a:lvl8pPr>
    <a:lvl9pPr marL="4354007" algn="l" defTabSz="1088502"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27">
          <p15:clr>
            <a:srgbClr val="A4A3A4"/>
          </p15:clr>
        </p15:guide>
        <p15:guide id="2" orient="horz" pos="164">
          <p15:clr>
            <a:srgbClr val="A4A3A4"/>
          </p15:clr>
        </p15:guide>
        <p15:guide id="3" orient="horz" pos="4111">
          <p15:clr>
            <a:srgbClr val="A4A3A4"/>
          </p15:clr>
        </p15:guide>
        <p15:guide id="4" orient="horz" pos="709">
          <p15:clr>
            <a:srgbClr val="A4A3A4"/>
          </p15:clr>
        </p15:guide>
        <p15:guide id="5" pos="393">
          <p15:clr>
            <a:srgbClr val="A4A3A4"/>
          </p15:clr>
        </p15:guide>
        <p15:guide id="6" pos="72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FFFFFF"/>
    <a:srgbClr val="0000CC"/>
    <a:srgbClr val="111111"/>
    <a:srgbClr val="FFFF00"/>
    <a:srgbClr val="FF3300"/>
    <a:srgbClr val="99CC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6" autoAdjust="0"/>
    <p:restoredTop sz="96225" autoAdjust="0"/>
  </p:normalViewPr>
  <p:slideViewPr>
    <p:cSldViewPr>
      <p:cViewPr varScale="1">
        <p:scale>
          <a:sx n="73" d="100"/>
          <a:sy n="73" d="100"/>
        </p:scale>
        <p:origin x="58" y="134"/>
      </p:cViewPr>
      <p:guideLst>
        <p:guide orient="horz" pos="227"/>
        <p:guide orient="horz" pos="164"/>
        <p:guide orient="horz" pos="4111"/>
        <p:guide orient="horz" pos="709"/>
        <p:guide pos="393"/>
        <p:guide pos="728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B071407-99AC-4D11-BBFA-FB676E92B81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D52FFADA-488D-4685-B285-BEF833A8064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358AF41A-BD1D-4580-A924-E73C8171196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9630452-8F29-4BDB-8E47-68738A414DB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B97BAE8-6DDF-4433-A2E1-7730C921EC29}" type="slidenum">
              <a:rPr lang="en-US" altLang="zh-CN"/>
              <a:pPr/>
              <a:t>‹#›</a:t>
            </a:fld>
            <a:endParaRPr lang="en-US" altLang="zh-CN"/>
          </a:p>
        </p:txBody>
      </p:sp>
    </p:spTree>
    <p:extLst>
      <p:ext uri="{BB962C8B-B14F-4D97-AF65-F5344CB8AC3E}">
        <p14:creationId xmlns:p14="http://schemas.microsoft.com/office/powerpoint/2010/main" val="3500478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0A215C3-91AB-43D8-AA90-906A0F3FAE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112643" name="Rectangle 3">
            <a:extLst>
              <a:ext uri="{FF2B5EF4-FFF2-40B4-BE49-F238E27FC236}">
                <a16:creationId xmlns:a16="http://schemas.microsoft.com/office/drawing/2014/main" id="{306599D1-96CD-4BA8-BEA9-6E162343893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E642722D-57A4-488E-9876-D9FC02535F53}" type="datetimeFigureOut">
              <a:rPr lang="zh-CN" altLang="en-US"/>
              <a:pPr>
                <a:defRPr/>
              </a:pPr>
              <a:t>2020/3/12</a:t>
            </a:fld>
            <a:endParaRPr lang="en-US" altLang="zh-CN"/>
          </a:p>
        </p:txBody>
      </p:sp>
      <p:sp>
        <p:nvSpPr>
          <p:cNvPr id="717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5C66556A-3234-4C41-8341-5BFB539C36B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27B17C16-BA03-4371-B4D3-5332AC78937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112647" name="Rectangle 7">
            <a:extLst>
              <a:ext uri="{FF2B5EF4-FFF2-40B4-BE49-F238E27FC236}">
                <a16:creationId xmlns:a16="http://schemas.microsoft.com/office/drawing/2014/main" id="{54CDF2AF-0F5B-420A-B02C-08171CBE124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6BAE93-64F0-4E45-A498-00D0A3B96DDC}" type="slidenum">
              <a:rPr lang="zh-CN" altLang="en-US"/>
              <a:pPr/>
              <a:t>‹#›</a:t>
            </a:fld>
            <a:endParaRPr lang="en-US" altLang="zh-CN"/>
          </a:p>
        </p:txBody>
      </p:sp>
    </p:spTree>
    <p:extLst>
      <p:ext uri="{BB962C8B-B14F-4D97-AF65-F5344CB8AC3E}">
        <p14:creationId xmlns:p14="http://schemas.microsoft.com/office/powerpoint/2010/main" val="916551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1pPr>
    <a:lvl2pPr marL="544251"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2pPr>
    <a:lvl3pPr marL="1088502"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3pPr>
    <a:lvl4pPr marL="1632753"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4pPr>
    <a:lvl5pPr marL="2177004" algn="l" rtl="0" eaLnBrk="0" fontAlgn="base" hangingPunct="0">
      <a:spcBef>
        <a:spcPct val="30000"/>
      </a:spcBef>
      <a:spcAft>
        <a:spcPct val="0"/>
      </a:spcAft>
      <a:defRPr sz="1400" kern="1200">
        <a:solidFill>
          <a:schemeClr val="tx1"/>
        </a:solidFill>
        <a:latin typeface="Calibri" pitchFamily="34" charset="0"/>
        <a:ea typeface="宋体" pitchFamily="2" charset="-122"/>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382588" y="685800"/>
            <a:ext cx="6092825" cy="34290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2588" y="685800"/>
            <a:ext cx="6092825" cy="3429000"/>
          </a:xfrm>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2588" y="685800"/>
            <a:ext cx="6092825" cy="3429000"/>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49</a:t>
            </a:fld>
            <a:endParaRPr lang="en-US" altLang="zh-CN"/>
          </a:p>
        </p:txBody>
      </p:sp>
    </p:spTree>
    <p:extLst>
      <p:ext uri="{BB962C8B-B14F-4D97-AF65-F5344CB8AC3E}">
        <p14:creationId xmlns:p14="http://schemas.microsoft.com/office/powerpoint/2010/main" val="15867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p:nvPr>
        </p:nvSpPr>
        <p:spPr>
          <a:xfrm>
            <a:off x="382588" y="685800"/>
            <a:ext cx="6092825" cy="3429000"/>
          </a:xfrm>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5BC65C1-95BF-4C3E-BB20-6CF1C565F78C}" type="slidenum">
              <a:rPr lang="zh-CN" altLang="en-US">
                <a:latin typeface="Arial" charset="0"/>
              </a:rPr>
              <a:pPr/>
              <a:t>55</a:t>
            </a:fld>
            <a:endParaRPr lang="en-US" altLang="zh-CN">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82588" y="685800"/>
            <a:ext cx="6092825" cy="3429000"/>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62</a:t>
            </a:fld>
            <a:endParaRPr lang="en-US" altLang="zh-CN"/>
          </a:p>
        </p:txBody>
      </p:sp>
    </p:spTree>
    <p:extLst>
      <p:ext uri="{BB962C8B-B14F-4D97-AF65-F5344CB8AC3E}">
        <p14:creationId xmlns:p14="http://schemas.microsoft.com/office/powerpoint/2010/main" val="313535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82588" y="685800"/>
            <a:ext cx="6092825" cy="3429000"/>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2588" y="685800"/>
            <a:ext cx="6092825" cy="342900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2588" y="685800"/>
            <a:ext cx="6092825"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82588" y="685800"/>
            <a:ext cx="6092825" cy="3429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382588" y="685800"/>
            <a:ext cx="6092825" cy="34290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2588" y="685800"/>
            <a:ext cx="6092825" cy="3429000"/>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82588" y="685800"/>
            <a:ext cx="6092825" cy="3429000"/>
          </a:xfrm>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82588" y="685800"/>
            <a:ext cx="6092825" cy="3429000"/>
          </a:xfrm>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82588" y="685800"/>
            <a:ext cx="6092825" cy="3429000"/>
          </a:xfrm>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2058801-6AA5-4604-9234-68DB7D70333A}" type="slidenum">
              <a:rPr lang="en-US" altLang="zh-CN"/>
              <a:pPr/>
              <a:t>83</a:t>
            </a:fld>
            <a:endParaRPr lang="en-US" altLang="zh-CN"/>
          </a:p>
        </p:txBody>
      </p:sp>
      <p:sp>
        <p:nvSpPr>
          <p:cNvPr id="108547" name="Rectangle 2"/>
          <p:cNvSpPr>
            <a:spLocks noGrp="1" noRot="1" noChangeAspect="1" noChangeArrowheads="1" noTextEdit="1"/>
          </p:cNvSpPr>
          <p:nvPr>
            <p:ph type="sldImg"/>
          </p:nvPr>
        </p:nvSpPr>
        <p:spPr>
          <a:xfrm>
            <a:off x="382588" y="685800"/>
            <a:ext cx="6092825"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2FBE0A0-9C87-4E06-A510-1DC00963B1C9}" type="slidenum">
              <a:rPr lang="en-US" altLang="zh-CN"/>
              <a:pPr/>
              <a:t>90</a:t>
            </a:fld>
            <a:endParaRPr lang="en-US" altLang="zh-CN"/>
          </a:p>
        </p:txBody>
      </p:sp>
      <p:sp>
        <p:nvSpPr>
          <p:cNvPr id="116739" name="Rectangle 2"/>
          <p:cNvSpPr>
            <a:spLocks noGrp="1" noRot="1" noChangeAspect="1" noChangeArrowheads="1" noTextEdit="1"/>
          </p:cNvSpPr>
          <p:nvPr>
            <p:ph type="sldImg"/>
          </p:nvPr>
        </p:nvSpPr>
        <p:spPr>
          <a:xfrm>
            <a:off x="382588" y="685800"/>
            <a:ext cx="6092825"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FFE3A62-5986-4B29-AD45-7FCBD75EB0A5}" type="slidenum">
              <a:rPr lang="en-US" altLang="zh-CN"/>
              <a:pPr/>
              <a:t>91</a:t>
            </a:fld>
            <a:endParaRPr lang="en-US" altLang="zh-CN"/>
          </a:p>
        </p:txBody>
      </p:sp>
      <p:sp>
        <p:nvSpPr>
          <p:cNvPr id="118787" name="Rectangle 2"/>
          <p:cNvSpPr>
            <a:spLocks noGrp="1" noRot="1" noChangeAspect="1" noChangeArrowheads="1" noTextEdit="1"/>
          </p:cNvSpPr>
          <p:nvPr>
            <p:ph type="sldImg"/>
          </p:nvPr>
        </p:nvSpPr>
        <p:spPr>
          <a:xfrm>
            <a:off x="382588" y="685800"/>
            <a:ext cx="6092825"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2588" y="685800"/>
            <a:ext cx="6092825" cy="3429000"/>
          </a:xfrm>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382588" y="685800"/>
            <a:ext cx="6092825" cy="3429000"/>
          </a:xfrm>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382588" y="685800"/>
            <a:ext cx="6092825" cy="3429000"/>
          </a:xfrm>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2588" y="685800"/>
            <a:ext cx="6092825" cy="34290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9A5C2C9B-6446-41E7-BA86-A03B8A54D788}" type="slidenum">
              <a:rPr lang="zh-CN" altLang="en-US">
                <a:latin typeface="Arial" charset="0"/>
              </a:rPr>
              <a:pPr/>
              <a:t>11</a:t>
            </a:fld>
            <a:endParaRPr lang="en-US" altLang="zh-CN">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82588" y="685800"/>
            <a:ext cx="6092825"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382588" y="685800"/>
            <a:ext cx="6092825" cy="3429000"/>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382588" y="685800"/>
            <a:ext cx="6092825" cy="3429000"/>
          </a:xfrm>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382588" y="685800"/>
            <a:ext cx="6092825" cy="3429000"/>
          </a:xfrm>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2588" y="685800"/>
            <a:ext cx="6092825" cy="3429000"/>
          </a:xfrm>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2588" y="685800"/>
            <a:ext cx="6092825" cy="3429000"/>
          </a:xfrm>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382588" y="685800"/>
            <a:ext cx="6092825" cy="3429000"/>
          </a:xfrm>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382588" y="685800"/>
            <a:ext cx="6092825" cy="3429000"/>
          </a:xfrm>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382588" y="685800"/>
            <a:ext cx="6092825" cy="3429000"/>
          </a:xfrm>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382588" y="685800"/>
            <a:ext cx="6092825" cy="3429000"/>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6BAE93-64F0-4E45-A498-00D0A3B96DDC}" type="slidenum">
              <a:rPr lang="zh-CN" altLang="en-US" smtClean="0"/>
              <a:pPr/>
              <a:t>28</a:t>
            </a:fld>
            <a:endParaRPr lang="en-US" altLang="zh-CN"/>
          </a:p>
        </p:txBody>
      </p:sp>
    </p:spTree>
    <p:extLst>
      <p:ext uri="{BB962C8B-B14F-4D97-AF65-F5344CB8AC3E}">
        <p14:creationId xmlns:p14="http://schemas.microsoft.com/office/powerpoint/2010/main" val="39623212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B7E0DEA8-282E-470A-B274-4AD11FD55CBE}" type="slidenum">
              <a:rPr lang="en-US" altLang="zh-CN">
                <a:latin typeface="Arial" charset="0"/>
              </a:rPr>
              <a:pPr/>
              <a:t>112</a:t>
            </a:fld>
            <a:endParaRPr lang="en-US" altLang="zh-CN">
              <a:latin typeface="Arial" charset="0"/>
            </a:endParaRPr>
          </a:p>
        </p:txBody>
      </p:sp>
      <p:sp>
        <p:nvSpPr>
          <p:cNvPr id="154627" name="Rectangle 2"/>
          <p:cNvSpPr>
            <a:spLocks noGrp="1" noRot="1" noChangeAspect="1" noChangeArrowheads="1" noTextEdit="1"/>
          </p:cNvSpPr>
          <p:nvPr>
            <p:ph type="sldImg"/>
          </p:nvPr>
        </p:nvSpPr>
        <p:spPr>
          <a:xfrm>
            <a:off x="382588" y="685800"/>
            <a:ext cx="6092825"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a:xfrm>
            <a:off x="382588" y="685800"/>
            <a:ext cx="6092825" cy="3429000"/>
          </a:xfrm>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0x7E</a:t>
            </a:r>
            <a:r>
              <a:rPr lang="en-US" altLang="zh-CN" dirty="0">
                <a:sym typeface="Wingdings" pitchFamily="2" charset="2"/>
              </a:rPr>
              <a:t>0x7D  0x5E</a:t>
            </a:r>
          </a:p>
          <a:p>
            <a:r>
              <a:rPr lang="en-US" altLang="zh-CN" dirty="0">
                <a:sym typeface="Wingdings" pitchFamily="2" charset="2"/>
              </a:rPr>
              <a:t>0x7D0x7D  0x5D</a:t>
            </a:r>
          </a:p>
          <a:p>
            <a:r>
              <a:rPr lang="en-US" altLang="zh-CN" dirty="0">
                <a:sym typeface="Wingdings" pitchFamily="2" charset="2"/>
              </a:rPr>
              <a:t>0x030x7D  0x23</a:t>
            </a:r>
          </a:p>
          <a:p>
            <a:endParaRPr lang="en-US" altLang="zh-CN" dirty="0">
              <a:sym typeface="Wingdings" pitchFamily="2" charset="2"/>
            </a:endParaRPr>
          </a:p>
          <a:p>
            <a:r>
              <a:rPr lang="en-US" altLang="zh-CN" dirty="0">
                <a:sym typeface="Wingdings" pitchFamily="2" charset="2"/>
              </a:rPr>
              <a:t>0x7D 0x230x7D 0x5D 0x23</a:t>
            </a:r>
          </a:p>
          <a:p>
            <a:endParaRPr lang="en-US" altLang="zh-CN" dirty="0">
              <a:sym typeface="Wingdings" pitchFamily="2" charset="2"/>
            </a:endParaRPr>
          </a:p>
          <a:p>
            <a:r>
              <a:rPr lang="zh-CN" altLang="en-US" dirty="0">
                <a:sym typeface="Wingdings" pitchFamily="2" charset="2"/>
              </a:rPr>
              <a:t>这种情况是</a:t>
            </a:r>
            <a:r>
              <a:rPr lang="en-US" altLang="zh-CN" dirty="0">
                <a:sym typeface="Wingdings" pitchFamily="2" charset="2"/>
              </a:rPr>
              <a:t>PPP</a:t>
            </a:r>
            <a:r>
              <a:rPr lang="zh-CN" altLang="en-US" dirty="0">
                <a:sym typeface="Wingdings" pitchFamily="2" charset="2"/>
              </a:rPr>
              <a:t>异步传输的情况。异步传输是以字符为单位的。一个字节是</a:t>
            </a:r>
            <a:r>
              <a:rPr lang="en-US" altLang="zh-CN" dirty="0">
                <a:sym typeface="Wingdings" pitchFamily="2" charset="2"/>
              </a:rPr>
              <a:t>8</a:t>
            </a:r>
            <a:r>
              <a:rPr lang="zh-CN" altLang="en-US" dirty="0">
                <a:sym typeface="Wingdings" pitchFamily="2" charset="2"/>
              </a:rPr>
              <a:t>个二进制位，一个字符可能是一个字节，也可以是多个字节。如一个英文字母就是一个字节，而一个中文汉字就是两个字节。</a:t>
            </a:r>
            <a:endParaRPr lang="en-US" altLang="zh-CN" dirty="0">
              <a:sym typeface="Wingdings" pitchFamily="2" charset="2"/>
            </a:endParaRPr>
          </a:p>
          <a:p>
            <a:r>
              <a:rPr lang="zh-CN" altLang="en-US" dirty="0">
                <a:sym typeface="Wingdings" pitchFamily="2" charset="2"/>
              </a:rPr>
              <a:t>此时如果使用零比特填充的话，会出现识别错误。</a:t>
            </a:r>
            <a:endParaRPr lang="en-US" altLang="zh-CN" dirty="0">
              <a:sym typeface="Wingdings" pitchFamily="2" charset="2"/>
            </a:endParaRPr>
          </a:p>
          <a:p>
            <a:endParaRPr lang="en-US" altLang="zh-CN" dirty="0">
              <a:sym typeface="Wingdings" pitchFamily="2" charset="2"/>
            </a:endParaRPr>
          </a:p>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734FA70E-3073-4A0D-B5C8-69BDF50DDA41}" type="slidenum">
              <a:rPr lang="zh-CN" altLang="en-US">
                <a:latin typeface="Arial" charset="0"/>
              </a:rPr>
              <a:pPr/>
              <a:t>30</a:t>
            </a:fld>
            <a:endParaRPr lang="en-US"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a:xfrm>
            <a:off x="382588" y="685800"/>
            <a:ext cx="6092825" cy="3429000"/>
          </a:xfrm>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在使用同步传输的时候，是以比特为单位来传输的。此时就可以使用零比特填充法。</a:t>
            </a: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8CF59EF3-55F5-45AD-9603-5869DB7C06E9}" type="slidenum">
              <a:rPr lang="zh-CN" altLang="en-US">
                <a:latin typeface="Arial" charset="0"/>
              </a:rPr>
              <a:pPr/>
              <a:t>31</a:t>
            </a:fld>
            <a:endParaRPr lang="en-US"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2588" y="685800"/>
            <a:ext cx="6092825"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39</a:t>
            </a:fld>
            <a:endParaRPr lang="en-US" altLang="zh-CN"/>
          </a:p>
        </p:txBody>
      </p:sp>
    </p:spTree>
    <p:extLst>
      <p:ext uri="{BB962C8B-B14F-4D97-AF65-F5344CB8AC3E}">
        <p14:creationId xmlns:p14="http://schemas.microsoft.com/office/powerpoint/2010/main" val="411573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6BAE93-64F0-4E45-A498-00D0A3B96DDC}" type="slidenum">
              <a:rPr lang="zh-CN" altLang="en-US" smtClean="0"/>
              <a:pPr/>
              <a:t>41</a:t>
            </a:fld>
            <a:endParaRPr lang="en-US" altLang="zh-CN"/>
          </a:p>
        </p:txBody>
      </p:sp>
    </p:spTree>
    <p:extLst>
      <p:ext uri="{BB962C8B-B14F-4D97-AF65-F5344CB8AC3E}">
        <p14:creationId xmlns:p14="http://schemas.microsoft.com/office/powerpoint/2010/main" val="4045770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7035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42800" y="1267199"/>
            <a:ext cx="11304000" cy="4896000"/>
          </a:xfrm>
          <a:prstGeom prst="rect">
            <a:avLst/>
          </a:prstGeom>
        </p:spPr>
        <p:txBody>
          <a:bodyPr/>
          <a:lst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a:lvl3pPr>
            <a:lvl4pPr marL="1371600" marR="0" indent="0" algn="l" defTabSz="914400" rtl="0" eaLnBrk="0" fontAlgn="base" latinLnBrk="0" hangingPunct="0">
              <a:lnSpc>
                <a:spcPct val="150000"/>
              </a:lnSpc>
              <a:spcBef>
                <a:spcPct val="0"/>
              </a:spcBef>
              <a:spcAft>
                <a:spcPct val="0"/>
              </a:spcAft>
              <a:buClrTx/>
              <a:buSzTx/>
              <a:buFontTx/>
              <a:buNone/>
              <a:tabLst/>
              <a:defRPr/>
            </a:lvl4pPr>
            <a:lvl5pPr marL="1828800" marR="0" indent="0" algn="l" defTabSz="914400" rtl="0" eaLnBrk="0" fontAlgn="base" latinLnBrk="0" hangingPunct="0">
              <a:lnSpc>
                <a:spcPct val="150000"/>
              </a:lnSpc>
              <a:spcBef>
                <a:spcPct val="0"/>
              </a:spcBef>
              <a:spcAft>
                <a:spcPct val="0"/>
              </a:spcAft>
              <a:buClrTx/>
              <a:buSzTx/>
              <a:buFontTx/>
              <a:buNone/>
              <a:tabLst/>
              <a:defRPr/>
            </a:lvl5pPr>
          </a:lstStyle>
          <a:p>
            <a:pPr marL="342900" marR="0" lvl="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a:pP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单击此处编辑母版文本样式</a:t>
            </a:r>
            <a:r>
              <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——32</a:t>
            </a:r>
            <a:r>
              <a:rPr kumimoji="0" lang="zh-CN" altLang="en-US"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号，微软雅黑，深灰色</a:t>
            </a:r>
            <a:endParaRPr kumimoji="0" lang="en-US" altLang="zh-CN" sz="32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endParaRPr>
          </a:p>
          <a:p>
            <a:pPr marL="820738" marR="0" lvl="1"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a:pP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第二级</a:t>
            </a:r>
            <a:r>
              <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——28</a:t>
            </a:r>
            <a:r>
              <a:rPr kumimoji="0" lang="zh-CN" altLang="en-US"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endParaRPr kumimoji="0" lang="en-US" altLang="zh-CN" sz="2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a:p>
            <a:pPr marL="1257300" marR="0" lvl="2" indent="-342900" algn="l" defTabSz="914400" rtl="0" eaLnBrk="0" fontAlgn="base" latinLnBrk="0" hangingPunct="0">
              <a:lnSpc>
                <a:spcPct val="150000"/>
              </a:lnSpc>
              <a:spcBef>
                <a:spcPct val="0"/>
              </a:spcBef>
              <a:spcAft>
                <a:spcPct val="0"/>
              </a:spcAft>
              <a:buClr>
                <a:srgbClr val="666699"/>
              </a:buClr>
              <a:buSzTx/>
              <a:buFontTx/>
              <a:buChar char="•"/>
              <a:tabLst/>
              <a:defRPr/>
            </a:pP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第三级</a:t>
            </a:r>
            <a:r>
              <a:rPr kumimoji="0" lang="en-US" altLang="zh-CN"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——24</a:t>
            </a:r>
            <a:r>
              <a:rPr kumimoji="0" lang="zh-CN" altLang="en-US" sz="24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371600" marR="0" lvl="3" indent="0" algn="l"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第四级</a:t>
            </a:r>
            <a:r>
              <a:rPr kumimoji="0" lang="en-US" altLang="zh-CN"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——20</a:t>
            </a:r>
            <a:r>
              <a:rPr kumimoji="0" lang="zh-CN" altLang="en-US" sz="20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a:p>
            <a:pPr marL="1828800" marR="0" lvl="4" indent="0" algn="l"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第五级</a:t>
            </a:r>
            <a:r>
              <a:rPr kumimoji="0" lang="en-US" altLang="zh-CN"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——18</a:t>
            </a:r>
            <a:r>
              <a:rPr kumimoji="0" lang="zh-CN" altLang="en-US" sz="1800" b="0"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rPr>
              <a:t>号，微软雅黑，深灰色</a:t>
            </a:r>
          </a:p>
        </p:txBody>
      </p:sp>
      <p:sp>
        <p:nvSpPr>
          <p:cNvPr id="5"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Tree>
    <p:extLst>
      <p:ext uri="{BB962C8B-B14F-4D97-AF65-F5344CB8AC3E}">
        <p14:creationId xmlns:p14="http://schemas.microsoft.com/office/powerpoint/2010/main" val="2766347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指引">
    <p:spTree>
      <p:nvGrpSpPr>
        <p:cNvPr id="1" name=""/>
        <p:cNvGrpSpPr/>
        <p:nvPr/>
      </p:nvGrpSpPr>
      <p:grpSpPr>
        <a:xfrm>
          <a:off x="0" y="0"/>
          <a:ext cx="0" cy="0"/>
          <a:chOff x="0" y="0"/>
          <a:chExt cx="0" cy="0"/>
        </a:xfrm>
      </p:grpSpPr>
      <p:sp>
        <p:nvSpPr>
          <p:cNvPr id="3" name="标题 1"/>
          <p:cNvSpPr>
            <a:spLocks noGrp="1"/>
          </p:cNvSpPr>
          <p:nvPr>
            <p:ph type="title"/>
          </p:nvPr>
        </p:nvSpPr>
        <p:spPr>
          <a:xfrm>
            <a:off x="609600" y="274638"/>
            <a:ext cx="10972800" cy="817562"/>
          </a:xfrm>
        </p:spPr>
        <p:txBody>
          <a:bodyPr/>
          <a:lstStyle>
            <a:lvl1pPr algn="ctr">
              <a:defRPr/>
            </a:lvl1pPr>
          </a:lstStyle>
          <a:p>
            <a:r>
              <a:rPr lang="zh-CN" altLang="en-US" dirty="0"/>
              <a:t>单击此处编辑母版标题样式</a:t>
            </a:r>
          </a:p>
        </p:txBody>
      </p:sp>
      <p:sp>
        <p:nvSpPr>
          <p:cNvPr id="4" name="内容占位符 2"/>
          <p:cNvSpPr>
            <a:spLocks noGrp="1"/>
          </p:cNvSpPr>
          <p:nvPr>
            <p:ph idx="1"/>
          </p:nvPr>
        </p:nvSpPr>
        <p:spPr>
          <a:xfrm>
            <a:off x="2135560" y="1268760"/>
            <a:ext cx="8280920" cy="4896544"/>
          </a:xfrm>
        </p:spPr>
        <p:txBody>
          <a:bodyPr/>
          <a:lstStyle>
            <a:lvl1pPr marL="342900" indent="12700">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01934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75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title"/>
          </p:nvPr>
        </p:nvSpPr>
        <p:spPr bwMode="auto">
          <a:xfrm>
            <a:off x="609600" y="274638"/>
            <a:ext cx="109728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计算机网络</a:t>
            </a:r>
            <a:r>
              <a:rPr lang="en-US" altLang="zh-CN" dirty="0"/>
              <a:t>——40</a:t>
            </a:r>
            <a:r>
              <a:rPr lang="zh-CN" altLang="en-US" dirty="0"/>
              <a:t>号，黑体（标题）</a:t>
            </a:r>
          </a:p>
        </p:txBody>
      </p:sp>
      <p:sp>
        <p:nvSpPr>
          <p:cNvPr id="5" name="Rectangle 12"/>
          <p:cNvSpPr>
            <a:spLocks noGrp="1" noChangeArrowheads="1"/>
          </p:cNvSpPr>
          <p:nvPr>
            <p:ph type="body" idx="1"/>
          </p:nvPr>
        </p:nvSpPr>
        <p:spPr bwMode="auto">
          <a:xfrm>
            <a:off x="442913" y="1268413"/>
            <a:ext cx="113045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r>
              <a:rPr lang="en-US" altLang="zh-CN" dirty="0"/>
              <a:t>——32</a:t>
            </a:r>
            <a:r>
              <a:rPr lang="zh-CN" altLang="en-US" dirty="0"/>
              <a:t>号，微软雅黑，深灰色</a:t>
            </a:r>
            <a:endParaRPr lang="en-US" altLang="zh-CN" dirty="0"/>
          </a:p>
          <a:p>
            <a:pPr lvl="1"/>
            <a:r>
              <a:rPr lang="zh-CN" altLang="en-US" dirty="0"/>
              <a:t>第二级</a:t>
            </a:r>
            <a:r>
              <a:rPr lang="en-US" altLang="zh-CN" dirty="0"/>
              <a:t>——28</a:t>
            </a:r>
            <a:r>
              <a:rPr lang="zh-CN" altLang="en-US" dirty="0"/>
              <a:t>号，微软雅黑，深灰色</a:t>
            </a:r>
            <a:endParaRPr lang="en-US" altLang="zh-CN" dirty="0"/>
          </a:p>
          <a:p>
            <a:pPr lvl="2"/>
            <a:r>
              <a:rPr lang="zh-CN" altLang="en-US" dirty="0"/>
              <a:t>第三级</a:t>
            </a:r>
            <a:r>
              <a:rPr lang="en-US" altLang="zh-CN" dirty="0"/>
              <a:t>——24</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 bg1="lt1" tx1="dk1" bg2="lt2" tx2="dk2" accent1="accent1" accent2="accent2" accent3="accent3" accent4="accent4" accent5="accent5" accent6="accent6" hlink="hlink" folHlink="folHlink"/>
  <p:sldLayoutIdLst>
    <p:sldLayoutId id="2147484717" r:id="rId1"/>
    <p:sldLayoutId id="2147484696" r:id="rId2"/>
    <p:sldLayoutId id="2147484700" r:id="rId3"/>
    <p:sldLayoutId id="2147484701" r:id="rId4"/>
  </p:sldLayoutIdLst>
  <p:transition>
    <p:fade/>
  </p:transition>
  <p:txStyles>
    <p:titleStyle>
      <a:lvl1pPr algn="l" rtl="0" eaLnBrk="0" fontAlgn="base" hangingPunct="0">
        <a:spcBef>
          <a:spcPct val="0"/>
        </a:spcBef>
        <a:spcAft>
          <a:spcPct val="0"/>
        </a:spcAft>
        <a:defRPr sz="4000">
          <a:solidFill>
            <a:srgbClr val="FFFFFF"/>
          </a:solidFill>
          <a:latin typeface="+mj-lt"/>
          <a:ea typeface="+mj-ea"/>
          <a:cs typeface="+mj-cs"/>
        </a:defRPr>
      </a:lvl1pPr>
      <a:lvl2pPr algn="l" rtl="0" eaLnBrk="0" fontAlgn="base" hangingPunct="0">
        <a:spcBef>
          <a:spcPct val="0"/>
        </a:spcBef>
        <a:spcAft>
          <a:spcPct val="0"/>
        </a:spcAft>
        <a:defRPr sz="2900">
          <a:solidFill>
            <a:srgbClr val="1C1C1C"/>
          </a:solidFill>
          <a:latin typeface="黑体" pitchFamily="2" charset="-122"/>
          <a:ea typeface="黑体" pitchFamily="2" charset="-122"/>
        </a:defRPr>
      </a:lvl2pPr>
      <a:lvl3pPr algn="l" rtl="0" eaLnBrk="0" fontAlgn="base" hangingPunct="0">
        <a:spcBef>
          <a:spcPct val="0"/>
        </a:spcBef>
        <a:spcAft>
          <a:spcPct val="0"/>
        </a:spcAft>
        <a:defRPr sz="2900">
          <a:solidFill>
            <a:srgbClr val="1C1C1C"/>
          </a:solidFill>
          <a:latin typeface="黑体" pitchFamily="2" charset="-122"/>
          <a:ea typeface="黑体" pitchFamily="2" charset="-122"/>
        </a:defRPr>
      </a:lvl3pPr>
      <a:lvl4pPr algn="l" rtl="0" eaLnBrk="0" fontAlgn="base" hangingPunct="0">
        <a:spcBef>
          <a:spcPct val="0"/>
        </a:spcBef>
        <a:spcAft>
          <a:spcPct val="0"/>
        </a:spcAft>
        <a:defRPr sz="2900">
          <a:solidFill>
            <a:srgbClr val="1C1C1C"/>
          </a:solidFill>
          <a:latin typeface="黑体" pitchFamily="2" charset="-122"/>
          <a:ea typeface="黑体" pitchFamily="2" charset="-122"/>
        </a:defRPr>
      </a:lvl4pPr>
      <a:lvl5pPr algn="l" rtl="0" eaLnBrk="0" fontAlgn="base" hangingPunct="0">
        <a:spcBef>
          <a:spcPct val="0"/>
        </a:spcBef>
        <a:spcAft>
          <a:spcPct val="0"/>
        </a:spcAft>
        <a:defRPr sz="2900">
          <a:solidFill>
            <a:srgbClr val="1C1C1C"/>
          </a:solidFill>
          <a:latin typeface="黑体" pitchFamily="2" charset="-122"/>
          <a:ea typeface="黑体" pitchFamily="2" charset="-122"/>
        </a:defRPr>
      </a:lvl5pPr>
      <a:lvl6pPr marL="544251" algn="l" rtl="0" eaLnBrk="1" fontAlgn="base" hangingPunct="1">
        <a:spcBef>
          <a:spcPct val="0"/>
        </a:spcBef>
        <a:spcAft>
          <a:spcPct val="0"/>
        </a:spcAft>
        <a:defRPr sz="2900">
          <a:solidFill>
            <a:srgbClr val="1C1C1C"/>
          </a:solidFill>
          <a:latin typeface="黑体" pitchFamily="2" charset="-122"/>
          <a:ea typeface="黑体" pitchFamily="2" charset="-122"/>
        </a:defRPr>
      </a:lvl6pPr>
      <a:lvl7pPr marL="1088502" algn="l" rtl="0" eaLnBrk="1" fontAlgn="base" hangingPunct="1">
        <a:spcBef>
          <a:spcPct val="0"/>
        </a:spcBef>
        <a:spcAft>
          <a:spcPct val="0"/>
        </a:spcAft>
        <a:defRPr sz="2900">
          <a:solidFill>
            <a:srgbClr val="1C1C1C"/>
          </a:solidFill>
          <a:latin typeface="黑体" pitchFamily="2" charset="-122"/>
          <a:ea typeface="黑体" pitchFamily="2" charset="-122"/>
        </a:defRPr>
      </a:lvl7pPr>
      <a:lvl8pPr marL="1632753" algn="l" rtl="0" eaLnBrk="1" fontAlgn="base" hangingPunct="1">
        <a:spcBef>
          <a:spcPct val="0"/>
        </a:spcBef>
        <a:spcAft>
          <a:spcPct val="0"/>
        </a:spcAft>
        <a:defRPr sz="2900">
          <a:solidFill>
            <a:srgbClr val="1C1C1C"/>
          </a:solidFill>
          <a:latin typeface="黑体" pitchFamily="2" charset="-122"/>
          <a:ea typeface="黑体" pitchFamily="2" charset="-122"/>
        </a:defRPr>
      </a:lvl8pPr>
      <a:lvl9pPr marL="2177004" algn="l" rtl="0" eaLnBrk="1" fontAlgn="base" hangingPunct="1">
        <a:spcBef>
          <a:spcPct val="0"/>
        </a:spcBef>
        <a:spcAft>
          <a:spcPct val="0"/>
        </a:spcAft>
        <a:defRPr sz="2900">
          <a:solidFill>
            <a:srgbClr val="1C1C1C"/>
          </a:solidFill>
          <a:latin typeface="黑体" pitchFamily="2" charset="-122"/>
          <a:ea typeface="黑体" pitchFamily="2" charset="-122"/>
        </a:defRPr>
      </a:lvl9pPr>
    </p:titleStyle>
    <p:bodyStyle>
      <a:lvl1pPr marL="342900" marR="0" indent="12700" algn="l" defTabSz="914400" rtl="0" eaLnBrk="0" fontAlgn="base" latinLnBrk="0" hangingPunct="0">
        <a:lnSpc>
          <a:spcPct val="150000"/>
        </a:lnSpc>
        <a:spcBef>
          <a:spcPct val="0"/>
        </a:spcBef>
        <a:spcAft>
          <a:spcPct val="0"/>
        </a:spcAft>
        <a:buClr>
          <a:srgbClr val="1C1C1C"/>
        </a:buClr>
        <a:buSzTx/>
        <a:buFont typeface="Wingdings" pitchFamily="2" charset="2"/>
        <a:buChar char="Ø"/>
        <a:tabLst/>
        <a:defRPr sz="3200" b="0">
          <a:solidFill>
            <a:srgbClr val="4D4D4D"/>
          </a:solidFill>
          <a:latin typeface="微软雅黑" panose="020B0503020204020204" pitchFamily="34" charset="-122"/>
          <a:ea typeface="微软雅黑" panose="020B0503020204020204" pitchFamily="34" charset="-122"/>
          <a:cs typeface="+mn-cs"/>
        </a:defRPr>
      </a:lvl1pPr>
      <a:lvl2pPr marL="820738" marR="0" indent="-7938" algn="l" defTabSz="914400" rtl="0" eaLnBrk="0" fontAlgn="base" latinLnBrk="0" hangingPunct="0">
        <a:lnSpc>
          <a:spcPct val="150000"/>
        </a:lnSpc>
        <a:spcBef>
          <a:spcPct val="0"/>
        </a:spcBef>
        <a:spcAft>
          <a:spcPct val="0"/>
        </a:spcAft>
        <a:buClr>
          <a:srgbClr val="000066"/>
        </a:buClr>
        <a:buSzTx/>
        <a:buFont typeface="Wingdings" pitchFamily="2" charset="2"/>
        <a:buChar char="§"/>
        <a:tabLst/>
        <a:defRPr sz="2800">
          <a:solidFill>
            <a:srgbClr val="4D4D4D"/>
          </a:solidFill>
          <a:latin typeface="微软雅黑" panose="020B0503020204020204" pitchFamily="34" charset="-122"/>
          <a:ea typeface="微软雅黑" panose="020B0503020204020204" pitchFamily="34" charset="-122"/>
        </a:defRPr>
      </a:lvl2pPr>
      <a:lvl3pPr marL="1257300" marR="0" indent="-342900" algn="l" defTabSz="914400" rtl="0" eaLnBrk="0" fontAlgn="base" latinLnBrk="0" hangingPunct="0">
        <a:lnSpc>
          <a:spcPct val="150000"/>
        </a:lnSpc>
        <a:spcBef>
          <a:spcPct val="0"/>
        </a:spcBef>
        <a:spcAft>
          <a:spcPct val="0"/>
        </a:spcAft>
        <a:buClr>
          <a:srgbClr val="666699"/>
        </a:buClr>
        <a:buSzTx/>
        <a:buFontTx/>
        <a:buChar char="•"/>
        <a:tabLst/>
        <a:defRPr sz="2400">
          <a:solidFill>
            <a:srgbClr val="4D4D4D"/>
          </a:solidFill>
          <a:latin typeface="微软雅黑" panose="020B0503020204020204" pitchFamily="34" charset="-122"/>
          <a:ea typeface="微软雅黑" panose="020B0503020204020204" pitchFamily="34" charset="-122"/>
        </a:defRPr>
      </a:lvl3pPr>
      <a:lvl4pPr marL="1371600" marR="0" indent="0" algn="l" defTabSz="914400" rtl="0" eaLnBrk="0" fontAlgn="base" latinLnBrk="0" hangingPunct="0">
        <a:lnSpc>
          <a:spcPct val="150000"/>
        </a:lnSpc>
        <a:spcBef>
          <a:spcPct val="0"/>
        </a:spcBef>
        <a:spcAft>
          <a:spcPct val="0"/>
        </a:spcAft>
        <a:buClrTx/>
        <a:buSzTx/>
        <a:buFontTx/>
        <a:buNone/>
        <a:tabLst/>
        <a:defRPr sz="2000">
          <a:solidFill>
            <a:srgbClr val="4D4D4D"/>
          </a:solidFill>
          <a:latin typeface="微软雅黑" panose="020B0503020204020204" pitchFamily="34" charset="-122"/>
          <a:ea typeface="微软雅黑" panose="020B0503020204020204" pitchFamily="34" charset="-122"/>
        </a:defRPr>
      </a:lvl4pPr>
      <a:lvl5pPr marL="1828800" marR="0" indent="0" algn="l" defTabSz="914400" rtl="0" eaLnBrk="0" fontAlgn="base" latinLnBrk="0" hangingPunct="0">
        <a:lnSpc>
          <a:spcPct val="150000"/>
        </a:lnSpc>
        <a:spcBef>
          <a:spcPct val="0"/>
        </a:spcBef>
        <a:spcAft>
          <a:spcPct val="0"/>
        </a:spcAft>
        <a:buClrTx/>
        <a:buSzTx/>
        <a:buFontTx/>
        <a:buNone/>
        <a:tabLst/>
        <a:defRPr sz="1800">
          <a:solidFill>
            <a:srgbClr val="4D4D4D"/>
          </a:solidFill>
          <a:latin typeface="微软雅黑" panose="020B0503020204020204" pitchFamily="34" charset="-122"/>
          <a:ea typeface="微软雅黑" panose="020B0503020204020204" pitchFamily="34" charset="-122"/>
        </a:defRPr>
      </a:lvl5pPr>
      <a:lvl6pPr marL="2887553" algn="l" rtl="0" eaLnBrk="1" fontAlgn="base" hangingPunct="1">
        <a:spcBef>
          <a:spcPct val="20000"/>
        </a:spcBef>
        <a:spcAft>
          <a:spcPct val="0"/>
        </a:spcAft>
        <a:buChar char="»"/>
        <a:defRPr sz="1900">
          <a:solidFill>
            <a:srgbClr val="1C1C1C"/>
          </a:solidFill>
          <a:latin typeface="+mn-lt"/>
          <a:ea typeface="+mn-ea"/>
        </a:defRPr>
      </a:lvl6pPr>
      <a:lvl7pPr marL="3431804" algn="l" rtl="0" eaLnBrk="1" fontAlgn="base" hangingPunct="1">
        <a:spcBef>
          <a:spcPct val="20000"/>
        </a:spcBef>
        <a:spcAft>
          <a:spcPct val="0"/>
        </a:spcAft>
        <a:buChar char="»"/>
        <a:defRPr sz="1900">
          <a:solidFill>
            <a:srgbClr val="1C1C1C"/>
          </a:solidFill>
          <a:latin typeface="+mn-lt"/>
          <a:ea typeface="+mn-ea"/>
        </a:defRPr>
      </a:lvl7pPr>
      <a:lvl8pPr marL="3976055" algn="l" rtl="0" eaLnBrk="1" fontAlgn="base" hangingPunct="1">
        <a:spcBef>
          <a:spcPct val="20000"/>
        </a:spcBef>
        <a:spcAft>
          <a:spcPct val="0"/>
        </a:spcAft>
        <a:buChar char="»"/>
        <a:defRPr sz="1900">
          <a:solidFill>
            <a:srgbClr val="1C1C1C"/>
          </a:solidFill>
          <a:latin typeface="+mn-lt"/>
          <a:ea typeface="+mn-ea"/>
        </a:defRPr>
      </a:lvl8pPr>
      <a:lvl9pPr marL="4520306" algn="l" rtl="0" eaLnBrk="1" fontAlgn="base" hangingPunct="1">
        <a:spcBef>
          <a:spcPct val="20000"/>
        </a:spcBef>
        <a:spcAft>
          <a:spcPct val="0"/>
        </a:spcAft>
        <a:buChar char="»"/>
        <a:defRPr sz="1900">
          <a:solidFill>
            <a:srgbClr val="1C1C1C"/>
          </a:solidFill>
          <a:latin typeface="+mn-lt"/>
          <a:ea typeface="+mn-ea"/>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1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9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39B215-830A-4F02-B9AB-C9C566ECC05E}"/>
              </a:ext>
            </a:extLst>
          </p:cNvPr>
          <p:cNvSpPr txBox="1">
            <a:spLocks noChangeArrowheads="1"/>
          </p:cNvSpPr>
          <p:nvPr/>
        </p:nvSpPr>
        <p:spPr bwMode="auto">
          <a:xfrm>
            <a:off x="673886" y="2255399"/>
            <a:ext cx="9669792" cy="1462427"/>
          </a:xfrm>
          <a:prstGeom prst="rect">
            <a:avLst/>
          </a:prstGeom>
          <a:noFill/>
          <a:ln w="9525">
            <a:noFill/>
            <a:miter lim="800000"/>
            <a:headEnd/>
            <a:tailEnd/>
          </a:ln>
        </p:spPr>
        <p:txBody>
          <a:bodyPr lIns="108850" tIns="54425" rIns="108850" bIns="54425" anchor="ctr"/>
          <a:lstStyle/>
          <a:p>
            <a:pPr eaLnBrk="1" hangingPunct="1">
              <a:defRPr/>
            </a:pPr>
            <a:r>
              <a:rPr lang="zh-CN" altLang="en-US" sz="3800" dirty="0">
                <a:solidFill>
                  <a:schemeClr val="tx2"/>
                </a:solidFill>
                <a:ea typeface="+mj-ea"/>
              </a:rPr>
              <a:t>         </a:t>
            </a:r>
            <a:r>
              <a:rPr lang="zh-CN" altLang="en-US" sz="4800" dirty="0">
                <a:solidFill>
                  <a:schemeClr val="tx2"/>
                </a:solidFill>
                <a:latin typeface="+mj-lt"/>
                <a:ea typeface="+mj-ea"/>
              </a:rPr>
              <a:t>第</a:t>
            </a:r>
            <a:r>
              <a:rPr lang="en-US" altLang="zh-CN" sz="4800" dirty="0">
                <a:solidFill>
                  <a:schemeClr val="tx2"/>
                </a:solidFill>
                <a:latin typeface="+mj-lt"/>
                <a:ea typeface="+mj-ea"/>
              </a:rPr>
              <a:t>3</a:t>
            </a:r>
            <a:r>
              <a:rPr lang="zh-CN" altLang="en-US" sz="4800" dirty="0">
                <a:solidFill>
                  <a:schemeClr val="tx2"/>
                </a:solidFill>
                <a:latin typeface="+mj-lt"/>
                <a:ea typeface="+mj-ea"/>
              </a:rPr>
              <a:t>章</a:t>
            </a:r>
            <a:r>
              <a:rPr lang="zh-CN" altLang="en-US" sz="4800" dirty="0">
                <a:solidFill>
                  <a:schemeClr val="tx2"/>
                </a:solidFill>
                <a:ea typeface="+mj-ea"/>
              </a:rPr>
              <a:t> </a:t>
            </a:r>
            <a:r>
              <a:rPr lang="zh-CN" altLang="en-US" sz="4800" dirty="0">
                <a:solidFill>
                  <a:schemeClr val="tx2"/>
                </a:solidFill>
                <a:latin typeface="微软雅黑" panose="020B0503020204020204" pitchFamily="34" charset="-122"/>
                <a:ea typeface="微软雅黑" panose="020B0503020204020204" pitchFamily="34" charset="-122"/>
              </a:rPr>
              <a:t>数据链路层</a:t>
            </a:r>
          </a:p>
        </p:txBody>
      </p:sp>
      <p:pic>
        <p:nvPicPr>
          <p:cNvPr id="921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 y="5878286"/>
            <a:ext cx="3841249" cy="54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270872434"/>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虚拟局域网协议允许在以太网的帧格式中插入一个 </a:t>
            </a:r>
            <a:r>
              <a:rPr lang="en-US" altLang="zh-CN" sz="3200" b="0" kern="1200" dirty="0">
                <a:solidFill>
                  <a:srgbClr val="4D4D4D"/>
                </a:solidFill>
                <a:latin typeface="微软雅黑" panose="020B0503020204020204" pitchFamily="34" charset="-122"/>
                <a:ea typeface="微软雅黑" panose="020B0503020204020204" pitchFamily="34" charset="-122"/>
              </a:rPr>
              <a:t>4 </a:t>
            </a:r>
            <a:r>
              <a:rPr lang="zh-CN" altLang="en-US" sz="3200" b="0" kern="1200" dirty="0">
                <a:solidFill>
                  <a:srgbClr val="4D4D4D"/>
                </a:solidFill>
                <a:latin typeface="微软雅黑" panose="020B0503020204020204" pitchFamily="34" charset="-122"/>
                <a:ea typeface="微软雅黑" panose="020B0503020204020204" pitchFamily="34" charset="-122"/>
              </a:rPr>
              <a:t>字节的标识符，称为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标记</a:t>
            </a:r>
            <a:r>
              <a:rPr lang="en-US" altLang="zh-CN" sz="3200" b="0" kern="1200" dirty="0">
                <a:solidFill>
                  <a:srgbClr val="4D4D4D"/>
                </a:solidFill>
                <a:latin typeface="微软雅黑" panose="020B0503020204020204" pitchFamily="34" charset="-122"/>
                <a:ea typeface="微软雅黑" panose="020B0503020204020204" pitchFamily="34" charset="-122"/>
              </a:rPr>
              <a:t>(tag)</a:t>
            </a:r>
            <a:r>
              <a:rPr lang="zh-CN" altLang="en-US" sz="3200" b="0" kern="1200" dirty="0">
                <a:solidFill>
                  <a:srgbClr val="4D4D4D"/>
                </a:solidFill>
                <a:latin typeface="微软雅黑" panose="020B0503020204020204" pitchFamily="34" charset="-122"/>
                <a:ea typeface="微软雅黑" panose="020B0503020204020204" pitchFamily="34" charset="-122"/>
              </a:rPr>
              <a:t>，用来指明发送该帧的工作站属于哪一个虚拟局域网。 </a:t>
            </a:r>
          </a:p>
          <a:p>
            <a:endParaRPr lang="zh-CN" altLang="en-US" dirty="0"/>
          </a:p>
        </p:txBody>
      </p:sp>
      <p:sp>
        <p:nvSpPr>
          <p:cNvPr id="132098" name="Rectangle 2"/>
          <p:cNvSpPr>
            <a:spLocks noGrp="1" noChangeArrowheads="1"/>
          </p:cNvSpPr>
          <p:nvPr>
            <p:ph type="title"/>
          </p:nvPr>
        </p:nvSpPr>
        <p:spPr/>
        <p:txBody>
          <a:bodyPr/>
          <a:lstStyle/>
          <a:p>
            <a:r>
              <a:rPr lang="zh-CN" altLang="en-US" sz="4000" dirty="0">
                <a:solidFill>
                  <a:srgbClr val="FFFFFF"/>
                </a:solidFill>
              </a:rPr>
              <a:t>虚拟局域网帧格式</a:t>
            </a:r>
          </a:p>
        </p:txBody>
      </p:sp>
      <p:sp>
        <p:nvSpPr>
          <p:cNvPr id="132100" name="Rectangle 5"/>
          <p:cNvSpPr>
            <a:spLocks noChangeArrowheads="1"/>
          </p:cNvSpPr>
          <p:nvPr/>
        </p:nvSpPr>
        <p:spPr bwMode="auto">
          <a:xfrm>
            <a:off x="2347079" y="4706922"/>
            <a:ext cx="7310015" cy="67008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01" name="Rectangle 6"/>
          <p:cNvSpPr>
            <a:spLocks noChangeArrowheads="1"/>
          </p:cNvSpPr>
          <p:nvPr/>
        </p:nvSpPr>
        <p:spPr bwMode="auto">
          <a:xfrm>
            <a:off x="603173" y="3730383"/>
            <a:ext cx="1076747" cy="57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1900">
                <a:solidFill>
                  <a:srgbClr val="333399"/>
                </a:solidFill>
                <a:latin typeface="Times New Roman" pitchFamily="18" charset="0"/>
                <a:ea typeface="黑体" pitchFamily="49" charset="-122"/>
              </a:rPr>
              <a:t>  </a:t>
            </a:r>
            <a:r>
              <a:rPr kumimoji="1" lang="en-US" altLang="zh-CN" sz="1900">
                <a:solidFill>
                  <a:srgbClr val="333399"/>
                </a:solidFill>
                <a:latin typeface="Times New Roman" pitchFamily="18" charset="0"/>
                <a:ea typeface="黑体" pitchFamily="49" charset="-122"/>
              </a:rPr>
              <a:t>802.3</a:t>
            </a:r>
          </a:p>
          <a:p>
            <a:pPr defTabSz="907085">
              <a:lnSpc>
                <a:spcPct val="80000"/>
              </a:lnSpc>
            </a:pPr>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sp>
        <p:nvSpPr>
          <p:cNvPr id="132102" name="Rectangle 7"/>
          <p:cNvSpPr>
            <a:spLocks noChangeArrowheads="1"/>
          </p:cNvSpPr>
          <p:nvPr/>
        </p:nvSpPr>
        <p:spPr bwMode="auto">
          <a:xfrm>
            <a:off x="1210576" y="3468385"/>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字节</a:t>
            </a:r>
          </a:p>
        </p:txBody>
      </p:sp>
      <p:sp>
        <p:nvSpPr>
          <p:cNvPr id="132103" name="Rectangle 8"/>
          <p:cNvSpPr>
            <a:spLocks noChangeArrowheads="1"/>
          </p:cNvSpPr>
          <p:nvPr/>
        </p:nvSpPr>
        <p:spPr bwMode="auto">
          <a:xfrm>
            <a:off x="2334381"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4" name="Rectangle 9"/>
          <p:cNvSpPr>
            <a:spLocks noChangeArrowheads="1"/>
          </p:cNvSpPr>
          <p:nvPr/>
        </p:nvSpPr>
        <p:spPr bwMode="auto">
          <a:xfrm>
            <a:off x="361691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6</a:t>
            </a:r>
          </a:p>
        </p:txBody>
      </p:sp>
      <p:sp>
        <p:nvSpPr>
          <p:cNvPr id="132105" name="Rectangle 10"/>
          <p:cNvSpPr>
            <a:spLocks noChangeArrowheads="1"/>
          </p:cNvSpPr>
          <p:nvPr/>
        </p:nvSpPr>
        <p:spPr bwMode="auto">
          <a:xfrm>
            <a:off x="6243354"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a:t>
            </a:r>
          </a:p>
        </p:txBody>
      </p:sp>
      <p:sp>
        <p:nvSpPr>
          <p:cNvPr id="132106" name="Rectangle 11"/>
          <p:cNvSpPr>
            <a:spLocks noChangeArrowheads="1"/>
          </p:cNvSpPr>
          <p:nvPr/>
        </p:nvSpPr>
        <p:spPr bwMode="auto">
          <a:xfrm>
            <a:off x="7648639" y="3452506"/>
            <a:ext cx="120178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46 ~ 1500</a:t>
            </a:r>
          </a:p>
        </p:txBody>
      </p:sp>
      <p:sp>
        <p:nvSpPr>
          <p:cNvPr id="132107" name="Rectangle 12"/>
          <p:cNvSpPr>
            <a:spLocks noChangeArrowheads="1"/>
          </p:cNvSpPr>
          <p:nvPr/>
        </p:nvSpPr>
        <p:spPr bwMode="auto">
          <a:xfrm>
            <a:off x="10074022" y="3452506"/>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08" name="Line 13"/>
          <p:cNvSpPr>
            <a:spLocks noChangeShapeType="1"/>
          </p:cNvSpPr>
          <p:nvPr/>
        </p:nvSpPr>
        <p:spPr bwMode="auto">
          <a:xfrm>
            <a:off x="1779886" y="4008260"/>
            <a:ext cx="7695198"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132109" name="Group 14"/>
          <p:cNvGrpSpPr>
            <a:grpSpLocks/>
          </p:cNvGrpSpPr>
          <p:nvPr/>
        </p:nvGrpSpPr>
        <p:grpSpPr bwMode="auto">
          <a:xfrm>
            <a:off x="6239122" y="3790720"/>
            <a:ext cx="1290999" cy="460051"/>
            <a:chOff x="2494" y="1932"/>
            <a:chExt cx="677" cy="330"/>
          </a:xfrm>
        </p:grpSpPr>
        <p:sp>
          <p:nvSpPr>
            <p:cNvPr id="132136" name="Rectangle 15"/>
            <p:cNvSpPr>
              <a:spLocks noChangeArrowheads="1"/>
            </p:cNvSpPr>
            <p:nvPr/>
          </p:nvSpPr>
          <p:spPr bwMode="auto">
            <a:xfrm>
              <a:off x="2513" y="1932"/>
              <a:ext cx="658"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lang="zh-CN" altLang="en-US"/>
            </a:p>
          </p:txBody>
        </p:sp>
        <p:sp>
          <p:nvSpPr>
            <p:cNvPr id="132137" name="Rectangle 16"/>
            <p:cNvSpPr>
              <a:spLocks noChangeArrowheads="1"/>
            </p:cNvSpPr>
            <p:nvPr/>
          </p:nvSpPr>
          <p:spPr bwMode="auto">
            <a:xfrm>
              <a:off x="2494" y="1988"/>
              <a:ext cx="54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ea typeface="黑体" pitchFamily="49" charset="-122"/>
                </a:rPr>
                <a:t>MAC </a:t>
              </a:r>
              <a:r>
                <a:rPr kumimoji="1" lang="zh-CN" altLang="en-US" sz="1900">
                  <a:solidFill>
                    <a:srgbClr val="333399"/>
                  </a:solidFill>
                  <a:latin typeface="Times New Roman" pitchFamily="18" charset="0"/>
                  <a:ea typeface="黑体" pitchFamily="49" charset="-122"/>
                </a:rPr>
                <a:t>帧</a:t>
              </a:r>
            </a:p>
          </p:txBody>
        </p:sp>
      </p:grpSp>
      <p:sp>
        <p:nvSpPr>
          <p:cNvPr id="132110" name="Rectangle 17"/>
          <p:cNvSpPr>
            <a:spLocks noChangeArrowheads="1"/>
          </p:cNvSpPr>
          <p:nvPr/>
        </p:nvSpPr>
        <p:spPr bwMode="auto">
          <a:xfrm>
            <a:off x="1773537" y="3773256"/>
            <a:ext cx="8994662" cy="401730"/>
          </a:xfrm>
          <a:prstGeom prst="rect">
            <a:avLst/>
          </a:prstGeom>
          <a:solidFill>
            <a:schemeClr val="bg1"/>
          </a:solidFill>
          <a:ln w="12700">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132111" name="Freeform 18"/>
          <p:cNvSpPr>
            <a:spLocks/>
          </p:cNvSpPr>
          <p:nvPr/>
        </p:nvSpPr>
        <p:spPr bwMode="auto">
          <a:xfrm>
            <a:off x="2393640" y="4194040"/>
            <a:ext cx="7214777" cy="501766"/>
          </a:xfrm>
          <a:custGeom>
            <a:avLst/>
            <a:gdLst>
              <a:gd name="T0" fmla="*/ 2147483646 w 3784"/>
              <a:gd name="T1" fmla="*/ 2147483646 h 360"/>
              <a:gd name="T2" fmla="*/ 2147483646 w 3784"/>
              <a:gd name="T3" fmla="*/ 0 h 360"/>
              <a:gd name="T4" fmla="*/ 2147483646 w 3784"/>
              <a:gd name="T5" fmla="*/ 2147483646 h 360"/>
              <a:gd name="T6" fmla="*/ 0 w 3784"/>
              <a:gd name="T7" fmla="*/ 2147483646 h 360"/>
              <a:gd name="T8" fmla="*/ 2147483646 w 3784"/>
              <a:gd name="T9" fmla="*/ 2147483646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132112" name="Rectangle 19"/>
          <p:cNvSpPr>
            <a:spLocks noChangeArrowheads="1"/>
          </p:cNvSpPr>
          <p:nvPr/>
        </p:nvSpPr>
        <p:spPr bwMode="auto">
          <a:xfrm>
            <a:off x="4529077" y="3789135"/>
            <a:ext cx="1297348" cy="39061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32113" name="Line 20"/>
          <p:cNvSpPr>
            <a:spLocks noChangeShapeType="1"/>
          </p:cNvSpPr>
          <p:nvPr/>
        </p:nvSpPr>
        <p:spPr bwMode="auto">
          <a:xfrm>
            <a:off x="3147074"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4" name="Line 21"/>
          <p:cNvSpPr>
            <a:spLocks noChangeShapeType="1"/>
          </p:cNvSpPr>
          <p:nvPr/>
        </p:nvSpPr>
        <p:spPr bwMode="auto">
          <a:xfrm>
            <a:off x="4520611"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5" name="Line 22"/>
          <p:cNvSpPr>
            <a:spLocks noChangeShapeType="1"/>
          </p:cNvSpPr>
          <p:nvPr/>
        </p:nvSpPr>
        <p:spPr bwMode="auto">
          <a:xfrm>
            <a:off x="7157635" y="3773256"/>
            <a:ext cx="0" cy="4017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6" name="Line 23"/>
          <p:cNvSpPr>
            <a:spLocks noChangeShapeType="1"/>
          </p:cNvSpPr>
          <p:nvPr/>
        </p:nvSpPr>
        <p:spPr bwMode="auto">
          <a:xfrm>
            <a:off x="9813706" y="3773256"/>
            <a:ext cx="0" cy="40173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17" name="Rectangle 24"/>
          <p:cNvSpPr>
            <a:spLocks noChangeArrowheads="1"/>
          </p:cNvSpPr>
          <p:nvPr/>
        </p:nvSpPr>
        <p:spPr bwMode="auto">
          <a:xfrm>
            <a:off x="1824330" y="3808189"/>
            <a:ext cx="119216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目地地址</a:t>
            </a:r>
          </a:p>
        </p:txBody>
      </p:sp>
      <p:sp>
        <p:nvSpPr>
          <p:cNvPr id="132118" name="Rectangle 25"/>
          <p:cNvSpPr>
            <a:spLocks noChangeArrowheads="1"/>
          </p:cNvSpPr>
          <p:nvPr/>
        </p:nvSpPr>
        <p:spPr bwMode="auto">
          <a:xfrm>
            <a:off x="3307921" y="3820892"/>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源地址</a:t>
            </a:r>
          </a:p>
        </p:txBody>
      </p:sp>
      <p:sp>
        <p:nvSpPr>
          <p:cNvPr id="132119" name="Rectangle 26"/>
          <p:cNvSpPr>
            <a:spLocks noChangeArrowheads="1"/>
          </p:cNvSpPr>
          <p:nvPr/>
        </p:nvSpPr>
        <p:spPr bwMode="auto">
          <a:xfrm>
            <a:off x="5801029" y="3820892"/>
            <a:ext cx="125949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长度</a:t>
            </a:r>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类型</a:t>
            </a:r>
          </a:p>
        </p:txBody>
      </p:sp>
      <p:sp>
        <p:nvSpPr>
          <p:cNvPr id="132120" name="Rectangle 27"/>
          <p:cNvSpPr>
            <a:spLocks noChangeArrowheads="1"/>
          </p:cNvSpPr>
          <p:nvPr/>
        </p:nvSpPr>
        <p:spPr bwMode="auto">
          <a:xfrm>
            <a:off x="7870860" y="3833595"/>
            <a:ext cx="1070335"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数      据</a:t>
            </a:r>
          </a:p>
        </p:txBody>
      </p:sp>
      <p:sp>
        <p:nvSpPr>
          <p:cNvPr id="132121" name="Rectangle 28"/>
          <p:cNvSpPr>
            <a:spLocks noChangeArrowheads="1"/>
          </p:cNvSpPr>
          <p:nvPr/>
        </p:nvSpPr>
        <p:spPr bwMode="auto">
          <a:xfrm>
            <a:off x="9921642" y="3822479"/>
            <a:ext cx="651952"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FCS</a:t>
            </a:r>
          </a:p>
        </p:txBody>
      </p:sp>
      <p:sp>
        <p:nvSpPr>
          <p:cNvPr id="132122" name="Line 29"/>
          <p:cNvSpPr>
            <a:spLocks noChangeShapeType="1"/>
          </p:cNvSpPr>
          <p:nvPr/>
        </p:nvSpPr>
        <p:spPr bwMode="auto">
          <a:xfrm>
            <a:off x="5826425" y="3768491"/>
            <a:ext cx="0" cy="4080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2123" name="Text Box 30"/>
          <p:cNvSpPr txBox="1">
            <a:spLocks noChangeArrowheads="1"/>
          </p:cNvSpPr>
          <p:nvPr/>
        </p:nvSpPr>
        <p:spPr bwMode="auto">
          <a:xfrm>
            <a:off x="2351311" y="4649759"/>
            <a:ext cx="5504414"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135000"/>
              </a:lnSpc>
            </a:pPr>
            <a:r>
              <a:rPr kumimoji="1" lang="zh-CN" altLang="en-US" b="0">
                <a:solidFill>
                  <a:srgbClr val="333399"/>
                </a:solidFill>
                <a:latin typeface="Times New Roman" pitchFamily="18" charset="0"/>
              </a:rPr>
              <a:t>长度</a:t>
            </a:r>
            <a:r>
              <a:rPr kumimoji="1" lang="en-US" altLang="zh-CN" b="0">
                <a:solidFill>
                  <a:srgbClr val="333399"/>
                </a:solidFill>
                <a:latin typeface="Times New Roman" pitchFamily="18" charset="0"/>
              </a:rPr>
              <a:t>/</a:t>
            </a:r>
            <a:r>
              <a:rPr kumimoji="1" lang="zh-CN" altLang="en-US" b="0">
                <a:solidFill>
                  <a:srgbClr val="333399"/>
                </a:solidFill>
                <a:latin typeface="Times New Roman" pitchFamily="18" charset="0"/>
              </a:rPr>
              <a:t>类型 </a:t>
            </a:r>
            <a:r>
              <a:rPr kumimoji="1" lang="en-US" altLang="zh-CN" b="0">
                <a:solidFill>
                  <a:srgbClr val="333399"/>
                </a:solidFill>
                <a:latin typeface="Times New Roman" pitchFamily="18" charset="0"/>
              </a:rPr>
              <a:t>= 802.1Q </a:t>
            </a:r>
            <a:r>
              <a:rPr kumimoji="1" lang="zh-CN" altLang="en-US" b="0">
                <a:solidFill>
                  <a:srgbClr val="333399"/>
                </a:solidFill>
                <a:latin typeface="Times New Roman" pitchFamily="18" charset="0"/>
              </a:rPr>
              <a:t>标记类型               标记控制信息</a:t>
            </a:r>
          </a:p>
          <a:p>
            <a:pPr eaLnBrk="1" hangingPunct="1">
              <a:lnSpc>
                <a:spcPct val="135000"/>
              </a:lnSpc>
            </a:pPr>
            <a:r>
              <a:rPr kumimoji="1" lang="zh-CN" altLang="en-US" b="0">
                <a:solidFill>
                  <a:srgbClr val="333399"/>
                </a:solidFill>
                <a:latin typeface="Times New Roman" pitchFamily="18" charset="0"/>
              </a:rPr>
              <a:t> </a:t>
            </a:r>
            <a:r>
              <a:rPr kumimoji="1" lang="en-US" altLang="zh-CN" b="0">
                <a:solidFill>
                  <a:srgbClr val="333399"/>
                </a:solidFill>
                <a:latin typeface="Times New Roman" pitchFamily="18" charset="0"/>
              </a:rPr>
              <a:t>1 0 0 0 0 0 0 1  0 0 0 0 0 0 0 0                             VID                  </a:t>
            </a:r>
          </a:p>
        </p:txBody>
      </p:sp>
      <p:sp>
        <p:nvSpPr>
          <p:cNvPr id="132124" name="Line 31"/>
          <p:cNvSpPr>
            <a:spLocks noChangeShapeType="1"/>
          </p:cNvSpPr>
          <p:nvPr/>
        </p:nvSpPr>
        <p:spPr bwMode="auto">
          <a:xfrm>
            <a:off x="6008435" y="4706922"/>
            <a:ext cx="0" cy="670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25" name="Rectangle 32"/>
          <p:cNvSpPr>
            <a:spLocks noChangeArrowheads="1"/>
          </p:cNvSpPr>
          <p:nvPr/>
        </p:nvSpPr>
        <p:spPr bwMode="auto">
          <a:xfrm>
            <a:off x="3703685"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6" name="Rectangle 33"/>
          <p:cNvSpPr>
            <a:spLocks noChangeArrowheads="1"/>
          </p:cNvSpPr>
          <p:nvPr/>
        </p:nvSpPr>
        <p:spPr bwMode="auto">
          <a:xfrm>
            <a:off x="7274038" y="5377002"/>
            <a:ext cx="88759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2 </a:t>
            </a:r>
            <a:r>
              <a:rPr kumimoji="1" lang="zh-CN" altLang="en-US" sz="1900">
                <a:solidFill>
                  <a:srgbClr val="333399"/>
                </a:solidFill>
                <a:latin typeface="Times New Roman" pitchFamily="18" charset="0"/>
                <a:ea typeface="黑体" pitchFamily="49" charset="-122"/>
              </a:rPr>
              <a:t>字节</a:t>
            </a:r>
          </a:p>
        </p:txBody>
      </p:sp>
      <p:sp>
        <p:nvSpPr>
          <p:cNvPr id="132127" name="AutoShape 34"/>
          <p:cNvSpPr>
            <a:spLocks noChangeArrowheads="1"/>
          </p:cNvSpPr>
          <p:nvPr/>
        </p:nvSpPr>
        <p:spPr bwMode="auto">
          <a:xfrm>
            <a:off x="1707929" y="2965030"/>
            <a:ext cx="3659240" cy="357271"/>
          </a:xfrm>
          <a:prstGeom prst="wedgeRoundRectCallout">
            <a:avLst>
              <a:gd name="adj1" fmla="val 41616"/>
              <a:gd name="adj2" fmla="val 203907"/>
              <a:gd name="adj3" fmla="val 16667"/>
            </a:avLst>
          </a:prstGeom>
          <a:solidFill>
            <a:schemeClr val="bg1"/>
          </a:solidFill>
          <a:ln w="9525">
            <a:solidFill>
              <a:schemeClr val="folHlink"/>
            </a:solidFill>
            <a:miter lim="800000"/>
            <a:headEnd/>
            <a:tailEnd/>
          </a:ln>
          <a:effectLst>
            <a:outerShdw dist="35921" dir="2700000" algn="ctr" rotWithShape="0">
              <a:schemeClr val="bg2"/>
            </a:outerShdw>
          </a:effectLst>
        </p:spPr>
        <p:txBody>
          <a:bodyPr lIns="108850" tIns="54425" rIns="108850" bIns="54425"/>
          <a:lstStyle/>
          <a:p>
            <a:pPr algn="ctr" eaLnBrk="1" hangingPunct="1"/>
            <a:r>
              <a:rPr kumimoji="1" lang="zh-CN" altLang="en-US" sz="1900">
                <a:solidFill>
                  <a:srgbClr val="333399"/>
                </a:solidFill>
                <a:latin typeface="Times New Roman" pitchFamily="18" charset="0"/>
                <a:ea typeface="黑体" pitchFamily="49" charset="-122"/>
              </a:rPr>
              <a:t>插入 </a:t>
            </a:r>
            <a:r>
              <a:rPr kumimoji="1" lang="en-US" altLang="zh-CN" sz="1900">
                <a:solidFill>
                  <a:srgbClr val="333399"/>
                </a:solidFill>
                <a:latin typeface="Times New Roman" pitchFamily="18" charset="0"/>
                <a:ea typeface="黑体" pitchFamily="49" charset="-122"/>
              </a:rPr>
              <a:t>4 </a:t>
            </a:r>
            <a:r>
              <a:rPr kumimoji="1" lang="zh-CN" altLang="en-US" sz="1900">
                <a:solidFill>
                  <a:srgbClr val="333399"/>
                </a:solidFill>
                <a:latin typeface="Times New Roman" pitchFamily="18" charset="0"/>
                <a:ea typeface="黑体" pitchFamily="49" charset="-122"/>
              </a:rPr>
              <a:t>字节的 </a:t>
            </a:r>
            <a:r>
              <a:rPr kumimoji="1" lang="en-US" altLang="zh-CN" sz="1900">
                <a:solidFill>
                  <a:srgbClr val="333399"/>
                </a:solidFill>
                <a:latin typeface="Times New Roman" pitchFamily="18" charset="0"/>
                <a:ea typeface="黑体" pitchFamily="49" charset="-122"/>
              </a:rPr>
              <a:t>VLAN </a:t>
            </a:r>
            <a:r>
              <a:rPr kumimoji="1" lang="zh-CN" altLang="en-US" sz="1900">
                <a:solidFill>
                  <a:srgbClr val="333399"/>
                </a:solidFill>
                <a:latin typeface="Times New Roman" pitchFamily="18" charset="0"/>
                <a:ea typeface="黑体" pitchFamily="49" charset="-122"/>
              </a:rPr>
              <a:t>标记</a:t>
            </a:r>
          </a:p>
        </p:txBody>
      </p:sp>
      <p:sp>
        <p:nvSpPr>
          <p:cNvPr id="132128" name="Rectangle 35"/>
          <p:cNvSpPr>
            <a:spLocks noChangeArrowheads="1"/>
          </p:cNvSpPr>
          <p:nvPr/>
        </p:nvSpPr>
        <p:spPr bwMode="auto">
          <a:xfrm>
            <a:off x="5003149" y="3449331"/>
            <a:ext cx="33936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4</a:t>
            </a:r>
          </a:p>
        </p:txBody>
      </p:sp>
      <p:sp>
        <p:nvSpPr>
          <p:cNvPr id="132129" name="Line 36"/>
          <p:cNvSpPr>
            <a:spLocks noChangeShapeType="1"/>
          </p:cNvSpPr>
          <p:nvPr/>
        </p:nvSpPr>
        <p:spPr bwMode="auto">
          <a:xfrm>
            <a:off x="2347079" y="5064191"/>
            <a:ext cx="7322713"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0" name="Line 37"/>
          <p:cNvSpPr>
            <a:spLocks noChangeShapeType="1"/>
          </p:cNvSpPr>
          <p:nvPr/>
        </p:nvSpPr>
        <p:spPr bwMode="auto">
          <a:xfrm>
            <a:off x="6802081"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1" name="Line 38"/>
          <p:cNvSpPr>
            <a:spLocks noChangeShapeType="1"/>
          </p:cNvSpPr>
          <p:nvPr/>
        </p:nvSpPr>
        <p:spPr bwMode="auto">
          <a:xfrm>
            <a:off x="6620072" y="5064191"/>
            <a:ext cx="0" cy="33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2" name="Rectangle 39"/>
          <p:cNvSpPr>
            <a:spLocks noChangeArrowheads="1"/>
          </p:cNvSpPr>
          <p:nvPr/>
        </p:nvSpPr>
        <p:spPr bwMode="auto">
          <a:xfrm>
            <a:off x="4637014" y="5645351"/>
            <a:ext cx="1435820"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ea typeface="黑体" pitchFamily="49" charset="-122"/>
              </a:rPr>
              <a:t>用户优先级</a:t>
            </a:r>
          </a:p>
        </p:txBody>
      </p:sp>
      <p:sp>
        <p:nvSpPr>
          <p:cNvPr id="132133" name="Line 40"/>
          <p:cNvSpPr>
            <a:spLocks noChangeShapeType="1"/>
          </p:cNvSpPr>
          <p:nvPr/>
        </p:nvSpPr>
        <p:spPr bwMode="auto">
          <a:xfrm flipV="1">
            <a:off x="5642300" y="5243621"/>
            <a:ext cx="641267" cy="46842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4" name="Line 41"/>
          <p:cNvSpPr>
            <a:spLocks noChangeShapeType="1"/>
          </p:cNvSpPr>
          <p:nvPr/>
        </p:nvSpPr>
        <p:spPr bwMode="auto">
          <a:xfrm flipV="1">
            <a:off x="6679330" y="5243620"/>
            <a:ext cx="61376" cy="412846"/>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32135" name="Rectangle 42"/>
          <p:cNvSpPr>
            <a:spLocks noChangeArrowheads="1"/>
          </p:cNvSpPr>
          <p:nvPr/>
        </p:nvSpPr>
        <p:spPr bwMode="auto">
          <a:xfrm>
            <a:off x="6283566" y="5645351"/>
            <a:ext cx="2086639" cy="6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ea typeface="黑体" pitchFamily="49" charset="-122"/>
              </a:rPr>
              <a:t>CFI</a:t>
            </a:r>
          </a:p>
          <a:p>
            <a:pPr defTabSz="907085"/>
            <a:r>
              <a:rPr kumimoji="1" lang="en-US" altLang="zh-CN" sz="1900">
                <a:solidFill>
                  <a:srgbClr val="333399"/>
                </a:solidFill>
                <a:latin typeface="Times New Roman" pitchFamily="18" charset="0"/>
                <a:ea typeface="黑体" pitchFamily="49" charset="-122"/>
              </a:rPr>
              <a:t>(</a:t>
            </a:r>
            <a:r>
              <a:rPr kumimoji="1" lang="zh-CN" altLang="en-US" sz="1900">
                <a:solidFill>
                  <a:srgbClr val="333399"/>
                </a:solidFill>
                <a:latin typeface="Times New Roman" pitchFamily="18" charset="0"/>
                <a:ea typeface="黑体" pitchFamily="49" charset="-122"/>
              </a:rPr>
              <a:t>规范格式指示符</a:t>
            </a:r>
            <a:r>
              <a:rPr kumimoji="1" lang="en-US" altLang="zh-CN" sz="1900">
                <a:solidFill>
                  <a:srgbClr val="333399"/>
                </a:solidFill>
                <a:latin typeface="Times New Roman" pitchFamily="18" charset="0"/>
                <a:ea typeface="黑体" pitchFamily="49" charset="-122"/>
              </a:rPr>
              <a:t>)</a:t>
            </a: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4" name="Group 24"/>
          <p:cNvGrpSpPr>
            <a:grpSpLocks/>
          </p:cNvGrpSpPr>
          <p:nvPr/>
        </p:nvGrpSpPr>
        <p:grpSpPr bwMode="auto">
          <a:xfrm>
            <a:off x="8261126" y="1854200"/>
            <a:ext cx="2514600" cy="3600450"/>
            <a:chOff x="3379" y="1207"/>
            <a:chExt cx="1584" cy="2268"/>
          </a:xfrm>
        </p:grpSpPr>
        <p:sp>
          <p:nvSpPr>
            <p:cNvPr id="25"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6"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7"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1"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4"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5"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9"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40"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4279698547"/>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速率达到或超过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的以太网称为高速以太网。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在双绞线上传送 </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基带信号的星型拓扑以太网，仍使用 </a:t>
            </a:r>
            <a:r>
              <a:rPr lang="en-US" altLang="zh-CN" sz="3200" b="0" kern="1200" dirty="0">
                <a:solidFill>
                  <a:srgbClr val="4D4D4D"/>
                </a:solidFill>
                <a:latin typeface="微软雅黑" panose="020B0503020204020204" pitchFamily="34" charset="-122"/>
                <a:ea typeface="微软雅黑" panose="020B0503020204020204" pitchFamily="34" charset="-122"/>
              </a:rPr>
              <a:t>IEEE 802.3 </a:t>
            </a:r>
            <a:r>
              <a:rPr lang="zh-CN" altLang="en-US" sz="3200" b="0" kern="1200" dirty="0">
                <a:solidFill>
                  <a:srgbClr val="4D4D4D"/>
                </a:solidFill>
                <a:latin typeface="微软雅黑" panose="020B0503020204020204" pitchFamily="34" charset="-122"/>
                <a:ea typeface="微软雅黑" panose="020B0503020204020204" pitchFamily="34" charset="-122"/>
              </a:rPr>
              <a:t>的</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以太网又称为快速以太网</a:t>
            </a:r>
            <a:r>
              <a:rPr lang="en-US" altLang="zh-CN" sz="3200" b="0" kern="1200" dirty="0">
                <a:solidFill>
                  <a:srgbClr val="4D4D4D"/>
                </a:solidFill>
                <a:latin typeface="微软雅黑" panose="020B0503020204020204" pitchFamily="34" charset="-122"/>
                <a:ea typeface="微软雅黑" panose="020B0503020204020204" pitchFamily="34" charset="-122"/>
              </a:rPr>
              <a:t>(Fast Ethernet)</a:t>
            </a:r>
            <a:r>
              <a:rPr lang="zh-CN" altLang="en-US" sz="3200" b="0" kern="1200" dirty="0">
                <a:solidFill>
                  <a:srgbClr val="4D4D4D"/>
                </a:solidFill>
                <a:latin typeface="微软雅黑" panose="020B0503020204020204" pitchFamily="34" charset="-122"/>
                <a:ea typeface="微软雅黑" panose="020B0503020204020204" pitchFamily="34" charset="-122"/>
              </a:rPr>
              <a:t>。 </a:t>
            </a:r>
            <a:endParaRPr lang="zh-CN" altLang="en-US" dirty="0"/>
          </a:p>
          <a:p>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以太网的物理层：</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5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类线或屏蔽双绞线 </a:t>
            </a:r>
            <a:r>
              <a:rPr lang="en-US" altLang="zh-CN" sz="2800" dirty="0">
                <a:solidFill>
                  <a:srgbClr val="4D4D4D"/>
                </a:solidFill>
                <a:latin typeface="微软雅黑" panose="020B0503020204020204" pitchFamily="34" charset="-122"/>
                <a:ea typeface="微软雅黑" panose="020B0503020204020204" pitchFamily="34" charset="-122"/>
                <a:cs typeface="+mn-cs"/>
              </a:rPr>
              <a:t>STP</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100BASE-FX</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对光纤。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100BASE-T4</a:t>
            </a:r>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 </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UTP 3 </a:t>
            </a:r>
            <a:r>
              <a:rPr lang="zh-CN" altLang="en-US" sz="2800" dirty="0">
                <a:solidFill>
                  <a:srgbClr val="4D4D4D"/>
                </a:solidFill>
                <a:latin typeface="微软雅黑" panose="020B0503020204020204" pitchFamily="34" charset="-122"/>
                <a:ea typeface="微软雅黑" panose="020B0503020204020204" pitchFamily="34" charset="-122"/>
                <a:cs typeface="+mn-cs"/>
              </a:rPr>
              <a:t>类线或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a:t>
            </a:r>
          </a:p>
        </p:txBody>
      </p:sp>
      <p:sp>
        <p:nvSpPr>
          <p:cNvPr id="134146" name="Rectangle 2"/>
          <p:cNvSpPr>
            <a:spLocks noGrp="1" noChangeArrowheads="1"/>
          </p:cNvSpPr>
          <p:nvPr>
            <p:ph type="title"/>
          </p:nvPr>
        </p:nvSpPr>
        <p:spPr/>
        <p:txBody>
          <a:bodyPr/>
          <a:lstStyle/>
          <a:p>
            <a:r>
              <a:rPr lang="en-US" altLang="zh-CN" sz="4000" dirty="0">
                <a:solidFill>
                  <a:srgbClr val="FFFFFF"/>
                </a:solidFill>
              </a:rPr>
              <a:t>100BASE-T </a:t>
            </a:r>
            <a:r>
              <a:rPr lang="zh-CN" altLang="en-US" sz="4000" dirty="0">
                <a:solidFill>
                  <a:srgbClr val="FFFFFF"/>
                </a:solidFill>
              </a:rPr>
              <a:t>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可在全双工方式下工作而无冲突发生。因此，不使用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帧格式仍然是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a:t>
            </a:r>
          </a:p>
          <a:p>
            <a:r>
              <a:rPr lang="zh-CN" altLang="en-US" sz="3200" b="0" kern="1200" dirty="0">
                <a:solidFill>
                  <a:srgbClr val="4D4D4D"/>
                </a:solidFill>
                <a:latin typeface="微软雅黑" panose="020B0503020204020204" pitchFamily="34" charset="-122"/>
                <a:ea typeface="微软雅黑" panose="020B0503020204020204" pitchFamily="34" charset="-122"/>
              </a:rPr>
              <a:t>保持最短帧长不变，但将一个网段的最大电缆长度减小到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帧间时间间隔从原来的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改为现在的 </a:t>
            </a:r>
            <a:r>
              <a:rPr lang="en-US" altLang="zh-CN" sz="3200" b="0" kern="1200" dirty="0">
                <a:solidFill>
                  <a:srgbClr val="4D4D4D"/>
                </a:solidFill>
                <a:latin typeface="微软雅黑" panose="020B0503020204020204" pitchFamily="34" charset="-122"/>
                <a:ea typeface="微软雅黑" panose="020B0503020204020204" pitchFamily="34" charset="-122"/>
              </a:rPr>
              <a:t>0.96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    </a:t>
            </a:r>
          </a:p>
        </p:txBody>
      </p:sp>
      <p:sp>
        <p:nvSpPr>
          <p:cNvPr id="136194" name="Rectangle 4"/>
          <p:cNvSpPr>
            <a:spLocks noGrp="1" noChangeArrowheads="1"/>
          </p:cNvSpPr>
          <p:nvPr>
            <p:ph type="title"/>
          </p:nvPr>
        </p:nvSpPr>
        <p:spPr/>
        <p:txBody>
          <a:bodyPr/>
          <a:lstStyle/>
          <a:p>
            <a:r>
              <a:rPr lang="en-US" altLang="zh-CN" sz="4000" dirty="0">
                <a:solidFill>
                  <a:srgbClr val="FFFFFF"/>
                </a:solidFill>
              </a:rPr>
              <a:t>100Base-T</a:t>
            </a:r>
            <a:r>
              <a:rPr lang="zh-CN" altLang="en-US" sz="4000" dirty="0">
                <a:solidFill>
                  <a:srgbClr val="FFFFFF"/>
                </a:solidFill>
              </a:rPr>
              <a:t>特点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5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允许在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下全双工和半双工两种方式工作。</a:t>
            </a:r>
          </a:p>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协议规定的帧格式。</a:t>
            </a:r>
          </a:p>
          <a:p>
            <a:r>
              <a:rPr lang="zh-CN" altLang="en-US" sz="3200" b="0" kern="1200" dirty="0">
                <a:solidFill>
                  <a:srgbClr val="4D4D4D"/>
                </a:solidFill>
                <a:latin typeface="微软雅黑" panose="020B0503020204020204" pitchFamily="34" charset="-122"/>
                <a:ea typeface="微软雅黑" panose="020B0503020204020204" pitchFamily="34" charset="-122"/>
              </a:rPr>
              <a:t>在半双工方式下使用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协议（全双工方式不需要使用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a:t>
            </a:r>
          </a:p>
          <a:p>
            <a:r>
              <a:rPr lang="zh-CN" altLang="en-US" sz="3200" b="0" kern="1200" dirty="0">
                <a:solidFill>
                  <a:srgbClr val="4D4D4D"/>
                </a:solidFill>
                <a:latin typeface="微软雅黑" panose="020B0503020204020204" pitchFamily="34" charset="-122"/>
                <a:ea typeface="微软雅黑" panose="020B0503020204020204" pitchFamily="34" charset="-122"/>
              </a:rPr>
              <a:t>与 </a:t>
            </a: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100BASE-T </a:t>
            </a:r>
            <a:r>
              <a:rPr lang="zh-CN" altLang="en-US" sz="3200" b="0" kern="1200" dirty="0">
                <a:solidFill>
                  <a:srgbClr val="4D4D4D"/>
                </a:solidFill>
                <a:latin typeface="微软雅黑" panose="020B0503020204020204" pitchFamily="34" charset="-122"/>
                <a:ea typeface="微软雅黑" panose="020B0503020204020204" pitchFamily="34" charset="-122"/>
              </a:rPr>
              <a:t>技术向后兼容。</a:t>
            </a:r>
          </a:p>
          <a:p>
            <a:r>
              <a:rPr lang="zh-CN" altLang="en-US" sz="3200" b="0" kern="1200" dirty="0">
                <a:solidFill>
                  <a:srgbClr val="4D4D4D"/>
                </a:solidFill>
                <a:latin typeface="微软雅黑" panose="020B0503020204020204" pitchFamily="34" charset="-122"/>
                <a:ea typeface="微软雅黑" panose="020B0503020204020204" pitchFamily="34" charset="-122"/>
              </a:rPr>
              <a:t>当吉比特以太网工作在全双工方式时（即通信双方可同时进行发送和接收数据），不使用载波延伸和分组突发。</a:t>
            </a:r>
          </a:p>
          <a:p>
            <a:endParaRPr lang="zh-CN" altLang="en-US" dirty="0"/>
          </a:p>
        </p:txBody>
      </p:sp>
      <p:sp>
        <p:nvSpPr>
          <p:cNvPr id="138242" name="Rectangle 4"/>
          <p:cNvSpPr>
            <a:spLocks noGrp="1" noChangeArrowheads="1"/>
          </p:cNvSpPr>
          <p:nvPr>
            <p:ph type="title"/>
          </p:nvPr>
        </p:nvSpPr>
        <p:spPr/>
        <p:txBody>
          <a:bodyPr/>
          <a:lstStyle/>
          <a:p>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1000BASE-X      </a:t>
            </a:r>
            <a:r>
              <a:rPr lang="zh-CN" altLang="en-US" sz="3200" b="0" kern="1200" dirty="0">
                <a:solidFill>
                  <a:srgbClr val="4D4D4D"/>
                </a:solidFill>
                <a:latin typeface="微软雅黑" panose="020B0503020204020204" pitchFamily="34" charset="-122"/>
                <a:ea typeface="微软雅黑" panose="020B0503020204020204" pitchFamily="34" charset="-122"/>
              </a:rPr>
              <a:t>基于光纤通道的物理层：</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1000BASE-SX   SX</a:t>
            </a:r>
            <a:r>
              <a:rPr lang="zh-CN" altLang="en-US" sz="2800" dirty="0">
                <a:solidFill>
                  <a:srgbClr val="4D4D4D"/>
                </a:solidFill>
                <a:latin typeface="微软雅黑" panose="020B0503020204020204" pitchFamily="34" charset="-122"/>
                <a:ea typeface="微软雅黑" panose="020B0503020204020204" pitchFamily="34" charset="-122"/>
                <a:cs typeface="+mn-cs"/>
              </a:rPr>
              <a:t>表示短波长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1000BASE-LX   LX</a:t>
            </a:r>
            <a:r>
              <a:rPr lang="zh-CN" altLang="en-US" sz="2800" dirty="0">
                <a:solidFill>
                  <a:srgbClr val="4D4D4D"/>
                </a:solidFill>
                <a:latin typeface="微软雅黑" panose="020B0503020204020204" pitchFamily="34" charset="-122"/>
                <a:ea typeface="微软雅黑" panose="020B0503020204020204" pitchFamily="34" charset="-122"/>
                <a:cs typeface="+mn-cs"/>
              </a:rPr>
              <a:t>表示长波长</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1000BASE-CX   CX</a:t>
            </a:r>
            <a:r>
              <a:rPr lang="zh-CN" altLang="en-US" sz="2800" dirty="0">
                <a:solidFill>
                  <a:srgbClr val="4D4D4D"/>
                </a:solidFill>
                <a:latin typeface="微软雅黑" panose="020B0503020204020204" pitchFamily="34" charset="-122"/>
                <a:ea typeface="微软雅黑" panose="020B0503020204020204" pitchFamily="34" charset="-122"/>
                <a:cs typeface="+mn-cs"/>
              </a:rPr>
              <a:t>表示铜线</a:t>
            </a:r>
          </a:p>
          <a:p>
            <a:r>
              <a:rPr lang="en-US" altLang="zh-CN" sz="3200" b="0" kern="1200" dirty="0">
                <a:solidFill>
                  <a:srgbClr val="4D4D4D"/>
                </a:solidFill>
                <a:latin typeface="微软雅黑" panose="020B0503020204020204" pitchFamily="34" charset="-122"/>
                <a:ea typeface="微软雅黑" panose="020B0503020204020204" pitchFamily="34" charset="-122"/>
              </a:rPr>
              <a:t>1000BASE-T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使用 </a:t>
            </a:r>
            <a:r>
              <a:rPr lang="en-US" altLang="zh-CN" sz="2800" dirty="0">
                <a:solidFill>
                  <a:srgbClr val="4D4D4D"/>
                </a:solidFill>
                <a:latin typeface="微软雅黑" panose="020B0503020204020204" pitchFamily="34" charset="-122"/>
                <a:ea typeface="微软雅黑" panose="020B0503020204020204" pitchFamily="34" charset="-122"/>
                <a:cs typeface="+mn-cs"/>
              </a:rPr>
              <a:t>4</a:t>
            </a:r>
            <a:r>
              <a:rPr lang="zh-CN" altLang="en-US" sz="2800" dirty="0">
                <a:solidFill>
                  <a:srgbClr val="4D4D4D"/>
                </a:solidFill>
                <a:latin typeface="微软雅黑" panose="020B0503020204020204" pitchFamily="34" charset="-122"/>
                <a:ea typeface="微软雅黑" panose="020B0503020204020204" pitchFamily="34" charset="-122"/>
                <a:cs typeface="+mn-cs"/>
              </a:rPr>
              <a:t>对 </a:t>
            </a:r>
            <a:r>
              <a:rPr lang="en-US" altLang="zh-CN" sz="2800" dirty="0">
                <a:solidFill>
                  <a:srgbClr val="4D4D4D"/>
                </a:solidFill>
                <a:latin typeface="微软雅黑" panose="020B0503020204020204" pitchFamily="34" charset="-122"/>
                <a:ea typeface="微软雅黑" panose="020B0503020204020204" pitchFamily="34" charset="-122"/>
                <a:cs typeface="+mn-cs"/>
              </a:rPr>
              <a:t>5 </a:t>
            </a:r>
            <a:r>
              <a:rPr lang="zh-CN" altLang="en-US" sz="2800" dirty="0">
                <a:solidFill>
                  <a:srgbClr val="4D4D4D"/>
                </a:solidFill>
                <a:latin typeface="微软雅黑" panose="020B0503020204020204" pitchFamily="34" charset="-122"/>
                <a:ea typeface="微软雅黑" panose="020B0503020204020204" pitchFamily="34" charset="-122"/>
                <a:cs typeface="+mn-cs"/>
              </a:rPr>
              <a:t>类线 </a:t>
            </a:r>
            <a:r>
              <a:rPr lang="en-US" altLang="zh-CN" sz="2800" dirty="0">
                <a:solidFill>
                  <a:srgbClr val="4D4D4D"/>
                </a:solidFill>
                <a:latin typeface="微软雅黑" panose="020B0503020204020204" pitchFamily="34" charset="-122"/>
                <a:ea typeface="微软雅黑" panose="020B0503020204020204" pitchFamily="34" charset="-122"/>
                <a:cs typeface="+mn-cs"/>
              </a:rPr>
              <a:t>UTP </a:t>
            </a:r>
          </a:p>
        </p:txBody>
      </p:sp>
      <p:sp>
        <p:nvSpPr>
          <p:cNvPr id="140290" name="Rectangle 2"/>
          <p:cNvSpPr>
            <a:spLocks noGrp="1" noChangeArrowheads="1"/>
          </p:cNvSpPr>
          <p:nvPr>
            <p:ph type="title"/>
          </p:nvPr>
        </p:nvSpPr>
        <p:spPr/>
        <p:txBody>
          <a:bodyPr/>
          <a:lstStyle/>
          <a:p>
            <a:r>
              <a:rPr lang="zh-CN" altLang="en-US" sz="4000" dirty="0">
                <a:solidFill>
                  <a:srgbClr val="FFFFFF"/>
                </a:solidFill>
              </a:rPr>
              <a:t>吉比特以太网的物理层 </a:t>
            </a: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4000" dirty="0">
                <a:solidFill>
                  <a:srgbClr val="FFFFFF"/>
                </a:solidFill>
              </a:rPr>
              <a:t>吉比特以太网的配置举例 </a:t>
            </a:r>
          </a:p>
        </p:txBody>
      </p:sp>
      <p:sp>
        <p:nvSpPr>
          <p:cNvPr id="142339" name="Line 3"/>
          <p:cNvSpPr>
            <a:spLocks noChangeShapeType="1"/>
          </p:cNvSpPr>
          <p:nvPr/>
        </p:nvSpPr>
        <p:spPr bwMode="auto">
          <a:xfrm flipH="1">
            <a:off x="2165069" y="4455264"/>
            <a:ext cx="1058196"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0" name="Line 4"/>
          <p:cNvSpPr>
            <a:spLocks noChangeShapeType="1"/>
          </p:cNvSpPr>
          <p:nvPr/>
        </p:nvSpPr>
        <p:spPr bwMode="auto">
          <a:xfrm flipH="1">
            <a:off x="3011626" y="4455264"/>
            <a:ext cx="315342"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1" name="Line 5"/>
          <p:cNvSpPr>
            <a:spLocks noChangeShapeType="1"/>
          </p:cNvSpPr>
          <p:nvPr/>
        </p:nvSpPr>
        <p:spPr bwMode="auto">
          <a:xfrm>
            <a:off x="3644426"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2" name="Line 6"/>
          <p:cNvSpPr>
            <a:spLocks noChangeShapeType="1"/>
          </p:cNvSpPr>
          <p:nvPr/>
        </p:nvSpPr>
        <p:spPr bwMode="auto">
          <a:xfrm>
            <a:off x="3959769" y="4455264"/>
            <a:ext cx="95025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3" name="Line 7"/>
          <p:cNvSpPr>
            <a:spLocks noChangeShapeType="1"/>
          </p:cNvSpPr>
          <p:nvPr/>
        </p:nvSpPr>
        <p:spPr bwMode="auto">
          <a:xfrm flipH="1">
            <a:off x="7189381" y="4455264"/>
            <a:ext cx="1056079"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4" name="Line 8"/>
          <p:cNvSpPr>
            <a:spLocks noChangeShapeType="1"/>
          </p:cNvSpPr>
          <p:nvPr/>
        </p:nvSpPr>
        <p:spPr bwMode="auto">
          <a:xfrm flipH="1">
            <a:off x="8139640" y="4455264"/>
            <a:ext cx="315343" cy="68754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5" name="Line 9"/>
          <p:cNvSpPr>
            <a:spLocks noChangeShapeType="1"/>
          </p:cNvSpPr>
          <p:nvPr/>
        </p:nvSpPr>
        <p:spPr bwMode="auto">
          <a:xfrm>
            <a:off x="8772442" y="4455263"/>
            <a:ext cx="315342" cy="76376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6" name="Line 10"/>
          <p:cNvSpPr>
            <a:spLocks noChangeShapeType="1"/>
          </p:cNvSpPr>
          <p:nvPr/>
        </p:nvSpPr>
        <p:spPr bwMode="auto">
          <a:xfrm>
            <a:off x="8981964" y="4374282"/>
            <a:ext cx="1185179" cy="900321"/>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7" name="Line 11"/>
          <p:cNvSpPr>
            <a:spLocks noChangeShapeType="1"/>
          </p:cNvSpPr>
          <p:nvPr/>
        </p:nvSpPr>
        <p:spPr bwMode="auto">
          <a:xfrm>
            <a:off x="6601025" y="2846753"/>
            <a:ext cx="190051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48" name="Line 12"/>
          <p:cNvSpPr>
            <a:spLocks noChangeShapeType="1"/>
          </p:cNvSpPr>
          <p:nvPr/>
        </p:nvSpPr>
        <p:spPr bwMode="auto">
          <a:xfrm>
            <a:off x="6601024" y="2389447"/>
            <a:ext cx="105607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791"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645" y="1700313"/>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1" name="Text Box 15"/>
          <p:cNvSpPr txBox="1">
            <a:spLocks noChangeArrowheads="1"/>
          </p:cNvSpPr>
          <p:nvPr/>
        </p:nvSpPr>
        <p:spPr bwMode="auto">
          <a:xfrm>
            <a:off x="2670886" y="2529180"/>
            <a:ext cx="1826035"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 Gb/s </a:t>
            </a:r>
            <a:r>
              <a:rPr kumimoji="1" lang="zh-CN" altLang="en-US" sz="2400" b="0">
                <a:solidFill>
                  <a:srgbClr val="333399"/>
                </a:solidFill>
                <a:latin typeface="Arial" charset="0"/>
              </a:rPr>
              <a:t>链路</a:t>
            </a:r>
          </a:p>
        </p:txBody>
      </p:sp>
      <p:sp>
        <p:nvSpPr>
          <p:cNvPr id="142352" name="AutoShape 16"/>
          <p:cNvSpPr>
            <a:spLocks noChangeArrowheads="1"/>
          </p:cNvSpPr>
          <p:nvPr/>
        </p:nvSpPr>
        <p:spPr bwMode="auto">
          <a:xfrm>
            <a:off x="5083572" y="1887681"/>
            <a:ext cx="1623273" cy="1189313"/>
          </a:xfrm>
          <a:prstGeom prst="cube">
            <a:avLst>
              <a:gd name="adj" fmla="val 12981"/>
            </a:avLst>
          </a:prstGeom>
          <a:solidFill>
            <a:srgbClr val="CCECFF"/>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3" name="Text Box 17"/>
          <p:cNvSpPr txBox="1">
            <a:spLocks noChangeArrowheads="1"/>
          </p:cNvSpPr>
          <p:nvPr/>
        </p:nvSpPr>
        <p:spPr bwMode="auto">
          <a:xfrm>
            <a:off x="5204054" y="1917626"/>
            <a:ext cx="1143156" cy="121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400" b="0" dirty="0">
                <a:solidFill>
                  <a:srgbClr val="333399"/>
                </a:solidFill>
                <a:latin typeface="Arial" charset="0"/>
              </a:rPr>
              <a:t>吉比特</a:t>
            </a:r>
          </a:p>
          <a:p>
            <a:pPr algn="ctr" eaLnBrk="1" hangingPunct="1"/>
            <a:r>
              <a:rPr kumimoji="1" lang="zh-CN" altLang="en-US" sz="2400" b="0" dirty="0">
                <a:solidFill>
                  <a:srgbClr val="333399"/>
                </a:solidFill>
                <a:latin typeface="Arial" charset="0"/>
              </a:rPr>
              <a:t>交换</a:t>
            </a:r>
          </a:p>
          <a:p>
            <a:pPr algn="ctr" eaLnBrk="1" hangingPunct="1"/>
            <a:r>
              <a:rPr kumimoji="1" lang="zh-CN" altLang="en-US" sz="2400" b="0" dirty="0">
                <a:solidFill>
                  <a:srgbClr val="333399"/>
                </a:solidFill>
                <a:latin typeface="Arial" charset="0"/>
              </a:rPr>
              <a:t>集线器</a:t>
            </a:r>
          </a:p>
        </p:txBody>
      </p:sp>
      <p:pic>
        <p:nvPicPr>
          <p:cNvPr id="142354"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725" y="2081400"/>
            <a:ext cx="95237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55" name="AutoShape 19"/>
          <p:cNvSpPr>
            <a:spLocks noChangeArrowheads="1"/>
          </p:cNvSpPr>
          <p:nvPr/>
        </p:nvSpPr>
        <p:spPr bwMode="auto">
          <a:xfrm>
            <a:off x="3011626" y="3775656"/>
            <a:ext cx="1053963"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6" name="AutoShape 20"/>
          <p:cNvSpPr>
            <a:spLocks noChangeArrowheads="1"/>
          </p:cNvSpPr>
          <p:nvPr/>
        </p:nvSpPr>
        <p:spPr bwMode="auto">
          <a:xfrm>
            <a:off x="8139641" y="3775656"/>
            <a:ext cx="1056080" cy="765352"/>
          </a:xfrm>
          <a:prstGeom prst="cube">
            <a:avLst>
              <a:gd name="adj" fmla="val 12981"/>
            </a:avLst>
          </a:prstGeom>
          <a:solidFill>
            <a:srgbClr val="FFFF66"/>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42357" name="Text Box 21"/>
          <p:cNvSpPr txBox="1">
            <a:spLocks noChangeArrowheads="1"/>
          </p:cNvSpPr>
          <p:nvPr/>
        </p:nvSpPr>
        <p:spPr bwMode="auto">
          <a:xfrm>
            <a:off x="4137545" y="3851874"/>
            <a:ext cx="360536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百兆比特或吉比特集线器</a:t>
            </a:r>
          </a:p>
        </p:txBody>
      </p:sp>
      <p:sp>
        <p:nvSpPr>
          <p:cNvPr id="142358" name="Freeform 22"/>
          <p:cNvSpPr>
            <a:spLocks/>
          </p:cNvSpPr>
          <p:nvPr/>
        </p:nvSpPr>
        <p:spPr bwMode="auto">
          <a:xfrm>
            <a:off x="3538607" y="3076994"/>
            <a:ext cx="1900519"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59" name="Freeform 23"/>
          <p:cNvSpPr>
            <a:spLocks/>
          </p:cNvSpPr>
          <p:nvPr/>
        </p:nvSpPr>
        <p:spPr bwMode="auto">
          <a:xfrm flipH="1">
            <a:off x="6389386" y="3076994"/>
            <a:ext cx="2273004" cy="765352"/>
          </a:xfrm>
          <a:custGeom>
            <a:avLst/>
            <a:gdLst>
              <a:gd name="T0" fmla="*/ 0 w 768"/>
              <a:gd name="T1" fmla="*/ 2147483646 h 480"/>
              <a:gd name="T2" fmla="*/ 0 w 768"/>
              <a:gd name="T3" fmla="*/ 2147483646 h 480"/>
              <a:gd name="T4" fmla="*/ 2147483646 w 768"/>
              <a:gd name="T5" fmla="*/ 2147483646 h 480"/>
              <a:gd name="T6" fmla="*/ 2147483646 w 768"/>
              <a:gd name="T7" fmla="*/ 0 h 480"/>
              <a:gd name="T8" fmla="*/ 0 60000 65536"/>
              <a:gd name="T9" fmla="*/ 0 60000 65536"/>
              <a:gd name="T10" fmla="*/ 0 60000 65536"/>
              <a:gd name="T11" fmla="*/ 0 60000 65536"/>
              <a:gd name="T12" fmla="*/ 0 w 768"/>
              <a:gd name="T13" fmla="*/ 0 h 480"/>
              <a:gd name="T14" fmla="*/ 768 w 768"/>
              <a:gd name="T15" fmla="*/ 480 h 480"/>
            </a:gdLst>
            <a:ahLst/>
            <a:cxnLst>
              <a:cxn ang="T8">
                <a:pos x="T0" y="T1"/>
              </a:cxn>
              <a:cxn ang="T9">
                <a:pos x="T2" y="T3"/>
              </a:cxn>
              <a:cxn ang="T10">
                <a:pos x="T4" y="T5"/>
              </a:cxn>
              <a:cxn ang="T11">
                <a:pos x="T6" y="T7"/>
              </a:cxn>
            </a:cxnLst>
            <a:rect l="T12" t="T13" r="T14" b="T15"/>
            <a:pathLst>
              <a:path w="768" h="480">
                <a:moveTo>
                  <a:pt x="0" y="480"/>
                </a:moveTo>
                <a:lnTo>
                  <a:pt x="0" y="240"/>
                </a:lnTo>
                <a:lnTo>
                  <a:pt x="768" y="240"/>
                </a:lnTo>
                <a:lnTo>
                  <a:pt x="768" y="0"/>
                </a:lnTo>
              </a:path>
            </a:pathLst>
          </a:custGeom>
          <a:noFill/>
          <a:ln w="7620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2360" name="Line 24"/>
          <p:cNvSpPr>
            <a:spLocks noChangeShapeType="1"/>
          </p:cNvSpPr>
          <p:nvPr/>
        </p:nvSpPr>
        <p:spPr bwMode="auto">
          <a:xfrm>
            <a:off x="9087783" y="4147217"/>
            <a:ext cx="105819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61" name="Line 25"/>
          <p:cNvSpPr>
            <a:spLocks noChangeShapeType="1"/>
          </p:cNvSpPr>
          <p:nvPr/>
        </p:nvSpPr>
        <p:spPr bwMode="auto">
          <a:xfrm>
            <a:off x="1953429" y="4147217"/>
            <a:ext cx="1058196"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142362"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160" y="3459670"/>
            <a:ext cx="950260" cy="111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3"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628" y="3535887"/>
            <a:ext cx="950260" cy="111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4"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770"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5750"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2729"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208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342" y="5065004"/>
            <a:ext cx="810577"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0485" y="5065004"/>
            <a:ext cx="812694"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5242" y="5065004"/>
            <a:ext cx="808461" cy="5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71" name="Line 35"/>
          <p:cNvSpPr>
            <a:spLocks noChangeShapeType="1"/>
          </p:cNvSpPr>
          <p:nvPr/>
        </p:nvSpPr>
        <p:spPr bwMode="auto">
          <a:xfrm>
            <a:off x="1320628" y="2319581"/>
            <a:ext cx="116189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2" name="Line 36"/>
          <p:cNvSpPr>
            <a:spLocks noChangeShapeType="1"/>
          </p:cNvSpPr>
          <p:nvPr/>
        </p:nvSpPr>
        <p:spPr bwMode="auto">
          <a:xfrm>
            <a:off x="1320628" y="2702257"/>
            <a:ext cx="1161899"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2373" name="Text Box 37"/>
          <p:cNvSpPr txBox="1">
            <a:spLocks noChangeArrowheads="1"/>
          </p:cNvSpPr>
          <p:nvPr/>
        </p:nvSpPr>
        <p:spPr bwMode="auto">
          <a:xfrm>
            <a:off x="2518506" y="2124274"/>
            <a:ext cx="218671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100 Mb/s </a:t>
            </a:r>
            <a:r>
              <a:rPr kumimoji="1" lang="zh-CN" altLang="en-US" sz="2400" b="0">
                <a:solidFill>
                  <a:srgbClr val="333399"/>
                </a:solidFill>
                <a:latin typeface="Arial" charset="0"/>
              </a:rPr>
              <a:t>链路</a:t>
            </a:r>
          </a:p>
        </p:txBody>
      </p:sp>
      <p:sp>
        <p:nvSpPr>
          <p:cNvPr id="142374" name="Text Box 38"/>
          <p:cNvSpPr txBox="1">
            <a:spLocks noChangeArrowheads="1"/>
          </p:cNvSpPr>
          <p:nvPr/>
        </p:nvSpPr>
        <p:spPr bwMode="auto">
          <a:xfrm>
            <a:off x="8207365" y="1701901"/>
            <a:ext cx="175870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中央服务器</a:t>
            </a: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吉比特以太网与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 Mb/s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1 Gb/s </a:t>
            </a:r>
            <a:r>
              <a:rPr lang="zh-CN" altLang="en-US" sz="3200" b="0" kern="1200" dirty="0">
                <a:solidFill>
                  <a:srgbClr val="4D4D4D"/>
                </a:solidFill>
                <a:latin typeface="微软雅黑" panose="020B0503020204020204" pitchFamily="34" charset="-122"/>
                <a:ea typeface="微软雅黑" panose="020B0503020204020204" pitchFamily="34" charset="-122"/>
              </a:rPr>
              <a:t>以太网的帧格式完全相同。</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吉比特以太网还保留了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标准规定的以太网最小和最大帧长，便于升级。</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吉比特以太网不再使用铜线而只使用光纤作为传输媒体。</a:t>
            </a:r>
          </a:p>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吉比特以太网只工作在全双工方式，因此没有争用问题，也不使用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    </a:t>
            </a:r>
          </a:p>
        </p:txBody>
      </p:sp>
      <p:sp>
        <p:nvSpPr>
          <p:cNvPr id="144386" name="Rectangle 2"/>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78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7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3045794"/>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146435" name="Rectangle 3"/>
          <p:cNvSpPr>
            <a:spLocks noChangeArrowheads="1"/>
          </p:cNvSpPr>
          <p:nvPr/>
        </p:nvSpPr>
        <p:spPr bwMode="auto">
          <a:xfrm>
            <a:off x="0" y="3050558"/>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
        <p:nvSpPr>
          <p:cNvPr id="379910" name="Rectangle 6"/>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局域网物理层的数据率是 </a:t>
            </a:r>
            <a:r>
              <a:rPr lang="en-US" altLang="zh-CN" sz="3200" b="0" kern="1200" dirty="0">
                <a:solidFill>
                  <a:srgbClr val="4D4D4D"/>
                </a:solidFill>
                <a:latin typeface="微软雅黑" panose="020B0503020204020204" pitchFamily="34" charset="-122"/>
                <a:ea typeface="微软雅黑" panose="020B0503020204020204" pitchFamily="34" charset="-122"/>
              </a:rPr>
              <a:t>10.000 Gb/s</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广域网物理层具有另一种数据率，这是为了和所谓的“</a:t>
            </a:r>
            <a:r>
              <a:rPr lang="en-US" altLang="zh-CN" sz="3200" b="0" kern="1200" dirty="0">
                <a:solidFill>
                  <a:srgbClr val="4D4D4D"/>
                </a:solidFill>
                <a:latin typeface="微软雅黑" panose="020B0503020204020204" pitchFamily="34" charset="-122"/>
                <a:ea typeface="微软雅黑" panose="020B0503020204020204" pitchFamily="34" charset="-122"/>
              </a:rPr>
              <a:t>Gb/s”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SONET/SDH</a:t>
            </a:r>
            <a:r>
              <a:rPr lang="zh-CN" altLang="en-US" sz="3200" b="0" kern="1200" dirty="0">
                <a:solidFill>
                  <a:srgbClr val="4D4D4D"/>
                </a:solidFill>
                <a:latin typeface="微软雅黑" panose="020B0503020204020204" pitchFamily="34" charset="-122"/>
                <a:ea typeface="微软雅黑" panose="020B0503020204020204" pitchFamily="34" charset="-122"/>
              </a:rPr>
              <a:t>（即</a:t>
            </a:r>
            <a:r>
              <a:rPr lang="en-US" altLang="zh-CN" sz="3200" b="0" kern="1200" dirty="0">
                <a:solidFill>
                  <a:srgbClr val="4D4D4D"/>
                </a:solidFill>
                <a:latin typeface="微软雅黑" panose="020B0503020204020204" pitchFamily="34" charset="-122"/>
                <a:ea typeface="微软雅黑" panose="020B0503020204020204" pitchFamily="34" charset="-122"/>
              </a:rPr>
              <a:t>OC-192/STM-64</a:t>
            </a:r>
            <a:r>
              <a:rPr lang="zh-CN" altLang="en-US" sz="3200" b="0" kern="1200" dirty="0">
                <a:solidFill>
                  <a:srgbClr val="4D4D4D"/>
                </a:solidFill>
                <a:latin typeface="微软雅黑" panose="020B0503020204020204" pitchFamily="34" charset="-122"/>
                <a:ea typeface="微软雅黑" panose="020B0503020204020204" pitchFamily="34" charset="-122"/>
              </a:rPr>
              <a:t>）相连接。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为了使 </a:t>
            </a:r>
            <a:r>
              <a:rPr lang="en-US" altLang="zh-CN" sz="2800" dirty="0">
                <a:solidFill>
                  <a:srgbClr val="4D4D4D"/>
                </a:solidFill>
                <a:latin typeface="微软雅黑" panose="020B0503020204020204" pitchFamily="34" charset="-122"/>
                <a:ea typeface="微软雅黑" panose="020B0503020204020204" pitchFamily="34" charset="-122"/>
                <a:cs typeface="+mn-cs"/>
              </a:rPr>
              <a:t>10 </a:t>
            </a:r>
            <a:r>
              <a:rPr lang="zh-CN" altLang="en-US" sz="2800" dirty="0">
                <a:solidFill>
                  <a:srgbClr val="4D4D4D"/>
                </a:solidFill>
                <a:latin typeface="微软雅黑" panose="020B0503020204020204" pitchFamily="34" charset="-122"/>
                <a:ea typeface="微软雅黑" panose="020B0503020204020204" pitchFamily="34" charset="-122"/>
                <a:cs typeface="+mn-cs"/>
              </a:rPr>
              <a:t>吉比特以太网的帧能够插入到 </a:t>
            </a:r>
            <a:r>
              <a:rPr lang="en-US" altLang="zh-CN" sz="2800" dirty="0">
                <a:solidFill>
                  <a:srgbClr val="4D4D4D"/>
                </a:solidFill>
                <a:latin typeface="微软雅黑" panose="020B0503020204020204" pitchFamily="34" charset="-122"/>
                <a:ea typeface="微软雅黑" panose="020B0503020204020204" pitchFamily="34" charset="-122"/>
                <a:cs typeface="+mn-cs"/>
              </a:rPr>
              <a:t>OC-192/STM-64 </a:t>
            </a:r>
            <a:r>
              <a:rPr lang="zh-CN" altLang="en-US" sz="2800" dirty="0">
                <a:solidFill>
                  <a:srgbClr val="4D4D4D"/>
                </a:solidFill>
                <a:latin typeface="微软雅黑" panose="020B0503020204020204" pitchFamily="34" charset="-122"/>
                <a:ea typeface="微软雅黑" panose="020B0503020204020204" pitchFamily="34" charset="-122"/>
                <a:cs typeface="+mn-cs"/>
              </a:rPr>
              <a:t>帧的有效载荷中，就要使用可选的广域网物理层，其数据率为 </a:t>
            </a:r>
            <a:r>
              <a:rPr lang="en-US" altLang="zh-CN" sz="2800" dirty="0">
                <a:solidFill>
                  <a:srgbClr val="4D4D4D"/>
                </a:solidFill>
                <a:latin typeface="微软雅黑" panose="020B0503020204020204" pitchFamily="34" charset="-122"/>
                <a:ea typeface="微软雅黑" panose="020B0503020204020204" pitchFamily="34" charset="-122"/>
                <a:cs typeface="+mn-cs"/>
              </a:rPr>
              <a:t>9.95328 Gb/s</a:t>
            </a:r>
            <a:r>
              <a:rPr lang="zh-CN" altLang="en-US" sz="2800" dirty="0">
                <a:solidFill>
                  <a:srgbClr val="4D4D4D"/>
                </a:solidFill>
                <a:latin typeface="微软雅黑" panose="020B0503020204020204" pitchFamily="34" charset="-122"/>
                <a:ea typeface="微软雅黑" panose="020B0503020204020204" pitchFamily="34" charset="-122"/>
                <a:cs typeface="+mn-cs"/>
              </a:rPr>
              <a:t>。   </a:t>
            </a:r>
          </a:p>
        </p:txBody>
      </p:sp>
      <p:sp>
        <p:nvSpPr>
          <p:cNvPr id="146436" name="Rectangle 4"/>
          <p:cNvSpPr>
            <a:spLocks noGrp="1" noChangeArrowheads="1"/>
          </p:cNvSpPr>
          <p:nvPr>
            <p:ph type="title"/>
          </p:nvPr>
        </p:nvSpPr>
        <p:spPr/>
        <p:txBody>
          <a:bodyPr/>
          <a:lstStyle/>
          <a:p>
            <a:r>
              <a:rPr lang="en-US" altLang="zh-CN" sz="4000" dirty="0">
                <a:solidFill>
                  <a:srgbClr val="FFFFFF"/>
                </a:solidFill>
              </a:rPr>
              <a:t>10</a:t>
            </a:r>
            <a:r>
              <a:rPr lang="zh-CN" altLang="en-US" sz="4000" dirty="0">
                <a:solidFill>
                  <a:srgbClr val="FFFFFF"/>
                </a:solidFill>
              </a:rPr>
              <a:t>吉比特以太网的物理层 </a:t>
            </a:r>
          </a:p>
        </p:txBody>
      </p:sp>
      <p:sp>
        <p:nvSpPr>
          <p:cNvPr id="146438" name="Rectangle 5"/>
          <p:cNvSpPr>
            <a:spLocks noChangeArrowheads="1"/>
          </p:cNvSpPr>
          <p:nvPr/>
        </p:nvSpPr>
        <p:spPr bwMode="auto">
          <a:xfrm>
            <a:off x="0" y="3069612"/>
            <a:ext cx="219891" cy="3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spAutoFit/>
          </a:bodyPr>
          <a:lstStyle/>
          <a:p>
            <a:pPr eaLnBrk="1" hangingPunct="1"/>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pPr>
              <a:lnSpc>
                <a:spcPts val="4540"/>
              </a:lnSpc>
            </a:pPr>
            <a:r>
              <a:rPr lang="en-US" altLang="zh-CN" sz="3200" b="0" kern="1200" dirty="0">
                <a:solidFill>
                  <a:srgbClr val="4D4D4D"/>
                </a:solidFill>
                <a:latin typeface="微软雅黑" panose="020B0503020204020204" pitchFamily="34" charset="-122"/>
                <a:ea typeface="微软雅黑" panose="020B0503020204020204" pitchFamily="34" charset="-122"/>
              </a:rPr>
              <a:t>10 </a:t>
            </a:r>
            <a:r>
              <a:rPr lang="zh-CN" altLang="en-US" sz="3200" b="0" kern="1200" dirty="0">
                <a:solidFill>
                  <a:srgbClr val="4D4D4D"/>
                </a:solidFill>
                <a:latin typeface="微软雅黑" panose="020B0503020204020204" pitchFamily="34" charset="-122"/>
                <a:ea typeface="微软雅黑" panose="020B0503020204020204" pitchFamily="34" charset="-122"/>
              </a:rPr>
              <a:t>吉比特以太网的出现，以太网的工作范围已经从局域网（校园网、企业网）扩大到城域网和广域网，从而实现了端到端的以太网传输。</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这种工作方式的好处是： </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成熟的技术</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互操作性很好</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在广域网中使用以太网时价格便宜。</a:t>
            </a:r>
          </a:p>
          <a:p>
            <a:pPr lvl="1">
              <a:lnSpc>
                <a:spcPts val="45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统一的帧格式简化了操作和管理。     </a:t>
            </a:r>
          </a:p>
        </p:txBody>
      </p:sp>
      <p:sp>
        <p:nvSpPr>
          <p:cNvPr id="148482" name="Rectangle 2"/>
          <p:cNvSpPr>
            <a:spLocks noGrp="1" noChangeArrowheads="1"/>
          </p:cNvSpPr>
          <p:nvPr>
            <p:ph type="title"/>
          </p:nvPr>
        </p:nvSpPr>
        <p:spPr/>
        <p:txBody>
          <a:bodyPr/>
          <a:lstStyle/>
          <a:p>
            <a:r>
              <a:rPr lang="zh-CN" altLang="en-US" sz="4000" dirty="0">
                <a:solidFill>
                  <a:srgbClr val="FFFFFF"/>
                </a:solidFill>
              </a:rPr>
              <a:t>端到端的以太网传输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封装成帧</a:t>
            </a:r>
          </a:p>
          <a:p>
            <a:r>
              <a:rPr lang="zh-CN" altLang="en-US" sz="3200" b="0" dirty="0">
                <a:solidFill>
                  <a:srgbClr val="4D4D4D"/>
                </a:solidFill>
                <a:latin typeface="微软雅黑" panose="020B0503020204020204" pitchFamily="34" charset="-122"/>
                <a:ea typeface="微软雅黑" panose="020B0503020204020204" pitchFamily="34" charset="-122"/>
              </a:rPr>
              <a:t>透明传输</a:t>
            </a:r>
          </a:p>
          <a:p>
            <a:r>
              <a:rPr lang="zh-CN" altLang="en-US" sz="3200" b="0" dirty="0">
                <a:solidFill>
                  <a:srgbClr val="4D4D4D"/>
                </a:solidFill>
                <a:latin typeface="微软雅黑" panose="020B0503020204020204" pitchFamily="34" charset="-122"/>
                <a:ea typeface="微软雅黑" panose="020B0503020204020204" pitchFamily="34" charset="-122"/>
              </a:rPr>
              <a:t>差错检测 </a:t>
            </a:r>
          </a:p>
          <a:p>
            <a:endParaRPr lang="zh-CN" altLang="en-US" dirty="0"/>
          </a:p>
        </p:txBody>
      </p:sp>
      <p:sp>
        <p:nvSpPr>
          <p:cNvPr id="21506" name="Rectangle 2"/>
          <p:cNvSpPr>
            <a:spLocks noGrp="1" noChangeArrowheads="1"/>
          </p:cNvSpPr>
          <p:nvPr>
            <p:ph type="title"/>
          </p:nvPr>
        </p:nvSpPr>
        <p:spPr/>
        <p:txBody>
          <a:bodyPr/>
          <a:lstStyle/>
          <a:p>
            <a:r>
              <a:rPr lang="zh-CN" altLang="en-US" sz="4000" dirty="0">
                <a:solidFill>
                  <a:srgbClr val="FFFFFF"/>
                </a:solidFill>
              </a:rPr>
              <a:t>数据链路层的三个基本问题</a:t>
            </a: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以太网从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到 </a:t>
            </a:r>
            <a:r>
              <a:rPr lang="en-US" altLang="zh-CN" sz="3200" b="0" kern="1200" dirty="0">
                <a:solidFill>
                  <a:srgbClr val="4D4D4D"/>
                </a:solidFill>
                <a:latin typeface="微软雅黑" panose="020B0503020204020204" pitchFamily="34" charset="-122"/>
                <a:ea typeface="微软雅黑" panose="020B0503020204020204" pitchFamily="34" charset="-122"/>
              </a:rPr>
              <a:t>10 Gb/s </a:t>
            </a:r>
            <a:r>
              <a:rPr lang="zh-CN" altLang="en-US" sz="3200" b="0" kern="1200" dirty="0">
                <a:solidFill>
                  <a:srgbClr val="4D4D4D"/>
                </a:solidFill>
                <a:latin typeface="微软雅黑" panose="020B0503020204020204" pitchFamily="34" charset="-122"/>
                <a:ea typeface="微软雅黑" panose="020B0503020204020204" pitchFamily="34" charset="-122"/>
              </a:rPr>
              <a:t>的演进证明了以太网是：</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可扩展的（从 </a:t>
            </a:r>
            <a:r>
              <a:rPr lang="en-US" altLang="zh-CN" sz="2800" dirty="0">
                <a:solidFill>
                  <a:srgbClr val="4D4D4D"/>
                </a:solidFill>
                <a:latin typeface="微软雅黑" panose="020B0503020204020204" pitchFamily="34" charset="-122"/>
                <a:ea typeface="微软雅黑" panose="020B0503020204020204" pitchFamily="34" charset="-122"/>
                <a:cs typeface="+mn-cs"/>
              </a:rPr>
              <a:t>10 Mb/s </a:t>
            </a:r>
            <a:r>
              <a:rPr lang="zh-CN" altLang="en-US" sz="2800" dirty="0">
                <a:solidFill>
                  <a:srgbClr val="4D4D4D"/>
                </a:solidFill>
                <a:latin typeface="微软雅黑" panose="020B0503020204020204" pitchFamily="34" charset="-122"/>
                <a:ea typeface="微软雅黑" panose="020B0503020204020204" pitchFamily="34" charset="-122"/>
                <a:cs typeface="+mn-cs"/>
              </a:rPr>
              <a:t>到 </a:t>
            </a:r>
            <a:r>
              <a:rPr lang="en-US" altLang="zh-CN" sz="2800" dirty="0">
                <a:solidFill>
                  <a:srgbClr val="4D4D4D"/>
                </a:solidFill>
                <a:latin typeface="微软雅黑" panose="020B0503020204020204" pitchFamily="34" charset="-122"/>
                <a:ea typeface="微软雅黑" panose="020B0503020204020204" pitchFamily="34" charset="-122"/>
                <a:cs typeface="+mn-cs"/>
              </a:rPr>
              <a:t>10 Gb/s</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灵活的（多种传输媒体、全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半双工、共享</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交换）。</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易于安装。</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稳健性好。 </a:t>
            </a:r>
          </a:p>
        </p:txBody>
      </p:sp>
      <p:sp>
        <p:nvSpPr>
          <p:cNvPr id="150530" name="Rectangle 2"/>
          <p:cNvSpPr>
            <a:spLocks noGrp="1" noChangeArrowheads="1"/>
          </p:cNvSpPr>
          <p:nvPr>
            <p:ph type="title"/>
          </p:nvPr>
        </p:nvSpPr>
        <p:spPr/>
        <p:txBody>
          <a:bodyPr/>
          <a:lstStyle/>
          <a:p>
            <a:r>
              <a:rPr lang="zh-CN" altLang="en-US" sz="4000" dirty="0">
                <a:solidFill>
                  <a:srgbClr val="FFFFFF"/>
                </a:solidFill>
              </a:rPr>
              <a:t>以太网从 </a:t>
            </a:r>
            <a:r>
              <a:rPr lang="en-US" altLang="zh-CN" sz="4000" dirty="0">
                <a:solidFill>
                  <a:srgbClr val="FFFFFF"/>
                </a:solidFill>
              </a:rPr>
              <a:t>10 Mb/s </a:t>
            </a:r>
            <a:r>
              <a:rPr lang="zh-CN" altLang="en-US" sz="4000" dirty="0">
                <a:solidFill>
                  <a:srgbClr val="FFFFFF"/>
                </a:solidFill>
              </a:rPr>
              <a:t>到</a:t>
            </a:r>
            <a:r>
              <a:rPr lang="en-US" altLang="zh-CN" sz="4000" dirty="0">
                <a:solidFill>
                  <a:srgbClr val="FFFFFF"/>
                </a:solidFill>
              </a:rPr>
              <a:t>10 Gb/s </a:t>
            </a:r>
            <a:r>
              <a:rPr lang="zh-CN" altLang="en-US" sz="4000" dirty="0">
                <a:solidFill>
                  <a:srgbClr val="FFFFFF"/>
                </a:solidFill>
              </a:rPr>
              <a:t>的演进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以太网已成功地把速率提高到 </a:t>
            </a:r>
            <a:r>
              <a:rPr lang="en-US" altLang="zh-CN" sz="3200" b="0" kern="1200" dirty="0">
                <a:solidFill>
                  <a:srgbClr val="4D4D4D"/>
                </a:solidFill>
                <a:latin typeface="微软雅黑" panose="020B0503020204020204" pitchFamily="34" charset="-122"/>
                <a:ea typeface="微软雅黑" panose="020B0503020204020204" pitchFamily="34" charset="-122"/>
              </a:rPr>
              <a:t>1 ~ 10 Gb/s </a:t>
            </a:r>
            <a:r>
              <a:rPr lang="zh-CN" altLang="en-US" sz="3200" b="0" kern="1200" dirty="0">
                <a:solidFill>
                  <a:srgbClr val="4D4D4D"/>
                </a:solidFill>
                <a:latin typeface="微软雅黑" panose="020B0503020204020204" pitchFamily="34" charset="-122"/>
                <a:ea typeface="微软雅黑" panose="020B0503020204020204" pitchFamily="34" charset="-122"/>
              </a:rPr>
              <a:t>，所覆盖的地理范围也扩展到了城域网和广域网，因此现在人们正在尝试使用以太网进行宽带接入。</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以太网接入的重要特点是它可提供双向的宽带通信，并且可根据用户对带宽的需求灵活地进行带宽升级。</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采用以太网接入可实现端到端的以太网传输，中间不需要再进行帧格式的转换。这就提高了数据的传输效率和降低了传输的成本。  </a:t>
            </a:r>
          </a:p>
        </p:txBody>
      </p:sp>
      <p:sp>
        <p:nvSpPr>
          <p:cNvPr id="152578" name="Rectangle 2"/>
          <p:cNvSpPr>
            <a:spLocks noGrp="1" noChangeArrowheads="1"/>
          </p:cNvSpPr>
          <p:nvPr>
            <p:ph type="title"/>
          </p:nvPr>
        </p:nvSpPr>
        <p:spPr/>
        <p:txBody>
          <a:bodyPr/>
          <a:lstStyle/>
          <a:p>
            <a:r>
              <a:rPr lang="zh-CN" altLang="en-US" sz="4000" dirty="0">
                <a:solidFill>
                  <a:srgbClr val="FFFFFF"/>
                </a:solidFill>
              </a:rPr>
              <a:t>使用高速以太网进行宽带接入</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6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z="4000" dirty="0">
                <a:solidFill>
                  <a:srgbClr val="FFFFFF"/>
                </a:solidFill>
              </a:rPr>
              <a:t>本章小结</a:t>
            </a:r>
          </a:p>
        </p:txBody>
      </p:sp>
      <p:sp>
        <p:nvSpPr>
          <p:cNvPr id="1536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数据链路层的基本概念</a:t>
            </a:r>
          </a:p>
          <a:p>
            <a:r>
              <a:rPr lang="zh-CN" altLang="en-US" sz="3200" b="0" kern="1200" dirty="0">
                <a:solidFill>
                  <a:srgbClr val="4D4D4D"/>
                </a:solidFill>
                <a:latin typeface="微软雅黑" panose="020B0503020204020204" pitchFamily="34" charset="-122"/>
                <a:ea typeface="微软雅黑" panose="020B0503020204020204" pitchFamily="34" charset="-122"/>
              </a:rPr>
              <a:t>三个基本问题</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en-US" altLang="zh-CN" sz="3200" b="0" kern="1200" dirty="0">
                <a:solidFill>
                  <a:srgbClr val="4D4D4D"/>
                </a:solidFill>
                <a:latin typeface="微软雅黑" panose="020B0503020204020204" pitchFamily="34" charset="-122"/>
                <a:ea typeface="微软雅黑" panose="020B0503020204020204" pitchFamily="34" charset="-122"/>
              </a:rPr>
              <a:t>PPP</a:t>
            </a:r>
            <a:r>
              <a:rPr lang="zh-CN" altLang="en-US" sz="3200" b="0" kern="1200" dirty="0">
                <a:solidFill>
                  <a:srgbClr val="4D4D4D"/>
                </a:solidFill>
                <a:latin typeface="微软雅黑" panose="020B0503020204020204" pitchFamily="34" charset="-122"/>
                <a:ea typeface="微软雅黑" panose="020B0503020204020204" pitchFamily="34" charset="-122"/>
              </a:rPr>
              <a:t>协议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扩展以太网</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5650" name="Rectangle 7"/>
          <p:cNvSpPr>
            <a:spLocks noChangeArrowheads="1"/>
          </p:cNvSpPr>
          <p:nvPr/>
        </p:nvSpPr>
        <p:spPr bwMode="black">
          <a:xfrm>
            <a:off x="0" y="1845103"/>
            <a:ext cx="12190413" cy="79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p>
            <a:pPr algn="ctr" eaLnBrk="1" hangingPunct="1"/>
            <a:r>
              <a:rPr lang="en-US" altLang="zh-CN" sz="3800">
                <a:solidFill>
                  <a:srgbClr val="000066"/>
                </a:solidFill>
                <a:ea typeface="黑体" pitchFamily="49" charset="-122"/>
              </a:rPr>
              <a:t>Thank You</a:t>
            </a:r>
            <a:r>
              <a:rPr lang="zh-CN" altLang="en-US" sz="3800">
                <a:solidFill>
                  <a:srgbClr val="000066"/>
                </a:solidFill>
                <a:ea typeface="黑体" pitchFamily="49" charset="-122"/>
              </a:rPr>
              <a:t>！</a:t>
            </a:r>
            <a:endParaRPr lang="en-US" altLang="zh-CN" sz="3800">
              <a:solidFill>
                <a:srgbClr val="000066"/>
              </a:solidFill>
              <a:ea typeface="黑体" pitchFamily="49" charset="-122"/>
            </a:endParaRPr>
          </a:p>
          <a:p>
            <a:pPr algn="ctr" eaLnBrk="1" hangingPunct="1"/>
            <a:r>
              <a:rPr lang="en-US" altLang="zh-CN" sz="3800">
                <a:solidFill>
                  <a:srgbClr val="000066"/>
                </a:solidFill>
                <a:ea typeface="黑体" pitchFamily="49" charset="-122"/>
              </a:rPr>
              <a:t>Any Questions</a:t>
            </a:r>
            <a:r>
              <a:rPr lang="zh-CN" altLang="en-US" sz="3800">
                <a:solidFill>
                  <a:srgbClr val="000066"/>
                </a:solidFill>
                <a:ea typeface="黑体" pitchFamily="49" charset="-122"/>
              </a:rPr>
              <a: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封装成帧</a:t>
            </a:r>
            <a:r>
              <a:rPr lang="en-US" altLang="zh-CN" dirty="0"/>
              <a:t>(framing)</a:t>
            </a:r>
            <a:r>
              <a:rPr lang="zh-CN" altLang="en-US" dirty="0"/>
              <a:t>就是在一段数据的前后分别添加首部和尾部，然后就构成了一个帧，确定帧的界限。</a:t>
            </a:r>
          </a:p>
          <a:p>
            <a:r>
              <a:rPr lang="zh-CN" altLang="en-US" dirty="0"/>
              <a:t>首部和尾部的一个重要作用就是进行帧定界。</a:t>
            </a:r>
            <a:r>
              <a:rPr lang="zh-CN" altLang="en-US" sz="2400" dirty="0">
                <a:ea typeface="黑体" pitchFamily="49" charset="-122"/>
              </a:rPr>
              <a:t>  </a:t>
            </a:r>
          </a:p>
        </p:txBody>
      </p:sp>
      <p:sp>
        <p:nvSpPr>
          <p:cNvPr id="23554" name="Rectangle 2"/>
          <p:cNvSpPr>
            <a:spLocks noGrp="1" noChangeArrowheads="1"/>
          </p:cNvSpPr>
          <p:nvPr>
            <p:ph type="title"/>
          </p:nvPr>
        </p:nvSpPr>
        <p:spPr/>
        <p:txBody>
          <a:bodyPr/>
          <a:lstStyle/>
          <a:p>
            <a:r>
              <a:rPr lang="zh-CN" altLang="en-US" sz="4000" dirty="0">
                <a:solidFill>
                  <a:srgbClr val="FFFFFF"/>
                </a:solidFill>
              </a:rPr>
              <a:t>封装成帧</a:t>
            </a:r>
          </a:p>
        </p:txBody>
      </p:sp>
      <p:sp>
        <p:nvSpPr>
          <p:cNvPr id="23556" name="Text Box 5"/>
          <p:cNvSpPr txBox="1">
            <a:spLocks noChangeArrowheads="1"/>
          </p:cNvSpPr>
          <p:nvPr/>
        </p:nvSpPr>
        <p:spPr bwMode="auto">
          <a:xfrm>
            <a:off x="10101535"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a:t>
            </a:r>
          </a:p>
        </p:txBody>
      </p:sp>
      <p:sp>
        <p:nvSpPr>
          <p:cNvPr id="23557" name="Rectangle 6"/>
          <p:cNvSpPr>
            <a:spLocks noChangeArrowheads="1"/>
          </p:cNvSpPr>
          <p:nvPr/>
        </p:nvSpPr>
        <p:spPr bwMode="auto">
          <a:xfrm>
            <a:off x="19407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帧首部</a:t>
            </a:r>
          </a:p>
        </p:txBody>
      </p:sp>
      <p:sp>
        <p:nvSpPr>
          <p:cNvPr id="23558" name="Rectangle 7"/>
          <p:cNvSpPr>
            <a:spLocks noChangeArrowheads="1"/>
          </p:cNvSpPr>
          <p:nvPr/>
        </p:nvSpPr>
        <p:spPr bwMode="auto">
          <a:xfrm>
            <a:off x="3532258" y="3519196"/>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900">
                <a:solidFill>
                  <a:srgbClr val="111111"/>
                </a:solidFill>
                <a:ea typeface="黑体" pitchFamily="49" charset="-122"/>
              </a:rPr>
              <a:t>IP </a:t>
            </a:r>
            <a:r>
              <a:rPr kumimoji="1" lang="zh-CN" altLang="en-US" sz="2900">
                <a:solidFill>
                  <a:srgbClr val="111111"/>
                </a:solidFill>
                <a:ea typeface="黑体" pitchFamily="49" charset="-122"/>
              </a:rPr>
              <a:t>数据报</a:t>
            </a:r>
          </a:p>
        </p:txBody>
      </p:sp>
      <p:sp>
        <p:nvSpPr>
          <p:cNvPr id="23559" name="Rectangle 8"/>
          <p:cNvSpPr>
            <a:spLocks noChangeArrowheads="1"/>
          </p:cNvSpPr>
          <p:nvPr/>
        </p:nvSpPr>
        <p:spPr bwMode="auto">
          <a:xfrm>
            <a:off x="3532258" y="4592595"/>
            <a:ext cx="5703673" cy="59703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帧的数据部分</a:t>
            </a:r>
          </a:p>
        </p:txBody>
      </p:sp>
      <p:sp>
        <p:nvSpPr>
          <p:cNvPr id="23560" name="Rectangle 9"/>
          <p:cNvSpPr>
            <a:spLocks noChangeArrowheads="1"/>
          </p:cNvSpPr>
          <p:nvPr/>
        </p:nvSpPr>
        <p:spPr bwMode="auto">
          <a:xfrm>
            <a:off x="9235931" y="4592595"/>
            <a:ext cx="1591526" cy="5970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帧尾部</a:t>
            </a:r>
          </a:p>
        </p:txBody>
      </p:sp>
      <p:sp>
        <p:nvSpPr>
          <p:cNvPr id="23561" name="Line 10"/>
          <p:cNvSpPr>
            <a:spLocks noChangeShapeType="1"/>
          </p:cNvSpPr>
          <p:nvPr/>
        </p:nvSpPr>
        <p:spPr bwMode="auto">
          <a:xfrm>
            <a:off x="3532258" y="5546903"/>
            <a:ext cx="570367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2" name="Line 11"/>
          <p:cNvSpPr>
            <a:spLocks noChangeShapeType="1"/>
          </p:cNvSpPr>
          <p:nvPr/>
        </p:nvSpPr>
        <p:spPr bwMode="auto">
          <a:xfrm>
            <a:off x="1940731" y="6024851"/>
            <a:ext cx="888672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3" name="Line 12"/>
          <p:cNvSpPr>
            <a:spLocks noChangeShapeType="1"/>
          </p:cNvSpPr>
          <p:nvPr/>
        </p:nvSpPr>
        <p:spPr bwMode="auto">
          <a:xfrm>
            <a:off x="1940731" y="5308724"/>
            <a:ext cx="0" cy="1073398"/>
          </a:xfrm>
          <a:prstGeom prst="line">
            <a:avLst/>
          </a:prstGeom>
          <a:noFill/>
          <a:ln w="57150">
            <a:solidFill>
              <a:schemeClr val="folHlink"/>
            </a:solidFill>
            <a:round/>
            <a:headEnd type="triangle" w="sm" len="me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4" name="Line 13"/>
          <p:cNvSpPr>
            <a:spLocks noChangeShapeType="1"/>
          </p:cNvSpPr>
          <p:nvPr/>
        </p:nvSpPr>
        <p:spPr bwMode="auto">
          <a:xfrm>
            <a:off x="10827457" y="5308724"/>
            <a:ext cx="0" cy="10733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5" name="Line 14"/>
          <p:cNvSpPr>
            <a:spLocks noChangeShapeType="1"/>
          </p:cNvSpPr>
          <p:nvPr/>
        </p:nvSpPr>
        <p:spPr bwMode="auto">
          <a:xfrm>
            <a:off x="3532257"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6" name="Line 15"/>
          <p:cNvSpPr>
            <a:spLocks noChangeShapeType="1"/>
          </p:cNvSpPr>
          <p:nvPr/>
        </p:nvSpPr>
        <p:spPr bwMode="auto">
          <a:xfrm>
            <a:off x="9235931" y="5308724"/>
            <a:ext cx="0" cy="4779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67" name="Text Box 16"/>
          <p:cNvSpPr txBox="1">
            <a:spLocks noChangeArrowheads="1"/>
          </p:cNvSpPr>
          <p:nvPr/>
        </p:nvSpPr>
        <p:spPr bwMode="auto">
          <a:xfrm>
            <a:off x="5654998" y="5300783"/>
            <a:ext cx="133231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sym typeface="Symbol" pitchFamily="18" charset="2"/>
              </a:rPr>
              <a:t> </a:t>
            </a:r>
            <a:r>
              <a:rPr kumimoji="1" lang="en-US" altLang="zh-CN" sz="2900" b="0">
                <a:solidFill>
                  <a:srgbClr val="111111"/>
                </a:solidFill>
                <a:latin typeface="Arial" charset="0"/>
              </a:rPr>
              <a:t>MTU</a:t>
            </a:r>
          </a:p>
        </p:txBody>
      </p:sp>
      <p:sp>
        <p:nvSpPr>
          <p:cNvPr id="23568" name="Text Box 17"/>
          <p:cNvSpPr txBox="1">
            <a:spLocks noChangeArrowheads="1"/>
          </p:cNvSpPr>
          <p:nvPr/>
        </p:nvSpPr>
        <p:spPr bwMode="auto">
          <a:xfrm>
            <a:off x="4808441" y="5804138"/>
            <a:ext cx="319499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数据链路层的帧长</a:t>
            </a:r>
          </a:p>
        </p:txBody>
      </p:sp>
      <p:sp>
        <p:nvSpPr>
          <p:cNvPr id="23569" name="AutoShape 18"/>
          <p:cNvSpPr>
            <a:spLocks noChangeArrowheads="1"/>
          </p:cNvSpPr>
          <p:nvPr/>
        </p:nvSpPr>
        <p:spPr bwMode="auto">
          <a:xfrm>
            <a:off x="5919547" y="4116235"/>
            <a:ext cx="929095" cy="595451"/>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111111"/>
              </a:solidFill>
            </a:endParaRPr>
          </a:p>
        </p:txBody>
      </p:sp>
      <p:sp>
        <p:nvSpPr>
          <p:cNvPr id="23570" name="Text Box 19"/>
          <p:cNvSpPr txBox="1">
            <a:spLocks noChangeArrowheads="1"/>
          </p:cNvSpPr>
          <p:nvPr/>
        </p:nvSpPr>
        <p:spPr bwMode="auto">
          <a:xfrm>
            <a:off x="804229" y="4429045"/>
            <a:ext cx="963619" cy="10024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开始</a:t>
            </a:r>
          </a:p>
          <a:p>
            <a:pPr eaLnBrk="1" hangingPunct="1"/>
            <a:r>
              <a:rPr kumimoji="1" lang="zh-CN" altLang="en-US" sz="2900" b="0">
                <a:solidFill>
                  <a:srgbClr val="111111"/>
                </a:solidFill>
                <a:latin typeface="Arial" charset="0"/>
              </a:rPr>
              <a:t>发送</a:t>
            </a:r>
          </a:p>
        </p:txBody>
      </p:sp>
      <p:sp>
        <p:nvSpPr>
          <p:cNvPr id="23571" name="Line 20"/>
          <p:cNvSpPr>
            <a:spLocks noChangeShapeType="1"/>
          </p:cNvSpPr>
          <p:nvPr/>
        </p:nvSpPr>
        <p:spPr bwMode="auto">
          <a:xfrm flipV="1">
            <a:off x="1951313"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2" name="Line 21"/>
          <p:cNvSpPr>
            <a:spLocks noChangeShapeType="1"/>
          </p:cNvSpPr>
          <p:nvPr/>
        </p:nvSpPr>
        <p:spPr bwMode="auto">
          <a:xfrm flipV="1">
            <a:off x="10818992" y="4135289"/>
            <a:ext cx="0" cy="396967"/>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573" name="Text Box 22"/>
          <p:cNvSpPr txBox="1">
            <a:spLocks noChangeArrowheads="1"/>
          </p:cNvSpPr>
          <p:nvPr/>
        </p:nvSpPr>
        <p:spPr bwMode="auto">
          <a:xfrm>
            <a:off x="1303697" y="3643050"/>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42800" y="1267199"/>
            <a:ext cx="11304000"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试想：帧还未发送完，发送端出了问题，只能重发该帧。接收端却收到了前面的“半截帧”，它会抛弃吗？为什么？</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24578" name="Rectangle 2"/>
          <p:cNvSpPr>
            <a:spLocks noGrp="1" noChangeArrowheads="1"/>
          </p:cNvSpPr>
          <p:nvPr>
            <p:ph type="title"/>
          </p:nvPr>
        </p:nvSpPr>
        <p:spPr/>
        <p:txBody>
          <a:bodyPr/>
          <a:lstStyle/>
          <a:p>
            <a:r>
              <a:rPr lang="zh-CN" altLang="en-US" sz="4000" dirty="0">
                <a:solidFill>
                  <a:srgbClr val="FFFFFF"/>
                </a:solidFill>
              </a:rPr>
              <a:t>用控制字符进行帧定界的方法举例</a:t>
            </a:r>
          </a:p>
        </p:txBody>
      </p:sp>
      <p:sp>
        <p:nvSpPr>
          <p:cNvPr id="24580" name="Rectangle 4"/>
          <p:cNvSpPr>
            <a:spLocks noChangeArrowheads="1"/>
          </p:cNvSpPr>
          <p:nvPr/>
        </p:nvSpPr>
        <p:spPr bwMode="auto">
          <a:xfrm>
            <a:off x="1353191" y="4293890"/>
            <a:ext cx="660314"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4581" name="Rectangle 5"/>
          <p:cNvSpPr>
            <a:spLocks noChangeArrowheads="1"/>
          </p:cNvSpPr>
          <p:nvPr/>
        </p:nvSpPr>
        <p:spPr bwMode="auto">
          <a:xfrm>
            <a:off x="2013506" y="4293890"/>
            <a:ext cx="8702600" cy="54940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zh-CN" altLang="en-US" sz="2900">
                <a:solidFill>
                  <a:srgbClr val="111111"/>
                </a:solidFill>
                <a:ea typeface="黑体" pitchFamily="49" charset="-122"/>
              </a:rPr>
              <a:t>装在帧中的数据部分</a:t>
            </a:r>
          </a:p>
        </p:txBody>
      </p:sp>
      <p:sp>
        <p:nvSpPr>
          <p:cNvPr id="24582" name="Line 6"/>
          <p:cNvSpPr>
            <a:spLocks noChangeShapeType="1"/>
          </p:cNvSpPr>
          <p:nvPr/>
        </p:nvSpPr>
        <p:spPr bwMode="auto">
          <a:xfrm>
            <a:off x="1353191" y="5210089"/>
            <a:ext cx="10025346"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3" name="Text Box 7"/>
          <p:cNvSpPr txBox="1">
            <a:spLocks noChangeArrowheads="1"/>
          </p:cNvSpPr>
          <p:nvPr/>
        </p:nvSpPr>
        <p:spPr bwMode="auto">
          <a:xfrm>
            <a:off x="6089675" y="4975085"/>
            <a:ext cx="59172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a:t>
            </a:r>
          </a:p>
        </p:txBody>
      </p:sp>
      <p:sp>
        <p:nvSpPr>
          <p:cNvPr id="24584" name="Line 8"/>
          <p:cNvSpPr>
            <a:spLocks noChangeShapeType="1"/>
          </p:cNvSpPr>
          <p:nvPr/>
        </p:nvSpPr>
        <p:spPr bwMode="auto">
          <a:xfrm>
            <a:off x="1683348"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5" name="Text Box 9"/>
          <p:cNvSpPr txBox="1">
            <a:spLocks noChangeArrowheads="1"/>
          </p:cNvSpPr>
          <p:nvPr/>
        </p:nvSpPr>
        <p:spPr bwMode="auto">
          <a:xfrm>
            <a:off x="1018802"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帧开始符</a:t>
            </a:r>
          </a:p>
        </p:txBody>
      </p:sp>
      <p:sp>
        <p:nvSpPr>
          <p:cNvPr id="24586" name="Text Box 10"/>
          <p:cNvSpPr txBox="1">
            <a:spLocks noChangeArrowheads="1"/>
          </p:cNvSpPr>
          <p:nvPr/>
        </p:nvSpPr>
        <p:spPr bwMode="auto">
          <a:xfrm>
            <a:off x="10301293" y="3457083"/>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帧结束符</a:t>
            </a:r>
          </a:p>
        </p:txBody>
      </p:sp>
      <p:sp>
        <p:nvSpPr>
          <p:cNvPr id="24587" name="Line 11"/>
          <p:cNvSpPr>
            <a:spLocks noChangeShapeType="1"/>
          </p:cNvSpPr>
          <p:nvPr/>
        </p:nvSpPr>
        <p:spPr bwMode="auto">
          <a:xfrm>
            <a:off x="11048380" y="3928680"/>
            <a:ext cx="0" cy="36521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8" name="Line 12"/>
          <p:cNvSpPr>
            <a:spLocks noChangeShapeType="1"/>
          </p:cNvSpPr>
          <p:nvPr/>
        </p:nvSpPr>
        <p:spPr bwMode="auto">
          <a:xfrm flipV="1">
            <a:off x="1353191" y="4843292"/>
            <a:ext cx="0" cy="54940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4589" name="Text Box 13"/>
          <p:cNvSpPr txBox="1">
            <a:spLocks noChangeArrowheads="1"/>
          </p:cNvSpPr>
          <p:nvPr/>
        </p:nvSpPr>
        <p:spPr bwMode="auto">
          <a:xfrm>
            <a:off x="413514" y="5335530"/>
            <a:ext cx="1707413"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111111"/>
                </a:solidFill>
                <a:latin typeface="Arial" charset="0"/>
              </a:rPr>
              <a:t>发送在前</a:t>
            </a:r>
          </a:p>
        </p:txBody>
      </p:sp>
      <p:sp>
        <p:nvSpPr>
          <p:cNvPr id="24590" name="Rectangle 14"/>
          <p:cNvSpPr>
            <a:spLocks noChangeArrowheads="1"/>
          </p:cNvSpPr>
          <p:nvPr/>
        </p:nvSpPr>
        <p:spPr bwMode="auto">
          <a:xfrm>
            <a:off x="10686476" y="4293890"/>
            <a:ext cx="662431" cy="549402"/>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若传输的数据是</a:t>
            </a:r>
            <a:r>
              <a:rPr lang="en-US" altLang="zh-CN" sz="3200" b="0" kern="1200" dirty="0">
                <a:solidFill>
                  <a:srgbClr val="4D4D4D"/>
                </a:solidFill>
                <a:latin typeface="微软雅黑" panose="020B0503020204020204" pitchFamily="34" charset="-122"/>
                <a:ea typeface="微软雅黑" panose="020B0503020204020204" pitchFamily="34" charset="-122"/>
              </a:rPr>
              <a:t>ASCII</a:t>
            </a:r>
            <a:r>
              <a:rPr lang="zh-CN" altLang="en-US" sz="3200" b="0" kern="1200" dirty="0">
                <a:solidFill>
                  <a:srgbClr val="4D4D4D"/>
                </a:solidFill>
                <a:latin typeface="微软雅黑" panose="020B0503020204020204" pitchFamily="34" charset="-122"/>
                <a:ea typeface="微软雅黑" panose="020B0503020204020204" pitchFamily="34" charset="-122"/>
              </a:rPr>
              <a:t>码中“可打印字符</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共</a:t>
            </a:r>
            <a:r>
              <a:rPr lang="en-US" altLang="zh-CN" sz="3200" b="0" kern="1200" dirty="0">
                <a:solidFill>
                  <a:srgbClr val="4D4D4D"/>
                </a:solidFill>
                <a:latin typeface="微软雅黑" panose="020B0503020204020204" pitchFamily="34" charset="-122"/>
                <a:ea typeface="微软雅黑" panose="020B0503020204020204" pitchFamily="34" charset="-122"/>
              </a:rPr>
              <a:t>95</a:t>
            </a:r>
            <a:r>
              <a:rPr lang="zh-CN" altLang="en-US" sz="3200" b="0" kern="1200" dirty="0">
                <a:solidFill>
                  <a:srgbClr val="4D4D4D"/>
                </a:solidFill>
                <a:latin typeface="微软雅黑" panose="020B0503020204020204" pitchFamily="34" charset="-122"/>
                <a:ea typeface="微软雅黑" panose="020B0503020204020204" pitchFamily="34" charset="-122"/>
              </a:rPr>
              <a:t>个</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”集时，一切正常。</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若传输的数据不是仅由“可打印字符”组成时，就会出问题，如下图。</a:t>
            </a:r>
          </a:p>
        </p:txBody>
      </p:sp>
      <p:sp>
        <p:nvSpPr>
          <p:cNvPr id="25602" name="Rectangle 2"/>
          <p:cNvSpPr>
            <a:spLocks noGrp="1" noChangeArrowheads="1"/>
          </p:cNvSpPr>
          <p:nvPr>
            <p:ph type="title"/>
          </p:nvPr>
        </p:nvSpPr>
        <p:spPr/>
        <p:txBody>
          <a:bodyPr/>
          <a:lstStyle/>
          <a:p>
            <a:r>
              <a:rPr lang="zh-CN" altLang="en-US" sz="4000" dirty="0">
                <a:solidFill>
                  <a:srgbClr val="FFFFFF"/>
                </a:solidFill>
              </a:rPr>
              <a:t>透明传输</a:t>
            </a:r>
          </a:p>
        </p:txBody>
      </p:sp>
      <p:sp>
        <p:nvSpPr>
          <p:cNvPr id="25604" name="Line 4"/>
          <p:cNvSpPr>
            <a:spLocks noChangeShapeType="1"/>
          </p:cNvSpPr>
          <p:nvPr/>
        </p:nvSpPr>
        <p:spPr bwMode="auto">
          <a:xfrm rot="16200000" flipV="1">
            <a:off x="1103078" y="4359697"/>
            <a:ext cx="14291" cy="1420099"/>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5" name="Rectangle 5"/>
          <p:cNvSpPr>
            <a:spLocks noChangeArrowheads="1"/>
          </p:cNvSpPr>
          <p:nvPr/>
        </p:nvSpPr>
        <p:spPr bwMode="auto">
          <a:xfrm>
            <a:off x="1432973" y="4741851"/>
            <a:ext cx="770366"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SOH</a:t>
            </a:r>
          </a:p>
        </p:txBody>
      </p:sp>
      <p:sp>
        <p:nvSpPr>
          <p:cNvPr id="25606" name="Rectangle 6"/>
          <p:cNvSpPr>
            <a:spLocks noChangeArrowheads="1"/>
          </p:cNvSpPr>
          <p:nvPr/>
        </p:nvSpPr>
        <p:spPr bwMode="auto">
          <a:xfrm>
            <a:off x="2184293" y="4741851"/>
            <a:ext cx="9263443" cy="61133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5607" name="Rectangle 7"/>
          <p:cNvSpPr>
            <a:spLocks noChangeArrowheads="1"/>
          </p:cNvSpPr>
          <p:nvPr/>
        </p:nvSpPr>
        <p:spPr bwMode="auto">
          <a:xfrm>
            <a:off x="4366291" y="4741851"/>
            <a:ext cx="698409" cy="611330"/>
          </a:xfrm>
          <a:prstGeom prst="rect">
            <a:avLst/>
          </a:prstGeom>
          <a:solidFill>
            <a:srgbClr val="FFFF99"/>
          </a:solidFill>
          <a:ln w="9525">
            <a:solidFill>
              <a:schemeClr val="tx1"/>
            </a:solidFill>
            <a:miter lim="800000"/>
            <a:headEnd/>
            <a:tailEnd/>
          </a:ln>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08" name="Line 8"/>
          <p:cNvSpPr>
            <a:spLocks noChangeShapeType="1"/>
          </p:cNvSpPr>
          <p:nvPr/>
        </p:nvSpPr>
        <p:spPr bwMode="auto">
          <a:xfrm>
            <a:off x="4402270" y="3709738"/>
            <a:ext cx="313226" cy="103211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09" name="Text Box 9"/>
          <p:cNvSpPr txBox="1">
            <a:spLocks noChangeArrowheads="1"/>
          </p:cNvSpPr>
          <p:nvPr/>
        </p:nvSpPr>
        <p:spPr bwMode="auto">
          <a:xfrm>
            <a:off x="3070670" y="3285778"/>
            <a:ext cx="259547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a:solidFill>
                  <a:srgbClr val="111111"/>
                </a:solidFill>
                <a:latin typeface="Arial" charset="0"/>
              </a:rPr>
              <a:t>出现了“</a:t>
            </a:r>
            <a:r>
              <a:rPr kumimoji="1" lang="en-US" altLang="zh-CN" sz="2900" b="0">
                <a:solidFill>
                  <a:srgbClr val="111111"/>
                </a:solidFill>
                <a:latin typeface="Arial" charset="0"/>
              </a:rPr>
              <a:t>EOT”</a:t>
            </a:r>
          </a:p>
        </p:txBody>
      </p:sp>
      <p:sp>
        <p:nvSpPr>
          <p:cNvPr id="25610" name="AutoShape 10"/>
          <p:cNvSpPr>
            <a:spLocks/>
          </p:cNvSpPr>
          <p:nvPr/>
        </p:nvSpPr>
        <p:spPr bwMode="auto">
          <a:xfrm rot="-5400000">
            <a:off x="8384729" y="2149584"/>
            <a:ext cx="327101" cy="6899435"/>
          </a:xfrm>
          <a:prstGeom prst="leftBrace">
            <a:avLst>
              <a:gd name="adj1" fmla="val 1318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1" name="Text Box 11"/>
          <p:cNvSpPr txBox="1">
            <a:spLocks noChangeArrowheads="1"/>
          </p:cNvSpPr>
          <p:nvPr/>
        </p:nvSpPr>
        <p:spPr bwMode="auto">
          <a:xfrm>
            <a:off x="6649313" y="5665991"/>
            <a:ext cx="468258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just" eaLnBrk="1" hangingPunct="1"/>
            <a:r>
              <a:rPr kumimoji="1" lang="zh-CN" altLang="en-US" sz="2900" b="0" dirty="0">
                <a:solidFill>
                  <a:schemeClr val="tx2"/>
                </a:solidFill>
                <a:latin typeface="Arial" charset="0"/>
              </a:rPr>
              <a:t>被接收端当作无效帧而丢弃</a:t>
            </a:r>
          </a:p>
        </p:txBody>
      </p:sp>
      <p:sp>
        <p:nvSpPr>
          <p:cNvPr id="25612" name="AutoShape 12"/>
          <p:cNvSpPr>
            <a:spLocks/>
          </p:cNvSpPr>
          <p:nvPr/>
        </p:nvSpPr>
        <p:spPr bwMode="auto">
          <a:xfrm rot="-5400000">
            <a:off x="3093226" y="3777606"/>
            <a:ext cx="304871" cy="3583051"/>
          </a:xfrm>
          <a:prstGeom prst="leftBrace">
            <a:avLst>
              <a:gd name="adj1" fmla="val 734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25613" name="Text Box 13"/>
          <p:cNvSpPr txBox="1">
            <a:spLocks noChangeArrowheads="1"/>
          </p:cNvSpPr>
          <p:nvPr/>
        </p:nvSpPr>
        <p:spPr bwMode="auto">
          <a:xfrm>
            <a:off x="1858449" y="5659640"/>
            <a:ext cx="2823103"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chemeClr val="hlink"/>
                </a:solidFill>
                <a:latin typeface="Arial" charset="0"/>
              </a:rPr>
              <a:t>被接收端</a:t>
            </a:r>
          </a:p>
          <a:p>
            <a:pPr algn="ctr" eaLnBrk="1" hangingPunct="1"/>
            <a:r>
              <a:rPr kumimoji="1" lang="zh-CN" altLang="en-US" sz="2900" b="0" dirty="0">
                <a:solidFill>
                  <a:schemeClr val="hlink"/>
                </a:solidFill>
                <a:latin typeface="Arial" charset="0"/>
              </a:rPr>
              <a:t>误认为是一个帧</a:t>
            </a:r>
          </a:p>
        </p:txBody>
      </p:sp>
      <p:sp>
        <p:nvSpPr>
          <p:cNvPr id="25614" name="Line 14"/>
          <p:cNvSpPr>
            <a:spLocks noChangeShapeType="1"/>
          </p:cNvSpPr>
          <p:nvPr/>
        </p:nvSpPr>
        <p:spPr bwMode="auto">
          <a:xfrm>
            <a:off x="2203339" y="4479854"/>
            <a:ext cx="902640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5" name="Text Box 15"/>
          <p:cNvSpPr txBox="1">
            <a:spLocks noChangeArrowheads="1"/>
          </p:cNvSpPr>
          <p:nvPr/>
        </p:nvSpPr>
        <p:spPr bwMode="auto">
          <a:xfrm>
            <a:off x="5890609" y="4172358"/>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数据部分</a:t>
            </a:r>
          </a:p>
        </p:txBody>
      </p:sp>
      <p:sp>
        <p:nvSpPr>
          <p:cNvPr id="25616" name="Rectangle 16"/>
          <p:cNvSpPr>
            <a:spLocks noChangeArrowheads="1"/>
          </p:cNvSpPr>
          <p:nvPr/>
        </p:nvSpPr>
        <p:spPr bwMode="auto">
          <a:xfrm>
            <a:off x="11229748" y="4741851"/>
            <a:ext cx="768249" cy="61133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111111"/>
                </a:solidFill>
                <a:ea typeface="黑体" pitchFamily="49" charset="-122"/>
              </a:rPr>
              <a:t>EOT</a:t>
            </a:r>
          </a:p>
        </p:txBody>
      </p:sp>
      <p:sp>
        <p:nvSpPr>
          <p:cNvPr id="25617" name="Line 17"/>
          <p:cNvSpPr>
            <a:spLocks noChangeShapeType="1"/>
          </p:cNvSpPr>
          <p:nvPr/>
        </p:nvSpPr>
        <p:spPr bwMode="auto">
          <a:xfrm>
            <a:off x="1432972" y="3997142"/>
            <a:ext cx="1056502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18" name="Text Box 18"/>
          <p:cNvSpPr txBox="1">
            <a:spLocks noChangeArrowheads="1"/>
          </p:cNvSpPr>
          <p:nvPr/>
        </p:nvSpPr>
        <p:spPr bwMode="auto">
          <a:xfrm>
            <a:off x="5414162" y="3719265"/>
            <a:ext cx="1707413"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900" b="0" dirty="0">
                <a:solidFill>
                  <a:srgbClr val="111111"/>
                </a:solidFill>
                <a:latin typeface="Arial" charset="0"/>
              </a:rPr>
              <a:t>完整的帧</a:t>
            </a:r>
          </a:p>
        </p:txBody>
      </p:sp>
      <p:sp>
        <p:nvSpPr>
          <p:cNvPr id="25619" name="Line 19"/>
          <p:cNvSpPr>
            <a:spLocks noChangeShapeType="1"/>
          </p:cNvSpPr>
          <p:nvPr/>
        </p:nvSpPr>
        <p:spPr bwMode="auto">
          <a:xfrm>
            <a:off x="1432973"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0" name="Line 20"/>
          <p:cNvSpPr>
            <a:spLocks noChangeShapeType="1"/>
          </p:cNvSpPr>
          <p:nvPr/>
        </p:nvSpPr>
        <p:spPr bwMode="auto">
          <a:xfrm>
            <a:off x="11997997" y="3900282"/>
            <a:ext cx="0" cy="7701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1" name="Line 21"/>
          <p:cNvSpPr>
            <a:spLocks noChangeShapeType="1"/>
          </p:cNvSpPr>
          <p:nvPr/>
        </p:nvSpPr>
        <p:spPr bwMode="auto">
          <a:xfrm>
            <a:off x="2203339"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2" name="Line 22"/>
          <p:cNvSpPr>
            <a:spLocks noChangeShapeType="1"/>
          </p:cNvSpPr>
          <p:nvPr/>
        </p:nvSpPr>
        <p:spPr bwMode="auto">
          <a:xfrm>
            <a:off x="11229748" y="4286135"/>
            <a:ext cx="0" cy="3842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5623" name="Text Box 23"/>
          <p:cNvSpPr txBox="1">
            <a:spLocks noChangeArrowheads="1"/>
          </p:cNvSpPr>
          <p:nvPr/>
        </p:nvSpPr>
        <p:spPr bwMode="auto">
          <a:xfrm>
            <a:off x="334566" y="4005858"/>
            <a:ext cx="963619"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800" b="0" dirty="0">
                <a:solidFill>
                  <a:srgbClr val="111111"/>
                </a:solidFill>
                <a:latin typeface="Arial" charset="0"/>
              </a:rPr>
              <a:t>发送</a:t>
            </a:r>
          </a:p>
          <a:p>
            <a:pPr eaLnBrk="1" hangingPunct="1"/>
            <a:r>
              <a:rPr kumimoji="1" lang="zh-CN" altLang="en-US" sz="2800" b="0" dirty="0">
                <a:solidFill>
                  <a:srgbClr val="111111"/>
                </a:solidFill>
                <a:latin typeface="Arial" charset="0"/>
              </a:rPr>
              <a:t>在前</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42800" y="1197546"/>
            <a:ext cx="11304000" cy="4896000"/>
          </a:xfrm>
        </p:spPr>
        <p:txBody>
          <a:bodyPr/>
          <a:lstStyle/>
          <a:p>
            <a:r>
              <a:rPr lang="zh-CN" altLang="en-US" sz="1800" b="0" dirty="0">
                <a:solidFill>
                  <a:srgbClr val="4D4D4D"/>
                </a:solidFill>
                <a:latin typeface="微软雅黑" panose="020B0503020204020204" pitchFamily="34" charset="-122"/>
                <a:ea typeface="微软雅黑" panose="020B0503020204020204" pitchFamily="34" charset="-122"/>
              </a:rPr>
              <a:t>发送端的数据链路层在数据中出现控制字符“</a:t>
            </a:r>
            <a:r>
              <a:rPr lang="en-US" altLang="zh-CN" sz="1800" b="0" dirty="0">
                <a:solidFill>
                  <a:srgbClr val="4D4D4D"/>
                </a:solidFill>
                <a:latin typeface="微软雅黑" panose="020B0503020204020204" pitchFamily="34" charset="-122"/>
                <a:ea typeface="微软雅黑" panose="020B0503020204020204" pitchFamily="34" charset="-122"/>
              </a:rPr>
              <a:t>SOH”</a:t>
            </a:r>
            <a:r>
              <a:rPr lang="zh-CN" altLang="en-US" sz="1800" b="0" dirty="0">
                <a:solidFill>
                  <a:srgbClr val="4D4D4D"/>
                </a:solidFill>
                <a:latin typeface="微软雅黑" panose="020B0503020204020204" pitchFamily="34" charset="-122"/>
                <a:ea typeface="微软雅黑" panose="020B0503020204020204" pitchFamily="34" charset="-122"/>
              </a:rPr>
              <a:t>或“</a:t>
            </a:r>
            <a:r>
              <a:rPr lang="en-US" altLang="zh-CN" sz="1800" b="0" dirty="0">
                <a:solidFill>
                  <a:srgbClr val="4D4D4D"/>
                </a:solidFill>
                <a:latin typeface="微软雅黑" panose="020B0503020204020204" pitchFamily="34" charset="-122"/>
                <a:ea typeface="微软雅黑" panose="020B0503020204020204" pitchFamily="34" charset="-122"/>
              </a:rPr>
              <a:t>EOT”</a:t>
            </a:r>
            <a:r>
              <a:rPr lang="zh-CN" altLang="en-US" sz="1800" b="0" dirty="0">
                <a:solidFill>
                  <a:srgbClr val="4D4D4D"/>
                </a:solidFill>
                <a:latin typeface="微软雅黑" panose="020B0503020204020204" pitchFamily="34" charset="-122"/>
                <a:ea typeface="微软雅黑" panose="020B0503020204020204" pitchFamily="34" charset="-122"/>
              </a:rPr>
              <a:t>的前面插入一个转义字符“</a:t>
            </a:r>
            <a:r>
              <a:rPr lang="en-US" altLang="zh-CN" sz="1800" b="0" dirty="0">
                <a:solidFill>
                  <a:srgbClr val="4D4D4D"/>
                </a:solidFill>
                <a:latin typeface="微软雅黑" panose="020B0503020204020204" pitchFamily="34" charset="-122"/>
                <a:ea typeface="微软雅黑" panose="020B0503020204020204" pitchFamily="34" charset="-122"/>
              </a:rPr>
              <a:t>ESC”(</a:t>
            </a:r>
            <a:r>
              <a:rPr lang="zh-CN" altLang="en-US" sz="1800" b="0" dirty="0">
                <a:solidFill>
                  <a:srgbClr val="4D4D4D"/>
                </a:solidFill>
                <a:latin typeface="微软雅黑" panose="020B0503020204020204" pitchFamily="34" charset="-122"/>
                <a:ea typeface="微软雅黑" panose="020B0503020204020204" pitchFamily="34" charset="-122"/>
              </a:rPr>
              <a:t>其十六进制编码是 </a:t>
            </a:r>
            <a:r>
              <a:rPr lang="en-US" altLang="zh-CN" sz="1800" b="0" dirty="0">
                <a:solidFill>
                  <a:srgbClr val="4D4D4D"/>
                </a:solidFill>
                <a:latin typeface="微软雅黑" panose="020B0503020204020204" pitchFamily="34" charset="-122"/>
                <a:ea typeface="微软雅黑" panose="020B0503020204020204" pitchFamily="34" charset="-122"/>
              </a:rPr>
              <a:t>1B)</a:t>
            </a:r>
            <a:r>
              <a:rPr lang="zh-CN" altLang="en-US" sz="1800" b="0" dirty="0">
                <a:solidFill>
                  <a:srgbClr val="4D4D4D"/>
                </a:solidFill>
                <a:latin typeface="微软雅黑" panose="020B0503020204020204" pitchFamily="34" charset="-122"/>
                <a:ea typeface="微软雅黑" panose="020B0503020204020204" pitchFamily="34" charset="-122"/>
              </a:rPr>
              <a:t>。</a:t>
            </a:r>
          </a:p>
          <a:p>
            <a:r>
              <a:rPr lang="zh-CN" altLang="en-US" sz="1800" b="0" dirty="0">
                <a:solidFill>
                  <a:srgbClr val="4D4D4D"/>
                </a:solidFill>
                <a:latin typeface="微软雅黑" panose="020B0503020204020204" pitchFamily="34" charset="-122"/>
                <a:ea typeface="微软雅黑" panose="020B0503020204020204" pitchFamily="34" charset="-122"/>
              </a:rPr>
              <a:t>字节填充</a:t>
            </a:r>
            <a:r>
              <a:rPr lang="en-US" altLang="zh-CN" sz="1800" b="0" dirty="0">
                <a:solidFill>
                  <a:srgbClr val="4D4D4D"/>
                </a:solidFill>
                <a:latin typeface="微软雅黑" panose="020B0503020204020204" pitchFamily="34" charset="-122"/>
                <a:ea typeface="微软雅黑" panose="020B0503020204020204" pitchFamily="34" charset="-122"/>
              </a:rPr>
              <a:t>(byte stuffing)</a:t>
            </a:r>
            <a:r>
              <a:rPr lang="zh-CN" altLang="en-US" sz="1800" b="0" dirty="0">
                <a:solidFill>
                  <a:srgbClr val="4D4D4D"/>
                </a:solidFill>
                <a:latin typeface="微软雅黑" panose="020B0503020204020204" pitchFamily="34" charset="-122"/>
                <a:ea typeface="微软雅黑" panose="020B0503020204020204" pitchFamily="34" charset="-122"/>
              </a:rPr>
              <a:t>或字符填充</a:t>
            </a:r>
            <a:r>
              <a:rPr lang="en-US" altLang="zh-CN" sz="1800" b="0" dirty="0">
                <a:solidFill>
                  <a:srgbClr val="4D4D4D"/>
                </a:solidFill>
                <a:latin typeface="微软雅黑" panose="020B0503020204020204" pitchFamily="34" charset="-122"/>
                <a:ea typeface="微软雅黑" panose="020B0503020204020204" pitchFamily="34" charset="-122"/>
              </a:rPr>
              <a:t>(character stuffing)——</a:t>
            </a:r>
            <a:r>
              <a:rPr lang="zh-CN" altLang="en-US" sz="1800" b="0" dirty="0">
                <a:solidFill>
                  <a:srgbClr val="4D4D4D"/>
                </a:solidFill>
                <a:latin typeface="微软雅黑" panose="020B0503020204020204" pitchFamily="34" charset="-122"/>
                <a:ea typeface="微软雅黑" panose="020B0503020204020204" pitchFamily="34" charset="-122"/>
              </a:rPr>
              <a:t>接收端的数据链路层在将数据送往网络层之前删除插入的转义字符。</a:t>
            </a:r>
          </a:p>
          <a:p>
            <a:r>
              <a:rPr lang="zh-CN" altLang="en-US" sz="1800" b="0" dirty="0">
                <a:solidFill>
                  <a:srgbClr val="4D4D4D"/>
                </a:solidFill>
                <a:latin typeface="微软雅黑" panose="020B0503020204020204" pitchFamily="34" charset="-122"/>
                <a:ea typeface="微软雅黑" panose="020B0503020204020204" pitchFamily="34" charset="-122"/>
              </a:rPr>
              <a:t>如果转义字符也出现数据当中，那么应在转义字符前插入一个转义字符。当接收端收到连续的两个转义字符时，就删除其中前面的一个。</a:t>
            </a:r>
          </a:p>
        </p:txBody>
      </p:sp>
      <p:sp>
        <p:nvSpPr>
          <p:cNvPr id="26626" name="Rectangle 2"/>
          <p:cNvSpPr>
            <a:spLocks noGrp="1" noChangeArrowheads="1"/>
          </p:cNvSpPr>
          <p:nvPr>
            <p:ph type="title"/>
          </p:nvPr>
        </p:nvSpPr>
        <p:spPr/>
        <p:txBody>
          <a:bodyPr/>
          <a:lstStyle/>
          <a:p>
            <a:r>
              <a:rPr lang="zh-CN" altLang="en-US" sz="4000" dirty="0">
                <a:solidFill>
                  <a:srgbClr val="FFFFFF"/>
                </a:solidFill>
              </a:rPr>
              <a:t>用字节填充法解决透明传输的问题</a:t>
            </a:r>
          </a:p>
        </p:txBody>
      </p:sp>
      <p:sp>
        <p:nvSpPr>
          <p:cNvPr id="26628" name="Rectangle 4"/>
          <p:cNvSpPr>
            <a:spLocks noChangeArrowheads="1"/>
          </p:cNvSpPr>
          <p:nvPr/>
        </p:nvSpPr>
        <p:spPr bwMode="auto">
          <a:xfrm>
            <a:off x="364019"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29" name="Freeform 5"/>
          <p:cNvSpPr>
            <a:spLocks/>
          </p:cNvSpPr>
          <p:nvPr/>
        </p:nvSpPr>
        <p:spPr bwMode="auto">
          <a:xfrm>
            <a:off x="8490961" y="4818511"/>
            <a:ext cx="2031736" cy="990829"/>
          </a:xfrm>
          <a:custGeom>
            <a:avLst/>
            <a:gdLst>
              <a:gd name="T0" fmla="*/ 2147483646 w 960"/>
              <a:gd name="T1" fmla="*/ 2147483646 h 624"/>
              <a:gd name="T2" fmla="*/ 2147483646 w 960"/>
              <a:gd name="T3" fmla="*/ 2147483646 h 624"/>
              <a:gd name="T4" fmla="*/ 2147483646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0" name="Freeform 6"/>
          <p:cNvSpPr>
            <a:spLocks/>
          </p:cNvSpPr>
          <p:nvPr/>
        </p:nvSpPr>
        <p:spPr bwMode="auto">
          <a:xfrm>
            <a:off x="6751289" y="4818511"/>
            <a:ext cx="1434913" cy="1000357"/>
          </a:xfrm>
          <a:custGeom>
            <a:avLst/>
            <a:gdLst>
              <a:gd name="T0" fmla="*/ 2147483646 w 678"/>
              <a:gd name="T1" fmla="*/ 2147483646 h 630"/>
              <a:gd name="T2" fmla="*/ 2147483646 w 678"/>
              <a:gd name="T3" fmla="*/ 2147483646 h 630"/>
              <a:gd name="T4" fmla="*/ 2147483646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1" name="Freeform 7"/>
          <p:cNvSpPr>
            <a:spLocks/>
          </p:cNvSpPr>
          <p:nvPr/>
        </p:nvSpPr>
        <p:spPr bwMode="auto">
          <a:xfrm>
            <a:off x="4732251" y="4818511"/>
            <a:ext cx="799996" cy="990829"/>
          </a:xfrm>
          <a:custGeom>
            <a:avLst/>
            <a:gdLst>
              <a:gd name="T0" fmla="*/ 2147483646 w 378"/>
              <a:gd name="T1" fmla="*/ 2147483646 h 624"/>
              <a:gd name="T2" fmla="*/ 2147483646 w 378"/>
              <a:gd name="T3" fmla="*/ 2147483646 h 624"/>
              <a:gd name="T4" fmla="*/ 2147483646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2" name="Freeform 8"/>
          <p:cNvSpPr>
            <a:spLocks/>
          </p:cNvSpPr>
          <p:nvPr/>
        </p:nvSpPr>
        <p:spPr bwMode="auto">
          <a:xfrm>
            <a:off x="2495227" y="4818511"/>
            <a:ext cx="1017983" cy="990829"/>
          </a:xfrm>
          <a:custGeom>
            <a:avLst/>
            <a:gdLst>
              <a:gd name="T0" fmla="*/ 0 w 481"/>
              <a:gd name="T1" fmla="*/ 2147483646 h 624"/>
              <a:gd name="T2" fmla="*/ 2147483646 w 481"/>
              <a:gd name="T3" fmla="*/ 2147483646 h 624"/>
              <a:gd name="T4" fmla="*/ 2147483646 w 481"/>
              <a:gd name="T5" fmla="*/ 0 h 624"/>
              <a:gd name="T6" fmla="*/ 2147483646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108850" tIns="54425" rIns="108850" bIns="54425"/>
          <a:lstStyle/>
          <a:p>
            <a:endParaRPr lang="zh-CN" altLang="en-US"/>
          </a:p>
        </p:txBody>
      </p:sp>
      <p:sp>
        <p:nvSpPr>
          <p:cNvPr id="26633" name="Rectangle 9"/>
          <p:cNvSpPr>
            <a:spLocks noChangeArrowheads="1"/>
          </p:cNvSpPr>
          <p:nvPr/>
        </p:nvSpPr>
        <p:spPr bwMode="auto">
          <a:xfrm>
            <a:off x="1379887"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4" name="Rectangle 10"/>
          <p:cNvSpPr>
            <a:spLocks noChangeArrowheads="1"/>
          </p:cNvSpPr>
          <p:nvPr/>
        </p:nvSpPr>
        <p:spPr bwMode="auto">
          <a:xfrm>
            <a:off x="1989408" y="4361205"/>
            <a:ext cx="8025355"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5" name="Rectangle 11"/>
          <p:cNvSpPr>
            <a:spLocks noChangeArrowheads="1"/>
          </p:cNvSpPr>
          <p:nvPr/>
        </p:nvSpPr>
        <p:spPr bwMode="auto">
          <a:xfrm>
            <a:off x="2903688" y="4361205"/>
            <a:ext cx="609521" cy="457306"/>
          </a:xfrm>
          <a:prstGeom prst="rect">
            <a:avLst/>
          </a:prstGeom>
          <a:solidFill>
            <a:srgbClr val="99FF66"/>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36" name="Rectangle 12"/>
          <p:cNvSpPr>
            <a:spLocks noChangeArrowheads="1"/>
          </p:cNvSpPr>
          <p:nvPr/>
        </p:nvSpPr>
        <p:spPr bwMode="auto">
          <a:xfrm>
            <a:off x="8490961" y="4361205"/>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37" name="Rectangle 13"/>
          <p:cNvSpPr>
            <a:spLocks noChangeArrowheads="1"/>
          </p:cNvSpPr>
          <p:nvPr/>
        </p:nvSpPr>
        <p:spPr bwMode="auto">
          <a:xfrm>
            <a:off x="6763986" y="4361205"/>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38" name="Rectangle 14"/>
          <p:cNvSpPr>
            <a:spLocks noChangeArrowheads="1"/>
          </p:cNvSpPr>
          <p:nvPr/>
        </p:nvSpPr>
        <p:spPr bwMode="auto">
          <a:xfrm>
            <a:off x="973540" y="5809340"/>
            <a:ext cx="10463438" cy="457306"/>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solidFill>
                <a:srgbClr val="111111"/>
              </a:solidFill>
            </a:endParaRPr>
          </a:p>
        </p:txBody>
      </p:sp>
      <p:sp>
        <p:nvSpPr>
          <p:cNvPr id="26639" name="Rectangle 15"/>
          <p:cNvSpPr>
            <a:spLocks noChangeArrowheads="1"/>
          </p:cNvSpPr>
          <p:nvPr/>
        </p:nvSpPr>
        <p:spPr bwMode="auto">
          <a:xfrm>
            <a:off x="1887821"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0" name="Rectangle 16"/>
          <p:cNvSpPr>
            <a:spLocks noChangeArrowheads="1"/>
          </p:cNvSpPr>
          <p:nvPr/>
        </p:nvSpPr>
        <p:spPr bwMode="auto">
          <a:xfrm>
            <a:off x="2497341" y="5809340"/>
            <a:ext cx="609521" cy="457306"/>
          </a:xfrm>
          <a:prstGeom prst="rect">
            <a:avLst/>
          </a:prstGeom>
          <a:solidFill>
            <a:srgbClr val="99FF66"/>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41" name="Rectangle 17"/>
          <p:cNvSpPr>
            <a:spLocks noChangeArrowheads="1"/>
          </p:cNvSpPr>
          <p:nvPr/>
        </p:nvSpPr>
        <p:spPr bwMode="auto">
          <a:xfrm>
            <a:off x="4325903"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2" name="Rectangle 18"/>
          <p:cNvSpPr>
            <a:spLocks noChangeArrowheads="1"/>
          </p:cNvSpPr>
          <p:nvPr/>
        </p:nvSpPr>
        <p:spPr bwMode="auto">
          <a:xfrm>
            <a:off x="4935424" y="5809340"/>
            <a:ext cx="609521" cy="457306"/>
          </a:xfrm>
          <a:prstGeom prst="rect">
            <a:avLst/>
          </a:prstGeom>
          <a:solidFill>
            <a:srgbClr val="CCFF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3" name="Rectangle 19"/>
          <p:cNvSpPr>
            <a:spLocks noChangeArrowheads="1"/>
          </p:cNvSpPr>
          <p:nvPr/>
        </p:nvSpPr>
        <p:spPr bwMode="auto">
          <a:xfrm>
            <a:off x="6967159"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4" name="Rectangle 20"/>
          <p:cNvSpPr>
            <a:spLocks noChangeArrowheads="1"/>
          </p:cNvSpPr>
          <p:nvPr/>
        </p:nvSpPr>
        <p:spPr bwMode="auto">
          <a:xfrm>
            <a:off x="7576680"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5" name="Rectangle 21"/>
          <p:cNvSpPr>
            <a:spLocks noChangeArrowheads="1"/>
          </p:cNvSpPr>
          <p:nvPr/>
        </p:nvSpPr>
        <p:spPr bwMode="auto">
          <a:xfrm>
            <a:off x="9303655" y="5809340"/>
            <a:ext cx="609521" cy="457306"/>
          </a:xfrm>
          <a:prstGeom prst="rect">
            <a:avLst/>
          </a:prstGeom>
          <a:solidFill>
            <a:srgbClr val="33CCFF"/>
          </a:solidFill>
          <a:ln w="9525" algn="ctr">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ESC</a:t>
            </a:r>
          </a:p>
        </p:txBody>
      </p:sp>
      <p:sp>
        <p:nvSpPr>
          <p:cNvPr id="26646" name="Rectangle 22"/>
          <p:cNvSpPr>
            <a:spLocks noChangeArrowheads="1"/>
          </p:cNvSpPr>
          <p:nvPr/>
        </p:nvSpPr>
        <p:spPr bwMode="auto">
          <a:xfrm>
            <a:off x="9913176" y="5809340"/>
            <a:ext cx="609521" cy="457306"/>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47" name="Freeform 23"/>
          <p:cNvSpPr>
            <a:spLocks/>
          </p:cNvSpPr>
          <p:nvPr/>
        </p:nvSpPr>
        <p:spPr bwMode="auto">
          <a:xfrm>
            <a:off x="2495226" y="4818511"/>
            <a:ext cx="408463" cy="995592"/>
          </a:xfrm>
          <a:custGeom>
            <a:avLst/>
            <a:gdLst>
              <a:gd name="T0" fmla="*/ 2147483646 w 193"/>
              <a:gd name="T1" fmla="*/ 0 h 627"/>
              <a:gd name="T2" fmla="*/ 0 w 193"/>
              <a:gd name="T3" fmla="*/ 2147483646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48" name="Line 24"/>
          <p:cNvSpPr>
            <a:spLocks noChangeShapeType="1"/>
          </p:cNvSpPr>
          <p:nvPr/>
        </p:nvSpPr>
        <p:spPr bwMode="auto">
          <a:xfrm flipH="1">
            <a:off x="3106862" y="4818511"/>
            <a:ext cx="406347"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49" name="Line 25"/>
          <p:cNvSpPr>
            <a:spLocks noChangeShapeType="1"/>
          </p:cNvSpPr>
          <p:nvPr/>
        </p:nvSpPr>
        <p:spPr bwMode="auto">
          <a:xfrm>
            <a:off x="4732251" y="4818511"/>
            <a:ext cx="19047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0" name="Line 26"/>
          <p:cNvSpPr>
            <a:spLocks noChangeShapeType="1"/>
          </p:cNvSpPr>
          <p:nvPr/>
        </p:nvSpPr>
        <p:spPr bwMode="auto">
          <a:xfrm>
            <a:off x="5341771" y="4818511"/>
            <a:ext cx="20317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1" name="Freeform 27"/>
          <p:cNvSpPr>
            <a:spLocks/>
          </p:cNvSpPr>
          <p:nvPr/>
        </p:nvSpPr>
        <p:spPr bwMode="auto">
          <a:xfrm>
            <a:off x="6763986" y="4818511"/>
            <a:ext cx="804229" cy="995592"/>
          </a:xfrm>
          <a:custGeom>
            <a:avLst/>
            <a:gdLst>
              <a:gd name="T0" fmla="*/ 0 w 380"/>
              <a:gd name="T1" fmla="*/ 0 h 627"/>
              <a:gd name="T2" fmla="*/ 2147483646 w 380"/>
              <a:gd name="T3" fmla="*/ 2147483646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2" name="Line 28"/>
          <p:cNvSpPr>
            <a:spLocks noChangeShapeType="1"/>
          </p:cNvSpPr>
          <p:nvPr/>
        </p:nvSpPr>
        <p:spPr bwMode="auto">
          <a:xfrm>
            <a:off x="7373507" y="4818511"/>
            <a:ext cx="812694"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3" name="Freeform 29"/>
          <p:cNvSpPr>
            <a:spLocks/>
          </p:cNvSpPr>
          <p:nvPr/>
        </p:nvSpPr>
        <p:spPr bwMode="auto">
          <a:xfrm>
            <a:off x="8490961" y="4818512"/>
            <a:ext cx="1413749" cy="986065"/>
          </a:xfrm>
          <a:custGeom>
            <a:avLst/>
            <a:gdLst>
              <a:gd name="T0" fmla="*/ 0 w 668"/>
              <a:gd name="T1" fmla="*/ 0 h 621"/>
              <a:gd name="T2" fmla="*/ 2147483646 w 668"/>
              <a:gd name="T3" fmla="*/ 2147483646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6654" name="Line 30"/>
          <p:cNvSpPr>
            <a:spLocks noChangeShapeType="1"/>
          </p:cNvSpPr>
          <p:nvPr/>
        </p:nvSpPr>
        <p:spPr bwMode="auto">
          <a:xfrm>
            <a:off x="9100482" y="4818511"/>
            <a:ext cx="1422215" cy="99082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5" name="Line 31"/>
          <p:cNvSpPr>
            <a:spLocks noChangeShapeType="1"/>
          </p:cNvSpPr>
          <p:nvPr/>
        </p:nvSpPr>
        <p:spPr bwMode="auto">
          <a:xfrm>
            <a:off x="1989408" y="4132552"/>
            <a:ext cx="802535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6" name="Text Box 32"/>
          <p:cNvSpPr txBox="1">
            <a:spLocks noChangeArrowheads="1"/>
          </p:cNvSpPr>
          <p:nvPr/>
        </p:nvSpPr>
        <p:spPr bwMode="auto">
          <a:xfrm>
            <a:off x="5144115" y="3829287"/>
            <a:ext cx="145093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111111"/>
                </a:solidFill>
                <a:latin typeface="Arial" charset="0"/>
              </a:rPr>
              <a:t>原始数据</a:t>
            </a:r>
          </a:p>
        </p:txBody>
      </p:sp>
      <p:sp>
        <p:nvSpPr>
          <p:cNvPr id="26657" name="Line 33"/>
          <p:cNvSpPr>
            <a:spLocks noChangeShapeType="1"/>
          </p:cNvSpPr>
          <p:nvPr/>
        </p:nvSpPr>
        <p:spPr bwMode="auto">
          <a:xfrm>
            <a:off x="973540" y="6571517"/>
            <a:ext cx="1046343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58" name="Rectangle 34"/>
          <p:cNvSpPr>
            <a:spLocks noChangeArrowheads="1"/>
          </p:cNvSpPr>
          <p:nvPr/>
        </p:nvSpPr>
        <p:spPr bwMode="auto">
          <a:xfrm>
            <a:off x="11436978" y="5809340"/>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59" name="Rectangle 35"/>
          <p:cNvSpPr>
            <a:spLocks noChangeArrowheads="1"/>
          </p:cNvSpPr>
          <p:nvPr/>
        </p:nvSpPr>
        <p:spPr bwMode="auto">
          <a:xfrm>
            <a:off x="10014763" y="4361205"/>
            <a:ext cx="609521" cy="45730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1900">
                <a:solidFill>
                  <a:srgbClr val="111111"/>
                </a:solidFill>
                <a:ea typeface="黑体" pitchFamily="49" charset="-122"/>
              </a:rPr>
              <a:t>EOT</a:t>
            </a:r>
          </a:p>
        </p:txBody>
      </p:sp>
      <p:sp>
        <p:nvSpPr>
          <p:cNvPr id="26660" name="Text Box 36"/>
          <p:cNvSpPr txBox="1">
            <a:spLocks noChangeArrowheads="1"/>
          </p:cNvSpPr>
          <p:nvPr/>
        </p:nvSpPr>
        <p:spPr bwMode="auto">
          <a:xfrm>
            <a:off x="4431723" y="6334925"/>
            <a:ext cx="3913145"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经过字节填充后发送的数据</a:t>
            </a:r>
          </a:p>
        </p:txBody>
      </p:sp>
      <p:sp>
        <p:nvSpPr>
          <p:cNvPr id="26661" name="Text Box 37"/>
          <p:cNvSpPr txBox="1">
            <a:spLocks noChangeArrowheads="1"/>
          </p:cNvSpPr>
          <p:nvPr/>
        </p:nvSpPr>
        <p:spPr bwMode="auto">
          <a:xfrm>
            <a:off x="8990429"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2" name="Text Box 38"/>
          <p:cNvSpPr txBox="1">
            <a:spLocks noChangeArrowheads="1"/>
          </p:cNvSpPr>
          <p:nvPr/>
        </p:nvSpPr>
        <p:spPr bwMode="auto">
          <a:xfrm>
            <a:off x="6478274"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3" name="Text Box 39"/>
          <p:cNvSpPr txBox="1">
            <a:spLocks noChangeArrowheads="1"/>
          </p:cNvSpPr>
          <p:nvPr/>
        </p:nvSpPr>
        <p:spPr bwMode="auto">
          <a:xfrm>
            <a:off x="3887811"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4" name="Text Box 40"/>
          <p:cNvSpPr txBox="1">
            <a:spLocks noChangeArrowheads="1"/>
          </p:cNvSpPr>
          <p:nvPr/>
        </p:nvSpPr>
        <p:spPr bwMode="auto">
          <a:xfrm>
            <a:off x="1583060" y="507574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字节填充</a:t>
            </a:r>
          </a:p>
        </p:txBody>
      </p:sp>
      <p:sp>
        <p:nvSpPr>
          <p:cNvPr id="26665" name="Line 41"/>
          <p:cNvSpPr>
            <a:spLocks noChangeShapeType="1"/>
          </p:cNvSpPr>
          <p:nvPr/>
        </p:nvSpPr>
        <p:spPr bwMode="auto">
          <a:xfrm flipV="1">
            <a:off x="389416" y="5487003"/>
            <a:ext cx="0" cy="355682"/>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6" name="Text Box 42"/>
          <p:cNvSpPr txBox="1">
            <a:spLocks noChangeArrowheads="1"/>
          </p:cNvSpPr>
          <p:nvPr/>
        </p:nvSpPr>
        <p:spPr bwMode="auto">
          <a:xfrm>
            <a:off x="0" y="4837566"/>
            <a:ext cx="835379"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chemeClr val="folHlink"/>
                </a:solidFill>
                <a:latin typeface="Arial" charset="0"/>
              </a:rPr>
              <a:t>发送</a:t>
            </a:r>
          </a:p>
          <a:p>
            <a:pPr eaLnBrk="1" hangingPunct="1"/>
            <a:r>
              <a:rPr kumimoji="1" lang="zh-CN" altLang="en-US" sz="2400" b="0">
                <a:solidFill>
                  <a:schemeClr val="folHlink"/>
                </a:solidFill>
                <a:latin typeface="Arial" charset="0"/>
              </a:rPr>
              <a:t>在前</a:t>
            </a:r>
          </a:p>
        </p:txBody>
      </p:sp>
      <p:sp>
        <p:nvSpPr>
          <p:cNvPr id="26667" name="Line 43"/>
          <p:cNvSpPr>
            <a:spLocks noChangeShapeType="1"/>
          </p:cNvSpPr>
          <p:nvPr/>
        </p:nvSpPr>
        <p:spPr bwMode="auto">
          <a:xfrm>
            <a:off x="1714277"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68" name="Text Box 44"/>
          <p:cNvSpPr txBox="1">
            <a:spLocks noChangeArrowheads="1"/>
          </p:cNvSpPr>
          <p:nvPr/>
        </p:nvSpPr>
        <p:spPr bwMode="auto">
          <a:xfrm>
            <a:off x="1102640"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帧开始符</a:t>
            </a:r>
          </a:p>
        </p:txBody>
      </p:sp>
      <p:sp>
        <p:nvSpPr>
          <p:cNvPr id="26669" name="Text Box 45"/>
          <p:cNvSpPr txBox="1">
            <a:spLocks noChangeArrowheads="1"/>
          </p:cNvSpPr>
          <p:nvPr/>
        </p:nvSpPr>
        <p:spPr bwMode="auto">
          <a:xfrm>
            <a:off x="9661326" y="3673658"/>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111111"/>
                </a:solidFill>
                <a:latin typeface="Arial" charset="0"/>
              </a:rPr>
              <a:t>帧结束符</a:t>
            </a:r>
          </a:p>
        </p:txBody>
      </p:sp>
      <p:sp>
        <p:nvSpPr>
          <p:cNvPr id="26670" name="Line 46"/>
          <p:cNvSpPr>
            <a:spLocks noChangeShapeType="1"/>
          </p:cNvSpPr>
          <p:nvPr/>
        </p:nvSpPr>
        <p:spPr bwMode="auto">
          <a:xfrm>
            <a:off x="10349153" y="4030929"/>
            <a:ext cx="0" cy="30487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6671" name="AutoShape 47"/>
          <p:cNvSpPr>
            <a:spLocks noChangeArrowheads="1"/>
          </p:cNvSpPr>
          <p:nvPr/>
        </p:nvSpPr>
        <p:spPr bwMode="auto">
          <a:xfrm>
            <a:off x="206348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2" name="AutoShape 48"/>
          <p:cNvSpPr>
            <a:spLocks noChangeArrowheads="1"/>
          </p:cNvSpPr>
          <p:nvPr/>
        </p:nvSpPr>
        <p:spPr bwMode="auto">
          <a:xfrm>
            <a:off x="4450772"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3" name="AutoShape 49"/>
          <p:cNvSpPr>
            <a:spLocks noChangeArrowheads="1"/>
          </p:cNvSpPr>
          <p:nvPr/>
        </p:nvSpPr>
        <p:spPr bwMode="auto">
          <a:xfrm>
            <a:off x="7138588"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4" name="AutoShape 50"/>
          <p:cNvSpPr>
            <a:spLocks noChangeArrowheads="1"/>
          </p:cNvSpPr>
          <p:nvPr/>
        </p:nvSpPr>
        <p:spPr bwMode="auto">
          <a:xfrm>
            <a:off x="9456036" y="5487003"/>
            <a:ext cx="300528" cy="43190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111111"/>
              </a:solidFill>
            </a:endParaRPr>
          </a:p>
        </p:txBody>
      </p:sp>
      <p:sp>
        <p:nvSpPr>
          <p:cNvPr id="26675" name="Rectangle 51"/>
          <p:cNvSpPr>
            <a:spLocks noChangeArrowheads="1"/>
          </p:cNvSpPr>
          <p:nvPr/>
        </p:nvSpPr>
        <p:spPr bwMode="auto">
          <a:xfrm>
            <a:off x="4732250" y="4361205"/>
            <a:ext cx="609521" cy="457306"/>
          </a:xfrm>
          <a:prstGeom prst="rect">
            <a:avLst/>
          </a:prstGeom>
          <a:solidFill>
            <a:srgbClr val="CCFFFF"/>
          </a:solidFill>
          <a:ln w="9525">
            <a:solidFill>
              <a:schemeClr val="tx1"/>
            </a:solidFill>
            <a:miter lim="800000"/>
            <a:headEnd/>
            <a:tailEnd/>
          </a:ln>
        </p:spPr>
        <p:txBody>
          <a:bodyPr wrap="none" lIns="108850" tIns="54425" rIns="108850" bIns="54425" anchor="ctr"/>
          <a:lstStyle/>
          <a:p>
            <a:pPr algn="ctr" eaLnBrk="1" hangingPunct="1"/>
            <a:r>
              <a:rPr kumimoji="1" lang="en-US" altLang="zh-CN" sz="1900">
                <a:solidFill>
                  <a:srgbClr val="111111"/>
                </a:solidFill>
                <a:ea typeface="黑体" pitchFamily="49" charset="-122"/>
              </a:rPr>
              <a:t>SOH</a:t>
            </a:r>
          </a:p>
        </p:txBody>
      </p:sp>
      <p:sp>
        <p:nvSpPr>
          <p:cNvPr id="26676" name="Line 52"/>
          <p:cNvSpPr>
            <a:spLocks noChangeShapeType="1"/>
          </p:cNvSpPr>
          <p:nvPr/>
        </p:nvSpPr>
        <p:spPr bwMode="auto">
          <a:xfrm>
            <a:off x="0" y="3686361"/>
            <a:ext cx="12190413" cy="0"/>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传输过程中可能会产生比特差错：</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可能会变成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而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也可能变成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在一段时间内，传输错误的比特占所传输比特总数的比率称为误码率 </a:t>
            </a:r>
            <a:r>
              <a:rPr lang="en-US" altLang="zh-CN" sz="3200" b="0" dirty="0">
                <a:solidFill>
                  <a:srgbClr val="4D4D4D"/>
                </a:solidFill>
                <a:latin typeface="微软雅黑" panose="020B0503020204020204" pitchFamily="34" charset="-122"/>
                <a:ea typeface="微软雅黑" panose="020B0503020204020204" pitchFamily="34" charset="-122"/>
              </a:rPr>
              <a:t>BER (Bit Error Rate)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误码率与信噪比有很大的关系。</a:t>
            </a:r>
          </a:p>
          <a:p>
            <a:r>
              <a:rPr lang="zh-CN" altLang="en-US" sz="3200" b="0" dirty="0">
                <a:solidFill>
                  <a:srgbClr val="4D4D4D"/>
                </a:solidFill>
                <a:latin typeface="微软雅黑" panose="020B0503020204020204" pitchFamily="34" charset="-122"/>
                <a:ea typeface="微软雅黑" panose="020B0503020204020204" pitchFamily="34" charset="-122"/>
              </a:rPr>
              <a:t>为了保证数据传输的可靠性，在计算机网络传输数据时，必须采用各种差错检测措施。</a:t>
            </a:r>
          </a:p>
        </p:txBody>
      </p:sp>
      <p:sp>
        <p:nvSpPr>
          <p:cNvPr id="27650" name="Rectangle 2"/>
          <p:cNvSpPr>
            <a:spLocks noGrp="1" noChangeArrowheads="1"/>
          </p:cNvSpPr>
          <p:nvPr>
            <p:ph type="title"/>
          </p:nvPr>
        </p:nvSpPr>
        <p:spPr/>
        <p:txBody>
          <a:bodyPr/>
          <a:lstStyle/>
          <a:p>
            <a:r>
              <a:rPr lang="zh-CN" altLang="en-US" sz="4000" dirty="0">
                <a:solidFill>
                  <a:srgbClr val="FFFFFF"/>
                </a:solidFill>
              </a:rPr>
              <a:t>差错控制</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在数据链路层传送的帧中，广泛使用了循环冗余检验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的检错技术。</a:t>
            </a:r>
          </a:p>
          <a:p>
            <a:r>
              <a:rPr lang="zh-CN" altLang="en-US" sz="3200" b="0" dirty="0">
                <a:solidFill>
                  <a:srgbClr val="4D4D4D"/>
                </a:solidFill>
                <a:latin typeface="微软雅黑" panose="020B0503020204020204" pitchFamily="34" charset="-122"/>
                <a:ea typeface="微软雅黑" panose="020B0503020204020204" pitchFamily="34" charset="-122"/>
              </a:rPr>
              <a:t>在发送端，先把数据划分为组。假定每组 </a:t>
            </a:r>
            <a:r>
              <a:rPr lang="en-US" altLang="zh-CN" sz="3200" b="0" dirty="0">
                <a:solidFill>
                  <a:srgbClr val="4D4D4D"/>
                </a:solidFill>
                <a:latin typeface="微软雅黑" panose="020B0503020204020204" pitchFamily="34" charset="-122"/>
                <a:ea typeface="微软雅黑" panose="020B0503020204020204" pitchFamily="34" charset="-122"/>
              </a:rPr>
              <a:t>k </a:t>
            </a:r>
            <a:r>
              <a:rPr lang="zh-CN" altLang="en-US" sz="3200" b="0" dirty="0">
                <a:solidFill>
                  <a:srgbClr val="4D4D4D"/>
                </a:solidFill>
                <a:latin typeface="微软雅黑" panose="020B0503020204020204" pitchFamily="34" charset="-122"/>
                <a:ea typeface="微软雅黑" panose="020B0503020204020204" pitchFamily="34" charset="-122"/>
              </a:rPr>
              <a:t>个比特。 </a:t>
            </a:r>
          </a:p>
          <a:p>
            <a:r>
              <a:rPr lang="zh-CN" altLang="en-US" sz="3200" b="0" dirty="0">
                <a:solidFill>
                  <a:srgbClr val="4D4D4D"/>
                </a:solidFill>
                <a:latin typeface="微软雅黑" panose="020B0503020204020204" pitchFamily="34" charset="-122"/>
                <a:ea typeface="微软雅黑" panose="020B0503020204020204" pitchFamily="34" charset="-122"/>
              </a:rPr>
              <a:t>我们在 每组数据</a:t>
            </a:r>
            <a:r>
              <a:rPr lang="en-US" altLang="zh-CN" sz="3200" b="0" dirty="0">
                <a:solidFill>
                  <a:srgbClr val="4D4D4D"/>
                </a:solidFill>
                <a:latin typeface="微软雅黑" panose="020B0503020204020204" pitchFamily="34" charset="-122"/>
                <a:ea typeface="微软雅黑" panose="020B0503020204020204" pitchFamily="34" charset="-122"/>
              </a:rPr>
              <a:t> </a:t>
            </a:r>
            <a:r>
              <a:rPr lang="zh-CN" altLang="en-US" sz="3200" b="0" dirty="0">
                <a:solidFill>
                  <a:srgbClr val="4D4D4D"/>
                </a:solidFill>
                <a:latin typeface="微软雅黑" panose="020B0503020204020204" pitchFamily="34" charset="-122"/>
                <a:ea typeface="微软雅黑" panose="020B0503020204020204" pitchFamily="34" charset="-122"/>
              </a:rPr>
              <a:t>的后面再添加供差错检测用的 </a:t>
            </a:r>
            <a:r>
              <a:rPr lang="en-US" altLang="zh-CN" sz="3200" b="0" dirty="0">
                <a:solidFill>
                  <a:srgbClr val="4D4D4D"/>
                </a:solidFill>
                <a:latin typeface="微软雅黑" panose="020B0503020204020204" pitchFamily="34" charset="-122"/>
                <a:ea typeface="微软雅黑" panose="020B0503020204020204" pitchFamily="34" charset="-122"/>
              </a:rPr>
              <a:t>n </a:t>
            </a:r>
            <a:r>
              <a:rPr lang="zh-CN" altLang="en-US" sz="3200" b="0" dirty="0">
                <a:solidFill>
                  <a:srgbClr val="4D4D4D"/>
                </a:solidFill>
                <a:latin typeface="微软雅黑" panose="020B0503020204020204" pitchFamily="34" charset="-122"/>
                <a:ea typeface="微软雅黑" panose="020B0503020204020204" pitchFamily="34" charset="-122"/>
              </a:rPr>
              <a:t>位冗余码一起发送。</a:t>
            </a:r>
            <a:endParaRPr lang="zh-CN" altLang="en-US" dirty="0"/>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冗余码的计算</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用二进制的模 </a:t>
            </a:r>
            <a:r>
              <a:rPr lang="en-US" altLang="zh-CN" sz="2800" dirty="0">
                <a:solidFill>
                  <a:srgbClr val="4D4D4D"/>
                </a:solidFill>
                <a:latin typeface="微软雅黑" panose="020B0503020204020204" pitchFamily="34" charset="-122"/>
                <a:ea typeface="微软雅黑" panose="020B0503020204020204" pitchFamily="34" charset="-122"/>
                <a:cs typeface="+mn-cs"/>
              </a:rPr>
              <a:t>2 </a:t>
            </a:r>
            <a:r>
              <a:rPr lang="zh-CN" altLang="en-US" sz="2800" dirty="0">
                <a:solidFill>
                  <a:srgbClr val="4D4D4D"/>
                </a:solidFill>
                <a:latin typeface="微软雅黑" panose="020B0503020204020204" pitchFamily="34" charset="-122"/>
                <a:ea typeface="微软雅黑" panose="020B0503020204020204" pitchFamily="34" charset="-122"/>
                <a:cs typeface="+mn-cs"/>
              </a:rPr>
              <a:t>运算进行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3200" baseline="50000" dirty="0">
                <a:solidFill>
                  <a:srgbClr val="4D4D4D"/>
                </a:solidFill>
                <a:latin typeface="微软雅黑" panose="020B0503020204020204" pitchFamily="34" charset="-122"/>
                <a:ea typeface="微软雅黑" panose="020B0503020204020204" pitchFamily="34" charset="-122"/>
                <a:cs typeface="+mn-cs"/>
              </a:rPr>
              <a:t>n</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乘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的运算，这相当于在 </a:t>
            </a:r>
            <a:r>
              <a:rPr lang="en-US" altLang="zh-CN" sz="2800" dirty="0">
                <a:solidFill>
                  <a:srgbClr val="4D4D4D"/>
                </a:solidFill>
                <a:latin typeface="微软雅黑" panose="020B0503020204020204" pitchFamily="34" charset="-122"/>
                <a:ea typeface="微软雅黑" panose="020B0503020204020204" pitchFamily="34" charset="-122"/>
                <a:cs typeface="+mn-cs"/>
              </a:rPr>
              <a:t>M </a:t>
            </a:r>
            <a:r>
              <a:rPr lang="zh-CN" altLang="en-US" sz="2800" dirty="0">
                <a:solidFill>
                  <a:srgbClr val="4D4D4D"/>
                </a:solidFill>
                <a:latin typeface="微软雅黑" panose="020B0503020204020204" pitchFamily="34" charset="-122"/>
                <a:ea typeface="微软雅黑" panose="020B0503020204020204" pitchFamily="34" charset="-122"/>
                <a:cs typeface="+mn-cs"/>
              </a:rPr>
              <a:t>后面添加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个 </a:t>
            </a:r>
            <a:r>
              <a:rPr lang="en-US" altLang="zh-CN" sz="2800" dirty="0">
                <a:solidFill>
                  <a:srgbClr val="4D4D4D"/>
                </a:solidFill>
                <a:latin typeface="微软雅黑" panose="020B0503020204020204" pitchFamily="34" charset="-122"/>
                <a:ea typeface="微软雅黑" panose="020B0503020204020204" pitchFamily="34" charset="-122"/>
                <a:cs typeface="+mn-cs"/>
              </a:rPr>
              <a:t>0</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得到的 </a:t>
            </a:r>
            <a:r>
              <a:rPr lang="en-US" altLang="zh-CN" sz="2800" dirty="0">
                <a:solidFill>
                  <a:srgbClr val="4D4D4D"/>
                </a:solidFill>
                <a:latin typeface="微软雅黑" panose="020B0503020204020204" pitchFamily="34" charset="-122"/>
                <a:ea typeface="微软雅黑" panose="020B0503020204020204" pitchFamily="34" charset="-122"/>
                <a:cs typeface="+mn-cs"/>
              </a:rPr>
              <a:t>(k + n) </a:t>
            </a:r>
            <a:r>
              <a:rPr lang="zh-CN" altLang="en-US" sz="2800" dirty="0">
                <a:solidFill>
                  <a:srgbClr val="4D4D4D"/>
                </a:solidFill>
                <a:latin typeface="微软雅黑" panose="020B0503020204020204" pitchFamily="34" charset="-122"/>
                <a:ea typeface="微软雅黑" panose="020B0503020204020204" pitchFamily="34" charset="-122"/>
                <a:cs typeface="+mn-cs"/>
              </a:rPr>
              <a:t>位的数除以事先选定好的长度为 </a:t>
            </a:r>
            <a:r>
              <a:rPr lang="en-US" altLang="zh-CN" sz="2800" dirty="0">
                <a:solidFill>
                  <a:srgbClr val="4D4D4D"/>
                </a:solidFill>
                <a:latin typeface="微软雅黑" panose="020B0503020204020204" pitchFamily="34" charset="-122"/>
                <a:ea typeface="微软雅黑" panose="020B0503020204020204" pitchFamily="34" charset="-122"/>
                <a:cs typeface="+mn-cs"/>
              </a:rPr>
              <a:t>(n + 1) </a:t>
            </a:r>
            <a:r>
              <a:rPr lang="zh-CN" altLang="en-US" sz="2800" dirty="0">
                <a:solidFill>
                  <a:srgbClr val="4D4D4D"/>
                </a:solidFill>
                <a:latin typeface="微软雅黑" panose="020B0503020204020204" pitchFamily="34" charset="-122"/>
                <a:ea typeface="微软雅黑" panose="020B0503020204020204" pitchFamily="34" charset="-122"/>
                <a:cs typeface="+mn-cs"/>
              </a:rPr>
              <a:t>位的除数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，得出商是 </a:t>
            </a:r>
            <a:r>
              <a:rPr lang="en-US" altLang="zh-CN" sz="2800" dirty="0">
                <a:solidFill>
                  <a:srgbClr val="4D4D4D"/>
                </a:solidFill>
                <a:latin typeface="微软雅黑" panose="020B0503020204020204" pitchFamily="34" charset="-122"/>
                <a:ea typeface="微软雅黑" panose="020B0503020204020204" pitchFamily="34" charset="-122"/>
                <a:cs typeface="+mn-cs"/>
              </a:rPr>
              <a:t>Q </a:t>
            </a:r>
            <a:r>
              <a:rPr lang="zh-CN" altLang="en-US" sz="2800" dirty="0">
                <a:solidFill>
                  <a:srgbClr val="4D4D4D"/>
                </a:solidFill>
                <a:latin typeface="微软雅黑" panose="020B0503020204020204" pitchFamily="34" charset="-122"/>
                <a:ea typeface="微软雅黑" panose="020B0503020204020204" pitchFamily="34" charset="-122"/>
                <a:cs typeface="+mn-cs"/>
              </a:rPr>
              <a:t>而余数是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比除数 </a:t>
            </a:r>
            <a:r>
              <a:rPr lang="en-US" altLang="zh-CN" sz="2800" dirty="0">
                <a:solidFill>
                  <a:srgbClr val="4D4D4D"/>
                </a:solidFill>
                <a:latin typeface="微软雅黑" panose="020B0503020204020204" pitchFamily="34" charset="-122"/>
                <a:ea typeface="微软雅黑" panose="020B0503020204020204" pitchFamily="34" charset="-122"/>
                <a:cs typeface="+mn-cs"/>
              </a:rPr>
              <a:t>P </a:t>
            </a:r>
            <a:r>
              <a:rPr lang="zh-CN" altLang="en-US" sz="2800" dirty="0">
                <a:solidFill>
                  <a:srgbClr val="4D4D4D"/>
                </a:solidFill>
                <a:latin typeface="微软雅黑" panose="020B0503020204020204" pitchFamily="34" charset="-122"/>
                <a:ea typeface="微软雅黑" panose="020B0503020204020204" pitchFamily="34" charset="-122"/>
                <a:cs typeface="+mn-cs"/>
              </a:rPr>
              <a:t>少</a:t>
            </a:r>
            <a:r>
              <a:rPr lang="en-US" altLang="zh-CN" sz="2800" dirty="0">
                <a:solidFill>
                  <a:srgbClr val="4D4D4D"/>
                </a:solidFill>
                <a:latin typeface="微软雅黑" panose="020B0503020204020204" pitchFamily="34" charset="-122"/>
                <a:ea typeface="微软雅黑" panose="020B0503020204020204" pitchFamily="34" charset="-122"/>
                <a:cs typeface="+mn-cs"/>
              </a:rPr>
              <a:t>1 </a:t>
            </a:r>
            <a:r>
              <a:rPr lang="zh-CN" altLang="en-US" sz="2800" dirty="0">
                <a:solidFill>
                  <a:srgbClr val="4D4D4D"/>
                </a:solidFill>
                <a:latin typeface="微软雅黑" panose="020B0503020204020204" pitchFamily="34" charset="-122"/>
                <a:ea typeface="微软雅黑" panose="020B0503020204020204" pitchFamily="34" charset="-122"/>
                <a:cs typeface="+mn-cs"/>
              </a:rPr>
              <a:t>位，即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是 </a:t>
            </a:r>
            <a:r>
              <a:rPr lang="en-US" altLang="zh-CN" sz="2800" dirty="0">
                <a:solidFill>
                  <a:srgbClr val="4D4D4D"/>
                </a:solidFill>
                <a:latin typeface="微软雅黑" panose="020B0503020204020204" pitchFamily="34" charset="-122"/>
                <a:ea typeface="微软雅黑" panose="020B0503020204020204" pitchFamily="34" charset="-122"/>
                <a:cs typeface="+mn-cs"/>
              </a:rPr>
              <a:t>n </a:t>
            </a:r>
            <a:r>
              <a:rPr lang="zh-CN" altLang="en-US" sz="2800" dirty="0">
                <a:solidFill>
                  <a:srgbClr val="4D4D4D"/>
                </a:solidFill>
                <a:latin typeface="微软雅黑" panose="020B0503020204020204" pitchFamily="34" charset="-122"/>
                <a:ea typeface="微软雅黑" panose="020B0503020204020204" pitchFamily="34" charset="-122"/>
                <a:cs typeface="+mn-cs"/>
              </a:rPr>
              <a:t>位。</a:t>
            </a:r>
          </a:p>
        </p:txBody>
      </p:sp>
      <p:sp>
        <p:nvSpPr>
          <p:cNvPr id="28674" name="Rectangle 2"/>
          <p:cNvSpPr>
            <a:spLocks noGrp="1" noChangeArrowheads="1"/>
          </p:cNvSpPr>
          <p:nvPr>
            <p:ph type="title"/>
          </p:nvPr>
        </p:nvSpPr>
        <p:spPr/>
        <p:txBody>
          <a:bodyPr/>
          <a:lstStyle/>
          <a:p>
            <a:r>
              <a:rPr lang="zh-CN" altLang="en-US" sz="4000" dirty="0">
                <a:solidFill>
                  <a:srgbClr val="FFFFFF"/>
                </a:solidFill>
              </a:rPr>
              <a:t>循环冗余检验 </a:t>
            </a:r>
            <a:r>
              <a:rPr lang="en-US" altLang="zh-CN" sz="4000" dirty="0">
                <a:solidFill>
                  <a:srgbClr val="FFFFFF"/>
                </a:solidFill>
              </a:rPr>
              <a:t>CRC</a:t>
            </a:r>
            <a:endParaRPr lang="zh-CN" altLang="en-US" sz="4000" dirty="0">
              <a:solidFill>
                <a:srgbClr val="FFFFFF"/>
              </a:solidFill>
            </a:endParaRPr>
          </a:p>
        </p:txBody>
      </p:sp>
    </p:spTree>
    <p:extLst>
      <p:ext uri="{BB962C8B-B14F-4D97-AF65-F5344CB8AC3E}">
        <p14:creationId xmlns:p14="http://schemas.microsoft.com/office/powerpoint/2010/main" val="32619794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defRPr/>
            </a:pPr>
            <a:r>
              <a:rPr lang="en-US" altLang="zh-CN" sz="3200" b="0" dirty="0">
                <a:solidFill>
                  <a:srgbClr val="4D4D4D"/>
                </a:solidFill>
                <a:latin typeface="微软雅黑" panose="020B0503020204020204" pitchFamily="34" charset="-122"/>
                <a:ea typeface="微软雅黑" panose="020B0503020204020204" pitchFamily="34" charset="-122"/>
              </a:rPr>
              <a:t>M = 101001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k = 6</a:t>
            </a:r>
            <a:r>
              <a:rPr lang="zh-CN" altLang="en-US" sz="3200" b="0" dirty="0">
                <a:solidFill>
                  <a:srgbClr val="4D4D4D"/>
                </a:solidFill>
                <a:latin typeface="微软雅黑" panose="020B0503020204020204" pitchFamily="34" charset="-122"/>
                <a:ea typeface="微软雅黑" panose="020B0503020204020204" pitchFamily="34" charset="-122"/>
              </a:rPr>
              <a:t>），除数 </a:t>
            </a:r>
            <a:r>
              <a:rPr lang="en-US" altLang="zh-CN" sz="3200" b="0" dirty="0">
                <a:solidFill>
                  <a:srgbClr val="4D4D4D"/>
                </a:solidFill>
                <a:latin typeface="微软雅黑" panose="020B0503020204020204" pitchFamily="34" charset="-122"/>
                <a:ea typeface="微软雅黑" panose="020B0503020204020204" pitchFamily="34" charset="-122"/>
              </a:rPr>
              <a:t>P = 1101</a:t>
            </a:r>
            <a:r>
              <a:rPr lang="zh-CN" altLang="en-US" sz="3200" b="0" dirty="0">
                <a:solidFill>
                  <a:srgbClr val="4D4D4D"/>
                </a:solidFill>
                <a:latin typeface="微软雅黑" panose="020B0503020204020204" pitchFamily="34" charset="-122"/>
                <a:ea typeface="微软雅黑" panose="020B0503020204020204" pitchFamily="34" charset="-122"/>
              </a:rPr>
              <a:t>（</a:t>
            </a:r>
            <a:r>
              <a:rPr lang="en-US" altLang="zh-CN" sz="3200" b="0" dirty="0">
                <a:solidFill>
                  <a:srgbClr val="4D4D4D"/>
                </a:solidFill>
                <a:latin typeface="微软雅黑" panose="020B0503020204020204" pitchFamily="34" charset="-122"/>
                <a:ea typeface="微软雅黑" panose="020B0503020204020204" pitchFamily="34" charset="-122"/>
              </a:rPr>
              <a:t> n = 3 </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被除数是 </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101001000</a:t>
            </a:r>
            <a:r>
              <a:rPr lang="zh-CN" altLang="en-US" sz="3200" b="0" dirty="0">
                <a:solidFill>
                  <a:srgbClr val="4D4D4D"/>
                </a:solidFill>
                <a:latin typeface="微软雅黑" panose="020B0503020204020204" pitchFamily="34" charset="-122"/>
                <a:ea typeface="微软雅黑" panose="020B0503020204020204" pitchFamily="34" charset="-122"/>
              </a:rPr>
              <a:t>。 </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模 </a:t>
            </a:r>
            <a:r>
              <a:rPr lang="en-US" altLang="zh-CN" sz="3200" b="0" dirty="0">
                <a:solidFill>
                  <a:srgbClr val="4D4D4D"/>
                </a:solidFill>
                <a:latin typeface="微软雅黑" panose="020B0503020204020204" pitchFamily="34" charset="-122"/>
                <a:ea typeface="微软雅黑" panose="020B0503020204020204" pitchFamily="34" charset="-122"/>
              </a:rPr>
              <a:t>2 </a:t>
            </a:r>
            <a:r>
              <a:rPr lang="zh-CN" altLang="en-US" sz="3200" b="0" dirty="0">
                <a:solidFill>
                  <a:srgbClr val="4D4D4D"/>
                </a:solidFill>
                <a:latin typeface="微软雅黑" panose="020B0503020204020204" pitchFamily="34" charset="-122"/>
                <a:ea typeface="微软雅黑" panose="020B0503020204020204" pitchFamily="34" charset="-122"/>
              </a:rPr>
              <a:t>运算的结果是：商 </a:t>
            </a:r>
            <a:r>
              <a:rPr lang="en-US" altLang="zh-CN" sz="3200" b="0" dirty="0">
                <a:solidFill>
                  <a:srgbClr val="4D4D4D"/>
                </a:solidFill>
                <a:latin typeface="微软雅黑" panose="020B0503020204020204" pitchFamily="34" charset="-122"/>
                <a:ea typeface="微软雅黑" panose="020B0503020204020204" pitchFamily="34" charset="-122"/>
              </a:rPr>
              <a:t>Q = 110101</a:t>
            </a:r>
            <a:r>
              <a:rPr lang="zh-CN" altLang="en-US" sz="3200" b="0" dirty="0">
                <a:solidFill>
                  <a:srgbClr val="4D4D4D"/>
                </a:solidFill>
                <a:latin typeface="微软雅黑" panose="020B0503020204020204" pitchFamily="34" charset="-122"/>
                <a:ea typeface="微软雅黑" panose="020B0503020204020204" pitchFamily="34" charset="-122"/>
              </a:rPr>
              <a:t>，余数 </a:t>
            </a:r>
            <a:r>
              <a:rPr lang="en-US" altLang="zh-CN" sz="3200" b="0" dirty="0">
                <a:solidFill>
                  <a:srgbClr val="4D4D4D"/>
                </a:solidFill>
                <a:latin typeface="微软雅黑" panose="020B0503020204020204" pitchFamily="34" charset="-122"/>
                <a:ea typeface="微软雅黑" panose="020B0503020204020204" pitchFamily="34" charset="-122"/>
              </a:rPr>
              <a:t>R = 001</a:t>
            </a:r>
            <a:r>
              <a:rPr lang="zh-CN" altLang="en-US" sz="3200" b="0" dirty="0">
                <a:solidFill>
                  <a:srgbClr val="4D4D4D"/>
                </a:solidFill>
                <a:latin typeface="微软雅黑" panose="020B0503020204020204" pitchFamily="34" charset="-122"/>
                <a:ea typeface="微软雅黑" panose="020B0503020204020204" pitchFamily="34" charset="-122"/>
              </a:rPr>
              <a:t>。</a:t>
            </a:r>
          </a:p>
          <a:p>
            <a:pPr>
              <a:defRPr/>
            </a:pPr>
            <a:r>
              <a:rPr lang="zh-CN" altLang="en-US" sz="3200" b="0" dirty="0">
                <a:solidFill>
                  <a:srgbClr val="4D4D4D"/>
                </a:solidFill>
                <a:latin typeface="微软雅黑" panose="020B0503020204020204" pitchFamily="34" charset="-122"/>
                <a:ea typeface="微软雅黑" panose="020B0503020204020204" pitchFamily="34" charset="-122"/>
              </a:rPr>
              <a:t>把余数 </a:t>
            </a:r>
            <a:r>
              <a:rPr lang="en-US" altLang="zh-CN" sz="3200" b="0" dirty="0">
                <a:solidFill>
                  <a:srgbClr val="4D4D4D"/>
                </a:solidFill>
                <a:latin typeface="微软雅黑" panose="020B0503020204020204" pitchFamily="34" charset="-122"/>
                <a:ea typeface="微软雅黑" panose="020B0503020204020204" pitchFamily="34" charset="-122"/>
              </a:rPr>
              <a:t>R </a:t>
            </a:r>
            <a:r>
              <a:rPr lang="zh-CN" altLang="en-US" sz="3200" b="0" dirty="0">
                <a:solidFill>
                  <a:srgbClr val="4D4D4D"/>
                </a:solidFill>
                <a:latin typeface="微软雅黑" panose="020B0503020204020204" pitchFamily="34" charset="-122"/>
                <a:ea typeface="微软雅黑" panose="020B0503020204020204" pitchFamily="34" charset="-122"/>
              </a:rPr>
              <a:t>作为冗余码添加在数据 </a:t>
            </a:r>
            <a:r>
              <a:rPr lang="en-US" altLang="zh-CN" sz="3200" b="0" dirty="0">
                <a:solidFill>
                  <a:srgbClr val="4D4D4D"/>
                </a:solidFill>
                <a:latin typeface="微软雅黑" panose="020B0503020204020204" pitchFamily="34" charset="-122"/>
                <a:ea typeface="微软雅黑" panose="020B0503020204020204" pitchFamily="34" charset="-122"/>
              </a:rPr>
              <a:t>M </a:t>
            </a:r>
            <a:r>
              <a:rPr lang="zh-CN" altLang="en-US" sz="3200" b="0" dirty="0">
                <a:solidFill>
                  <a:srgbClr val="4D4D4D"/>
                </a:solidFill>
                <a:latin typeface="微软雅黑" panose="020B0503020204020204" pitchFamily="34" charset="-122"/>
                <a:ea typeface="微软雅黑" panose="020B0503020204020204" pitchFamily="34" charset="-122"/>
              </a:rPr>
              <a:t>的后面发送出去。发送的数据是：</a:t>
            </a:r>
            <a:r>
              <a:rPr lang="en-US" altLang="zh-CN" sz="3200" b="0" dirty="0">
                <a:solidFill>
                  <a:srgbClr val="4D4D4D"/>
                </a:solidFill>
                <a:latin typeface="微软雅黑" panose="020B0503020204020204" pitchFamily="34" charset="-122"/>
                <a:ea typeface="微软雅黑" panose="020B0503020204020204" pitchFamily="34" charset="-122"/>
              </a:rPr>
              <a:t>2</a:t>
            </a:r>
            <a:r>
              <a:rPr lang="en-US" altLang="zh-CN" sz="3200" b="0" baseline="50000" dirty="0">
                <a:solidFill>
                  <a:srgbClr val="4D4D4D"/>
                </a:solidFill>
                <a:latin typeface="微软雅黑" panose="020B0503020204020204" pitchFamily="34" charset="-122"/>
                <a:ea typeface="微软雅黑" panose="020B0503020204020204" pitchFamily="34" charset="-122"/>
              </a:rPr>
              <a:t>n</a:t>
            </a:r>
            <a:r>
              <a:rPr lang="en-US" altLang="zh-CN" sz="3200" b="0" dirty="0">
                <a:solidFill>
                  <a:srgbClr val="4D4D4D"/>
                </a:solidFill>
                <a:latin typeface="微软雅黑" panose="020B0503020204020204" pitchFamily="34" charset="-122"/>
                <a:ea typeface="微软雅黑" panose="020B0503020204020204" pitchFamily="34" charset="-122"/>
              </a:rPr>
              <a:t>M + R</a:t>
            </a:r>
            <a:r>
              <a:rPr lang="zh-CN" altLang="en-US" sz="3200" b="0" dirty="0">
                <a:solidFill>
                  <a:srgbClr val="4D4D4D"/>
                </a:solidFill>
                <a:latin typeface="微软雅黑" panose="020B0503020204020204" pitchFamily="34" charset="-122"/>
                <a:ea typeface="微软雅黑" panose="020B0503020204020204" pitchFamily="34" charset="-122"/>
              </a:rPr>
              <a:t>，即：</a:t>
            </a:r>
            <a:r>
              <a:rPr lang="en-US" altLang="zh-CN" sz="3200" b="0" dirty="0">
                <a:solidFill>
                  <a:srgbClr val="4D4D4D"/>
                </a:solidFill>
                <a:latin typeface="微软雅黑" panose="020B0503020204020204" pitchFamily="34" charset="-122"/>
                <a:ea typeface="微软雅黑" panose="020B0503020204020204" pitchFamily="34" charset="-122"/>
              </a:rPr>
              <a:t>101001001</a:t>
            </a:r>
            <a:r>
              <a:rPr lang="zh-CN" altLang="en-US" sz="3200" b="0" dirty="0">
                <a:solidFill>
                  <a:srgbClr val="4D4D4D"/>
                </a:solidFill>
                <a:latin typeface="微软雅黑" panose="020B0503020204020204" pitchFamily="34" charset="-122"/>
                <a:ea typeface="微软雅黑" panose="020B0503020204020204" pitchFamily="34" charset="-122"/>
              </a:rPr>
              <a:t>，共 </a:t>
            </a:r>
            <a:r>
              <a:rPr lang="en-US" altLang="zh-CN" sz="3200" b="0" dirty="0">
                <a:solidFill>
                  <a:srgbClr val="4D4D4D"/>
                </a:solidFill>
                <a:latin typeface="微软雅黑" panose="020B0503020204020204" pitchFamily="34" charset="-122"/>
                <a:ea typeface="微软雅黑" panose="020B0503020204020204" pitchFamily="34" charset="-122"/>
              </a:rPr>
              <a:t>(k + n) </a:t>
            </a:r>
            <a:r>
              <a:rPr lang="zh-CN" altLang="en-US" sz="3200" b="0" dirty="0">
                <a:solidFill>
                  <a:srgbClr val="4D4D4D"/>
                </a:solidFill>
                <a:latin typeface="微软雅黑" panose="020B0503020204020204" pitchFamily="34" charset="-122"/>
                <a:ea typeface="微软雅黑" panose="020B0503020204020204" pitchFamily="34" charset="-122"/>
              </a:rPr>
              <a:t>位。</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en-US" altLang="zh-CN" dirty="0"/>
          </a:p>
          <a:p>
            <a:r>
              <a:rPr lang="zh-CN" altLang="en-US" sz="2000" dirty="0"/>
              <a:t>注：可以用生成多项式来表示循环冗余的除数，例</a:t>
            </a:r>
            <a:r>
              <a:rPr lang="en-US" altLang="zh-CN" sz="2000" dirty="0"/>
              <a:t>P(X)=X</a:t>
            </a:r>
            <a:r>
              <a:rPr lang="en-US" altLang="zh-CN" sz="2000" baseline="30000" dirty="0"/>
              <a:t>3</a:t>
            </a:r>
            <a:r>
              <a:rPr lang="en-US" altLang="zh-CN" sz="2000" dirty="0"/>
              <a:t>+X</a:t>
            </a:r>
            <a:r>
              <a:rPr lang="en-US" altLang="zh-CN" sz="2000" baseline="30000" dirty="0"/>
              <a:t>2</a:t>
            </a:r>
            <a:r>
              <a:rPr lang="en-US" altLang="zh-CN" sz="2000" dirty="0"/>
              <a:t>+1</a:t>
            </a:r>
            <a:r>
              <a:rPr lang="zh-CN" altLang="en-US" sz="2000" dirty="0"/>
              <a:t>可以表示</a:t>
            </a:r>
            <a:r>
              <a:rPr lang="en-US" altLang="zh-CN" sz="2000" dirty="0"/>
              <a:t>1101</a:t>
            </a:r>
            <a:r>
              <a:rPr lang="zh-CN" altLang="en-US" sz="2000" dirty="0"/>
              <a:t>这个除数。</a:t>
            </a:r>
            <a:endParaRPr lang="en-US" altLang="zh-CN" sz="2000" dirty="0"/>
          </a:p>
          <a:p>
            <a:r>
              <a:rPr lang="zh-CN" altLang="en-US" sz="2000" dirty="0"/>
              <a:t>练：</a:t>
            </a:r>
            <a:r>
              <a:rPr lang="en-US" altLang="zh-CN" sz="2000" dirty="0"/>
              <a:t>101101</a:t>
            </a:r>
            <a:r>
              <a:rPr lang="zh-CN" altLang="en-US" sz="2000" dirty="0"/>
              <a:t>的生成多项式</a:t>
            </a:r>
            <a:r>
              <a:rPr lang="en-US" altLang="zh-CN" sz="2000" dirty="0"/>
              <a:t>P(X)=</a:t>
            </a:r>
            <a:r>
              <a:rPr lang="zh-CN" altLang="en-US" sz="2000" dirty="0"/>
              <a:t>？</a:t>
            </a:r>
          </a:p>
          <a:p>
            <a:endParaRPr lang="zh-CN" altLang="en-US" dirty="0"/>
          </a:p>
        </p:txBody>
      </p:sp>
      <p:sp>
        <p:nvSpPr>
          <p:cNvPr id="29698" name="Rectangle 2"/>
          <p:cNvSpPr>
            <a:spLocks noGrp="1" noChangeArrowheads="1"/>
          </p:cNvSpPr>
          <p:nvPr>
            <p:ph type="title"/>
          </p:nvPr>
        </p:nvSpPr>
        <p:spPr/>
        <p:txBody>
          <a:bodyPr/>
          <a:lstStyle/>
          <a:p>
            <a:r>
              <a:rPr lang="zh-CN" altLang="en-US" sz="4000" dirty="0">
                <a:solidFill>
                  <a:srgbClr val="FFFFFF"/>
                </a:solidFill>
              </a:rPr>
              <a:t>冗余码的计算举例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anim calcmode="lin" valueType="num">
                                      <p:cBhvr additive="base">
                                        <p:cTn id="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6" end="6"/>
                                            </p:txEl>
                                          </p:spTgt>
                                        </p:tgtEl>
                                        <p:attrNameLst>
                                          <p:attrName>style.visibility</p:attrName>
                                        </p:attrNameLst>
                                      </p:cBhvr>
                                      <p:to>
                                        <p:strVal val="visible"/>
                                      </p:to>
                                    </p:set>
                                    <p:anim calcmode="lin" valueType="num">
                                      <p:cBhvr additive="base">
                                        <p:cTn id="11"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zh-CN" altLang="en-US" sz="4000" dirty="0">
                <a:solidFill>
                  <a:srgbClr val="FFFFFF"/>
                </a:solidFill>
              </a:rPr>
              <a:t>回顾</a:t>
            </a:r>
          </a:p>
        </p:txBody>
      </p:sp>
      <p:sp>
        <p:nvSpPr>
          <p:cNvPr id="10243" name="内容占位符 2"/>
          <p:cNvSpPr>
            <a:spLocks noGrp="1" noChangeArrowheads="1"/>
          </p:cNvSpPr>
          <p:nvPr>
            <p:ph idx="1"/>
          </p:nvPr>
        </p:nvSpPr>
        <p:spPr>
          <a:xfrm>
            <a:off x="1918742" y="1268760"/>
            <a:ext cx="8497738" cy="4896544"/>
          </a:xfrm>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  信号  模拟信号  模拟数据  基带信号</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带通信号  数字信号  数字数据  码元  信道</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单工通信  半双工通信  全双工通信  </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奈奎斯特</a:t>
            </a:r>
            <a:r>
              <a:rPr lang="en-US" altLang="zh-CN" sz="3200" b="0" dirty="0">
                <a:solidFill>
                  <a:srgbClr val="4D4D4D"/>
                </a:solidFill>
                <a:latin typeface="微软雅黑" panose="020B0503020204020204" pitchFamily="34" charset="-122"/>
                <a:ea typeface="微软雅黑" panose="020B0503020204020204" pitchFamily="34" charset="-122"/>
              </a:rPr>
              <a:t>Nyquist</a:t>
            </a:r>
            <a:r>
              <a:rPr lang="zh-CN" altLang="en-US" sz="3200" b="0" dirty="0">
                <a:solidFill>
                  <a:srgbClr val="4D4D4D"/>
                </a:solidFill>
                <a:latin typeface="微软雅黑" panose="020B0503020204020204" pitchFamily="34" charset="-122"/>
                <a:ea typeface="微软雅黑" panose="020B0503020204020204" pitchFamily="34" charset="-122"/>
              </a:rPr>
              <a:t>定理</a:t>
            </a:r>
            <a:r>
              <a:rPr lang="en-US" altLang="zh-CN" sz="3200" b="0" dirty="0">
                <a:solidFill>
                  <a:srgbClr val="4D4D4D"/>
                </a:solidFill>
                <a:latin typeface="微软雅黑" panose="020B0503020204020204" pitchFamily="34" charset="-122"/>
                <a:ea typeface="微软雅黑" panose="020B0503020204020204" pitchFamily="34" charset="-122"/>
              </a:rPr>
              <a:t>  </a:t>
            </a:r>
            <a:r>
              <a:rPr lang="zh-CN" altLang="en-US" sz="3200" b="0" dirty="0">
                <a:solidFill>
                  <a:srgbClr val="4D4D4D"/>
                </a:solidFill>
                <a:latin typeface="微软雅黑" panose="020B0503020204020204" pitchFamily="34" charset="-122"/>
                <a:ea typeface="微软雅黑" panose="020B0503020204020204" pitchFamily="34" charset="-122"/>
              </a:rPr>
              <a:t>香农</a:t>
            </a:r>
            <a:r>
              <a:rPr lang="en-US" altLang="zh-CN" sz="3200" b="0" dirty="0">
                <a:solidFill>
                  <a:srgbClr val="4D4D4D"/>
                </a:solidFill>
                <a:latin typeface="微软雅黑" panose="020B0503020204020204" pitchFamily="34" charset="-122"/>
                <a:ea typeface="微软雅黑" panose="020B0503020204020204" pitchFamily="34" charset="-122"/>
              </a:rPr>
              <a:t>Shannon</a:t>
            </a:r>
            <a:r>
              <a:rPr lang="zh-CN" altLang="en-US" sz="3200" b="0" dirty="0">
                <a:solidFill>
                  <a:srgbClr val="4D4D4D"/>
                </a:solidFill>
                <a:latin typeface="微软雅黑" panose="020B0503020204020204" pitchFamily="34" charset="-122"/>
                <a:ea typeface="微软雅黑" panose="020B0503020204020204" pitchFamily="34" charset="-122"/>
              </a:rPr>
              <a:t>公式</a:t>
            </a:r>
            <a:endParaRPr lang="en-US" altLang="zh-CN" sz="3200" b="0" dirty="0">
              <a:solidFill>
                <a:srgbClr val="4D4D4D"/>
              </a:solidFill>
              <a:latin typeface="微软雅黑" panose="020B0503020204020204" pitchFamily="34" charset="-122"/>
              <a:ea typeface="微软雅黑" panose="020B0503020204020204" pitchFamily="34" charset="-122"/>
            </a:endParaRPr>
          </a:p>
          <a:p>
            <a:pPr>
              <a:defRPr/>
            </a:pPr>
            <a:r>
              <a:rPr lang="zh-CN" altLang="en-US" sz="3200" b="0" dirty="0">
                <a:solidFill>
                  <a:srgbClr val="4D4D4D"/>
                </a:solidFill>
                <a:latin typeface="微软雅黑" panose="020B0503020204020204" pitchFamily="34" charset="-122"/>
                <a:ea typeface="微软雅黑" panose="020B0503020204020204" pitchFamily="34" charset="-122"/>
              </a:rPr>
              <a:t>频分复用  时分复用  波分复用 </a:t>
            </a:r>
            <a:r>
              <a:rPr lang="en-US" altLang="zh-CN" sz="3200" b="0" dirty="0">
                <a:solidFill>
                  <a:srgbClr val="4D4D4D"/>
                </a:solidFill>
                <a:latin typeface="微软雅黑" panose="020B0503020204020204" pitchFamily="34" charset="-122"/>
                <a:ea typeface="微软雅黑" panose="020B0503020204020204" pitchFamily="34" charset="-122"/>
              </a:rPr>
              <a:t>CDMA</a:t>
            </a:r>
          </a:p>
          <a:p>
            <a:pPr>
              <a:defRPr/>
            </a:pPr>
            <a:r>
              <a:rPr lang="en-US" altLang="zh-CN" sz="3200" b="0" dirty="0">
                <a:solidFill>
                  <a:srgbClr val="4D4D4D"/>
                </a:solidFill>
                <a:latin typeface="微软雅黑" panose="020B0503020204020204" pitchFamily="34" charset="-122"/>
                <a:ea typeface="微软雅黑" panose="020B0503020204020204" pitchFamily="34" charset="-122"/>
              </a:rPr>
              <a:t>CDMA</a:t>
            </a:r>
            <a:r>
              <a:rPr lang="zh-CN" altLang="en-US" sz="3200" b="0" dirty="0">
                <a:solidFill>
                  <a:srgbClr val="4D4D4D"/>
                </a:solidFill>
                <a:latin typeface="微软雅黑" panose="020B0503020204020204" pitchFamily="34" charset="-122"/>
                <a:ea typeface="微软雅黑" panose="020B0503020204020204" pitchFamily="34" charset="-122"/>
              </a:rPr>
              <a:t>计算</a:t>
            </a:r>
            <a:endParaRPr lang="en-US" altLang="zh-CN" sz="3200" b="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4000" dirty="0">
                <a:solidFill>
                  <a:srgbClr val="FFFFFF"/>
                </a:solidFill>
              </a:rPr>
              <a:t>循环冗余检验的计算过程</a:t>
            </a:r>
          </a:p>
        </p:txBody>
      </p:sp>
      <p:sp>
        <p:nvSpPr>
          <p:cNvPr id="30723" name="Text Box 5"/>
          <p:cNvSpPr txBox="1">
            <a:spLocks noChangeArrowheads="1"/>
          </p:cNvSpPr>
          <p:nvPr/>
        </p:nvSpPr>
        <p:spPr bwMode="auto">
          <a:xfrm>
            <a:off x="1523802" y="1268707"/>
            <a:ext cx="9550907" cy="52805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dirty="0">
                <a:solidFill>
                  <a:schemeClr val="folHlink"/>
                </a:solidFill>
                <a:latin typeface="Arial" charset="0"/>
              </a:rPr>
              <a:t>                               </a:t>
            </a:r>
            <a:r>
              <a:rPr kumimoji="1" lang="en-US" altLang="zh-CN" sz="2400" b="0" dirty="0">
                <a:solidFill>
                  <a:schemeClr val="folHlink"/>
                </a:solidFill>
                <a:latin typeface="Arial" charset="0"/>
              </a:rPr>
              <a:t>110101</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i="1" dirty="0">
                <a:solidFill>
                  <a:schemeClr val="folHlink"/>
                </a:solidFill>
                <a:latin typeface="Arial" charset="0"/>
              </a:rPr>
              <a:t>Q</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商</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2400" b="0" i="1" dirty="0">
                <a:solidFill>
                  <a:schemeClr val="folHlink"/>
                </a:solidFill>
                <a:latin typeface="Arial" charset="0"/>
              </a:rPr>
              <a:t>    P </a:t>
            </a:r>
            <a:r>
              <a:rPr kumimoji="1" lang="en-US" altLang="zh-CN" sz="2400" b="0" dirty="0">
                <a:solidFill>
                  <a:schemeClr val="folHlink"/>
                </a:solidFill>
                <a:latin typeface="Arial" charset="0"/>
              </a:rPr>
              <a:t>(</a:t>
            </a:r>
            <a:r>
              <a:rPr kumimoji="1" lang="zh-CN" altLang="zh-CN" sz="2400" b="0" dirty="0">
                <a:solidFill>
                  <a:schemeClr val="folHlink"/>
                </a:solidFill>
                <a:latin typeface="Arial" charset="0"/>
              </a:rPr>
              <a:t>除数</a:t>
            </a:r>
            <a:r>
              <a:rPr kumimoji="1" lang="en-US" altLang="zh-CN" sz="2400" b="0" dirty="0">
                <a:solidFill>
                  <a:schemeClr val="folHlink"/>
                </a:solidFill>
                <a:latin typeface="Arial" charset="0"/>
              </a:rPr>
              <a:t>) </a:t>
            </a:r>
            <a:r>
              <a:rPr kumimoji="1" lang="en-US" altLang="zh-CN" sz="2400" dirty="0">
                <a:solidFill>
                  <a:schemeClr val="folHlink"/>
                </a:solidFill>
                <a:latin typeface="Arial" charset="0"/>
              </a:rPr>
              <a:t>→</a:t>
            </a:r>
            <a:r>
              <a:rPr kumimoji="1" lang="en-US" altLang="zh-CN" sz="1200" dirty="0">
                <a:solidFill>
                  <a:schemeClr val="folHlink"/>
                </a:solidFill>
                <a:latin typeface="Arial" charset="0"/>
              </a:rPr>
              <a:t> </a:t>
            </a:r>
            <a:r>
              <a:rPr kumimoji="1" lang="en-US" altLang="zh-CN" sz="2400" b="0" dirty="0">
                <a:solidFill>
                  <a:schemeClr val="folHlink"/>
                </a:solidFill>
                <a:latin typeface="Arial" charset="0"/>
              </a:rPr>
              <a:t>1101 101001000</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2</a:t>
            </a:r>
            <a:r>
              <a:rPr kumimoji="1" lang="en-US" altLang="zh-CN" sz="2400" b="0" i="1" baseline="30000" dirty="0">
                <a:solidFill>
                  <a:schemeClr val="folHlink"/>
                </a:solidFill>
                <a:latin typeface="Arial" charset="0"/>
              </a:rPr>
              <a:t>n</a:t>
            </a:r>
            <a:r>
              <a:rPr kumimoji="1" lang="en-US" altLang="zh-CN" sz="2400" b="0" i="1" dirty="0">
                <a:solidFill>
                  <a:schemeClr val="folHlink"/>
                </a:solidFill>
                <a:latin typeface="Arial" charset="0"/>
              </a:rPr>
              <a:t>M </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被除数</a:t>
            </a:r>
            <a:r>
              <a:rPr kumimoji="1" lang="en-US" altLang="zh-CN" sz="2400" b="0" dirty="0">
                <a:solidFill>
                  <a:schemeClr val="folHlink"/>
                </a:solidFill>
                <a:latin typeface="Arial" charset="0"/>
              </a:rPr>
              <a:t>)</a:t>
            </a:r>
            <a:endParaRPr kumimoji="1" lang="en-US" altLang="zh-CN" sz="2400" dirty="0">
              <a:solidFill>
                <a:schemeClr val="folHlink"/>
              </a:solidFill>
              <a:latin typeface="Arial" charset="0"/>
            </a:endParaRPr>
          </a:p>
          <a:p>
            <a:pPr eaLnBrk="1" hangingPunct="1"/>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r>
              <a:rPr kumimoji="1" lang="en-US" altLang="zh-CN" sz="2400" b="0" dirty="0">
                <a:solidFill>
                  <a:schemeClr val="folHlink"/>
                </a:solidFill>
                <a:latin typeface="Arial" charset="0"/>
              </a:rPr>
              <a:t>1101</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r>
              <a:rPr kumimoji="1" lang="en-US" altLang="zh-CN" sz="1200" b="0" dirty="0">
                <a:solidFill>
                  <a:schemeClr val="folHlink"/>
                </a:solidFill>
                <a:latin typeface="Arial" charset="0"/>
              </a:rPr>
              <a:t> </a:t>
            </a:r>
            <a:endParaRPr kumimoji="1" lang="en-US" altLang="zh-CN" sz="2400" b="0" dirty="0">
              <a:solidFill>
                <a:schemeClr val="folHlink"/>
              </a:solidFill>
              <a:latin typeface="Arial" charset="0"/>
            </a:endParaRP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1110</a:t>
            </a:r>
          </a:p>
          <a:p>
            <a:pPr eaLnBrk="1" hangingPunct="1"/>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0110</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1100</a:t>
            </a:r>
          </a:p>
          <a:p>
            <a:pPr eaLnBrk="1" hangingPunct="1"/>
            <a:r>
              <a:rPr kumimoji="1" lang="en-US" altLang="zh-CN" sz="1000" b="0" dirty="0">
                <a:solidFill>
                  <a:schemeClr val="folHlink"/>
                </a:solidFill>
                <a:latin typeface="Arial" charset="0"/>
              </a:rPr>
              <a:t>                                                     </a:t>
            </a:r>
            <a:r>
              <a:rPr kumimoji="1" lang="en-US" altLang="zh-CN" sz="1200" b="0" dirty="0">
                <a:solidFill>
                  <a:schemeClr val="folHlink"/>
                </a:solidFill>
                <a:latin typeface="Arial" charset="0"/>
              </a:rPr>
              <a:t>  </a:t>
            </a:r>
            <a:r>
              <a:rPr kumimoji="1" lang="en-US" altLang="zh-CN" sz="2400" b="0" dirty="0">
                <a:solidFill>
                  <a:schemeClr val="folHlink"/>
                </a:solidFill>
                <a:latin typeface="Arial" charset="0"/>
              </a:rPr>
              <a:t>                  1101</a:t>
            </a:r>
          </a:p>
          <a:p>
            <a:pPr eaLnBrk="1" hangingPunct="1"/>
            <a:r>
              <a:rPr kumimoji="1" lang="en-US" altLang="zh-CN" sz="1000" b="0" dirty="0">
                <a:solidFill>
                  <a:schemeClr val="folHlink"/>
                </a:solidFill>
                <a:latin typeface="Arial" charset="0"/>
              </a:rPr>
              <a:t>                                                        </a:t>
            </a:r>
            <a:r>
              <a:rPr kumimoji="1" lang="en-US" altLang="zh-CN" sz="2400" b="0" dirty="0">
                <a:solidFill>
                  <a:schemeClr val="folHlink"/>
                </a:solidFill>
                <a:latin typeface="Arial" charset="0"/>
              </a:rPr>
              <a:t>                    001 ← </a:t>
            </a:r>
            <a:r>
              <a:rPr kumimoji="1" lang="en-US" altLang="zh-CN" sz="2400" b="0" i="1" dirty="0">
                <a:solidFill>
                  <a:schemeClr val="folHlink"/>
                </a:solidFill>
                <a:latin typeface="Arial" charset="0"/>
              </a:rPr>
              <a:t>R</a:t>
            </a:r>
            <a:r>
              <a:rPr kumimoji="1" lang="en-US" altLang="zh-CN" sz="2400" b="0" dirty="0">
                <a:solidFill>
                  <a:schemeClr val="folHlink"/>
                </a:solidFill>
                <a:latin typeface="Arial" charset="0"/>
              </a:rPr>
              <a:t> (</a:t>
            </a:r>
            <a:r>
              <a:rPr kumimoji="1" lang="zh-CN" altLang="en-US" sz="2400" b="0" dirty="0">
                <a:solidFill>
                  <a:schemeClr val="folHlink"/>
                </a:solidFill>
                <a:latin typeface="Arial" charset="0"/>
              </a:rPr>
              <a:t>余数</a:t>
            </a:r>
            <a:r>
              <a:rPr kumimoji="1" lang="en-US" altLang="zh-CN" sz="2400" b="0" dirty="0">
                <a:solidFill>
                  <a:schemeClr val="folHlink"/>
                </a:solidFill>
                <a:latin typeface="Arial" charset="0"/>
              </a:rPr>
              <a:t>)</a:t>
            </a:r>
            <a:r>
              <a:rPr kumimoji="1" lang="zh-CN" altLang="en-US" sz="2400" b="0" dirty="0">
                <a:solidFill>
                  <a:schemeClr val="folHlink"/>
                </a:solidFill>
                <a:latin typeface="Arial" charset="0"/>
              </a:rPr>
              <a:t>，作为 </a:t>
            </a:r>
            <a:r>
              <a:rPr kumimoji="1" lang="en-US" altLang="zh-CN" sz="2400" b="0" dirty="0">
                <a:solidFill>
                  <a:schemeClr val="folHlink"/>
                </a:solidFill>
                <a:latin typeface="Arial" charset="0"/>
              </a:rPr>
              <a:t>FCS</a:t>
            </a:r>
            <a:r>
              <a:rPr kumimoji="1" lang="en-US" altLang="zh-CN" sz="1200" dirty="0">
                <a:solidFill>
                  <a:schemeClr val="folHlink"/>
                </a:solidFill>
                <a:latin typeface="Arial" charset="0"/>
              </a:rPr>
              <a:t> </a:t>
            </a:r>
            <a:r>
              <a:rPr kumimoji="1" lang="en-US" altLang="zh-CN" sz="2400" dirty="0">
                <a:solidFill>
                  <a:schemeClr val="folHlink"/>
                </a:solidFill>
                <a:latin typeface="Arial" charset="0"/>
              </a:rPr>
              <a:t>                     </a:t>
            </a:r>
          </a:p>
        </p:txBody>
      </p:sp>
      <p:sp>
        <p:nvSpPr>
          <p:cNvPr id="30724" name="Freeform 6"/>
          <p:cNvSpPr>
            <a:spLocks/>
          </p:cNvSpPr>
          <p:nvPr/>
        </p:nvSpPr>
        <p:spPr bwMode="auto">
          <a:xfrm>
            <a:off x="4169290" y="1701602"/>
            <a:ext cx="3318501" cy="266762"/>
          </a:xfrm>
          <a:custGeom>
            <a:avLst/>
            <a:gdLst>
              <a:gd name="T0" fmla="*/ 0 w 1332"/>
              <a:gd name="T1" fmla="*/ 2147483646 h 156"/>
              <a:gd name="T2" fmla="*/ 0 w 1332"/>
              <a:gd name="T3" fmla="*/ 0 h 156"/>
              <a:gd name="T4" fmla="*/ 2147483646 w 1332"/>
              <a:gd name="T5" fmla="*/ 2147483646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30730" name="Line 12"/>
          <p:cNvSpPr>
            <a:spLocks noChangeShapeType="1"/>
          </p:cNvSpPr>
          <p:nvPr/>
        </p:nvSpPr>
        <p:spPr bwMode="auto">
          <a:xfrm flipV="1">
            <a:off x="5087094" y="6092502"/>
            <a:ext cx="664547"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1" name="Line 13"/>
          <p:cNvSpPr>
            <a:spLocks noChangeShapeType="1"/>
          </p:cNvSpPr>
          <p:nvPr/>
        </p:nvSpPr>
        <p:spPr bwMode="auto">
          <a:xfrm flipV="1">
            <a:off x="4943078" y="5372422"/>
            <a:ext cx="649731" cy="1588"/>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2" name="Line 14"/>
          <p:cNvSpPr>
            <a:spLocks noChangeShapeType="1"/>
          </p:cNvSpPr>
          <p:nvPr/>
        </p:nvSpPr>
        <p:spPr bwMode="auto">
          <a:xfrm>
            <a:off x="4727054" y="4580335"/>
            <a:ext cx="683595" cy="1587"/>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3" name="Line 15"/>
          <p:cNvSpPr>
            <a:spLocks noChangeShapeType="1"/>
          </p:cNvSpPr>
          <p:nvPr/>
        </p:nvSpPr>
        <p:spPr bwMode="auto">
          <a:xfrm>
            <a:off x="4583038" y="3861842"/>
            <a:ext cx="64973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4" name="Line 16"/>
          <p:cNvSpPr>
            <a:spLocks noChangeShapeType="1"/>
          </p:cNvSpPr>
          <p:nvPr/>
        </p:nvSpPr>
        <p:spPr bwMode="auto">
          <a:xfrm>
            <a:off x="4367014" y="3141762"/>
            <a:ext cx="734387"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0735" name="Line 17"/>
          <p:cNvSpPr>
            <a:spLocks noChangeShapeType="1"/>
          </p:cNvSpPr>
          <p:nvPr/>
        </p:nvSpPr>
        <p:spPr bwMode="auto">
          <a:xfrm>
            <a:off x="4266106" y="2421682"/>
            <a:ext cx="704759"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cxnSp>
        <p:nvCxnSpPr>
          <p:cNvPr id="8" name="直接箭头连接符 7"/>
          <p:cNvCxnSpPr/>
          <p:nvPr/>
        </p:nvCxnSpPr>
        <p:spPr>
          <a:xfrm>
            <a:off x="4943078" y="1968364"/>
            <a:ext cx="0" cy="52532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087095" y="1968364"/>
            <a:ext cx="14306" cy="124540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03118" y="1968364"/>
            <a:ext cx="0" cy="1940622"/>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447134" y="1968364"/>
            <a:ext cx="0" cy="2757574"/>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663158" y="1968364"/>
            <a:ext cx="0" cy="3405646"/>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在数据后面添加上的冗余码称为帧检验序列 </a:t>
            </a:r>
            <a:r>
              <a:rPr lang="en-US" altLang="zh-CN" sz="3200" b="0" dirty="0">
                <a:solidFill>
                  <a:srgbClr val="4D4D4D"/>
                </a:solidFill>
                <a:latin typeface="微软雅黑" panose="020B0503020204020204" pitchFamily="34" charset="-122"/>
                <a:ea typeface="微软雅黑" panose="020B0503020204020204" pitchFamily="34" charset="-122"/>
              </a:rPr>
              <a:t>FCS (Frame Check Sequence)</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循环冗余检验 </a:t>
            </a:r>
            <a:r>
              <a:rPr lang="en-US" altLang="zh-CN" sz="3200" b="0" dirty="0">
                <a:solidFill>
                  <a:srgbClr val="4D4D4D"/>
                </a:solidFill>
                <a:latin typeface="微软雅黑" panose="020B0503020204020204" pitchFamily="34" charset="-122"/>
                <a:ea typeface="微软雅黑" panose="020B0503020204020204" pitchFamily="34" charset="-122"/>
              </a:rPr>
              <a:t>CRC </a:t>
            </a:r>
            <a:r>
              <a:rPr lang="zh-CN" altLang="en-US" sz="3200" b="0" dirty="0">
                <a:solidFill>
                  <a:srgbClr val="4D4D4D"/>
                </a:solidFill>
                <a:latin typeface="微软雅黑" panose="020B0503020204020204" pitchFamily="34" charset="-122"/>
                <a:ea typeface="微软雅黑" panose="020B0503020204020204" pitchFamily="34" charset="-122"/>
              </a:rPr>
              <a:t>和帧检验序列 </a:t>
            </a:r>
            <a:r>
              <a:rPr lang="en-US" altLang="zh-CN" sz="3200" b="0" dirty="0">
                <a:solidFill>
                  <a:srgbClr val="4D4D4D"/>
                </a:solidFill>
                <a:latin typeface="微软雅黑" panose="020B0503020204020204" pitchFamily="34" charset="-122"/>
                <a:ea typeface="微软雅黑" panose="020B0503020204020204" pitchFamily="34" charset="-122"/>
              </a:rPr>
              <a:t>FCS</a:t>
            </a:r>
            <a:r>
              <a:rPr lang="zh-CN" altLang="en-US" sz="3200" b="0" dirty="0">
                <a:solidFill>
                  <a:srgbClr val="4D4D4D"/>
                </a:solidFill>
                <a:latin typeface="微软雅黑" panose="020B0503020204020204" pitchFamily="34" charset="-122"/>
                <a:ea typeface="微软雅黑" panose="020B0503020204020204" pitchFamily="34" charset="-122"/>
              </a:rPr>
              <a:t>并不等同。</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是一种常用的检错方法，而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是添加在数据后面的冗余码。</a:t>
            </a:r>
          </a:p>
          <a:p>
            <a:pPr lvl="1"/>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可以用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这种方法得出，但 </a:t>
            </a:r>
            <a:r>
              <a:rPr lang="en-US" altLang="zh-CN" sz="2800" dirty="0">
                <a:solidFill>
                  <a:srgbClr val="4D4D4D"/>
                </a:solidFill>
                <a:latin typeface="微软雅黑" panose="020B0503020204020204" pitchFamily="34" charset="-122"/>
                <a:ea typeface="微软雅黑" panose="020B0503020204020204" pitchFamily="34" charset="-122"/>
                <a:cs typeface="+mn-cs"/>
              </a:rPr>
              <a:t>CRC </a:t>
            </a:r>
            <a:r>
              <a:rPr lang="zh-CN" altLang="en-US" sz="2800" dirty="0">
                <a:solidFill>
                  <a:srgbClr val="4D4D4D"/>
                </a:solidFill>
                <a:latin typeface="微软雅黑" panose="020B0503020204020204" pitchFamily="34" charset="-122"/>
                <a:ea typeface="微软雅黑" panose="020B0503020204020204" pitchFamily="34" charset="-122"/>
                <a:cs typeface="+mn-cs"/>
              </a:rPr>
              <a:t>并非用来获得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的唯一方法。</a:t>
            </a:r>
          </a:p>
          <a:p>
            <a:pPr lvl="1"/>
            <a:endParaRPr lang="zh-CN" altLang="en-US" dirty="0"/>
          </a:p>
          <a:p>
            <a:endParaRPr lang="zh-CN" altLang="en-US" dirty="0"/>
          </a:p>
        </p:txBody>
      </p:sp>
      <p:sp>
        <p:nvSpPr>
          <p:cNvPr id="31746" name="Rectangle 2"/>
          <p:cNvSpPr>
            <a:spLocks noGrp="1" noChangeArrowheads="1"/>
          </p:cNvSpPr>
          <p:nvPr>
            <p:ph type="title"/>
          </p:nvPr>
        </p:nvSpPr>
        <p:spPr/>
        <p:txBody>
          <a:bodyPr/>
          <a:lstStyle/>
          <a:p>
            <a:r>
              <a:rPr lang="zh-CN" altLang="en-US" sz="4000" dirty="0">
                <a:solidFill>
                  <a:srgbClr val="FFFFFF"/>
                </a:solidFill>
              </a:rPr>
              <a:t>帧检验序列 </a:t>
            </a:r>
            <a:r>
              <a:rPr lang="en-US" altLang="zh-CN" sz="4000" dirty="0">
                <a:solidFill>
                  <a:srgbClr val="FFFFFF"/>
                </a:solidFill>
              </a:rPr>
              <a:t>FCS</a:t>
            </a:r>
            <a:endParaRPr lang="zh-CN" altLang="en-US" sz="4000" dirty="0">
              <a:solidFill>
                <a:srgbClr val="FFFFFF"/>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42800" y="1267199"/>
            <a:ext cx="11413046" cy="4896000"/>
          </a:xfrm>
        </p:spPr>
        <p:txBody>
          <a:bodyPr/>
          <a:lstStyle/>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检验：</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若得出的余数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，则判定这个帧没有差错，就接受</a:t>
            </a:r>
            <a:r>
              <a:rPr lang="en-US" altLang="zh-CN" sz="2800" dirty="0">
                <a:solidFill>
                  <a:srgbClr val="4D4D4D"/>
                </a:solidFill>
                <a:latin typeface="微软雅黑" panose="020B0503020204020204" pitchFamily="34" charset="-122"/>
                <a:ea typeface="微软雅黑" panose="020B0503020204020204" pitchFamily="34" charset="-122"/>
                <a:cs typeface="+mn-cs"/>
              </a:rPr>
              <a:t>(accept)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若余数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 0</a:t>
            </a:r>
            <a:r>
              <a:rPr lang="zh-CN" altLang="en-US" sz="2800" dirty="0">
                <a:solidFill>
                  <a:srgbClr val="4D4D4D"/>
                </a:solidFill>
                <a:latin typeface="微软雅黑" panose="020B0503020204020204" pitchFamily="34" charset="-122"/>
                <a:ea typeface="微软雅黑" panose="020B0503020204020204" pitchFamily="34" charset="-122"/>
                <a:cs typeface="+mn-cs"/>
              </a:rPr>
              <a:t>，则判定这个帧有差错，就丢弃。</a:t>
            </a:r>
            <a:endParaRPr lang="zh-CN" altLang="en-US" dirty="0"/>
          </a:p>
          <a:p>
            <a:pPr>
              <a:lnSpc>
                <a:spcPts val="4040"/>
              </a:lnSpc>
            </a:pPr>
            <a:r>
              <a:rPr lang="zh-CN" altLang="en-US" sz="3200" b="0" dirty="0">
                <a:solidFill>
                  <a:srgbClr val="4D4D4D"/>
                </a:solidFill>
                <a:latin typeface="微软雅黑" panose="020B0503020204020204" pitchFamily="34" charset="-122"/>
                <a:ea typeface="微软雅黑" panose="020B0503020204020204" pitchFamily="34" charset="-122"/>
              </a:rPr>
              <a:t>特点：</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但这种检测方法并不能确定究竟是哪一个或哪几个比特出现了差错。</a:t>
            </a:r>
          </a:p>
          <a:p>
            <a:pPr lvl="1">
              <a:lnSpc>
                <a:spcPts val="404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只要经过严格的挑选，并使用位数足够多的除数 </a:t>
            </a:r>
            <a:r>
              <a:rPr lang="en-US" altLang="zh-CN" sz="2800" dirty="0">
                <a:solidFill>
                  <a:srgbClr val="4D4D4D"/>
                </a:solidFill>
                <a:latin typeface="微软雅黑" panose="020B0503020204020204" pitchFamily="34" charset="-122"/>
                <a:ea typeface="微软雅黑" panose="020B0503020204020204" pitchFamily="34" charset="-122"/>
                <a:cs typeface="+mn-cs"/>
              </a:rPr>
              <a:t>P</a:t>
            </a:r>
            <a:r>
              <a:rPr lang="zh-CN" altLang="en-US" sz="2800" dirty="0">
                <a:solidFill>
                  <a:srgbClr val="4D4D4D"/>
                </a:solidFill>
                <a:latin typeface="微软雅黑" panose="020B0503020204020204" pitchFamily="34" charset="-122"/>
                <a:ea typeface="微软雅黑" panose="020B0503020204020204" pitchFamily="34" charset="-122"/>
                <a:cs typeface="+mn-cs"/>
              </a:rPr>
              <a:t>，那么出现检测不到的差错的概率就很小很小。</a:t>
            </a:r>
          </a:p>
        </p:txBody>
      </p:sp>
      <p:sp>
        <p:nvSpPr>
          <p:cNvPr id="32770" name="Rectangle 2"/>
          <p:cNvSpPr>
            <a:spLocks noGrp="1" noChangeArrowheads="1"/>
          </p:cNvSpPr>
          <p:nvPr>
            <p:ph type="title"/>
          </p:nvPr>
        </p:nvSpPr>
        <p:spPr/>
        <p:txBody>
          <a:bodyPr/>
          <a:lstStyle/>
          <a:p>
            <a:r>
              <a:rPr lang="zh-CN" altLang="en-US" sz="4000" dirty="0">
                <a:solidFill>
                  <a:srgbClr val="FFFFFF"/>
                </a:solidFill>
              </a:rPr>
              <a:t>接收端对收到的每一帧进行</a:t>
            </a:r>
            <a:r>
              <a:rPr lang="en-US" altLang="zh-CN" sz="4000" dirty="0">
                <a:solidFill>
                  <a:srgbClr val="FFFFFF"/>
                </a:solidFill>
              </a:rPr>
              <a:t>CRC</a:t>
            </a:r>
            <a:r>
              <a:rPr lang="zh-CN" altLang="en-US" sz="4000" dirty="0">
                <a:solidFill>
                  <a:srgbClr val="FFFFFF"/>
                </a:solidFill>
              </a:rPr>
              <a:t>检验</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42800" y="1267199"/>
            <a:ext cx="11485054" cy="4896000"/>
          </a:xfrm>
        </p:spPr>
        <p:txBody>
          <a:bodyPr/>
          <a:lstStyle/>
          <a:p>
            <a:r>
              <a:rPr lang="zh-CN" altLang="en-US" sz="2400" dirty="0">
                <a:latin typeface="微软雅黑" panose="020B0503020204020204" pitchFamily="34" charset="-122"/>
                <a:ea typeface="微软雅黑" panose="020B0503020204020204" pitchFamily="34" charset="-122"/>
              </a:rPr>
              <a:t>仅用循环冗余检验 </a:t>
            </a:r>
            <a:r>
              <a:rPr lang="en-US" altLang="zh-CN" sz="2400" dirty="0">
                <a:latin typeface="微软雅黑" panose="020B0503020204020204" pitchFamily="34" charset="-122"/>
                <a:ea typeface="微软雅黑" panose="020B0503020204020204" pitchFamily="34" charset="-122"/>
              </a:rPr>
              <a:t>CRC </a:t>
            </a:r>
            <a:r>
              <a:rPr lang="zh-CN" altLang="en-US" sz="2400" dirty="0">
                <a:latin typeface="微软雅黑" panose="020B0503020204020204" pitchFamily="34" charset="-122"/>
                <a:ea typeface="微软雅黑" panose="020B0503020204020204" pitchFamily="34" charset="-122"/>
              </a:rPr>
              <a:t>差错检测技术只能做到无差错接受</a:t>
            </a:r>
            <a:r>
              <a:rPr lang="en-US" altLang="zh-CN" sz="2400" dirty="0">
                <a:latin typeface="微软雅黑" panose="020B0503020204020204" pitchFamily="34" charset="-122"/>
                <a:ea typeface="微软雅黑" panose="020B0503020204020204" pitchFamily="34" charset="-122"/>
              </a:rPr>
              <a:t>(accept)</a:t>
            </a:r>
            <a:r>
              <a:rPr lang="zh-CN" altLang="en-US" sz="24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“无差错接受”是指：“凡是接受的帧（即不包括丢弃的帧），我们都能以非常接近于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的概率认为这些帧在传输过程中没有产生差错”。也就是说：“凡是接收端数据链路层接受的帧都没有传输差错”（有差错的帧就丢弃而不接受）。</a:t>
            </a:r>
          </a:p>
          <a:p>
            <a:r>
              <a:rPr lang="zh-CN" altLang="en-US" sz="2400" dirty="0">
                <a:latin typeface="微软雅黑" panose="020B0503020204020204" pitchFamily="34" charset="-122"/>
                <a:ea typeface="微软雅黑" panose="020B0503020204020204" pitchFamily="34" charset="-122"/>
              </a:rPr>
              <a:t>要做到“可靠传输”（即发送什么就收到什么）就必须再加上确认和重传机制。</a:t>
            </a:r>
          </a:p>
          <a:p>
            <a:pPr lvl="1"/>
            <a:r>
              <a:rPr lang="zh-CN" altLang="en-US" sz="2000" dirty="0"/>
              <a:t>考虑：帧重复、帧丢失、帧乱序的情况</a:t>
            </a:r>
            <a:endParaRPr lang="en-US" altLang="zh-CN" sz="2000" dirty="0"/>
          </a:p>
          <a:p>
            <a:r>
              <a:rPr lang="zh-CN" altLang="en-US" sz="2400" dirty="0">
                <a:latin typeface="微软雅黑" panose="020B0503020204020204" pitchFamily="34" charset="-122"/>
                <a:ea typeface="微软雅黑" panose="020B0503020204020204" pitchFamily="34" charset="-122"/>
              </a:rPr>
              <a:t>可以说“</a:t>
            </a:r>
            <a:r>
              <a:rPr lang="en-US" altLang="zh-CN" sz="2400" dirty="0">
                <a:latin typeface="微软雅黑" panose="020B0503020204020204" pitchFamily="34" charset="-122"/>
                <a:ea typeface="微软雅黑" panose="020B0503020204020204" pitchFamily="34" charset="-122"/>
              </a:rPr>
              <a:t>CRC</a:t>
            </a:r>
            <a:r>
              <a:rPr lang="zh-CN" altLang="en-US" sz="2400" dirty="0">
                <a:latin typeface="微软雅黑" panose="020B0503020204020204" pitchFamily="34" charset="-122"/>
                <a:ea typeface="微软雅黑" panose="020B0503020204020204" pitchFamily="34" charset="-122"/>
              </a:rPr>
              <a:t>是一种无比特差错，而不是无传输差错的检测机制”。</a:t>
            </a:r>
          </a:p>
          <a:p>
            <a:pPr lvl="1"/>
            <a:r>
              <a:rPr lang="en-US" altLang="zh-CN" sz="2000" dirty="0">
                <a:latin typeface="微软雅黑" panose="020B0503020204020204" pitchFamily="34" charset="-122"/>
                <a:ea typeface="微软雅黑" panose="020B0503020204020204" pitchFamily="34" charset="-122"/>
              </a:rPr>
              <a:t>OSI/RM</a:t>
            </a:r>
            <a:r>
              <a:rPr lang="zh-CN" altLang="en-US" sz="2000" dirty="0">
                <a:latin typeface="微软雅黑" panose="020B0503020204020204" pitchFamily="34" charset="-122"/>
                <a:ea typeface="微软雅黑" panose="020B0503020204020204" pitchFamily="34" charset="-122"/>
              </a:rPr>
              <a:t>模型的观点：数据链路层要做成无传输差错的！但这种理念目前不被接受！</a:t>
            </a:r>
            <a:endParaRPr lang="en-US" altLang="zh-CN" sz="2000" dirty="0">
              <a:latin typeface="微软雅黑" panose="020B0503020204020204" pitchFamily="34" charset="-122"/>
              <a:ea typeface="微软雅黑" panose="020B0503020204020204" pitchFamily="34" charset="-122"/>
            </a:endParaRPr>
          </a:p>
        </p:txBody>
      </p:sp>
      <p:sp>
        <p:nvSpPr>
          <p:cNvPr id="33794" name="Rectangle 2"/>
          <p:cNvSpPr>
            <a:spLocks noGrp="1" noChangeArrowheads="1"/>
          </p:cNvSpPr>
          <p:nvPr>
            <p:ph type="title"/>
          </p:nvPr>
        </p:nvSpPr>
        <p:spPr/>
        <p:txBody>
          <a:bodyPr/>
          <a:lstStyle/>
          <a:p>
            <a:r>
              <a:rPr lang="zh-CN" altLang="en-US" sz="4000" dirty="0">
                <a:solidFill>
                  <a:srgbClr val="FFFFFF"/>
                </a:solidFill>
              </a:rPr>
              <a:t>小结：</a:t>
            </a:r>
            <a:r>
              <a:rPr lang="en-US" altLang="zh-CN" sz="4000" dirty="0">
                <a:solidFill>
                  <a:srgbClr val="FFFFFF"/>
                </a:solidFill>
              </a:rPr>
              <a:t>CRC</a:t>
            </a:r>
            <a:r>
              <a:rPr lang="zh-CN" altLang="en-US" sz="4000" dirty="0">
                <a:solidFill>
                  <a:srgbClr val="FFFFFF"/>
                </a:solidFill>
              </a:rPr>
              <a:t>差错检测技术</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C00000"/>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617338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协议使用场合</a:t>
            </a:r>
          </a:p>
        </p:txBody>
      </p:sp>
      <p:sp>
        <p:nvSpPr>
          <p:cNvPr id="35843" name="Line 4"/>
          <p:cNvSpPr>
            <a:spLocks noChangeShapeType="1"/>
          </p:cNvSpPr>
          <p:nvPr/>
        </p:nvSpPr>
        <p:spPr bwMode="auto">
          <a:xfrm>
            <a:off x="1295231" y="4857735"/>
            <a:ext cx="5375634" cy="0"/>
          </a:xfrm>
          <a:prstGeom prst="line">
            <a:avLst/>
          </a:prstGeom>
          <a:noFill/>
          <a:ln w="9525">
            <a:solidFill>
              <a:schemeClr val="folHlink"/>
            </a:solidFill>
            <a:round/>
            <a:headEnd type="triangle" w="med" len="med"/>
            <a:tailEnd type="triangle" w="med"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44" name="Oval 5"/>
          <p:cNvSpPr>
            <a:spLocks noChangeArrowheads="1"/>
          </p:cNvSpPr>
          <p:nvPr/>
        </p:nvSpPr>
        <p:spPr bwMode="auto">
          <a:xfrm>
            <a:off x="3312153" y="2048797"/>
            <a:ext cx="1248671" cy="2521534"/>
          </a:xfrm>
          <a:prstGeom prst="ellipse">
            <a:avLst/>
          </a:prstGeom>
          <a:solidFill>
            <a:srgbClr val="CCFFFF">
              <a:alpha val="50195"/>
            </a:srgbClr>
          </a:solidFill>
          <a:ln w="9525">
            <a:solidFill>
              <a:schemeClr val="tx1"/>
            </a:solidFill>
            <a:round/>
            <a:headEnd/>
            <a:tailEnd/>
          </a:ln>
        </p:spPr>
        <p:txBody>
          <a:bodyPr wrap="none" lIns="108850" tIns="54425" rIns="108850" bIns="54425" anchor="ctr"/>
          <a:lstStyle/>
          <a:p>
            <a:pPr eaLnBrk="1" hangingPunct="1"/>
            <a:endParaRPr lang="zh-CN" altLang="en-US"/>
          </a:p>
        </p:txBody>
      </p:sp>
      <p:sp>
        <p:nvSpPr>
          <p:cNvPr id="35845" name="Text Box 6"/>
          <p:cNvSpPr txBox="1">
            <a:spLocks noChangeArrowheads="1"/>
          </p:cNvSpPr>
          <p:nvPr/>
        </p:nvSpPr>
        <p:spPr bwMode="auto">
          <a:xfrm>
            <a:off x="239153" y="2925301"/>
            <a:ext cx="489130" cy="107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用</a:t>
            </a:r>
          </a:p>
          <a:p>
            <a:pPr eaLnBrk="1" hangingPunct="1"/>
            <a:endParaRPr kumimoji="1" lang="zh-CN" altLang="en-US" sz="2100" b="0">
              <a:solidFill>
                <a:schemeClr val="folHlink"/>
              </a:solidFill>
              <a:latin typeface="Arial" charset="0"/>
            </a:endParaRPr>
          </a:p>
          <a:p>
            <a:pPr eaLnBrk="1" hangingPunct="1"/>
            <a:r>
              <a:rPr kumimoji="1" lang="zh-CN" altLang="en-US" sz="2100" b="0">
                <a:solidFill>
                  <a:schemeClr val="folHlink"/>
                </a:solidFill>
                <a:latin typeface="Arial" charset="0"/>
              </a:rPr>
              <a:t>户</a:t>
            </a:r>
          </a:p>
        </p:txBody>
      </p:sp>
      <p:sp>
        <p:nvSpPr>
          <p:cNvPr id="35846" name="Text Box 7"/>
          <p:cNvSpPr txBox="1">
            <a:spLocks noChangeArrowheads="1"/>
          </p:cNvSpPr>
          <p:nvPr/>
        </p:nvSpPr>
        <p:spPr bwMode="auto">
          <a:xfrm>
            <a:off x="10334338" y="3030100"/>
            <a:ext cx="1297044"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至因特网</a:t>
            </a:r>
          </a:p>
        </p:txBody>
      </p:sp>
      <p:pic>
        <p:nvPicPr>
          <p:cNvPr id="35847"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193293"/>
            <a:ext cx="501584" cy="4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9"/>
          <p:cNvSpPr>
            <a:spLocks noChangeArrowheads="1"/>
          </p:cNvSpPr>
          <p:nvPr/>
        </p:nvSpPr>
        <p:spPr bwMode="auto">
          <a:xfrm>
            <a:off x="6711077" y="2266335"/>
            <a:ext cx="2935434" cy="2232542"/>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35849" name="Text Box 10"/>
          <p:cNvSpPr txBox="1">
            <a:spLocks noChangeArrowheads="1"/>
          </p:cNvSpPr>
          <p:nvPr/>
        </p:nvSpPr>
        <p:spPr bwMode="auto">
          <a:xfrm>
            <a:off x="6887699" y="2306032"/>
            <a:ext cx="2643566" cy="75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zh-CN" altLang="en-US" sz="2100" b="0">
                <a:solidFill>
                  <a:schemeClr val="folHlink"/>
                </a:solidFill>
                <a:latin typeface="Arial" charset="0"/>
              </a:rPr>
              <a:t>已向因特网管理机构</a:t>
            </a:r>
          </a:p>
          <a:p>
            <a:pPr algn="ctr" eaLnBrk="1" hangingPunct="1"/>
            <a:r>
              <a:rPr kumimoji="1" lang="zh-CN" altLang="en-US" sz="2100" b="0">
                <a:solidFill>
                  <a:schemeClr val="folHlink"/>
                </a:solidFill>
                <a:latin typeface="Arial" charset="0"/>
              </a:rPr>
              <a:t>申请到一批</a:t>
            </a:r>
            <a:r>
              <a:rPr kumimoji="1" lang="zh-CN" altLang="en-US" sz="2100">
                <a:solidFill>
                  <a:schemeClr val="folHlink"/>
                </a:solidFill>
                <a:latin typeface="Arial" charset="0"/>
              </a:rPr>
              <a:t> </a:t>
            </a:r>
            <a:r>
              <a:rPr kumimoji="1" lang="en-US" altLang="zh-CN" sz="2100">
                <a:solidFill>
                  <a:schemeClr val="folHlink"/>
                </a:solidFill>
                <a:latin typeface="Arial" charset="0"/>
              </a:rPr>
              <a:t>IP </a:t>
            </a:r>
            <a:r>
              <a:rPr kumimoji="1" lang="zh-CN" altLang="en-US" sz="2100" b="0">
                <a:solidFill>
                  <a:schemeClr val="folHlink"/>
                </a:solidFill>
                <a:latin typeface="Arial" charset="0"/>
              </a:rPr>
              <a:t>地址</a:t>
            </a:r>
          </a:p>
        </p:txBody>
      </p:sp>
      <p:sp>
        <p:nvSpPr>
          <p:cNvPr id="35850" name="Text Box 11"/>
          <p:cNvSpPr txBox="1">
            <a:spLocks noChangeArrowheads="1"/>
          </p:cNvSpPr>
          <p:nvPr/>
        </p:nvSpPr>
        <p:spPr bwMode="auto">
          <a:xfrm>
            <a:off x="7860277" y="3188886"/>
            <a:ext cx="65424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ISP</a:t>
            </a:r>
          </a:p>
        </p:txBody>
      </p:sp>
      <p:sp>
        <p:nvSpPr>
          <p:cNvPr id="35851" name="Freeform 12"/>
          <p:cNvSpPr>
            <a:spLocks/>
          </p:cNvSpPr>
          <p:nvPr/>
        </p:nvSpPr>
        <p:spPr bwMode="auto">
          <a:xfrm>
            <a:off x="9654976" y="3417540"/>
            <a:ext cx="2008456" cy="114326"/>
          </a:xfrm>
          <a:custGeom>
            <a:avLst/>
            <a:gdLst>
              <a:gd name="T0" fmla="*/ 0 w 949"/>
              <a:gd name="T1" fmla="*/ 0 h 72"/>
              <a:gd name="T2" fmla="*/ 2147483646 w 949"/>
              <a:gd name="T3" fmla="*/ 0 h 72"/>
              <a:gd name="T4" fmla="*/ 2147483646 w 949"/>
              <a:gd name="T5" fmla="*/ 2147483646 h 72"/>
              <a:gd name="T6" fmla="*/ 2147483646 w 949"/>
              <a:gd name="T7" fmla="*/ 2147483646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35852"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2668066"/>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14442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362078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166" y="4097147"/>
            <a:ext cx="501584" cy="40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6" name="Line 17"/>
          <p:cNvSpPr>
            <a:spLocks noChangeShapeType="1"/>
          </p:cNvSpPr>
          <p:nvPr/>
        </p:nvSpPr>
        <p:spPr bwMode="auto">
          <a:xfrm>
            <a:off x="1295231" y="2409244"/>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7" name="Text Box 18"/>
          <p:cNvSpPr txBox="1">
            <a:spLocks noChangeArrowheads="1"/>
          </p:cNvSpPr>
          <p:nvPr/>
        </p:nvSpPr>
        <p:spPr bwMode="auto">
          <a:xfrm>
            <a:off x="3407390" y="303010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chemeClr val="folHlink"/>
                </a:solidFill>
                <a:latin typeface="Arial" charset="0"/>
              </a:rPr>
              <a:t>接入网</a:t>
            </a:r>
          </a:p>
        </p:txBody>
      </p:sp>
      <p:sp>
        <p:nvSpPr>
          <p:cNvPr id="35858" name="Line 19"/>
          <p:cNvSpPr>
            <a:spLocks noChangeShapeType="1"/>
          </p:cNvSpPr>
          <p:nvPr/>
        </p:nvSpPr>
        <p:spPr bwMode="auto">
          <a:xfrm>
            <a:off x="1295231" y="2914185"/>
            <a:ext cx="5375634" cy="14290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59" name="Line 20"/>
          <p:cNvSpPr>
            <a:spLocks noChangeShapeType="1"/>
          </p:cNvSpPr>
          <p:nvPr/>
        </p:nvSpPr>
        <p:spPr bwMode="auto">
          <a:xfrm>
            <a:off x="1295231" y="3417539"/>
            <a:ext cx="5375634"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0" name="Line 21"/>
          <p:cNvSpPr>
            <a:spLocks noChangeShapeType="1"/>
          </p:cNvSpPr>
          <p:nvPr/>
        </p:nvSpPr>
        <p:spPr bwMode="auto">
          <a:xfrm flipV="1">
            <a:off x="1295232" y="3709707"/>
            <a:ext cx="5398914" cy="13973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1" name="Line 22"/>
          <p:cNvSpPr>
            <a:spLocks noChangeShapeType="1"/>
          </p:cNvSpPr>
          <p:nvPr/>
        </p:nvSpPr>
        <p:spPr bwMode="auto">
          <a:xfrm flipV="1">
            <a:off x="1295231" y="4065390"/>
            <a:ext cx="5375634" cy="288992"/>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5862" name="Text Box 23"/>
          <p:cNvSpPr txBox="1">
            <a:spLocks noChangeArrowheads="1"/>
          </p:cNvSpPr>
          <p:nvPr/>
        </p:nvSpPr>
        <p:spPr bwMode="auto">
          <a:xfrm>
            <a:off x="3312153" y="4652900"/>
            <a:ext cx="1372386" cy="4330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chemeClr val="folHlink"/>
                </a:solidFill>
                <a:latin typeface="Arial" charset="0"/>
              </a:rPr>
              <a:t>PPP</a:t>
            </a:r>
            <a:r>
              <a:rPr kumimoji="1" lang="en-US" altLang="zh-CN" sz="2100" b="0">
                <a:solidFill>
                  <a:schemeClr val="folHlink"/>
                </a:solidFill>
                <a:latin typeface="Arial" charset="0"/>
              </a:rPr>
              <a:t> </a:t>
            </a:r>
            <a:r>
              <a:rPr kumimoji="1" lang="zh-CN" altLang="en-US" sz="2100" b="0">
                <a:solidFill>
                  <a:schemeClr val="folHlink"/>
                </a:solidFill>
                <a:latin typeface="Arial" charset="0"/>
              </a:rPr>
              <a:t>协议</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对于点对点的链路，广泛使用的数据链路层协议是点对点协议 </a:t>
            </a:r>
            <a:r>
              <a:rPr lang="en-US" altLang="zh-CN" sz="3200" b="0" dirty="0">
                <a:solidFill>
                  <a:srgbClr val="4D4D4D"/>
                </a:solidFill>
                <a:latin typeface="微软雅黑" panose="020B0503020204020204" pitchFamily="34" charset="-122"/>
                <a:ea typeface="微软雅黑" panose="020B0503020204020204" pitchFamily="34" charset="-122"/>
              </a:rPr>
              <a:t>PPP (Point-to-Point Protocol)</a:t>
            </a:r>
            <a:r>
              <a:rPr lang="zh-CN" altLang="en-US" sz="3200" b="0" dirty="0">
                <a:solidFill>
                  <a:srgbClr val="4D4D4D"/>
                </a:solidFill>
                <a:latin typeface="微软雅黑" panose="020B0503020204020204" pitchFamily="34" charset="-122"/>
                <a:ea typeface="微软雅黑" panose="020B0503020204020204" pitchFamily="34" charset="-122"/>
              </a:rPr>
              <a:t>。</a:t>
            </a:r>
          </a:p>
          <a:p>
            <a:r>
              <a:rPr lang="zh-CN" altLang="en-US" sz="3200" b="0" dirty="0">
                <a:solidFill>
                  <a:srgbClr val="4D4D4D"/>
                </a:solidFill>
                <a:latin typeface="微软雅黑" panose="020B0503020204020204" pitchFamily="34" charset="-122"/>
                <a:ea typeface="微软雅黑" panose="020B0503020204020204" pitchFamily="34" charset="-122"/>
              </a:rPr>
              <a:t>用户使用拨号电话线接入因特网时，一般都是使用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a:t>
            </a:r>
          </a:p>
        </p:txBody>
      </p:sp>
      <p:sp>
        <p:nvSpPr>
          <p:cNvPr id="36866"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a:t>
            </a:r>
            <a:r>
              <a:rPr lang="zh-CN" altLang="en-US" sz="3200" b="0" dirty="0">
                <a:solidFill>
                  <a:srgbClr val="4D4D4D"/>
                </a:solidFill>
                <a:latin typeface="微软雅黑" panose="020B0503020204020204" pitchFamily="34" charset="-122"/>
                <a:ea typeface="微软雅黑" panose="020B0503020204020204" pitchFamily="34" charset="-122"/>
              </a:rPr>
              <a:t>协议应该满足的要求：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简单</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这是首要的要求</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封装成帧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透明性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多种网络层协议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多种类型链路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差错检测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检测连接状态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最大传送单元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网络层地址协商 </a:t>
            </a:r>
          </a:p>
          <a:p>
            <a:pPr lvl="1">
              <a:lnSpc>
                <a:spcPts val="3460"/>
              </a:lnSpc>
            </a:pPr>
            <a:r>
              <a:rPr lang="zh-CN" altLang="en-US" sz="2800" dirty="0">
                <a:solidFill>
                  <a:srgbClr val="4D4D4D"/>
                </a:solidFill>
                <a:latin typeface="微软雅黑" panose="020B0503020204020204" pitchFamily="34" charset="-122"/>
                <a:ea typeface="微软雅黑" panose="020B0503020204020204" pitchFamily="34" charset="-122"/>
                <a:cs typeface="+mn-cs"/>
              </a:rPr>
              <a:t>数据压缩协商  </a:t>
            </a:r>
          </a:p>
          <a:p>
            <a:endParaRPr lang="zh-CN" altLang="en-US" dirty="0"/>
          </a:p>
        </p:txBody>
      </p:sp>
      <p:sp>
        <p:nvSpPr>
          <p:cNvPr id="37890"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a:t>
            </a:r>
            <a:endParaRPr lang="en-US" altLang="zh-CN" sz="4000" dirty="0">
              <a:solidFill>
                <a:srgbClr val="FFFFFF"/>
              </a:solidFill>
            </a:endParaRPr>
          </a:p>
        </p:txBody>
      </p:sp>
      <p:sp>
        <p:nvSpPr>
          <p:cNvPr id="37892" name="Rectangle 4"/>
          <p:cNvSpPr>
            <a:spLocks noChangeArrowheads="1"/>
          </p:cNvSpPr>
          <p:nvPr/>
        </p:nvSpPr>
        <p:spPr bwMode="auto">
          <a:xfrm>
            <a:off x="6311230" y="1413570"/>
            <a:ext cx="5293094" cy="46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r>
              <a:rPr lang="en-US" altLang="zh-CN" sz="3200" dirty="0">
                <a:ea typeface="黑体" pitchFamily="49" charset="-122"/>
              </a:rPr>
              <a:t>PPP</a:t>
            </a:r>
            <a:r>
              <a:rPr lang="zh-CN" altLang="en-US" sz="3200" dirty="0">
                <a:ea typeface="黑体" pitchFamily="49" charset="-122"/>
              </a:rPr>
              <a:t>协议不需要满足的要求：</a:t>
            </a:r>
          </a:p>
          <a:p>
            <a:pPr marL="884408" lvl="1" indent="-340157">
              <a:spcBef>
                <a:spcPct val="20000"/>
              </a:spcBef>
              <a:buFontTx/>
              <a:buChar char="–"/>
            </a:pPr>
            <a:r>
              <a:rPr lang="zh-CN" altLang="en-US" sz="2800" dirty="0">
                <a:ea typeface="黑体" pitchFamily="49" charset="-122"/>
              </a:rPr>
              <a:t>纠错 </a:t>
            </a:r>
          </a:p>
          <a:p>
            <a:pPr marL="884408" lvl="1" indent="-340157">
              <a:spcBef>
                <a:spcPct val="20000"/>
              </a:spcBef>
              <a:buFontTx/>
              <a:buChar char="–"/>
            </a:pPr>
            <a:r>
              <a:rPr lang="zh-CN" altLang="en-US" sz="2800" dirty="0">
                <a:ea typeface="黑体" pitchFamily="49" charset="-122"/>
              </a:rPr>
              <a:t>流量控制 </a:t>
            </a:r>
          </a:p>
          <a:p>
            <a:pPr marL="884408" lvl="1" indent="-340157">
              <a:spcBef>
                <a:spcPct val="20000"/>
              </a:spcBef>
              <a:buFontTx/>
              <a:buChar char="–"/>
            </a:pPr>
            <a:r>
              <a:rPr lang="zh-CN" altLang="en-US" sz="2800" dirty="0">
                <a:ea typeface="黑体" pitchFamily="49" charset="-122"/>
              </a:rPr>
              <a:t>序号 </a:t>
            </a:r>
          </a:p>
          <a:p>
            <a:pPr marL="884408" lvl="1" indent="-340157">
              <a:spcBef>
                <a:spcPct val="20000"/>
              </a:spcBef>
              <a:buFontTx/>
              <a:buChar char="–"/>
            </a:pPr>
            <a:r>
              <a:rPr lang="zh-CN" altLang="en-US" sz="2800" dirty="0">
                <a:ea typeface="黑体" pitchFamily="49" charset="-122"/>
              </a:rPr>
              <a:t>多点线路 </a:t>
            </a:r>
          </a:p>
          <a:p>
            <a:pPr marL="884408" lvl="1" indent="-340157">
              <a:spcBef>
                <a:spcPct val="20000"/>
              </a:spcBef>
              <a:buFontTx/>
              <a:buChar char="–"/>
            </a:pPr>
            <a:r>
              <a:rPr lang="zh-CN" altLang="en-US" sz="2800" dirty="0">
                <a:ea typeface="黑体" pitchFamily="49" charset="-122"/>
              </a:rPr>
              <a:t>半双工或单工链路 </a:t>
            </a:r>
          </a:p>
          <a:p>
            <a:pPr marL="408188" indent="-408188">
              <a:spcBef>
                <a:spcPct val="20000"/>
              </a:spcBef>
              <a:buFontTx/>
              <a:buChar char="•"/>
            </a:pPr>
            <a:endParaRPr lang="zh-CN" altLang="en-US" sz="2400" dirty="0">
              <a:ea typeface="黑体" pitchFamily="49" charset="-122"/>
            </a:endParaRPr>
          </a:p>
          <a:p>
            <a:pPr marL="408188" indent="-408188">
              <a:spcBef>
                <a:spcPct val="20000"/>
              </a:spcBef>
              <a:buFontTx/>
              <a:buChar char="•"/>
            </a:pPr>
            <a:endParaRPr lang="zh-CN" altLang="en-US" sz="2400" dirty="0">
              <a:ea typeface="黑体" pitchFamily="49"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PPP</a:t>
            </a:r>
            <a:r>
              <a:rPr lang="zh-CN" altLang="en-US" dirty="0">
                <a:latin typeface="+mj-ea"/>
              </a:rPr>
              <a:t>协议帧格式</a:t>
            </a:r>
            <a:endParaRPr lang="zh-CN" altLang="en-US" dirty="0"/>
          </a:p>
        </p:txBody>
      </p:sp>
      <p:sp>
        <p:nvSpPr>
          <p:cNvPr id="4" name="Rectangle 3"/>
          <p:cNvSpPr txBox="1">
            <a:spLocks noChangeArrowheads="1"/>
          </p:cNvSpPr>
          <p:nvPr/>
        </p:nvSpPr>
        <p:spPr bwMode="auto">
          <a:xfrm>
            <a:off x="2590463" y="3795634"/>
            <a:ext cx="7775621" cy="287452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lvl1pPr marL="365125" indent="-255588">
              <a:defRPr sz="1600" b="1">
                <a:solidFill>
                  <a:srgbClr val="1C1C1C"/>
                </a:solidFill>
                <a:latin typeface="黑体" pitchFamily="49" charset="-122"/>
                <a:ea typeface="黑体" pitchFamily="49" charset="-122"/>
              </a:defRPr>
            </a:lvl1pPr>
            <a:lvl2pPr marL="620713" indent="-22860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spcBef>
                <a:spcPts val="476"/>
              </a:spcBef>
              <a:buClr>
                <a:schemeClr val="accent1"/>
              </a:buClr>
              <a:buSzPct val="68000"/>
              <a:buFont typeface="Wingdings 3" pitchFamily="18" charset="2"/>
              <a:buChar char=""/>
            </a:pPr>
            <a:r>
              <a:rPr lang="en-US" altLang="zh-CN" sz="3300" b="0" dirty="0">
                <a:solidFill>
                  <a:schemeClr val="tx1"/>
                </a:solidFill>
                <a:latin typeface="Franklin Gothic Book" pitchFamily="34" charset="0"/>
              </a:rPr>
              <a:t>PPP </a:t>
            </a:r>
            <a:r>
              <a:rPr lang="zh-CN" altLang="en-US" sz="3300" b="0" dirty="0">
                <a:solidFill>
                  <a:schemeClr val="tx1"/>
                </a:solidFill>
                <a:latin typeface="Franklin Gothic Book" pitchFamily="34" charset="0"/>
              </a:rPr>
              <a:t>有一个 </a:t>
            </a:r>
            <a:r>
              <a:rPr lang="en-US" altLang="zh-CN" sz="3300" b="0" dirty="0">
                <a:solidFill>
                  <a:schemeClr val="tx1"/>
                </a:solidFill>
                <a:latin typeface="Franklin Gothic Book" pitchFamily="34" charset="0"/>
              </a:rPr>
              <a:t>2 </a:t>
            </a:r>
            <a:r>
              <a:rPr lang="zh-CN" altLang="en-US" sz="3300" b="0" dirty="0">
                <a:solidFill>
                  <a:schemeClr val="tx1"/>
                </a:solidFill>
                <a:latin typeface="Franklin Gothic Book" pitchFamily="34" charset="0"/>
              </a:rPr>
              <a:t>个字节的协议字段。</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0x0021 —</a:t>
            </a:r>
            <a:r>
              <a:rPr lang="zh-CN" altLang="en-US" sz="2100" dirty="0">
                <a:solidFill>
                  <a:schemeClr val="tx1"/>
                </a:solidFill>
                <a:latin typeface="Times New Roman" pitchFamily="18" charset="0"/>
                <a:ea typeface="宋体" pitchFamily="2" charset="-122"/>
              </a:rPr>
              <a:t>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帧的信息字段就是</a:t>
            </a:r>
            <a:r>
              <a:rPr lang="en-US" altLang="zh-CN" sz="2100" dirty="0">
                <a:solidFill>
                  <a:schemeClr val="tx1"/>
                </a:solidFill>
                <a:latin typeface="Times New Roman" pitchFamily="18" charset="0"/>
                <a:ea typeface="宋体" pitchFamily="2" charset="-122"/>
              </a:rPr>
              <a:t>IP </a:t>
            </a:r>
            <a:r>
              <a:rPr lang="zh-CN" altLang="en-US" sz="2100" dirty="0">
                <a:solidFill>
                  <a:schemeClr val="tx1"/>
                </a:solidFill>
                <a:latin typeface="Times New Roman" pitchFamily="18" charset="0"/>
                <a:ea typeface="宋体" pitchFamily="2" charset="-122"/>
              </a:rPr>
              <a:t>数据报。</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0xC021 — </a:t>
            </a:r>
            <a:r>
              <a:rPr lang="zh-CN" altLang="en-US" sz="2100" dirty="0">
                <a:solidFill>
                  <a:schemeClr val="tx1"/>
                </a:solidFill>
                <a:latin typeface="Times New Roman" pitchFamily="18" charset="0"/>
                <a:ea typeface="宋体" pitchFamily="2" charset="-122"/>
              </a:rPr>
              <a:t>信息字段是 </a:t>
            </a:r>
            <a:r>
              <a:rPr lang="en-US" altLang="zh-CN" sz="2100" dirty="0">
                <a:solidFill>
                  <a:schemeClr val="tx1"/>
                </a:solidFill>
                <a:latin typeface="Times New Roman" pitchFamily="18" charset="0"/>
                <a:ea typeface="宋体" pitchFamily="2" charset="-122"/>
              </a:rPr>
              <a:t>PPP </a:t>
            </a:r>
            <a:r>
              <a:rPr lang="zh-CN" altLang="en-US" sz="2100" dirty="0">
                <a:solidFill>
                  <a:schemeClr val="tx1"/>
                </a:solidFill>
                <a:latin typeface="Times New Roman" pitchFamily="18" charset="0"/>
                <a:ea typeface="宋体" pitchFamily="2" charset="-122"/>
              </a:rPr>
              <a:t>链路控制数据。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0x8021 — </a:t>
            </a:r>
            <a:r>
              <a:rPr lang="zh-CN" altLang="en-US" sz="2100" dirty="0">
                <a:solidFill>
                  <a:schemeClr val="tx1"/>
                </a:solidFill>
                <a:latin typeface="Times New Roman" pitchFamily="18" charset="0"/>
                <a:ea typeface="宋体" pitchFamily="2" charset="-122"/>
              </a:rPr>
              <a:t>表示这是网络控制数据。</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PAP</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0xC025 — </a:t>
            </a:r>
            <a:r>
              <a:rPr lang="zh-CN" altLang="en-US" sz="2100" dirty="0">
                <a:solidFill>
                  <a:schemeClr val="tx1"/>
                </a:solidFill>
                <a:latin typeface="Times New Roman" pitchFamily="18" charset="0"/>
                <a:ea typeface="宋体" pitchFamily="2" charset="-122"/>
              </a:rPr>
              <a:t>信息字段是</a:t>
            </a:r>
            <a:r>
              <a:rPr lang="en-US" altLang="zh-CN" sz="2100" dirty="0">
                <a:solidFill>
                  <a:schemeClr val="tx1"/>
                </a:solidFill>
                <a:latin typeface="Times New Roman" pitchFamily="18" charset="0"/>
                <a:ea typeface="宋体" pitchFamily="2" charset="-122"/>
              </a:rPr>
              <a:t>LQR</a:t>
            </a:r>
            <a:r>
              <a:rPr lang="zh-CN" altLang="en-US" sz="2100" dirty="0">
                <a:solidFill>
                  <a:schemeClr val="tx1"/>
                </a:solidFill>
                <a:latin typeface="Times New Roman" pitchFamily="18" charset="0"/>
                <a:ea typeface="宋体" pitchFamily="2" charset="-122"/>
              </a:rPr>
              <a:t>。</a:t>
            </a:r>
          </a:p>
          <a:p>
            <a:pPr lvl="1" eaLnBrk="1" hangingPunct="1">
              <a:spcBef>
                <a:spcPts val="387"/>
              </a:spcBef>
              <a:buClr>
                <a:schemeClr val="accent1"/>
              </a:buClr>
              <a:buFont typeface="Verdana" pitchFamily="34" charset="0"/>
              <a:buChar char="◦"/>
            </a:pPr>
            <a:r>
              <a:rPr lang="en-US" altLang="zh-CN" sz="2100" dirty="0">
                <a:solidFill>
                  <a:schemeClr val="tx1"/>
                </a:solidFill>
                <a:latin typeface="Times New Roman" pitchFamily="18" charset="0"/>
                <a:ea typeface="宋体" pitchFamily="2" charset="-122"/>
              </a:rPr>
              <a:t>0xC223 — </a:t>
            </a:r>
            <a:r>
              <a:rPr lang="zh-CN" altLang="en-US" sz="2100" dirty="0">
                <a:solidFill>
                  <a:schemeClr val="tx1"/>
                </a:solidFill>
                <a:latin typeface="Times New Roman" pitchFamily="18" charset="0"/>
                <a:ea typeface="宋体" pitchFamily="2" charset="-122"/>
              </a:rPr>
              <a:t>信息字段是安全性认证</a:t>
            </a:r>
            <a:r>
              <a:rPr lang="en-US" altLang="zh-CN" sz="2100" dirty="0">
                <a:solidFill>
                  <a:schemeClr val="tx1"/>
                </a:solidFill>
                <a:latin typeface="Times New Roman" pitchFamily="18" charset="0"/>
                <a:ea typeface="宋体" pitchFamily="2" charset="-122"/>
              </a:rPr>
              <a:t>CHAP</a:t>
            </a:r>
            <a:r>
              <a:rPr lang="zh-CN" altLang="en-US" sz="2100" dirty="0">
                <a:solidFill>
                  <a:schemeClr val="tx1"/>
                </a:solidFill>
                <a:latin typeface="Times New Roman" pitchFamily="18" charset="0"/>
                <a:ea typeface="宋体" pitchFamily="2" charset="-122"/>
              </a:rPr>
              <a:t>。  </a:t>
            </a:r>
          </a:p>
        </p:txBody>
      </p:sp>
      <p:sp>
        <p:nvSpPr>
          <p:cNvPr id="5" name="Rectangle 4">
            <a:extLst>
              <a:ext uri="{FF2B5EF4-FFF2-40B4-BE49-F238E27FC236}">
                <a16:creationId xmlns:a16="http://schemas.microsoft.com/office/drawing/2014/main" id="{7129732B-40EA-42FC-987F-DFC5511454BD}"/>
              </a:ext>
            </a:extLst>
          </p:cNvPr>
          <p:cNvSpPr>
            <a:spLocks noChangeArrowheads="1"/>
          </p:cNvSpPr>
          <p:nvPr/>
        </p:nvSpPr>
        <p:spPr bwMode="auto">
          <a:xfrm>
            <a:off x="5532247" y="1359771"/>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IP </a:t>
            </a:r>
            <a:r>
              <a:rPr kumimoji="1" lang="zh-CN" altLang="en-US" sz="2900">
                <a:solidFill>
                  <a:srgbClr val="333399"/>
                </a:solidFill>
                <a:effectLst>
                  <a:outerShdw blurRad="38100" dist="38100" dir="2700000" algn="tl">
                    <a:srgbClr val="000000">
                      <a:alpha val="43137"/>
                    </a:srgbClr>
                  </a:outerShdw>
                </a:effectLst>
                <a:ea typeface="黑体" pitchFamily="2" charset="-122"/>
              </a:rPr>
              <a:t>数据报</a:t>
            </a:r>
          </a:p>
        </p:txBody>
      </p:sp>
      <p:sp>
        <p:nvSpPr>
          <p:cNvPr id="6" name="Text Box 9">
            <a:extLst>
              <a:ext uri="{FF2B5EF4-FFF2-40B4-BE49-F238E27FC236}">
                <a16:creationId xmlns:a16="http://schemas.microsoft.com/office/drawing/2014/main" id="{44E3B202-230D-414E-9870-6286636A5CBC}"/>
              </a:ext>
            </a:extLst>
          </p:cNvPr>
          <p:cNvSpPr txBox="1">
            <a:spLocks noChangeArrowheads="1"/>
          </p:cNvSpPr>
          <p:nvPr/>
        </p:nvSpPr>
        <p:spPr bwMode="auto">
          <a:xfrm>
            <a:off x="2029620"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7" name="Text Box 10">
            <a:extLst>
              <a:ext uri="{FF2B5EF4-FFF2-40B4-BE49-F238E27FC236}">
                <a16:creationId xmlns:a16="http://schemas.microsoft.com/office/drawing/2014/main" id="{32BA1757-E2E0-4C17-98F0-184583F6BBD1}"/>
              </a:ext>
            </a:extLst>
          </p:cNvPr>
          <p:cNvSpPr txBox="1">
            <a:spLocks noChangeArrowheads="1"/>
          </p:cNvSpPr>
          <p:nvPr/>
        </p:nvSpPr>
        <p:spPr bwMode="auto">
          <a:xfrm>
            <a:off x="468780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8" name="Text Box 11">
            <a:extLst>
              <a:ext uri="{FF2B5EF4-FFF2-40B4-BE49-F238E27FC236}">
                <a16:creationId xmlns:a16="http://schemas.microsoft.com/office/drawing/2014/main" id="{F93FC488-6B42-41AB-BC26-C1C75FE66B14}"/>
              </a:ext>
            </a:extLst>
          </p:cNvPr>
          <p:cNvSpPr txBox="1">
            <a:spLocks noChangeArrowheads="1"/>
          </p:cNvSpPr>
          <p:nvPr/>
        </p:nvSpPr>
        <p:spPr bwMode="auto">
          <a:xfrm>
            <a:off x="2755542"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9" name="Text Box 12">
            <a:extLst>
              <a:ext uri="{FF2B5EF4-FFF2-40B4-BE49-F238E27FC236}">
                <a16:creationId xmlns:a16="http://schemas.microsoft.com/office/drawing/2014/main" id="{571C7F68-3E68-4439-90F7-23EEA147286D}"/>
              </a:ext>
            </a:extLst>
          </p:cNvPr>
          <p:cNvSpPr txBox="1">
            <a:spLocks noChangeArrowheads="1"/>
          </p:cNvSpPr>
          <p:nvPr/>
        </p:nvSpPr>
        <p:spPr bwMode="auto">
          <a:xfrm>
            <a:off x="11085657"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0" name="Text Box 13">
            <a:extLst>
              <a:ext uri="{FF2B5EF4-FFF2-40B4-BE49-F238E27FC236}">
                <a16:creationId xmlns:a16="http://schemas.microsoft.com/office/drawing/2014/main" id="{8BFEBAF6-7669-4773-ACA5-BD3004C1D071}"/>
              </a:ext>
            </a:extLst>
          </p:cNvPr>
          <p:cNvSpPr txBox="1">
            <a:spLocks noChangeArrowheads="1"/>
          </p:cNvSpPr>
          <p:nvPr/>
        </p:nvSpPr>
        <p:spPr bwMode="auto">
          <a:xfrm>
            <a:off x="943910" y="2795203"/>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a:solidFill>
                  <a:srgbClr val="333399"/>
                </a:solidFill>
                <a:effectLst>
                  <a:outerShdw blurRad="38100" dist="38100" dir="2700000" algn="tl">
                    <a:srgbClr val="000000">
                      <a:alpha val="43137"/>
                    </a:srgbClr>
                  </a:outerShdw>
                </a:effectLst>
                <a:ea typeface="黑体" pitchFamily="2" charset="-122"/>
              </a:rPr>
              <a:t>字节</a:t>
            </a:r>
          </a:p>
        </p:txBody>
      </p:sp>
      <p:sp>
        <p:nvSpPr>
          <p:cNvPr id="11" name="Text Box 18">
            <a:extLst>
              <a:ext uri="{FF2B5EF4-FFF2-40B4-BE49-F238E27FC236}">
                <a16:creationId xmlns:a16="http://schemas.microsoft.com/office/drawing/2014/main" id="{EADBF807-4809-4F6E-AC08-2C3498392D80}"/>
              </a:ext>
            </a:extLst>
          </p:cNvPr>
          <p:cNvSpPr txBox="1">
            <a:spLocks noChangeArrowheads="1"/>
          </p:cNvSpPr>
          <p:nvPr/>
        </p:nvSpPr>
        <p:spPr bwMode="auto">
          <a:xfrm>
            <a:off x="3479348"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1</a:t>
            </a:r>
          </a:p>
        </p:txBody>
      </p:sp>
      <p:sp>
        <p:nvSpPr>
          <p:cNvPr id="12" name="Text Box 23">
            <a:extLst>
              <a:ext uri="{FF2B5EF4-FFF2-40B4-BE49-F238E27FC236}">
                <a16:creationId xmlns:a16="http://schemas.microsoft.com/office/drawing/2014/main" id="{F2D3C52B-B17D-49FF-A3F1-DD14EC44AB01}"/>
              </a:ext>
            </a:extLst>
          </p:cNvPr>
          <p:cNvSpPr txBox="1">
            <a:spLocks noChangeArrowheads="1"/>
          </p:cNvSpPr>
          <p:nvPr/>
        </p:nvSpPr>
        <p:spPr bwMode="auto">
          <a:xfrm>
            <a:off x="9879314" y="2795203"/>
            <a:ext cx="426614"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2</a:t>
            </a:r>
          </a:p>
        </p:txBody>
      </p:sp>
      <p:sp>
        <p:nvSpPr>
          <p:cNvPr id="13" name="Line 26">
            <a:extLst>
              <a:ext uri="{FF2B5EF4-FFF2-40B4-BE49-F238E27FC236}">
                <a16:creationId xmlns:a16="http://schemas.microsoft.com/office/drawing/2014/main" id="{DC86F81D-84A2-4773-903D-F3F05C518265}"/>
              </a:ext>
            </a:extLst>
          </p:cNvPr>
          <p:cNvSpPr>
            <a:spLocks noChangeShapeType="1"/>
          </p:cNvSpPr>
          <p:nvPr/>
        </p:nvSpPr>
        <p:spPr bwMode="auto">
          <a:xfrm flipH="1">
            <a:off x="5532246" y="1347069"/>
            <a:ext cx="1" cy="924139"/>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4" name="Line 27">
            <a:extLst>
              <a:ext uri="{FF2B5EF4-FFF2-40B4-BE49-F238E27FC236}">
                <a16:creationId xmlns:a16="http://schemas.microsoft.com/office/drawing/2014/main" id="{67DEE902-55C4-46D4-9F79-39281F01B683}"/>
              </a:ext>
            </a:extLst>
          </p:cNvPr>
          <p:cNvSpPr>
            <a:spLocks noChangeShapeType="1"/>
          </p:cNvSpPr>
          <p:nvPr/>
        </p:nvSpPr>
        <p:spPr bwMode="auto">
          <a:xfrm>
            <a:off x="9396777" y="1347068"/>
            <a:ext cx="0" cy="889206"/>
          </a:xfrm>
          <a:prstGeom prst="line">
            <a:avLst/>
          </a:prstGeom>
          <a:noFill/>
          <a:ln w="9525">
            <a:solidFill>
              <a:schemeClr val="tx1"/>
            </a:solidFill>
            <a:prstDash val="dash"/>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5" name="Text Box 31">
            <a:extLst>
              <a:ext uri="{FF2B5EF4-FFF2-40B4-BE49-F238E27FC236}">
                <a16:creationId xmlns:a16="http://schemas.microsoft.com/office/drawing/2014/main" id="{0CD1F0A8-7F1B-4E61-847B-EC7672A0C3B3}"/>
              </a:ext>
            </a:extLst>
          </p:cNvPr>
          <p:cNvSpPr txBox="1">
            <a:spLocks noChangeArrowheads="1"/>
          </p:cNvSpPr>
          <p:nvPr/>
        </p:nvSpPr>
        <p:spPr bwMode="auto">
          <a:xfrm>
            <a:off x="6014784" y="2795203"/>
            <a:ext cx="2614712" cy="479245"/>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400" dirty="0">
                <a:solidFill>
                  <a:srgbClr val="333399"/>
                </a:solidFill>
                <a:effectLst>
                  <a:outerShdw blurRad="38100" dist="38100" dir="2700000" algn="tl">
                    <a:srgbClr val="000000">
                      <a:alpha val="43137"/>
                    </a:srgbClr>
                  </a:outerShdw>
                </a:effectLst>
                <a:ea typeface="黑体" pitchFamily="2" charset="-122"/>
              </a:rPr>
              <a:t>不超过 </a:t>
            </a:r>
            <a:r>
              <a:rPr kumimoji="1" lang="en-US" altLang="zh-CN" sz="2400" dirty="0">
                <a:solidFill>
                  <a:srgbClr val="333399"/>
                </a:solidFill>
                <a:effectLst>
                  <a:outerShdw blurRad="38100" dist="38100" dir="2700000" algn="tl">
                    <a:srgbClr val="000000">
                      <a:alpha val="43137"/>
                    </a:srgbClr>
                  </a:outerShdw>
                </a:effectLst>
                <a:ea typeface="黑体" pitchFamily="2" charset="-122"/>
              </a:rPr>
              <a:t>1500 </a:t>
            </a:r>
            <a:r>
              <a:rPr kumimoji="1" lang="zh-CN" altLang="en-US" sz="2400" dirty="0">
                <a:solidFill>
                  <a:srgbClr val="333399"/>
                </a:solidFill>
                <a:effectLst>
                  <a:outerShdw blurRad="38100" dist="38100" dir="2700000" algn="tl">
                    <a:srgbClr val="000000">
                      <a:alpha val="43137"/>
                    </a:srgbClr>
                  </a:outerShdw>
                </a:effectLst>
                <a:ea typeface="黑体" pitchFamily="2" charset="-122"/>
              </a:rPr>
              <a:t>字节</a:t>
            </a:r>
          </a:p>
        </p:txBody>
      </p:sp>
      <p:sp>
        <p:nvSpPr>
          <p:cNvPr id="16" name="Line 32">
            <a:extLst>
              <a:ext uri="{FF2B5EF4-FFF2-40B4-BE49-F238E27FC236}">
                <a16:creationId xmlns:a16="http://schemas.microsoft.com/office/drawing/2014/main" id="{5E294841-EF63-461D-AC3D-9062DCAF5D23}"/>
              </a:ext>
            </a:extLst>
          </p:cNvPr>
          <p:cNvSpPr>
            <a:spLocks noChangeShapeType="1"/>
          </p:cNvSpPr>
          <p:nvPr/>
        </p:nvSpPr>
        <p:spPr bwMode="auto">
          <a:xfrm>
            <a:off x="1930149" y="3527955"/>
            <a:ext cx="9779844" cy="0"/>
          </a:xfrm>
          <a:prstGeom prst="line">
            <a:avLst/>
          </a:prstGeom>
          <a:noFill/>
          <a:ln w="28575">
            <a:solidFill>
              <a:srgbClr val="333399"/>
            </a:solidFill>
            <a:round/>
            <a:headEnd type="triangle" w="med" len="lg"/>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17" name="Text Box 33">
            <a:extLst>
              <a:ext uri="{FF2B5EF4-FFF2-40B4-BE49-F238E27FC236}">
                <a16:creationId xmlns:a16="http://schemas.microsoft.com/office/drawing/2014/main" id="{FAB66977-49A6-496E-951C-23019E2AB9B9}"/>
              </a:ext>
            </a:extLst>
          </p:cNvPr>
          <p:cNvSpPr txBox="1">
            <a:spLocks noChangeArrowheads="1"/>
          </p:cNvSpPr>
          <p:nvPr/>
        </p:nvSpPr>
        <p:spPr bwMode="auto">
          <a:xfrm>
            <a:off x="5963990" y="3233645"/>
            <a:ext cx="1432979" cy="556189"/>
          </a:xfrm>
          <a:prstGeom prst="rect">
            <a:avLst/>
          </a:prstGeom>
          <a:solidFill>
            <a:schemeClr val="bg1"/>
          </a:solidFill>
          <a:ln w="9525">
            <a:noFill/>
            <a:miter lim="800000"/>
            <a:headEnd/>
            <a:tailEnd/>
          </a:ln>
          <a:effectLst/>
        </p:spPr>
        <p:txBody>
          <a:bodyPr wrap="none" lIns="108850" tIns="54425" rIns="108850" bIns="54425">
            <a:spAutoFit/>
          </a:bodyPr>
          <a:lstStyle/>
          <a:p>
            <a:pPr eaLnBrk="1" hangingPunct="1">
              <a:defRPr/>
            </a:pPr>
            <a:r>
              <a:rPr kumimoji="1" lang="en-US" altLang="zh-CN" sz="2900" dirty="0">
                <a:solidFill>
                  <a:srgbClr val="333399"/>
                </a:solidFill>
                <a:effectLst>
                  <a:outerShdw blurRad="38100" dist="38100" dir="2700000" algn="tl">
                    <a:srgbClr val="000000">
                      <a:alpha val="43137"/>
                    </a:srgbClr>
                  </a:outerShdw>
                </a:effectLst>
                <a:ea typeface="黑体" pitchFamily="2" charset="-122"/>
              </a:rPr>
              <a:t>PPP </a:t>
            </a:r>
            <a:r>
              <a:rPr kumimoji="1" lang="zh-CN" altLang="en-US" sz="2900" dirty="0">
                <a:solidFill>
                  <a:srgbClr val="333399"/>
                </a:solidFill>
                <a:effectLst>
                  <a:outerShdw blurRad="38100" dist="38100" dir="2700000" algn="tl">
                    <a:srgbClr val="000000">
                      <a:alpha val="43137"/>
                    </a:srgbClr>
                  </a:outerShdw>
                </a:effectLst>
                <a:ea typeface="黑体" pitchFamily="2" charset="-122"/>
              </a:rPr>
              <a:t>帧</a:t>
            </a:r>
          </a:p>
        </p:txBody>
      </p:sp>
      <p:sp>
        <p:nvSpPr>
          <p:cNvPr id="18" name="Text Box 39">
            <a:extLst>
              <a:ext uri="{FF2B5EF4-FFF2-40B4-BE49-F238E27FC236}">
                <a16:creationId xmlns:a16="http://schemas.microsoft.com/office/drawing/2014/main" id="{BB488FC3-B19F-4446-859A-73545884F858}"/>
              </a:ext>
            </a:extLst>
          </p:cNvPr>
          <p:cNvSpPr txBox="1">
            <a:spLocks noChangeArrowheads="1"/>
          </p:cNvSpPr>
          <p:nvPr/>
        </p:nvSpPr>
        <p:spPr bwMode="auto">
          <a:xfrm>
            <a:off x="501585" y="1609066"/>
            <a:ext cx="1335516"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先发送</a:t>
            </a:r>
          </a:p>
        </p:txBody>
      </p:sp>
      <p:sp>
        <p:nvSpPr>
          <p:cNvPr id="19" name="Rectangle 5">
            <a:extLst>
              <a:ext uri="{FF2B5EF4-FFF2-40B4-BE49-F238E27FC236}">
                <a16:creationId xmlns:a16="http://schemas.microsoft.com/office/drawing/2014/main" id="{A32CB5C9-6ED9-44AB-A0E1-F477BEB55A7E}"/>
              </a:ext>
            </a:extLst>
          </p:cNvPr>
          <p:cNvSpPr>
            <a:spLocks noChangeArrowheads="1"/>
          </p:cNvSpPr>
          <p:nvPr/>
        </p:nvSpPr>
        <p:spPr bwMode="auto">
          <a:xfrm>
            <a:off x="1908985" y="2194990"/>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defRPr/>
            </a:pPr>
            <a:endParaRPr kumimoji="1" lang="zh-CN" altLang="zh-CN" sz="2900">
              <a:solidFill>
                <a:srgbClr val="333399"/>
              </a:solidFill>
              <a:effectLst>
                <a:outerShdw blurRad="38100" dist="38100" dir="2700000" algn="tl">
                  <a:srgbClr val="000000">
                    <a:alpha val="43137"/>
                  </a:srgbClr>
                </a:outerShdw>
              </a:effectLst>
              <a:ea typeface="黑体" pitchFamily="2" charset="-122"/>
            </a:endParaRPr>
          </a:p>
        </p:txBody>
      </p:sp>
      <p:sp>
        <p:nvSpPr>
          <p:cNvPr id="20" name="Line 6">
            <a:extLst>
              <a:ext uri="{FF2B5EF4-FFF2-40B4-BE49-F238E27FC236}">
                <a16:creationId xmlns:a16="http://schemas.microsoft.com/office/drawing/2014/main" id="{C959ABBB-1077-4324-9486-B32905E179EF}"/>
              </a:ext>
            </a:extLst>
          </p:cNvPr>
          <p:cNvSpPr>
            <a:spLocks noChangeShapeType="1"/>
          </p:cNvSpPr>
          <p:nvPr/>
        </p:nvSpPr>
        <p:spPr bwMode="auto">
          <a:xfrm>
            <a:off x="2634908"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1" name="Line 7">
            <a:extLst>
              <a:ext uri="{FF2B5EF4-FFF2-40B4-BE49-F238E27FC236}">
                <a16:creationId xmlns:a16="http://schemas.microsoft.com/office/drawing/2014/main" id="{0BA25828-B256-48DC-B245-C80300D65272}"/>
              </a:ext>
            </a:extLst>
          </p:cNvPr>
          <p:cNvSpPr>
            <a:spLocks noChangeShapeType="1"/>
          </p:cNvSpPr>
          <p:nvPr/>
        </p:nvSpPr>
        <p:spPr bwMode="auto">
          <a:xfrm>
            <a:off x="10844388"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2" name="Text Box 8">
            <a:extLst>
              <a:ext uri="{FF2B5EF4-FFF2-40B4-BE49-F238E27FC236}">
                <a16:creationId xmlns:a16="http://schemas.microsoft.com/office/drawing/2014/main" id="{E8FA93BB-428A-4F9C-A7CC-1C40C7726E9D}"/>
              </a:ext>
            </a:extLst>
          </p:cNvPr>
          <p:cNvSpPr txBox="1">
            <a:spLocks noChangeArrowheads="1"/>
          </p:cNvSpPr>
          <p:nvPr/>
        </p:nvSpPr>
        <p:spPr bwMode="auto">
          <a:xfrm>
            <a:off x="1958568"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chemeClr val="accent2"/>
                </a:solidFill>
                <a:effectLst>
                  <a:outerShdw blurRad="38100" dist="38100" dir="2700000" algn="tl">
                    <a:srgbClr val="C0C0C0"/>
                  </a:outerShdw>
                </a:effectLst>
                <a:ea typeface="黑体" pitchFamily="2" charset="-122"/>
              </a:rPr>
              <a:t>7E</a:t>
            </a:r>
          </a:p>
        </p:txBody>
      </p:sp>
      <p:sp>
        <p:nvSpPr>
          <p:cNvPr id="23" name="Line 14">
            <a:extLst>
              <a:ext uri="{FF2B5EF4-FFF2-40B4-BE49-F238E27FC236}">
                <a16:creationId xmlns:a16="http://schemas.microsoft.com/office/drawing/2014/main" id="{212340EE-5599-4118-8250-AC22CE961CEE}"/>
              </a:ext>
            </a:extLst>
          </p:cNvPr>
          <p:cNvSpPr>
            <a:spLocks noChangeShapeType="1"/>
          </p:cNvSpPr>
          <p:nvPr/>
        </p:nvSpPr>
        <p:spPr bwMode="auto">
          <a:xfrm>
            <a:off x="3358713"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4" name="Line 15">
            <a:extLst>
              <a:ext uri="{FF2B5EF4-FFF2-40B4-BE49-F238E27FC236}">
                <a16:creationId xmlns:a16="http://schemas.microsoft.com/office/drawing/2014/main" id="{01BCC6C9-D921-411F-A0A4-920FFD77417B}"/>
              </a:ext>
            </a:extLst>
          </p:cNvPr>
          <p:cNvSpPr>
            <a:spLocks noChangeShapeType="1"/>
          </p:cNvSpPr>
          <p:nvPr/>
        </p:nvSpPr>
        <p:spPr bwMode="auto">
          <a:xfrm>
            <a:off x="4082519" y="2194990"/>
            <a:ext cx="0" cy="566868"/>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25" name="Text Box 16">
            <a:extLst>
              <a:ext uri="{FF2B5EF4-FFF2-40B4-BE49-F238E27FC236}">
                <a16:creationId xmlns:a16="http://schemas.microsoft.com/office/drawing/2014/main" id="{85AFC74C-CEF5-4DEF-92BE-E939E22D1CCF}"/>
              </a:ext>
            </a:extLst>
          </p:cNvPr>
          <p:cNvSpPr txBox="1">
            <a:spLocks noChangeArrowheads="1"/>
          </p:cNvSpPr>
          <p:nvPr/>
        </p:nvSpPr>
        <p:spPr bwMode="auto">
          <a:xfrm>
            <a:off x="2682373"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FF</a:t>
            </a:r>
          </a:p>
        </p:txBody>
      </p:sp>
      <p:sp>
        <p:nvSpPr>
          <p:cNvPr id="26" name="Text Box 17">
            <a:extLst>
              <a:ext uri="{FF2B5EF4-FFF2-40B4-BE49-F238E27FC236}">
                <a16:creationId xmlns:a16="http://schemas.microsoft.com/office/drawing/2014/main" id="{D37348A7-8DDE-4B14-B22E-9449526659D3}"/>
              </a:ext>
            </a:extLst>
          </p:cNvPr>
          <p:cNvSpPr txBox="1">
            <a:spLocks noChangeArrowheads="1"/>
          </p:cNvSpPr>
          <p:nvPr/>
        </p:nvSpPr>
        <p:spPr bwMode="auto">
          <a:xfrm>
            <a:off x="3397714" y="2459110"/>
            <a:ext cx="505160"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03</a:t>
            </a:r>
          </a:p>
        </p:txBody>
      </p:sp>
      <p:sp>
        <p:nvSpPr>
          <p:cNvPr id="27" name="Text Box 19">
            <a:extLst>
              <a:ext uri="{FF2B5EF4-FFF2-40B4-BE49-F238E27FC236}">
                <a16:creationId xmlns:a16="http://schemas.microsoft.com/office/drawing/2014/main" id="{DF63B6DB-3751-4FAB-B304-93A731381B5D}"/>
              </a:ext>
            </a:extLst>
          </p:cNvPr>
          <p:cNvSpPr txBox="1">
            <a:spLocks noChangeArrowheads="1"/>
          </p:cNvSpPr>
          <p:nvPr/>
        </p:nvSpPr>
        <p:spPr bwMode="auto">
          <a:xfrm>
            <a:off x="2006339" y="2161644"/>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28" name="Text Box 20">
            <a:extLst>
              <a:ext uri="{FF2B5EF4-FFF2-40B4-BE49-F238E27FC236}">
                <a16:creationId xmlns:a16="http://schemas.microsoft.com/office/drawing/2014/main" id="{FFA1BB0B-AD44-4892-8952-9CD5C6C1CE93}"/>
              </a:ext>
            </a:extLst>
          </p:cNvPr>
          <p:cNvSpPr txBox="1">
            <a:spLocks noChangeArrowheads="1"/>
          </p:cNvSpPr>
          <p:nvPr/>
        </p:nvSpPr>
        <p:spPr bwMode="auto">
          <a:xfrm>
            <a:off x="2683584" y="2160056"/>
            <a:ext cx="46829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A</a:t>
            </a:r>
          </a:p>
        </p:txBody>
      </p:sp>
      <p:sp>
        <p:nvSpPr>
          <p:cNvPr id="29" name="Text Box 21">
            <a:extLst>
              <a:ext uri="{FF2B5EF4-FFF2-40B4-BE49-F238E27FC236}">
                <a16:creationId xmlns:a16="http://schemas.microsoft.com/office/drawing/2014/main" id="{2FACCD12-0F70-49FF-B44D-55854F3C75F6}"/>
              </a:ext>
            </a:extLst>
          </p:cNvPr>
          <p:cNvSpPr txBox="1">
            <a:spLocks noChangeArrowheads="1"/>
          </p:cNvSpPr>
          <p:nvPr/>
        </p:nvSpPr>
        <p:spPr bwMode="auto">
          <a:xfrm>
            <a:off x="3362946" y="2161644"/>
            <a:ext cx="489130"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C</a:t>
            </a:r>
          </a:p>
        </p:txBody>
      </p:sp>
      <p:sp>
        <p:nvSpPr>
          <p:cNvPr id="30" name="Text Box 22">
            <a:extLst>
              <a:ext uri="{FF2B5EF4-FFF2-40B4-BE49-F238E27FC236}">
                <a16:creationId xmlns:a16="http://schemas.microsoft.com/office/drawing/2014/main" id="{91EFDE19-422A-4F53-A8F1-DF6F2A3F7E5E}"/>
              </a:ext>
            </a:extLst>
          </p:cNvPr>
          <p:cNvSpPr txBox="1">
            <a:spLocks noChangeArrowheads="1"/>
          </p:cNvSpPr>
          <p:nvPr/>
        </p:nvSpPr>
        <p:spPr bwMode="auto">
          <a:xfrm>
            <a:off x="9663442" y="2260091"/>
            <a:ext cx="965223"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900">
                <a:solidFill>
                  <a:srgbClr val="333399"/>
                </a:solidFill>
                <a:effectLst>
                  <a:outerShdw blurRad="38100" dist="38100" dir="2700000" algn="tl">
                    <a:srgbClr val="000000">
                      <a:alpha val="43137"/>
                    </a:srgbClr>
                  </a:outerShdw>
                </a:effectLst>
                <a:ea typeface="黑体" pitchFamily="2" charset="-122"/>
              </a:rPr>
              <a:t>FCS</a:t>
            </a:r>
          </a:p>
        </p:txBody>
      </p:sp>
      <p:sp>
        <p:nvSpPr>
          <p:cNvPr id="31" name="Text Box 24">
            <a:extLst>
              <a:ext uri="{FF2B5EF4-FFF2-40B4-BE49-F238E27FC236}">
                <a16:creationId xmlns:a16="http://schemas.microsoft.com/office/drawing/2014/main" id="{90E0508B-940A-481F-AC6F-715C7AD01E0C}"/>
              </a:ext>
            </a:extLst>
          </p:cNvPr>
          <p:cNvSpPr txBox="1">
            <a:spLocks noChangeArrowheads="1"/>
          </p:cNvSpPr>
          <p:nvPr/>
        </p:nvSpPr>
        <p:spPr bwMode="auto">
          <a:xfrm>
            <a:off x="11001001" y="2182286"/>
            <a:ext cx="447452" cy="556189"/>
          </a:xfrm>
          <a:prstGeom prst="rect">
            <a:avLst/>
          </a:prstGeom>
          <a:noFill/>
          <a:ln w="9525">
            <a:noFill/>
            <a:miter lim="800000"/>
            <a:headEnd/>
            <a:tailEnd/>
          </a:ln>
          <a:effectLst/>
        </p:spPr>
        <p:txBody>
          <a:bodyPr wrap="none" lIns="108850" tIns="54425" rIns="108850" bIns="54425">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kumimoji="1" lang="en-US" altLang="zh-CN" sz="2900">
                <a:solidFill>
                  <a:srgbClr val="333399"/>
                </a:solidFill>
                <a:effectLst>
                  <a:outerShdw blurRad="38100" dist="38100" dir="2700000" algn="tl">
                    <a:srgbClr val="C0C0C0"/>
                  </a:outerShdw>
                </a:effectLst>
                <a:ea typeface="黑体" pitchFamily="2" charset="-122"/>
              </a:rPr>
              <a:t>F</a:t>
            </a:r>
          </a:p>
        </p:txBody>
      </p:sp>
      <p:sp>
        <p:nvSpPr>
          <p:cNvPr id="32" name="Text Box 25">
            <a:extLst>
              <a:ext uri="{FF2B5EF4-FFF2-40B4-BE49-F238E27FC236}">
                <a16:creationId xmlns:a16="http://schemas.microsoft.com/office/drawing/2014/main" id="{D0D5628C-F475-4B01-A613-FDF258E3A75C}"/>
              </a:ext>
            </a:extLst>
          </p:cNvPr>
          <p:cNvSpPr txBox="1">
            <a:spLocks noChangeArrowheads="1"/>
          </p:cNvSpPr>
          <p:nvPr/>
        </p:nvSpPr>
        <p:spPr bwMode="auto">
          <a:xfrm>
            <a:off x="10974394" y="2459110"/>
            <a:ext cx="534015" cy="417690"/>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en-US" altLang="zh-CN" sz="2000" b="1">
                <a:solidFill>
                  <a:srgbClr val="333399"/>
                </a:solidFill>
                <a:effectLst>
                  <a:outerShdw blurRad="38100" dist="38100" dir="2700000" algn="tl">
                    <a:srgbClr val="000000">
                      <a:alpha val="43137"/>
                    </a:srgbClr>
                  </a:outerShdw>
                </a:effectLst>
                <a:ea typeface="黑体" pitchFamily="2" charset="-122"/>
              </a:rPr>
              <a:t>7E</a:t>
            </a:r>
          </a:p>
        </p:txBody>
      </p:sp>
      <p:sp>
        <p:nvSpPr>
          <p:cNvPr id="33" name="Rectangle 28">
            <a:extLst>
              <a:ext uri="{FF2B5EF4-FFF2-40B4-BE49-F238E27FC236}">
                <a16:creationId xmlns:a16="http://schemas.microsoft.com/office/drawing/2014/main" id="{13A80D1E-08EC-4C53-99C7-038DC18811D7}"/>
              </a:ext>
            </a:extLst>
          </p:cNvPr>
          <p:cNvSpPr>
            <a:spLocks noChangeArrowheads="1"/>
          </p:cNvSpPr>
          <p:nvPr/>
        </p:nvSpPr>
        <p:spPr bwMode="auto">
          <a:xfrm>
            <a:off x="5532247" y="2221983"/>
            <a:ext cx="3864530" cy="519233"/>
          </a:xfrm>
          <a:prstGeom prst="rect">
            <a:avLst/>
          </a:prstGeom>
          <a:solidFill>
            <a:srgbClr val="FFCCFF"/>
          </a:solidFill>
          <a:ln w="9525">
            <a:noFill/>
            <a:miter lim="800000"/>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4" name="Text Box 29">
            <a:extLst>
              <a:ext uri="{FF2B5EF4-FFF2-40B4-BE49-F238E27FC236}">
                <a16:creationId xmlns:a16="http://schemas.microsoft.com/office/drawing/2014/main" id="{6F3EF97C-E49F-48BB-B3C0-1665880B56E8}"/>
              </a:ext>
            </a:extLst>
          </p:cNvPr>
          <p:cNvSpPr txBox="1">
            <a:spLocks noChangeArrowheads="1"/>
          </p:cNvSpPr>
          <p:nvPr/>
        </p:nvSpPr>
        <p:spPr bwMode="auto">
          <a:xfrm>
            <a:off x="4279344" y="2244213"/>
            <a:ext cx="966825"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b="1">
                <a:solidFill>
                  <a:schemeClr val="accent2"/>
                </a:solidFill>
                <a:effectLst>
                  <a:outerShdw blurRad="38100" dist="38100" dir="2700000" algn="tl">
                    <a:srgbClr val="C0C0C0"/>
                  </a:outerShdw>
                </a:effectLst>
                <a:ea typeface="黑体" pitchFamily="2" charset="-122"/>
              </a:rPr>
              <a:t>协议</a:t>
            </a:r>
          </a:p>
        </p:txBody>
      </p:sp>
      <p:sp>
        <p:nvSpPr>
          <p:cNvPr id="35" name="Text Box 30">
            <a:extLst>
              <a:ext uri="{FF2B5EF4-FFF2-40B4-BE49-F238E27FC236}">
                <a16:creationId xmlns:a16="http://schemas.microsoft.com/office/drawing/2014/main" id="{B6073703-9981-4339-936B-E1A80EC93681}"/>
              </a:ext>
            </a:extLst>
          </p:cNvPr>
          <p:cNvSpPr txBox="1">
            <a:spLocks noChangeArrowheads="1"/>
          </p:cNvSpPr>
          <p:nvPr/>
        </p:nvSpPr>
        <p:spPr bwMode="auto">
          <a:xfrm>
            <a:off x="6014783" y="2268031"/>
            <a:ext cx="29385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信    息    部    分</a:t>
            </a:r>
          </a:p>
        </p:txBody>
      </p:sp>
      <p:sp>
        <p:nvSpPr>
          <p:cNvPr id="36" name="AutoShape 34">
            <a:extLst>
              <a:ext uri="{FF2B5EF4-FFF2-40B4-BE49-F238E27FC236}">
                <a16:creationId xmlns:a16="http://schemas.microsoft.com/office/drawing/2014/main" id="{7DB7022E-2B93-4B56-AC39-4BBB4B36EFCA}"/>
              </a:ext>
            </a:extLst>
          </p:cNvPr>
          <p:cNvSpPr>
            <a:spLocks/>
          </p:cNvSpPr>
          <p:nvPr/>
        </p:nvSpPr>
        <p:spPr bwMode="auto">
          <a:xfrm rot="5400000">
            <a:off x="3632489" y="295232"/>
            <a:ext cx="176254" cy="3623262"/>
          </a:xfrm>
          <a:prstGeom prst="leftBrace">
            <a:avLst>
              <a:gd name="adj1" fmla="val 128528"/>
              <a:gd name="adj2" fmla="val 50069"/>
            </a:avLst>
          </a:prstGeom>
          <a:noFill/>
          <a:ln w="9525">
            <a:solidFill>
              <a:schemeClr val="folHlink"/>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7" name="AutoShape 35">
            <a:extLst>
              <a:ext uri="{FF2B5EF4-FFF2-40B4-BE49-F238E27FC236}">
                <a16:creationId xmlns:a16="http://schemas.microsoft.com/office/drawing/2014/main" id="{78000972-D083-467C-B719-D5EC3BFBCA49}"/>
              </a:ext>
            </a:extLst>
          </p:cNvPr>
          <p:cNvSpPr>
            <a:spLocks/>
          </p:cNvSpPr>
          <p:nvPr/>
        </p:nvSpPr>
        <p:spPr bwMode="auto">
          <a:xfrm rot="5400000">
            <a:off x="10461822" y="967983"/>
            <a:ext cx="161962" cy="2292052"/>
          </a:xfrm>
          <a:prstGeom prst="leftBrace">
            <a:avLst>
              <a:gd name="adj1" fmla="val 88480"/>
              <a:gd name="adj2" fmla="val 50000"/>
            </a:avLst>
          </a:prstGeom>
          <a:noFill/>
          <a:ln w="9525">
            <a:solidFill>
              <a:schemeClr val="tx1"/>
            </a:solidFill>
            <a:round/>
            <a:headEnd/>
            <a:tailEnd/>
          </a:ln>
        </p:spPr>
        <p:txBody>
          <a:bodyPr rot="10800000"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 name="Text Box 36">
            <a:extLst>
              <a:ext uri="{FF2B5EF4-FFF2-40B4-BE49-F238E27FC236}">
                <a16:creationId xmlns:a16="http://schemas.microsoft.com/office/drawing/2014/main" id="{ACB18EE8-DE32-44CF-B8F9-A8B59079A482}"/>
              </a:ext>
            </a:extLst>
          </p:cNvPr>
          <p:cNvSpPr txBox="1">
            <a:spLocks noChangeArrowheads="1"/>
          </p:cNvSpPr>
          <p:nvPr/>
        </p:nvSpPr>
        <p:spPr bwMode="auto">
          <a:xfrm>
            <a:off x="3242518" y="1485772"/>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首部</a:t>
            </a:r>
          </a:p>
        </p:txBody>
      </p:sp>
      <p:sp>
        <p:nvSpPr>
          <p:cNvPr id="39" name="Text Box 37">
            <a:extLst>
              <a:ext uri="{FF2B5EF4-FFF2-40B4-BE49-F238E27FC236}">
                <a16:creationId xmlns:a16="http://schemas.microsoft.com/office/drawing/2014/main" id="{C622C9B6-8EC0-4959-AB57-05C19CE4DA97}"/>
              </a:ext>
            </a:extLst>
          </p:cNvPr>
          <p:cNvSpPr txBox="1">
            <a:spLocks noChangeArrowheads="1"/>
          </p:cNvSpPr>
          <p:nvPr/>
        </p:nvSpPr>
        <p:spPr bwMode="auto">
          <a:xfrm>
            <a:off x="10060993" y="1511155"/>
            <a:ext cx="963619" cy="556189"/>
          </a:xfrm>
          <a:prstGeom prst="rect">
            <a:avLst/>
          </a:prstGeom>
          <a:noFill/>
          <a:ln w="9525">
            <a:noFill/>
            <a:miter lim="800000"/>
            <a:headEnd/>
            <a:tailEnd/>
          </a:ln>
          <a:effectLst/>
        </p:spPr>
        <p:txBody>
          <a:bodyPr wrap="none" lIns="108850" tIns="54425" rIns="108850" bIns="54425">
            <a:spAutoFit/>
          </a:bodyPr>
          <a:lstStyle/>
          <a:p>
            <a:pPr eaLnBrk="1" hangingPunct="1">
              <a:defRPr/>
            </a:pPr>
            <a:r>
              <a:rPr kumimoji="1" lang="zh-CN" altLang="en-US" sz="2900" dirty="0">
                <a:solidFill>
                  <a:srgbClr val="333399"/>
                </a:solidFill>
                <a:effectLst>
                  <a:outerShdw blurRad="38100" dist="38100" dir="2700000" algn="tl">
                    <a:srgbClr val="000000">
                      <a:alpha val="43137"/>
                    </a:srgbClr>
                  </a:outerShdw>
                </a:effectLst>
                <a:ea typeface="黑体" pitchFamily="2" charset="-122"/>
              </a:rPr>
              <a:t>尾部</a:t>
            </a:r>
          </a:p>
        </p:txBody>
      </p:sp>
      <p:sp>
        <p:nvSpPr>
          <p:cNvPr id="40" name="Line 38">
            <a:extLst>
              <a:ext uri="{FF2B5EF4-FFF2-40B4-BE49-F238E27FC236}">
                <a16:creationId xmlns:a16="http://schemas.microsoft.com/office/drawing/2014/main" id="{081E6471-4C36-4761-9BA1-A4C518F3D2A3}"/>
              </a:ext>
            </a:extLst>
          </p:cNvPr>
          <p:cNvSpPr>
            <a:spLocks noChangeShapeType="1"/>
          </p:cNvSpPr>
          <p:nvPr/>
        </p:nvSpPr>
        <p:spPr bwMode="auto">
          <a:xfrm>
            <a:off x="1908985" y="1626534"/>
            <a:ext cx="0" cy="485887"/>
          </a:xfrm>
          <a:prstGeom prst="line">
            <a:avLst/>
          </a:prstGeom>
          <a:noFill/>
          <a:ln w="28575">
            <a:solidFill>
              <a:srgbClr val="333399"/>
            </a:solidFill>
            <a:round/>
            <a:headEnd/>
            <a:tailEnd type="triangle" w="med" len="lg"/>
          </a:ln>
          <a:effectLst/>
        </p:spPr>
        <p:txBody>
          <a:bodyPr lIns="108850" tIns="54425" rIns="108850" bIns="54425"/>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1" name="Line 40">
            <a:extLst>
              <a:ext uri="{FF2B5EF4-FFF2-40B4-BE49-F238E27FC236}">
                <a16:creationId xmlns:a16="http://schemas.microsoft.com/office/drawing/2014/main" id="{DD39E14B-BC63-49AC-95A7-B403ACA8C347}"/>
              </a:ext>
            </a:extLst>
          </p:cNvPr>
          <p:cNvSpPr>
            <a:spLocks noChangeShapeType="1"/>
          </p:cNvSpPr>
          <p:nvPr/>
        </p:nvSpPr>
        <p:spPr bwMode="auto">
          <a:xfrm>
            <a:off x="9396777" y="2166408"/>
            <a:ext cx="0" cy="595450"/>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2" name="Line 41">
            <a:extLst>
              <a:ext uri="{FF2B5EF4-FFF2-40B4-BE49-F238E27FC236}">
                <a16:creationId xmlns:a16="http://schemas.microsoft.com/office/drawing/2014/main" id="{736D9F1B-1DEC-4B7F-91CD-2E1B41079FAA}"/>
              </a:ext>
            </a:extLst>
          </p:cNvPr>
          <p:cNvSpPr>
            <a:spLocks noChangeShapeType="1"/>
          </p:cNvSpPr>
          <p:nvPr/>
        </p:nvSpPr>
        <p:spPr bwMode="auto">
          <a:xfrm>
            <a:off x="5532246" y="2206104"/>
            <a:ext cx="0" cy="555754"/>
          </a:xfrm>
          <a:prstGeom prst="line">
            <a:avLst/>
          </a:prstGeom>
          <a:noFill/>
          <a:ln w="9525">
            <a:solidFill>
              <a:schemeClr val="tx1"/>
            </a:solidFill>
            <a:round/>
            <a:headEnd/>
            <a:tailEnd/>
          </a:ln>
          <a:effectLst/>
        </p:spPr>
        <p:txBody>
          <a:bodyPr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43" name="AutoShape 42">
            <a:extLst>
              <a:ext uri="{FF2B5EF4-FFF2-40B4-BE49-F238E27FC236}">
                <a16:creationId xmlns:a16="http://schemas.microsoft.com/office/drawing/2014/main" id="{A4A7DC4B-F4EE-4D49-BD4E-762B4A220CC0}"/>
              </a:ext>
            </a:extLst>
          </p:cNvPr>
          <p:cNvSpPr>
            <a:spLocks noChangeArrowheads="1"/>
          </p:cNvSpPr>
          <p:nvPr/>
        </p:nvSpPr>
        <p:spPr bwMode="auto">
          <a:xfrm>
            <a:off x="7223244" y="1763090"/>
            <a:ext cx="361902" cy="566868"/>
          </a:xfrm>
          <a:prstGeom prst="downArrow">
            <a:avLst>
              <a:gd name="adj1" fmla="val 50000"/>
              <a:gd name="adj2" fmla="val 78290"/>
            </a:avLst>
          </a:prstGeom>
          <a:solidFill>
            <a:schemeClr val="accent1"/>
          </a:solidFill>
          <a:ln w="19050">
            <a:solidFill>
              <a:schemeClr val="tx1"/>
            </a:solidFill>
            <a:miter lim="800000"/>
            <a:headEnd/>
            <a:tailEnd/>
          </a:ln>
          <a:effectLst/>
        </p:spPr>
        <p:txBody>
          <a:bodyPr vert="eaVert" wrap="none" lIns="108850" tIns="54425" rIns="108850" bIns="54425" anchor="ctr"/>
          <a:lstStyle/>
          <a:p>
            <a:pPr eaLnBrk="1" hangingPunct="1">
              <a:defRPr/>
            </a:pPr>
            <a:endParaRPr kumimoji="1" lang="zh-CN" altLang="en-US" sz="2900">
              <a:effectLst>
                <a:outerShdw blurRad="38100" dist="38100" dir="2700000" algn="tl">
                  <a:srgbClr val="000000">
                    <a:alpha val="43137"/>
                  </a:srgbClr>
                </a:outerShdw>
              </a:effectLst>
              <a:latin typeface="Times New Roman" pitchFamily="18" charset="0"/>
            </a:endParaRPr>
          </a:p>
        </p:txBody>
      </p:sp>
      <p:sp>
        <p:nvSpPr>
          <p:cNvPr id="38954" name="AutoShape 43"/>
          <p:cNvSpPr>
            <a:spLocks noChangeArrowheads="1"/>
          </p:cNvSpPr>
          <p:nvPr/>
        </p:nvSpPr>
        <p:spPr bwMode="auto">
          <a:xfrm>
            <a:off x="334390" y="4082964"/>
            <a:ext cx="2063482" cy="1008296"/>
          </a:xfrm>
          <a:prstGeom prst="wedgeEllipseCallout">
            <a:avLst>
              <a:gd name="adj1" fmla="val 73181"/>
              <a:gd name="adj2" fmla="val -18512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pPr algn="ctr" eaLnBrk="1" hangingPunct="1"/>
            <a:r>
              <a:rPr kumimoji="1" lang="en-US" altLang="zh-CN">
                <a:latin typeface="Times New Roman" pitchFamily="18" charset="0"/>
              </a:rPr>
              <a:t>FF</a:t>
            </a:r>
            <a:r>
              <a:rPr kumimoji="1" lang="zh-CN" altLang="en-US">
                <a:latin typeface="Times New Roman" pitchFamily="18" charset="0"/>
              </a:rPr>
              <a:t>、</a:t>
            </a:r>
            <a:r>
              <a:rPr kumimoji="1" lang="en-US" altLang="zh-CN">
                <a:latin typeface="Times New Roman" pitchFamily="18" charset="0"/>
              </a:rPr>
              <a:t>03</a:t>
            </a:r>
            <a:r>
              <a:rPr kumimoji="1" lang="zh-CN" altLang="en-US">
                <a:latin typeface="Times New Roman" pitchFamily="18" charset="0"/>
              </a:rPr>
              <a:t>是固定的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42799" y="1267199"/>
            <a:ext cx="11413223" cy="4896000"/>
          </a:xfrm>
        </p:spPr>
        <p:txBody>
          <a:bodyPr/>
          <a:lstStyle/>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标志字段 </a:t>
            </a:r>
            <a:r>
              <a:rPr lang="en-US" altLang="zh-CN" sz="3200" b="0" dirty="0">
                <a:solidFill>
                  <a:srgbClr val="4D4D4D"/>
                </a:solidFill>
                <a:latin typeface="微软雅黑" panose="020B0503020204020204" pitchFamily="34" charset="-122"/>
                <a:ea typeface="微软雅黑" panose="020B0503020204020204" pitchFamily="34" charset="-122"/>
              </a:rPr>
              <a:t>F = 0x7E </a:t>
            </a:r>
            <a:r>
              <a:rPr lang="zh-CN" altLang="en-US" sz="3200" b="0" dirty="0">
                <a:solidFill>
                  <a:srgbClr val="4D4D4D"/>
                </a:solidFill>
                <a:latin typeface="微软雅黑" panose="020B0503020204020204" pitchFamily="34" charset="-122"/>
                <a:ea typeface="微软雅黑" panose="020B0503020204020204" pitchFamily="34" charset="-122"/>
              </a:rPr>
              <a:t>（符号“</a:t>
            </a:r>
            <a:r>
              <a:rPr lang="en-US" altLang="zh-CN" sz="3200" b="0" dirty="0">
                <a:solidFill>
                  <a:srgbClr val="4D4D4D"/>
                </a:solidFill>
                <a:latin typeface="微软雅黑" panose="020B0503020204020204" pitchFamily="34" charset="-122"/>
                <a:ea typeface="微软雅黑" panose="020B0503020204020204" pitchFamily="34" charset="-122"/>
              </a:rPr>
              <a:t>0x”</a:t>
            </a:r>
            <a:r>
              <a:rPr lang="zh-CN" altLang="en-US" sz="3200" b="0" dirty="0">
                <a:solidFill>
                  <a:srgbClr val="4D4D4D"/>
                </a:solidFill>
                <a:latin typeface="微软雅黑" panose="020B0503020204020204" pitchFamily="34" charset="-122"/>
                <a:ea typeface="微软雅黑" panose="020B0503020204020204" pitchFamily="34" charset="-122"/>
              </a:rPr>
              <a:t>表示后面的字符是用十六进制表示。十六进制的 </a:t>
            </a:r>
            <a:r>
              <a:rPr lang="en-US" altLang="zh-CN" sz="3200" b="0" dirty="0">
                <a:solidFill>
                  <a:srgbClr val="4D4D4D"/>
                </a:solidFill>
                <a:latin typeface="微软雅黑" panose="020B0503020204020204" pitchFamily="34" charset="-122"/>
                <a:ea typeface="微软雅黑" panose="020B0503020204020204" pitchFamily="34" charset="-122"/>
              </a:rPr>
              <a:t>7E </a:t>
            </a:r>
            <a:r>
              <a:rPr lang="zh-CN" altLang="en-US" sz="3200" b="0" dirty="0">
                <a:solidFill>
                  <a:srgbClr val="4D4D4D"/>
                </a:solidFill>
                <a:latin typeface="微软雅黑" panose="020B0503020204020204" pitchFamily="34" charset="-122"/>
                <a:ea typeface="微软雅黑" panose="020B0503020204020204" pitchFamily="34" charset="-122"/>
              </a:rPr>
              <a:t>的二进制表示是 </a:t>
            </a:r>
            <a:r>
              <a:rPr lang="en-US" altLang="zh-CN" sz="3200" b="0" dirty="0">
                <a:solidFill>
                  <a:srgbClr val="4D4D4D"/>
                </a:solidFill>
                <a:latin typeface="微软雅黑" panose="020B0503020204020204" pitchFamily="34" charset="-122"/>
                <a:ea typeface="微软雅黑" panose="020B0503020204020204" pitchFamily="34" charset="-122"/>
              </a:rPr>
              <a:t>01111110</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地址字段 </a:t>
            </a:r>
            <a:r>
              <a:rPr lang="en-US" altLang="zh-CN" sz="3200" b="0" dirty="0">
                <a:solidFill>
                  <a:srgbClr val="4D4D4D"/>
                </a:solidFill>
                <a:latin typeface="微软雅黑" panose="020B0503020204020204" pitchFamily="34" charset="-122"/>
                <a:ea typeface="微软雅黑" panose="020B0503020204020204" pitchFamily="34" charset="-122"/>
              </a:rPr>
              <a:t>A </a:t>
            </a:r>
            <a:r>
              <a:rPr lang="zh-CN" altLang="en-US" sz="3200" b="0" dirty="0">
                <a:solidFill>
                  <a:srgbClr val="4D4D4D"/>
                </a:solidFill>
                <a:latin typeface="微软雅黑" panose="020B0503020204020204" pitchFamily="34" charset="-122"/>
                <a:ea typeface="微软雅黑" panose="020B0503020204020204" pitchFamily="34" charset="-122"/>
              </a:rPr>
              <a:t>只置为 </a:t>
            </a:r>
            <a:r>
              <a:rPr lang="en-US" altLang="zh-CN" sz="3200" b="0" dirty="0">
                <a:solidFill>
                  <a:srgbClr val="4D4D4D"/>
                </a:solidFill>
                <a:latin typeface="微软雅黑" panose="020B0503020204020204" pitchFamily="34" charset="-122"/>
                <a:ea typeface="微软雅黑" panose="020B0503020204020204" pitchFamily="34" charset="-122"/>
              </a:rPr>
              <a:t>0xFF</a:t>
            </a:r>
            <a:r>
              <a:rPr lang="zh-CN" altLang="en-US" sz="3200" b="0" dirty="0">
                <a:solidFill>
                  <a:srgbClr val="4D4D4D"/>
                </a:solidFill>
                <a:latin typeface="微软雅黑" panose="020B0503020204020204" pitchFamily="34" charset="-122"/>
                <a:ea typeface="微软雅黑" panose="020B0503020204020204" pitchFamily="34" charset="-122"/>
              </a:rPr>
              <a:t>。地址字段实际上并不起作用。</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控制字段 </a:t>
            </a:r>
            <a:r>
              <a:rPr lang="en-US" altLang="zh-CN" sz="3200" b="0" dirty="0">
                <a:solidFill>
                  <a:srgbClr val="4D4D4D"/>
                </a:solidFill>
                <a:latin typeface="微软雅黑" panose="020B0503020204020204" pitchFamily="34" charset="-122"/>
                <a:ea typeface="微软雅黑" panose="020B0503020204020204" pitchFamily="34" charset="-122"/>
              </a:rPr>
              <a:t>C </a:t>
            </a:r>
            <a:r>
              <a:rPr lang="zh-CN" altLang="en-US" sz="3200" b="0" dirty="0">
                <a:solidFill>
                  <a:srgbClr val="4D4D4D"/>
                </a:solidFill>
                <a:latin typeface="微软雅黑" panose="020B0503020204020204" pitchFamily="34" charset="-122"/>
                <a:ea typeface="微软雅黑" panose="020B0503020204020204" pitchFamily="34" charset="-122"/>
              </a:rPr>
              <a:t>通常置为 </a:t>
            </a:r>
            <a:r>
              <a:rPr lang="en-US" altLang="zh-CN" sz="3200" b="0" dirty="0">
                <a:solidFill>
                  <a:srgbClr val="4D4D4D"/>
                </a:solidFill>
                <a:latin typeface="微软雅黑" panose="020B0503020204020204" pitchFamily="34" charset="-122"/>
                <a:ea typeface="微软雅黑" panose="020B0503020204020204" pitchFamily="34" charset="-122"/>
              </a:rPr>
              <a:t>0x03</a:t>
            </a:r>
            <a:r>
              <a:rPr lang="zh-CN" altLang="en-US" sz="3200" b="0" dirty="0">
                <a:solidFill>
                  <a:srgbClr val="4D4D4D"/>
                </a:solidFill>
                <a:latin typeface="微软雅黑" panose="020B0503020204020204" pitchFamily="34" charset="-122"/>
                <a:ea typeface="微软雅黑" panose="020B0503020204020204" pitchFamily="34" charset="-122"/>
              </a:rPr>
              <a:t>。</a:t>
            </a:r>
          </a:p>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是面向字节的，所有的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帧的长度都是整数字节。</a:t>
            </a:r>
          </a:p>
        </p:txBody>
      </p:sp>
      <p:sp>
        <p:nvSpPr>
          <p:cNvPr id="39938" name="Rectangle 2"/>
          <p:cNvSpPr>
            <a:spLocks noGrp="1" noChangeArrowheads="1"/>
          </p:cNvSpPr>
          <p:nvPr>
            <p:ph type="title"/>
          </p:nvPr>
        </p:nvSpPr>
        <p:spPr/>
        <p:txBody>
          <a:bodyPr/>
          <a:lstStyle/>
          <a:p>
            <a:r>
              <a:rPr lang="en-US" altLang="zh-CN" sz="4000" dirty="0">
                <a:solidFill>
                  <a:srgbClr val="FFFFFF"/>
                </a:solidFill>
              </a:rPr>
              <a:t>PPP</a:t>
            </a:r>
            <a:r>
              <a:rPr lang="zh-CN" altLang="en-US" sz="4000" dirty="0">
                <a:solidFill>
                  <a:srgbClr val="FFFFFF"/>
                </a:solidFill>
              </a:rPr>
              <a:t>协议帧格式</a:t>
            </a:r>
            <a:endParaRPr lang="en-US" altLang="zh-CN" sz="4000" dirty="0">
              <a:solidFill>
                <a:srgbClr val="FFFFFF"/>
              </a:solidFill>
            </a:endParaRPr>
          </a:p>
        </p:txBody>
      </p:sp>
      <p:sp>
        <p:nvSpPr>
          <p:cNvPr id="39940" name="Rectangle 4"/>
          <p:cNvSpPr>
            <a:spLocks noChangeArrowheads="1"/>
          </p:cNvSpPr>
          <p:nvPr/>
        </p:nvSpPr>
        <p:spPr bwMode="auto">
          <a:xfrm>
            <a:off x="5197857" y="4683468"/>
            <a:ext cx="3864530" cy="465246"/>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39941" name="Text Box 5"/>
          <p:cNvSpPr txBox="1">
            <a:spLocks noChangeArrowheads="1"/>
          </p:cNvSpPr>
          <p:nvPr/>
        </p:nvSpPr>
        <p:spPr bwMode="auto">
          <a:xfrm>
            <a:off x="1695230"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2" name="Text Box 6"/>
          <p:cNvSpPr txBox="1">
            <a:spLocks noChangeArrowheads="1"/>
          </p:cNvSpPr>
          <p:nvPr/>
        </p:nvSpPr>
        <p:spPr bwMode="auto">
          <a:xfrm>
            <a:off x="4353418"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3" name="Text Box 7"/>
          <p:cNvSpPr txBox="1">
            <a:spLocks noChangeArrowheads="1"/>
          </p:cNvSpPr>
          <p:nvPr/>
        </p:nvSpPr>
        <p:spPr bwMode="auto">
          <a:xfrm>
            <a:off x="2421151"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4" name="Text Box 8"/>
          <p:cNvSpPr txBox="1">
            <a:spLocks noChangeArrowheads="1"/>
          </p:cNvSpPr>
          <p:nvPr/>
        </p:nvSpPr>
        <p:spPr bwMode="auto">
          <a:xfrm>
            <a:off x="1075126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5" name="Text Box 9"/>
          <p:cNvSpPr txBox="1">
            <a:spLocks noChangeArrowheads="1"/>
          </p:cNvSpPr>
          <p:nvPr/>
        </p:nvSpPr>
        <p:spPr bwMode="auto">
          <a:xfrm>
            <a:off x="609520" y="611890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39946" name="Text Box 10"/>
          <p:cNvSpPr txBox="1">
            <a:spLocks noChangeArrowheads="1"/>
          </p:cNvSpPr>
          <p:nvPr/>
        </p:nvSpPr>
        <p:spPr bwMode="auto">
          <a:xfrm>
            <a:off x="314495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39947" name="Text Box 11"/>
          <p:cNvSpPr txBox="1">
            <a:spLocks noChangeArrowheads="1"/>
          </p:cNvSpPr>
          <p:nvPr/>
        </p:nvSpPr>
        <p:spPr bwMode="auto">
          <a:xfrm>
            <a:off x="9544924"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39948" name="Line 12"/>
          <p:cNvSpPr>
            <a:spLocks noChangeShapeType="1"/>
          </p:cNvSpPr>
          <p:nvPr/>
        </p:nvSpPr>
        <p:spPr bwMode="auto">
          <a:xfrm>
            <a:off x="5197858" y="4670766"/>
            <a:ext cx="0" cy="8971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49" name="Line 13"/>
          <p:cNvSpPr>
            <a:spLocks noChangeShapeType="1"/>
          </p:cNvSpPr>
          <p:nvPr/>
        </p:nvSpPr>
        <p:spPr bwMode="auto">
          <a:xfrm>
            <a:off x="9062387" y="4670765"/>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0" name="Text Box 14"/>
          <p:cNvSpPr txBox="1">
            <a:spLocks noChangeArrowheads="1"/>
          </p:cNvSpPr>
          <p:nvPr/>
        </p:nvSpPr>
        <p:spPr bwMode="auto">
          <a:xfrm>
            <a:off x="5680394" y="6118901"/>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39951" name="Text Box 15"/>
          <p:cNvSpPr txBox="1">
            <a:spLocks noChangeArrowheads="1"/>
          </p:cNvSpPr>
          <p:nvPr/>
        </p:nvSpPr>
        <p:spPr bwMode="auto">
          <a:xfrm>
            <a:off x="334390" y="4932764"/>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39952" name="Rectangle 16"/>
          <p:cNvSpPr>
            <a:spLocks noChangeArrowheads="1"/>
          </p:cNvSpPr>
          <p:nvPr/>
        </p:nvSpPr>
        <p:spPr bwMode="auto">
          <a:xfrm>
            <a:off x="1574595" y="5518686"/>
            <a:ext cx="9779844" cy="566869"/>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39953" name="Line 17"/>
          <p:cNvSpPr>
            <a:spLocks noChangeShapeType="1"/>
          </p:cNvSpPr>
          <p:nvPr/>
        </p:nvSpPr>
        <p:spPr bwMode="auto">
          <a:xfrm>
            <a:off x="2300518"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4" name="Line 18"/>
          <p:cNvSpPr>
            <a:spLocks noChangeShapeType="1"/>
          </p:cNvSpPr>
          <p:nvPr/>
        </p:nvSpPr>
        <p:spPr bwMode="auto">
          <a:xfrm>
            <a:off x="10509998"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5" name="Text Box 19"/>
          <p:cNvSpPr txBox="1">
            <a:spLocks noChangeArrowheads="1"/>
          </p:cNvSpPr>
          <p:nvPr/>
        </p:nvSpPr>
        <p:spPr bwMode="auto">
          <a:xfrm>
            <a:off x="1570362"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56" name="Line 20"/>
          <p:cNvSpPr>
            <a:spLocks noChangeShapeType="1"/>
          </p:cNvSpPr>
          <p:nvPr/>
        </p:nvSpPr>
        <p:spPr bwMode="auto">
          <a:xfrm>
            <a:off x="3024324"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7" name="Line 21"/>
          <p:cNvSpPr>
            <a:spLocks noChangeShapeType="1"/>
          </p:cNvSpPr>
          <p:nvPr/>
        </p:nvSpPr>
        <p:spPr bwMode="auto">
          <a:xfrm>
            <a:off x="3748129" y="5518686"/>
            <a:ext cx="0" cy="5668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58" name="Text Box 22"/>
          <p:cNvSpPr txBox="1">
            <a:spLocks noChangeArrowheads="1"/>
          </p:cNvSpPr>
          <p:nvPr/>
        </p:nvSpPr>
        <p:spPr bwMode="auto">
          <a:xfrm>
            <a:off x="2294168" y="5721934"/>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39959" name="Text Box 23"/>
          <p:cNvSpPr txBox="1">
            <a:spLocks noChangeArrowheads="1"/>
          </p:cNvSpPr>
          <p:nvPr/>
        </p:nvSpPr>
        <p:spPr bwMode="auto">
          <a:xfrm>
            <a:off x="3009509" y="5721934"/>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39960" name="Text Box 24"/>
          <p:cNvSpPr txBox="1">
            <a:spLocks noChangeArrowheads="1"/>
          </p:cNvSpPr>
          <p:nvPr/>
        </p:nvSpPr>
        <p:spPr bwMode="auto">
          <a:xfrm>
            <a:off x="1671950" y="5485342"/>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1" name="Text Box 25"/>
          <p:cNvSpPr txBox="1">
            <a:spLocks noChangeArrowheads="1"/>
          </p:cNvSpPr>
          <p:nvPr/>
        </p:nvSpPr>
        <p:spPr bwMode="auto">
          <a:xfrm>
            <a:off x="2349195" y="5483754"/>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39962" name="Text Box 26"/>
          <p:cNvSpPr txBox="1">
            <a:spLocks noChangeArrowheads="1"/>
          </p:cNvSpPr>
          <p:nvPr/>
        </p:nvSpPr>
        <p:spPr bwMode="auto">
          <a:xfrm>
            <a:off x="3028556" y="5485342"/>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39963" name="Text Box 27"/>
          <p:cNvSpPr txBox="1">
            <a:spLocks noChangeArrowheads="1"/>
          </p:cNvSpPr>
          <p:nvPr/>
        </p:nvSpPr>
        <p:spPr bwMode="auto">
          <a:xfrm>
            <a:off x="9329052" y="5583790"/>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39964" name="Text Box 28"/>
          <p:cNvSpPr txBox="1">
            <a:spLocks noChangeArrowheads="1"/>
          </p:cNvSpPr>
          <p:nvPr/>
        </p:nvSpPr>
        <p:spPr bwMode="auto">
          <a:xfrm>
            <a:off x="10666612" y="5505984"/>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39965" name="Text Box 29"/>
          <p:cNvSpPr txBox="1">
            <a:spLocks noChangeArrowheads="1"/>
          </p:cNvSpPr>
          <p:nvPr/>
        </p:nvSpPr>
        <p:spPr bwMode="auto">
          <a:xfrm>
            <a:off x="10586189"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39966" name="Rectangle 30"/>
          <p:cNvSpPr>
            <a:spLocks noChangeArrowheads="1"/>
          </p:cNvSpPr>
          <p:nvPr/>
        </p:nvSpPr>
        <p:spPr bwMode="auto">
          <a:xfrm>
            <a:off x="5197857" y="5545681"/>
            <a:ext cx="3864530" cy="51923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39967" name="Text Box 31"/>
          <p:cNvSpPr txBox="1">
            <a:spLocks noChangeArrowheads="1"/>
          </p:cNvSpPr>
          <p:nvPr/>
        </p:nvSpPr>
        <p:spPr bwMode="auto">
          <a:xfrm>
            <a:off x="3944953" y="556791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39968" name="Text Box 32"/>
          <p:cNvSpPr txBox="1">
            <a:spLocks noChangeArrowheads="1"/>
          </p:cNvSpPr>
          <p:nvPr/>
        </p:nvSpPr>
        <p:spPr bwMode="auto">
          <a:xfrm>
            <a:off x="5680394" y="5591729"/>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39969" name="AutoShape 33"/>
          <p:cNvSpPr>
            <a:spLocks/>
          </p:cNvSpPr>
          <p:nvPr/>
        </p:nvSpPr>
        <p:spPr bwMode="auto">
          <a:xfrm rot="5400000">
            <a:off x="3298099" y="3618929"/>
            <a:ext cx="176253" cy="3623262"/>
          </a:xfrm>
          <a:prstGeom prst="leftBrace">
            <a:avLst>
              <a:gd name="adj1" fmla="val 128529"/>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0" name="AutoShape 34"/>
          <p:cNvSpPr>
            <a:spLocks/>
          </p:cNvSpPr>
          <p:nvPr/>
        </p:nvSpPr>
        <p:spPr bwMode="auto">
          <a:xfrm rot="5400000">
            <a:off x="10127433" y="429167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39971" name="Text Box 35"/>
          <p:cNvSpPr txBox="1">
            <a:spLocks noChangeArrowheads="1"/>
          </p:cNvSpPr>
          <p:nvPr/>
        </p:nvSpPr>
        <p:spPr bwMode="auto">
          <a:xfrm>
            <a:off x="2903688"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39972" name="Text Box 36"/>
          <p:cNvSpPr txBox="1">
            <a:spLocks noChangeArrowheads="1"/>
          </p:cNvSpPr>
          <p:nvPr/>
        </p:nvSpPr>
        <p:spPr bwMode="auto">
          <a:xfrm>
            <a:off x="9735399"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39973" name="Line 37"/>
          <p:cNvSpPr>
            <a:spLocks noChangeShapeType="1"/>
          </p:cNvSpPr>
          <p:nvPr/>
        </p:nvSpPr>
        <p:spPr bwMode="auto">
          <a:xfrm>
            <a:off x="1574595" y="4950230"/>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9974" name="Line 38"/>
          <p:cNvSpPr>
            <a:spLocks noChangeShapeType="1"/>
          </p:cNvSpPr>
          <p:nvPr/>
        </p:nvSpPr>
        <p:spPr bwMode="auto">
          <a:xfrm>
            <a:off x="9062387" y="5490105"/>
            <a:ext cx="0" cy="595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5" name="Line 39"/>
          <p:cNvSpPr>
            <a:spLocks noChangeShapeType="1"/>
          </p:cNvSpPr>
          <p:nvPr/>
        </p:nvSpPr>
        <p:spPr bwMode="auto">
          <a:xfrm>
            <a:off x="5197857"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39976" name="AutoShape 40"/>
          <p:cNvSpPr>
            <a:spLocks noChangeArrowheads="1"/>
          </p:cNvSpPr>
          <p:nvPr/>
        </p:nvSpPr>
        <p:spPr bwMode="auto">
          <a:xfrm>
            <a:off x="6888854" y="5086786"/>
            <a:ext cx="361902" cy="566869"/>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lnSpc>
                <a:spcPct val="100000"/>
              </a:lnSpc>
            </a:pPr>
            <a:r>
              <a:rPr lang="zh-CN" altLang="en-US" dirty="0">
                <a:latin typeface="微软雅黑" panose="020B0503020204020204" pitchFamily="34" charset="-122"/>
                <a:ea typeface="微软雅黑" panose="020B0503020204020204" pitchFamily="34" charset="-122"/>
              </a:rPr>
              <a:t>问题：信息字段中出现了标志字段的值，可能会被误认为是“标志”，怎么办？</a:t>
            </a:r>
          </a:p>
          <a:p>
            <a:pPr lvl="1">
              <a:lnSpc>
                <a:spcPct val="120000"/>
              </a:lnSpc>
            </a:pPr>
            <a:r>
              <a:rPr lang="zh-CN" altLang="en-US" sz="2400" dirty="0">
                <a:latin typeface="微软雅黑" panose="020B0503020204020204" pitchFamily="34" charset="-122"/>
                <a:ea typeface="微软雅黑" panose="020B0503020204020204" pitchFamily="34" charset="-122"/>
              </a:rPr>
              <a:t>将信息字段中出现的每个 </a:t>
            </a:r>
            <a:r>
              <a:rPr lang="en-US" altLang="zh-CN" sz="2400" dirty="0">
                <a:latin typeface="微软雅黑" panose="020B0503020204020204" pitchFamily="34" charset="-122"/>
                <a:ea typeface="微软雅黑" panose="020B0503020204020204" pitchFamily="34" charset="-122"/>
              </a:rPr>
              <a:t>0x7E </a:t>
            </a:r>
            <a:r>
              <a:rPr lang="zh-CN" altLang="en-US" sz="2400" dirty="0">
                <a:latin typeface="微软雅黑" panose="020B0503020204020204" pitchFamily="34" charset="-122"/>
                <a:ea typeface="微软雅黑" panose="020B0503020204020204" pitchFamily="34" charset="-122"/>
              </a:rPr>
              <a:t>字节转变成为 </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字节序列</a:t>
            </a:r>
            <a:r>
              <a:rPr lang="en-US" altLang="zh-CN" sz="2400" dirty="0">
                <a:latin typeface="微软雅黑" panose="020B0503020204020204" pitchFamily="34" charset="-122"/>
                <a:ea typeface="微软雅黑" panose="020B0503020204020204" pitchFamily="34" charset="-122"/>
              </a:rPr>
              <a:t>(0x7D, 0x5E)</a:t>
            </a:r>
            <a:r>
              <a:rPr lang="zh-CN" altLang="en-US" sz="2400" dirty="0">
                <a:latin typeface="微软雅黑" panose="020B0503020204020204" pitchFamily="34" charset="-122"/>
                <a:ea typeface="微软雅黑" panose="020B0503020204020204" pitchFamily="34" charset="-122"/>
              </a:rPr>
              <a:t>。 </a:t>
            </a:r>
          </a:p>
          <a:p>
            <a:pPr lvl="1">
              <a:lnSpc>
                <a:spcPct val="120000"/>
              </a:lnSpc>
            </a:pPr>
            <a:r>
              <a:rPr lang="zh-CN" altLang="en-US" sz="2400" dirty="0">
                <a:latin typeface="微软雅黑" panose="020B0503020204020204" pitchFamily="34" charset="-122"/>
                <a:ea typeface="微软雅黑" panose="020B0503020204020204" pitchFamily="34" charset="-122"/>
              </a:rPr>
              <a:t>若信息字段中出现一个 </a:t>
            </a:r>
            <a:r>
              <a:rPr lang="en-US" altLang="zh-CN" sz="2400" dirty="0">
                <a:latin typeface="微软雅黑" panose="020B0503020204020204" pitchFamily="34" charset="-122"/>
                <a:ea typeface="微软雅黑" panose="020B0503020204020204" pitchFamily="34" charset="-122"/>
              </a:rPr>
              <a:t>0x7D </a:t>
            </a:r>
            <a:r>
              <a:rPr lang="zh-CN" altLang="en-US" sz="2400" dirty="0">
                <a:latin typeface="微软雅黑" panose="020B0503020204020204" pitchFamily="34" charset="-122"/>
                <a:ea typeface="微软雅黑" panose="020B0503020204020204" pitchFamily="34" charset="-122"/>
              </a:rPr>
              <a:t>的字节</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则将其转变成为 </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字节序列</a:t>
            </a:r>
            <a:r>
              <a:rPr lang="en-US" altLang="zh-CN" sz="2400" dirty="0">
                <a:latin typeface="微软雅黑" panose="020B0503020204020204" pitchFamily="34" charset="-122"/>
                <a:ea typeface="微软雅黑" panose="020B0503020204020204" pitchFamily="34" charset="-122"/>
              </a:rPr>
              <a:t>(0x7D, 0x5D)</a:t>
            </a:r>
            <a:r>
              <a:rPr lang="zh-CN" altLang="en-US" sz="2400" dirty="0">
                <a:latin typeface="微软雅黑" panose="020B0503020204020204" pitchFamily="34" charset="-122"/>
                <a:ea typeface="微软雅黑" panose="020B0503020204020204" pitchFamily="34" charset="-122"/>
              </a:rPr>
              <a:t>。</a:t>
            </a:r>
          </a:p>
          <a:p>
            <a:pPr lvl="1">
              <a:lnSpc>
                <a:spcPct val="120000"/>
              </a:lnSpc>
            </a:pPr>
            <a:r>
              <a:rPr lang="zh-CN" altLang="en-US" sz="2400" dirty="0">
                <a:latin typeface="微软雅黑" panose="020B0503020204020204" pitchFamily="34" charset="-122"/>
                <a:ea typeface="微软雅黑" panose="020B0503020204020204" pitchFamily="34" charset="-122"/>
              </a:rPr>
              <a:t>若信息字段中出现 </a:t>
            </a:r>
            <a:r>
              <a:rPr lang="en-US" altLang="zh-CN" sz="2400" dirty="0">
                <a:latin typeface="微软雅黑" panose="020B0503020204020204" pitchFamily="34" charset="-122"/>
                <a:ea typeface="微软雅黑" panose="020B0503020204020204" pitchFamily="34" charset="-122"/>
              </a:rPr>
              <a:t>ASCII </a:t>
            </a:r>
            <a:r>
              <a:rPr lang="zh-CN" altLang="en-US" sz="2400" dirty="0">
                <a:latin typeface="微软雅黑" panose="020B0503020204020204" pitchFamily="34" charset="-122"/>
                <a:ea typeface="微软雅黑" panose="020B0503020204020204" pitchFamily="34" charset="-122"/>
              </a:rPr>
              <a:t>码的控制字符（即数值小于 </a:t>
            </a:r>
            <a:r>
              <a:rPr lang="en-US" altLang="zh-CN" sz="2400" dirty="0">
                <a:latin typeface="微软雅黑" panose="020B0503020204020204" pitchFamily="34" charset="-122"/>
                <a:ea typeface="微软雅黑" panose="020B0503020204020204" pitchFamily="34" charset="-122"/>
              </a:rPr>
              <a:t>0x20 </a:t>
            </a:r>
            <a:r>
              <a:rPr lang="zh-CN" altLang="en-US" sz="2400" dirty="0">
                <a:latin typeface="微软雅黑" panose="020B0503020204020204" pitchFamily="34" charset="-122"/>
                <a:ea typeface="微软雅黑" panose="020B0503020204020204" pitchFamily="34" charset="-122"/>
              </a:rPr>
              <a:t>的字符），则在该字符前面要加入一个 </a:t>
            </a:r>
            <a:r>
              <a:rPr lang="en-US" altLang="zh-CN" sz="2400" dirty="0">
                <a:latin typeface="微软雅黑" panose="020B0503020204020204" pitchFamily="34" charset="-122"/>
                <a:ea typeface="微软雅黑" panose="020B0503020204020204" pitchFamily="34" charset="-122"/>
              </a:rPr>
              <a:t>0x7D </a:t>
            </a:r>
            <a:r>
              <a:rPr lang="zh-CN" altLang="en-US" sz="2400" dirty="0">
                <a:latin typeface="微软雅黑" panose="020B0503020204020204" pitchFamily="34" charset="-122"/>
                <a:ea typeface="微软雅黑" panose="020B0503020204020204" pitchFamily="34" charset="-122"/>
              </a:rPr>
              <a:t>字节，同时将该字符的编码加以改变。</a:t>
            </a:r>
          </a:p>
        </p:txBody>
      </p:sp>
      <p:sp>
        <p:nvSpPr>
          <p:cNvPr id="40962" name="Rectangle 2"/>
          <p:cNvSpPr>
            <a:spLocks noGrp="1" noChangeArrowheads="1"/>
          </p:cNvSpPr>
          <p:nvPr>
            <p:ph type="title"/>
          </p:nvPr>
        </p:nvSpPr>
        <p:spPr/>
        <p:txBody>
          <a:bodyPr/>
          <a:lstStyle/>
          <a:p>
            <a:r>
              <a:rPr lang="zh-CN" altLang="en-US" sz="4000" dirty="0">
                <a:solidFill>
                  <a:srgbClr val="FFFFFF"/>
                </a:solidFill>
              </a:rPr>
              <a:t>字节填充</a:t>
            </a:r>
          </a:p>
        </p:txBody>
      </p:sp>
      <p:sp>
        <p:nvSpPr>
          <p:cNvPr id="40964" name="Rectangle 4"/>
          <p:cNvSpPr>
            <a:spLocks noChangeArrowheads="1"/>
          </p:cNvSpPr>
          <p:nvPr/>
        </p:nvSpPr>
        <p:spPr bwMode="auto">
          <a:xfrm>
            <a:off x="5197857" y="4683469"/>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0965" name="Text Box 5"/>
          <p:cNvSpPr txBox="1">
            <a:spLocks noChangeArrowheads="1"/>
          </p:cNvSpPr>
          <p:nvPr/>
        </p:nvSpPr>
        <p:spPr bwMode="auto">
          <a:xfrm>
            <a:off x="1695230"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6" name="Text Box 6"/>
          <p:cNvSpPr txBox="1">
            <a:spLocks noChangeArrowheads="1"/>
          </p:cNvSpPr>
          <p:nvPr/>
        </p:nvSpPr>
        <p:spPr bwMode="auto">
          <a:xfrm>
            <a:off x="4353418"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67" name="Text Box 7"/>
          <p:cNvSpPr txBox="1">
            <a:spLocks noChangeArrowheads="1"/>
          </p:cNvSpPr>
          <p:nvPr/>
        </p:nvSpPr>
        <p:spPr bwMode="auto">
          <a:xfrm>
            <a:off x="2421151"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8" name="Text Box 8"/>
          <p:cNvSpPr txBox="1">
            <a:spLocks noChangeArrowheads="1"/>
          </p:cNvSpPr>
          <p:nvPr/>
        </p:nvSpPr>
        <p:spPr bwMode="auto">
          <a:xfrm>
            <a:off x="1075126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69" name="Text Box 9"/>
          <p:cNvSpPr txBox="1">
            <a:spLocks noChangeArrowheads="1"/>
          </p:cNvSpPr>
          <p:nvPr/>
        </p:nvSpPr>
        <p:spPr bwMode="auto">
          <a:xfrm>
            <a:off x="609520" y="611890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0970" name="Text Box 10"/>
          <p:cNvSpPr txBox="1">
            <a:spLocks noChangeArrowheads="1"/>
          </p:cNvSpPr>
          <p:nvPr/>
        </p:nvSpPr>
        <p:spPr bwMode="auto">
          <a:xfrm>
            <a:off x="3144957"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0971" name="Text Box 11"/>
          <p:cNvSpPr txBox="1">
            <a:spLocks noChangeArrowheads="1"/>
          </p:cNvSpPr>
          <p:nvPr/>
        </p:nvSpPr>
        <p:spPr bwMode="auto">
          <a:xfrm>
            <a:off x="9544924" y="6118901"/>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0972" name="Line 12"/>
          <p:cNvSpPr>
            <a:spLocks noChangeShapeType="1"/>
          </p:cNvSpPr>
          <p:nvPr/>
        </p:nvSpPr>
        <p:spPr bwMode="auto">
          <a:xfrm>
            <a:off x="5197858" y="4670766"/>
            <a:ext cx="0"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3" name="Line 13"/>
          <p:cNvSpPr>
            <a:spLocks noChangeShapeType="1"/>
          </p:cNvSpPr>
          <p:nvPr/>
        </p:nvSpPr>
        <p:spPr bwMode="auto">
          <a:xfrm>
            <a:off x="9062387" y="4670765"/>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4" name="Text Box 14"/>
          <p:cNvSpPr txBox="1">
            <a:spLocks noChangeArrowheads="1"/>
          </p:cNvSpPr>
          <p:nvPr/>
        </p:nvSpPr>
        <p:spPr bwMode="auto">
          <a:xfrm>
            <a:off x="5680394" y="6118901"/>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0975" name="Text Box 15"/>
          <p:cNvSpPr txBox="1">
            <a:spLocks noChangeArrowheads="1"/>
          </p:cNvSpPr>
          <p:nvPr/>
        </p:nvSpPr>
        <p:spPr bwMode="auto">
          <a:xfrm>
            <a:off x="334390" y="4932764"/>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0976" name="Rectangle 16"/>
          <p:cNvSpPr>
            <a:spLocks noChangeArrowheads="1"/>
          </p:cNvSpPr>
          <p:nvPr/>
        </p:nvSpPr>
        <p:spPr bwMode="auto">
          <a:xfrm>
            <a:off x="1574595" y="5518687"/>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0977" name="Line 17"/>
          <p:cNvSpPr>
            <a:spLocks noChangeShapeType="1"/>
          </p:cNvSpPr>
          <p:nvPr/>
        </p:nvSpPr>
        <p:spPr bwMode="auto">
          <a:xfrm>
            <a:off x="2300518" y="5518687"/>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8" name="Line 18"/>
          <p:cNvSpPr>
            <a:spLocks noChangeShapeType="1"/>
          </p:cNvSpPr>
          <p:nvPr/>
        </p:nvSpPr>
        <p:spPr bwMode="auto">
          <a:xfrm>
            <a:off x="10509998"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79" name="Text Box 19"/>
          <p:cNvSpPr txBox="1">
            <a:spLocks noChangeArrowheads="1"/>
          </p:cNvSpPr>
          <p:nvPr/>
        </p:nvSpPr>
        <p:spPr bwMode="auto">
          <a:xfrm>
            <a:off x="1570362"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80" name="Line 20"/>
          <p:cNvSpPr>
            <a:spLocks noChangeShapeType="1"/>
          </p:cNvSpPr>
          <p:nvPr/>
        </p:nvSpPr>
        <p:spPr bwMode="auto">
          <a:xfrm>
            <a:off x="3024324"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1" name="Line 21"/>
          <p:cNvSpPr>
            <a:spLocks noChangeShapeType="1"/>
          </p:cNvSpPr>
          <p:nvPr/>
        </p:nvSpPr>
        <p:spPr bwMode="auto">
          <a:xfrm>
            <a:off x="3748129" y="5518687"/>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82" name="Text Box 22"/>
          <p:cNvSpPr txBox="1">
            <a:spLocks noChangeArrowheads="1"/>
          </p:cNvSpPr>
          <p:nvPr/>
        </p:nvSpPr>
        <p:spPr bwMode="auto">
          <a:xfrm>
            <a:off x="2294168" y="5721934"/>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0983" name="Text Box 23"/>
          <p:cNvSpPr txBox="1">
            <a:spLocks noChangeArrowheads="1"/>
          </p:cNvSpPr>
          <p:nvPr/>
        </p:nvSpPr>
        <p:spPr bwMode="auto">
          <a:xfrm>
            <a:off x="3009509" y="5721934"/>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0984" name="Text Box 24"/>
          <p:cNvSpPr txBox="1">
            <a:spLocks noChangeArrowheads="1"/>
          </p:cNvSpPr>
          <p:nvPr/>
        </p:nvSpPr>
        <p:spPr bwMode="auto">
          <a:xfrm>
            <a:off x="1671950" y="5485341"/>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5" name="Text Box 25"/>
          <p:cNvSpPr txBox="1">
            <a:spLocks noChangeArrowheads="1"/>
          </p:cNvSpPr>
          <p:nvPr/>
        </p:nvSpPr>
        <p:spPr bwMode="auto">
          <a:xfrm>
            <a:off x="2349195" y="5483754"/>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0986" name="Text Box 26"/>
          <p:cNvSpPr txBox="1">
            <a:spLocks noChangeArrowheads="1"/>
          </p:cNvSpPr>
          <p:nvPr/>
        </p:nvSpPr>
        <p:spPr bwMode="auto">
          <a:xfrm>
            <a:off x="3028556" y="5485341"/>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0987" name="Text Box 27"/>
          <p:cNvSpPr txBox="1">
            <a:spLocks noChangeArrowheads="1"/>
          </p:cNvSpPr>
          <p:nvPr/>
        </p:nvSpPr>
        <p:spPr bwMode="auto">
          <a:xfrm>
            <a:off x="9329052" y="558378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0988" name="Text Box 28"/>
          <p:cNvSpPr txBox="1">
            <a:spLocks noChangeArrowheads="1"/>
          </p:cNvSpPr>
          <p:nvPr/>
        </p:nvSpPr>
        <p:spPr bwMode="auto">
          <a:xfrm>
            <a:off x="10666612" y="5505984"/>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0989" name="Text Box 29"/>
          <p:cNvSpPr txBox="1">
            <a:spLocks noChangeArrowheads="1"/>
          </p:cNvSpPr>
          <p:nvPr/>
        </p:nvSpPr>
        <p:spPr bwMode="auto">
          <a:xfrm>
            <a:off x="10586189" y="5721934"/>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0990" name="Rectangle 30"/>
          <p:cNvSpPr>
            <a:spLocks noChangeArrowheads="1"/>
          </p:cNvSpPr>
          <p:nvPr/>
        </p:nvSpPr>
        <p:spPr bwMode="auto">
          <a:xfrm>
            <a:off x="5197857" y="5545681"/>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0991" name="Text Box 31"/>
          <p:cNvSpPr txBox="1">
            <a:spLocks noChangeArrowheads="1"/>
          </p:cNvSpPr>
          <p:nvPr/>
        </p:nvSpPr>
        <p:spPr bwMode="auto">
          <a:xfrm>
            <a:off x="3944953" y="5567911"/>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dirty="0">
                <a:solidFill>
                  <a:srgbClr val="333399"/>
                </a:solidFill>
                <a:latin typeface="Arial" charset="0"/>
              </a:rPr>
              <a:t>协议</a:t>
            </a:r>
          </a:p>
        </p:txBody>
      </p:sp>
      <p:sp>
        <p:nvSpPr>
          <p:cNvPr id="40992" name="Text Box 32"/>
          <p:cNvSpPr txBox="1">
            <a:spLocks noChangeArrowheads="1"/>
          </p:cNvSpPr>
          <p:nvPr/>
        </p:nvSpPr>
        <p:spPr bwMode="auto">
          <a:xfrm>
            <a:off x="5680394" y="5591729"/>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0993" name="AutoShape 33"/>
          <p:cNvSpPr>
            <a:spLocks/>
          </p:cNvSpPr>
          <p:nvPr/>
        </p:nvSpPr>
        <p:spPr bwMode="auto">
          <a:xfrm rot="5400000">
            <a:off x="3298099" y="3618929"/>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4" name="AutoShape 34"/>
          <p:cNvSpPr>
            <a:spLocks/>
          </p:cNvSpPr>
          <p:nvPr/>
        </p:nvSpPr>
        <p:spPr bwMode="auto">
          <a:xfrm rot="5400000">
            <a:off x="10127433" y="4291680"/>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0995" name="Text Box 35"/>
          <p:cNvSpPr txBox="1">
            <a:spLocks noChangeArrowheads="1"/>
          </p:cNvSpPr>
          <p:nvPr/>
        </p:nvSpPr>
        <p:spPr bwMode="auto">
          <a:xfrm>
            <a:off x="2903688"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0996" name="Text Box 36"/>
          <p:cNvSpPr txBox="1">
            <a:spLocks noChangeArrowheads="1"/>
          </p:cNvSpPr>
          <p:nvPr/>
        </p:nvSpPr>
        <p:spPr bwMode="auto">
          <a:xfrm>
            <a:off x="9735399" y="5013745"/>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0997" name="Line 37"/>
          <p:cNvSpPr>
            <a:spLocks noChangeShapeType="1"/>
          </p:cNvSpPr>
          <p:nvPr/>
        </p:nvSpPr>
        <p:spPr bwMode="auto">
          <a:xfrm>
            <a:off x="1574595" y="4950231"/>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0998" name="Line 38"/>
          <p:cNvSpPr>
            <a:spLocks noChangeShapeType="1"/>
          </p:cNvSpPr>
          <p:nvPr/>
        </p:nvSpPr>
        <p:spPr bwMode="auto">
          <a:xfrm>
            <a:off x="9062387" y="5490105"/>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0999" name="Line 39"/>
          <p:cNvSpPr>
            <a:spLocks noChangeShapeType="1"/>
          </p:cNvSpPr>
          <p:nvPr/>
        </p:nvSpPr>
        <p:spPr bwMode="auto">
          <a:xfrm>
            <a:off x="5197857" y="5529802"/>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1000" name="AutoShape 40"/>
          <p:cNvSpPr>
            <a:spLocks noChangeArrowheads="1"/>
          </p:cNvSpPr>
          <p:nvPr/>
        </p:nvSpPr>
        <p:spPr bwMode="auto">
          <a:xfrm>
            <a:off x="6888854" y="5086787"/>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a:lnSpc>
                <a:spcPts val="3840"/>
              </a:lnSpc>
            </a:pP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协议用在 </a:t>
            </a:r>
            <a:r>
              <a:rPr lang="en-US" altLang="zh-CN" sz="3200" b="0" dirty="0">
                <a:solidFill>
                  <a:srgbClr val="4D4D4D"/>
                </a:solidFill>
                <a:latin typeface="微软雅黑" panose="020B0503020204020204" pitchFamily="34" charset="-122"/>
                <a:ea typeface="微软雅黑" panose="020B0503020204020204" pitchFamily="34" charset="-122"/>
              </a:rPr>
              <a:t>SONET/SDH </a:t>
            </a:r>
            <a:r>
              <a:rPr lang="zh-CN" altLang="en-US" sz="3200" b="0" dirty="0">
                <a:solidFill>
                  <a:srgbClr val="4D4D4D"/>
                </a:solidFill>
                <a:latin typeface="微软雅黑" panose="020B0503020204020204" pitchFamily="34" charset="-122"/>
                <a:ea typeface="微软雅黑" panose="020B0503020204020204" pitchFamily="34" charset="-122"/>
              </a:rPr>
              <a:t>链路时，是使用同步传输（一连串的比特连续传送）。这时 </a:t>
            </a:r>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协议采用零比特填充方法来实现透明传输。</a:t>
            </a:r>
          </a:p>
          <a:p>
            <a:pPr>
              <a:lnSpc>
                <a:spcPts val="3840"/>
              </a:lnSpc>
            </a:pPr>
            <a:r>
              <a:rPr lang="zh-CN" altLang="en-US" sz="3200" b="0" dirty="0">
                <a:solidFill>
                  <a:srgbClr val="4D4D4D"/>
                </a:solidFill>
                <a:latin typeface="微软雅黑" panose="020B0503020204020204" pitchFamily="34" charset="-122"/>
                <a:ea typeface="微软雅黑" panose="020B0503020204020204" pitchFamily="34" charset="-122"/>
              </a:rPr>
              <a:t>在发送端，只要发现有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，则立即填入一个 </a:t>
            </a:r>
            <a:r>
              <a:rPr lang="en-US" altLang="zh-CN" sz="3200" b="0" dirty="0">
                <a:solidFill>
                  <a:srgbClr val="4D4D4D"/>
                </a:solidFill>
                <a:latin typeface="微软雅黑" panose="020B0503020204020204" pitchFamily="34" charset="-122"/>
                <a:ea typeface="微软雅黑" panose="020B0503020204020204" pitchFamily="34" charset="-122"/>
              </a:rPr>
              <a:t>0</a:t>
            </a:r>
            <a:r>
              <a:rPr lang="zh-CN" altLang="en-US" sz="3200" b="0" dirty="0">
                <a:solidFill>
                  <a:srgbClr val="4D4D4D"/>
                </a:solidFill>
                <a:latin typeface="微软雅黑" panose="020B0503020204020204" pitchFamily="34" charset="-122"/>
                <a:ea typeface="微软雅黑" panose="020B0503020204020204" pitchFamily="34" charset="-122"/>
              </a:rPr>
              <a:t>。接收端对帧中的比特流进行扫描。每当发现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a:t>
            </a:r>
            <a:r>
              <a:rPr lang="en-US" altLang="zh-CN" sz="3200" b="0" dirty="0">
                <a:solidFill>
                  <a:srgbClr val="4D4D4D"/>
                </a:solidFill>
                <a:latin typeface="微软雅黑" panose="020B0503020204020204" pitchFamily="34" charset="-122"/>
                <a:ea typeface="微软雅黑" panose="020B0503020204020204" pitchFamily="34" charset="-122"/>
              </a:rPr>
              <a:t>1</a:t>
            </a:r>
            <a:r>
              <a:rPr lang="zh-CN" altLang="en-US" sz="3200" b="0" dirty="0">
                <a:solidFill>
                  <a:srgbClr val="4D4D4D"/>
                </a:solidFill>
                <a:latin typeface="微软雅黑" panose="020B0503020204020204" pitchFamily="34" charset="-122"/>
                <a:ea typeface="微软雅黑" panose="020B0503020204020204" pitchFamily="34" charset="-122"/>
              </a:rPr>
              <a:t>时，就把这 </a:t>
            </a:r>
            <a:r>
              <a:rPr lang="en-US" altLang="zh-CN" sz="3200" b="0" dirty="0">
                <a:solidFill>
                  <a:srgbClr val="4D4D4D"/>
                </a:solidFill>
                <a:latin typeface="微软雅黑" panose="020B0503020204020204" pitchFamily="34" charset="-122"/>
                <a:ea typeface="微软雅黑" panose="020B0503020204020204" pitchFamily="34" charset="-122"/>
              </a:rPr>
              <a:t>5 </a:t>
            </a:r>
            <a:r>
              <a:rPr lang="zh-CN" altLang="en-US" sz="3200" b="0" dirty="0">
                <a:solidFill>
                  <a:srgbClr val="4D4D4D"/>
                </a:solidFill>
                <a:latin typeface="微软雅黑" panose="020B0503020204020204" pitchFamily="34" charset="-122"/>
                <a:ea typeface="微软雅黑" panose="020B0503020204020204" pitchFamily="34" charset="-122"/>
              </a:rPr>
              <a:t>个连续 </a:t>
            </a:r>
            <a:r>
              <a:rPr lang="en-US" altLang="zh-CN" sz="3200" b="0" dirty="0">
                <a:solidFill>
                  <a:srgbClr val="4D4D4D"/>
                </a:solidFill>
                <a:latin typeface="微软雅黑" panose="020B0503020204020204" pitchFamily="34" charset="-122"/>
                <a:ea typeface="微软雅黑" panose="020B0503020204020204" pitchFamily="34" charset="-122"/>
              </a:rPr>
              <a:t>1 </a:t>
            </a:r>
            <a:r>
              <a:rPr lang="zh-CN" altLang="en-US" sz="3200" b="0" dirty="0">
                <a:solidFill>
                  <a:srgbClr val="4D4D4D"/>
                </a:solidFill>
                <a:latin typeface="微软雅黑" panose="020B0503020204020204" pitchFamily="34" charset="-122"/>
                <a:ea typeface="微软雅黑" panose="020B0503020204020204" pitchFamily="34" charset="-122"/>
              </a:rPr>
              <a:t>后的一个 </a:t>
            </a:r>
            <a:r>
              <a:rPr lang="en-US" altLang="zh-CN" sz="3200" b="0" dirty="0">
                <a:solidFill>
                  <a:srgbClr val="4D4D4D"/>
                </a:solidFill>
                <a:latin typeface="微软雅黑" panose="020B0503020204020204" pitchFamily="34" charset="-122"/>
                <a:ea typeface="微软雅黑" panose="020B0503020204020204" pitchFamily="34" charset="-122"/>
              </a:rPr>
              <a:t>0 </a:t>
            </a:r>
            <a:r>
              <a:rPr lang="zh-CN" altLang="en-US" sz="3200" b="0" dirty="0">
                <a:solidFill>
                  <a:srgbClr val="4D4D4D"/>
                </a:solidFill>
                <a:latin typeface="微软雅黑" panose="020B0503020204020204" pitchFamily="34" charset="-122"/>
                <a:ea typeface="微软雅黑" panose="020B0503020204020204" pitchFamily="34" charset="-122"/>
              </a:rPr>
              <a:t>删除。</a:t>
            </a:r>
          </a:p>
        </p:txBody>
      </p:sp>
      <p:sp>
        <p:nvSpPr>
          <p:cNvPr id="43010" name="Rectangle 2"/>
          <p:cNvSpPr>
            <a:spLocks noGrp="1" noChangeArrowheads="1"/>
          </p:cNvSpPr>
          <p:nvPr>
            <p:ph type="title"/>
          </p:nvPr>
        </p:nvSpPr>
        <p:spPr/>
        <p:txBody>
          <a:bodyPr/>
          <a:lstStyle/>
          <a:p>
            <a:r>
              <a:rPr lang="zh-CN" altLang="en-US" sz="4000" dirty="0">
                <a:solidFill>
                  <a:srgbClr val="FFFFFF"/>
                </a:solidFill>
              </a:rPr>
              <a:t>零比特填充方法</a:t>
            </a:r>
          </a:p>
        </p:txBody>
      </p:sp>
      <p:sp>
        <p:nvSpPr>
          <p:cNvPr id="43012" name="Rectangle 21"/>
          <p:cNvSpPr>
            <a:spLocks noChangeArrowheads="1"/>
          </p:cNvSpPr>
          <p:nvPr/>
        </p:nvSpPr>
        <p:spPr bwMode="auto">
          <a:xfrm>
            <a:off x="5231720" y="4395437"/>
            <a:ext cx="3864530" cy="465245"/>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sp>
        <p:nvSpPr>
          <p:cNvPr id="43013" name="Text Box 22"/>
          <p:cNvSpPr txBox="1">
            <a:spLocks noChangeArrowheads="1"/>
          </p:cNvSpPr>
          <p:nvPr/>
        </p:nvSpPr>
        <p:spPr bwMode="auto">
          <a:xfrm>
            <a:off x="1729093"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4" name="Text Box 23"/>
          <p:cNvSpPr txBox="1">
            <a:spLocks noChangeArrowheads="1"/>
          </p:cNvSpPr>
          <p:nvPr/>
        </p:nvSpPr>
        <p:spPr bwMode="auto">
          <a:xfrm>
            <a:off x="4387280"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15" name="Text Box 24"/>
          <p:cNvSpPr txBox="1">
            <a:spLocks noChangeArrowheads="1"/>
          </p:cNvSpPr>
          <p:nvPr/>
        </p:nvSpPr>
        <p:spPr bwMode="auto">
          <a:xfrm>
            <a:off x="2455014"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6" name="Text Box 25"/>
          <p:cNvSpPr txBox="1">
            <a:spLocks noChangeArrowheads="1"/>
          </p:cNvSpPr>
          <p:nvPr/>
        </p:nvSpPr>
        <p:spPr bwMode="auto">
          <a:xfrm>
            <a:off x="1078512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7" name="Text Box 26"/>
          <p:cNvSpPr txBox="1">
            <a:spLocks noChangeArrowheads="1"/>
          </p:cNvSpPr>
          <p:nvPr/>
        </p:nvSpPr>
        <p:spPr bwMode="auto">
          <a:xfrm>
            <a:off x="643383" y="583086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字节</a:t>
            </a:r>
          </a:p>
        </p:txBody>
      </p:sp>
      <p:sp>
        <p:nvSpPr>
          <p:cNvPr id="43018" name="Text Box 27"/>
          <p:cNvSpPr txBox="1">
            <a:spLocks noChangeArrowheads="1"/>
          </p:cNvSpPr>
          <p:nvPr/>
        </p:nvSpPr>
        <p:spPr bwMode="auto">
          <a:xfrm>
            <a:off x="3178819"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a:t>
            </a:r>
          </a:p>
        </p:txBody>
      </p:sp>
      <p:sp>
        <p:nvSpPr>
          <p:cNvPr id="43019" name="Text Box 28"/>
          <p:cNvSpPr txBox="1">
            <a:spLocks noChangeArrowheads="1"/>
          </p:cNvSpPr>
          <p:nvPr/>
        </p:nvSpPr>
        <p:spPr bwMode="auto">
          <a:xfrm>
            <a:off x="9578786" y="5830869"/>
            <a:ext cx="39134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2</a:t>
            </a:r>
          </a:p>
        </p:txBody>
      </p:sp>
      <p:sp>
        <p:nvSpPr>
          <p:cNvPr id="43020" name="Line 29"/>
          <p:cNvSpPr>
            <a:spLocks noChangeShapeType="1"/>
          </p:cNvSpPr>
          <p:nvPr/>
        </p:nvSpPr>
        <p:spPr bwMode="auto">
          <a:xfrm flipH="1">
            <a:off x="5231719" y="4382734"/>
            <a:ext cx="1" cy="92413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1" name="Line 30"/>
          <p:cNvSpPr>
            <a:spLocks noChangeShapeType="1"/>
          </p:cNvSpPr>
          <p:nvPr/>
        </p:nvSpPr>
        <p:spPr bwMode="auto">
          <a:xfrm>
            <a:off x="9096249" y="4382734"/>
            <a:ext cx="0" cy="8892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2" name="Text Box 31"/>
          <p:cNvSpPr txBox="1">
            <a:spLocks noChangeArrowheads="1"/>
          </p:cNvSpPr>
          <p:nvPr/>
        </p:nvSpPr>
        <p:spPr bwMode="auto">
          <a:xfrm>
            <a:off x="5714256" y="5830869"/>
            <a:ext cx="261471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不超过 </a:t>
            </a:r>
            <a:r>
              <a:rPr kumimoji="1" lang="en-US" altLang="zh-CN" sz="2400" b="0">
                <a:solidFill>
                  <a:srgbClr val="333399"/>
                </a:solidFill>
                <a:latin typeface="Arial" charset="0"/>
              </a:rPr>
              <a:t>1500 </a:t>
            </a:r>
            <a:r>
              <a:rPr kumimoji="1" lang="zh-CN" altLang="en-US" sz="2400" b="0">
                <a:solidFill>
                  <a:srgbClr val="333399"/>
                </a:solidFill>
                <a:latin typeface="Arial" charset="0"/>
              </a:rPr>
              <a:t>字节</a:t>
            </a:r>
          </a:p>
        </p:txBody>
      </p:sp>
      <p:sp>
        <p:nvSpPr>
          <p:cNvPr id="43023" name="Text Box 32"/>
          <p:cNvSpPr txBox="1">
            <a:spLocks noChangeArrowheads="1"/>
          </p:cNvSpPr>
          <p:nvPr/>
        </p:nvSpPr>
        <p:spPr bwMode="auto">
          <a:xfrm>
            <a:off x="368252" y="4644732"/>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先发送</a:t>
            </a:r>
          </a:p>
        </p:txBody>
      </p:sp>
      <p:sp>
        <p:nvSpPr>
          <p:cNvPr id="43024" name="Rectangle 33"/>
          <p:cNvSpPr>
            <a:spLocks noChangeArrowheads="1"/>
          </p:cNvSpPr>
          <p:nvPr/>
        </p:nvSpPr>
        <p:spPr bwMode="auto">
          <a:xfrm>
            <a:off x="1608457" y="5230656"/>
            <a:ext cx="9779844" cy="56686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algn="ctr" eaLnBrk="1" hangingPunct="1"/>
            <a:endParaRPr kumimoji="1" lang="zh-CN" altLang="en-US" sz="2400">
              <a:solidFill>
                <a:srgbClr val="333399"/>
              </a:solidFill>
              <a:ea typeface="黑体" pitchFamily="49" charset="-122"/>
            </a:endParaRPr>
          </a:p>
        </p:txBody>
      </p:sp>
      <p:sp>
        <p:nvSpPr>
          <p:cNvPr id="43025" name="Line 34"/>
          <p:cNvSpPr>
            <a:spLocks noChangeShapeType="1"/>
          </p:cNvSpPr>
          <p:nvPr/>
        </p:nvSpPr>
        <p:spPr bwMode="auto">
          <a:xfrm>
            <a:off x="2334380"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6" name="Line 35"/>
          <p:cNvSpPr>
            <a:spLocks noChangeShapeType="1"/>
          </p:cNvSpPr>
          <p:nvPr/>
        </p:nvSpPr>
        <p:spPr bwMode="auto">
          <a:xfrm>
            <a:off x="10543861"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7" name="Text Box 36"/>
          <p:cNvSpPr txBox="1">
            <a:spLocks noChangeArrowheads="1"/>
          </p:cNvSpPr>
          <p:nvPr/>
        </p:nvSpPr>
        <p:spPr bwMode="auto">
          <a:xfrm>
            <a:off x="1604225"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28" name="Line 37"/>
          <p:cNvSpPr>
            <a:spLocks noChangeShapeType="1"/>
          </p:cNvSpPr>
          <p:nvPr/>
        </p:nvSpPr>
        <p:spPr bwMode="auto">
          <a:xfrm>
            <a:off x="3058186"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29" name="Line 38"/>
          <p:cNvSpPr>
            <a:spLocks noChangeShapeType="1"/>
          </p:cNvSpPr>
          <p:nvPr/>
        </p:nvSpPr>
        <p:spPr bwMode="auto">
          <a:xfrm>
            <a:off x="3781992" y="5230656"/>
            <a:ext cx="0" cy="5668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30" name="Text Box 39"/>
          <p:cNvSpPr txBox="1">
            <a:spLocks noChangeArrowheads="1"/>
          </p:cNvSpPr>
          <p:nvPr/>
        </p:nvSpPr>
        <p:spPr bwMode="auto">
          <a:xfrm>
            <a:off x="2328030" y="5433903"/>
            <a:ext cx="59492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FF</a:t>
            </a:r>
          </a:p>
        </p:txBody>
      </p:sp>
      <p:sp>
        <p:nvSpPr>
          <p:cNvPr id="43031" name="Text Box 40"/>
          <p:cNvSpPr txBox="1">
            <a:spLocks noChangeArrowheads="1"/>
          </p:cNvSpPr>
          <p:nvPr/>
        </p:nvSpPr>
        <p:spPr bwMode="auto">
          <a:xfrm>
            <a:off x="3043371" y="5433903"/>
            <a:ext cx="56286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03</a:t>
            </a:r>
          </a:p>
        </p:txBody>
      </p:sp>
      <p:sp>
        <p:nvSpPr>
          <p:cNvPr id="43032" name="Text Box 41"/>
          <p:cNvSpPr txBox="1">
            <a:spLocks noChangeArrowheads="1"/>
          </p:cNvSpPr>
          <p:nvPr/>
        </p:nvSpPr>
        <p:spPr bwMode="auto">
          <a:xfrm>
            <a:off x="1705812" y="5197310"/>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3" name="Text Box 42"/>
          <p:cNvSpPr txBox="1">
            <a:spLocks noChangeArrowheads="1"/>
          </p:cNvSpPr>
          <p:nvPr/>
        </p:nvSpPr>
        <p:spPr bwMode="auto">
          <a:xfrm>
            <a:off x="2383057" y="5195723"/>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p>
        </p:txBody>
      </p:sp>
      <p:sp>
        <p:nvSpPr>
          <p:cNvPr id="43034" name="Text Box 43"/>
          <p:cNvSpPr txBox="1">
            <a:spLocks noChangeArrowheads="1"/>
          </p:cNvSpPr>
          <p:nvPr/>
        </p:nvSpPr>
        <p:spPr bwMode="auto">
          <a:xfrm>
            <a:off x="3062419" y="5197310"/>
            <a:ext cx="44264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p>
        </p:txBody>
      </p:sp>
      <p:sp>
        <p:nvSpPr>
          <p:cNvPr id="43035" name="Text Box 44"/>
          <p:cNvSpPr txBox="1">
            <a:spLocks noChangeArrowheads="1"/>
          </p:cNvSpPr>
          <p:nvPr/>
        </p:nvSpPr>
        <p:spPr bwMode="auto">
          <a:xfrm>
            <a:off x="9362914" y="5295758"/>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FCS</a:t>
            </a:r>
          </a:p>
        </p:txBody>
      </p:sp>
      <p:sp>
        <p:nvSpPr>
          <p:cNvPr id="43036" name="Text Box 45"/>
          <p:cNvSpPr txBox="1">
            <a:spLocks noChangeArrowheads="1"/>
          </p:cNvSpPr>
          <p:nvPr/>
        </p:nvSpPr>
        <p:spPr bwMode="auto">
          <a:xfrm>
            <a:off x="10700474" y="5217953"/>
            <a:ext cx="40737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F</a:t>
            </a:r>
          </a:p>
        </p:txBody>
      </p:sp>
      <p:sp>
        <p:nvSpPr>
          <p:cNvPr id="43037" name="Text Box 46"/>
          <p:cNvSpPr txBox="1">
            <a:spLocks noChangeArrowheads="1"/>
          </p:cNvSpPr>
          <p:nvPr/>
        </p:nvSpPr>
        <p:spPr bwMode="auto">
          <a:xfrm>
            <a:off x="10620051" y="5433903"/>
            <a:ext cx="5965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a:solidFill>
                  <a:srgbClr val="333399"/>
                </a:solidFill>
                <a:latin typeface="Arial" charset="0"/>
              </a:rPr>
              <a:t>7E</a:t>
            </a:r>
          </a:p>
        </p:txBody>
      </p:sp>
      <p:sp>
        <p:nvSpPr>
          <p:cNvPr id="43038" name="Rectangle 47"/>
          <p:cNvSpPr>
            <a:spLocks noChangeArrowheads="1"/>
          </p:cNvSpPr>
          <p:nvPr/>
        </p:nvSpPr>
        <p:spPr bwMode="auto">
          <a:xfrm>
            <a:off x="5231720" y="5257649"/>
            <a:ext cx="3864530" cy="51923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43039" name="Text Box 48"/>
          <p:cNvSpPr txBox="1">
            <a:spLocks noChangeArrowheads="1"/>
          </p:cNvSpPr>
          <p:nvPr/>
        </p:nvSpPr>
        <p:spPr bwMode="auto">
          <a:xfrm>
            <a:off x="3978815" y="5279879"/>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协议</a:t>
            </a:r>
          </a:p>
        </p:txBody>
      </p:sp>
      <p:sp>
        <p:nvSpPr>
          <p:cNvPr id="43040" name="Text Box 49"/>
          <p:cNvSpPr txBox="1">
            <a:spLocks noChangeArrowheads="1"/>
          </p:cNvSpPr>
          <p:nvPr/>
        </p:nvSpPr>
        <p:spPr bwMode="auto">
          <a:xfrm>
            <a:off x="5714256" y="5303698"/>
            <a:ext cx="247044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信    息    部    分</a:t>
            </a:r>
          </a:p>
        </p:txBody>
      </p:sp>
      <p:sp>
        <p:nvSpPr>
          <p:cNvPr id="43041" name="AutoShape 50"/>
          <p:cNvSpPr>
            <a:spLocks/>
          </p:cNvSpPr>
          <p:nvPr/>
        </p:nvSpPr>
        <p:spPr bwMode="auto">
          <a:xfrm rot="5400000">
            <a:off x="3331961" y="3330898"/>
            <a:ext cx="176254" cy="3623262"/>
          </a:xfrm>
          <a:prstGeom prst="leftBrace">
            <a:avLst>
              <a:gd name="adj1" fmla="val 128528"/>
              <a:gd name="adj2" fmla="val 50069"/>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2" name="AutoShape 51"/>
          <p:cNvSpPr>
            <a:spLocks/>
          </p:cNvSpPr>
          <p:nvPr/>
        </p:nvSpPr>
        <p:spPr bwMode="auto">
          <a:xfrm rot="5400000">
            <a:off x="10161295" y="4003649"/>
            <a:ext cx="161962" cy="2292052"/>
          </a:xfrm>
          <a:prstGeom prst="leftBrace">
            <a:avLst>
              <a:gd name="adj1" fmla="val 884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43043" name="Text Box 52"/>
          <p:cNvSpPr txBox="1">
            <a:spLocks noChangeArrowheads="1"/>
          </p:cNvSpPr>
          <p:nvPr/>
        </p:nvSpPr>
        <p:spPr bwMode="auto">
          <a:xfrm>
            <a:off x="293755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首部</a:t>
            </a:r>
          </a:p>
        </p:txBody>
      </p:sp>
      <p:sp>
        <p:nvSpPr>
          <p:cNvPr id="43044" name="Text Box 53"/>
          <p:cNvSpPr txBox="1">
            <a:spLocks noChangeArrowheads="1"/>
          </p:cNvSpPr>
          <p:nvPr/>
        </p:nvSpPr>
        <p:spPr bwMode="auto">
          <a:xfrm>
            <a:off x="9769261" y="4725714"/>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尾部</a:t>
            </a:r>
          </a:p>
        </p:txBody>
      </p:sp>
      <p:sp>
        <p:nvSpPr>
          <p:cNvPr id="43045" name="Line 54"/>
          <p:cNvSpPr>
            <a:spLocks noChangeShapeType="1"/>
          </p:cNvSpPr>
          <p:nvPr/>
        </p:nvSpPr>
        <p:spPr bwMode="auto">
          <a:xfrm>
            <a:off x="1608457" y="4662199"/>
            <a:ext cx="0" cy="48588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43046" name="Line 55"/>
          <p:cNvSpPr>
            <a:spLocks noChangeShapeType="1"/>
          </p:cNvSpPr>
          <p:nvPr/>
        </p:nvSpPr>
        <p:spPr bwMode="auto">
          <a:xfrm>
            <a:off x="9096249" y="5202074"/>
            <a:ext cx="0" cy="595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7" name="Line 56"/>
          <p:cNvSpPr>
            <a:spLocks noChangeShapeType="1"/>
          </p:cNvSpPr>
          <p:nvPr/>
        </p:nvSpPr>
        <p:spPr bwMode="auto">
          <a:xfrm>
            <a:off x="5231719" y="5241770"/>
            <a:ext cx="0" cy="5557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3048" name="AutoShape 57"/>
          <p:cNvSpPr>
            <a:spLocks noChangeArrowheads="1"/>
          </p:cNvSpPr>
          <p:nvPr/>
        </p:nvSpPr>
        <p:spPr bwMode="auto">
          <a:xfrm>
            <a:off x="6922716" y="4798756"/>
            <a:ext cx="361902" cy="566868"/>
          </a:xfrm>
          <a:prstGeom prst="downArrow">
            <a:avLst>
              <a:gd name="adj1" fmla="val 50000"/>
              <a:gd name="adj2" fmla="val 78290"/>
            </a:avLst>
          </a:prstGeom>
          <a:solidFill>
            <a:schemeClr val="accent1"/>
          </a:solidFill>
          <a:ln w="19050">
            <a:solidFill>
              <a:schemeClr val="tx1"/>
            </a:solidFill>
            <a:miter lim="800000"/>
            <a:headEnd/>
            <a:tailEnd/>
          </a:ln>
        </p:spPr>
        <p:txBody>
          <a:bodyPr vert="eaVert" wrap="none" lIns="108850" tIns="54425" rIns="108850" bIns="54425" anchor="ctr"/>
          <a:lstStyle/>
          <a:p>
            <a:pPr eaLnBrk="1" hangingPunct="1"/>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z="4000" dirty="0">
                <a:solidFill>
                  <a:srgbClr val="FFFFFF"/>
                </a:solidFill>
              </a:rPr>
              <a:t>零比特填充法</a:t>
            </a:r>
          </a:p>
        </p:txBody>
      </p:sp>
      <p:sp>
        <p:nvSpPr>
          <p:cNvPr id="45059" name="AutoShape 4"/>
          <p:cNvSpPr>
            <a:spLocks noChangeArrowheads="1"/>
          </p:cNvSpPr>
          <p:nvPr/>
        </p:nvSpPr>
        <p:spPr bwMode="auto">
          <a:xfrm>
            <a:off x="6562930" y="4804184"/>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0" name="AutoShape 5"/>
          <p:cNvSpPr>
            <a:spLocks noChangeArrowheads="1"/>
          </p:cNvSpPr>
          <p:nvPr/>
        </p:nvSpPr>
        <p:spPr bwMode="auto">
          <a:xfrm>
            <a:off x="8610683" y="4842352"/>
            <a:ext cx="323809" cy="350919"/>
          </a:xfrm>
          <a:prstGeom prst="roundRect">
            <a:avLst>
              <a:gd name="adj" fmla="val 16667"/>
            </a:avLst>
          </a:prstGeom>
          <a:solidFill>
            <a:schemeClr val="accent2">
              <a:lumMod val="40000"/>
              <a:lumOff val="60000"/>
            </a:schemeClr>
          </a:solidFill>
          <a:ln>
            <a:noFill/>
          </a:ln>
        </p:spPr>
        <p:txBody>
          <a:bodyPr wrap="none" lIns="108850" tIns="54425" rIns="108850" bIns="54425" anchor="ctr"/>
          <a:lstStyle/>
          <a:p>
            <a:pPr eaLnBrk="1" hangingPunct="1"/>
            <a:endParaRPr lang="zh-CN" altLang="en-US"/>
          </a:p>
        </p:txBody>
      </p:sp>
      <p:sp>
        <p:nvSpPr>
          <p:cNvPr id="45061" name="Rectangle 6"/>
          <p:cNvSpPr>
            <a:spLocks noChangeArrowheads="1"/>
          </p:cNvSpPr>
          <p:nvPr/>
        </p:nvSpPr>
        <p:spPr bwMode="auto">
          <a:xfrm>
            <a:off x="5796039" y="4736534"/>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2" name="AutoShape 7"/>
          <p:cNvSpPr>
            <a:spLocks noChangeArrowheads="1"/>
          </p:cNvSpPr>
          <p:nvPr/>
        </p:nvSpPr>
        <p:spPr bwMode="auto">
          <a:xfrm>
            <a:off x="6780917" y="3186146"/>
            <a:ext cx="3073000"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3" name="AutoShape 8"/>
          <p:cNvSpPr>
            <a:spLocks noChangeArrowheads="1"/>
          </p:cNvSpPr>
          <p:nvPr/>
        </p:nvSpPr>
        <p:spPr bwMode="auto">
          <a:xfrm>
            <a:off x="6744939" y="1530001"/>
            <a:ext cx="2723795" cy="4319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lIns="108850" tIns="54425" rIns="108850" bIns="54425" anchor="ctr"/>
          <a:lstStyle/>
          <a:p>
            <a:pPr eaLnBrk="1" hangingPunct="1"/>
            <a:endParaRPr lang="zh-CN" altLang="en-US"/>
          </a:p>
        </p:txBody>
      </p:sp>
      <p:sp>
        <p:nvSpPr>
          <p:cNvPr id="45064" name="Rectangle 9"/>
          <p:cNvSpPr>
            <a:spLocks noChangeArrowheads="1"/>
          </p:cNvSpPr>
          <p:nvPr/>
        </p:nvSpPr>
        <p:spPr bwMode="auto">
          <a:xfrm>
            <a:off x="5746423" y="1485034"/>
            <a:ext cx="5374399"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0 1 0 0 1 1 1 1 1 1 0 0 0 1 0 1 0</a:t>
            </a:r>
          </a:p>
        </p:txBody>
      </p:sp>
      <p:sp>
        <p:nvSpPr>
          <p:cNvPr id="45065" name="AutoShape 10"/>
          <p:cNvSpPr>
            <a:spLocks noChangeArrowheads="1"/>
          </p:cNvSpPr>
          <p:nvPr/>
        </p:nvSpPr>
        <p:spPr bwMode="auto">
          <a:xfrm>
            <a:off x="8558332" y="3216315"/>
            <a:ext cx="323807" cy="371561"/>
          </a:xfrm>
          <a:prstGeom prst="roundRect">
            <a:avLst>
              <a:gd name="adj" fmla="val 16667"/>
            </a:avLst>
          </a:prstGeom>
          <a:solidFill>
            <a:schemeClr val="accent2">
              <a:lumMod val="40000"/>
              <a:lumOff val="60000"/>
            </a:schemeClr>
          </a:solidFill>
          <a:ln>
            <a:noFill/>
          </a:ln>
        </p:spPr>
        <p:txBody>
          <a:bodyPr wrap="none" lIns="108850" tIns="54425" rIns="108850" bIns="54425" anchor="ctr"/>
          <a:lstStyle/>
          <a:p>
            <a:pPr eaLnBrk="1" hangingPunct="1"/>
            <a:endParaRPr lang="zh-CN" altLang="en-US"/>
          </a:p>
        </p:txBody>
      </p:sp>
      <p:sp>
        <p:nvSpPr>
          <p:cNvPr id="45066" name="Rectangle 11"/>
          <p:cNvSpPr>
            <a:spLocks noChangeArrowheads="1"/>
          </p:cNvSpPr>
          <p:nvPr/>
        </p:nvSpPr>
        <p:spPr bwMode="auto">
          <a:xfrm>
            <a:off x="5746423" y="3125527"/>
            <a:ext cx="5683778"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900" dirty="0">
                <a:solidFill>
                  <a:srgbClr val="4D4D4D"/>
                </a:solidFill>
                <a:ea typeface="黑体" pitchFamily="49" charset="-122"/>
              </a:rPr>
              <a:t>0 1 0 0 1 1 1 1 1 0 1 0 0 0 1 0 1 0</a:t>
            </a:r>
          </a:p>
        </p:txBody>
      </p:sp>
      <p:sp>
        <p:nvSpPr>
          <p:cNvPr id="45067" name="Rectangle 12"/>
          <p:cNvSpPr>
            <a:spLocks noChangeArrowheads="1"/>
          </p:cNvSpPr>
          <p:nvPr/>
        </p:nvSpPr>
        <p:spPr bwMode="auto">
          <a:xfrm>
            <a:off x="791458" y="1495068"/>
            <a:ext cx="3625522" cy="144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信息字段中出现了和</a:t>
            </a:r>
          </a:p>
          <a:p>
            <a:pPr algn="ctr" defTabSz="907085"/>
            <a:r>
              <a:rPr kumimoji="1" lang="zh-CN" altLang="en-US" sz="2900" dirty="0">
                <a:solidFill>
                  <a:srgbClr val="4D4D4D"/>
                </a:solidFill>
                <a:ea typeface="黑体" pitchFamily="49" charset="-122"/>
              </a:rPr>
              <a:t>标志字段 </a:t>
            </a:r>
            <a:r>
              <a:rPr kumimoji="1" lang="en-US" altLang="zh-CN" sz="2900" dirty="0">
                <a:solidFill>
                  <a:srgbClr val="4D4D4D"/>
                </a:solidFill>
                <a:ea typeface="黑体" pitchFamily="49" charset="-122"/>
              </a:rPr>
              <a:t>F </a:t>
            </a:r>
            <a:r>
              <a:rPr kumimoji="1" lang="zh-CN" altLang="en-US" sz="2900" dirty="0">
                <a:solidFill>
                  <a:srgbClr val="4D4D4D"/>
                </a:solidFill>
                <a:ea typeface="黑体" pitchFamily="49" charset="-122"/>
              </a:rPr>
              <a:t>完全一样</a:t>
            </a:r>
          </a:p>
          <a:p>
            <a:pPr algn="ctr" defTabSz="907085"/>
            <a:r>
              <a:rPr kumimoji="1" lang="zh-CN" altLang="en-US" sz="2900" dirty="0">
                <a:solidFill>
                  <a:srgbClr val="4D4D4D"/>
                </a:solidFill>
                <a:ea typeface="黑体" pitchFamily="49" charset="-122"/>
              </a:rPr>
              <a:t>的 </a:t>
            </a:r>
            <a:r>
              <a:rPr kumimoji="1" lang="en-US" altLang="zh-CN" sz="2900" dirty="0">
                <a:solidFill>
                  <a:srgbClr val="4D4D4D"/>
                </a:solidFill>
                <a:ea typeface="黑体" pitchFamily="49" charset="-122"/>
              </a:rPr>
              <a:t>8 </a:t>
            </a:r>
            <a:r>
              <a:rPr kumimoji="1" lang="zh-CN" altLang="en-US" sz="2900" dirty="0">
                <a:solidFill>
                  <a:srgbClr val="4D4D4D"/>
                </a:solidFill>
                <a:ea typeface="黑体" pitchFamily="49" charset="-122"/>
              </a:rPr>
              <a:t>比特组合</a:t>
            </a:r>
          </a:p>
        </p:txBody>
      </p:sp>
      <p:sp>
        <p:nvSpPr>
          <p:cNvPr id="45068" name="Rectangle 13"/>
          <p:cNvSpPr>
            <a:spLocks noChangeArrowheads="1"/>
          </p:cNvSpPr>
          <p:nvPr/>
        </p:nvSpPr>
        <p:spPr bwMode="auto">
          <a:xfrm>
            <a:off x="349205" y="3333818"/>
            <a:ext cx="4016655"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发送端在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 </a:t>
            </a:r>
            <a:r>
              <a:rPr kumimoji="1" lang="zh-CN" altLang="en-US" sz="2900" dirty="0">
                <a:solidFill>
                  <a:srgbClr val="4D4D4D"/>
                </a:solidFill>
                <a:ea typeface="黑体" pitchFamily="49" charset="-122"/>
              </a:rPr>
              <a:t>之后</a:t>
            </a:r>
          </a:p>
          <a:p>
            <a:pPr defTabSz="907085"/>
            <a:r>
              <a:rPr kumimoji="1" lang="zh-CN" altLang="en-US" sz="2900" dirty="0">
                <a:solidFill>
                  <a:srgbClr val="4D4D4D"/>
                </a:solidFill>
                <a:ea typeface="黑体" pitchFamily="49" charset="-122"/>
              </a:rPr>
              <a:t>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比特再发送出去</a:t>
            </a:r>
          </a:p>
        </p:txBody>
      </p:sp>
      <p:sp>
        <p:nvSpPr>
          <p:cNvPr id="45069" name="Rectangle 14"/>
          <p:cNvSpPr>
            <a:spLocks noChangeArrowheads="1"/>
          </p:cNvSpPr>
          <p:nvPr/>
        </p:nvSpPr>
        <p:spPr bwMode="auto">
          <a:xfrm>
            <a:off x="828904" y="4916922"/>
            <a:ext cx="3542166" cy="9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900" dirty="0">
                <a:solidFill>
                  <a:srgbClr val="4D4D4D"/>
                </a:solidFill>
                <a:ea typeface="黑体" pitchFamily="49" charset="-122"/>
              </a:rPr>
              <a:t>在接收端把 </a:t>
            </a:r>
            <a:r>
              <a:rPr kumimoji="1" lang="en-US" altLang="zh-CN" sz="2900" dirty="0">
                <a:solidFill>
                  <a:srgbClr val="4D4D4D"/>
                </a:solidFill>
                <a:ea typeface="黑体" pitchFamily="49" charset="-122"/>
              </a:rPr>
              <a:t>5 </a:t>
            </a:r>
            <a:r>
              <a:rPr kumimoji="1" lang="zh-CN" altLang="en-US" sz="2900" dirty="0">
                <a:solidFill>
                  <a:srgbClr val="4D4D4D"/>
                </a:solidFill>
                <a:ea typeface="黑体" pitchFamily="49" charset="-122"/>
              </a:rPr>
              <a:t>个连 </a:t>
            </a:r>
            <a:r>
              <a:rPr kumimoji="1" lang="en-US" altLang="zh-CN" sz="2900" dirty="0">
                <a:solidFill>
                  <a:srgbClr val="4D4D4D"/>
                </a:solidFill>
                <a:ea typeface="黑体" pitchFamily="49" charset="-122"/>
              </a:rPr>
              <a:t>1</a:t>
            </a:r>
          </a:p>
          <a:p>
            <a:pPr algn="ctr" defTabSz="907085"/>
            <a:r>
              <a:rPr kumimoji="1" lang="zh-CN" altLang="en-US" sz="2900" dirty="0">
                <a:solidFill>
                  <a:srgbClr val="4D4D4D"/>
                </a:solidFill>
                <a:ea typeface="黑体" pitchFamily="49" charset="-122"/>
              </a:rPr>
              <a:t>之后的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比特删除</a:t>
            </a:r>
          </a:p>
        </p:txBody>
      </p:sp>
      <p:sp>
        <p:nvSpPr>
          <p:cNvPr id="45070" name="Rectangle 15"/>
          <p:cNvSpPr>
            <a:spLocks noChangeArrowheads="1"/>
          </p:cNvSpPr>
          <p:nvPr/>
        </p:nvSpPr>
        <p:spPr bwMode="auto">
          <a:xfrm>
            <a:off x="6035948" y="2300117"/>
            <a:ext cx="4369315"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会被误认为是标志字段 </a:t>
            </a:r>
            <a:r>
              <a:rPr kumimoji="1" lang="en-US" altLang="zh-CN" sz="2900" dirty="0">
                <a:solidFill>
                  <a:srgbClr val="4D4D4D"/>
                </a:solidFill>
                <a:ea typeface="黑体" pitchFamily="49" charset="-122"/>
              </a:rPr>
              <a:t>F </a:t>
            </a:r>
          </a:p>
        </p:txBody>
      </p:sp>
      <p:sp>
        <p:nvSpPr>
          <p:cNvPr id="45071" name="AutoShape 16"/>
          <p:cNvSpPr>
            <a:spLocks noChangeArrowheads="1"/>
          </p:cNvSpPr>
          <p:nvPr/>
        </p:nvSpPr>
        <p:spPr bwMode="auto">
          <a:xfrm rot="-5400000">
            <a:off x="8556686" y="3721389"/>
            <a:ext cx="327101" cy="207406"/>
          </a:xfrm>
          <a:prstGeom prst="rightArrow">
            <a:avLst>
              <a:gd name="adj1" fmla="val 50000"/>
              <a:gd name="adj2" fmla="val 105112"/>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2" name="Rectangle 17"/>
          <p:cNvSpPr>
            <a:spLocks noChangeArrowheads="1"/>
          </p:cNvSpPr>
          <p:nvPr/>
        </p:nvSpPr>
        <p:spPr bwMode="auto">
          <a:xfrm>
            <a:off x="6562930" y="3950937"/>
            <a:ext cx="323278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发送端填入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3" name="AutoShape 18"/>
          <p:cNvSpPr>
            <a:spLocks noChangeArrowheads="1"/>
          </p:cNvSpPr>
          <p:nvPr/>
        </p:nvSpPr>
        <p:spPr bwMode="auto">
          <a:xfrm rot="5400000" flipV="1">
            <a:off x="8589983" y="5328762"/>
            <a:ext cx="365210" cy="207406"/>
          </a:xfrm>
          <a:prstGeom prst="rightArrow">
            <a:avLst>
              <a:gd name="adj1" fmla="val 50000"/>
              <a:gd name="adj2" fmla="val 117358"/>
            </a:avLst>
          </a:prstGeom>
          <a:solidFill>
            <a:schemeClr val="hlink"/>
          </a:solidFill>
          <a:ln w="12700">
            <a:solidFill>
              <a:schemeClr val="hlink"/>
            </a:solidFill>
            <a:miter lim="800000"/>
            <a:headEnd/>
            <a:tailEnd/>
          </a:ln>
        </p:spPr>
        <p:txBody>
          <a:bodyPr wrap="none" lIns="108850" tIns="54425" rIns="108850" bIns="54425" anchor="ctr"/>
          <a:lstStyle/>
          <a:p>
            <a:pPr eaLnBrk="1" hangingPunct="1"/>
            <a:endParaRPr lang="zh-CN" altLang="en-US"/>
          </a:p>
        </p:txBody>
      </p:sp>
      <p:sp>
        <p:nvSpPr>
          <p:cNvPr id="45074" name="Rectangle 19"/>
          <p:cNvSpPr>
            <a:spLocks noChangeArrowheads="1"/>
          </p:cNvSpPr>
          <p:nvPr/>
        </p:nvSpPr>
        <p:spPr bwMode="auto">
          <a:xfrm>
            <a:off x="6494646" y="5628846"/>
            <a:ext cx="4348477"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900" dirty="0">
                <a:solidFill>
                  <a:srgbClr val="4D4D4D"/>
                </a:solidFill>
                <a:ea typeface="黑体" pitchFamily="49" charset="-122"/>
              </a:rPr>
              <a:t>接收端删除填入的 </a:t>
            </a:r>
            <a:r>
              <a:rPr kumimoji="1" lang="en-US" altLang="zh-CN" sz="2900" dirty="0">
                <a:solidFill>
                  <a:srgbClr val="4D4D4D"/>
                </a:solidFill>
                <a:ea typeface="黑体" pitchFamily="49" charset="-122"/>
              </a:rPr>
              <a:t>0 </a:t>
            </a:r>
            <a:r>
              <a:rPr kumimoji="1" lang="zh-CN" altLang="en-US" sz="2900" dirty="0">
                <a:solidFill>
                  <a:srgbClr val="4D4D4D"/>
                </a:solidFill>
                <a:ea typeface="黑体" pitchFamily="49" charset="-122"/>
              </a:rPr>
              <a:t>比特</a:t>
            </a:r>
          </a:p>
        </p:txBody>
      </p:sp>
      <p:sp>
        <p:nvSpPr>
          <p:cNvPr id="45075" name="AutoShape 20"/>
          <p:cNvSpPr>
            <a:spLocks/>
          </p:cNvSpPr>
          <p:nvPr/>
        </p:nvSpPr>
        <p:spPr bwMode="auto">
          <a:xfrm rot="-5400000">
            <a:off x="7928742" y="804549"/>
            <a:ext cx="296931" cy="2592580"/>
          </a:xfrm>
          <a:prstGeom prst="leftBrace">
            <a:avLst>
              <a:gd name="adj1" fmla="val 545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42800" y="1267199"/>
            <a:ext cx="11485054" cy="4896000"/>
          </a:xfrm>
        </p:spPr>
        <p:txBody>
          <a:bodyPr/>
          <a:lstStyle/>
          <a:p>
            <a:r>
              <a:rPr lang="en-US" altLang="zh-CN" sz="3200" b="0" dirty="0">
                <a:solidFill>
                  <a:srgbClr val="4D4D4D"/>
                </a:solidFill>
                <a:latin typeface="微软雅黑" panose="020B0503020204020204" pitchFamily="34" charset="-122"/>
                <a:ea typeface="微软雅黑" panose="020B0503020204020204" pitchFamily="34" charset="-122"/>
              </a:rPr>
              <a:t>PPP </a:t>
            </a:r>
            <a:r>
              <a:rPr lang="zh-CN" altLang="en-US" sz="3200" b="0" dirty="0">
                <a:solidFill>
                  <a:srgbClr val="4D4D4D"/>
                </a:solidFill>
                <a:latin typeface="微软雅黑" panose="020B0503020204020204" pitchFamily="34" charset="-122"/>
                <a:ea typeface="微软雅黑" panose="020B0503020204020204" pitchFamily="34" charset="-122"/>
              </a:rPr>
              <a:t>协议之所以不使用序号和确认机制是出于以下的考虑：</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在数据链路层出现差错的概率不大时，使用比较简单的 </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协议较为合理。</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在因特网环境下，</a:t>
            </a:r>
            <a:r>
              <a:rPr lang="en-US" altLang="zh-CN" sz="2800" dirty="0">
                <a:solidFill>
                  <a:srgbClr val="4D4D4D"/>
                </a:solidFill>
                <a:latin typeface="微软雅黑" panose="020B0503020204020204" pitchFamily="34" charset="-122"/>
                <a:ea typeface="微软雅黑" panose="020B0503020204020204" pitchFamily="34" charset="-122"/>
                <a:cs typeface="+mn-cs"/>
              </a:rPr>
              <a:t>PPP </a:t>
            </a:r>
            <a:r>
              <a:rPr lang="zh-CN" altLang="en-US" sz="2800" dirty="0">
                <a:solidFill>
                  <a:srgbClr val="4D4D4D"/>
                </a:solidFill>
                <a:latin typeface="微软雅黑" panose="020B0503020204020204" pitchFamily="34" charset="-122"/>
                <a:ea typeface="微软雅黑" panose="020B0503020204020204" pitchFamily="34" charset="-122"/>
                <a:cs typeface="+mn-cs"/>
              </a:rPr>
              <a:t>的信息字段放入的数据是 </a:t>
            </a:r>
            <a:r>
              <a:rPr lang="en-US" altLang="zh-CN" sz="2800" dirty="0">
                <a:solidFill>
                  <a:srgbClr val="4D4D4D"/>
                </a:solidFill>
                <a:latin typeface="微软雅黑" panose="020B0503020204020204" pitchFamily="34" charset="-122"/>
                <a:ea typeface="微软雅黑" panose="020B0503020204020204" pitchFamily="34" charset="-122"/>
                <a:cs typeface="+mn-cs"/>
              </a:rPr>
              <a:t>IP </a:t>
            </a:r>
            <a:r>
              <a:rPr lang="zh-CN" altLang="en-US" sz="2800" dirty="0">
                <a:solidFill>
                  <a:srgbClr val="4D4D4D"/>
                </a:solidFill>
                <a:latin typeface="微软雅黑" panose="020B0503020204020204" pitchFamily="34" charset="-122"/>
                <a:ea typeface="微软雅黑" panose="020B0503020204020204" pitchFamily="34" charset="-122"/>
                <a:cs typeface="+mn-cs"/>
              </a:rPr>
              <a:t>数据报。数据链路层的可靠传输并不能够保证网络层的传输也是可靠的。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帧检验序列 </a:t>
            </a:r>
            <a:r>
              <a:rPr lang="en-US" altLang="zh-CN" sz="2800" dirty="0">
                <a:solidFill>
                  <a:srgbClr val="4D4D4D"/>
                </a:solidFill>
                <a:latin typeface="微软雅黑" panose="020B0503020204020204" pitchFamily="34" charset="-122"/>
                <a:ea typeface="微软雅黑" panose="020B0503020204020204" pitchFamily="34" charset="-122"/>
                <a:cs typeface="+mn-cs"/>
              </a:rPr>
              <a:t>FCS </a:t>
            </a:r>
            <a:r>
              <a:rPr lang="zh-CN" altLang="en-US" sz="2800" dirty="0">
                <a:solidFill>
                  <a:srgbClr val="4D4D4D"/>
                </a:solidFill>
                <a:latin typeface="微软雅黑" panose="020B0503020204020204" pitchFamily="34" charset="-122"/>
                <a:ea typeface="微软雅黑" panose="020B0503020204020204" pitchFamily="34" charset="-122"/>
                <a:cs typeface="+mn-cs"/>
              </a:rPr>
              <a:t>字段可保证无差错接受。</a:t>
            </a:r>
          </a:p>
        </p:txBody>
      </p:sp>
      <p:sp>
        <p:nvSpPr>
          <p:cNvPr id="46082" name="Rectangle 2"/>
          <p:cNvSpPr>
            <a:spLocks noGrp="1" noChangeArrowheads="1"/>
          </p:cNvSpPr>
          <p:nvPr>
            <p:ph type="title"/>
          </p:nvPr>
        </p:nvSpPr>
        <p:spPr/>
        <p:txBody>
          <a:bodyPr/>
          <a:lstStyle/>
          <a:p>
            <a:r>
              <a:rPr lang="zh-CN" altLang="en-US" sz="4000" dirty="0">
                <a:solidFill>
                  <a:srgbClr val="FFFFFF"/>
                </a:solidFill>
              </a:rPr>
              <a:t>不使用序号和确认机制</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21188586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flipH="1" flipV="1">
            <a:off x="1881473" y="1826649"/>
            <a:ext cx="711107" cy="45730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1" name="Line 4"/>
          <p:cNvSpPr>
            <a:spLocks noChangeShapeType="1"/>
          </p:cNvSpPr>
          <p:nvPr/>
        </p:nvSpPr>
        <p:spPr bwMode="auto">
          <a:xfrm flipV="1">
            <a:off x="2795753" y="1750431"/>
            <a:ext cx="0" cy="53352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2" name="Line 5"/>
          <p:cNvSpPr>
            <a:spLocks noChangeShapeType="1"/>
          </p:cNvSpPr>
          <p:nvPr/>
        </p:nvSpPr>
        <p:spPr bwMode="auto">
          <a:xfrm flipH="1">
            <a:off x="1983059" y="2512608"/>
            <a:ext cx="567193" cy="3652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3" name="Line 6"/>
          <p:cNvSpPr>
            <a:spLocks noChangeShapeType="1"/>
          </p:cNvSpPr>
          <p:nvPr/>
        </p:nvSpPr>
        <p:spPr bwMode="auto">
          <a:xfrm>
            <a:off x="2795753" y="2512608"/>
            <a:ext cx="897350" cy="50652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4" name="Line 7"/>
          <p:cNvSpPr>
            <a:spLocks noChangeShapeType="1"/>
          </p:cNvSpPr>
          <p:nvPr/>
        </p:nvSpPr>
        <p:spPr bwMode="auto">
          <a:xfrm flipV="1">
            <a:off x="2897340" y="1979084"/>
            <a:ext cx="711107" cy="381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35" name="Rectangle 8"/>
          <p:cNvSpPr>
            <a:spLocks noChangeArrowheads="1"/>
          </p:cNvSpPr>
          <p:nvPr/>
        </p:nvSpPr>
        <p:spPr bwMode="auto">
          <a:xfrm>
            <a:off x="2490993" y="2207737"/>
            <a:ext cx="491003" cy="368385"/>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48136" name="Rectangle 9"/>
          <p:cNvSpPr>
            <a:spLocks noChangeArrowheads="1"/>
          </p:cNvSpPr>
          <p:nvPr/>
        </p:nvSpPr>
        <p:spPr bwMode="auto">
          <a:xfrm>
            <a:off x="9403127" y="5532732"/>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7" name="Rectangle 10"/>
          <p:cNvSpPr>
            <a:spLocks noChangeArrowheads="1"/>
          </p:cNvSpPr>
          <p:nvPr/>
        </p:nvSpPr>
        <p:spPr bwMode="auto">
          <a:xfrm>
            <a:off x="9377730"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8" name="Rectangle 11"/>
          <p:cNvSpPr>
            <a:spLocks noChangeArrowheads="1"/>
          </p:cNvSpPr>
          <p:nvPr/>
        </p:nvSpPr>
        <p:spPr bwMode="auto">
          <a:xfrm>
            <a:off x="9415825" y="4869003"/>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39" name="Rectangle 12"/>
          <p:cNvSpPr>
            <a:spLocks noChangeArrowheads="1"/>
          </p:cNvSpPr>
          <p:nvPr/>
        </p:nvSpPr>
        <p:spPr bwMode="auto">
          <a:xfrm>
            <a:off x="6846526" y="4354534"/>
            <a:ext cx="135449" cy="101624"/>
          </a:xfrm>
          <a:prstGeom prst="rect">
            <a:avLst/>
          </a:prstGeom>
          <a:solidFill>
            <a:srgbClr val="333399"/>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48140" name="Line 13"/>
          <p:cNvSpPr>
            <a:spLocks noChangeShapeType="1"/>
          </p:cNvSpPr>
          <p:nvPr/>
        </p:nvSpPr>
        <p:spPr bwMode="auto">
          <a:xfrm>
            <a:off x="7085678" y="2158513"/>
            <a:ext cx="2874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1" name="Rectangle 14"/>
          <p:cNvSpPr>
            <a:spLocks noChangeArrowheads="1"/>
          </p:cNvSpPr>
          <p:nvPr/>
        </p:nvSpPr>
        <p:spPr bwMode="auto">
          <a:xfrm>
            <a:off x="9896245"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2" name="Rectangle 15"/>
          <p:cNvSpPr>
            <a:spLocks noChangeArrowheads="1"/>
          </p:cNvSpPr>
          <p:nvPr/>
        </p:nvSpPr>
        <p:spPr bwMode="auto">
          <a:xfrm>
            <a:off x="6937530" y="2107701"/>
            <a:ext cx="135449" cy="101624"/>
          </a:xfrm>
          <a:prstGeom prst="rect">
            <a:avLst/>
          </a:prstGeom>
          <a:solidFill>
            <a:schemeClr val="tx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48143" name="Line 16"/>
          <p:cNvSpPr>
            <a:spLocks noChangeShapeType="1"/>
          </p:cNvSpPr>
          <p:nvPr/>
        </p:nvSpPr>
        <p:spPr bwMode="auto">
          <a:xfrm flipV="1">
            <a:off x="7652870" y="1840940"/>
            <a:ext cx="0" cy="32074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4" name="Line 17"/>
          <p:cNvSpPr>
            <a:spLocks noChangeShapeType="1"/>
          </p:cNvSpPr>
          <p:nvPr/>
        </p:nvSpPr>
        <p:spPr bwMode="auto">
          <a:xfrm>
            <a:off x="8160804"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5" name="Line 18"/>
          <p:cNvSpPr>
            <a:spLocks noChangeShapeType="1"/>
          </p:cNvSpPr>
          <p:nvPr/>
        </p:nvSpPr>
        <p:spPr bwMode="auto">
          <a:xfrm flipV="1">
            <a:off x="8795722" y="1812358"/>
            <a:ext cx="0" cy="35885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6" name="Line 19"/>
          <p:cNvSpPr>
            <a:spLocks noChangeShapeType="1"/>
          </p:cNvSpPr>
          <p:nvPr/>
        </p:nvSpPr>
        <p:spPr bwMode="auto">
          <a:xfrm>
            <a:off x="9443337" y="2171216"/>
            <a:ext cx="0" cy="34615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7" name="Line 20"/>
          <p:cNvSpPr>
            <a:spLocks noChangeShapeType="1"/>
          </p:cNvSpPr>
          <p:nvPr/>
        </p:nvSpPr>
        <p:spPr bwMode="auto">
          <a:xfrm>
            <a:off x="7138589" y="4929342"/>
            <a:ext cx="23661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8" name="Line 21"/>
          <p:cNvSpPr>
            <a:spLocks noChangeShapeType="1"/>
          </p:cNvSpPr>
          <p:nvPr/>
        </p:nvSpPr>
        <p:spPr bwMode="auto">
          <a:xfrm flipV="1">
            <a:off x="7593611" y="4780082"/>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49" name="Line 22"/>
          <p:cNvSpPr>
            <a:spLocks noChangeShapeType="1"/>
          </p:cNvSpPr>
          <p:nvPr/>
        </p:nvSpPr>
        <p:spPr bwMode="auto">
          <a:xfrm flipV="1">
            <a:off x="8505777" y="4795961"/>
            <a:ext cx="0" cy="1460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0" name="Line 23"/>
          <p:cNvSpPr>
            <a:spLocks noChangeShapeType="1"/>
          </p:cNvSpPr>
          <p:nvPr/>
        </p:nvSpPr>
        <p:spPr bwMode="auto">
          <a:xfrm>
            <a:off x="7769273" y="4256087"/>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1" name="Line 24"/>
          <p:cNvSpPr>
            <a:spLocks noChangeShapeType="1"/>
          </p:cNvSpPr>
          <p:nvPr/>
        </p:nvSpPr>
        <p:spPr bwMode="auto">
          <a:xfrm>
            <a:off x="8912124" y="4265614"/>
            <a:ext cx="0" cy="1365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2" name="Line 25"/>
          <p:cNvSpPr>
            <a:spLocks noChangeShapeType="1"/>
          </p:cNvSpPr>
          <p:nvPr/>
        </p:nvSpPr>
        <p:spPr bwMode="auto">
          <a:xfrm flipV="1">
            <a:off x="8950219" y="5393000"/>
            <a:ext cx="0" cy="1873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3" name="Line 26"/>
          <p:cNvSpPr>
            <a:spLocks noChangeShapeType="1"/>
          </p:cNvSpPr>
          <p:nvPr/>
        </p:nvSpPr>
        <p:spPr bwMode="auto">
          <a:xfrm>
            <a:off x="6981975" y="4395819"/>
            <a:ext cx="24296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4" name="Freeform 27"/>
          <p:cNvSpPr>
            <a:spLocks/>
          </p:cNvSpPr>
          <p:nvPr/>
        </p:nvSpPr>
        <p:spPr bwMode="auto">
          <a:xfrm>
            <a:off x="7121657" y="4405346"/>
            <a:ext cx="2313215" cy="1182961"/>
          </a:xfrm>
          <a:custGeom>
            <a:avLst/>
            <a:gdLst>
              <a:gd name="T0" fmla="*/ 0 w 1093"/>
              <a:gd name="T1" fmla="*/ 0 h 745"/>
              <a:gd name="T2" fmla="*/ 0 w 1093"/>
              <a:gd name="T3" fmla="*/ 2147483646 h 745"/>
              <a:gd name="T4" fmla="*/ 2147483646 w 1093"/>
              <a:gd name="T5" fmla="*/ 2147483646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48155" name="Rectangle 28"/>
          <p:cNvSpPr>
            <a:spLocks noChangeArrowheads="1"/>
          </p:cNvSpPr>
          <p:nvPr/>
        </p:nvSpPr>
        <p:spPr bwMode="auto">
          <a:xfrm>
            <a:off x="10222170" y="318586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匹配电阻</a:t>
            </a:r>
          </a:p>
        </p:txBody>
      </p:sp>
      <p:sp>
        <p:nvSpPr>
          <p:cNvPr id="48156" name="Line 29"/>
          <p:cNvSpPr>
            <a:spLocks noChangeShapeType="1"/>
          </p:cNvSpPr>
          <p:nvPr/>
        </p:nvSpPr>
        <p:spPr bwMode="auto">
          <a:xfrm>
            <a:off x="10031695" y="2249022"/>
            <a:ext cx="480421" cy="936842"/>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7" name="Line 30"/>
          <p:cNvSpPr>
            <a:spLocks noChangeShapeType="1"/>
          </p:cNvSpPr>
          <p:nvPr/>
        </p:nvSpPr>
        <p:spPr bwMode="auto">
          <a:xfrm flipH="1">
            <a:off x="9475084" y="3617763"/>
            <a:ext cx="939678" cy="71136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58" name="Rectangle 31"/>
          <p:cNvSpPr>
            <a:spLocks noChangeArrowheads="1"/>
          </p:cNvSpPr>
          <p:nvPr/>
        </p:nvSpPr>
        <p:spPr bwMode="auto">
          <a:xfrm>
            <a:off x="4173524" y="1939387"/>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集线器</a:t>
            </a:r>
          </a:p>
        </p:txBody>
      </p:sp>
      <p:sp>
        <p:nvSpPr>
          <p:cNvPr id="48159" name="Line 32"/>
          <p:cNvSpPr>
            <a:spLocks noChangeShapeType="1"/>
          </p:cNvSpPr>
          <p:nvPr/>
        </p:nvSpPr>
        <p:spPr bwMode="auto">
          <a:xfrm flipV="1">
            <a:off x="8010541" y="5377121"/>
            <a:ext cx="0" cy="20642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0" name="Line 33"/>
          <p:cNvSpPr>
            <a:spLocks noChangeShapeType="1"/>
          </p:cNvSpPr>
          <p:nvPr/>
        </p:nvSpPr>
        <p:spPr bwMode="auto">
          <a:xfrm flipH="1" flipV="1">
            <a:off x="2317449" y="4372000"/>
            <a:ext cx="158729" cy="123854"/>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1" name="Rectangle 34"/>
          <p:cNvSpPr>
            <a:spLocks noChangeArrowheads="1"/>
          </p:cNvSpPr>
          <p:nvPr/>
        </p:nvSpPr>
        <p:spPr bwMode="auto">
          <a:xfrm>
            <a:off x="4270878" y="4699101"/>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干线耦合器</a:t>
            </a:r>
          </a:p>
        </p:txBody>
      </p:sp>
      <p:sp>
        <p:nvSpPr>
          <p:cNvPr id="48162" name="Line 35"/>
          <p:cNvSpPr>
            <a:spLocks noChangeShapeType="1"/>
          </p:cNvSpPr>
          <p:nvPr/>
        </p:nvSpPr>
        <p:spPr bwMode="auto">
          <a:xfrm flipH="1">
            <a:off x="3648659" y="4373589"/>
            <a:ext cx="148147" cy="104799"/>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3" name="Line 36"/>
          <p:cNvSpPr>
            <a:spLocks noChangeShapeType="1"/>
          </p:cNvSpPr>
          <p:nvPr/>
        </p:nvSpPr>
        <p:spPr bwMode="auto">
          <a:xfrm flipH="1" flipV="1">
            <a:off x="3674056" y="5318369"/>
            <a:ext cx="175661" cy="13973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4" name="Line 37"/>
          <p:cNvSpPr>
            <a:spLocks noChangeShapeType="1"/>
          </p:cNvSpPr>
          <p:nvPr/>
        </p:nvSpPr>
        <p:spPr bwMode="auto">
          <a:xfrm flipH="1">
            <a:off x="2357661" y="5359654"/>
            <a:ext cx="131216" cy="12067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65" name="Oval 38"/>
          <p:cNvSpPr>
            <a:spLocks noChangeArrowheads="1"/>
          </p:cNvSpPr>
          <p:nvPr/>
        </p:nvSpPr>
        <p:spPr bwMode="auto">
          <a:xfrm rot="-2760000">
            <a:off x="2485335" y="4260313"/>
            <a:ext cx="1204963" cy="1237162"/>
          </a:xfrm>
          <a:prstGeom prst="ellipse">
            <a:avLst/>
          </a:prstGeom>
          <a:solidFill>
            <a:schemeClr val="bg1"/>
          </a:solidFill>
          <a:ln w="28575">
            <a:solidFill>
              <a:srgbClr val="333399"/>
            </a:solidFill>
            <a:round/>
            <a:headEnd/>
            <a:tailEnd/>
          </a:ln>
        </p:spPr>
        <p:txBody>
          <a:bodyPr wrap="none" lIns="108850" tIns="54425" rIns="108850" bIns="54425" anchor="ctr"/>
          <a:lstStyle/>
          <a:p>
            <a:pPr eaLnBrk="1" hangingPunct="1"/>
            <a:endParaRPr lang="zh-CN" altLang="en-US"/>
          </a:p>
        </p:txBody>
      </p:sp>
      <p:sp>
        <p:nvSpPr>
          <p:cNvPr id="48166" name="Rectangle 39"/>
          <p:cNvSpPr>
            <a:spLocks noChangeArrowheads="1"/>
          </p:cNvSpPr>
          <p:nvPr/>
        </p:nvSpPr>
        <p:spPr bwMode="auto">
          <a:xfrm rot="-2760000">
            <a:off x="2416365" y="4428656"/>
            <a:ext cx="136557" cy="118518"/>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7" name="Rectangle 40"/>
          <p:cNvSpPr>
            <a:spLocks noChangeArrowheads="1"/>
          </p:cNvSpPr>
          <p:nvPr/>
        </p:nvSpPr>
        <p:spPr bwMode="auto">
          <a:xfrm rot="-2760000">
            <a:off x="3595195" y="5255935"/>
            <a:ext cx="136557" cy="118518"/>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68" name="Rectangle 41"/>
          <p:cNvSpPr>
            <a:spLocks noChangeArrowheads="1"/>
          </p:cNvSpPr>
          <p:nvPr/>
        </p:nvSpPr>
        <p:spPr bwMode="auto">
          <a:xfrm rot="-2760000">
            <a:off x="3608432" y="4382619"/>
            <a:ext cx="88921" cy="182010"/>
          </a:xfrm>
          <a:prstGeom prst="rect">
            <a:avLst/>
          </a:prstGeom>
          <a:solidFill>
            <a:schemeClr val="bg1"/>
          </a:solidFill>
          <a:ln w="28575">
            <a:solidFill>
              <a:srgbClr val="333399"/>
            </a:solidFill>
            <a:miter lim="800000"/>
            <a:headEnd/>
            <a:tailEnd/>
          </a:ln>
        </p:spPr>
        <p:txBody>
          <a:bodyPr wrap="none" lIns="108850" tIns="54425" rIns="108850" bIns="54425" anchor="ctr"/>
          <a:lstStyle/>
          <a:p>
            <a:pPr eaLnBrk="1" hangingPunct="1"/>
            <a:endParaRPr lang="zh-CN" altLang="en-US"/>
          </a:p>
        </p:txBody>
      </p:sp>
      <p:sp>
        <p:nvSpPr>
          <p:cNvPr id="48169" name="Line 42"/>
          <p:cNvSpPr>
            <a:spLocks noChangeShapeType="1"/>
          </p:cNvSpPr>
          <p:nvPr/>
        </p:nvSpPr>
        <p:spPr bwMode="auto">
          <a:xfrm>
            <a:off x="3733314" y="4532375"/>
            <a:ext cx="634917" cy="38267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70" name="Rectangle 43"/>
          <p:cNvSpPr>
            <a:spLocks noChangeArrowheads="1"/>
          </p:cNvSpPr>
          <p:nvPr/>
        </p:nvSpPr>
        <p:spPr bwMode="auto">
          <a:xfrm rot="-2760000">
            <a:off x="2493093" y="5224188"/>
            <a:ext cx="88921" cy="182010"/>
          </a:xfrm>
          <a:prstGeom prst="rect">
            <a:avLst/>
          </a:prstGeom>
          <a:solidFill>
            <a:schemeClr val="bg1"/>
          </a:solidFill>
          <a:ln w="25400">
            <a:solidFill>
              <a:srgbClr val="333399"/>
            </a:solidFill>
            <a:miter lim="800000"/>
            <a:headEnd/>
            <a:tailEnd/>
          </a:ln>
        </p:spPr>
        <p:txBody>
          <a:bodyPr wrap="none" lIns="108850" tIns="54425" rIns="108850" bIns="54425" anchor="ctr"/>
          <a:lstStyle/>
          <a:p>
            <a:pPr eaLnBrk="1" hangingPunct="1"/>
            <a:endParaRPr lang="zh-CN" altLang="en-US"/>
          </a:p>
        </p:txBody>
      </p:sp>
      <p:sp>
        <p:nvSpPr>
          <p:cNvPr id="48171" name="Arc 44"/>
          <p:cNvSpPr>
            <a:spLocks/>
          </p:cNvSpPr>
          <p:nvPr/>
        </p:nvSpPr>
        <p:spPr bwMode="auto">
          <a:xfrm flipV="1">
            <a:off x="2981996" y="4630751"/>
            <a:ext cx="574548" cy="728903"/>
          </a:xfrm>
          <a:custGeom>
            <a:avLst/>
            <a:gdLst>
              <a:gd name="T0" fmla="*/ 0 w 25403"/>
              <a:gd name="T1" fmla="*/ 2147483646 h 30101"/>
              <a:gd name="T2" fmla="*/ 2147483646 w 25403"/>
              <a:gd name="T3" fmla="*/ 2147483646 h 30101"/>
              <a:gd name="T4" fmla="*/ 2147483646 w 25403"/>
              <a:gd name="T5" fmla="*/ 2147483646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pic>
        <p:nvPicPr>
          <p:cNvPr id="48172"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634"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6227" y="395257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4"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813" y="396236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5"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0158" y="526484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6"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4451" y="526914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3265" y="265869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8"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9886" y="266504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79"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299" y="167421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0"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5275" y="1750431"/>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1" name="Picture 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4856" y="1420155"/>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2" name="Picture 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3974" y="2326826"/>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3"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1071" y="2339529"/>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4"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0591" y="1577353"/>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5"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9275" y="1564650"/>
            <a:ext cx="546029" cy="41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6" name="Picture 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42813" y="5151644"/>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7" name="Picture 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7739" y="516434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8"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604" y="4529199"/>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89"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4461" y="4541902"/>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90"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5089" y="3995676"/>
            <a:ext cx="427511" cy="3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91" name="Line 64"/>
          <p:cNvSpPr>
            <a:spLocks noChangeShapeType="1"/>
          </p:cNvSpPr>
          <p:nvPr/>
        </p:nvSpPr>
        <p:spPr bwMode="auto">
          <a:xfrm flipV="1">
            <a:off x="2897341" y="2226791"/>
            <a:ext cx="1373537" cy="20959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48192" name="Text Box 65"/>
          <p:cNvSpPr txBox="1">
            <a:spLocks noChangeArrowheads="1"/>
          </p:cNvSpPr>
          <p:nvPr/>
        </p:nvSpPr>
        <p:spPr bwMode="auto">
          <a:xfrm>
            <a:off x="7726945" y="2825417"/>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总线网</a:t>
            </a:r>
          </a:p>
        </p:txBody>
      </p:sp>
      <p:sp>
        <p:nvSpPr>
          <p:cNvPr id="48193" name="Text Box 66"/>
          <p:cNvSpPr txBox="1">
            <a:spLocks noChangeArrowheads="1"/>
          </p:cNvSpPr>
          <p:nvPr/>
        </p:nvSpPr>
        <p:spPr bwMode="auto">
          <a:xfrm>
            <a:off x="1853958" y="3163633"/>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星形网</a:t>
            </a:r>
          </a:p>
        </p:txBody>
      </p:sp>
      <p:sp>
        <p:nvSpPr>
          <p:cNvPr id="48194" name="Text Box 67"/>
          <p:cNvSpPr txBox="1">
            <a:spLocks noChangeArrowheads="1"/>
          </p:cNvSpPr>
          <p:nvPr/>
        </p:nvSpPr>
        <p:spPr bwMode="auto">
          <a:xfrm>
            <a:off x="7534353" y="5896353"/>
            <a:ext cx="1521464"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树形网 </a:t>
            </a:r>
          </a:p>
        </p:txBody>
      </p:sp>
      <p:sp>
        <p:nvSpPr>
          <p:cNvPr id="48195" name="Text Box 68"/>
          <p:cNvSpPr txBox="1">
            <a:spLocks noChangeArrowheads="1"/>
          </p:cNvSpPr>
          <p:nvPr/>
        </p:nvSpPr>
        <p:spPr bwMode="auto">
          <a:xfrm>
            <a:off x="2351311" y="5897941"/>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rPr>
              <a:t>环形网</a:t>
            </a:r>
          </a:p>
        </p:txBody>
      </p:sp>
      <p:sp>
        <p:nvSpPr>
          <p:cNvPr id="48196" name="标题 68"/>
          <p:cNvSpPr>
            <a:spLocks noGrp="1" noChangeArrowheads="1"/>
          </p:cNvSpPr>
          <p:nvPr>
            <p:ph type="title"/>
          </p:nvPr>
        </p:nvSpPr>
        <p:spPr/>
        <p:txBody>
          <a:bodyPr/>
          <a:lstStyle/>
          <a:p>
            <a:r>
              <a:rPr lang="zh-CN" altLang="en-US" sz="4000" dirty="0">
                <a:solidFill>
                  <a:srgbClr val="FFFFFF"/>
                </a:solidFill>
              </a:rPr>
              <a:t>局域网的拓扑</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42800" y="1267199"/>
            <a:ext cx="11485054" cy="4896000"/>
          </a:xfrm>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局域网最主要的特点是：网络为一个单位所拥有，且地理范围和站点数目均有限。 </a:t>
            </a:r>
          </a:p>
          <a:p>
            <a:r>
              <a:rPr lang="zh-CN" altLang="en-US" sz="3200" b="0" dirty="0">
                <a:solidFill>
                  <a:srgbClr val="4D4D4D"/>
                </a:solidFill>
                <a:latin typeface="微软雅黑" panose="020B0503020204020204" pitchFamily="34" charset="-122"/>
                <a:ea typeface="微软雅黑" panose="020B0503020204020204" pitchFamily="34" charset="-122"/>
              </a:rPr>
              <a:t>局域网具有如下的一些主要优点：</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具有广播功能，从一个站点可很方便地访问全网。局域网上的主机可共享连接在局域网上的各种硬件和软件资源。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便于系统的扩展和逐渐地演变，各设备的位置可灵活调整和改变。</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提高了系统的可靠性、可用性和生存性。</a:t>
            </a:r>
          </a:p>
        </p:txBody>
      </p:sp>
      <p:sp>
        <p:nvSpPr>
          <p:cNvPr id="50178" name="Rectangle 2"/>
          <p:cNvSpPr>
            <a:spLocks noGrp="1" noChangeArrowheads="1"/>
          </p:cNvSpPr>
          <p:nvPr>
            <p:ph type="title"/>
          </p:nvPr>
        </p:nvSpPr>
        <p:spPr/>
        <p:txBody>
          <a:bodyPr/>
          <a:lstStyle/>
          <a:p>
            <a:r>
              <a:rPr lang="zh-CN" altLang="en-US" sz="4000" dirty="0">
                <a:solidFill>
                  <a:srgbClr val="FFFFFF"/>
                </a:solidFill>
              </a:rPr>
              <a:t>局域网的特点与优点</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静态划分信道</a:t>
            </a:r>
          </a:p>
          <a:p>
            <a:pPr lvl="1"/>
            <a:r>
              <a:rPr lang="zh-CN" altLang="en-US" sz="2000" dirty="0">
                <a:latin typeface="微软雅黑" panose="020B0503020204020204" pitchFamily="34" charset="-122"/>
                <a:ea typeface="微软雅黑" panose="020B0503020204020204" pitchFamily="34" charset="-122"/>
              </a:rPr>
              <a:t>频分复用</a:t>
            </a:r>
          </a:p>
          <a:p>
            <a:pPr lvl="1"/>
            <a:r>
              <a:rPr lang="zh-CN" altLang="en-US" sz="2000" dirty="0">
                <a:latin typeface="微软雅黑" panose="020B0503020204020204" pitchFamily="34" charset="-122"/>
                <a:ea typeface="微软雅黑" panose="020B0503020204020204" pitchFamily="34" charset="-122"/>
              </a:rPr>
              <a:t>时分复用</a:t>
            </a:r>
          </a:p>
          <a:p>
            <a:pPr lvl="1"/>
            <a:r>
              <a:rPr lang="zh-CN" altLang="en-US" sz="2000" dirty="0">
                <a:latin typeface="微软雅黑" panose="020B0503020204020204" pitchFamily="34" charset="-122"/>
                <a:ea typeface="微软雅黑" panose="020B0503020204020204" pitchFamily="34" charset="-122"/>
              </a:rPr>
              <a:t>波分复用</a:t>
            </a:r>
          </a:p>
          <a:p>
            <a:pPr lvl="1"/>
            <a:r>
              <a:rPr lang="zh-CN" altLang="en-US" sz="2000" dirty="0"/>
              <a:t>码分复用 </a:t>
            </a:r>
          </a:p>
          <a:p>
            <a:r>
              <a:rPr lang="zh-CN" altLang="en-US" sz="2400" dirty="0">
                <a:latin typeface="微软雅黑" panose="020B0503020204020204" pitchFamily="34" charset="-122"/>
                <a:ea typeface="微软雅黑" panose="020B0503020204020204" pitchFamily="34" charset="-122"/>
              </a:rPr>
              <a:t>动态媒体接入控制（多点接入）</a:t>
            </a:r>
          </a:p>
          <a:p>
            <a:pPr lvl="1"/>
            <a:r>
              <a:rPr lang="zh-CN" altLang="en-US" sz="2000" dirty="0">
                <a:latin typeface="微软雅黑" panose="020B0503020204020204" pitchFamily="34" charset="-122"/>
                <a:ea typeface="微软雅黑" panose="020B0503020204020204" pitchFamily="34" charset="-122"/>
              </a:rPr>
              <a:t>随机接入（主要被以太网采用！）</a:t>
            </a:r>
          </a:p>
          <a:p>
            <a:pPr lvl="1"/>
            <a:r>
              <a:rPr lang="zh-CN" altLang="en-US" sz="2000" dirty="0">
                <a:latin typeface="微软雅黑" panose="020B0503020204020204" pitchFamily="34" charset="-122"/>
                <a:ea typeface="微软雅黑" panose="020B0503020204020204" pitchFamily="34" charset="-122"/>
              </a:rPr>
              <a:t>受控接入 ，如多点线路探询</a:t>
            </a:r>
            <a:r>
              <a:rPr lang="en-US" altLang="zh-CN" sz="2000" dirty="0">
                <a:latin typeface="微软雅黑" panose="020B0503020204020204" pitchFamily="34" charset="-122"/>
                <a:ea typeface="微软雅黑" panose="020B0503020204020204" pitchFamily="34" charset="-122"/>
              </a:rPr>
              <a:t>(polling)</a:t>
            </a:r>
            <a:r>
              <a:rPr lang="zh-CN" altLang="en-US" sz="2000" dirty="0">
                <a:latin typeface="微软雅黑" panose="020B0503020204020204" pitchFamily="34" charset="-122"/>
                <a:ea typeface="微软雅黑" panose="020B0503020204020204" pitchFamily="34" charset="-122"/>
              </a:rPr>
              <a:t>，或轮询。（目前已不被采用）</a:t>
            </a:r>
          </a:p>
        </p:txBody>
      </p:sp>
      <p:sp>
        <p:nvSpPr>
          <p:cNvPr id="51202" name="Rectangle 2"/>
          <p:cNvSpPr>
            <a:spLocks noGrp="1" noChangeArrowheads="1"/>
          </p:cNvSpPr>
          <p:nvPr>
            <p:ph type="title"/>
          </p:nvPr>
        </p:nvSpPr>
        <p:spPr/>
        <p:txBody>
          <a:bodyPr/>
          <a:lstStyle/>
          <a:p>
            <a:r>
              <a:rPr lang="zh-CN" altLang="en-US" sz="4000" dirty="0">
                <a:solidFill>
                  <a:srgbClr val="FFFFFF"/>
                </a:solidFill>
              </a:rPr>
              <a:t>共享通信媒体</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z="4000" dirty="0">
                <a:solidFill>
                  <a:srgbClr val="FFFFFF"/>
                </a:solidFill>
              </a:rPr>
              <a:t>认识以太网</a:t>
            </a:r>
          </a:p>
        </p:txBody>
      </p:sp>
      <p:sp>
        <p:nvSpPr>
          <p:cNvPr id="278532" name="Rectangle 4"/>
          <p:cNvSpPr>
            <a:spLocks noChangeArrowheads="1"/>
          </p:cNvSpPr>
          <p:nvPr/>
        </p:nvSpPr>
        <p:spPr bwMode="auto">
          <a:xfrm>
            <a:off x="624336" y="1340530"/>
            <a:ext cx="10361851" cy="316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342900" indent="12700">
              <a:lnSpc>
                <a:spcPct val="150000"/>
              </a:lnSpc>
              <a:buClr>
                <a:srgbClr val="1C1C1C"/>
              </a:buClr>
              <a:buFont typeface="Wingdings" pitchFamily="2" charset="2"/>
              <a:buChar char="Ø"/>
            </a:pPr>
            <a:r>
              <a:rPr lang="zh-CN" altLang="en-US" sz="3200" dirty="0">
                <a:solidFill>
                  <a:srgbClr val="4D4D4D"/>
                </a:solidFill>
                <a:latin typeface="微软雅黑" panose="020B0503020204020204" pitchFamily="34" charset="-122"/>
                <a:ea typeface="微软雅黑" panose="020B0503020204020204" pitchFamily="34" charset="-122"/>
              </a:rPr>
              <a:t>最初的以太网是将许多计算机都连接到一根总线上。当初认为这样的连接方法既简单又可靠，因为总线上没有有源器件。 </a:t>
            </a:r>
          </a:p>
        </p:txBody>
      </p:sp>
      <p:grpSp>
        <p:nvGrpSpPr>
          <p:cNvPr id="52228" name="Group 5"/>
          <p:cNvGrpSpPr>
            <a:grpSpLocks/>
          </p:cNvGrpSpPr>
          <p:nvPr/>
        </p:nvGrpSpPr>
        <p:grpSpPr bwMode="auto">
          <a:xfrm>
            <a:off x="5781981" y="4189902"/>
            <a:ext cx="628569" cy="1406851"/>
            <a:chOff x="1177" y="1994"/>
            <a:chExt cx="258" cy="714"/>
          </a:xfrm>
        </p:grpSpPr>
        <p:sp>
          <p:nvSpPr>
            <p:cNvPr id="52272" name="Line 6"/>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3"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29" name="Line 8"/>
          <p:cNvSpPr>
            <a:spLocks noChangeShapeType="1"/>
          </p:cNvSpPr>
          <p:nvPr/>
        </p:nvSpPr>
        <p:spPr bwMode="auto">
          <a:xfrm flipV="1">
            <a:off x="857139" y="4178787"/>
            <a:ext cx="1042111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30" name="Rectangle 9"/>
          <p:cNvSpPr>
            <a:spLocks noChangeArrowheads="1"/>
          </p:cNvSpPr>
          <p:nvPr/>
        </p:nvSpPr>
        <p:spPr bwMode="auto">
          <a:xfrm>
            <a:off x="11121637"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1" name="Rectangle 10"/>
          <p:cNvSpPr>
            <a:spLocks noChangeArrowheads="1"/>
          </p:cNvSpPr>
          <p:nvPr/>
        </p:nvSpPr>
        <p:spPr bwMode="auto">
          <a:xfrm>
            <a:off x="719574" y="4112097"/>
            <a:ext cx="156613" cy="125441"/>
          </a:xfrm>
          <a:prstGeom prst="rect">
            <a:avLst/>
          </a:prstGeom>
          <a:solidFill>
            <a:srgbClr val="333399"/>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52232" name="Line 11"/>
          <p:cNvSpPr>
            <a:spLocks noChangeShapeType="1"/>
          </p:cNvSpPr>
          <p:nvPr/>
        </p:nvSpPr>
        <p:spPr bwMode="auto">
          <a:xfrm>
            <a:off x="10512115" y="3970776"/>
            <a:ext cx="658197" cy="2397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2233" name="Group 12"/>
          <p:cNvGrpSpPr>
            <a:grpSpLocks/>
          </p:cNvGrpSpPr>
          <p:nvPr/>
        </p:nvGrpSpPr>
        <p:grpSpPr bwMode="auto">
          <a:xfrm>
            <a:off x="1853959" y="4189902"/>
            <a:ext cx="628569" cy="1406851"/>
            <a:chOff x="1177" y="1994"/>
            <a:chExt cx="258" cy="714"/>
          </a:xfrm>
        </p:grpSpPr>
        <p:sp>
          <p:nvSpPr>
            <p:cNvPr id="52270" name="Line 13"/>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71"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4" name="Freeform 15"/>
          <p:cNvSpPr>
            <a:spLocks/>
          </p:cNvSpPr>
          <p:nvPr/>
        </p:nvSpPr>
        <p:spPr bwMode="auto">
          <a:xfrm>
            <a:off x="4135429" y="4191490"/>
            <a:ext cx="4233" cy="1027350"/>
          </a:xfrm>
          <a:custGeom>
            <a:avLst/>
            <a:gdLst>
              <a:gd name="T0" fmla="*/ 0 w 2"/>
              <a:gd name="T1" fmla="*/ 2147483646 h 521"/>
              <a:gd name="T2" fmla="*/ 2147483646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5"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970" y="5083872"/>
            <a:ext cx="628569"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36" name="Group 17"/>
          <p:cNvGrpSpPr>
            <a:grpSpLocks/>
          </p:cNvGrpSpPr>
          <p:nvPr/>
        </p:nvGrpSpPr>
        <p:grpSpPr bwMode="auto">
          <a:xfrm>
            <a:off x="7745992" y="4189902"/>
            <a:ext cx="628569" cy="1406851"/>
            <a:chOff x="1177" y="1994"/>
            <a:chExt cx="258" cy="714"/>
          </a:xfrm>
        </p:grpSpPr>
        <p:sp>
          <p:nvSpPr>
            <p:cNvPr id="52268" name="Line 18"/>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226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237" name="Freeform 20"/>
          <p:cNvSpPr>
            <a:spLocks/>
          </p:cNvSpPr>
          <p:nvPr/>
        </p:nvSpPr>
        <p:spPr bwMode="auto">
          <a:xfrm>
            <a:off x="10029579" y="4191490"/>
            <a:ext cx="4233" cy="1043229"/>
          </a:xfrm>
          <a:custGeom>
            <a:avLst/>
            <a:gdLst>
              <a:gd name="T0" fmla="*/ 0 w 2"/>
              <a:gd name="T1" fmla="*/ 2147483646 h 529"/>
              <a:gd name="T2" fmla="*/ 2147483646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a:solidFill>
              <a:srgbClr val="333399"/>
            </a:solidFill>
            <a:round/>
            <a:headEnd/>
            <a:tailEnd/>
          </a:ln>
        </p:spPr>
        <p:txBody>
          <a:bodyPr wrap="none" lIns="108850" tIns="54425" rIns="108850" bIns="54425" anchor="ctr"/>
          <a:lstStyle/>
          <a:p>
            <a:endParaRPr lang="zh-CN" altLang="en-US"/>
          </a:p>
        </p:txBody>
      </p:sp>
      <p:pic>
        <p:nvPicPr>
          <p:cNvPr id="52238"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2120" y="5083872"/>
            <a:ext cx="628568" cy="51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0" name="Text Box 22"/>
          <p:cNvSpPr txBox="1">
            <a:spLocks noChangeArrowheads="1"/>
          </p:cNvSpPr>
          <p:nvPr/>
        </p:nvSpPr>
        <p:spPr bwMode="auto">
          <a:xfrm>
            <a:off x="3418428" y="5915915"/>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kumimoji="1" lang="en-US" altLang="zh-CN" sz="2400" b="0">
                <a:solidFill>
                  <a:srgbClr val="333399"/>
                </a:solidFill>
                <a:latin typeface="Arial" charset="0"/>
              </a:rPr>
              <a:t>B</a:t>
            </a:r>
            <a:r>
              <a:rPr kumimoji="1" lang="zh-CN" altLang="en-US" sz="2400" b="0">
                <a:solidFill>
                  <a:srgbClr val="333399"/>
                </a:solidFill>
                <a:latin typeface="Arial" charset="0"/>
              </a:rPr>
              <a:t>向</a:t>
            </a:r>
            <a:r>
              <a:rPr kumimoji="1" lang="zh-CN" altLang="en-US" sz="1400" b="0">
                <a:solidFill>
                  <a:srgbClr val="333399"/>
                </a:solidFill>
                <a:latin typeface="Arial" charset="0"/>
              </a:rPr>
              <a:t> </a:t>
            </a:r>
            <a:r>
              <a:rPr kumimoji="1" lang="en-US" altLang="zh-CN" sz="2400" b="0">
                <a:solidFill>
                  <a:srgbClr val="333399"/>
                </a:solidFill>
                <a:latin typeface="Arial" charset="0"/>
              </a:rPr>
              <a:t>D</a:t>
            </a:r>
          </a:p>
          <a:p>
            <a:pPr algn="ctr" eaLnBrk="1" hangingPunct="1"/>
            <a:r>
              <a:rPr kumimoji="1" lang="zh-CN" altLang="en-US" sz="2400" b="0">
                <a:solidFill>
                  <a:srgbClr val="333399"/>
                </a:solidFill>
                <a:latin typeface="Arial" charset="0"/>
              </a:rPr>
              <a:t>发送数据</a:t>
            </a:r>
          </a:p>
        </p:txBody>
      </p:sp>
      <p:sp>
        <p:nvSpPr>
          <p:cNvPr id="52240" name="Text Box 23"/>
          <p:cNvSpPr txBox="1">
            <a:spLocks noChangeArrowheads="1"/>
          </p:cNvSpPr>
          <p:nvPr/>
        </p:nvSpPr>
        <p:spPr bwMode="auto">
          <a:xfrm>
            <a:off x="5500501" y="5590401"/>
            <a:ext cx="78248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C</a:t>
            </a:r>
          </a:p>
        </p:txBody>
      </p:sp>
      <p:sp>
        <p:nvSpPr>
          <p:cNvPr id="52241" name="Text Box 24"/>
          <p:cNvSpPr txBox="1">
            <a:spLocks noChangeArrowheads="1"/>
          </p:cNvSpPr>
          <p:nvPr/>
        </p:nvSpPr>
        <p:spPr bwMode="auto">
          <a:xfrm>
            <a:off x="7555517" y="5576111"/>
            <a:ext cx="69752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D</a:t>
            </a:r>
          </a:p>
        </p:txBody>
      </p:sp>
      <p:sp>
        <p:nvSpPr>
          <p:cNvPr id="52242" name="Text Box 25"/>
          <p:cNvSpPr txBox="1">
            <a:spLocks noChangeArrowheads="1"/>
          </p:cNvSpPr>
          <p:nvPr/>
        </p:nvSpPr>
        <p:spPr bwMode="auto">
          <a:xfrm>
            <a:off x="1583061" y="5576111"/>
            <a:ext cx="7478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A</a:t>
            </a:r>
          </a:p>
        </p:txBody>
      </p:sp>
      <p:sp>
        <p:nvSpPr>
          <p:cNvPr id="52243" name="Text Box 26"/>
          <p:cNvSpPr txBox="1">
            <a:spLocks noChangeArrowheads="1"/>
          </p:cNvSpPr>
          <p:nvPr/>
        </p:nvSpPr>
        <p:spPr bwMode="auto">
          <a:xfrm>
            <a:off x="9394661" y="5572935"/>
            <a:ext cx="7648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    </a:t>
            </a:r>
            <a:r>
              <a:rPr kumimoji="1" lang="en-US" altLang="zh-CN" sz="2400" b="0">
                <a:solidFill>
                  <a:srgbClr val="333399"/>
                </a:solidFill>
                <a:latin typeface="Arial" charset="0"/>
              </a:rPr>
              <a:t>E</a:t>
            </a:r>
          </a:p>
        </p:txBody>
      </p:sp>
      <p:sp>
        <p:nvSpPr>
          <p:cNvPr id="52244" name="Line 27"/>
          <p:cNvSpPr>
            <a:spLocks noChangeShapeType="1"/>
          </p:cNvSpPr>
          <p:nvPr/>
        </p:nvSpPr>
        <p:spPr bwMode="auto">
          <a:xfrm flipH="1">
            <a:off x="857139" y="3897734"/>
            <a:ext cx="725921" cy="2810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2245" name="Text Box 28"/>
          <p:cNvSpPr txBox="1">
            <a:spLocks noChangeArrowheads="1"/>
          </p:cNvSpPr>
          <p:nvPr/>
        </p:nvSpPr>
        <p:spPr bwMode="auto">
          <a:xfrm>
            <a:off x="1403168" y="3573810"/>
            <a:ext cx="575980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匹配电阻（用来吸收总线上传播的信号）</a:t>
            </a:r>
          </a:p>
        </p:txBody>
      </p:sp>
      <p:sp>
        <p:nvSpPr>
          <p:cNvPr id="52246" name="Text Box 29"/>
          <p:cNvSpPr txBox="1">
            <a:spLocks noChangeArrowheads="1"/>
          </p:cNvSpPr>
          <p:nvPr/>
        </p:nvSpPr>
        <p:spPr bwMode="auto">
          <a:xfrm>
            <a:off x="9121646" y="3573810"/>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匹配电阻</a:t>
            </a:r>
          </a:p>
        </p:txBody>
      </p:sp>
      <p:sp>
        <p:nvSpPr>
          <p:cNvPr id="278558" name="Freeform 30"/>
          <p:cNvSpPr>
            <a:spLocks/>
          </p:cNvSpPr>
          <p:nvPr/>
        </p:nvSpPr>
        <p:spPr bwMode="auto">
          <a:xfrm>
            <a:off x="4021143" y="4278822"/>
            <a:ext cx="2110043" cy="916200"/>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59" name="Freeform 31"/>
          <p:cNvSpPr>
            <a:spLocks/>
          </p:cNvSpPr>
          <p:nvPr/>
        </p:nvSpPr>
        <p:spPr bwMode="auto">
          <a:xfrm>
            <a:off x="4078287" y="4291525"/>
            <a:ext cx="4110032" cy="998769"/>
          </a:xfrm>
          <a:custGeom>
            <a:avLst/>
            <a:gdLst>
              <a:gd name="T0" fmla="*/ 2147483646 w 1895"/>
              <a:gd name="T1" fmla="*/ 2147483646 h 629"/>
              <a:gd name="T2" fmla="*/ 2147483646 w 1895"/>
              <a:gd name="T3" fmla="*/ 2147483646 h 629"/>
              <a:gd name="T4" fmla="*/ 2147483646 w 1895"/>
              <a:gd name="T5" fmla="*/ 2147483646 h 629"/>
              <a:gd name="T6" fmla="*/ 2147483646 w 1895"/>
              <a:gd name="T7" fmla="*/ 2147483646 h 629"/>
              <a:gd name="T8" fmla="*/ 2147483646 w 1895"/>
              <a:gd name="T9" fmla="*/ 2147483646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0" name="Freeform 32"/>
          <p:cNvSpPr>
            <a:spLocks/>
          </p:cNvSpPr>
          <p:nvPr/>
        </p:nvSpPr>
        <p:spPr bwMode="auto">
          <a:xfrm>
            <a:off x="4078286" y="4294701"/>
            <a:ext cx="5908964" cy="962248"/>
          </a:xfrm>
          <a:custGeom>
            <a:avLst/>
            <a:gdLst>
              <a:gd name="T0" fmla="*/ 2147483646 w 2601"/>
              <a:gd name="T1" fmla="*/ 2147483646 h 606"/>
              <a:gd name="T2" fmla="*/ 2147483646 w 2601"/>
              <a:gd name="T3" fmla="*/ 2147483646 h 606"/>
              <a:gd name="T4" fmla="*/ 2147483646 w 2601"/>
              <a:gd name="T5" fmla="*/ 2147483646 h 606"/>
              <a:gd name="T6" fmla="*/ 2147483646 w 2601"/>
              <a:gd name="T7" fmla="*/ 2147483646 h 606"/>
              <a:gd name="T8" fmla="*/ 2147483646 w 2601"/>
              <a:gd name="T9" fmla="*/ 214748364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1" name="Freeform 33"/>
          <p:cNvSpPr>
            <a:spLocks/>
          </p:cNvSpPr>
          <p:nvPr/>
        </p:nvSpPr>
        <p:spPr bwMode="auto">
          <a:xfrm>
            <a:off x="4078287" y="4258181"/>
            <a:ext cx="6876154" cy="846333"/>
          </a:xfrm>
          <a:custGeom>
            <a:avLst/>
            <a:gdLst>
              <a:gd name="T0" fmla="*/ 2147483646 w 3249"/>
              <a:gd name="T1" fmla="*/ 2147483646 h 533"/>
              <a:gd name="T2" fmla="*/ 2147483646 w 3249"/>
              <a:gd name="T3" fmla="*/ 2147483646 h 533"/>
              <a:gd name="T4" fmla="*/ 2147483646 w 3249"/>
              <a:gd name="T5" fmla="*/ 2147483646 h 533"/>
              <a:gd name="T6" fmla="*/ 2147483646 w 3249"/>
              <a:gd name="T7" fmla="*/ 2147483646 h 533"/>
              <a:gd name="T8" fmla="*/ 2147483646 w 3249"/>
              <a:gd name="T9" fmla="*/ 2147483646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2" name="Freeform 34"/>
          <p:cNvSpPr>
            <a:spLocks/>
          </p:cNvSpPr>
          <p:nvPr/>
        </p:nvSpPr>
        <p:spPr bwMode="auto">
          <a:xfrm>
            <a:off x="719573" y="4258181"/>
            <a:ext cx="3479347" cy="846333"/>
          </a:xfrm>
          <a:custGeom>
            <a:avLst/>
            <a:gdLst>
              <a:gd name="T0" fmla="*/ 2147483646 w 1644"/>
              <a:gd name="T1" fmla="*/ 2147483646 h 533"/>
              <a:gd name="T2" fmla="*/ 2147483646 w 1644"/>
              <a:gd name="T3" fmla="*/ 2147483646 h 533"/>
              <a:gd name="T4" fmla="*/ 2147483646 w 1644"/>
              <a:gd name="T5" fmla="*/ 2147483646 h 533"/>
              <a:gd name="T6" fmla="*/ 2147483646 w 1644"/>
              <a:gd name="T7" fmla="*/ 2147483646 h 533"/>
              <a:gd name="T8" fmla="*/ 0 w 1644"/>
              <a:gd name="T9" fmla="*/ 2147483646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78563" name="Freeform 35"/>
          <p:cNvSpPr>
            <a:spLocks/>
          </p:cNvSpPr>
          <p:nvPr/>
        </p:nvSpPr>
        <p:spPr bwMode="auto">
          <a:xfrm flipH="1">
            <a:off x="1968244" y="4258181"/>
            <a:ext cx="2110043" cy="916199"/>
          </a:xfrm>
          <a:custGeom>
            <a:avLst/>
            <a:gdLst>
              <a:gd name="T0" fmla="*/ 2147483646 w 997"/>
              <a:gd name="T1" fmla="*/ 2147483646 h 577"/>
              <a:gd name="T2" fmla="*/ 2147483646 w 997"/>
              <a:gd name="T3" fmla="*/ 2147483646 h 577"/>
              <a:gd name="T4" fmla="*/ 2147483646 w 997"/>
              <a:gd name="T5" fmla="*/ 2147483646 h 577"/>
              <a:gd name="T6" fmla="*/ 2147483646 w 997"/>
              <a:gd name="T7" fmla="*/ 2147483646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grpSp>
        <p:nvGrpSpPr>
          <p:cNvPr id="5" name="Group 36"/>
          <p:cNvGrpSpPr>
            <a:grpSpLocks/>
          </p:cNvGrpSpPr>
          <p:nvPr/>
        </p:nvGrpSpPr>
        <p:grpSpPr bwMode="auto">
          <a:xfrm>
            <a:off x="9680373" y="5199786"/>
            <a:ext cx="332274" cy="268350"/>
            <a:chOff x="1474" y="3430"/>
            <a:chExt cx="136" cy="136"/>
          </a:xfrm>
        </p:grpSpPr>
        <p:sp>
          <p:nvSpPr>
            <p:cNvPr id="52266" name="Line 37"/>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38"/>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67" name="AutoShape 39"/>
          <p:cNvSpPr>
            <a:spLocks noChangeArrowheads="1"/>
          </p:cNvSpPr>
          <p:nvPr/>
        </p:nvSpPr>
        <p:spPr bwMode="auto">
          <a:xfrm>
            <a:off x="9436989" y="5969903"/>
            <a:ext cx="1170364"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6" name="Group 40"/>
          <p:cNvGrpSpPr>
            <a:grpSpLocks/>
          </p:cNvGrpSpPr>
          <p:nvPr/>
        </p:nvGrpSpPr>
        <p:grpSpPr bwMode="auto">
          <a:xfrm>
            <a:off x="5762934" y="5199786"/>
            <a:ext cx="332273" cy="268350"/>
            <a:chOff x="1474" y="3430"/>
            <a:chExt cx="136" cy="136"/>
          </a:xfrm>
        </p:grpSpPr>
        <p:sp>
          <p:nvSpPr>
            <p:cNvPr id="52264" name="Line 41"/>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42"/>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1" name="AutoShape 43"/>
          <p:cNvSpPr>
            <a:spLocks noChangeArrowheads="1"/>
          </p:cNvSpPr>
          <p:nvPr/>
        </p:nvSpPr>
        <p:spPr bwMode="auto">
          <a:xfrm>
            <a:off x="5519548"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grpSp>
        <p:nvGrpSpPr>
          <p:cNvPr id="7" name="Group 44"/>
          <p:cNvGrpSpPr>
            <a:grpSpLocks/>
          </p:cNvGrpSpPr>
          <p:nvPr/>
        </p:nvGrpSpPr>
        <p:grpSpPr bwMode="auto">
          <a:xfrm>
            <a:off x="1826447" y="5199786"/>
            <a:ext cx="332273" cy="268350"/>
            <a:chOff x="1474" y="3430"/>
            <a:chExt cx="136" cy="136"/>
          </a:xfrm>
        </p:grpSpPr>
        <p:sp>
          <p:nvSpPr>
            <p:cNvPr id="52262" name="Line 45"/>
            <p:cNvSpPr>
              <a:spLocks noChangeShapeType="1"/>
            </p:cNvSpPr>
            <p:nvPr/>
          </p:nvSpPr>
          <p:spPr bwMode="auto">
            <a:xfrm>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46"/>
            <p:cNvSpPr>
              <a:spLocks noChangeShapeType="1"/>
            </p:cNvSpPr>
            <p:nvPr/>
          </p:nvSpPr>
          <p:spPr bwMode="auto">
            <a:xfrm flipH="1">
              <a:off x="1474" y="343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8575" name="AutoShape 47"/>
          <p:cNvSpPr>
            <a:spLocks noChangeArrowheads="1"/>
          </p:cNvSpPr>
          <p:nvPr/>
        </p:nvSpPr>
        <p:spPr bwMode="auto">
          <a:xfrm>
            <a:off x="1583061" y="5969903"/>
            <a:ext cx="1170365" cy="377912"/>
          </a:xfrm>
          <a:prstGeom prst="roundRect">
            <a:avLst>
              <a:gd name="adj" fmla="val 16667"/>
            </a:avLst>
          </a:prstGeom>
          <a:solidFill>
            <a:srgbClr val="FFFF66"/>
          </a:solidFill>
          <a:ln w="9525">
            <a:solidFill>
              <a:schemeClr val="tx1"/>
            </a:solidFill>
            <a:round/>
            <a:headEnd/>
            <a:tailEnd/>
          </a:ln>
        </p:spPr>
        <p:txBody>
          <a:bodyPr wrap="none" lIns="108850" tIns="54425" rIns="108850" bIns="54425" anchor="ctr"/>
          <a:lstStyle/>
          <a:p>
            <a:pPr algn="ctr" eaLnBrk="1" hangingPunct="1"/>
            <a:r>
              <a:rPr lang="zh-CN" altLang="en-US" sz="2400">
                <a:solidFill>
                  <a:srgbClr val="333399"/>
                </a:solidFill>
                <a:latin typeface="Tahoma" pitchFamily="34" charset="0"/>
                <a:ea typeface="黑体" pitchFamily="49" charset="-122"/>
              </a:rPr>
              <a:t>不接受</a:t>
            </a:r>
          </a:p>
        </p:txBody>
      </p:sp>
      <p:sp>
        <p:nvSpPr>
          <p:cNvPr id="278576" name="Text Box 48"/>
          <p:cNvSpPr txBox="1">
            <a:spLocks noChangeArrowheads="1"/>
          </p:cNvSpPr>
          <p:nvPr/>
        </p:nvSpPr>
        <p:spPr bwMode="auto">
          <a:xfrm>
            <a:off x="7631707" y="5987368"/>
            <a:ext cx="835379" cy="479245"/>
          </a:xfrm>
          <a:prstGeom prst="rect">
            <a:avLst/>
          </a:prstGeom>
          <a:solidFill>
            <a:srgbClr val="FFCCFF"/>
          </a:solidFill>
          <a:ln w="9525">
            <a:solidFill>
              <a:schemeClr val="tx2"/>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接受</a:t>
            </a:r>
          </a:p>
        </p:txBody>
      </p:sp>
      <p:sp>
        <p:nvSpPr>
          <p:cNvPr id="52260" name="Text Box 49"/>
          <p:cNvSpPr txBox="1">
            <a:spLocks noChangeArrowheads="1"/>
          </p:cNvSpPr>
          <p:nvPr/>
        </p:nvSpPr>
        <p:spPr bwMode="auto">
          <a:xfrm>
            <a:off x="3896277" y="5576111"/>
            <a:ext cx="42501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p>
        </p:txBody>
      </p:sp>
      <p:sp>
        <p:nvSpPr>
          <p:cNvPr id="278578" name="Text Box 50"/>
          <p:cNvSpPr txBox="1">
            <a:spLocks noChangeArrowheads="1"/>
          </p:cNvSpPr>
          <p:nvPr/>
        </p:nvSpPr>
        <p:spPr bwMode="auto">
          <a:xfrm>
            <a:off x="5143795" y="4547172"/>
            <a:ext cx="2048853" cy="848577"/>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400" b="0">
                <a:solidFill>
                  <a:srgbClr val="333399"/>
                </a:solidFill>
                <a:latin typeface="Arial" charset="0"/>
              </a:rPr>
              <a:t>只有 </a:t>
            </a:r>
            <a:r>
              <a:rPr lang="en-US" altLang="zh-CN" sz="2400" b="0">
                <a:solidFill>
                  <a:srgbClr val="333399"/>
                </a:solidFill>
                <a:latin typeface="Arial" charset="0"/>
              </a:rPr>
              <a:t>D </a:t>
            </a:r>
            <a:r>
              <a:rPr lang="zh-CN" altLang="en-US" sz="2400" b="0">
                <a:solidFill>
                  <a:srgbClr val="333399"/>
                </a:solidFill>
                <a:latin typeface="Arial" charset="0"/>
              </a:rPr>
              <a:t>接受</a:t>
            </a:r>
          </a:p>
          <a:p>
            <a:pPr algn="ctr" eaLnBrk="1" hangingPunct="1"/>
            <a:r>
              <a:rPr lang="en-US" altLang="zh-CN" sz="2400" b="0">
                <a:solidFill>
                  <a:srgbClr val="333399"/>
                </a:solidFill>
                <a:latin typeface="Arial" charset="0"/>
              </a:rPr>
              <a:t>B </a:t>
            </a:r>
            <a:r>
              <a:rPr lang="zh-CN" altLang="en-US" sz="2400" b="0">
                <a:solidFill>
                  <a:srgbClr val="333399"/>
                </a:solidFill>
                <a:latin typeface="Arial" charset="0"/>
              </a:rPr>
              <a:t>发送的数据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50"/>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278550"/>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278562"/>
                                        </p:tgtEl>
                                        <p:attrNameLst>
                                          <p:attrName>style.visibility</p:attrName>
                                        </p:attrNameLst>
                                      </p:cBhvr>
                                      <p:to>
                                        <p:strVal val="visible"/>
                                      </p:to>
                                    </p:set>
                                    <p:animEffect transition="in" filter="wipe(right)">
                                      <p:cBhvr>
                                        <p:cTn id="17" dur="2000"/>
                                        <p:tgtEl>
                                          <p:spTgt spid="278562"/>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78563"/>
                                        </p:tgtEl>
                                        <p:attrNameLst>
                                          <p:attrName>style.visibility</p:attrName>
                                        </p:attrNameLst>
                                      </p:cBhvr>
                                      <p:to>
                                        <p:strVal val="visible"/>
                                      </p:to>
                                    </p:set>
                                    <p:animEffect transition="in" filter="wipe(right)">
                                      <p:cBhvr>
                                        <p:cTn id="20" dur="2000"/>
                                        <p:tgtEl>
                                          <p:spTgt spid="27856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8561"/>
                                        </p:tgtEl>
                                        <p:attrNameLst>
                                          <p:attrName>style.visibility</p:attrName>
                                        </p:attrNameLst>
                                      </p:cBhvr>
                                      <p:to>
                                        <p:strVal val="visible"/>
                                      </p:to>
                                    </p:set>
                                    <p:animEffect transition="in" filter="wipe(left)">
                                      <p:cBhvr>
                                        <p:cTn id="23" dur="2000"/>
                                        <p:tgtEl>
                                          <p:spTgt spid="27856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8560"/>
                                        </p:tgtEl>
                                        <p:attrNameLst>
                                          <p:attrName>style.visibility</p:attrName>
                                        </p:attrNameLst>
                                      </p:cBhvr>
                                      <p:to>
                                        <p:strVal val="visible"/>
                                      </p:to>
                                    </p:set>
                                    <p:animEffect transition="in" filter="wipe(left)">
                                      <p:cBhvr>
                                        <p:cTn id="26" dur="2000"/>
                                        <p:tgtEl>
                                          <p:spTgt spid="27856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8559"/>
                                        </p:tgtEl>
                                        <p:attrNameLst>
                                          <p:attrName>style.visibility</p:attrName>
                                        </p:attrNameLst>
                                      </p:cBhvr>
                                      <p:to>
                                        <p:strVal val="visible"/>
                                      </p:to>
                                    </p:set>
                                    <p:animEffect transition="in" filter="wipe(left)">
                                      <p:cBhvr>
                                        <p:cTn id="29" dur="2000"/>
                                        <p:tgtEl>
                                          <p:spTgt spid="2785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78558"/>
                                        </p:tgtEl>
                                        <p:attrNameLst>
                                          <p:attrName>style.visibility</p:attrName>
                                        </p:attrNameLst>
                                      </p:cBhvr>
                                      <p:to>
                                        <p:strVal val="visible"/>
                                      </p:to>
                                    </p:set>
                                    <p:animEffect transition="in" filter="wipe(left)">
                                      <p:cBhvr>
                                        <p:cTn id="32" dur="2000"/>
                                        <p:tgtEl>
                                          <p:spTgt spid="278558"/>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27857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857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857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85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278575"/>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278571"/>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27857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278567"/>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6"/>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7"/>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278558"/>
                                        </p:tgtEl>
                                      </p:cBhvr>
                                    </p:animEffect>
                                    <p:set>
                                      <p:cBhvr>
                                        <p:cTn id="66" dur="1" fill="hold">
                                          <p:stCondLst>
                                            <p:cond delay="1999"/>
                                          </p:stCondLst>
                                        </p:cTn>
                                        <p:tgtEl>
                                          <p:spTgt spid="27855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278560"/>
                                        </p:tgtEl>
                                      </p:cBhvr>
                                    </p:animEffect>
                                    <p:set>
                                      <p:cBhvr>
                                        <p:cTn id="69" dur="1" fill="hold">
                                          <p:stCondLst>
                                            <p:cond delay="1999"/>
                                          </p:stCondLst>
                                        </p:cTn>
                                        <p:tgtEl>
                                          <p:spTgt spid="27856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278561"/>
                                        </p:tgtEl>
                                      </p:cBhvr>
                                    </p:animEffect>
                                    <p:set>
                                      <p:cBhvr>
                                        <p:cTn id="72" dur="1" fill="hold">
                                          <p:stCondLst>
                                            <p:cond delay="1999"/>
                                          </p:stCondLst>
                                        </p:cTn>
                                        <p:tgtEl>
                                          <p:spTgt spid="278561"/>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278563"/>
                                        </p:tgtEl>
                                      </p:cBhvr>
                                    </p:animEffect>
                                    <p:set>
                                      <p:cBhvr>
                                        <p:cTn id="75" dur="1" fill="hold">
                                          <p:stCondLst>
                                            <p:cond delay="1999"/>
                                          </p:stCondLst>
                                        </p:cTn>
                                        <p:tgtEl>
                                          <p:spTgt spid="27856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278562"/>
                                        </p:tgtEl>
                                      </p:cBhvr>
                                    </p:animEffect>
                                    <p:set>
                                      <p:cBhvr>
                                        <p:cTn id="78" dur="1" fill="hold">
                                          <p:stCondLst>
                                            <p:cond delay="1999"/>
                                          </p:stCondLst>
                                        </p:cTn>
                                        <p:tgtEl>
                                          <p:spTgt spid="27856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7"/>
                                        </p:tgtEl>
                                      </p:cBhvr>
                                    </p:animEffect>
                                    <p:set>
                                      <p:cBhvr>
                                        <p:cTn id="81" dur="1" fill="hold">
                                          <p:stCondLst>
                                            <p:cond delay="19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5"/>
                                        </p:tgtEl>
                                      </p:cBhvr>
                                    </p:animEffect>
                                    <p:set>
                                      <p:cBhvr>
                                        <p:cTn id="87" dur="1" fill="hold">
                                          <p:stCondLst>
                                            <p:cond delay="1999"/>
                                          </p:stCondLst>
                                        </p:cTn>
                                        <p:tgtEl>
                                          <p:spTgt spid="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278578"/>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2785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build="p"/>
      <p:bldP spid="278550" grpId="0"/>
      <p:bldP spid="278550" grpId="1"/>
      <p:bldP spid="278558" grpId="0" animBg="1"/>
      <p:bldP spid="278558" grpId="1" animBg="1"/>
      <p:bldP spid="278559" grpId="0" animBg="1"/>
      <p:bldP spid="278560" grpId="0" animBg="1"/>
      <p:bldP spid="278560" grpId="1" animBg="1"/>
      <p:bldP spid="278561" grpId="0" animBg="1"/>
      <p:bldP spid="278561" grpId="1" animBg="1"/>
      <p:bldP spid="278562" grpId="0" animBg="1"/>
      <p:bldP spid="278562" grpId="1" animBg="1"/>
      <p:bldP spid="278563" grpId="0" animBg="1"/>
      <p:bldP spid="278563" grpId="1" animBg="1"/>
      <p:bldP spid="278567" grpId="0" animBg="1"/>
      <p:bldP spid="278567" grpId="1" animBg="1"/>
      <p:bldP spid="278571" grpId="0" animBg="1"/>
      <p:bldP spid="278571" grpId="1" animBg="1"/>
      <p:bldP spid="278575" grpId="0" animBg="1"/>
      <p:bldP spid="278575" grpId="1" animBg="1"/>
      <p:bldP spid="278576" grpId="0" animBg="1"/>
      <p:bldP spid="278576" grpId="1" animBg="1"/>
      <p:bldP spid="278578" grpId="0" animBg="1"/>
      <p:bldP spid="2785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总线上的每一个工作的计算机都能检测到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发送的数据信号。 </a:t>
            </a:r>
          </a:p>
          <a:p>
            <a:r>
              <a:rPr lang="zh-CN" altLang="en-US" sz="3200" b="0" kern="1200" dirty="0">
                <a:solidFill>
                  <a:srgbClr val="4D4D4D"/>
                </a:solidFill>
                <a:latin typeface="微软雅黑" panose="020B0503020204020204" pitchFamily="34" charset="-122"/>
                <a:ea typeface="微软雅黑" panose="020B0503020204020204" pitchFamily="34" charset="-122"/>
              </a:rPr>
              <a:t>由于只有计算机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的地址与数据帧首部写入的地址一致，因此只有 </a:t>
            </a:r>
            <a:r>
              <a:rPr lang="en-US" altLang="zh-CN" sz="3200" b="0" kern="1200" dirty="0">
                <a:solidFill>
                  <a:srgbClr val="4D4D4D"/>
                </a:solidFill>
                <a:latin typeface="微软雅黑" panose="020B0503020204020204" pitchFamily="34" charset="-122"/>
                <a:ea typeface="微软雅黑" panose="020B0503020204020204" pitchFamily="34" charset="-122"/>
              </a:rPr>
              <a:t>D </a:t>
            </a:r>
            <a:r>
              <a:rPr lang="zh-CN" altLang="en-US" sz="3200" b="0" kern="1200" dirty="0">
                <a:solidFill>
                  <a:srgbClr val="4D4D4D"/>
                </a:solidFill>
                <a:latin typeface="微软雅黑" panose="020B0503020204020204" pitchFamily="34" charset="-122"/>
                <a:ea typeface="微软雅黑" panose="020B0503020204020204" pitchFamily="34" charset="-122"/>
              </a:rPr>
              <a:t>才接收这个数据帧。 </a:t>
            </a:r>
          </a:p>
          <a:p>
            <a:r>
              <a:rPr lang="zh-CN" altLang="en-US" sz="3200" b="0" kern="1200" dirty="0">
                <a:solidFill>
                  <a:srgbClr val="4D4D4D"/>
                </a:solidFill>
                <a:latin typeface="微软雅黑" panose="020B0503020204020204" pitchFamily="34" charset="-122"/>
                <a:ea typeface="微软雅黑" panose="020B0503020204020204" pitchFamily="34" charset="-122"/>
              </a:rPr>
              <a:t>其他所有的计算机（</a:t>
            </a:r>
            <a:r>
              <a:rPr lang="en-US" altLang="zh-CN" sz="3200" b="0" kern="1200" dirty="0">
                <a:solidFill>
                  <a:srgbClr val="4D4D4D"/>
                </a:solidFill>
                <a:latin typeface="微软雅黑" panose="020B0503020204020204" pitchFamily="34" charset="-122"/>
                <a:ea typeface="微软雅黑" panose="020B0503020204020204" pitchFamily="34" charset="-122"/>
              </a:rPr>
              <a:t>A, C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E</a:t>
            </a:r>
            <a:r>
              <a:rPr lang="zh-CN" altLang="en-US" sz="3200" b="0" kern="1200" dirty="0">
                <a:solidFill>
                  <a:srgbClr val="4D4D4D"/>
                </a:solidFill>
                <a:latin typeface="微软雅黑" panose="020B0503020204020204" pitchFamily="34" charset="-122"/>
                <a:ea typeface="微软雅黑" panose="020B0503020204020204" pitchFamily="34" charset="-122"/>
              </a:rPr>
              <a:t>）都检测到不是发送给它们的数据帧，因此就丢弃这个数据帧而不能够收下来。</a:t>
            </a:r>
          </a:p>
          <a:p>
            <a:r>
              <a:rPr lang="zh-CN" altLang="en-US" sz="3200" b="0" kern="1200" dirty="0">
                <a:solidFill>
                  <a:srgbClr val="4D4D4D"/>
                </a:solidFill>
                <a:latin typeface="微软雅黑" panose="020B0503020204020204" pitchFamily="34" charset="-122"/>
                <a:ea typeface="微软雅黑" panose="020B0503020204020204" pitchFamily="34" charset="-122"/>
              </a:rPr>
              <a:t>具有广播特性的总线上实现了一对一的通信。</a:t>
            </a:r>
          </a:p>
        </p:txBody>
      </p:sp>
      <p:sp>
        <p:nvSpPr>
          <p:cNvPr id="53250" name="Rectangle 2"/>
          <p:cNvSpPr>
            <a:spLocks noGrp="1" noChangeArrowheads="1"/>
          </p:cNvSpPr>
          <p:nvPr>
            <p:ph type="title"/>
          </p:nvPr>
        </p:nvSpPr>
        <p:spPr/>
        <p:txBody>
          <a:bodyPr/>
          <a:lstStyle/>
          <a:p>
            <a:r>
              <a:rPr lang="zh-CN" altLang="en-US" sz="4000" dirty="0">
                <a:solidFill>
                  <a:srgbClr val="FFFFFF"/>
                </a:solidFill>
              </a:rPr>
              <a:t>认识以太网</a:t>
            </a:r>
            <a:endParaRPr lang="en-US" altLang="zh-CN" sz="4000" dirty="0">
              <a:solidFill>
                <a:srgbClr val="FFFFFF"/>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p:cNvSpPr>
            <a:spLocks noChangeShapeType="1"/>
          </p:cNvSpPr>
          <p:nvPr/>
        </p:nvSpPr>
        <p:spPr bwMode="auto">
          <a:xfrm flipH="1" flipV="1">
            <a:off x="10446507" y="3441425"/>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1" name="Line 4"/>
          <p:cNvSpPr>
            <a:spLocks noChangeShapeType="1"/>
          </p:cNvSpPr>
          <p:nvPr/>
        </p:nvSpPr>
        <p:spPr bwMode="auto">
          <a:xfrm flipH="1" flipV="1">
            <a:off x="8990430" y="3136555"/>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2" name="Line 5"/>
          <p:cNvSpPr>
            <a:spLocks noChangeShapeType="1"/>
          </p:cNvSpPr>
          <p:nvPr/>
        </p:nvSpPr>
        <p:spPr bwMode="auto">
          <a:xfrm flipV="1">
            <a:off x="7805250" y="3123852"/>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3" name="Line 6"/>
          <p:cNvSpPr>
            <a:spLocks noChangeShapeType="1"/>
          </p:cNvSpPr>
          <p:nvPr/>
        </p:nvSpPr>
        <p:spPr bwMode="auto">
          <a:xfrm flipV="1">
            <a:off x="6383036" y="3200070"/>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4" name="Line 7"/>
          <p:cNvSpPr>
            <a:spLocks noChangeShapeType="1"/>
          </p:cNvSpPr>
          <p:nvPr/>
        </p:nvSpPr>
        <p:spPr bwMode="auto">
          <a:xfrm>
            <a:off x="4960821" y="3276287"/>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5" name="Line 8"/>
          <p:cNvSpPr>
            <a:spLocks noChangeShapeType="1"/>
          </p:cNvSpPr>
          <p:nvPr/>
        </p:nvSpPr>
        <p:spPr bwMode="auto">
          <a:xfrm>
            <a:off x="3437019" y="3047634"/>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296" name="Freeform 9"/>
          <p:cNvSpPr>
            <a:spLocks/>
          </p:cNvSpPr>
          <p:nvPr/>
        </p:nvSpPr>
        <p:spPr bwMode="auto">
          <a:xfrm>
            <a:off x="1032799" y="3085743"/>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2297" name="Group 10"/>
          <p:cNvGrpSpPr>
            <a:grpSpLocks/>
          </p:cNvGrpSpPr>
          <p:nvPr/>
        </p:nvGrpSpPr>
        <p:grpSpPr bwMode="auto">
          <a:xfrm>
            <a:off x="1506871" y="2895199"/>
            <a:ext cx="1504755" cy="781231"/>
            <a:chOff x="1680" y="240"/>
            <a:chExt cx="2529" cy="1270"/>
          </a:xfrm>
        </p:grpSpPr>
        <p:sp>
          <p:nvSpPr>
            <p:cNvPr id="12856"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7"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8"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9"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0"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1"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2"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3"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64"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2298" name="Group 20"/>
          <p:cNvGrpSpPr>
            <a:grpSpLocks/>
          </p:cNvGrpSpPr>
          <p:nvPr/>
        </p:nvGrpSpPr>
        <p:grpSpPr bwMode="auto">
          <a:xfrm>
            <a:off x="4046540" y="2895199"/>
            <a:ext cx="1504755" cy="781231"/>
            <a:chOff x="1680" y="240"/>
            <a:chExt cx="2529" cy="1270"/>
          </a:xfrm>
        </p:grpSpPr>
        <p:sp>
          <p:nvSpPr>
            <p:cNvPr id="12847"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8"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9"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0"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1"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2"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3"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4"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55"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299" name="Text Box 30"/>
          <p:cNvSpPr txBox="1">
            <a:spLocks noChangeArrowheads="1"/>
          </p:cNvSpPr>
          <p:nvPr/>
        </p:nvSpPr>
        <p:spPr bwMode="auto">
          <a:xfrm>
            <a:off x="4300507"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2300"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926957"/>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1"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312385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302"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187367"/>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974593"/>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304" name="Group 35"/>
          <p:cNvGrpSpPr>
            <a:grpSpLocks/>
          </p:cNvGrpSpPr>
          <p:nvPr/>
        </p:nvGrpSpPr>
        <p:grpSpPr bwMode="auto">
          <a:xfrm>
            <a:off x="6890970" y="2895199"/>
            <a:ext cx="1504755" cy="781231"/>
            <a:chOff x="1680" y="240"/>
            <a:chExt cx="2529" cy="1270"/>
          </a:xfrm>
        </p:grpSpPr>
        <p:sp>
          <p:nvSpPr>
            <p:cNvPr id="12838"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39"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0"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1"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2"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3"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4"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5"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846"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05" name="Text Box 45"/>
          <p:cNvSpPr txBox="1">
            <a:spLocks noChangeArrowheads="1"/>
          </p:cNvSpPr>
          <p:nvPr/>
        </p:nvSpPr>
        <p:spPr bwMode="auto">
          <a:xfrm>
            <a:off x="7111074" y="308415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2306" name="Text Box 46"/>
          <p:cNvSpPr txBox="1">
            <a:spLocks noChangeArrowheads="1"/>
          </p:cNvSpPr>
          <p:nvPr/>
        </p:nvSpPr>
        <p:spPr bwMode="auto">
          <a:xfrm>
            <a:off x="425395" y="274911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07" name="Text Box 47"/>
          <p:cNvSpPr txBox="1">
            <a:spLocks noChangeArrowheads="1"/>
          </p:cNvSpPr>
          <p:nvPr/>
        </p:nvSpPr>
        <p:spPr bwMode="auto">
          <a:xfrm>
            <a:off x="10698358" y="2868205"/>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2308" name="Text Box 48"/>
          <p:cNvSpPr txBox="1">
            <a:spLocks noChangeArrowheads="1"/>
          </p:cNvSpPr>
          <p:nvPr/>
        </p:nvSpPr>
        <p:spPr bwMode="auto">
          <a:xfrm>
            <a:off x="2730145" y="25649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09" name="Text Box 49"/>
          <p:cNvSpPr txBox="1">
            <a:spLocks noChangeArrowheads="1"/>
          </p:cNvSpPr>
          <p:nvPr/>
        </p:nvSpPr>
        <p:spPr bwMode="auto">
          <a:xfrm>
            <a:off x="5608437" y="2761818"/>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10" name="Text Box 50"/>
          <p:cNvSpPr txBox="1">
            <a:spLocks noChangeArrowheads="1"/>
          </p:cNvSpPr>
          <p:nvPr/>
        </p:nvSpPr>
        <p:spPr bwMode="auto">
          <a:xfrm>
            <a:off x="8201017" y="2622086"/>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11" name="Text Box 51"/>
          <p:cNvSpPr txBox="1">
            <a:spLocks noChangeArrowheads="1"/>
          </p:cNvSpPr>
          <p:nvPr/>
        </p:nvSpPr>
        <p:spPr bwMode="auto">
          <a:xfrm>
            <a:off x="1710044" y="3096858"/>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2312" name="Group 52"/>
          <p:cNvGrpSpPr>
            <a:grpSpLocks/>
          </p:cNvGrpSpPr>
          <p:nvPr/>
        </p:nvGrpSpPr>
        <p:grpSpPr bwMode="auto">
          <a:xfrm>
            <a:off x="491003" y="3123852"/>
            <a:ext cx="886769" cy="546226"/>
            <a:chOff x="624" y="2968"/>
            <a:chExt cx="1331" cy="920"/>
          </a:xfrm>
        </p:grpSpPr>
        <p:sp>
          <p:nvSpPr>
            <p:cNvPr id="12386"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7"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2388"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2389"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2390"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2391"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2"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3"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4"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5"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6"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97"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98" name="Group 65"/>
            <p:cNvGrpSpPr>
              <a:grpSpLocks/>
            </p:cNvGrpSpPr>
            <p:nvPr/>
          </p:nvGrpSpPr>
          <p:grpSpPr bwMode="auto">
            <a:xfrm>
              <a:off x="700" y="3526"/>
              <a:ext cx="515" cy="270"/>
              <a:chOff x="700" y="3526"/>
              <a:chExt cx="515" cy="270"/>
            </a:xfrm>
          </p:grpSpPr>
          <p:grpSp>
            <p:nvGrpSpPr>
              <p:cNvPr id="12424" name="Group 66"/>
              <p:cNvGrpSpPr>
                <a:grpSpLocks/>
              </p:cNvGrpSpPr>
              <p:nvPr/>
            </p:nvGrpSpPr>
            <p:grpSpPr bwMode="auto">
              <a:xfrm>
                <a:off x="737" y="3534"/>
                <a:ext cx="49" cy="23"/>
                <a:chOff x="737" y="3534"/>
                <a:chExt cx="49" cy="23"/>
              </a:xfrm>
            </p:grpSpPr>
            <p:sp>
              <p:nvSpPr>
                <p:cNvPr id="12835"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6"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7"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25" name="Group 70"/>
              <p:cNvGrpSpPr>
                <a:grpSpLocks/>
              </p:cNvGrpSpPr>
              <p:nvPr/>
            </p:nvGrpSpPr>
            <p:grpSpPr bwMode="auto">
              <a:xfrm>
                <a:off x="748" y="3547"/>
                <a:ext cx="50" cy="23"/>
                <a:chOff x="748" y="3547"/>
                <a:chExt cx="50" cy="23"/>
              </a:xfrm>
            </p:grpSpPr>
            <p:sp>
              <p:nvSpPr>
                <p:cNvPr id="12832"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3"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4"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26"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7"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8"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9"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30" name="Group 78"/>
              <p:cNvGrpSpPr>
                <a:grpSpLocks/>
              </p:cNvGrpSpPr>
              <p:nvPr/>
            </p:nvGrpSpPr>
            <p:grpSpPr bwMode="auto">
              <a:xfrm>
                <a:off x="872" y="3547"/>
                <a:ext cx="50" cy="23"/>
                <a:chOff x="872" y="3547"/>
                <a:chExt cx="50" cy="23"/>
              </a:xfrm>
            </p:grpSpPr>
            <p:sp>
              <p:nvSpPr>
                <p:cNvPr id="12829"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0"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31"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1" name="Group 82"/>
              <p:cNvGrpSpPr>
                <a:grpSpLocks/>
              </p:cNvGrpSpPr>
              <p:nvPr/>
            </p:nvGrpSpPr>
            <p:grpSpPr bwMode="auto">
              <a:xfrm>
                <a:off x="885" y="3559"/>
                <a:ext cx="50" cy="23"/>
                <a:chOff x="885" y="3559"/>
                <a:chExt cx="50" cy="23"/>
              </a:xfrm>
            </p:grpSpPr>
            <p:sp>
              <p:nvSpPr>
                <p:cNvPr id="12826"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7"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8"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2" name="Group 86"/>
              <p:cNvGrpSpPr>
                <a:grpSpLocks/>
              </p:cNvGrpSpPr>
              <p:nvPr/>
            </p:nvGrpSpPr>
            <p:grpSpPr bwMode="auto">
              <a:xfrm>
                <a:off x="898" y="3571"/>
                <a:ext cx="49" cy="23"/>
                <a:chOff x="898" y="3571"/>
                <a:chExt cx="49" cy="23"/>
              </a:xfrm>
            </p:grpSpPr>
            <p:sp>
              <p:nvSpPr>
                <p:cNvPr id="12823"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4"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5"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3" name="Group 90"/>
              <p:cNvGrpSpPr>
                <a:grpSpLocks/>
              </p:cNvGrpSpPr>
              <p:nvPr/>
            </p:nvGrpSpPr>
            <p:grpSpPr bwMode="auto">
              <a:xfrm>
                <a:off x="911" y="3585"/>
                <a:ext cx="49" cy="23"/>
                <a:chOff x="911" y="3585"/>
                <a:chExt cx="49" cy="23"/>
              </a:xfrm>
            </p:grpSpPr>
            <p:sp>
              <p:nvSpPr>
                <p:cNvPr id="12820"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1"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22"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4" name="Group 94"/>
              <p:cNvGrpSpPr>
                <a:grpSpLocks/>
              </p:cNvGrpSpPr>
              <p:nvPr/>
            </p:nvGrpSpPr>
            <p:grpSpPr bwMode="auto">
              <a:xfrm>
                <a:off x="923" y="3600"/>
                <a:ext cx="99" cy="73"/>
                <a:chOff x="923" y="3600"/>
                <a:chExt cx="99" cy="73"/>
              </a:xfrm>
            </p:grpSpPr>
            <p:grpSp>
              <p:nvGrpSpPr>
                <p:cNvPr id="12800" name="Group 95"/>
                <p:cNvGrpSpPr>
                  <a:grpSpLocks/>
                </p:cNvGrpSpPr>
                <p:nvPr/>
              </p:nvGrpSpPr>
              <p:grpSpPr bwMode="auto">
                <a:xfrm>
                  <a:off x="923" y="3600"/>
                  <a:ext cx="49" cy="23"/>
                  <a:chOff x="923" y="3600"/>
                  <a:chExt cx="49" cy="23"/>
                </a:xfrm>
              </p:grpSpPr>
              <p:sp>
                <p:nvSpPr>
                  <p:cNvPr id="12817"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8"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9"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1" name="Group 99"/>
                <p:cNvGrpSpPr>
                  <a:grpSpLocks/>
                </p:cNvGrpSpPr>
                <p:nvPr/>
              </p:nvGrpSpPr>
              <p:grpSpPr bwMode="auto">
                <a:xfrm>
                  <a:off x="935" y="3612"/>
                  <a:ext cx="48" cy="23"/>
                  <a:chOff x="935" y="3612"/>
                  <a:chExt cx="48" cy="23"/>
                </a:xfrm>
              </p:grpSpPr>
              <p:sp>
                <p:nvSpPr>
                  <p:cNvPr id="12814"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5"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6"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2" name="Group 103"/>
                <p:cNvGrpSpPr>
                  <a:grpSpLocks/>
                </p:cNvGrpSpPr>
                <p:nvPr/>
              </p:nvGrpSpPr>
              <p:grpSpPr bwMode="auto">
                <a:xfrm>
                  <a:off x="947" y="3625"/>
                  <a:ext cx="50" cy="22"/>
                  <a:chOff x="947" y="3625"/>
                  <a:chExt cx="50" cy="22"/>
                </a:xfrm>
              </p:grpSpPr>
              <p:sp>
                <p:nvSpPr>
                  <p:cNvPr id="12811"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2"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3"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3" name="Group 107"/>
                <p:cNvGrpSpPr>
                  <a:grpSpLocks/>
                </p:cNvGrpSpPr>
                <p:nvPr/>
              </p:nvGrpSpPr>
              <p:grpSpPr bwMode="auto">
                <a:xfrm>
                  <a:off x="960" y="3637"/>
                  <a:ext cx="50" cy="23"/>
                  <a:chOff x="960" y="3637"/>
                  <a:chExt cx="50" cy="23"/>
                </a:xfrm>
              </p:grpSpPr>
              <p:sp>
                <p:nvSpPr>
                  <p:cNvPr id="12808"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9"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10"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804" name="Group 111"/>
                <p:cNvGrpSpPr>
                  <a:grpSpLocks/>
                </p:cNvGrpSpPr>
                <p:nvPr/>
              </p:nvGrpSpPr>
              <p:grpSpPr bwMode="auto">
                <a:xfrm>
                  <a:off x="973" y="3650"/>
                  <a:ext cx="49" cy="23"/>
                  <a:chOff x="973" y="3650"/>
                  <a:chExt cx="49" cy="23"/>
                </a:xfrm>
              </p:grpSpPr>
              <p:sp>
                <p:nvSpPr>
                  <p:cNvPr id="12805"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6"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07"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5" name="Group 115"/>
              <p:cNvGrpSpPr>
                <a:grpSpLocks/>
              </p:cNvGrpSpPr>
              <p:nvPr/>
            </p:nvGrpSpPr>
            <p:grpSpPr bwMode="auto">
              <a:xfrm>
                <a:off x="985" y="3665"/>
                <a:ext cx="100" cy="73"/>
                <a:chOff x="985" y="3665"/>
                <a:chExt cx="100" cy="73"/>
              </a:xfrm>
            </p:grpSpPr>
            <p:grpSp>
              <p:nvGrpSpPr>
                <p:cNvPr id="12780" name="Group 116"/>
                <p:cNvGrpSpPr>
                  <a:grpSpLocks/>
                </p:cNvGrpSpPr>
                <p:nvPr/>
              </p:nvGrpSpPr>
              <p:grpSpPr bwMode="auto">
                <a:xfrm>
                  <a:off x="985" y="3665"/>
                  <a:ext cx="50" cy="23"/>
                  <a:chOff x="985" y="3665"/>
                  <a:chExt cx="50" cy="23"/>
                </a:xfrm>
              </p:grpSpPr>
              <p:sp>
                <p:nvSpPr>
                  <p:cNvPr id="12797"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8"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9"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1" name="Group 120"/>
                <p:cNvGrpSpPr>
                  <a:grpSpLocks/>
                </p:cNvGrpSpPr>
                <p:nvPr/>
              </p:nvGrpSpPr>
              <p:grpSpPr bwMode="auto">
                <a:xfrm>
                  <a:off x="997" y="3677"/>
                  <a:ext cx="49" cy="23"/>
                  <a:chOff x="997" y="3677"/>
                  <a:chExt cx="49" cy="23"/>
                </a:xfrm>
              </p:grpSpPr>
              <p:sp>
                <p:nvSpPr>
                  <p:cNvPr id="12794"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5"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6"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2" name="Group 124"/>
                <p:cNvGrpSpPr>
                  <a:grpSpLocks/>
                </p:cNvGrpSpPr>
                <p:nvPr/>
              </p:nvGrpSpPr>
              <p:grpSpPr bwMode="auto">
                <a:xfrm>
                  <a:off x="1010" y="3690"/>
                  <a:ext cx="48" cy="23"/>
                  <a:chOff x="1010" y="3690"/>
                  <a:chExt cx="48" cy="23"/>
                </a:xfrm>
              </p:grpSpPr>
              <p:sp>
                <p:nvSpPr>
                  <p:cNvPr id="12791"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2"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3"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3" name="Group 128"/>
                <p:cNvGrpSpPr>
                  <a:grpSpLocks/>
                </p:cNvGrpSpPr>
                <p:nvPr/>
              </p:nvGrpSpPr>
              <p:grpSpPr bwMode="auto">
                <a:xfrm>
                  <a:off x="1023" y="3703"/>
                  <a:ext cx="49" cy="22"/>
                  <a:chOff x="1023" y="3703"/>
                  <a:chExt cx="49" cy="22"/>
                </a:xfrm>
              </p:grpSpPr>
              <p:sp>
                <p:nvSpPr>
                  <p:cNvPr id="12788"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9"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90"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84" name="Group 132"/>
                <p:cNvGrpSpPr>
                  <a:grpSpLocks/>
                </p:cNvGrpSpPr>
                <p:nvPr/>
              </p:nvGrpSpPr>
              <p:grpSpPr bwMode="auto">
                <a:xfrm>
                  <a:off x="1036" y="3716"/>
                  <a:ext cx="49" cy="22"/>
                  <a:chOff x="1036" y="3716"/>
                  <a:chExt cx="49" cy="22"/>
                </a:xfrm>
              </p:grpSpPr>
              <p:sp>
                <p:nvSpPr>
                  <p:cNvPr id="12785"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6"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87"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36" name="Group 136"/>
              <p:cNvGrpSpPr>
                <a:grpSpLocks/>
              </p:cNvGrpSpPr>
              <p:nvPr/>
            </p:nvGrpSpPr>
            <p:grpSpPr bwMode="auto">
              <a:xfrm>
                <a:off x="1046" y="3727"/>
                <a:ext cx="49" cy="23"/>
                <a:chOff x="1046" y="3727"/>
                <a:chExt cx="49" cy="23"/>
              </a:xfrm>
            </p:grpSpPr>
            <p:sp>
              <p:nvSpPr>
                <p:cNvPr id="12777"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8"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9"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7" name="Group 140"/>
              <p:cNvGrpSpPr>
                <a:grpSpLocks/>
              </p:cNvGrpSpPr>
              <p:nvPr/>
            </p:nvGrpSpPr>
            <p:grpSpPr bwMode="auto">
              <a:xfrm>
                <a:off x="1058" y="3739"/>
                <a:ext cx="50" cy="23"/>
                <a:chOff x="1058" y="3739"/>
                <a:chExt cx="50" cy="23"/>
              </a:xfrm>
            </p:grpSpPr>
            <p:sp>
              <p:nvSpPr>
                <p:cNvPr id="12774"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5"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6"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38" name="Group 144"/>
              <p:cNvGrpSpPr>
                <a:grpSpLocks/>
              </p:cNvGrpSpPr>
              <p:nvPr/>
            </p:nvGrpSpPr>
            <p:grpSpPr bwMode="auto">
              <a:xfrm>
                <a:off x="1072" y="3753"/>
                <a:ext cx="48" cy="22"/>
                <a:chOff x="1072" y="3753"/>
                <a:chExt cx="48" cy="22"/>
              </a:xfrm>
            </p:grpSpPr>
            <p:sp>
              <p:nvSpPr>
                <p:cNvPr id="12771"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2"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3"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39"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0"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41"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42" name="Group 151"/>
              <p:cNvGrpSpPr>
                <a:grpSpLocks/>
              </p:cNvGrpSpPr>
              <p:nvPr/>
            </p:nvGrpSpPr>
            <p:grpSpPr bwMode="auto">
              <a:xfrm>
                <a:off x="832" y="3547"/>
                <a:ext cx="49" cy="23"/>
                <a:chOff x="832" y="3547"/>
                <a:chExt cx="49" cy="23"/>
              </a:xfrm>
            </p:grpSpPr>
            <p:sp>
              <p:nvSpPr>
                <p:cNvPr id="12768"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9"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70"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3" name="Group 155"/>
              <p:cNvGrpSpPr>
                <a:grpSpLocks/>
              </p:cNvGrpSpPr>
              <p:nvPr/>
            </p:nvGrpSpPr>
            <p:grpSpPr bwMode="auto">
              <a:xfrm>
                <a:off x="844" y="3560"/>
                <a:ext cx="49" cy="22"/>
                <a:chOff x="844" y="3560"/>
                <a:chExt cx="49" cy="22"/>
              </a:xfrm>
            </p:grpSpPr>
            <p:sp>
              <p:nvSpPr>
                <p:cNvPr id="12765"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6"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7"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4" name="Group 159"/>
              <p:cNvGrpSpPr>
                <a:grpSpLocks/>
              </p:cNvGrpSpPr>
              <p:nvPr/>
            </p:nvGrpSpPr>
            <p:grpSpPr bwMode="auto">
              <a:xfrm>
                <a:off x="857" y="3572"/>
                <a:ext cx="50" cy="23"/>
                <a:chOff x="857" y="3572"/>
                <a:chExt cx="50" cy="23"/>
              </a:xfrm>
            </p:grpSpPr>
            <p:sp>
              <p:nvSpPr>
                <p:cNvPr id="12762"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3"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4"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5" name="Group 163"/>
              <p:cNvGrpSpPr>
                <a:grpSpLocks/>
              </p:cNvGrpSpPr>
              <p:nvPr/>
            </p:nvGrpSpPr>
            <p:grpSpPr bwMode="auto">
              <a:xfrm>
                <a:off x="870" y="3585"/>
                <a:ext cx="48" cy="23"/>
                <a:chOff x="870" y="3585"/>
                <a:chExt cx="48" cy="23"/>
              </a:xfrm>
            </p:grpSpPr>
            <p:sp>
              <p:nvSpPr>
                <p:cNvPr id="12759"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0"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61"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6" name="Group 167"/>
              <p:cNvGrpSpPr>
                <a:grpSpLocks/>
              </p:cNvGrpSpPr>
              <p:nvPr/>
            </p:nvGrpSpPr>
            <p:grpSpPr bwMode="auto">
              <a:xfrm>
                <a:off x="882" y="3600"/>
                <a:ext cx="100" cy="73"/>
                <a:chOff x="882" y="3600"/>
                <a:chExt cx="100" cy="73"/>
              </a:xfrm>
            </p:grpSpPr>
            <p:grpSp>
              <p:nvGrpSpPr>
                <p:cNvPr id="12739" name="Group 168"/>
                <p:cNvGrpSpPr>
                  <a:grpSpLocks/>
                </p:cNvGrpSpPr>
                <p:nvPr/>
              </p:nvGrpSpPr>
              <p:grpSpPr bwMode="auto">
                <a:xfrm>
                  <a:off x="882" y="3600"/>
                  <a:ext cx="49" cy="23"/>
                  <a:chOff x="882" y="3600"/>
                  <a:chExt cx="49" cy="23"/>
                </a:xfrm>
              </p:grpSpPr>
              <p:sp>
                <p:nvSpPr>
                  <p:cNvPr id="12756"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7"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8"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0" name="Group 172"/>
                <p:cNvGrpSpPr>
                  <a:grpSpLocks/>
                </p:cNvGrpSpPr>
                <p:nvPr/>
              </p:nvGrpSpPr>
              <p:grpSpPr bwMode="auto">
                <a:xfrm>
                  <a:off x="894" y="3612"/>
                  <a:ext cx="49" cy="23"/>
                  <a:chOff x="894" y="3612"/>
                  <a:chExt cx="49" cy="23"/>
                </a:xfrm>
              </p:grpSpPr>
              <p:sp>
                <p:nvSpPr>
                  <p:cNvPr id="12753"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4"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5"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1" name="Group 176"/>
                <p:cNvGrpSpPr>
                  <a:grpSpLocks/>
                </p:cNvGrpSpPr>
                <p:nvPr/>
              </p:nvGrpSpPr>
              <p:grpSpPr bwMode="auto">
                <a:xfrm>
                  <a:off x="907" y="3625"/>
                  <a:ext cx="49" cy="23"/>
                  <a:chOff x="907" y="3625"/>
                  <a:chExt cx="49" cy="23"/>
                </a:xfrm>
              </p:grpSpPr>
              <p:sp>
                <p:nvSpPr>
                  <p:cNvPr id="12750"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1"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52"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2" name="Group 180"/>
                <p:cNvGrpSpPr>
                  <a:grpSpLocks/>
                </p:cNvGrpSpPr>
                <p:nvPr/>
              </p:nvGrpSpPr>
              <p:grpSpPr bwMode="auto">
                <a:xfrm>
                  <a:off x="919" y="3638"/>
                  <a:ext cx="49" cy="22"/>
                  <a:chOff x="919" y="3638"/>
                  <a:chExt cx="49" cy="22"/>
                </a:xfrm>
              </p:grpSpPr>
              <p:sp>
                <p:nvSpPr>
                  <p:cNvPr id="12747"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8"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9"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43" name="Group 184"/>
                <p:cNvGrpSpPr>
                  <a:grpSpLocks/>
                </p:cNvGrpSpPr>
                <p:nvPr/>
              </p:nvGrpSpPr>
              <p:grpSpPr bwMode="auto">
                <a:xfrm>
                  <a:off x="932" y="3651"/>
                  <a:ext cx="50" cy="22"/>
                  <a:chOff x="932" y="3651"/>
                  <a:chExt cx="50" cy="22"/>
                </a:xfrm>
              </p:grpSpPr>
              <p:sp>
                <p:nvSpPr>
                  <p:cNvPr id="12744"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5"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46"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7" name="Group 188"/>
              <p:cNvGrpSpPr>
                <a:grpSpLocks/>
              </p:cNvGrpSpPr>
              <p:nvPr/>
            </p:nvGrpSpPr>
            <p:grpSpPr bwMode="auto">
              <a:xfrm>
                <a:off x="944" y="3665"/>
                <a:ext cx="99" cy="74"/>
                <a:chOff x="944" y="3665"/>
                <a:chExt cx="99" cy="74"/>
              </a:xfrm>
            </p:grpSpPr>
            <p:grpSp>
              <p:nvGrpSpPr>
                <p:cNvPr id="12719" name="Group 189"/>
                <p:cNvGrpSpPr>
                  <a:grpSpLocks/>
                </p:cNvGrpSpPr>
                <p:nvPr/>
              </p:nvGrpSpPr>
              <p:grpSpPr bwMode="auto">
                <a:xfrm>
                  <a:off x="944" y="3665"/>
                  <a:ext cx="49" cy="23"/>
                  <a:chOff x="944" y="3665"/>
                  <a:chExt cx="49" cy="23"/>
                </a:xfrm>
              </p:grpSpPr>
              <p:sp>
                <p:nvSpPr>
                  <p:cNvPr id="12736"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7"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8"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0" name="Group 193"/>
                <p:cNvGrpSpPr>
                  <a:grpSpLocks/>
                </p:cNvGrpSpPr>
                <p:nvPr/>
              </p:nvGrpSpPr>
              <p:grpSpPr bwMode="auto">
                <a:xfrm>
                  <a:off x="957" y="3678"/>
                  <a:ext cx="48" cy="23"/>
                  <a:chOff x="957" y="3678"/>
                  <a:chExt cx="48" cy="23"/>
                </a:xfrm>
              </p:grpSpPr>
              <p:sp>
                <p:nvSpPr>
                  <p:cNvPr id="12733"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4"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5"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1" name="Group 197"/>
                <p:cNvGrpSpPr>
                  <a:grpSpLocks/>
                </p:cNvGrpSpPr>
                <p:nvPr/>
              </p:nvGrpSpPr>
              <p:grpSpPr bwMode="auto">
                <a:xfrm>
                  <a:off x="969" y="3690"/>
                  <a:ext cx="49" cy="23"/>
                  <a:chOff x="969" y="3690"/>
                  <a:chExt cx="49" cy="23"/>
                </a:xfrm>
              </p:grpSpPr>
              <p:sp>
                <p:nvSpPr>
                  <p:cNvPr id="12730"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1"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32"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2" name="Group 201"/>
                <p:cNvGrpSpPr>
                  <a:grpSpLocks/>
                </p:cNvGrpSpPr>
                <p:nvPr/>
              </p:nvGrpSpPr>
              <p:grpSpPr bwMode="auto">
                <a:xfrm>
                  <a:off x="982" y="3703"/>
                  <a:ext cx="49" cy="23"/>
                  <a:chOff x="982" y="3703"/>
                  <a:chExt cx="49" cy="23"/>
                </a:xfrm>
              </p:grpSpPr>
              <p:sp>
                <p:nvSpPr>
                  <p:cNvPr id="12727"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8"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9"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723" name="Group 205"/>
                <p:cNvGrpSpPr>
                  <a:grpSpLocks/>
                </p:cNvGrpSpPr>
                <p:nvPr/>
              </p:nvGrpSpPr>
              <p:grpSpPr bwMode="auto">
                <a:xfrm>
                  <a:off x="995" y="3716"/>
                  <a:ext cx="48" cy="23"/>
                  <a:chOff x="995" y="3716"/>
                  <a:chExt cx="48" cy="23"/>
                </a:xfrm>
              </p:grpSpPr>
              <p:sp>
                <p:nvSpPr>
                  <p:cNvPr id="12724"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5"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26"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48" name="Group 209"/>
              <p:cNvGrpSpPr>
                <a:grpSpLocks/>
              </p:cNvGrpSpPr>
              <p:nvPr/>
            </p:nvGrpSpPr>
            <p:grpSpPr bwMode="auto">
              <a:xfrm>
                <a:off x="1005" y="3727"/>
                <a:ext cx="49" cy="23"/>
                <a:chOff x="1005" y="3727"/>
                <a:chExt cx="49" cy="23"/>
              </a:xfrm>
            </p:grpSpPr>
            <p:sp>
              <p:nvSpPr>
                <p:cNvPr id="12716"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7"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8"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49" name="Group 213"/>
              <p:cNvGrpSpPr>
                <a:grpSpLocks/>
              </p:cNvGrpSpPr>
              <p:nvPr/>
            </p:nvGrpSpPr>
            <p:grpSpPr bwMode="auto">
              <a:xfrm>
                <a:off x="1018" y="3740"/>
                <a:ext cx="49" cy="22"/>
                <a:chOff x="1018" y="3740"/>
                <a:chExt cx="49" cy="22"/>
              </a:xfrm>
            </p:grpSpPr>
            <p:sp>
              <p:nvSpPr>
                <p:cNvPr id="12713"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4"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5"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0" name="Group 217"/>
              <p:cNvGrpSpPr>
                <a:grpSpLocks/>
              </p:cNvGrpSpPr>
              <p:nvPr/>
            </p:nvGrpSpPr>
            <p:grpSpPr bwMode="auto">
              <a:xfrm>
                <a:off x="1030" y="3753"/>
                <a:ext cx="49" cy="23"/>
                <a:chOff x="1030" y="3753"/>
                <a:chExt cx="49" cy="23"/>
              </a:xfrm>
            </p:grpSpPr>
            <p:sp>
              <p:nvSpPr>
                <p:cNvPr id="12710"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1"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12"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51"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2"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53"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54" name="Group 224"/>
              <p:cNvGrpSpPr>
                <a:grpSpLocks/>
              </p:cNvGrpSpPr>
              <p:nvPr/>
            </p:nvGrpSpPr>
            <p:grpSpPr bwMode="auto">
              <a:xfrm>
                <a:off x="790" y="3547"/>
                <a:ext cx="49" cy="23"/>
                <a:chOff x="790" y="3547"/>
                <a:chExt cx="49" cy="23"/>
              </a:xfrm>
            </p:grpSpPr>
            <p:sp>
              <p:nvSpPr>
                <p:cNvPr id="12707"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8"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9"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5" name="Group 228"/>
              <p:cNvGrpSpPr>
                <a:grpSpLocks/>
              </p:cNvGrpSpPr>
              <p:nvPr/>
            </p:nvGrpSpPr>
            <p:grpSpPr bwMode="auto">
              <a:xfrm>
                <a:off x="803" y="3560"/>
                <a:ext cx="49" cy="22"/>
                <a:chOff x="803" y="3560"/>
                <a:chExt cx="49" cy="22"/>
              </a:xfrm>
            </p:grpSpPr>
            <p:sp>
              <p:nvSpPr>
                <p:cNvPr id="12704"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5"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6"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6" name="Group 232"/>
              <p:cNvGrpSpPr>
                <a:grpSpLocks/>
              </p:cNvGrpSpPr>
              <p:nvPr/>
            </p:nvGrpSpPr>
            <p:grpSpPr bwMode="auto">
              <a:xfrm>
                <a:off x="815" y="3572"/>
                <a:ext cx="50" cy="23"/>
                <a:chOff x="815" y="3572"/>
                <a:chExt cx="50" cy="23"/>
              </a:xfrm>
            </p:grpSpPr>
            <p:sp>
              <p:nvSpPr>
                <p:cNvPr id="12701"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2"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3"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7" name="Group 236"/>
              <p:cNvGrpSpPr>
                <a:grpSpLocks/>
              </p:cNvGrpSpPr>
              <p:nvPr/>
            </p:nvGrpSpPr>
            <p:grpSpPr bwMode="auto">
              <a:xfrm>
                <a:off x="828" y="3585"/>
                <a:ext cx="49" cy="23"/>
                <a:chOff x="828" y="3585"/>
                <a:chExt cx="49" cy="23"/>
              </a:xfrm>
            </p:grpSpPr>
            <p:sp>
              <p:nvSpPr>
                <p:cNvPr id="12698"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00"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58" name="Group 240"/>
              <p:cNvGrpSpPr>
                <a:grpSpLocks/>
              </p:cNvGrpSpPr>
              <p:nvPr/>
            </p:nvGrpSpPr>
            <p:grpSpPr bwMode="auto">
              <a:xfrm>
                <a:off x="840" y="3600"/>
                <a:ext cx="100" cy="73"/>
                <a:chOff x="840" y="3600"/>
                <a:chExt cx="100" cy="73"/>
              </a:xfrm>
            </p:grpSpPr>
            <p:grpSp>
              <p:nvGrpSpPr>
                <p:cNvPr id="12678" name="Group 241"/>
                <p:cNvGrpSpPr>
                  <a:grpSpLocks/>
                </p:cNvGrpSpPr>
                <p:nvPr/>
              </p:nvGrpSpPr>
              <p:grpSpPr bwMode="auto">
                <a:xfrm>
                  <a:off x="840" y="3600"/>
                  <a:ext cx="49" cy="23"/>
                  <a:chOff x="840" y="3600"/>
                  <a:chExt cx="49" cy="23"/>
                </a:xfrm>
              </p:grpSpPr>
              <p:sp>
                <p:nvSpPr>
                  <p:cNvPr id="12695"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6"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7"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79" name="Group 245"/>
                <p:cNvGrpSpPr>
                  <a:grpSpLocks/>
                </p:cNvGrpSpPr>
                <p:nvPr/>
              </p:nvGrpSpPr>
              <p:grpSpPr bwMode="auto">
                <a:xfrm>
                  <a:off x="853" y="3612"/>
                  <a:ext cx="48" cy="23"/>
                  <a:chOff x="853" y="3612"/>
                  <a:chExt cx="48" cy="23"/>
                </a:xfrm>
              </p:grpSpPr>
              <p:sp>
                <p:nvSpPr>
                  <p:cNvPr id="12692"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3"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4"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0" name="Group 249"/>
                <p:cNvGrpSpPr>
                  <a:grpSpLocks/>
                </p:cNvGrpSpPr>
                <p:nvPr/>
              </p:nvGrpSpPr>
              <p:grpSpPr bwMode="auto">
                <a:xfrm>
                  <a:off x="865" y="3625"/>
                  <a:ext cx="49" cy="23"/>
                  <a:chOff x="865" y="3625"/>
                  <a:chExt cx="49" cy="23"/>
                </a:xfrm>
              </p:grpSpPr>
              <p:sp>
                <p:nvSpPr>
                  <p:cNvPr id="12689"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0"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1"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1" name="Group 253"/>
                <p:cNvGrpSpPr>
                  <a:grpSpLocks/>
                </p:cNvGrpSpPr>
                <p:nvPr/>
              </p:nvGrpSpPr>
              <p:grpSpPr bwMode="auto">
                <a:xfrm>
                  <a:off x="878" y="3638"/>
                  <a:ext cx="49" cy="22"/>
                  <a:chOff x="878" y="3638"/>
                  <a:chExt cx="49" cy="22"/>
                </a:xfrm>
              </p:grpSpPr>
              <p:sp>
                <p:nvSpPr>
                  <p:cNvPr id="12686"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7"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8"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82" name="Group 257"/>
                <p:cNvGrpSpPr>
                  <a:grpSpLocks/>
                </p:cNvGrpSpPr>
                <p:nvPr/>
              </p:nvGrpSpPr>
              <p:grpSpPr bwMode="auto">
                <a:xfrm>
                  <a:off x="890" y="3651"/>
                  <a:ext cx="50" cy="22"/>
                  <a:chOff x="890" y="3651"/>
                  <a:chExt cx="50" cy="22"/>
                </a:xfrm>
              </p:grpSpPr>
              <p:sp>
                <p:nvSpPr>
                  <p:cNvPr id="12683"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4"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85"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59" name="Group 261"/>
              <p:cNvGrpSpPr>
                <a:grpSpLocks/>
              </p:cNvGrpSpPr>
              <p:nvPr/>
            </p:nvGrpSpPr>
            <p:grpSpPr bwMode="auto">
              <a:xfrm>
                <a:off x="903" y="3665"/>
                <a:ext cx="99" cy="74"/>
                <a:chOff x="903" y="3665"/>
                <a:chExt cx="99" cy="74"/>
              </a:xfrm>
            </p:grpSpPr>
            <p:grpSp>
              <p:nvGrpSpPr>
                <p:cNvPr id="12658" name="Group 262"/>
                <p:cNvGrpSpPr>
                  <a:grpSpLocks/>
                </p:cNvGrpSpPr>
                <p:nvPr/>
              </p:nvGrpSpPr>
              <p:grpSpPr bwMode="auto">
                <a:xfrm>
                  <a:off x="903" y="3665"/>
                  <a:ext cx="49" cy="23"/>
                  <a:chOff x="903" y="3665"/>
                  <a:chExt cx="49" cy="23"/>
                </a:xfrm>
              </p:grpSpPr>
              <p:sp>
                <p:nvSpPr>
                  <p:cNvPr id="12675"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6"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7"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59" name="Group 266"/>
                <p:cNvGrpSpPr>
                  <a:grpSpLocks/>
                </p:cNvGrpSpPr>
                <p:nvPr/>
              </p:nvGrpSpPr>
              <p:grpSpPr bwMode="auto">
                <a:xfrm>
                  <a:off x="914" y="3678"/>
                  <a:ext cx="49" cy="23"/>
                  <a:chOff x="914" y="3678"/>
                  <a:chExt cx="49" cy="23"/>
                </a:xfrm>
              </p:grpSpPr>
              <p:sp>
                <p:nvSpPr>
                  <p:cNvPr id="12672"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3"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4"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0" name="Group 270"/>
                <p:cNvGrpSpPr>
                  <a:grpSpLocks/>
                </p:cNvGrpSpPr>
                <p:nvPr/>
              </p:nvGrpSpPr>
              <p:grpSpPr bwMode="auto">
                <a:xfrm>
                  <a:off x="928" y="3690"/>
                  <a:ext cx="48" cy="23"/>
                  <a:chOff x="928" y="3690"/>
                  <a:chExt cx="48" cy="23"/>
                </a:xfrm>
              </p:grpSpPr>
              <p:sp>
                <p:nvSpPr>
                  <p:cNvPr id="12669"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0"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71"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1" name="Group 274"/>
                <p:cNvGrpSpPr>
                  <a:grpSpLocks/>
                </p:cNvGrpSpPr>
                <p:nvPr/>
              </p:nvGrpSpPr>
              <p:grpSpPr bwMode="auto">
                <a:xfrm>
                  <a:off x="940" y="3703"/>
                  <a:ext cx="49" cy="23"/>
                  <a:chOff x="940" y="3703"/>
                  <a:chExt cx="49" cy="23"/>
                </a:xfrm>
              </p:grpSpPr>
              <p:sp>
                <p:nvSpPr>
                  <p:cNvPr id="12666"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7"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8"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62" name="Group 278"/>
                <p:cNvGrpSpPr>
                  <a:grpSpLocks/>
                </p:cNvGrpSpPr>
                <p:nvPr/>
              </p:nvGrpSpPr>
              <p:grpSpPr bwMode="auto">
                <a:xfrm>
                  <a:off x="953" y="3716"/>
                  <a:ext cx="49" cy="23"/>
                  <a:chOff x="953" y="3716"/>
                  <a:chExt cx="49" cy="23"/>
                </a:xfrm>
              </p:grpSpPr>
              <p:sp>
                <p:nvSpPr>
                  <p:cNvPr id="12663"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4"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65"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0" name="Group 282"/>
              <p:cNvGrpSpPr>
                <a:grpSpLocks/>
              </p:cNvGrpSpPr>
              <p:nvPr/>
            </p:nvGrpSpPr>
            <p:grpSpPr bwMode="auto">
              <a:xfrm>
                <a:off x="963" y="3727"/>
                <a:ext cx="49" cy="23"/>
                <a:chOff x="963" y="3727"/>
                <a:chExt cx="49" cy="23"/>
              </a:xfrm>
            </p:grpSpPr>
            <p:sp>
              <p:nvSpPr>
                <p:cNvPr id="12655"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6"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7"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1" name="Group 286"/>
              <p:cNvGrpSpPr>
                <a:grpSpLocks/>
              </p:cNvGrpSpPr>
              <p:nvPr/>
            </p:nvGrpSpPr>
            <p:grpSpPr bwMode="auto">
              <a:xfrm>
                <a:off x="976" y="3740"/>
                <a:ext cx="50" cy="22"/>
                <a:chOff x="976" y="3740"/>
                <a:chExt cx="50" cy="22"/>
              </a:xfrm>
            </p:grpSpPr>
            <p:sp>
              <p:nvSpPr>
                <p:cNvPr id="12652"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3"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4"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2" name="Group 290"/>
              <p:cNvGrpSpPr>
                <a:grpSpLocks/>
              </p:cNvGrpSpPr>
              <p:nvPr/>
            </p:nvGrpSpPr>
            <p:grpSpPr bwMode="auto">
              <a:xfrm>
                <a:off x="761" y="3560"/>
                <a:ext cx="50" cy="22"/>
                <a:chOff x="761" y="3560"/>
                <a:chExt cx="50" cy="22"/>
              </a:xfrm>
            </p:grpSpPr>
            <p:sp>
              <p:nvSpPr>
                <p:cNvPr id="12649"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0"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51"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3" name="Group 294"/>
              <p:cNvGrpSpPr>
                <a:grpSpLocks/>
              </p:cNvGrpSpPr>
              <p:nvPr/>
            </p:nvGrpSpPr>
            <p:grpSpPr bwMode="auto">
              <a:xfrm>
                <a:off x="774" y="3572"/>
                <a:ext cx="49" cy="23"/>
                <a:chOff x="774" y="3572"/>
                <a:chExt cx="49" cy="23"/>
              </a:xfrm>
            </p:grpSpPr>
            <p:sp>
              <p:nvSpPr>
                <p:cNvPr id="12646"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7"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8"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4" name="Group 298"/>
              <p:cNvGrpSpPr>
                <a:grpSpLocks/>
              </p:cNvGrpSpPr>
              <p:nvPr/>
            </p:nvGrpSpPr>
            <p:grpSpPr bwMode="auto">
              <a:xfrm>
                <a:off x="787" y="3585"/>
                <a:ext cx="49" cy="23"/>
                <a:chOff x="787" y="3585"/>
                <a:chExt cx="49" cy="23"/>
              </a:xfrm>
            </p:grpSpPr>
            <p:sp>
              <p:nvSpPr>
                <p:cNvPr id="12643"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4"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5"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5" name="Group 302"/>
              <p:cNvGrpSpPr>
                <a:grpSpLocks/>
              </p:cNvGrpSpPr>
              <p:nvPr/>
            </p:nvGrpSpPr>
            <p:grpSpPr bwMode="auto">
              <a:xfrm>
                <a:off x="799" y="3600"/>
                <a:ext cx="99" cy="73"/>
                <a:chOff x="799" y="3600"/>
                <a:chExt cx="99" cy="73"/>
              </a:xfrm>
            </p:grpSpPr>
            <p:grpSp>
              <p:nvGrpSpPr>
                <p:cNvPr id="12623" name="Group 303"/>
                <p:cNvGrpSpPr>
                  <a:grpSpLocks/>
                </p:cNvGrpSpPr>
                <p:nvPr/>
              </p:nvGrpSpPr>
              <p:grpSpPr bwMode="auto">
                <a:xfrm>
                  <a:off x="799" y="3600"/>
                  <a:ext cx="48" cy="23"/>
                  <a:chOff x="799" y="3600"/>
                  <a:chExt cx="48" cy="23"/>
                </a:xfrm>
              </p:grpSpPr>
              <p:sp>
                <p:nvSpPr>
                  <p:cNvPr id="12640"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1"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42"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4" name="Group 307"/>
                <p:cNvGrpSpPr>
                  <a:grpSpLocks/>
                </p:cNvGrpSpPr>
                <p:nvPr/>
              </p:nvGrpSpPr>
              <p:grpSpPr bwMode="auto">
                <a:xfrm>
                  <a:off x="811" y="3612"/>
                  <a:ext cx="48" cy="23"/>
                  <a:chOff x="811" y="3612"/>
                  <a:chExt cx="48" cy="23"/>
                </a:xfrm>
              </p:grpSpPr>
              <p:sp>
                <p:nvSpPr>
                  <p:cNvPr id="12637"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8"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9"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5" name="Group 311"/>
                <p:cNvGrpSpPr>
                  <a:grpSpLocks/>
                </p:cNvGrpSpPr>
                <p:nvPr/>
              </p:nvGrpSpPr>
              <p:grpSpPr bwMode="auto">
                <a:xfrm>
                  <a:off x="823" y="3625"/>
                  <a:ext cx="49" cy="23"/>
                  <a:chOff x="823" y="3625"/>
                  <a:chExt cx="49" cy="23"/>
                </a:xfrm>
              </p:grpSpPr>
              <p:sp>
                <p:nvSpPr>
                  <p:cNvPr id="12634"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5"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6"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6" name="Group 315"/>
                <p:cNvGrpSpPr>
                  <a:grpSpLocks/>
                </p:cNvGrpSpPr>
                <p:nvPr/>
              </p:nvGrpSpPr>
              <p:grpSpPr bwMode="auto">
                <a:xfrm>
                  <a:off x="836" y="3638"/>
                  <a:ext cx="50" cy="22"/>
                  <a:chOff x="836" y="3638"/>
                  <a:chExt cx="50" cy="22"/>
                </a:xfrm>
              </p:grpSpPr>
              <p:sp>
                <p:nvSpPr>
                  <p:cNvPr id="12631"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2"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3"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27" name="Group 319"/>
                <p:cNvGrpSpPr>
                  <a:grpSpLocks/>
                </p:cNvGrpSpPr>
                <p:nvPr/>
              </p:nvGrpSpPr>
              <p:grpSpPr bwMode="auto">
                <a:xfrm>
                  <a:off x="849" y="3651"/>
                  <a:ext cx="49" cy="22"/>
                  <a:chOff x="849" y="3651"/>
                  <a:chExt cx="49" cy="22"/>
                </a:xfrm>
              </p:grpSpPr>
              <p:sp>
                <p:nvSpPr>
                  <p:cNvPr id="12628"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9"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30"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6" name="Group 323"/>
              <p:cNvGrpSpPr>
                <a:grpSpLocks/>
              </p:cNvGrpSpPr>
              <p:nvPr/>
            </p:nvGrpSpPr>
            <p:grpSpPr bwMode="auto">
              <a:xfrm>
                <a:off x="861" y="3665"/>
                <a:ext cx="99" cy="74"/>
                <a:chOff x="861" y="3665"/>
                <a:chExt cx="99" cy="74"/>
              </a:xfrm>
            </p:grpSpPr>
            <p:grpSp>
              <p:nvGrpSpPr>
                <p:cNvPr id="12603" name="Group 324"/>
                <p:cNvGrpSpPr>
                  <a:grpSpLocks/>
                </p:cNvGrpSpPr>
                <p:nvPr/>
              </p:nvGrpSpPr>
              <p:grpSpPr bwMode="auto">
                <a:xfrm>
                  <a:off x="861" y="3665"/>
                  <a:ext cx="50" cy="23"/>
                  <a:chOff x="861" y="3665"/>
                  <a:chExt cx="50" cy="23"/>
                </a:xfrm>
              </p:grpSpPr>
              <p:sp>
                <p:nvSpPr>
                  <p:cNvPr id="12620"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1"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22"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4" name="Group 328"/>
                <p:cNvGrpSpPr>
                  <a:grpSpLocks/>
                </p:cNvGrpSpPr>
                <p:nvPr/>
              </p:nvGrpSpPr>
              <p:grpSpPr bwMode="auto">
                <a:xfrm>
                  <a:off x="873" y="3678"/>
                  <a:ext cx="49" cy="23"/>
                  <a:chOff x="873" y="3678"/>
                  <a:chExt cx="49" cy="23"/>
                </a:xfrm>
              </p:grpSpPr>
              <p:sp>
                <p:nvSpPr>
                  <p:cNvPr id="12617"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8"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9"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5" name="Group 332"/>
                <p:cNvGrpSpPr>
                  <a:grpSpLocks/>
                </p:cNvGrpSpPr>
                <p:nvPr/>
              </p:nvGrpSpPr>
              <p:grpSpPr bwMode="auto">
                <a:xfrm>
                  <a:off x="886" y="3690"/>
                  <a:ext cx="49" cy="23"/>
                  <a:chOff x="886" y="3690"/>
                  <a:chExt cx="49" cy="23"/>
                </a:xfrm>
              </p:grpSpPr>
              <p:sp>
                <p:nvSpPr>
                  <p:cNvPr id="12614"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5"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6"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6" name="Group 336"/>
                <p:cNvGrpSpPr>
                  <a:grpSpLocks/>
                </p:cNvGrpSpPr>
                <p:nvPr/>
              </p:nvGrpSpPr>
              <p:grpSpPr bwMode="auto">
                <a:xfrm>
                  <a:off x="899" y="3703"/>
                  <a:ext cx="48" cy="23"/>
                  <a:chOff x="899" y="3703"/>
                  <a:chExt cx="48" cy="23"/>
                </a:xfrm>
              </p:grpSpPr>
              <p:sp>
                <p:nvSpPr>
                  <p:cNvPr id="12611"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2"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3"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607" name="Group 340"/>
                <p:cNvGrpSpPr>
                  <a:grpSpLocks/>
                </p:cNvGrpSpPr>
                <p:nvPr/>
              </p:nvGrpSpPr>
              <p:grpSpPr bwMode="auto">
                <a:xfrm>
                  <a:off x="912" y="3716"/>
                  <a:ext cx="48" cy="23"/>
                  <a:chOff x="912" y="3716"/>
                  <a:chExt cx="48" cy="23"/>
                </a:xfrm>
              </p:grpSpPr>
              <p:sp>
                <p:nvSpPr>
                  <p:cNvPr id="12608"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9"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10"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67" name="Group 344"/>
              <p:cNvGrpSpPr>
                <a:grpSpLocks/>
              </p:cNvGrpSpPr>
              <p:nvPr/>
            </p:nvGrpSpPr>
            <p:grpSpPr bwMode="auto">
              <a:xfrm>
                <a:off x="922" y="3727"/>
                <a:ext cx="49" cy="23"/>
                <a:chOff x="922" y="3727"/>
                <a:chExt cx="49" cy="23"/>
              </a:xfrm>
            </p:grpSpPr>
            <p:sp>
              <p:nvSpPr>
                <p:cNvPr id="12600"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1"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2"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8" name="Group 348"/>
              <p:cNvGrpSpPr>
                <a:grpSpLocks/>
              </p:cNvGrpSpPr>
              <p:nvPr/>
            </p:nvGrpSpPr>
            <p:grpSpPr bwMode="auto">
              <a:xfrm>
                <a:off x="895" y="3526"/>
                <a:ext cx="44" cy="23"/>
                <a:chOff x="895" y="3526"/>
                <a:chExt cx="44" cy="23"/>
              </a:xfrm>
            </p:grpSpPr>
            <p:sp>
              <p:nvSpPr>
                <p:cNvPr id="12597"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8"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9"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69" name="Group 352"/>
              <p:cNvGrpSpPr>
                <a:grpSpLocks/>
              </p:cNvGrpSpPr>
              <p:nvPr/>
            </p:nvGrpSpPr>
            <p:grpSpPr bwMode="auto">
              <a:xfrm>
                <a:off x="907" y="3540"/>
                <a:ext cx="45" cy="22"/>
                <a:chOff x="907" y="3540"/>
                <a:chExt cx="45" cy="22"/>
              </a:xfrm>
            </p:grpSpPr>
            <p:sp>
              <p:nvSpPr>
                <p:cNvPr id="12594"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0" name="Group 356"/>
              <p:cNvGrpSpPr>
                <a:grpSpLocks/>
              </p:cNvGrpSpPr>
              <p:nvPr/>
            </p:nvGrpSpPr>
            <p:grpSpPr bwMode="auto">
              <a:xfrm>
                <a:off x="920" y="3553"/>
                <a:ext cx="45" cy="23"/>
                <a:chOff x="920" y="3553"/>
                <a:chExt cx="45" cy="23"/>
              </a:xfrm>
            </p:grpSpPr>
            <p:sp>
              <p:nvSpPr>
                <p:cNvPr id="12591"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2"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3"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1" name="Group 360"/>
              <p:cNvGrpSpPr>
                <a:grpSpLocks/>
              </p:cNvGrpSpPr>
              <p:nvPr/>
            </p:nvGrpSpPr>
            <p:grpSpPr bwMode="auto">
              <a:xfrm>
                <a:off x="934" y="3566"/>
                <a:ext cx="44" cy="23"/>
                <a:chOff x="934" y="3566"/>
                <a:chExt cx="44" cy="23"/>
              </a:xfrm>
            </p:grpSpPr>
            <p:sp>
              <p:nvSpPr>
                <p:cNvPr id="12588"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9"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0"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2" name="Group 364"/>
              <p:cNvGrpSpPr>
                <a:grpSpLocks/>
              </p:cNvGrpSpPr>
              <p:nvPr/>
            </p:nvGrpSpPr>
            <p:grpSpPr bwMode="auto">
              <a:xfrm>
                <a:off x="949" y="3579"/>
                <a:ext cx="83" cy="63"/>
                <a:chOff x="949" y="3579"/>
                <a:chExt cx="83" cy="63"/>
              </a:xfrm>
            </p:grpSpPr>
            <p:grpSp>
              <p:nvGrpSpPr>
                <p:cNvPr id="12572" name="Group 365"/>
                <p:cNvGrpSpPr>
                  <a:grpSpLocks/>
                </p:cNvGrpSpPr>
                <p:nvPr/>
              </p:nvGrpSpPr>
              <p:grpSpPr bwMode="auto">
                <a:xfrm>
                  <a:off x="949" y="3579"/>
                  <a:ext cx="44" cy="23"/>
                  <a:chOff x="949" y="3579"/>
                  <a:chExt cx="44" cy="23"/>
                </a:xfrm>
              </p:grpSpPr>
              <p:sp>
                <p:nvSpPr>
                  <p:cNvPr id="12585"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6"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7"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3" name="Group 369"/>
                <p:cNvGrpSpPr>
                  <a:grpSpLocks/>
                </p:cNvGrpSpPr>
                <p:nvPr/>
              </p:nvGrpSpPr>
              <p:grpSpPr bwMode="auto">
                <a:xfrm>
                  <a:off x="961" y="3592"/>
                  <a:ext cx="45" cy="23"/>
                  <a:chOff x="961" y="3592"/>
                  <a:chExt cx="45" cy="23"/>
                </a:xfrm>
              </p:grpSpPr>
              <p:sp>
                <p:nvSpPr>
                  <p:cNvPr id="12582"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3"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4"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4" name="Group 373"/>
                <p:cNvGrpSpPr>
                  <a:grpSpLocks/>
                </p:cNvGrpSpPr>
                <p:nvPr/>
              </p:nvGrpSpPr>
              <p:grpSpPr bwMode="auto">
                <a:xfrm>
                  <a:off x="974" y="3606"/>
                  <a:ext cx="44" cy="23"/>
                  <a:chOff x="974" y="3606"/>
                  <a:chExt cx="44" cy="23"/>
                </a:xfrm>
              </p:grpSpPr>
              <p:sp>
                <p:nvSpPr>
                  <p:cNvPr id="12579"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0"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81"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75" name="Group 377"/>
                <p:cNvGrpSpPr>
                  <a:grpSpLocks/>
                </p:cNvGrpSpPr>
                <p:nvPr/>
              </p:nvGrpSpPr>
              <p:grpSpPr bwMode="auto">
                <a:xfrm>
                  <a:off x="987" y="3619"/>
                  <a:ext cx="45" cy="23"/>
                  <a:chOff x="987" y="3619"/>
                  <a:chExt cx="45" cy="23"/>
                </a:xfrm>
              </p:grpSpPr>
              <p:sp>
                <p:nvSpPr>
                  <p:cNvPr id="12576"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7"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8"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3" name="Group 381"/>
              <p:cNvGrpSpPr>
                <a:grpSpLocks/>
              </p:cNvGrpSpPr>
              <p:nvPr/>
            </p:nvGrpSpPr>
            <p:grpSpPr bwMode="auto">
              <a:xfrm>
                <a:off x="1002" y="3632"/>
                <a:ext cx="83" cy="63"/>
                <a:chOff x="1002" y="3632"/>
                <a:chExt cx="83" cy="63"/>
              </a:xfrm>
            </p:grpSpPr>
            <p:grpSp>
              <p:nvGrpSpPr>
                <p:cNvPr id="12556" name="Group 382"/>
                <p:cNvGrpSpPr>
                  <a:grpSpLocks/>
                </p:cNvGrpSpPr>
                <p:nvPr/>
              </p:nvGrpSpPr>
              <p:grpSpPr bwMode="auto">
                <a:xfrm>
                  <a:off x="1002" y="3632"/>
                  <a:ext cx="44" cy="22"/>
                  <a:chOff x="1002" y="3632"/>
                  <a:chExt cx="44" cy="22"/>
                </a:xfrm>
              </p:grpSpPr>
              <p:sp>
                <p:nvSpPr>
                  <p:cNvPr id="12569"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0"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71"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7" name="Group 386"/>
                <p:cNvGrpSpPr>
                  <a:grpSpLocks/>
                </p:cNvGrpSpPr>
                <p:nvPr/>
              </p:nvGrpSpPr>
              <p:grpSpPr bwMode="auto">
                <a:xfrm>
                  <a:off x="1014" y="3645"/>
                  <a:ext cx="44" cy="23"/>
                  <a:chOff x="1014" y="3645"/>
                  <a:chExt cx="44" cy="23"/>
                </a:xfrm>
              </p:grpSpPr>
              <p:sp>
                <p:nvSpPr>
                  <p:cNvPr id="12566"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7"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8"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8" name="Group 390"/>
                <p:cNvGrpSpPr>
                  <a:grpSpLocks/>
                </p:cNvGrpSpPr>
                <p:nvPr/>
              </p:nvGrpSpPr>
              <p:grpSpPr bwMode="auto">
                <a:xfrm>
                  <a:off x="1027" y="3659"/>
                  <a:ext cx="45" cy="23"/>
                  <a:chOff x="1027" y="3659"/>
                  <a:chExt cx="45" cy="23"/>
                </a:xfrm>
              </p:grpSpPr>
              <p:sp>
                <p:nvSpPr>
                  <p:cNvPr id="12563"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4"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5"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59" name="Group 394"/>
                <p:cNvGrpSpPr>
                  <a:grpSpLocks/>
                </p:cNvGrpSpPr>
                <p:nvPr/>
              </p:nvGrpSpPr>
              <p:grpSpPr bwMode="auto">
                <a:xfrm>
                  <a:off x="1040" y="3672"/>
                  <a:ext cx="45" cy="23"/>
                  <a:chOff x="1040" y="3672"/>
                  <a:chExt cx="45" cy="23"/>
                </a:xfrm>
              </p:grpSpPr>
              <p:sp>
                <p:nvSpPr>
                  <p:cNvPr id="12560"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1"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62"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2474" name="Group 398"/>
              <p:cNvGrpSpPr>
                <a:grpSpLocks/>
              </p:cNvGrpSpPr>
              <p:nvPr/>
            </p:nvGrpSpPr>
            <p:grpSpPr bwMode="auto">
              <a:xfrm>
                <a:off x="1054" y="3685"/>
                <a:ext cx="45" cy="23"/>
                <a:chOff x="1054" y="3685"/>
                <a:chExt cx="45" cy="23"/>
              </a:xfrm>
            </p:grpSpPr>
            <p:sp>
              <p:nvSpPr>
                <p:cNvPr id="12553"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4"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5"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5" name="Group 402"/>
              <p:cNvGrpSpPr>
                <a:grpSpLocks/>
              </p:cNvGrpSpPr>
              <p:nvPr/>
            </p:nvGrpSpPr>
            <p:grpSpPr bwMode="auto">
              <a:xfrm>
                <a:off x="1067" y="3698"/>
                <a:ext cx="45" cy="23"/>
                <a:chOff x="1067" y="3698"/>
                <a:chExt cx="45" cy="23"/>
              </a:xfrm>
            </p:grpSpPr>
            <p:sp>
              <p:nvSpPr>
                <p:cNvPr id="12550"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1"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52"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6" name="Group 406"/>
              <p:cNvGrpSpPr>
                <a:grpSpLocks/>
              </p:cNvGrpSpPr>
              <p:nvPr/>
            </p:nvGrpSpPr>
            <p:grpSpPr bwMode="auto">
              <a:xfrm>
                <a:off x="1079" y="3712"/>
                <a:ext cx="44" cy="23"/>
                <a:chOff x="1079" y="3712"/>
                <a:chExt cx="44" cy="23"/>
              </a:xfrm>
            </p:grpSpPr>
            <p:sp>
              <p:nvSpPr>
                <p:cNvPr id="12547"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8"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9"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7" name="Group 410"/>
              <p:cNvGrpSpPr>
                <a:grpSpLocks/>
              </p:cNvGrpSpPr>
              <p:nvPr/>
            </p:nvGrpSpPr>
            <p:grpSpPr bwMode="auto">
              <a:xfrm>
                <a:off x="1093" y="3725"/>
                <a:ext cx="45" cy="23"/>
                <a:chOff x="1093" y="3725"/>
                <a:chExt cx="45" cy="23"/>
              </a:xfrm>
            </p:grpSpPr>
            <p:sp>
              <p:nvSpPr>
                <p:cNvPr id="12544"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5"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6"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8" name="Group 414"/>
              <p:cNvGrpSpPr>
                <a:grpSpLocks/>
              </p:cNvGrpSpPr>
              <p:nvPr/>
            </p:nvGrpSpPr>
            <p:grpSpPr bwMode="auto">
              <a:xfrm>
                <a:off x="1108" y="3739"/>
                <a:ext cx="44" cy="23"/>
                <a:chOff x="1108" y="3739"/>
                <a:chExt cx="44" cy="23"/>
              </a:xfrm>
            </p:grpSpPr>
            <p:sp>
              <p:nvSpPr>
                <p:cNvPr id="12541"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2"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3"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79" name="Group 418"/>
              <p:cNvGrpSpPr>
                <a:grpSpLocks/>
              </p:cNvGrpSpPr>
              <p:nvPr/>
            </p:nvGrpSpPr>
            <p:grpSpPr bwMode="auto">
              <a:xfrm>
                <a:off x="1121" y="3753"/>
                <a:ext cx="45" cy="23"/>
                <a:chOff x="1121" y="3753"/>
                <a:chExt cx="45" cy="23"/>
              </a:xfrm>
            </p:grpSpPr>
            <p:sp>
              <p:nvSpPr>
                <p:cNvPr id="12538"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9"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40"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80" name="Group 422"/>
              <p:cNvGrpSpPr>
                <a:grpSpLocks/>
              </p:cNvGrpSpPr>
              <p:nvPr/>
            </p:nvGrpSpPr>
            <p:grpSpPr bwMode="auto">
              <a:xfrm>
                <a:off x="1133" y="3767"/>
                <a:ext cx="44" cy="23"/>
                <a:chOff x="1133" y="3767"/>
                <a:chExt cx="44" cy="23"/>
              </a:xfrm>
            </p:grpSpPr>
            <p:sp>
              <p:nvSpPr>
                <p:cNvPr id="12535"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6"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7"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481"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2"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3"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4"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5"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6"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7"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8"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89"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0"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91"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492" name="Group 437"/>
              <p:cNvGrpSpPr>
                <a:grpSpLocks/>
              </p:cNvGrpSpPr>
              <p:nvPr/>
            </p:nvGrpSpPr>
            <p:grpSpPr bwMode="auto">
              <a:xfrm>
                <a:off x="700" y="3535"/>
                <a:ext cx="49" cy="24"/>
                <a:chOff x="700" y="3535"/>
                <a:chExt cx="49" cy="24"/>
              </a:xfrm>
            </p:grpSpPr>
            <p:sp>
              <p:nvSpPr>
                <p:cNvPr id="12532"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3"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4"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3" name="Group 441"/>
              <p:cNvGrpSpPr>
                <a:grpSpLocks/>
              </p:cNvGrpSpPr>
              <p:nvPr/>
            </p:nvGrpSpPr>
            <p:grpSpPr bwMode="auto">
              <a:xfrm>
                <a:off x="714" y="3551"/>
                <a:ext cx="49" cy="22"/>
                <a:chOff x="714" y="3551"/>
                <a:chExt cx="49" cy="22"/>
              </a:xfrm>
            </p:grpSpPr>
            <p:sp>
              <p:nvSpPr>
                <p:cNvPr id="12529"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0"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31"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4" name="Group 445"/>
              <p:cNvGrpSpPr>
                <a:grpSpLocks/>
              </p:cNvGrpSpPr>
              <p:nvPr/>
            </p:nvGrpSpPr>
            <p:grpSpPr bwMode="auto">
              <a:xfrm>
                <a:off x="728" y="3564"/>
                <a:ext cx="48" cy="23"/>
                <a:chOff x="728" y="3564"/>
                <a:chExt cx="48" cy="23"/>
              </a:xfrm>
            </p:grpSpPr>
            <p:sp>
              <p:nvSpPr>
                <p:cNvPr id="12526"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7"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8"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5" name="Group 449"/>
              <p:cNvGrpSpPr>
                <a:grpSpLocks/>
              </p:cNvGrpSpPr>
              <p:nvPr/>
            </p:nvGrpSpPr>
            <p:grpSpPr bwMode="auto">
              <a:xfrm>
                <a:off x="742" y="3582"/>
                <a:ext cx="49" cy="23"/>
                <a:chOff x="742" y="3582"/>
                <a:chExt cx="49" cy="23"/>
              </a:xfrm>
            </p:grpSpPr>
            <p:sp>
              <p:nvSpPr>
                <p:cNvPr id="12523"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4"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5"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6" name="Group 453"/>
              <p:cNvGrpSpPr>
                <a:grpSpLocks/>
              </p:cNvGrpSpPr>
              <p:nvPr/>
            </p:nvGrpSpPr>
            <p:grpSpPr bwMode="auto">
              <a:xfrm>
                <a:off x="752" y="3597"/>
                <a:ext cx="133" cy="106"/>
                <a:chOff x="752" y="3597"/>
                <a:chExt cx="133" cy="106"/>
              </a:xfrm>
            </p:grpSpPr>
            <p:sp>
              <p:nvSpPr>
                <p:cNvPr id="12520"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1"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22"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7" name="Group 457"/>
              <p:cNvGrpSpPr>
                <a:grpSpLocks/>
              </p:cNvGrpSpPr>
              <p:nvPr/>
            </p:nvGrpSpPr>
            <p:grpSpPr bwMode="auto">
              <a:xfrm>
                <a:off x="844" y="3694"/>
                <a:ext cx="48" cy="23"/>
                <a:chOff x="844" y="3694"/>
                <a:chExt cx="48" cy="23"/>
              </a:xfrm>
            </p:grpSpPr>
            <p:sp>
              <p:nvSpPr>
                <p:cNvPr id="12517"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8"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9"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8" name="Group 461"/>
              <p:cNvGrpSpPr>
                <a:grpSpLocks/>
              </p:cNvGrpSpPr>
              <p:nvPr/>
            </p:nvGrpSpPr>
            <p:grpSpPr bwMode="auto">
              <a:xfrm>
                <a:off x="857" y="3710"/>
                <a:ext cx="49" cy="22"/>
                <a:chOff x="857" y="3710"/>
                <a:chExt cx="49" cy="22"/>
              </a:xfrm>
            </p:grpSpPr>
            <p:sp>
              <p:nvSpPr>
                <p:cNvPr id="12514"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5"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6"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499" name="Group 465"/>
              <p:cNvGrpSpPr>
                <a:grpSpLocks/>
              </p:cNvGrpSpPr>
              <p:nvPr/>
            </p:nvGrpSpPr>
            <p:grpSpPr bwMode="auto">
              <a:xfrm>
                <a:off x="1086" y="3766"/>
                <a:ext cx="49" cy="23"/>
                <a:chOff x="1086" y="3766"/>
                <a:chExt cx="49" cy="23"/>
              </a:xfrm>
            </p:grpSpPr>
            <p:sp>
              <p:nvSpPr>
                <p:cNvPr id="12511"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2"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3"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0" name="Group 469"/>
              <p:cNvGrpSpPr>
                <a:grpSpLocks/>
              </p:cNvGrpSpPr>
              <p:nvPr/>
            </p:nvGrpSpPr>
            <p:grpSpPr bwMode="auto">
              <a:xfrm>
                <a:off x="934" y="3740"/>
                <a:ext cx="48" cy="23"/>
                <a:chOff x="934" y="3740"/>
                <a:chExt cx="48" cy="23"/>
              </a:xfrm>
            </p:grpSpPr>
            <p:sp>
              <p:nvSpPr>
                <p:cNvPr id="12508"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9"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10"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501" name="Group 473"/>
              <p:cNvGrpSpPr>
                <a:grpSpLocks/>
              </p:cNvGrpSpPr>
              <p:nvPr/>
            </p:nvGrpSpPr>
            <p:grpSpPr bwMode="auto">
              <a:xfrm>
                <a:off x="943" y="3754"/>
                <a:ext cx="49" cy="23"/>
                <a:chOff x="943" y="3754"/>
                <a:chExt cx="49" cy="23"/>
              </a:xfrm>
            </p:grpSpPr>
            <p:sp>
              <p:nvSpPr>
                <p:cNvPr id="12505"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6"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7"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502"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3"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04"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399" name="Group 480"/>
            <p:cNvGrpSpPr>
              <a:grpSpLocks/>
            </p:cNvGrpSpPr>
            <p:nvPr/>
          </p:nvGrpSpPr>
          <p:grpSpPr bwMode="auto">
            <a:xfrm>
              <a:off x="920" y="3821"/>
              <a:ext cx="413" cy="50"/>
              <a:chOff x="920" y="3821"/>
              <a:chExt cx="413" cy="50"/>
            </a:xfrm>
          </p:grpSpPr>
          <p:sp>
            <p:nvSpPr>
              <p:cNvPr id="12420"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2421"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22"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2423"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2400" name="Group 485"/>
            <p:cNvGrpSpPr>
              <a:grpSpLocks/>
            </p:cNvGrpSpPr>
            <p:nvPr/>
          </p:nvGrpSpPr>
          <p:grpSpPr bwMode="auto">
            <a:xfrm>
              <a:off x="1227" y="3477"/>
              <a:ext cx="508" cy="321"/>
              <a:chOff x="1227" y="3477"/>
              <a:chExt cx="508" cy="321"/>
            </a:xfrm>
          </p:grpSpPr>
          <p:sp>
            <p:nvSpPr>
              <p:cNvPr id="12401"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2402"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03"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2404"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05"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2406"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7"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08"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09"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0"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1"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2"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2413"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2414"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2415"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6"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7"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18"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419"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2313" name="Group 505"/>
          <p:cNvGrpSpPr>
            <a:grpSpLocks/>
          </p:cNvGrpSpPr>
          <p:nvPr/>
        </p:nvGrpSpPr>
        <p:grpSpPr bwMode="auto">
          <a:xfrm>
            <a:off x="9329053" y="2971417"/>
            <a:ext cx="1504755" cy="781231"/>
            <a:chOff x="1680" y="240"/>
            <a:chExt cx="2529" cy="1270"/>
          </a:xfrm>
        </p:grpSpPr>
        <p:sp>
          <p:nvSpPr>
            <p:cNvPr id="12377"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8"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79"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0"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1"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2"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3"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4"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2385"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2314" name="Text Box 515"/>
          <p:cNvSpPr txBox="1">
            <a:spLocks noChangeArrowheads="1"/>
          </p:cNvSpPr>
          <p:nvPr/>
        </p:nvSpPr>
        <p:spPr bwMode="auto">
          <a:xfrm>
            <a:off x="9633813" y="3160373"/>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230916" name="Line 516"/>
          <p:cNvSpPr>
            <a:spLocks noChangeShapeType="1"/>
          </p:cNvSpPr>
          <p:nvPr/>
        </p:nvSpPr>
        <p:spPr bwMode="auto">
          <a:xfrm flipV="1">
            <a:off x="1386237" y="3038107"/>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7" name="Line 517"/>
          <p:cNvSpPr>
            <a:spLocks noChangeShapeType="1"/>
          </p:cNvSpPr>
          <p:nvPr/>
        </p:nvSpPr>
        <p:spPr bwMode="auto">
          <a:xfrm flipV="1">
            <a:off x="6626422" y="3050811"/>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8" name="Line 518"/>
          <p:cNvSpPr>
            <a:spLocks noChangeShapeType="1"/>
          </p:cNvSpPr>
          <p:nvPr/>
        </p:nvSpPr>
        <p:spPr bwMode="auto">
          <a:xfrm>
            <a:off x="9301540" y="3096858"/>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19" name="Line 519"/>
          <p:cNvSpPr>
            <a:spLocks noChangeShapeType="1"/>
          </p:cNvSpPr>
          <p:nvPr/>
        </p:nvSpPr>
        <p:spPr bwMode="auto">
          <a:xfrm>
            <a:off x="3875113" y="3007938"/>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0920" name="Text Box 520"/>
          <p:cNvSpPr txBox="1">
            <a:spLocks noChangeArrowheads="1"/>
          </p:cNvSpPr>
          <p:nvPr/>
        </p:nvSpPr>
        <p:spPr bwMode="auto">
          <a:xfrm>
            <a:off x="3312153" y="1845618"/>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2" name="Group 521"/>
          <p:cNvGrpSpPr>
            <a:grpSpLocks/>
          </p:cNvGrpSpPr>
          <p:nvPr/>
        </p:nvGrpSpPr>
        <p:grpSpPr bwMode="auto">
          <a:xfrm>
            <a:off x="334390" y="3781229"/>
            <a:ext cx="11635919" cy="2419910"/>
            <a:chOff x="158" y="2405"/>
            <a:chExt cx="5498" cy="1524"/>
          </a:xfrm>
        </p:grpSpPr>
        <p:sp>
          <p:nvSpPr>
            <p:cNvPr id="12325" name="AutoShape 522"/>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26" name="Freeform 523"/>
            <p:cNvSpPr>
              <a:spLocks/>
            </p:cNvSpPr>
            <p:nvPr/>
          </p:nvSpPr>
          <p:spPr bwMode="auto">
            <a:xfrm>
              <a:off x="158"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7" name="Freeform 524"/>
            <p:cNvSpPr>
              <a:spLocks/>
            </p:cNvSpPr>
            <p:nvPr/>
          </p:nvSpPr>
          <p:spPr bwMode="auto">
            <a:xfrm>
              <a:off x="158"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8" name="Freeform 525"/>
            <p:cNvSpPr>
              <a:spLocks/>
            </p:cNvSpPr>
            <p:nvPr/>
          </p:nvSpPr>
          <p:spPr bwMode="auto">
            <a:xfrm>
              <a:off x="158"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9" name="Freeform 526"/>
            <p:cNvSpPr>
              <a:spLocks/>
            </p:cNvSpPr>
            <p:nvPr/>
          </p:nvSpPr>
          <p:spPr bwMode="auto">
            <a:xfrm>
              <a:off x="158"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0" name="Rectangle 527"/>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31" name="Text Box 528"/>
            <p:cNvSpPr txBox="1">
              <a:spLocks noChangeArrowheads="1"/>
            </p:cNvSpPr>
            <p:nvPr/>
          </p:nvSpPr>
          <p:spPr bwMode="auto">
            <a:xfrm>
              <a:off x="15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32" name="Text Box 529"/>
            <p:cNvSpPr txBox="1">
              <a:spLocks noChangeArrowheads="1"/>
            </p:cNvSpPr>
            <p:nvPr/>
          </p:nvSpPr>
          <p:spPr bwMode="auto">
            <a:xfrm>
              <a:off x="160"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33" name="Text Box 530"/>
            <p:cNvSpPr txBox="1">
              <a:spLocks noChangeArrowheads="1"/>
            </p:cNvSpPr>
            <p:nvPr/>
          </p:nvSpPr>
          <p:spPr bwMode="auto">
            <a:xfrm>
              <a:off x="158"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34" name="Text Box 531"/>
            <p:cNvSpPr txBox="1">
              <a:spLocks noChangeArrowheads="1"/>
            </p:cNvSpPr>
            <p:nvPr/>
          </p:nvSpPr>
          <p:spPr bwMode="auto">
            <a:xfrm>
              <a:off x="15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35" name="Text Box 532"/>
            <p:cNvSpPr txBox="1">
              <a:spLocks noChangeArrowheads="1"/>
            </p:cNvSpPr>
            <p:nvPr/>
          </p:nvSpPr>
          <p:spPr bwMode="auto">
            <a:xfrm>
              <a:off x="15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36" name="AutoShape 533"/>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p:spPr>
          <p:txBody>
            <a:bodyPr wrap="none" anchor="ctr"/>
            <a:lstStyle/>
            <a:p>
              <a:pPr eaLnBrk="1" hangingPunct="1"/>
              <a:endParaRPr lang="zh-CN" altLang="en-US"/>
            </a:p>
          </p:txBody>
        </p:sp>
        <p:sp>
          <p:nvSpPr>
            <p:cNvPr id="12337" name="Freeform 534"/>
            <p:cNvSpPr>
              <a:spLocks/>
            </p:cNvSpPr>
            <p:nvPr/>
          </p:nvSpPr>
          <p:spPr bwMode="auto">
            <a:xfrm>
              <a:off x="5092"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8" name="Freeform 535"/>
            <p:cNvSpPr>
              <a:spLocks/>
            </p:cNvSpPr>
            <p:nvPr/>
          </p:nvSpPr>
          <p:spPr bwMode="auto">
            <a:xfrm>
              <a:off x="5092"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9" name="Freeform 536"/>
            <p:cNvSpPr>
              <a:spLocks/>
            </p:cNvSpPr>
            <p:nvPr/>
          </p:nvSpPr>
          <p:spPr bwMode="auto">
            <a:xfrm>
              <a:off x="5092" y="3058"/>
              <a:ext cx="564" cy="76"/>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0" name="Freeform 537"/>
            <p:cNvSpPr>
              <a:spLocks/>
            </p:cNvSpPr>
            <p:nvPr/>
          </p:nvSpPr>
          <p:spPr bwMode="auto">
            <a:xfrm>
              <a:off x="5092" y="2844"/>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1" name="Rectangle 538"/>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42" name="Text Box 539"/>
            <p:cNvSpPr txBox="1">
              <a:spLocks noChangeArrowheads="1"/>
            </p:cNvSpPr>
            <p:nvPr/>
          </p:nvSpPr>
          <p:spPr bwMode="auto">
            <a:xfrm>
              <a:off x="5057" y="3339"/>
              <a:ext cx="54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43" name="Text Box 540"/>
            <p:cNvSpPr txBox="1">
              <a:spLocks noChangeArrowheads="1"/>
            </p:cNvSpPr>
            <p:nvPr/>
          </p:nvSpPr>
          <p:spPr bwMode="auto">
            <a:xfrm>
              <a:off x="5059" y="2677"/>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2344" name="Text Box 541"/>
            <p:cNvSpPr txBox="1">
              <a:spLocks noChangeArrowheads="1"/>
            </p:cNvSpPr>
            <p:nvPr/>
          </p:nvSpPr>
          <p:spPr bwMode="auto">
            <a:xfrm>
              <a:off x="5057" y="2894"/>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2345" name="Text Box 542"/>
            <p:cNvSpPr txBox="1">
              <a:spLocks noChangeArrowheads="1"/>
            </p:cNvSpPr>
            <p:nvPr/>
          </p:nvSpPr>
          <p:spPr bwMode="auto">
            <a:xfrm>
              <a:off x="5057"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46" name="Text Box 543"/>
            <p:cNvSpPr txBox="1">
              <a:spLocks noChangeArrowheads="1"/>
            </p:cNvSpPr>
            <p:nvPr/>
          </p:nvSpPr>
          <p:spPr bwMode="auto">
            <a:xfrm>
              <a:off x="5057"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47" name="AutoShape 544"/>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48" name="Freeform 545"/>
            <p:cNvSpPr>
              <a:spLocks/>
            </p:cNvSpPr>
            <p:nvPr/>
          </p:nvSpPr>
          <p:spPr bwMode="auto">
            <a:xfrm>
              <a:off x="1383"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9" name="Rectangle 546"/>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0" name="Freeform 547"/>
            <p:cNvSpPr>
              <a:spLocks/>
            </p:cNvSpPr>
            <p:nvPr/>
          </p:nvSpPr>
          <p:spPr bwMode="auto">
            <a:xfrm>
              <a:off x="1383"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1" name="Text Box 548"/>
            <p:cNvSpPr txBox="1">
              <a:spLocks noChangeArrowheads="1"/>
            </p:cNvSpPr>
            <p:nvPr/>
          </p:nvSpPr>
          <p:spPr bwMode="auto">
            <a:xfrm>
              <a:off x="137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52" name="Text Box 549"/>
            <p:cNvSpPr txBox="1">
              <a:spLocks noChangeArrowheads="1"/>
            </p:cNvSpPr>
            <p:nvPr/>
          </p:nvSpPr>
          <p:spPr bwMode="auto">
            <a:xfrm>
              <a:off x="137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53" name="Text Box 550"/>
            <p:cNvSpPr txBox="1">
              <a:spLocks noChangeArrowheads="1"/>
            </p:cNvSpPr>
            <p:nvPr/>
          </p:nvSpPr>
          <p:spPr bwMode="auto">
            <a:xfrm>
              <a:off x="137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54" name="AutoShape 551"/>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55" name="Freeform 552"/>
            <p:cNvSpPr>
              <a:spLocks/>
            </p:cNvSpPr>
            <p:nvPr/>
          </p:nvSpPr>
          <p:spPr bwMode="auto">
            <a:xfrm>
              <a:off x="2710"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6" name="Rectangle 553"/>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57" name="Freeform 554"/>
            <p:cNvSpPr>
              <a:spLocks/>
            </p:cNvSpPr>
            <p:nvPr/>
          </p:nvSpPr>
          <p:spPr bwMode="auto">
            <a:xfrm>
              <a:off x="2710"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8" name="Text Box 555"/>
            <p:cNvSpPr txBox="1">
              <a:spLocks noChangeArrowheads="1"/>
            </p:cNvSpPr>
            <p:nvPr/>
          </p:nvSpPr>
          <p:spPr bwMode="auto">
            <a:xfrm>
              <a:off x="2699"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59" name="Text Box 556"/>
            <p:cNvSpPr txBox="1">
              <a:spLocks noChangeArrowheads="1"/>
            </p:cNvSpPr>
            <p:nvPr/>
          </p:nvSpPr>
          <p:spPr bwMode="auto">
            <a:xfrm>
              <a:off x="2699"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0" name="Text Box 557"/>
            <p:cNvSpPr txBox="1">
              <a:spLocks noChangeArrowheads="1"/>
            </p:cNvSpPr>
            <p:nvPr/>
          </p:nvSpPr>
          <p:spPr bwMode="auto">
            <a:xfrm>
              <a:off x="2699"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1" name="AutoShape 558"/>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p:spPr>
          <p:txBody>
            <a:bodyPr wrap="none" anchor="ctr"/>
            <a:lstStyle/>
            <a:p>
              <a:pPr eaLnBrk="1" hangingPunct="1"/>
              <a:endParaRPr lang="zh-CN" altLang="en-US"/>
            </a:p>
          </p:txBody>
        </p:sp>
        <p:sp>
          <p:nvSpPr>
            <p:cNvPr id="12362" name="Freeform 559"/>
            <p:cNvSpPr>
              <a:spLocks/>
            </p:cNvSpPr>
            <p:nvPr/>
          </p:nvSpPr>
          <p:spPr bwMode="auto">
            <a:xfrm>
              <a:off x="3901" y="3491"/>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3" name="Rectangle 560"/>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en-US"/>
            </a:p>
          </p:txBody>
        </p:sp>
        <p:sp>
          <p:nvSpPr>
            <p:cNvPr id="12364" name="Freeform 561"/>
            <p:cNvSpPr>
              <a:spLocks/>
            </p:cNvSpPr>
            <p:nvPr/>
          </p:nvSpPr>
          <p:spPr bwMode="auto">
            <a:xfrm>
              <a:off x="3901" y="3273"/>
              <a:ext cx="564" cy="75"/>
            </a:xfrm>
            <a:custGeom>
              <a:avLst/>
              <a:gdLst>
                <a:gd name="T0" fmla="*/ 0 w 1200"/>
                <a:gd name="T1" fmla="*/ 1 h 120"/>
                <a:gd name="T2" fmla="*/ 0 w 1200"/>
                <a:gd name="T3" fmla="*/ 1 h 120"/>
                <a:gd name="T4" fmla="*/ 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65" name="Text Box 562"/>
            <p:cNvSpPr txBox="1">
              <a:spLocks noChangeArrowheads="1"/>
            </p:cNvSpPr>
            <p:nvPr/>
          </p:nvSpPr>
          <p:spPr bwMode="auto">
            <a:xfrm>
              <a:off x="3878" y="3330"/>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2366" name="Text Box 563"/>
            <p:cNvSpPr txBox="1">
              <a:spLocks noChangeArrowheads="1"/>
            </p:cNvSpPr>
            <p:nvPr/>
          </p:nvSpPr>
          <p:spPr bwMode="auto">
            <a:xfrm>
              <a:off x="3878" y="3112"/>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2367" name="Text Box 564"/>
            <p:cNvSpPr txBox="1">
              <a:spLocks noChangeArrowheads="1"/>
            </p:cNvSpPr>
            <p:nvPr/>
          </p:nvSpPr>
          <p:spPr bwMode="auto">
            <a:xfrm>
              <a:off x="3878" y="3548"/>
              <a:ext cx="46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2368" name="Freeform 565"/>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9" name="Freeform 566"/>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0" name="Freeform 567"/>
            <p:cNvSpPr>
              <a:spLocks/>
            </p:cNvSpPr>
            <p:nvPr/>
          </p:nvSpPr>
          <p:spPr bwMode="auto">
            <a:xfrm>
              <a:off x="1896" y="3769"/>
              <a:ext cx="920" cy="160"/>
            </a:xfrm>
            <a:custGeom>
              <a:avLst/>
              <a:gdLst>
                <a:gd name="T0" fmla="*/ 0 w 1072"/>
                <a:gd name="T1" fmla="*/ 0 h 152"/>
                <a:gd name="T2" fmla="*/ 0 w 1072"/>
                <a:gd name="T3" fmla="*/ 636 h 152"/>
                <a:gd name="T4" fmla="*/ 15 w 1072"/>
                <a:gd name="T5" fmla="*/ 636 h 152"/>
                <a:gd name="T6" fmla="*/ 15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1" name="Freeform 568"/>
            <p:cNvSpPr>
              <a:spLocks/>
            </p:cNvSpPr>
            <p:nvPr/>
          </p:nvSpPr>
          <p:spPr bwMode="auto">
            <a:xfrm>
              <a:off x="3112" y="3777"/>
              <a:ext cx="928" cy="152"/>
            </a:xfrm>
            <a:custGeom>
              <a:avLst/>
              <a:gdLst>
                <a:gd name="T0" fmla="*/ 0 w 1072"/>
                <a:gd name="T1" fmla="*/ 0 h 152"/>
                <a:gd name="T2" fmla="*/ 0 w 1072"/>
                <a:gd name="T3" fmla="*/ 152 h 152"/>
                <a:gd name="T4" fmla="*/ 19 w 1072"/>
                <a:gd name="T5" fmla="*/ 152 h 152"/>
                <a:gd name="T6" fmla="*/ 19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2" name="Text Box 569"/>
            <p:cNvSpPr txBox="1">
              <a:spLocks noChangeArrowheads="1"/>
            </p:cNvSpPr>
            <p:nvPr/>
          </p:nvSpPr>
          <p:spPr bwMode="auto">
            <a:xfrm>
              <a:off x="1531"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2373" name="Text Box 570"/>
            <p:cNvSpPr txBox="1">
              <a:spLocks noChangeArrowheads="1"/>
            </p:cNvSpPr>
            <p:nvPr/>
          </p:nvSpPr>
          <p:spPr bwMode="auto">
            <a:xfrm>
              <a:off x="2872"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2374" name="Text Box 571"/>
            <p:cNvSpPr txBox="1">
              <a:spLocks noChangeArrowheads="1"/>
            </p:cNvSpPr>
            <p:nvPr/>
          </p:nvSpPr>
          <p:spPr bwMode="auto">
            <a:xfrm>
              <a:off x="4067" y="2837"/>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2375" name="Text Box 572"/>
            <p:cNvSpPr txBox="1">
              <a:spLocks noChangeArrowheads="1"/>
            </p:cNvSpPr>
            <p:nvPr/>
          </p:nvSpPr>
          <p:spPr bwMode="auto">
            <a:xfrm>
              <a:off x="326"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2376" name="Text Box 573"/>
            <p:cNvSpPr txBox="1">
              <a:spLocks noChangeArrowheads="1"/>
            </p:cNvSpPr>
            <p:nvPr/>
          </p:nvSpPr>
          <p:spPr bwMode="auto">
            <a:xfrm>
              <a:off x="5272" y="2405"/>
              <a:ext cx="22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grpSp>
      <p:sp>
        <p:nvSpPr>
          <p:cNvPr id="230974" name="Text Box 574"/>
          <p:cNvSpPr txBox="1">
            <a:spLocks noChangeArrowheads="1"/>
          </p:cNvSpPr>
          <p:nvPr/>
        </p:nvSpPr>
        <p:spPr bwMode="auto">
          <a:xfrm>
            <a:off x="3312153" y="3827278"/>
            <a:ext cx="4874946"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333399"/>
                </a:solidFill>
                <a:latin typeface="Tahoma" pitchFamily="34" charset="0"/>
              </a:rPr>
              <a:t>从层次上来看数据的流动</a:t>
            </a:r>
          </a:p>
        </p:txBody>
      </p:sp>
      <p:sp>
        <p:nvSpPr>
          <p:cNvPr id="230975" name="Freeform 575"/>
          <p:cNvSpPr>
            <a:spLocks/>
          </p:cNvSpPr>
          <p:nvPr/>
        </p:nvSpPr>
        <p:spPr bwMode="auto">
          <a:xfrm>
            <a:off x="1633854" y="4292523"/>
            <a:ext cx="9303655" cy="1872095"/>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5"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9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230916"/>
                                        </p:tgtEl>
                                        <p:attrNameLst>
                                          <p:attrName>style.visibility</p:attrName>
                                        </p:attrNameLst>
                                      </p:cBhvr>
                                      <p:to>
                                        <p:strVal val="visible"/>
                                      </p:to>
                                    </p:set>
                                    <p:animEffect transition="in" filter="wipe(left)">
                                      <p:cBhvr>
                                        <p:cTn id="10" dur="500"/>
                                        <p:tgtEl>
                                          <p:spTgt spid="230916"/>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230919"/>
                                        </p:tgtEl>
                                        <p:attrNameLst>
                                          <p:attrName>style.visibility</p:attrName>
                                        </p:attrNameLst>
                                      </p:cBhvr>
                                      <p:to>
                                        <p:strVal val="visible"/>
                                      </p:to>
                                    </p:set>
                                    <p:animEffect transition="in" filter="wipe(left)">
                                      <p:cBhvr>
                                        <p:cTn id="14" dur="500"/>
                                        <p:tgtEl>
                                          <p:spTgt spid="23091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230917"/>
                                        </p:tgtEl>
                                        <p:attrNameLst>
                                          <p:attrName>style.visibility</p:attrName>
                                        </p:attrNameLst>
                                      </p:cBhvr>
                                      <p:to>
                                        <p:strVal val="visible"/>
                                      </p:to>
                                    </p:set>
                                    <p:animEffect transition="in" filter="wipe(left)">
                                      <p:cBhvr>
                                        <p:cTn id="18" dur="500"/>
                                        <p:tgtEl>
                                          <p:spTgt spid="230917"/>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230918"/>
                                        </p:tgtEl>
                                        <p:attrNameLst>
                                          <p:attrName>style.visibility</p:attrName>
                                        </p:attrNameLst>
                                      </p:cBhvr>
                                      <p:to>
                                        <p:strVal val="visible"/>
                                      </p:to>
                                    </p:set>
                                    <p:animEffect transition="in" filter="wipe(left)">
                                      <p:cBhvr>
                                        <p:cTn id="22" dur="500"/>
                                        <p:tgtEl>
                                          <p:spTgt spid="230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974"/>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230975"/>
                                        </p:tgtEl>
                                        <p:attrNameLst>
                                          <p:attrName>style.visibility</p:attrName>
                                        </p:attrNameLst>
                                      </p:cBhvr>
                                      <p:to>
                                        <p:strVal val="visible"/>
                                      </p:to>
                                    </p:set>
                                    <p:animEffect transition="in" filter="wipe(left)">
                                      <p:cBhvr>
                                        <p:cTn id="33" dur="2000"/>
                                        <p:tgtEl>
                                          <p:spTgt spid="23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16" grpId="0" animBg="1"/>
      <p:bldP spid="230917" grpId="0" animBg="1"/>
      <p:bldP spid="230918" grpId="0" animBg="1"/>
      <p:bldP spid="230919" grpId="0" animBg="1"/>
      <p:bldP spid="230920" grpId="0"/>
      <p:bldP spid="230974" grpId="0"/>
      <p:bldP spid="2309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nSpc>
                <a:spcPts val="4040"/>
              </a:lnSpc>
            </a:pP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表示 </a:t>
            </a:r>
            <a:r>
              <a:rPr lang="en-US" altLang="zh-CN" sz="3200" b="0" kern="1200" dirty="0">
                <a:solidFill>
                  <a:srgbClr val="4D4D4D"/>
                </a:solidFill>
                <a:latin typeface="微软雅黑" panose="020B0503020204020204" pitchFamily="34" charset="-122"/>
                <a:ea typeface="微软雅黑" panose="020B0503020204020204" pitchFamily="34" charset="-122"/>
              </a:rPr>
              <a:t>Carrier Sense Multiple Access with Collision Detection</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“多点接入”表示许多计算机以多点接入的方式连接在一根总线上。</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“载波监听”是指每一个站在发送数据之前先要检测一下总线上是否有其他计算机在发送数据，如果有，则暂时不要发送数据，以免发生碰撞。 </a:t>
            </a:r>
          </a:p>
          <a:p>
            <a:pPr>
              <a:lnSpc>
                <a:spcPts val="4040"/>
              </a:lnSpc>
            </a:pPr>
            <a:r>
              <a:rPr lang="zh-CN" altLang="en-US" sz="3200" b="0" kern="1200" dirty="0">
                <a:solidFill>
                  <a:srgbClr val="4D4D4D"/>
                </a:solidFill>
                <a:latin typeface="微软雅黑" panose="020B0503020204020204" pitchFamily="34" charset="-122"/>
                <a:ea typeface="微软雅黑" panose="020B0503020204020204" pitchFamily="34" charset="-122"/>
              </a:rPr>
              <a:t>“载波监听”就是用电子技术检测总线上有没有其他计算机发送的数据信号。</a:t>
            </a:r>
          </a:p>
        </p:txBody>
      </p:sp>
      <p:sp>
        <p:nvSpPr>
          <p:cNvPr id="54274" name="Rectangle 2"/>
          <p:cNvSpPr>
            <a:spLocks noGrp="1" noChangeArrowheads="1"/>
          </p:cNvSpPr>
          <p:nvPr>
            <p:ph type="title"/>
          </p:nvPr>
        </p:nvSpPr>
        <p:spPr/>
        <p:txBody>
          <a:bodyPr/>
          <a:lstStyle/>
          <a:p>
            <a:r>
              <a:rPr lang="zh-CN" altLang="en-US" sz="4000" dirty="0">
                <a:solidFill>
                  <a:srgbClr val="FFFFFF"/>
                </a:solidFill>
              </a:rPr>
              <a:t>载波监听多点接入</a:t>
            </a:r>
            <a:r>
              <a:rPr lang="en-US" altLang="zh-CN" sz="4000" dirty="0">
                <a:solidFill>
                  <a:srgbClr val="FFFFFF"/>
                </a:solidFill>
              </a:rPr>
              <a:t>/</a:t>
            </a:r>
            <a:r>
              <a:rPr lang="zh-CN" altLang="en-US" sz="4000" dirty="0">
                <a:solidFill>
                  <a:srgbClr val="FFFFFF"/>
                </a:solidFill>
              </a:rPr>
              <a:t>碰撞检测  </a:t>
            </a:r>
            <a:r>
              <a:rPr lang="en-US" altLang="zh-CN" sz="4000" dirty="0">
                <a:solidFill>
                  <a:srgbClr val="FFFFFF"/>
                </a:solidFill>
              </a:rPr>
              <a:t>CSMA/CD</a:t>
            </a:r>
            <a:endParaRPr lang="zh-CN" altLang="en-US" sz="4000" dirty="0">
              <a:solidFill>
                <a:srgbClr val="FFFFFF"/>
              </a:solidFil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“碰撞检测”就是计算机边发送数据边检测信道上的信号电压大小。</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当几个站同时在总线上发送数据时，总线上的信号电压摆动值将会增大（互相叠加）。</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当一个站检测到的信号电压摆动值超过一定的门限值时，就认为总线上至少有两个站同时在发送数据，表明产生了碰撞。</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所谓“碰撞”就是发生了冲突。因此“碰撞检测”也称为“冲突检测”。</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检测到碰撞后</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在发生碰撞时，总线上传输的信号产生了严重的失真，无法从中恢复出有用的信息来。</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每一个正在发送数据的站，一旦发现总线上出现了碰撞，就要立即停止发送，免得继续浪费网络资源，然后等待一段随机时间后再次发送。</a:t>
            </a:r>
          </a:p>
        </p:txBody>
      </p:sp>
      <p:sp>
        <p:nvSpPr>
          <p:cNvPr id="55298" name="Rectangle 2"/>
          <p:cNvSpPr>
            <a:spLocks noGrp="1" noChangeArrowheads="1"/>
          </p:cNvSpPr>
          <p:nvPr>
            <p:ph type="title"/>
          </p:nvPr>
        </p:nvSpPr>
        <p:spPr/>
        <p:txBody>
          <a:bodyPr/>
          <a:lstStyle/>
          <a:p>
            <a:r>
              <a:rPr lang="zh-CN" altLang="en-US" sz="4000" dirty="0">
                <a:solidFill>
                  <a:srgbClr val="FFFFFF"/>
                </a:solidFill>
              </a:rPr>
              <a:t>碰撞检测</a:t>
            </a:r>
          </a:p>
        </p:txBody>
      </p:sp>
    </p:spTree>
    <p:extLst>
      <p:ext uri="{BB962C8B-B14F-4D97-AF65-F5344CB8AC3E}">
        <p14:creationId xmlns:p14="http://schemas.microsoft.com/office/powerpoint/2010/main" val="15614013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当某个站监听到总线是空闲时，也可能总线并非真正是空闲的。 </a:t>
            </a:r>
          </a:p>
          <a:p>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向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发出的信息，要经过一定的时间后才能传送到 </a:t>
            </a:r>
            <a:r>
              <a:rPr lang="en-US" altLang="zh-CN" sz="3200" b="0" kern="1200" dirty="0">
                <a:solidFill>
                  <a:srgbClr val="4D4D4D"/>
                </a:solidFill>
                <a:latin typeface="微软雅黑" panose="020B0503020204020204" pitchFamily="34" charset="-122"/>
                <a:ea typeface="微软雅黑" panose="020B0503020204020204" pitchFamily="34" charset="-122"/>
              </a:rPr>
              <a:t>B</a:t>
            </a:r>
            <a:r>
              <a:rPr lang="zh-CN" altLang="en-US" sz="3200" b="0" kern="1200" dirty="0">
                <a:solidFill>
                  <a:srgbClr val="4D4D4D"/>
                </a:solidFill>
                <a:latin typeface="微软雅黑" panose="020B0503020204020204" pitchFamily="34" charset="-122"/>
                <a:ea typeface="微软雅黑" panose="020B0503020204020204" pitchFamily="34" charset="-122"/>
              </a:rPr>
              <a:t>。</a:t>
            </a:r>
          </a:p>
          <a:p>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若在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发送的信息到达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之前发送自己的帧</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因为这时 </a:t>
            </a:r>
            <a:r>
              <a:rPr lang="en-US" altLang="zh-CN" sz="3200" b="0" kern="1200" dirty="0">
                <a:solidFill>
                  <a:srgbClr val="4D4D4D"/>
                </a:solidFill>
                <a:latin typeface="微软雅黑" panose="020B0503020204020204" pitchFamily="34" charset="-122"/>
                <a:ea typeface="微软雅黑" panose="020B0503020204020204" pitchFamily="34" charset="-122"/>
              </a:rPr>
              <a:t>B </a:t>
            </a:r>
            <a:r>
              <a:rPr lang="zh-CN" altLang="en-US" sz="3200" b="0" kern="1200" dirty="0">
                <a:solidFill>
                  <a:srgbClr val="4D4D4D"/>
                </a:solidFill>
                <a:latin typeface="微软雅黑" panose="020B0503020204020204" pitchFamily="34" charset="-122"/>
                <a:ea typeface="微软雅黑" panose="020B0503020204020204" pitchFamily="34" charset="-122"/>
              </a:rPr>
              <a:t>的载波监听检测不到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所发送的信息</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，则必然要在某个时间和 </a:t>
            </a:r>
            <a:r>
              <a:rPr lang="en-US" altLang="zh-CN" sz="3200" b="0" kern="1200" dirty="0">
                <a:solidFill>
                  <a:srgbClr val="4D4D4D"/>
                </a:solidFill>
                <a:latin typeface="微软雅黑" panose="020B0503020204020204" pitchFamily="34" charset="-122"/>
                <a:ea typeface="微软雅黑" panose="020B0503020204020204" pitchFamily="34" charset="-122"/>
              </a:rPr>
              <a:t>A </a:t>
            </a:r>
            <a:r>
              <a:rPr lang="zh-CN" altLang="en-US" sz="3200" b="0" kern="1200" dirty="0">
                <a:solidFill>
                  <a:srgbClr val="4D4D4D"/>
                </a:solidFill>
                <a:latin typeface="微软雅黑" panose="020B0503020204020204" pitchFamily="34" charset="-122"/>
                <a:ea typeface="微软雅黑" panose="020B0503020204020204" pitchFamily="34" charset="-122"/>
              </a:rPr>
              <a:t>发送的帧发生碰撞。</a:t>
            </a:r>
          </a:p>
          <a:p>
            <a:r>
              <a:rPr lang="zh-CN" altLang="en-US" sz="3200" b="0" kern="1200" dirty="0">
                <a:solidFill>
                  <a:srgbClr val="4D4D4D"/>
                </a:solidFill>
                <a:latin typeface="微软雅黑" panose="020B0503020204020204" pitchFamily="34" charset="-122"/>
                <a:ea typeface="微软雅黑" panose="020B0503020204020204" pitchFamily="34" charset="-122"/>
              </a:rPr>
              <a:t>碰撞的结果是两个帧都变得无用。</a:t>
            </a:r>
          </a:p>
        </p:txBody>
      </p:sp>
      <p:sp>
        <p:nvSpPr>
          <p:cNvPr id="56322" name="Rectangle 2"/>
          <p:cNvSpPr>
            <a:spLocks noGrp="1" noChangeArrowheads="1"/>
          </p:cNvSpPr>
          <p:nvPr>
            <p:ph type="title"/>
          </p:nvPr>
        </p:nvSpPr>
        <p:spPr/>
        <p:txBody>
          <a:bodyPr/>
          <a:lstStyle/>
          <a:p>
            <a:r>
              <a:rPr lang="zh-CN" altLang="en-US" sz="4000" dirty="0">
                <a:solidFill>
                  <a:srgbClr val="FFFFFF"/>
                </a:solidFill>
              </a:rPr>
              <a:t>电磁波在总线上的有限传播速率的影响</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olidFill>
                  <a:schemeClr val="bg1"/>
                </a:solidFill>
                <a:latin typeface="Arial" charset="0"/>
              </a:rPr>
              <a:t>传播时延对载波监听的影响</a:t>
            </a:r>
            <a:r>
              <a:rPr lang="zh-CN" altLang="en-US" sz="4400" dirty="0">
                <a:solidFill>
                  <a:schemeClr val="folHlink"/>
                </a:solidFill>
              </a:rPr>
              <a:t> </a:t>
            </a:r>
            <a:endParaRPr lang="zh-CN" altLang="en-US" dirty="0"/>
          </a:p>
        </p:txBody>
      </p:sp>
      <p:sp>
        <p:nvSpPr>
          <p:cNvPr id="57346" name="Line 2"/>
          <p:cNvSpPr>
            <a:spLocks noChangeShapeType="1"/>
          </p:cNvSpPr>
          <p:nvPr/>
        </p:nvSpPr>
        <p:spPr bwMode="auto">
          <a:xfrm>
            <a:off x="2543902" y="2882530"/>
            <a:ext cx="6213724"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7" name="Line 3"/>
          <p:cNvSpPr>
            <a:spLocks noChangeShapeType="1"/>
          </p:cNvSpPr>
          <p:nvPr/>
        </p:nvSpPr>
        <p:spPr bwMode="auto">
          <a:xfrm>
            <a:off x="2535436" y="2593538"/>
            <a:ext cx="6230656"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48" name="Rectangle 4"/>
          <p:cNvSpPr>
            <a:spLocks noChangeArrowheads="1"/>
          </p:cNvSpPr>
          <p:nvPr/>
        </p:nvSpPr>
        <p:spPr bwMode="auto">
          <a:xfrm>
            <a:off x="5026430" y="2383939"/>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7349" name="Line 5"/>
          <p:cNvSpPr>
            <a:spLocks noChangeShapeType="1"/>
          </p:cNvSpPr>
          <p:nvPr/>
        </p:nvSpPr>
        <p:spPr bwMode="auto">
          <a:xfrm>
            <a:off x="2529088" y="2887294"/>
            <a:ext cx="0" cy="18085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78" name="Line 6"/>
          <p:cNvSpPr>
            <a:spLocks noChangeShapeType="1"/>
          </p:cNvSpPr>
          <p:nvPr/>
        </p:nvSpPr>
        <p:spPr bwMode="auto">
          <a:xfrm>
            <a:off x="2535437" y="2887294"/>
            <a:ext cx="6196793" cy="868563"/>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1" name="Rectangle 7"/>
          <p:cNvSpPr>
            <a:spLocks noChangeArrowheads="1"/>
          </p:cNvSpPr>
          <p:nvPr/>
        </p:nvSpPr>
        <p:spPr bwMode="auto">
          <a:xfrm>
            <a:off x="2063482"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A</a:t>
            </a:r>
          </a:p>
        </p:txBody>
      </p:sp>
      <p:sp>
        <p:nvSpPr>
          <p:cNvPr id="57352" name="Rectangle 8"/>
          <p:cNvSpPr>
            <a:spLocks noChangeArrowheads="1"/>
          </p:cNvSpPr>
          <p:nvPr/>
        </p:nvSpPr>
        <p:spPr bwMode="auto">
          <a:xfrm>
            <a:off x="8706834" y="2385528"/>
            <a:ext cx="499666" cy="61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3300">
                <a:solidFill>
                  <a:srgbClr val="333399"/>
                </a:solidFill>
                <a:ea typeface="黑体" pitchFamily="49" charset="-122"/>
              </a:rPr>
              <a:t>B</a:t>
            </a:r>
          </a:p>
        </p:txBody>
      </p:sp>
      <p:sp>
        <p:nvSpPr>
          <p:cNvPr id="57353" name="Line 9"/>
          <p:cNvSpPr>
            <a:spLocks noChangeShapeType="1"/>
          </p:cNvSpPr>
          <p:nvPr/>
        </p:nvSpPr>
        <p:spPr bwMode="auto">
          <a:xfrm flipH="1">
            <a:off x="2372475" y="3230273"/>
            <a:ext cx="8466" cy="1090865"/>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7354" name="Rectangle 10"/>
          <p:cNvSpPr>
            <a:spLocks noChangeArrowheads="1"/>
          </p:cNvSpPr>
          <p:nvPr/>
        </p:nvSpPr>
        <p:spPr bwMode="auto">
          <a:xfrm>
            <a:off x="2080414" y="3562137"/>
            <a:ext cx="30249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i="1">
                <a:solidFill>
                  <a:srgbClr val="333399"/>
                </a:solidFill>
                <a:ea typeface="黑体" pitchFamily="49" charset="-122"/>
              </a:rPr>
              <a:t>t</a:t>
            </a:r>
          </a:p>
        </p:txBody>
      </p:sp>
      <p:sp>
        <p:nvSpPr>
          <p:cNvPr id="57355" name="Line 11"/>
          <p:cNvSpPr>
            <a:spLocks noChangeShapeType="1"/>
          </p:cNvSpPr>
          <p:nvPr/>
        </p:nvSpPr>
        <p:spPr bwMode="auto">
          <a:xfrm>
            <a:off x="8757627" y="2876178"/>
            <a:ext cx="0" cy="1484657"/>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284684" name="Line 12"/>
          <p:cNvSpPr>
            <a:spLocks noChangeShapeType="1"/>
          </p:cNvSpPr>
          <p:nvPr/>
        </p:nvSpPr>
        <p:spPr bwMode="auto">
          <a:xfrm flipH="1">
            <a:off x="2529089" y="3590719"/>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2" name="Group 13"/>
          <p:cNvGrpSpPr>
            <a:grpSpLocks/>
          </p:cNvGrpSpPr>
          <p:nvPr/>
        </p:nvGrpSpPr>
        <p:grpSpPr bwMode="auto">
          <a:xfrm>
            <a:off x="7119540" y="2882529"/>
            <a:ext cx="1286766" cy="793934"/>
            <a:chOff x="3364" y="411"/>
            <a:chExt cx="608" cy="500"/>
          </a:xfrm>
        </p:grpSpPr>
        <p:sp>
          <p:nvSpPr>
            <p:cNvPr id="57381"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2"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grpSp>
        <p:nvGrpSpPr>
          <p:cNvPr id="3" name="Group 16"/>
          <p:cNvGrpSpPr>
            <a:grpSpLocks/>
          </p:cNvGrpSpPr>
          <p:nvPr/>
        </p:nvGrpSpPr>
        <p:grpSpPr bwMode="auto">
          <a:xfrm>
            <a:off x="334390" y="3427169"/>
            <a:ext cx="5280397" cy="1279821"/>
            <a:chOff x="158" y="754"/>
            <a:chExt cx="2495" cy="806"/>
          </a:xfrm>
        </p:grpSpPr>
        <p:sp>
          <p:nvSpPr>
            <p:cNvPr id="57376" name="Text Box 17"/>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7377"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7378" name="Group 19"/>
            <p:cNvGrpSpPr>
              <a:grpSpLocks/>
            </p:cNvGrpSpPr>
            <p:nvPr/>
          </p:nvGrpSpPr>
          <p:grpSpPr bwMode="auto">
            <a:xfrm>
              <a:off x="1247" y="754"/>
              <a:ext cx="1406" cy="291"/>
              <a:chOff x="1247" y="754"/>
              <a:chExt cx="1406" cy="291"/>
            </a:xfrm>
          </p:grpSpPr>
          <p:sp>
            <p:nvSpPr>
              <p:cNvPr id="57379" name="AutoShape 20"/>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80" name="Text Box 21"/>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 name="Group 22"/>
          <p:cNvGrpSpPr>
            <a:grpSpLocks/>
          </p:cNvGrpSpPr>
          <p:nvPr/>
        </p:nvGrpSpPr>
        <p:grpSpPr bwMode="auto">
          <a:xfrm>
            <a:off x="8819003" y="2763440"/>
            <a:ext cx="2459247" cy="1035290"/>
            <a:chOff x="4167" y="336"/>
            <a:chExt cx="1162" cy="652"/>
          </a:xfrm>
        </p:grpSpPr>
        <p:grpSp>
          <p:nvGrpSpPr>
            <p:cNvPr id="57370" name="Group 23"/>
            <p:cNvGrpSpPr>
              <a:grpSpLocks/>
            </p:cNvGrpSpPr>
            <p:nvPr/>
          </p:nvGrpSpPr>
          <p:grpSpPr bwMode="auto">
            <a:xfrm>
              <a:off x="4167" y="697"/>
              <a:ext cx="939" cy="291"/>
              <a:chOff x="4167" y="697"/>
              <a:chExt cx="939" cy="291"/>
            </a:xfrm>
          </p:grpSpPr>
          <p:sp>
            <p:nvSpPr>
              <p:cNvPr id="57374"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5" name="Text Box 25"/>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7371" name="Group 26"/>
            <p:cNvGrpSpPr>
              <a:grpSpLocks/>
            </p:cNvGrpSpPr>
            <p:nvPr/>
          </p:nvGrpSpPr>
          <p:grpSpPr bwMode="auto">
            <a:xfrm>
              <a:off x="4286" y="336"/>
              <a:ext cx="1043" cy="291"/>
              <a:chOff x="4286" y="336"/>
              <a:chExt cx="1043" cy="291"/>
            </a:xfrm>
          </p:grpSpPr>
          <p:sp>
            <p:nvSpPr>
              <p:cNvPr id="57372"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73" name="Text Box 28"/>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8" name="Group 29"/>
          <p:cNvGrpSpPr>
            <a:grpSpLocks/>
          </p:cNvGrpSpPr>
          <p:nvPr/>
        </p:nvGrpSpPr>
        <p:grpSpPr bwMode="auto">
          <a:xfrm>
            <a:off x="5422195" y="3603422"/>
            <a:ext cx="4833838" cy="1057520"/>
            <a:chOff x="2562" y="865"/>
            <a:chExt cx="2284" cy="666"/>
          </a:xfrm>
        </p:grpSpPr>
        <p:grpSp>
          <p:nvGrpSpPr>
            <p:cNvPr id="57365" name="Group 30"/>
            <p:cNvGrpSpPr>
              <a:grpSpLocks/>
            </p:cNvGrpSpPr>
            <p:nvPr/>
          </p:nvGrpSpPr>
          <p:grpSpPr bwMode="auto">
            <a:xfrm>
              <a:off x="2562" y="1240"/>
              <a:ext cx="1546" cy="291"/>
              <a:chOff x="2562" y="1240"/>
              <a:chExt cx="1546" cy="291"/>
            </a:xfrm>
          </p:grpSpPr>
          <p:sp>
            <p:nvSpPr>
              <p:cNvPr id="57368"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7369" name="Text Box 32"/>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7366"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Text Box 34"/>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57361" name="Text Box 35"/>
          <p:cNvSpPr txBox="1">
            <a:spLocks noChangeArrowheads="1"/>
          </p:cNvSpPr>
          <p:nvPr/>
        </p:nvSpPr>
        <p:spPr bwMode="auto">
          <a:xfrm>
            <a:off x="1039149" y="2677696"/>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p:txBody>
      </p:sp>
      <p:sp>
        <p:nvSpPr>
          <p:cNvPr id="57362" name="Line 36"/>
          <p:cNvSpPr>
            <a:spLocks noChangeShapeType="1"/>
          </p:cNvSpPr>
          <p:nvPr/>
        </p:nvSpPr>
        <p:spPr bwMode="auto">
          <a:xfrm>
            <a:off x="1932266" y="2882530"/>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57363" name="Text Box 37"/>
          <p:cNvSpPr txBox="1">
            <a:spLocks noChangeArrowheads="1"/>
          </p:cNvSpPr>
          <p:nvPr/>
        </p:nvSpPr>
        <p:spPr bwMode="auto">
          <a:xfrm>
            <a:off x="9010607" y="4011505"/>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8"/>
                                        </p:tgtEl>
                                        <p:attrNameLst>
                                          <p:attrName>style.visibility</p:attrName>
                                        </p:attrNameLst>
                                      </p:cBhvr>
                                      <p:to>
                                        <p:strVal val="visible"/>
                                      </p:to>
                                    </p:set>
                                    <p:animEffect transition="in" filter="wipe(left)">
                                      <p:cBhvr>
                                        <p:cTn id="7" dur="5000"/>
                                        <p:tgtEl>
                                          <p:spTgt spid="284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284684"/>
                                        </p:tgtEl>
                                        <p:attrNameLst>
                                          <p:attrName>style.visibility</p:attrName>
                                        </p:attrNameLst>
                                      </p:cBhvr>
                                      <p:to>
                                        <p:strVal val="visible"/>
                                      </p:to>
                                    </p:set>
                                    <p:animEffect transition="in" filter="wipe(right)">
                                      <p:cBhvr>
                                        <p:cTn id="10" dur="5000"/>
                                        <p:tgtEl>
                                          <p:spTgt spid="284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animBg="1"/>
      <p:bldP spid="2846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7068746" y="5430508"/>
            <a:ext cx="1525919" cy="142908"/>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23" name="Rectangle 3"/>
          <p:cNvSpPr>
            <a:spLocks noChangeArrowheads="1"/>
          </p:cNvSpPr>
          <p:nvPr/>
        </p:nvSpPr>
        <p:spPr bwMode="auto">
          <a:xfrm>
            <a:off x="2747077" y="5214558"/>
            <a:ext cx="5847589" cy="142908"/>
          </a:xfrm>
          <a:prstGeom prst="rect">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59396" name="Line 4"/>
          <p:cNvSpPr>
            <a:spLocks noChangeShapeType="1"/>
          </p:cNvSpPr>
          <p:nvPr/>
        </p:nvSpPr>
        <p:spPr bwMode="auto">
          <a:xfrm>
            <a:off x="2543902" y="652614"/>
            <a:ext cx="6213724" cy="0"/>
          </a:xfrm>
          <a:prstGeom prst="line">
            <a:avLst/>
          </a:prstGeom>
          <a:noFill/>
          <a:ln w="38100" cmpd="dbl">
            <a:solidFill>
              <a:srgbClr val="FFFF00"/>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7" name="Line 5"/>
          <p:cNvSpPr>
            <a:spLocks noChangeShapeType="1"/>
          </p:cNvSpPr>
          <p:nvPr/>
        </p:nvSpPr>
        <p:spPr bwMode="auto">
          <a:xfrm>
            <a:off x="2543902" y="333452"/>
            <a:ext cx="6230656" cy="0"/>
          </a:xfrm>
          <a:prstGeom prst="line">
            <a:avLst/>
          </a:prstGeom>
          <a:noFill/>
          <a:ln w="19050">
            <a:solidFill>
              <a:srgbClr val="FFCC00"/>
            </a:solidFill>
            <a:round/>
            <a:headEnd type="triangle" w="med"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398" name="Rectangle 6"/>
          <p:cNvSpPr>
            <a:spLocks noChangeArrowheads="1"/>
          </p:cNvSpPr>
          <p:nvPr/>
        </p:nvSpPr>
        <p:spPr bwMode="auto">
          <a:xfrm>
            <a:off x="5026430" y="154024"/>
            <a:ext cx="884387" cy="4761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1 km</a:t>
            </a:r>
          </a:p>
        </p:txBody>
      </p:sp>
      <p:sp>
        <p:nvSpPr>
          <p:cNvPr id="59399" name="Line 7"/>
          <p:cNvSpPr>
            <a:spLocks noChangeShapeType="1"/>
          </p:cNvSpPr>
          <p:nvPr/>
        </p:nvSpPr>
        <p:spPr bwMode="auto">
          <a:xfrm>
            <a:off x="2529088" y="657378"/>
            <a:ext cx="0" cy="18085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0" name="Line 8"/>
          <p:cNvSpPr>
            <a:spLocks noChangeShapeType="1"/>
          </p:cNvSpPr>
          <p:nvPr/>
        </p:nvSpPr>
        <p:spPr bwMode="auto">
          <a:xfrm>
            <a:off x="2535437" y="657378"/>
            <a:ext cx="6196793" cy="868564"/>
          </a:xfrm>
          <a:prstGeom prst="line">
            <a:avLst/>
          </a:prstGeom>
          <a:noFill/>
          <a:ln w="76200">
            <a:solidFill>
              <a:srgbClr val="FF0000"/>
            </a:solidFill>
            <a:round/>
            <a:headEnd/>
            <a:tailEnd type="triangle" w="med" len="lg"/>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1" name="Rectangle 9"/>
          <p:cNvSpPr>
            <a:spLocks noChangeArrowheads="1"/>
          </p:cNvSpPr>
          <p:nvPr/>
        </p:nvSpPr>
        <p:spPr bwMode="auto">
          <a:xfrm>
            <a:off x="2188348"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A</a:t>
            </a:r>
          </a:p>
        </p:txBody>
      </p:sp>
      <p:sp>
        <p:nvSpPr>
          <p:cNvPr id="59402" name="Rectangle 10"/>
          <p:cNvSpPr>
            <a:spLocks noChangeArrowheads="1"/>
          </p:cNvSpPr>
          <p:nvPr/>
        </p:nvSpPr>
        <p:spPr bwMode="auto">
          <a:xfrm>
            <a:off x="8617945" y="308047"/>
            <a:ext cx="440356"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rgbClr val="111111"/>
                </a:solidFill>
                <a:ea typeface="黑体" pitchFamily="49" charset="-122"/>
              </a:rPr>
              <a:t>B</a:t>
            </a:r>
          </a:p>
        </p:txBody>
      </p:sp>
      <p:sp>
        <p:nvSpPr>
          <p:cNvPr id="59403" name="Line 11"/>
          <p:cNvSpPr>
            <a:spLocks noChangeShapeType="1"/>
          </p:cNvSpPr>
          <p:nvPr/>
        </p:nvSpPr>
        <p:spPr bwMode="auto">
          <a:xfrm flipH="1">
            <a:off x="2372475" y="1000357"/>
            <a:ext cx="8466" cy="1090866"/>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4" name="Rectangle 12"/>
          <p:cNvSpPr>
            <a:spLocks noChangeArrowheads="1"/>
          </p:cNvSpPr>
          <p:nvPr/>
        </p:nvSpPr>
        <p:spPr bwMode="auto">
          <a:xfrm>
            <a:off x="2080413" y="1332221"/>
            <a:ext cx="32013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i="1">
                <a:solidFill>
                  <a:srgbClr val="FF3300"/>
                </a:solidFill>
                <a:ea typeface="黑体" pitchFamily="49" charset="-122"/>
              </a:rPr>
              <a:t>t</a:t>
            </a:r>
          </a:p>
        </p:txBody>
      </p:sp>
      <p:sp>
        <p:nvSpPr>
          <p:cNvPr id="59405" name="Line 13"/>
          <p:cNvSpPr>
            <a:spLocks noChangeShapeType="1"/>
          </p:cNvSpPr>
          <p:nvPr/>
        </p:nvSpPr>
        <p:spPr bwMode="auto">
          <a:xfrm>
            <a:off x="8757627" y="646262"/>
            <a:ext cx="0" cy="1484656"/>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59406" name="Line 14"/>
          <p:cNvSpPr>
            <a:spLocks noChangeShapeType="1"/>
          </p:cNvSpPr>
          <p:nvPr/>
        </p:nvSpPr>
        <p:spPr bwMode="auto">
          <a:xfrm flipH="1">
            <a:off x="2529089" y="1360803"/>
            <a:ext cx="6226423" cy="879679"/>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59407" name="Group 15"/>
          <p:cNvGrpSpPr>
            <a:grpSpLocks/>
          </p:cNvGrpSpPr>
          <p:nvPr/>
        </p:nvGrpSpPr>
        <p:grpSpPr bwMode="auto">
          <a:xfrm>
            <a:off x="7119540" y="652614"/>
            <a:ext cx="1286766" cy="793934"/>
            <a:chOff x="3364" y="411"/>
            <a:chExt cx="608" cy="500"/>
          </a:xfrm>
        </p:grpSpPr>
        <p:sp>
          <p:nvSpPr>
            <p:cNvPr id="59467"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8"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907085"/>
              <a:r>
                <a:rPr kumimoji="1" lang="zh-CN" altLang="en-US" sz="2400">
                  <a:solidFill>
                    <a:srgbClr val="333399"/>
                  </a:solidFill>
                  <a:ea typeface="黑体" pitchFamily="49" charset="-122"/>
                </a:rPr>
                <a:t>碰撞</a:t>
              </a:r>
            </a:p>
          </p:txBody>
        </p:sp>
      </p:grpSp>
      <p:sp>
        <p:nvSpPr>
          <p:cNvPr id="286738" name="Text Box 18"/>
          <p:cNvSpPr txBox="1">
            <a:spLocks noChangeArrowheads="1"/>
          </p:cNvSpPr>
          <p:nvPr/>
        </p:nvSpPr>
        <p:spPr bwMode="auto">
          <a:xfrm>
            <a:off x="9168207" y="3275772"/>
            <a:ext cx="2664406" cy="1107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a:t>
            </a:r>
            <a:r>
              <a:rPr kumimoji="1" lang="zh-CN" altLang="en-US" sz="2400" b="0">
                <a:solidFill>
                  <a:schemeClr val="hlink"/>
                </a:solidFill>
                <a:latin typeface="Arial" charset="0"/>
              </a:rPr>
              <a:t>信道空闲</a:t>
            </a:r>
          </a:p>
          <a:p>
            <a:pPr>
              <a:lnSpc>
                <a:spcPct val="90000"/>
              </a:lnSpc>
            </a:pPr>
            <a:r>
              <a:rPr kumimoji="1" lang="zh-CN" altLang="en-US" sz="2400" b="0">
                <a:solidFill>
                  <a:srgbClr val="333399"/>
                </a:solidFill>
                <a:latin typeface="Arial" charset="0"/>
              </a:rPr>
              <a:t>发送数据</a:t>
            </a:r>
          </a:p>
        </p:txBody>
      </p:sp>
      <p:sp>
        <p:nvSpPr>
          <p:cNvPr id="286739" name="Text Box 19"/>
          <p:cNvSpPr txBox="1">
            <a:spLocks noChangeArrowheads="1"/>
          </p:cNvSpPr>
          <p:nvPr/>
        </p:nvSpPr>
        <p:spPr bwMode="auto">
          <a:xfrm>
            <a:off x="9168206" y="4247546"/>
            <a:ext cx="1717031" cy="77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chemeClr val="tx1"/>
                </a:solidFill>
                <a:latin typeface="Tahoma" pitchFamily="34" charset="0"/>
                <a:ea typeface="宋体" pitchFamily="2" charset="-122"/>
              </a:rPr>
              <a:t> </a:t>
            </a:r>
            <a:r>
              <a:rPr kumimoji="1" lang="en-US" altLang="zh-CN" sz="2400" b="0">
                <a:solidFill>
                  <a:srgbClr val="333399"/>
                </a:solidFill>
                <a:latin typeface="Arial" charset="0"/>
                <a:sym typeface="Symbol" pitchFamily="18" charset="2"/>
              </a:rPr>
              <a:t>  / 2</a:t>
            </a:r>
            <a:endParaRPr kumimoji="1" lang="en-US" altLang="zh-CN" sz="2400" b="0" baseline="30000">
              <a:solidFill>
                <a:srgbClr val="333399"/>
              </a:solidFill>
              <a:latin typeface="Arial" charset="0"/>
            </a:endParaRPr>
          </a:p>
          <a:p>
            <a:pPr>
              <a:lnSpc>
                <a:spcPct val="90000"/>
              </a:lnSpc>
            </a:pPr>
            <a:r>
              <a:rPr kumimoji="1" lang="zh-CN" altLang="en-US" sz="2400" b="0">
                <a:solidFill>
                  <a:srgbClr val="333399"/>
                </a:solidFill>
                <a:latin typeface="Arial" charset="0"/>
              </a:rPr>
              <a:t>发生碰撞</a:t>
            </a:r>
          </a:p>
        </p:txBody>
      </p:sp>
      <p:grpSp>
        <p:nvGrpSpPr>
          <p:cNvPr id="59410" name="Group 20"/>
          <p:cNvGrpSpPr>
            <a:grpSpLocks/>
          </p:cNvGrpSpPr>
          <p:nvPr/>
        </p:nvGrpSpPr>
        <p:grpSpPr bwMode="auto">
          <a:xfrm>
            <a:off x="334390" y="1197252"/>
            <a:ext cx="5280397" cy="1279822"/>
            <a:chOff x="158" y="754"/>
            <a:chExt cx="2495" cy="806"/>
          </a:xfrm>
        </p:grpSpPr>
        <p:sp>
          <p:nvSpPr>
            <p:cNvPr id="59462" name="Text Box 21"/>
            <p:cNvSpPr txBox="1">
              <a:spLocks noChangeArrowheads="1"/>
            </p:cNvSpPr>
            <p:nvPr/>
          </p:nvSpPr>
          <p:spPr bwMode="auto">
            <a:xfrm>
              <a:off x="158" y="1269"/>
              <a:ext cx="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Arial" charset="0"/>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p>
          </p:txBody>
        </p:sp>
        <p:sp>
          <p:nvSpPr>
            <p:cNvPr id="59463"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464" name="Group 23"/>
            <p:cNvGrpSpPr>
              <a:grpSpLocks/>
            </p:cNvGrpSpPr>
            <p:nvPr/>
          </p:nvGrpSpPr>
          <p:grpSpPr bwMode="auto">
            <a:xfrm>
              <a:off x="1247" y="754"/>
              <a:ext cx="1406" cy="291"/>
              <a:chOff x="1247" y="754"/>
              <a:chExt cx="1406" cy="291"/>
            </a:xfrm>
          </p:grpSpPr>
          <p:sp>
            <p:nvSpPr>
              <p:cNvPr id="59465"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66" name="Text Box 25"/>
              <p:cNvSpPr txBox="1">
                <a:spLocks noChangeArrowheads="1"/>
              </p:cNvSpPr>
              <p:nvPr/>
            </p:nvSpPr>
            <p:spPr bwMode="auto">
              <a:xfrm>
                <a:off x="1247" y="754"/>
                <a:ext cx="1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 </a:t>
                </a:r>
                <a:r>
                  <a:rPr kumimoji="1" lang="zh-CN" altLang="en-US" sz="2400" b="0">
                    <a:solidFill>
                      <a:srgbClr val="333399"/>
                    </a:solidFill>
                    <a:latin typeface="Arial" charset="0"/>
                  </a:rPr>
                  <a:t>检测到发生碰撞</a:t>
                </a:r>
              </a:p>
            </p:txBody>
          </p:sp>
        </p:grpSp>
      </p:grpSp>
      <p:grpSp>
        <p:nvGrpSpPr>
          <p:cNvPr id="59411" name="Group 26"/>
          <p:cNvGrpSpPr>
            <a:grpSpLocks/>
          </p:cNvGrpSpPr>
          <p:nvPr/>
        </p:nvGrpSpPr>
        <p:grpSpPr bwMode="auto">
          <a:xfrm>
            <a:off x="8819003" y="533524"/>
            <a:ext cx="2459247" cy="1035291"/>
            <a:chOff x="4167" y="336"/>
            <a:chExt cx="1162" cy="652"/>
          </a:xfrm>
        </p:grpSpPr>
        <p:grpSp>
          <p:nvGrpSpPr>
            <p:cNvPr id="59456" name="Group 27"/>
            <p:cNvGrpSpPr>
              <a:grpSpLocks/>
            </p:cNvGrpSpPr>
            <p:nvPr/>
          </p:nvGrpSpPr>
          <p:grpSpPr bwMode="auto">
            <a:xfrm>
              <a:off x="4167" y="697"/>
              <a:ext cx="939" cy="291"/>
              <a:chOff x="4167" y="697"/>
              <a:chExt cx="939" cy="291"/>
            </a:xfrm>
          </p:grpSpPr>
          <p:sp>
            <p:nvSpPr>
              <p:cNvPr id="59460"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61" name="Text Box 29"/>
              <p:cNvSpPr txBox="1">
                <a:spLocks noChangeArrowheads="1"/>
              </p:cNvSpPr>
              <p:nvPr/>
            </p:nvSpPr>
            <p:spPr bwMode="auto">
              <a:xfrm>
                <a:off x="4411" y="697"/>
                <a:ext cx="6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r>
                  <a:rPr kumimoji="1" lang="en-US" altLang="zh-CN" sz="2400" b="0" baseline="30000">
                    <a:solidFill>
                      <a:srgbClr val="333399"/>
                    </a:solidFill>
                    <a:latin typeface="Arial" charset="0"/>
                  </a:rPr>
                  <a:t> </a:t>
                </a:r>
              </a:p>
            </p:txBody>
          </p:sp>
        </p:grpSp>
        <p:grpSp>
          <p:nvGrpSpPr>
            <p:cNvPr id="59457" name="Group 30"/>
            <p:cNvGrpSpPr>
              <a:grpSpLocks/>
            </p:cNvGrpSpPr>
            <p:nvPr/>
          </p:nvGrpSpPr>
          <p:grpSpPr bwMode="auto">
            <a:xfrm>
              <a:off x="4286" y="336"/>
              <a:ext cx="1043" cy="291"/>
              <a:chOff x="4286" y="336"/>
              <a:chExt cx="1043" cy="291"/>
            </a:xfrm>
          </p:grpSpPr>
          <p:sp>
            <p:nvSpPr>
              <p:cNvPr id="59458"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9" name="Text Box 32"/>
              <p:cNvSpPr txBox="1">
                <a:spLocks noChangeArrowheads="1"/>
              </p:cNvSpPr>
              <p:nvPr/>
            </p:nvSpPr>
            <p:spPr bwMode="auto">
              <a:xfrm>
                <a:off x="4286" y="336"/>
                <a:ext cx="8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a:solidFill>
                      <a:srgbClr val="333399"/>
                    </a:solidFill>
                    <a:latin typeface="Arial" charset="0"/>
                  </a:rPr>
                  <a:t>  </a:t>
                </a:r>
                <a:r>
                  <a:rPr kumimoji="1" lang="en-US" altLang="zh-CN" sz="2400" b="0">
                    <a:solidFill>
                      <a:srgbClr val="333399"/>
                    </a:solidFill>
                    <a:latin typeface="Arial" charset="0"/>
                  </a:rPr>
                  <a:t>B </a:t>
                </a:r>
                <a:r>
                  <a:rPr kumimoji="1" lang="zh-CN" altLang="en-US" sz="2400" b="0">
                    <a:solidFill>
                      <a:srgbClr val="333399"/>
                    </a:solidFill>
                    <a:latin typeface="Arial" charset="0"/>
                  </a:rPr>
                  <a:t>发送数据</a:t>
                </a:r>
              </a:p>
            </p:txBody>
          </p:sp>
        </p:grpSp>
      </p:grpSp>
      <p:grpSp>
        <p:nvGrpSpPr>
          <p:cNvPr id="59412" name="Group 33"/>
          <p:cNvGrpSpPr>
            <a:grpSpLocks/>
          </p:cNvGrpSpPr>
          <p:nvPr/>
        </p:nvGrpSpPr>
        <p:grpSpPr bwMode="auto">
          <a:xfrm>
            <a:off x="5422195" y="1373506"/>
            <a:ext cx="4833838" cy="1057520"/>
            <a:chOff x="2562" y="865"/>
            <a:chExt cx="2284" cy="666"/>
          </a:xfrm>
        </p:grpSpPr>
        <p:grpSp>
          <p:nvGrpSpPr>
            <p:cNvPr id="59451" name="Group 34"/>
            <p:cNvGrpSpPr>
              <a:grpSpLocks/>
            </p:cNvGrpSpPr>
            <p:nvPr/>
          </p:nvGrpSpPr>
          <p:grpSpPr bwMode="auto">
            <a:xfrm>
              <a:off x="2562" y="1240"/>
              <a:ext cx="1546" cy="291"/>
              <a:chOff x="2562" y="1240"/>
              <a:chExt cx="1546" cy="291"/>
            </a:xfrm>
          </p:grpSpPr>
          <p:sp>
            <p:nvSpPr>
              <p:cNvPr id="59454"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p>
                <a:pPr algn="ctr" defTabSz="907085"/>
                <a:endParaRPr kumimoji="1" lang="zh-CN" altLang="en-US" sz="2400">
                  <a:solidFill>
                    <a:srgbClr val="333399"/>
                  </a:solidFill>
                  <a:ea typeface="黑体" pitchFamily="49" charset="-122"/>
                </a:endParaRPr>
              </a:p>
            </p:txBody>
          </p:sp>
          <p:sp>
            <p:nvSpPr>
              <p:cNvPr id="59455" name="Text Box 36"/>
              <p:cNvSpPr txBox="1">
                <a:spLocks noChangeArrowheads="1"/>
              </p:cNvSpPr>
              <p:nvPr/>
            </p:nvSpPr>
            <p:spPr bwMode="auto">
              <a:xfrm>
                <a:off x="2562" y="1240"/>
                <a:ext cx="15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p:txBody>
          </p:sp>
        </p:grpSp>
        <p:sp>
          <p:nvSpPr>
            <p:cNvPr id="59452"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53" name="Text Box 38"/>
            <p:cNvSpPr txBox="1">
              <a:spLocks noChangeArrowheads="1"/>
            </p:cNvSpPr>
            <p:nvPr/>
          </p:nvSpPr>
          <p:spPr bwMode="auto">
            <a:xfrm>
              <a:off x="4410" y="865"/>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p>
          </p:txBody>
        </p:sp>
      </p:grpSp>
      <p:sp>
        <p:nvSpPr>
          <p:cNvPr id="286759" name="Rectangle 39"/>
          <p:cNvSpPr>
            <a:spLocks noChangeArrowheads="1"/>
          </p:cNvSpPr>
          <p:nvPr/>
        </p:nvSpPr>
        <p:spPr bwMode="auto">
          <a:xfrm>
            <a:off x="2256073"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60" name="Rectangle 40"/>
          <p:cNvSpPr>
            <a:spLocks noChangeArrowheads="1"/>
          </p:cNvSpPr>
          <p:nvPr/>
        </p:nvSpPr>
        <p:spPr bwMode="auto">
          <a:xfrm>
            <a:off x="8537522"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grpSp>
        <p:nvGrpSpPr>
          <p:cNvPr id="10" name="Group 41"/>
          <p:cNvGrpSpPr>
            <a:grpSpLocks/>
          </p:cNvGrpSpPr>
          <p:nvPr/>
        </p:nvGrpSpPr>
        <p:grpSpPr bwMode="auto">
          <a:xfrm>
            <a:off x="2789404" y="4438091"/>
            <a:ext cx="5466639" cy="142908"/>
            <a:chOff x="1318" y="2795"/>
            <a:chExt cx="2583" cy="90"/>
          </a:xfrm>
        </p:grpSpPr>
        <p:sp>
          <p:nvSpPr>
            <p:cNvPr id="59449" name="Rectangle 42"/>
            <p:cNvSpPr>
              <a:spLocks noChangeArrowheads="1"/>
            </p:cNvSpPr>
            <p:nvPr/>
          </p:nvSpPr>
          <p:spPr bwMode="auto">
            <a:xfrm>
              <a:off x="1318" y="2795"/>
              <a:ext cx="2462"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50" name="Line 43"/>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44"/>
          <p:cNvGrpSpPr>
            <a:grpSpLocks/>
          </p:cNvGrpSpPr>
          <p:nvPr/>
        </p:nvGrpSpPr>
        <p:grpSpPr bwMode="auto">
          <a:xfrm>
            <a:off x="7745991" y="4652452"/>
            <a:ext cx="848674" cy="146084"/>
            <a:chOff x="3660" y="2930"/>
            <a:chExt cx="401" cy="92"/>
          </a:xfrm>
        </p:grpSpPr>
        <p:sp>
          <p:nvSpPr>
            <p:cNvPr id="59447"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8"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67" name="Line 47"/>
          <p:cNvSpPr>
            <a:spLocks noChangeShapeType="1"/>
          </p:cNvSpPr>
          <p:nvPr/>
        </p:nvSpPr>
        <p:spPr bwMode="auto">
          <a:xfrm>
            <a:off x="8459216" y="5286012"/>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2" name="Group 48"/>
          <p:cNvGrpSpPr>
            <a:grpSpLocks/>
          </p:cNvGrpSpPr>
          <p:nvPr/>
        </p:nvGrpSpPr>
        <p:grpSpPr bwMode="auto">
          <a:xfrm>
            <a:off x="2256073" y="5905280"/>
            <a:ext cx="6814779" cy="503354"/>
            <a:chOff x="1066" y="3719"/>
            <a:chExt cx="3220" cy="317"/>
          </a:xfrm>
        </p:grpSpPr>
        <p:sp>
          <p:nvSpPr>
            <p:cNvPr id="59442"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p:spPr>
          <p:txBody>
            <a:bodyPr wrap="none" anchor="ctr"/>
            <a:lstStyle/>
            <a:p>
              <a:pPr eaLnBrk="1" hangingPunct="1"/>
              <a:endParaRPr lang="zh-CN" altLang="en-US"/>
            </a:p>
          </p:txBody>
        </p:sp>
        <p:sp>
          <p:nvSpPr>
            <p:cNvPr id="59443" name="Rectangle 50"/>
            <p:cNvSpPr>
              <a:spLocks noChangeArrowheads="1"/>
            </p:cNvSpPr>
            <p:nvPr/>
          </p:nvSpPr>
          <p:spPr bwMode="auto">
            <a:xfrm>
              <a:off x="1298" y="3765"/>
              <a:ext cx="2763" cy="90"/>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4"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A</a:t>
              </a:r>
            </a:p>
          </p:txBody>
        </p:sp>
        <p:sp>
          <p:nvSpPr>
            <p:cNvPr id="59445"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p:spPr>
          <p:txBody>
            <a:bodyPr wrap="none" anchor="ctr"/>
            <a:lstStyle/>
            <a:p>
              <a:pPr algn="ctr" defTabSz="907085"/>
              <a:r>
                <a:rPr kumimoji="1" lang="en-US" altLang="zh-CN" sz="2400">
                  <a:solidFill>
                    <a:srgbClr val="333399"/>
                  </a:solidFill>
                  <a:ea typeface="黑体" pitchFamily="49" charset="-122"/>
                </a:rPr>
                <a:t>B</a:t>
              </a:r>
            </a:p>
          </p:txBody>
        </p:sp>
        <p:sp>
          <p:nvSpPr>
            <p:cNvPr id="59446"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74" name="Rectangle 54"/>
          <p:cNvSpPr>
            <a:spLocks noChangeArrowheads="1"/>
          </p:cNvSpPr>
          <p:nvPr/>
        </p:nvSpPr>
        <p:spPr bwMode="auto">
          <a:xfrm>
            <a:off x="8425354" y="3818822"/>
            <a:ext cx="169311" cy="146084"/>
          </a:xfrm>
          <a:prstGeom prst="rect">
            <a:avLst/>
          </a:prstGeom>
          <a:solidFill>
            <a:srgbClr val="996600"/>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286775" name="Rectangle 55"/>
          <p:cNvSpPr>
            <a:spLocks noChangeArrowheads="1"/>
          </p:cNvSpPr>
          <p:nvPr/>
        </p:nvSpPr>
        <p:spPr bwMode="auto">
          <a:xfrm>
            <a:off x="2789404" y="3602872"/>
            <a:ext cx="4533310" cy="144495"/>
          </a:xfrm>
          <a:prstGeom prst="rect">
            <a:avLst/>
          </a:prstGeom>
          <a:solidFill>
            <a:schemeClr val="accent1"/>
          </a:solidFill>
          <a:ln w="12700">
            <a:solidFill>
              <a:srgbClr val="333399"/>
            </a:solidFill>
            <a:miter lim="800000"/>
            <a:headEnd/>
            <a:tailEnd/>
          </a:ln>
        </p:spPr>
        <p:txBody>
          <a:bodyPr wrap="none" lIns="108850" tIns="54425" rIns="108850" bIns="54425" anchor="ctr"/>
          <a:lstStyle/>
          <a:p>
            <a:pPr eaLnBrk="1" hangingPunct="1"/>
            <a:endParaRPr lang="zh-CN" altLang="en-US"/>
          </a:p>
        </p:txBody>
      </p:sp>
      <p:sp>
        <p:nvSpPr>
          <p:cNvPr id="286776" name="Rectangle 56"/>
          <p:cNvSpPr>
            <a:spLocks noChangeArrowheads="1"/>
          </p:cNvSpPr>
          <p:nvPr/>
        </p:nvSpPr>
        <p:spPr bwMode="auto">
          <a:xfrm>
            <a:off x="2256073"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77" name="Rectangle 57"/>
          <p:cNvSpPr>
            <a:spLocks noChangeArrowheads="1"/>
          </p:cNvSpPr>
          <p:nvPr/>
        </p:nvSpPr>
        <p:spPr bwMode="auto">
          <a:xfrm>
            <a:off x="8537522" y="3531418"/>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286778" name="Line 58"/>
          <p:cNvSpPr>
            <a:spLocks noChangeShapeType="1"/>
          </p:cNvSpPr>
          <p:nvPr/>
        </p:nvSpPr>
        <p:spPr bwMode="auto">
          <a:xfrm>
            <a:off x="7322713" y="3675914"/>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79" name="Line 59"/>
          <p:cNvSpPr>
            <a:spLocks noChangeShapeType="1"/>
          </p:cNvSpPr>
          <p:nvPr/>
        </p:nvSpPr>
        <p:spPr bwMode="auto">
          <a:xfrm flipH="1">
            <a:off x="8171387" y="3890276"/>
            <a:ext cx="253967"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86780" name="Text Box 60"/>
          <p:cNvSpPr txBox="1">
            <a:spLocks noChangeArrowheads="1"/>
          </p:cNvSpPr>
          <p:nvPr/>
        </p:nvSpPr>
        <p:spPr bwMode="auto">
          <a:xfrm>
            <a:off x="490509" y="2375450"/>
            <a:ext cx="1569233" cy="149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gn="ctr">
              <a:lnSpc>
                <a:spcPct val="90000"/>
              </a:lnSpc>
            </a:pPr>
            <a:r>
              <a:rPr kumimoji="1" lang="zh-CN" altLang="en-US" sz="2400" b="0" i="1">
                <a:solidFill>
                  <a:srgbClr val="333399"/>
                </a:solidFill>
                <a:latin typeface="Arial" charset="0"/>
              </a:rPr>
              <a:t> </a:t>
            </a:r>
            <a:r>
              <a:rPr kumimoji="1" lang="en-US" altLang="zh-CN" sz="2400" b="0" i="1">
                <a:solidFill>
                  <a:srgbClr val="333399"/>
                </a:solidFill>
                <a:latin typeface="Arial" charset="0"/>
              </a:rPr>
              <a:t>t</a:t>
            </a:r>
            <a:r>
              <a:rPr kumimoji="1" lang="en-US" altLang="zh-CN" sz="2400" b="0">
                <a:solidFill>
                  <a:srgbClr val="333399"/>
                </a:solidFill>
                <a:latin typeface="Arial" charset="0"/>
              </a:rPr>
              <a:t> = 0</a:t>
            </a:r>
            <a:endParaRPr kumimoji="1" lang="en-US" altLang="zh-CN" sz="2400" b="0" baseline="30000">
              <a:solidFill>
                <a:srgbClr val="333399"/>
              </a:solidFill>
              <a:latin typeface="Arial" charset="0"/>
            </a:endParaRPr>
          </a:p>
          <a:p>
            <a:pPr algn="ctr">
              <a:lnSpc>
                <a:spcPct val="95000"/>
              </a:lnSpc>
            </a:pPr>
            <a:r>
              <a:rPr kumimoji="1" lang="en-US" altLang="zh-CN" sz="2400" b="0">
                <a:solidFill>
                  <a:srgbClr val="333399"/>
                </a:solidFill>
                <a:latin typeface="Arial" charset="0"/>
              </a:rPr>
              <a:t>  A </a:t>
            </a:r>
            <a:r>
              <a:rPr kumimoji="1" lang="zh-CN" altLang="en-US" sz="2400" b="0">
                <a:solidFill>
                  <a:srgbClr val="333399"/>
                </a:solidFill>
                <a:latin typeface="Arial" charset="0"/>
              </a:rPr>
              <a:t>检测到</a:t>
            </a:r>
          </a:p>
          <a:p>
            <a:pPr algn="ctr">
              <a:lnSpc>
                <a:spcPct val="95000"/>
              </a:lnSpc>
            </a:pPr>
            <a:r>
              <a:rPr kumimoji="1" lang="zh-CN" altLang="en-US" sz="2400" b="0">
                <a:solidFill>
                  <a:srgbClr val="333399"/>
                </a:solidFill>
                <a:latin typeface="Arial" charset="0"/>
              </a:rPr>
              <a:t>信道空闲</a:t>
            </a:r>
          </a:p>
          <a:p>
            <a:pPr algn="ctr">
              <a:lnSpc>
                <a:spcPct val="95000"/>
              </a:lnSpc>
            </a:pPr>
            <a:r>
              <a:rPr kumimoji="1" lang="zh-CN" altLang="en-US" sz="2400" b="0">
                <a:solidFill>
                  <a:srgbClr val="333399"/>
                </a:solidFill>
                <a:latin typeface="Arial" charset="0"/>
              </a:rPr>
              <a:t>发送数据</a:t>
            </a:r>
          </a:p>
        </p:txBody>
      </p:sp>
      <p:grpSp>
        <p:nvGrpSpPr>
          <p:cNvPr id="13" name="Group 61"/>
          <p:cNvGrpSpPr>
            <a:grpSpLocks/>
          </p:cNvGrpSpPr>
          <p:nvPr/>
        </p:nvGrpSpPr>
        <p:grpSpPr bwMode="auto">
          <a:xfrm>
            <a:off x="2660305" y="2808939"/>
            <a:ext cx="594705" cy="142908"/>
            <a:chOff x="1176" y="1872"/>
            <a:chExt cx="336" cy="96"/>
          </a:xfrm>
        </p:grpSpPr>
        <p:sp>
          <p:nvSpPr>
            <p:cNvPr id="59440" name="Rectangle 62"/>
            <p:cNvSpPr>
              <a:spLocks noChangeArrowheads="1"/>
            </p:cNvSpPr>
            <p:nvPr/>
          </p:nvSpPr>
          <p:spPr bwMode="auto">
            <a:xfrm>
              <a:off x="1176" y="1872"/>
              <a:ext cx="192" cy="96"/>
            </a:xfrm>
            <a:prstGeom prst="rect">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59441"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6784" name="Rectangle 64"/>
          <p:cNvSpPr>
            <a:spLocks noChangeArrowheads="1"/>
          </p:cNvSpPr>
          <p:nvPr/>
        </p:nvSpPr>
        <p:spPr bwMode="auto">
          <a:xfrm>
            <a:off x="2256073"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85" name="Rectangle 65"/>
          <p:cNvSpPr>
            <a:spLocks noChangeArrowheads="1"/>
          </p:cNvSpPr>
          <p:nvPr/>
        </p:nvSpPr>
        <p:spPr bwMode="auto">
          <a:xfrm>
            <a:off x="8537522" y="2737483"/>
            <a:ext cx="533331" cy="503355"/>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29" name="Text Box 66"/>
          <p:cNvSpPr txBox="1">
            <a:spLocks noChangeArrowheads="1"/>
          </p:cNvSpPr>
          <p:nvPr/>
        </p:nvSpPr>
        <p:spPr bwMode="auto">
          <a:xfrm>
            <a:off x="1039149" y="447779"/>
            <a:ext cx="825761"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i="1">
                <a:solidFill>
                  <a:srgbClr val="111111"/>
                </a:solidFill>
                <a:latin typeface="Arial" charset="0"/>
              </a:rPr>
              <a:t>t</a:t>
            </a:r>
            <a:r>
              <a:rPr kumimoji="1" lang="en-US" altLang="zh-CN" sz="2400" b="0">
                <a:solidFill>
                  <a:srgbClr val="111111"/>
                </a:solidFill>
                <a:latin typeface="Arial" charset="0"/>
              </a:rPr>
              <a:t> = 0</a:t>
            </a:r>
            <a:endParaRPr kumimoji="1" lang="en-US" altLang="zh-CN" sz="2400" b="0" baseline="30000">
              <a:solidFill>
                <a:srgbClr val="111111"/>
              </a:solidFill>
              <a:latin typeface="Arial" charset="0"/>
            </a:endParaRPr>
          </a:p>
        </p:txBody>
      </p:sp>
      <p:sp>
        <p:nvSpPr>
          <p:cNvPr id="59430" name="Line 67"/>
          <p:cNvSpPr>
            <a:spLocks noChangeShapeType="1"/>
          </p:cNvSpPr>
          <p:nvPr/>
        </p:nvSpPr>
        <p:spPr bwMode="auto">
          <a:xfrm>
            <a:off x="1932266" y="652614"/>
            <a:ext cx="5502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14" name="Group 68"/>
          <p:cNvGrpSpPr>
            <a:grpSpLocks/>
          </p:cNvGrpSpPr>
          <p:nvPr/>
        </p:nvGrpSpPr>
        <p:grpSpPr bwMode="auto">
          <a:xfrm>
            <a:off x="5999970" y="4922392"/>
            <a:ext cx="5796795" cy="1089278"/>
            <a:chOff x="2835" y="3100"/>
            <a:chExt cx="2739" cy="686"/>
          </a:xfrm>
        </p:grpSpPr>
        <p:sp>
          <p:nvSpPr>
            <p:cNvPr id="59438" name="Text Box 69"/>
            <p:cNvSpPr txBox="1">
              <a:spLocks noChangeArrowheads="1"/>
            </p:cNvSpPr>
            <p:nvPr/>
          </p:nvSpPr>
          <p:spPr bwMode="auto">
            <a:xfrm>
              <a:off x="4332" y="3100"/>
              <a:ext cx="1242"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a:t>
              </a:r>
              <a:r>
                <a:rPr kumimoji="1" lang="en-US" altLang="zh-CN" sz="2400" b="0">
                  <a:solidFill>
                    <a:srgbClr val="333399"/>
                  </a:solidFill>
                  <a:latin typeface="Tahoma" pitchFamily="34" charset="0"/>
                  <a:ea typeface="宋体" pitchFamily="2" charset="-122"/>
                  <a:sym typeface="Symbol" pitchFamily="18" charset="2"/>
                </a:rPr>
                <a:t></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B </a:t>
              </a:r>
              <a:r>
                <a:rPr kumimoji="1" lang="zh-CN" altLang="en-US" sz="2400" b="0">
                  <a:solidFill>
                    <a:srgbClr val="333399"/>
                  </a:solidFill>
                  <a:latin typeface="Arial" charset="0"/>
                </a:rPr>
                <a:t>检测到发生碰撞</a:t>
              </a:r>
            </a:p>
            <a:p>
              <a:pPr>
                <a:lnSpc>
                  <a:spcPct val="90000"/>
                </a:lnSpc>
              </a:pPr>
              <a:r>
                <a:rPr kumimoji="1" lang="zh-CN" altLang="en-US" sz="2400" b="0">
                  <a:solidFill>
                    <a:srgbClr val="333399"/>
                  </a:solidFill>
                  <a:latin typeface="Arial" charset="0"/>
                </a:rPr>
                <a:t>停止发送</a:t>
              </a:r>
            </a:p>
          </p:txBody>
        </p:sp>
        <p:sp>
          <p:nvSpPr>
            <p:cNvPr id="59439" name="Text Box 70"/>
            <p:cNvSpPr txBox="1">
              <a:spLocks noChangeArrowheads="1"/>
            </p:cNvSpPr>
            <p:nvPr/>
          </p:nvSpPr>
          <p:spPr bwMode="auto">
            <a:xfrm>
              <a:off x="2835" y="3339"/>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a:solidFill>
                    <a:schemeClr val="hlink"/>
                  </a:solidFill>
                  <a:latin typeface="Tahoma" pitchFamily="34" charset="0"/>
                  <a:ea typeface="宋体" pitchFamily="2" charset="-122"/>
                </a:rPr>
                <a:t>STOP</a:t>
              </a:r>
            </a:p>
          </p:txBody>
        </p:sp>
      </p:grpSp>
      <p:grpSp>
        <p:nvGrpSpPr>
          <p:cNvPr id="15" name="Group 71"/>
          <p:cNvGrpSpPr>
            <a:grpSpLocks/>
          </p:cNvGrpSpPr>
          <p:nvPr/>
        </p:nvGrpSpPr>
        <p:grpSpPr bwMode="auto">
          <a:xfrm>
            <a:off x="431744" y="5589296"/>
            <a:ext cx="3316385" cy="1186138"/>
            <a:chOff x="204" y="3520"/>
            <a:chExt cx="1567" cy="747"/>
          </a:xfrm>
        </p:grpSpPr>
        <p:sp>
          <p:nvSpPr>
            <p:cNvPr id="59436" name="Text Box 72"/>
            <p:cNvSpPr txBox="1">
              <a:spLocks noChangeArrowheads="1"/>
            </p:cNvSpPr>
            <p:nvPr/>
          </p:nvSpPr>
          <p:spPr bwMode="auto">
            <a:xfrm>
              <a:off x="204" y="3581"/>
              <a:ext cx="669"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pPr>
                <a:lnSpc>
                  <a:spcPct val="90000"/>
                </a:lnSpc>
              </a:pPr>
              <a:r>
                <a:rPr kumimoji="1" lang="en-US" altLang="zh-CN" sz="2400" b="0" i="1">
                  <a:solidFill>
                    <a:srgbClr val="333399"/>
                  </a:solidFill>
                  <a:latin typeface="Arial" charset="0"/>
                </a:rPr>
                <a:t>t</a:t>
              </a:r>
              <a:r>
                <a:rPr kumimoji="1" lang="en-US" altLang="zh-CN" sz="2400" b="0">
                  <a:solidFill>
                    <a:srgbClr val="333399"/>
                  </a:solidFill>
                  <a:latin typeface="Arial" charset="0"/>
                </a:rPr>
                <a:t> = 2</a:t>
              </a:r>
              <a:r>
                <a:rPr kumimoji="1" lang="en-US" altLang="zh-CN" sz="2400" b="0">
                  <a:solidFill>
                    <a:srgbClr val="333399"/>
                  </a:solidFill>
                  <a:latin typeface="Tahoma" pitchFamily="34" charset="0"/>
                  <a:ea typeface="宋体" pitchFamily="2" charset="-122"/>
                  <a:sym typeface="Symbol" pitchFamily="18" charset="2"/>
                </a:rPr>
                <a:t></a:t>
              </a:r>
              <a:r>
                <a:rPr kumimoji="1" lang="en-US" altLang="zh-CN" sz="2400" b="0">
                  <a:solidFill>
                    <a:srgbClr val="333399"/>
                  </a:solidFill>
                  <a:latin typeface="Arial" charset="0"/>
                </a:rPr>
                <a:t> </a:t>
              </a:r>
              <a:r>
                <a:rPr kumimoji="1" lang="en-US" altLang="zh-CN" sz="2400" b="0">
                  <a:solidFill>
                    <a:srgbClr val="333399"/>
                  </a:solidFill>
                  <a:latin typeface="Arial" charset="0"/>
                  <a:sym typeface="Symbol" pitchFamily="18" charset="2"/>
                </a:rPr>
                <a:t> </a:t>
              </a:r>
              <a:endParaRPr kumimoji="1" lang="en-US" altLang="zh-CN" sz="2400" b="0" baseline="30000">
                <a:solidFill>
                  <a:srgbClr val="333399"/>
                </a:solidFill>
                <a:latin typeface="Arial" charset="0"/>
              </a:endParaRPr>
            </a:p>
            <a:p>
              <a:pPr>
                <a:lnSpc>
                  <a:spcPct val="90000"/>
                </a:lnSpc>
              </a:pPr>
              <a:r>
                <a:rPr kumimoji="1" lang="en-US" altLang="zh-CN" sz="2400" b="0">
                  <a:solidFill>
                    <a:srgbClr val="333399"/>
                  </a:solidFill>
                  <a:latin typeface="Arial" charset="0"/>
                </a:rPr>
                <a:t>A </a:t>
              </a:r>
              <a:r>
                <a:rPr kumimoji="1" lang="zh-CN" altLang="en-US" sz="2400" b="0">
                  <a:solidFill>
                    <a:srgbClr val="333399"/>
                  </a:solidFill>
                  <a:latin typeface="Arial" charset="0"/>
                </a:rPr>
                <a:t>检测到</a:t>
              </a:r>
            </a:p>
            <a:p>
              <a:pPr>
                <a:lnSpc>
                  <a:spcPct val="90000"/>
                </a:lnSpc>
              </a:pPr>
              <a:r>
                <a:rPr kumimoji="1" lang="zh-CN" altLang="en-US" sz="2400" b="0">
                  <a:solidFill>
                    <a:srgbClr val="333399"/>
                  </a:solidFill>
                  <a:latin typeface="Arial" charset="0"/>
                </a:rPr>
                <a:t>发生碰撞</a:t>
              </a:r>
            </a:p>
          </p:txBody>
        </p:sp>
        <p:sp>
          <p:nvSpPr>
            <p:cNvPr id="59437" name="Text Box 73"/>
            <p:cNvSpPr txBox="1">
              <a:spLocks noChangeArrowheads="1"/>
            </p:cNvSpPr>
            <p:nvPr/>
          </p:nvSpPr>
          <p:spPr bwMode="auto">
            <a:xfrm>
              <a:off x="1294" y="3520"/>
              <a:ext cx="4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400" dirty="0">
                  <a:solidFill>
                    <a:schemeClr val="hlink"/>
                  </a:solidFill>
                  <a:latin typeface="Tahoma" pitchFamily="34" charset="0"/>
                  <a:ea typeface="宋体" pitchFamily="2" charset="-122"/>
                </a:rPr>
                <a:t>STOP</a:t>
              </a:r>
            </a:p>
          </p:txBody>
        </p:sp>
      </p:grpSp>
      <p:sp>
        <p:nvSpPr>
          <p:cNvPr id="286794" name="Rectangle 74"/>
          <p:cNvSpPr>
            <a:spLocks noChangeArrowheads="1"/>
          </p:cNvSpPr>
          <p:nvPr/>
        </p:nvSpPr>
        <p:spPr bwMode="auto">
          <a:xfrm>
            <a:off x="2256073" y="5143104"/>
            <a:ext cx="533331" cy="501766"/>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A</a:t>
            </a:r>
          </a:p>
        </p:txBody>
      </p:sp>
      <p:sp>
        <p:nvSpPr>
          <p:cNvPr id="286795" name="Rectangle 75"/>
          <p:cNvSpPr>
            <a:spLocks noChangeArrowheads="1"/>
          </p:cNvSpPr>
          <p:nvPr/>
        </p:nvSpPr>
        <p:spPr bwMode="auto">
          <a:xfrm>
            <a:off x="8537522" y="4365049"/>
            <a:ext cx="533331" cy="504942"/>
          </a:xfrm>
          <a:prstGeom prst="rect">
            <a:avLst/>
          </a:prstGeom>
          <a:solidFill>
            <a:srgbClr val="FFFF99"/>
          </a:solidFill>
          <a:ln w="12700">
            <a:solidFill>
              <a:schemeClr val="tx1"/>
            </a:solidFill>
            <a:miter lim="800000"/>
            <a:headEnd/>
            <a:tailEnd/>
          </a:ln>
        </p:spPr>
        <p:txBody>
          <a:bodyPr wrap="none" lIns="108850" tIns="54425" rIns="108850" bIns="54425" anchor="ctr"/>
          <a:lstStyle/>
          <a:p>
            <a:pPr algn="ctr" defTabSz="907085"/>
            <a:r>
              <a:rPr kumimoji="1" lang="en-US" altLang="zh-CN" sz="2400">
                <a:solidFill>
                  <a:srgbClr val="333399"/>
                </a:solidFill>
                <a:ea typeface="黑体" pitchFamily="49" charset="-122"/>
              </a:rPr>
              <a:t>B</a:t>
            </a:r>
          </a:p>
        </p:txBody>
      </p:sp>
      <p:sp>
        <p:nvSpPr>
          <p:cNvPr id="59435" name="Text Box 76"/>
          <p:cNvSpPr txBox="1">
            <a:spLocks noChangeArrowheads="1"/>
          </p:cNvSpPr>
          <p:nvPr/>
        </p:nvSpPr>
        <p:spPr bwMode="auto">
          <a:xfrm>
            <a:off x="9010607" y="1781588"/>
            <a:ext cx="2717305"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单程端到端</a:t>
            </a:r>
          </a:p>
          <a:p>
            <a:pPr algn="ctr" eaLnBrk="1" hangingPunct="1"/>
            <a:r>
              <a:rPr lang="zh-CN" altLang="en-US" sz="2900" b="0">
                <a:solidFill>
                  <a:srgbClr val="333399"/>
                </a:solidFill>
                <a:latin typeface="Arial" charset="0"/>
              </a:rPr>
              <a:t>传播时延记为</a:t>
            </a:r>
            <a:r>
              <a:rPr lang="zh-CN" altLang="en-US" sz="2900" b="0" i="1">
                <a:solidFill>
                  <a:srgbClr val="333399"/>
                </a:solidFill>
                <a:latin typeface="Arial" charset="0"/>
                <a:sym typeface="Symbol" pitchFamily="18" charset="2"/>
              </a:rPr>
              <a:t></a:t>
            </a:r>
            <a:r>
              <a:rPr lang="zh-CN" altLang="en-US" sz="2900" b="0">
                <a:solidFill>
                  <a:srgbClr val="333399"/>
                </a:solidFill>
                <a:latin typeface="Arial" charset="0"/>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6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85"/>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286780"/>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38"/>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286738"/>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286774"/>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286774"/>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286779"/>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6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795"/>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000"/>
                                        <p:tgtEl>
                                          <p:spTgt spid="10"/>
                                        </p:tgtEl>
                                      </p:cBhvr>
                                    </p:animEffect>
                                  </p:childTnLst>
                                </p:cTn>
                              </p:par>
                              <p:par>
                                <p:cTn id="51" presetID="22" presetClass="entr" presetSubtype="2" fill="hold" nodeType="withEffect">
                                  <p:stCondLst>
                                    <p:cond delay="600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1000"/>
                                        <p:tgtEl>
                                          <p:spTgt spid="11"/>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286739"/>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286739"/>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6794"/>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6760"/>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2867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8672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86767"/>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animBg="1"/>
      <p:bldP spid="286738" grpId="0"/>
      <p:bldP spid="286738" grpId="1"/>
      <p:bldP spid="286739" grpId="0"/>
      <p:bldP spid="286739" grpId="1"/>
      <p:bldP spid="286759" grpId="0" animBg="1"/>
      <p:bldP spid="286760" grpId="0" animBg="1"/>
      <p:bldP spid="286767" grpId="0" animBg="1"/>
      <p:bldP spid="286774" grpId="0" animBg="1"/>
      <p:bldP spid="286774" grpId="1" animBg="1"/>
      <p:bldP spid="286774" grpId="2" animBg="1"/>
      <p:bldP spid="286775" grpId="0" animBg="1"/>
      <p:bldP spid="286776" grpId="0" animBg="1"/>
      <p:bldP spid="286777" grpId="0" animBg="1"/>
      <p:bldP spid="286778" grpId="0" animBg="1"/>
      <p:bldP spid="286779" grpId="0" animBg="1"/>
      <p:bldP spid="286779" grpId="1" animBg="1"/>
      <p:bldP spid="286780" grpId="0"/>
      <p:bldP spid="286780" grpId="1"/>
      <p:bldP spid="286784" grpId="0" animBg="1"/>
      <p:bldP spid="286785" grpId="0" animBg="1"/>
      <p:bldP spid="286794" grpId="0" animBg="1"/>
      <p:bldP spid="2867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使用 </a:t>
            </a:r>
            <a:r>
              <a:rPr lang="en-US" altLang="zh-CN" sz="3200" b="0" kern="1200" dirty="0">
                <a:solidFill>
                  <a:srgbClr val="4D4D4D"/>
                </a:solidFill>
                <a:latin typeface="微软雅黑" panose="020B0503020204020204" pitchFamily="34" charset="-122"/>
                <a:ea typeface="微软雅黑" panose="020B0503020204020204" pitchFamily="34" charset="-122"/>
              </a:rPr>
              <a:t>CSMA/CD </a:t>
            </a:r>
            <a:r>
              <a:rPr lang="zh-CN" altLang="en-US" sz="3200" b="0" kern="1200" dirty="0">
                <a:solidFill>
                  <a:srgbClr val="4D4D4D"/>
                </a:solidFill>
                <a:latin typeface="微软雅黑" panose="020B0503020204020204" pitchFamily="34" charset="-122"/>
                <a:ea typeface="微软雅黑" panose="020B0503020204020204" pitchFamily="34" charset="-122"/>
              </a:rPr>
              <a:t>协议的以太网不能进行全双工通信而只能进行双向交替通信（半双工通信）。</a:t>
            </a:r>
          </a:p>
          <a:p>
            <a:r>
              <a:rPr lang="zh-CN" altLang="en-US" sz="3200" b="0" kern="1200" dirty="0">
                <a:solidFill>
                  <a:srgbClr val="4D4D4D"/>
                </a:solidFill>
                <a:latin typeface="微软雅黑" panose="020B0503020204020204" pitchFamily="34" charset="-122"/>
                <a:ea typeface="微软雅黑" panose="020B0503020204020204" pitchFamily="34" charset="-122"/>
              </a:rPr>
              <a:t>每个站在发送数据之后的一小段时间内，存在着遭遇碰撞的可能性。 </a:t>
            </a:r>
          </a:p>
          <a:p>
            <a:r>
              <a:rPr lang="zh-CN" altLang="en-US" sz="3200" b="0" kern="1200" dirty="0">
                <a:solidFill>
                  <a:srgbClr val="4D4D4D"/>
                </a:solidFill>
                <a:latin typeface="微软雅黑" panose="020B0503020204020204" pitchFamily="34" charset="-122"/>
                <a:ea typeface="微软雅黑" panose="020B0503020204020204" pitchFamily="34" charset="-122"/>
              </a:rPr>
              <a:t>这种发送的不确定性使整个以太网的平均通信量远小于以太网的最高数据率。</a:t>
            </a:r>
          </a:p>
        </p:txBody>
      </p:sp>
      <p:sp>
        <p:nvSpPr>
          <p:cNvPr id="61442" name="Rectangle 2"/>
          <p:cNvSpPr>
            <a:spLocks noGrp="1" noChangeArrowheads="1"/>
          </p:cNvSpPr>
          <p:nvPr>
            <p:ph type="title"/>
          </p:nvPr>
        </p:nvSpPr>
        <p:spPr/>
        <p:txBody>
          <a:bodyPr/>
          <a:lstStyle/>
          <a:p>
            <a:r>
              <a:rPr lang="zh-CN" altLang="en-US" sz="4000" dirty="0">
                <a:solidFill>
                  <a:srgbClr val="FFFFFF"/>
                </a:solidFill>
              </a:rPr>
              <a:t>重要特性</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42800" y="1267199"/>
            <a:ext cx="11629070" cy="4896000"/>
          </a:xfrm>
        </p:spPr>
        <p:txBody>
          <a:bodyPr/>
          <a:lstStyle/>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最先发送数据帧的站，在发送数据帧后至多经过时间 </a:t>
            </a:r>
            <a:r>
              <a:rPr lang="en-US" altLang="zh-CN" sz="3200" b="0" kern="1200" dirty="0">
                <a:solidFill>
                  <a:srgbClr val="4D4D4D"/>
                </a:solidFill>
                <a:latin typeface="微软雅黑" panose="020B0503020204020204" pitchFamily="34" charset="-122"/>
                <a:ea typeface="微软雅黑" panose="020B0503020204020204" pitchFamily="34" charset="-122"/>
              </a:rPr>
              <a:t>2</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（两倍的端到端时延）</a:t>
            </a:r>
            <a:r>
              <a:rPr lang="zh-CN" altLang="en-US" sz="3200" b="0" kern="1200" dirty="0">
                <a:solidFill>
                  <a:srgbClr val="4D4D4D"/>
                </a:solidFill>
                <a:latin typeface="微软雅黑" panose="020B0503020204020204" pitchFamily="34" charset="-122"/>
                <a:ea typeface="微软雅黑" panose="020B0503020204020204" pitchFamily="34" charset="-122"/>
              </a:rPr>
              <a:t>就可知道发送的数据帧是否遭受了碰撞。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经过争用期这段时间还没有检测到碰撞，才能肯定这次发送不会发生碰撞。</a:t>
            </a:r>
          </a:p>
          <a:p>
            <a:pPr>
              <a:lnSpc>
                <a:spcPts val="3900"/>
              </a:lnSpc>
            </a:pPr>
            <a:r>
              <a:rPr lang="zh-CN" altLang="en-US" sz="3200" b="0" kern="1200" dirty="0">
                <a:solidFill>
                  <a:srgbClr val="4D4D4D"/>
                </a:solidFill>
                <a:latin typeface="微软雅黑" panose="020B0503020204020204" pitchFamily="34" charset="-122"/>
                <a:ea typeface="微软雅黑" panose="020B0503020204020204" pitchFamily="34" charset="-122"/>
              </a:rPr>
              <a:t>以太网的争用期</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以太网的端到端往返时延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 </a:t>
            </a:r>
            <a:r>
              <a:rPr lang="zh-CN" altLang="en-US" sz="2800" dirty="0">
                <a:solidFill>
                  <a:srgbClr val="4D4D4D"/>
                </a:solidFill>
                <a:latin typeface="微软雅黑" panose="020B0503020204020204" pitchFamily="34" charset="-122"/>
                <a:ea typeface="微软雅黑" panose="020B0503020204020204" pitchFamily="34" charset="-122"/>
                <a:cs typeface="+mn-cs"/>
              </a:rPr>
              <a:t>称为争用期，或碰撞窗口。通常，取 </a:t>
            </a:r>
            <a:r>
              <a:rPr lang="en-US" altLang="zh-CN" sz="2800" dirty="0">
                <a:solidFill>
                  <a:srgbClr val="4D4D4D"/>
                </a:solidFill>
                <a:latin typeface="微软雅黑" panose="020B0503020204020204" pitchFamily="34" charset="-122"/>
                <a:ea typeface="微软雅黑" panose="020B0503020204020204" pitchFamily="34" charset="-122"/>
                <a:cs typeface="+mn-cs"/>
              </a:rPr>
              <a:t>51.2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s </a:t>
            </a:r>
            <a:r>
              <a:rPr lang="zh-CN" altLang="en-US" sz="2800" dirty="0">
                <a:solidFill>
                  <a:srgbClr val="4D4D4D"/>
                </a:solidFill>
                <a:latin typeface="微软雅黑" panose="020B0503020204020204" pitchFamily="34" charset="-122"/>
                <a:ea typeface="微软雅黑" panose="020B0503020204020204" pitchFamily="34" charset="-122"/>
                <a:cs typeface="+mn-cs"/>
              </a:rPr>
              <a:t>为争用期的长度。</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对于 </a:t>
            </a:r>
            <a:r>
              <a:rPr lang="en-US" altLang="zh-CN" sz="2800" dirty="0">
                <a:solidFill>
                  <a:srgbClr val="4D4D4D"/>
                </a:solidFill>
                <a:latin typeface="微软雅黑" panose="020B0503020204020204" pitchFamily="34" charset="-122"/>
                <a:ea typeface="微软雅黑" panose="020B0503020204020204" pitchFamily="34" charset="-122"/>
                <a:cs typeface="+mn-cs"/>
              </a:rPr>
              <a:t>10 Mbit/s </a:t>
            </a:r>
            <a:r>
              <a:rPr lang="zh-CN" altLang="en-US" sz="2800" dirty="0">
                <a:solidFill>
                  <a:srgbClr val="4D4D4D"/>
                </a:solidFill>
                <a:latin typeface="微软雅黑" panose="020B0503020204020204" pitchFamily="34" charset="-122"/>
                <a:ea typeface="微软雅黑" panose="020B0503020204020204" pitchFamily="34" charset="-122"/>
                <a:cs typeface="+mn-cs"/>
              </a:rPr>
              <a:t>以太网，在争用期内可发送</a:t>
            </a:r>
            <a:r>
              <a:rPr lang="en-US" altLang="zh-CN" sz="2800" dirty="0">
                <a:solidFill>
                  <a:srgbClr val="4D4D4D"/>
                </a:solidFill>
                <a:latin typeface="微软雅黑" panose="020B0503020204020204" pitchFamily="34" charset="-122"/>
                <a:ea typeface="微软雅黑" panose="020B0503020204020204" pitchFamily="34" charset="-122"/>
                <a:cs typeface="+mn-cs"/>
              </a:rPr>
              <a:t>512 bit</a:t>
            </a:r>
            <a:r>
              <a:rPr lang="zh-CN" altLang="en-US" sz="2800" dirty="0">
                <a:solidFill>
                  <a:srgbClr val="4D4D4D"/>
                </a:solidFill>
                <a:latin typeface="微软雅黑" panose="020B0503020204020204" pitchFamily="34" charset="-122"/>
                <a:ea typeface="微软雅黑" panose="020B0503020204020204" pitchFamily="34" charset="-122"/>
                <a:cs typeface="+mn-cs"/>
              </a:rPr>
              <a:t>，即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a:t>
            </a:r>
          </a:p>
          <a:p>
            <a:pPr lvl="1">
              <a:lnSpc>
                <a:spcPts val="3900"/>
              </a:lnSpc>
            </a:pPr>
            <a:r>
              <a:rPr lang="zh-CN" altLang="en-US" sz="2800" dirty="0">
                <a:solidFill>
                  <a:srgbClr val="4D4D4D"/>
                </a:solidFill>
                <a:latin typeface="微软雅黑" panose="020B0503020204020204" pitchFamily="34" charset="-122"/>
                <a:ea typeface="微软雅黑" panose="020B0503020204020204" pitchFamily="34" charset="-122"/>
                <a:cs typeface="+mn-cs"/>
              </a:rPr>
              <a:t>以太网在发送数据时，若前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字节未发生冲突，则后续的数据就不会发生冲突。</a:t>
            </a:r>
          </a:p>
        </p:txBody>
      </p:sp>
      <p:sp>
        <p:nvSpPr>
          <p:cNvPr id="62466" name="Rectangle 2"/>
          <p:cNvSpPr>
            <a:spLocks noGrp="1" noChangeArrowheads="1"/>
          </p:cNvSpPr>
          <p:nvPr>
            <p:ph type="title"/>
          </p:nvPr>
        </p:nvSpPr>
        <p:spPr/>
        <p:txBody>
          <a:bodyPr/>
          <a:lstStyle/>
          <a:p>
            <a:r>
              <a:rPr lang="zh-CN" altLang="en-US" sz="4000" dirty="0">
                <a:solidFill>
                  <a:srgbClr val="FFFFFF"/>
                </a:solidFill>
              </a:rPr>
              <a:t>争用期</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最短有效帧长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如果发生冲突，就一定是在发送的前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字节之内。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由于一检测到冲突就立即中止发送，这时已经发送出去的数据一定小于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 </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以太网规定了最短有效帧长为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字节，凡长度小于 </a:t>
            </a:r>
            <a:r>
              <a:rPr lang="en-US" altLang="zh-CN" sz="2800" dirty="0">
                <a:solidFill>
                  <a:srgbClr val="4D4D4D"/>
                </a:solidFill>
                <a:latin typeface="微软雅黑" panose="020B0503020204020204" pitchFamily="34" charset="-122"/>
                <a:ea typeface="微软雅黑" panose="020B0503020204020204" pitchFamily="34" charset="-122"/>
                <a:cs typeface="+mn-cs"/>
              </a:rPr>
              <a:t>64 </a:t>
            </a:r>
            <a:r>
              <a:rPr lang="zh-CN" altLang="en-US" sz="2800" dirty="0">
                <a:solidFill>
                  <a:srgbClr val="4D4D4D"/>
                </a:solidFill>
                <a:latin typeface="微软雅黑" panose="020B0503020204020204" pitchFamily="34" charset="-122"/>
                <a:ea typeface="微软雅黑" panose="020B0503020204020204" pitchFamily="34" charset="-122"/>
                <a:cs typeface="+mn-cs"/>
              </a:rPr>
              <a:t>字节的帧都是由于冲突而异常中止的无效帧。</a:t>
            </a:r>
          </a:p>
        </p:txBody>
      </p:sp>
      <p:sp>
        <p:nvSpPr>
          <p:cNvPr id="62466" name="Rectangle 2"/>
          <p:cNvSpPr>
            <a:spLocks noGrp="1" noChangeArrowheads="1"/>
          </p:cNvSpPr>
          <p:nvPr>
            <p:ph type="title"/>
          </p:nvPr>
        </p:nvSpPr>
        <p:spPr/>
        <p:txBody>
          <a:bodyPr/>
          <a:lstStyle/>
          <a:p>
            <a:r>
              <a:rPr lang="zh-CN" altLang="en-US" sz="4000" dirty="0">
                <a:solidFill>
                  <a:srgbClr val="FFFFFF"/>
                </a:solidFill>
              </a:rPr>
              <a:t>最短有效帧长</a:t>
            </a:r>
          </a:p>
        </p:txBody>
      </p:sp>
    </p:spTree>
    <p:extLst>
      <p:ext uri="{BB962C8B-B14F-4D97-AF65-F5344CB8AC3E}">
        <p14:creationId xmlns:p14="http://schemas.microsoft.com/office/powerpoint/2010/main" val="19314031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发生碰撞的站在停止发送数据后，要推迟（退避）一个随机时间才能再发送数据。</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确定基本退避时间，一般是取为争用期 </a:t>
            </a:r>
            <a:r>
              <a:rPr lang="en-US" altLang="zh-CN" sz="2800" dirty="0">
                <a:solidFill>
                  <a:srgbClr val="4D4D4D"/>
                </a:solidFill>
                <a:latin typeface="微软雅黑" panose="020B0503020204020204" pitchFamily="34" charset="-122"/>
                <a:ea typeface="微软雅黑" panose="020B0503020204020204" pitchFamily="34" charset="-122"/>
                <a:cs typeface="+mn-cs"/>
              </a:rPr>
              <a:t>2</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定义参数 </a:t>
            </a:r>
            <a:r>
              <a:rPr lang="en-US" altLang="zh-CN" sz="2800" dirty="0">
                <a:solidFill>
                  <a:srgbClr val="4D4D4D"/>
                </a:solidFill>
                <a:latin typeface="微软雅黑" panose="020B0503020204020204" pitchFamily="34" charset="-122"/>
                <a:ea typeface="微软雅黑" panose="020B0503020204020204" pitchFamily="34" charset="-122"/>
                <a:cs typeface="+mn-cs"/>
              </a:rPr>
              <a:t>k </a:t>
            </a:r>
            <a:r>
              <a:rPr lang="zh-CN" altLang="en-US" sz="2800" dirty="0">
                <a:solidFill>
                  <a:srgbClr val="4D4D4D"/>
                </a:solidFill>
                <a:latin typeface="微软雅黑" panose="020B0503020204020204" pitchFamily="34" charset="-122"/>
                <a:ea typeface="微软雅黑" panose="020B0503020204020204" pitchFamily="34" charset="-122"/>
                <a:cs typeface="+mn-cs"/>
              </a:rPr>
              <a:t>，</a:t>
            </a:r>
            <a:r>
              <a:rPr lang="en-US" altLang="zh-CN" sz="2800" dirty="0">
                <a:solidFill>
                  <a:srgbClr val="4D4D4D"/>
                </a:solidFill>
                <a:latin typeface="微软雅黑" panose="020B0503020204020204" pitchFamily="34" charset="-122"/>
                <a:ea typeface="微软雅黑" panose="020B0503020204020204" pitchFamily="34" charset="-122"/>
                <a:cs typeface="+mn-cs"/>
              </a:rPr>
              <a:t>k = Min[</a:t>
            </a:r>
            <a:r>
              <a:rPr lang="zh-CN" altLang="en-US" sz="2800" dirty="0">
                <a:solidFill>
                  <a:srgbClr val="4D4D4D"/>
                </a:solidFill>
                <a:latin typeface="微软雅黑" panose="020B0503020204020204" pitchFamily="34" charset="-122"/>
                <a:ea typeface="微软雅黑" panose="020B0503020204020204" pitchFamily="34" charset="-122"/>
                <a:cs typeface="+mn-cs"/>
              </a:rPr>
              <a:t>重传次数</a:t>
            </a:r>
            <a:r>
              <a:rPr lang="en-US" altLang="zh-CN" sz="2800" dirty="0">
                <a:solidFill>
                  <a:srgbClr val="4D4D4D"/>
                </a:solidFill>
                <a:latin typeface="微软雅黑" panose="020B0503020204020204" pitchFamily="34" charset="-122"/>
                <a:ea typeface="微软雅黑" panose="020B0503020204020204" pitchFamily="34" charset="-122"/>
                <a:cs typeface="+mn-cs"/>
              </a:rPr>
              <a:t>, 10]</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从整数集合</a:t>
            </a:r>
            <a:r>
              <a:rPr lang="en-US" altLang="zh-CN" sz="2800" dirty="0">
                <a:solidFill>
                  <a:srgbClr val="4D4D4D"/>
                </a:solidFill>
                <a:latin typeface="微软雅黑" panose="020B0503020204020204" pitchFamily="34" charset="-122"/>
                <a:ea typeface="微软雅黑" panose="020B0503020204020204" pitchFamily="34" charset="-122"/>
                <a:cs typeface="+mn-cs"/>
              </a:rPr>
              <a:t>[0,1,…, (2</a:t>
            </a:r>
            <a:r>
              <a:rPr lang="en-US" altLang="zh-CN" sz="2800" baseline="50000" dirty="0">
                <a:solidFill>
                  <a:srgbClr val="4D4D4D"/>
                </a:solidFill>
                <a:latin typeface="微软雅黑" panose="020B0503020204020204" pitchFamily="34" charset="-122"/>
                <a:ea typeface="微软雅黑" panose="020B0503020204020204" pitchFamily="34" charset="-122"/>
                <a:cs typeface="+mn-cs"/>
              </a:rPr>
              <a:t>k</a:t>
            </a:r>
            <a:r>
              <a:rPr lang="en-US" altLang="zh-CN" sz="2800" dirty="0">
                <a:solidFill>
                  <a:srgbClr val="4D4D4D"/>
                </a:solidFill>
                <a:latin typeface="微软雅黑" panose="020B0503020204020204" pitchFamily="34" charset="-122"/>
                <a:ea typeface="微软雅黑" panose="020B0503020204020204" pitchFamily="34" charset="-122"/>
                <a:cs typeface="+mn-cs"/>
              </a:rPr>
              <a:t> </a:t>
            </a:r>
            <a:r>
              <a:rPr lang="en-US" altLang="zh-CN" sz="2800" dirty="0">
                <a:solidFill>
                  <a:srgbClr val="4D4D4D"/>
                </a:solidFill>
                <a:latin typeface="微软雅黑" panose="020B0503020204020204" pitchFamily="34" charset="-122"/>
                <a:ea typeface="微软雅黑" panose="020B0503020204020204" pitchFamily="34" charset="-122"/>
                <a:cs typeface="+mn-cs"/>
                <a:sym typeface="Symbol" pitchFamily="18" charset="2"/>
              </a:rPr>
              <a:t></a:t>
            </a:r>
            <a:r>
              <a:rPr lang="en-US" altLang="zh-CN" sz="2800" dirty="0">
                <a:solidFill>
                  <a:srgbClr val="4D4D4D"/>
                </a:solidFill>
                <a:latin typeface="微软雅黑" panose="020B0503020204020204" pitchFamily="34" charset="-122"/>
                <a:ea typeface="微软雅黑" panose="020B0503020204020204" pitchFamily="34" charset="-122"/>
                <a:cs typeface="+mn-cs"/>
              </a:rPr>
              <a:t>1)]</a:t>
            </a:r>
            <a:r>
              <a:rPr lang="zh-CN" altLang="en-US" sz="2800" dirty="0">
                <a:solidFill>
                  <a:srgbClr val="4D4D4D"/>
                </a:solidFill>
                <a:latin typeface="微软雅黑" panose="020B0503020204020204" pitchFamily="34" charset="-122"/>
                <a:ea typeface="微软雅黑" panose="020B0503020204020204" pitchFamily="34" charset="-122"/>
                <a:cs typeface="+mn-cs"/>
              </a:rPr>
              <a:t>中随机地取出一个数，记为 </a:t>
            </a:r>
            <a:r>
              <a:rPr lang="en-US" altLang="zh-CN" sz="2800" dirty="0">
                <a:solidFill>
                  <a:srgbClr val="4D4D4D"/>
                </a:solidFill>
                <a:latin typeface="微软雅黑" panose="020B0503020204020204" pitchFamily="34" charset="-122"/>
                <a:ea typeface="微软雅黑" panose="020B0503020204020204" pitchFamily="34" charset="-122"/>
                <a:cs typeface="+mn-cs"/>
              </a:rPr>
              <a:t>r</a:t>
            </a:r>
            <a:r>
              <a:rPr lang="zh-CN" altLang="en-US" sz="2800" dirty="0">
                <a:solidFill>
                  <a:srgbClr val="4D4D4D"/>
                </a:solidFill>
                <a:latin typeface="微软雅黑" panose="020B0503020204020204" pitchFamily="34" charset="-122"/>
                <a:ea typeface="微软雅黑" panose="020B0503020204020204" pitchFamily="34" charset="-122"/>
                <a:cs typeface="+mn-cs"/>
              </a:rPr>
              <a:t>。重传所需的时延就是 </a:t>
            </a:r>
            <a:r>
              <a:rPr lang="en-US" altLang="zh-CN" sz="2800" dirty="0">
                <a:solidFill>
                  <a:srgbClr val="4D4D4D"/>
                </a:solidFill>
                <a:latin typeface="微软雅黑" panose="020B0503020204020204" pitchFamily="34" charset="-122"/>
                <a:ea typeface="微软雅黑" panose="020B0503020204020204" pitchFamily="34" charset="-122"/>
                <a:cs typeface="+mn-cs"/>
              </a:rPr>
              <a:t>r </a:t>
            </a:r>
            <a:r>
              <a:rPr lang="zh-CN" altLang="en-US" sz="2800" dirty="0">
                <a:solidFill>
                  <a:srgbClr val="4D4D4D"/>
                </a:solidFill>
                <a:latin typeface="微软雅黑" panose="020B0503020204020204" pitchFamily="34" charset="-122"/>
                <a:ea typeface="微软雅黑" panose="020B0503020204020204" pitchFamily="34" charset="-122"/>
                <a:cs typeface="+mn-cs"/>
              </a:rPr>
              <a:t>倍的基本退避时间。</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当重传达 </a:t>
            </a:r>
            <a:r>
              <a:rPr lang="en-US" altLang="zh-CN" sz="2800" dirty="0">
                <a:solidFill>
                  <a:srgbClr val="4D4D4D"/>
                </a:solidFill>
                <a:latin typeface="微软雅黑" panose="020B0503020204020204" pitchFamily="34" charset="-122"/>
                <a:ea typeface="微软雅黑" panose="020B0503020204020204" pitchFamily="34" charset="-122"/>
                <a:cs typeface="+mn-cs"/>
              </a:rPr>
              <a:t>16 </a:t>
            </a:r>
            <a:r>
              <a:rPr lang="zh-CN" altLang="en-US" sz="2800" dirty="0">
                <a:solidFill>
                  <a:srgbClr val="4D4D4D"/>
                </a:solidFill>
                <a:latin typeface="微软雅黑" panose="020B0503020204020204" pitchFamily="34" charset="-122"/>
                <a:ea typeface="微软雅黑" panose="020B0503020204020204" pitchFamily="34" charset="-122"/>
                <a:cs typeface="+mn-cs"/>
              </a:rPr>
              <a:t>次仍不能成功时即丢弃该帧，并向高层报告。</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en-US" altLang="zh-CN" dirty="0"/>
              <a:t>P88</a:t>
            </a:r>
            <a:r>
              <a:rPr lang="zh-CN" altLang="en-US" dirty="0"/>
              <a:t>例子 </a:t>
            </a:r>
          </a:p>
          <a:p>
            <a:endParaRPr lang="zh-CN" altLang="en-US" dirty="0"/>
          </a:p>
        </p:txBody>
      </p:sp>
      <p:sp>
        <p:nvSpPr>
          <p:cNvPr id="63490" name="Rectangle 2"/>
          <p:cNvSpPr>
            <a:spLocks noGrp="1" noChangeArrowheads="1"/>
          </p:cNvSpPr>
          <p:nvPr>
            <p:ph type="title"/>
          </p:nvPr>
        </p:nvSpPr>
        <p:spPr/>
        <p:txBody>
          <a:bodyPr/>
          <a:lstStyle/>
          <a:p>
            <a:r>
              <a:rPr lang="zh-CN" altLang="en-US" sz="4000" dirty="0">
                <a:solidFill>
                  <a:srgbClr val="FFFFFF"/>
                </a:solidFill>
              </a:rPr>
              <a:t>二进制指数类型退避算法</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anim calcmode="lin" valueType="num">
                                      <p:cBhvr additive="base">
                                        <p:cTn id="7"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3"/>
          <p:cNvSpPr>
            <a:spLocks noChangeShapeType="1"/>
          </p:cNvSpPr>
          <p:nvPr/>
        </p:nvSpPr>
        <p:spPr bwMode="auto">
          <a:xfrm flipH="1" flipV="1">
            <a:off x="10446507" y="3261962"/>
            <a:ext cx="897350" cy="635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39" name="Line 4"/>
          <p:cNvSpPr>
            <a:spLocks noChangeShapeType="1"/>
          </p:cNvSpPr>
          <p:nvPr/>
        </p:nvSpPr>
        <p:spPr bwMode="auto">
          <a:xfrm flipH="1" flipV="1">
            <a:off x="8990430" y="2957092"/>
            <a:ext cx="846556" cy="2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0" name="Line 5"/>
          <p:cNvSpPr>
            <a:spLocks noChangeShapeType="1"/>
          </p:cNvSpPr>
          <p:nvPr/>
        </p:nvSpPr>
        <p:spPr bwMode="auto">
          <a:xfrm flipV="1">
            <a:off x="7805250" y="2944389"/>
            <a:ext cx="1015868" cy="15243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1" name="Line 6"/>
          <p:cNvSpPr>
            <a:spLocks noChangeShapeType="1"/>
          </p:cNvSpPr>
          <p:nvPr/>
        </p:nvSpPr>
        <p:spPr bwMode="auto">
          <a:xfrm flipV="1">
            <a:off x="6383036" y="3020606"/>
            <a:ext cx="1219041" cy="7621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2" name="Line 7"/>
          <p:cNvSpPr>
            <a:spLocks noChangeShapeType="1"/>
          </p:cNvSpPr>
          <p:nvPr/>
        </p:nvSpPr>
        <p:spPr bwMode="auto">
          <a:xfrm>
            <a:off x="4960821" y="3096824"/>
            <a:ext cx="1219041"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3" name="Line 8"/>
          <p:cNvSpPr>
            <a:spLocks noChangeShapeType="1"/>
          </p:cNvSpPr>
          <p:nvPr/>
        </p:nvSpPr>
        <p:spPr bwMode="auto">
          <a:xfrm>
            <a:off x="3437019" y="2868171"/>
            <a:ext cx="1219041" cy="22865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4344" name="Freeform 9"/>
          <p:cNvSpPr>
            <a:spLocks/>
          </p:cNvSpPr>
          <p:nvPr/>
        </p:nvSpPr>
        <p:spPr bwMode="auto">
          <a:xfrm>
            <a:off x="1032799" y="2906280"/>
            <a:ext cx="2336496" cy="508118"/>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grpSp>
        <p:nvGrpSpPr>
          <p:cNvPr id="14345" name="Group 10"/>
          <p:cNvGrpSpPr>
            <a:grpSpLocks/>
          </p:cNvGrpSpPr>
          <p:nvPr/>
        </p:nvGrpSpPr>
        <p:grpSpPr bwMode="auto">
          <a:xfrm>
            <a:off x="1506871" y="2715736"/>
            <a:ext cx="1504755" cy="781231"/>
            <a:chOff x="1680" y="240"/>
            <a:chExt cx="2529" cy="1270"/>
          </a:xfrm>
        </p:grpSpPr>
        <p:sp>
          <p:nvSpPr>
            <p:cNvPr id="14910" name="Oval 1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1" name="Oval 1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2" name="Oval 1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3" name="Oval 1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4" name="Oval 1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5" name="Oval 1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6" name="Oval 1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7" name="Oval 1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18" name="Oval 1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nvGrpSpPr>
          <p:cNvPr id="14346" name="Group 20"/>
          <p:cNvGrpSpPr>
            <a:grpSpLocks/>
          </p:cNvGrpSpPr>
          <p:nvPr/>
        </p:nvGrpSpPr>
        <p:grpSpPr bwMode="auto">
          <a:xfrm>
            <a:off x="4046540" y="2715736"/>
            <a:ext cx="1504755" cy="781231"/>
            <a:chOff x="1680" y="240"/>
            <a:chExt cx="2529" cy="1270"/>
          </a:xfrm>
        </p:grpSpPr>
        <p:sp>
          <p:nvSpPr>
            <p:cNvPr id="14901" name="Oval 21"/>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2" name="Oval 22"/>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3" name="Oval 23"/>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4" name="Oval 24"/>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5" name="Oval 25"/>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6" name="Oval 26"/>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7" name="Oval 27"/>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8" name="Oval 28"/>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9" name="Oval 29"/>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47" name="Text Box 30"/>
          <p:cNvSpPr txBox="1">
            <a:spLocks noChangeArrowheads="1"/>
          </p:cNvSpPr>
          <p:nvPr/>
        </p:nvSpPr>
        <p:spPr bwMode="auto">
          <a:xfrm>
            <a:off x="4300507"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pic>
        <p:nvPicPr>
          <p:cNvPr id="14348"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354" y="2747494"/>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49"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6689" y="2944389"/>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35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54441" y="3007904"/>
            <a:ext cx="711107"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7945" y="2795130"/>
            <a:ext cx="588357" cy="30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4352" name="Group 35"/>
          <p:cNvGrpSpPr>
            <a:grpSpLocks/>
          </p:cNvGrpSpPr>
          <p:nvPr/>
        </p:nvGrpSpPr>
        <p:grpSpPr bwMode="auto">
          <a:xfrm>
            <a:off x="6890970" y="2715736"/>
            <a:ext cx="1504755" cy="781231"/>
            <a:chOff x="1680" y="240"/>
            <a:chExt cx="2529" cy="1270"/>
          </a:xfrm>
        </p:grpSpPr>
        <p:sp>
          <p:nvSpPr>
            <p:cNvPr id="14892" name="Oval 3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3" name="Oval 3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4" name="Oval 3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5" name="Oval 3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6" name="Oval 4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7" name="Oval 4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8" name="Oval 4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899" name="Oval 4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900" name="Oval 4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53" name="Text Box 45"/>
          <p:cNvSpPr txBox="1">
            <a:spLocks noChangeArrowheads="1"/>
          </p:cNvSpPr>
          <p:nvPr/>
        </p:nvSpPr>
        <p:spPr bwMode="auto">
          <a:xfrm>
            <a:off x="7111074" y="290469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广域网</a:t>
            </a:r>
          </a:p>
        </p:txBody>
      </p:sp>
      <p:sp>
        <p:nvSpPr>
          <p:cNvPr id="14354" name="Text Box 46"/>
          <p:cNvSpPr txBox="1">
            <a:spLocks noChangeArrowheads="1"/>
          </p:cNvSpPr>
          <p:nvPr/>
        </p:nvSpPr>
        <p:spPr bwMode="auto">
          <a:xfrm>
            <a:off x="425395" y="256965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355" name="Text Box 47"/>
          <p:cNvSpPr txBox="1">
            <a:spLocks noChangeArrowheads="1"/>
          </p:cNvSpPr>
          <p:nvPr/>
        </p:nvSpPr>
        <p:spPr bwMode="auto">
          <a:xfrm>
            <a:off x="10698358" y="2688742"/>
            <a:ext cx="111269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主机</a:t>
            </a:r>
            <a:r>
              <a:rPr kumimoji="1" lang="zh-CN" altLang="en-US" sz="1700" b="0">
                <a:solidFill>
                  <a:srgbClr val="333399"/>
                </a:solidFill>
                <a:latin typeface="Arial" charset="0"/>
              </a:rPr>
              <a:t> </a:t>
            </a:r>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14356" name="Text Box 48"/>
          <p:cNvSpPr txBox="1">
            <a:spLocks noChangeArrowheads="1"/>
          </p:cNvSpPr>
          <p:nvPr/>
        </p:nvSpPr>
        <p:spPr bwMode="auto">
          <a:xfrm>
            <a:off x="2730145" y="2385460"/>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357" name="Text Box 49"/>
          <p:cNvSpPr txBox="1">
            <a:spLocks noChangeArrowheads="1"/>
          </p:cNvSpPr>
          <p:nvPr/>
        </p:nvSpPr>
        <p:spPr bwMode="auto">
          <a:xfrm>
            <a:off x="5608437" y="2582355"/>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b="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358" name="Text Box 50"/>
          <p:cNvSpPr txBox="1">
            <a:spLocks noChangeArrowheads="1"/>
          </p:cNvSpPr>
          <p:nvPr/>
        </p:nvSpPr>
        <p:spPr bwMode="auto">
          <a:xfrm>
            <a:off x="8201017" y="2442623"/>
            <a:ext cx="1359562"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latin typeface="Arial" charset="0"/>
              </a:rPr>
              <a:t>路由器</a:t>
            </a:r>
            <a:r>
              <a:rPr kumimoji="1" lang="zh-CN" altLang="en-US" sz="1100">
                <a:solidFill>
                  <a:srgbClr val="333399"/>
                </a:solidFill>
                <a:latin typeface="Arial" charset="0"/>
              </a:rPr>
              <a:t> </a:t>
            </a:r>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359" name="Text Box 51"/>
          <p:cNvSpPr txBox="1">
            <a:spLocks noChangeArrowheads="1"/>
          </p:cNvSpPr>
          <p:nvPr/>
        </p:nvSpPr>
        <p:spPr bwMode="auto">
          <a:xfrm>
            <a:off x="1710044" y="291739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电话网</a:t>
            </a:r>
          </a:p>
        </p:txBody>
      </p:sp>
      <p:grpSp>
        <p:nvGrpSpPr>
          <p:cNvPr id="14360" name="Group 52"/>
          <p:cNvGrpSpPr>
            <a:grpSpLocks/>
          </p:cNvGrpSpPr>
          <p:nvPr/>
        </p:nvGrpSpPr>
        <p:grpSpPr bwMode="auto">
          <a:xfrm>
            <a:off x="491003" y="2944389"/>
            <a:ext cx="886769" cy="546226"/>
            <a:chOff x="624" y="2968"/>
            <a:chExt cx="1331" cy="920"/>
          </a:xfrm>
        </p:grpSpPr>
        <p:sp>
          <p:nvSpPr>
            <p:cNvPr id="14440" name="Freeform 53"/>
            <p:cNvSpPr>
              <a:spLocks/>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1" name="Freeform 54"/>
            <p:cNvSpPr>
              <a:spLocks/>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round/>
              <a:headEnd/>
              <a:tailEnd/>
            </a:ln>
          </p:spPr>
          <p:txBody>
            <a:bodyPr/>
            <a:lstStyle/>
            <a:p>
              <a:endParaRPr lang="zh-CN" altLang="en-US"/>
            </a:p>
          </p:txBody>
        </p:sp>
        <p:sp>
          <p:nvSpPr>
            <p:cNvPr id="14442" name="Freeform 55"/>
            <p:cNvSpPr>
              <a:spLocks/>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round/>
              <a:headEnd/>
              <a:tailEnd/>
            </a:ln>
          </p:spPr>
          <p:txBody>
            <a:bodyPr/>
            <a:lstStyle/>
            <a:p>
              <a:endParaRPr lang="zh-CN" altLang="en-US"/>
            </a:p>
          </p:txBody>
        </p:sp>
        <p:sp>
          <p:nvSpPr>
            <p:cNvPr id="14443" name="Freeform 56"/>
            <p:cNvSpPr>
              <a:spLocks/>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round/>
              <a:headEnd/>
              <a:tailEnd/>
            </a:ln>
          </p:spPr>
          <p:txBody>
            <a:bodyPr/>
            <a:lstStyle/>
            <a:p>
              <a:endParaRPr lang="zh-CN" altLang="en-US"/>
            </a:p>
          </p:txBody>
        </p:sp>
        <p:sp>
          <p:nvSpPr>
            <p:cNvPr id="14444" name="Freeform 57"/>
            <p:cNvSpPr>
              <a:spLocks/>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round/>
              <a:headEnd/>
              <a:tailEnd/>
            </a:ln>
          </p:spPr>
          <p:txBody>
            <a:bodyPr/>
            <a:lstStyle/>
            <a:p>
              <a:endParaRPr lang="zh-CN" altLang="en-US"/>
            </a:p>
          </p:txBody>
        </p:sp>
        <p:sp>
          <p:nvSpPr>
            <p:cNvPr id="14445" name="Freeform 58"/>
            <p:cNvSpPr>
              <a:spLocks/>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6" name="Freeform 59"/>
            <p:cNvSpPr>
              <a:spLocks/>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7" name="Freeform 60"/>
            <p:cNvSpPr>
              <a:spLocks/>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8" name="Freeform 61"/>
            <p:cNvSpPr>
              <a:spLocks/>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9" name="Freeform 62"/>
            <p:cNvSpPr>
              <a:spLocks/>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0" name="Freeform 63"/>
            <p:cNvSpPr>
              <a:spLocks/>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1" name="Freeform 64"/>
            <p:cNvSpPr>
              <a:spLocks/>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52" name="Group 65"/>
            <p:cNvGrpSpPr>
              <a:grpSpLocks/>
            </p:cNvGrpSpPr>
            <p:nvPr/>
          </p:nvGrpSpPr>
          <p:grpSpPr bwMode="auto">
            <a:xfrm>
              <a:off x="700" y="3526"/>
              <a:ext cx="515" cy="270"/>
              <a:chOff x="700" y="3526"/>
              <a:chExt cx="515" cy="270"/>
            </a:xfrm>
          </p:grpSpPr>
          <p:grpSp>
            <p:nvGrpSpPr>
              <p:cNvPr id="14478" name="Group 66"/>
              <p:cNvGrpSpPr>
                <a:grpSpLocks/>
              </p:cNvGrpSpPr>
              <p:nvPr/>
            </p:nvGrpSpPr>
            <p:grpSpPr bwMode="auto">
              <a:xfrm>
                <a:off x="737" y="3534"/>
                <a:ext cx="49" cy="23"/>
                <a:chOff x="737" y="3534"/>
                <a:chExt cx="49" cy="23"/>
              </a:xfrm>
            </p:grpSpPr>
            <p:sp>
              <p:nvSpPr>
                <p:cNvPr id="14889" name="Freeform 67"/>
                <p:cNvSpPr>
                  <a:spLocks/>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0" name="Freeform 68"/>
                <p:cNvSpPr>
                  <a:spLocks/>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91" name="Freeform 69"/>
                <p:cNvSpPr>
                  <a:spLocks/>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79" name="Group 70"/>
              <p:cNvGrpSpPr>
                <a:grpSpLocks/>
              </p:cNvGrpSpPr>
              <p:nvPr/>
            </p:nvGrpSpPr>
            <p:grpSpPr bwMode="auto">
              <a:xfrm>
                <a:off x="748" y="3547"/>
                <a:ext cx="50" cy="23"/>
                <a:chOff x="748" y="3547"/>
                <a:chExt cx="50" cy="23"/>
              </a:xfrm>
            </p:grpSpPr>
            <p:sp>
              <p:nvSpPr>
                <p:cNvPr id="14886" name="Freeform 71"/>
                <p:cNvSpPr>
                  <a:spLocks/>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7" name="Freeform 72"/>
                <p:cNvSpPr>
                  <a:spLocks/>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8" name="Freeform 73"/>
                <p:cNvSpPr>
                  <a:spLocks/>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80" name="Freeform 74"/>
              <p:cNvSpPr>
                <a:spLocks/>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1" name="Freeform 75"/>
              <p:cNvSpPr>
                <a:spLocks/>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2" name="Freeform 76"/>
              <p:cNvSpPr>
                <a:spLocks/>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3" name="Freeform 77"/>
              <p:cNvSpPr>
                <a:spLocks/>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84" name="Group 78"/>
              <p:cNvGrpSpPr>
                <a:grpSpLocks/>
              </p:cNvGrpSpPr>
              <p:nvPr/>
            </p:nvGrpSpPr>
            <p:grpSpPr bwMode="auto">
              <a:xfrm>
                <a:off x="872" y="3547"/>
                <a:ext cx="50" cy="23"/>
                <a:chOff x="872" y="3547"/>
                <a:chExt cx="50" cy="23"/>
              </a:xfrm>
            </p:grpSpPr>
            <p:sp>
              <p:nvSpPr>
                <p:cNvPr id="14883" name="Freeform 79"/>
                <p:cNvSpPr>
                  <a:spLocks/>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4" name="Freeform 80"/>
                <p:cNvSpPr>
                  <a:spLocks/>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5" name="Freeform 81"/>
                <p:cNvSpPr>
                  <a:spLocks/>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5" name="Group 82"/>
              <p:cNvGrpSpPr>
                <a:grpSpLocks/>
              </p:cNvGrpSpPr>
              <p:nvPr/>
            </p:nvGrpSpPr>
            <p:grpSpPr bwMode="auto">
              <a:xfrm>
                <a:off x="885" y="3559"/>
                <a:ext cx="50" cy="23"/>
                <a:chOff x="885" y="3559"/>
                <a:chExt cx="50" cy="23"/>
              </a:xfrm>
            </p:grpSpPr>
            <p:sp>
              <p:nvSpPr>
                <p:cNvPr id="14880" name="Freeform 83"/>
                <p:cNvSpPr>
                  <a:spLocks/>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1" name="Freeform 84"/>
                <p:cNvSpPr>
                  <a:spLocks/>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2" name="Freeform 85"/>
                <p:cNvSpPr>
                  <a:spLocks/>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6" name="Group 86"/>
              <p:cNvGrpSpPr>
                <a:grpSpLocks/>
              </p:cNvGrpSpPr>
              <p:nvPr/>
            </p:nvGrpSpPr>
            <p:grpSpPr bwMode="auto">
              <a:xfrm>
                <a:off x="898" y="3571"/>
                <a:ext cx="49" cy="23"/>
                <a:chOff x="898" y="3571"/>
                <a:chExt cx="49" cy="23"/>
              </a:xfrm>
            </p:grpSpPr>
            <p:sp>
              <p:nvSpPr>
                <p:cNvPr id="14877" name="Freeform 87"/>
                <p:cNvSpPr>
                  <a:spLocks/>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8" name="Freeform 88"/>
                <p:cNvSpPr>
                  <a:spLocks/>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9" name="Freeform 89"/>
                <p:cNvSpPr>
                  <a:spLocks/>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7" name="Group 90"/>
              <p:cNvGrpSpPr>
                <a:grpSpLocks/>
              </p:cNvGrpSpPr>
              <p:nvPr/>
            </p:nvGrpSpPr>
            <p:grpSpPr bwMode="auto">
              <a:xfrm>
                <a:off x="911" y="3585"/>
                <a:ext cx="49" cy="23"/>
                <a:chOff x="911" y="3585"/>
                <a:chExt cx="49" cy="23"/>
              </a:xfrm>
            </p:grpSpPr>
            <p:sp>
              <p:nvSpPr>
                <p:cNvPr id="14874" name="Freeform 91"/>
                <p:cNvSpPr>
                  <a:spLocks/>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5" name="Freeform 92"/>
                <p:cNvSpPr>
                  <a:spLocks/>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6" name="Freeform 93"/>
                <p:cNvSpPr>
                  <a:spLocks/>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8" name="Group 94"/>
              <p:cNvGrpSpPr>
                <a:grpSpLocks/>
              </p:cNvGrpSpPr>
              <p:nvPr/>
            </p:nvGrpSpPr>
            <p:grpSpPr bwMode="auto">
              <a:xfrm>
                <a:off x="923" y="3600"/>
                <a:ext cx="99" cy="73"/>
                <a:chOff x="923" y="3600"/>
                <a:chExt cx="99" cy="73"/>
              </a:xfrm>
            </p:grpSpPr>
            <p:grpSp>
              <p:nvGrpSpPr>
                <p:cNvPr id="14854" name="Group 95"/>
                <p:cNvGrpSpPr>
                  <a:grpSpLocks/>
                </p:cNvGrpSpPr>
                <p:nvPr/>
              </p:nvGrpSpPr>
              <p:grpSpPr bwMode="auto">
                <a:xfrm>
                  <a:off x="923" y="3600"/>
                  <a:ext cx="49" cy="23"/>
                  <a:chOff x="923" y="3600"/>
                  <a:chExt cx="49" cy="23"/>
                </a:xfrm>
              </p:grpSpPr>
              <p:sp>
                <p:nvSpPr>
                  <p:cNvPr id="14871" name="Freeform 96"/>
                  <p:cNvSpPr>
                    <a:spLocks/>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2" name="Freeform 97"/>
                  <p:cNvSpPr>
                    <a:spLocks/>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3" name="Freeform 98"/>
                  <p:cNvSpPr>
                    <a:spLocks/>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5" name="Group 99"/>
                <p:cNvGrpSpPr>
                  <a:grpSpLocks/>
                </p:cNvGrpSpPr>
                <p:nvPr/>
              </p:nvGrpSpPr>
              <p:grpSpPr bwMode="auto">
                <a:xfrm>
                  <a:off x="935" y="3612"/>
                  <a:ext cx="48" cy="23"/>
                  <a:chOff x="935" y="3612"/>
                  <a:chExt cx="48" cy="23"/>
                </a:xfrm>
              </p:grpSpPr>
              <p:sp>
                <p:nvSpPr>
                  <p:cNvPr id="14868" name="Freeform 100"/>
                  <p:cNvSpPr>
                    <a:spLocks/>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9" name="Freeform 101"/>
                  <p:cNvSpPr>
                    <a:spLocks/>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0" name="Freeform 102"/>
                  <p:cNvSpPr>
                    <a:spLocks/>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6" name="Group 103"/>
                <p:cNvGrpSpPr>
                  <a:grpSpLocks/>
                </p:cNvGrpSpPr>
                <p:nvPr/>
              </p:nvGrpSpPr>
              <p:grpSpPr bwMode="auto">
                <a:xfrm>
                  <a:off x="947" y="3625"/>
                  <a:ext cx="50" cy="22"/>
                  <a:chOff x="947" y="3625"/>
                  <a:chExt cx="50" cy="22"/>
                </a:xfrm>
              </p:grpSpPr>
              <p:sp>
                <p:nvSpPr>
                  <p:cNvPr id="14865" name="Freeform 104"/>
                  <p:cNvSpPr>
                    <a:spLocks/>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6" name="Freeform 105"/>
                  <p:cNvSpPr>
                    <a:spLocks/>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7" name="Freeform 106"/>
                  <p:cNvSpPr>
                    <a:spLocks/>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7" name="Group 107"/>
                <p:cNvGrpSpPr>
                  <a:grpSpLocks/>
                </p:cNvGrpSpPr>
                <p:nvPr/>
              </p:nvGrpSpPr>
              <p:grpSpPr bwMode="auto">
                <a:xfrm>
                  <a:off x="960" y="3637"/>
                  <a:ext cx="50" cy="23"/>
                  <a:chOff x="960" y="3637"/>
                  <a:chExt cx="50" cy="23"/>
                </a:xfrm>
              </p:grpSpPr>
              <p:sp>
                <p:nvSpPr>
                  <p:cNvPr id="14862" name="Freeform 108"/>
                  <p:cNvSpPr>
                    <a:spLocks/>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3" name="Freeform 109"/>
                  <p:cNvSpPr>
                    <a:spLocks/>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4" name="Freeform 110"/>
                  <p:cNvSpPr>
                    <a:spLocks/>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8" name="Group 111"/>
                <p:cNvGrpSpPr>
                  <a:grpSpLocks/>
                </p:cNvGrpSpPr>
                <p:nvPr/>
              </p:nvGrpSpPr>
              <p:grpSpPr bwMode="auto">
                <a:xfrm>
                  <a:off x="973" y="3650"/>
                  <a:ext cx="49" cy="23"/>
                  <a:chOff x="973" y="3650"/>
                  <a:chExt cx="49" cy="23"/>
                </a:xfrm>
              </p:grpSpPr>
              <p:sp>
                <p:nvSpPr>
                  <p:cNvPr id="14859" name="Freeform 112"/>
                  <p:cNvSpPr>
                    <a:spLocks/>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 name="Freeform 113"/>
                  <p:cNvSpPr>
                    <a:spLocks/>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 name="Freeform 114"/>
                  <p:cNvSpPr>
                    <a:spLocks/>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89" name="Group 115"/>
              <p:cNvGrpSpPr>
                <a:grpSpLocks/>
              </p:cNvGrpSpPr>
              <p:nvPr/>
            </p:nvGrpSpPr>
            <p:grpSpPr bwMode="auto">
              <a:xfrm>
                <a:off x="985" y="3665"/>
                <a:ext cx="100" cy="73"/>
                <a:chOff x="985" y="3665"/>
                <a:chExt cx="100" cy="73"/>
              </a:xfrm>
            </p:grpSpPr>
            <p:grpSp>
              <p:nvGrpSpPr>
                <p:cNvPr id="14834" name="Group 116"/>
                <p:cNvGrpSpPr>
                  <a:grpSpLocks/>
                </p:cNvGrpSpPr>
                <p:nvPr/>
              </p:nvGrpSpPr>
              <p:grpSpPr bwMode="auto">
                <a:xfrm>
                  <a:off x="985" y="3665"/>
                  <a:ext cx="50" cy="23"/>
                  <a:chOff x="985" y="3665"/>
                  <a:chExt cx="50" cy="23"/>
                </a:xfrm>
              </p:grpSpPr>
              <p:sp>
                <p:nvSpPr>
                  <p:cNvPr id="14851" name="Freeform 117"/>
                  <p:cNvSpPr>
                    <a:spLocks/>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2" name="Freeform 118"/>
                  <p:cNvSpPr>
                    <a:spLocks/>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3" name="Freeform 119"/>
                  <p:cNvSpPr>
                    <a:spLocks/>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5" name="Group 120"/>
                <p:cNvGrpSpPr>
                  <a:grpSpLocks/>
                </p:cNvGrpSpPr>
                <p:nvPr/>
              </p:nvGrpSpPr>
              <p:grpSpPr bwMode="auto">
                <a:xfrm>
                  <a:off x="997" y="3677"/>
                  <a:ext cx="49" cy="23"/>
                  <a:chOff x="997" y="3677"/>
                  <a:chExt cx="49" cy="23"/>
                </a:xfrm>
              </p:grpSpPr>
              <p:sp>
                <p:nvSpPr>
                  <p:cNvPr id="14848" name="Freeform 121"/>
                  <p:cNvSpPr>
                    <a:spLocks/>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9" name="Freeform 122"/>
                  <p:cNvSpPr>
                    <a:spLocks/>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0" name="Freeform 123"/>
                  <p:cNvSpPr>
                    <a:spLocks/>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6" name="Group 124"/>
                <p:cNvGrpSpPr>
                  <a:grpSpLocks/>
                </p:cNvGrpSpPr>
                <p:nvPr/>
              </p:nvGrpSpPr>
              <p:grpSpPr bwMode="auto">
                <a:xfrm>
                  <a:off x="1010" y="3690"/>
                  <a:ext cx="48" cy="23"/>
                  <a:chOff x="1010" y="3690"/>
                  <a:chExt cx="48" cy="23"/>
                </a:xfrm>
              </p:grpSpPr>
              <p:sp>
                <p:nvSpPr>
                  <p:cNvPr id="14845" name="Freeform 125"/>
                  <p:cNvSpPr>
                    <a:spLocks/>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6" name="Freeform 126"/>
                  <p:cNvSpPr>
                    <a:spLocks/>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7" name="Freeform 127"/>
                  <p:cNvSpPr>
                    <a:spLocks/>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7" name="Group 128"/>
                <p:cNvGrpSpPr>
                  <a:grpSpLocks/>
                </p:cNvGrpSpPr>
                <p:nvPr/>
              </p:nvGrpSpPr>
              <p:grpSpPr bwMode="auto">
                <a:xfrm>
                  <a:off x="1023" y="3703"/>
                  <a:ext cx="49" cy="22"/>
                  <a:chOff x="1023" y="3703"/>
                  <a:chExt cx="49" cy="22"/>
                </a:xfrm>
              </p:grpSpPr>
              <p:sp>
                <p:nvSpPr>
                  <p:cNvPr id="14842" name="Freeform 129"/>
                  <p:cNvSpPr>
                    <a:spLocks/>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3" name="Freeform 130"/>
                  <p:cNvSpPr>
                    <a:spLocks/>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4" name="Freeform 131"/>
                  <p:cNvSpPr>
                    <a:spLocks/>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8" name="Group 132"/>
                <p:cNvGrpSpPr>
                  <a:grpSpLocks/>
                </p:cNvGrpSpPr>
                <p:nvPr/>
              </p:nvGrpSpPr>
              <p:grpSpPr bwMode="auto">
                <a:xfrm>
                  <a:off x="1036" y="3716"/>
                  <a:ext cx="49" cy="22"/>
                  <a:chOff x="1036" y="3716"/>
                  <a:chExt cx="49" cy="22"/>
                </a:xfrm>
              </p:grpSpPr>
              <p:sp>
                <p:nvSpPr>
                  <p:cNvPr id="14839" name="Freeform 133"/>
                  <p:cNvSpPr>
                    <a:spLocks/>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0" name="Freeform 134"/>
                  <p:cNvSpPr>
                    <a:spLocks/>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1" name="Freeform 135"/>
                  <p:cNvSpPr>
                    <a:spLocks/>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90" name="Group 136"/>
              <p:cNvGrpSpPr>
                <a:grpSpLocks/>
              </p:cNvGrpSpPr>
              <p:nvPr/>
            </p:nvGrpSpPr>
            <p:grpSpPr bwMode="auto">
              <a:xfrm>
                <a:off x="1046" y="3727"/>
                <a:ext cx="49" cy="23"/>
                <a:chOff x="1046" y="3727"/>
                <a:chExt cx="49" cy="23"/>
              </a:xfrm>
            </p:grpSpPr>
            <p:sp>
              <p:nvSpPr>
                <p:cNvPr id="14831" name="Freeform 137"/>
                <p:cNvSpPr>
                  <a:spLocks/>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2" name="Freeform 138"/>
                <p:cNvSpPr>
                  <a:spLocks/>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3" name="Freeform 139"/>
                <p:cNvSpPr>
                  <a:spLocks/>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1" name="Group 140"/>
              <p:cNvGrpSpPr>
                <a:grpSpLocks/>
              </p:cNvGrpSpPr>
              <p:nvPr/>
            </p:nvGrpSpPr>
            <p:grpSpPr bwMode="auto">
              <a:xfrm>
                <a:off x="1058" y="3739"/>
                <a:ext cx="50" cy="23"/>
                <a:chOff x="1058" y="3739"/>
                <a:chExt cx="50" cy="23"/>
              </a:xfrm>
            </p:grpSpPr>
            <p:sp>
              <p:nvSpPr>
                <p:cNvPr id="14828" name="Freeform 141"/>
                <p:cNvSpPr>
                  <a:spLocks/>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9" name="Freeform 142"/>
                <p:cNvSpPr>
                  <a:spLocks/>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0" name="Freeform 143"/>
                <p:cNvSpPr>
                  <a:spLocks/>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2" name="Group 144"/>
              <p:cNvGrpSpPr>
                <a:grpSpLocks/>
              </p:cNvGrpSpPr>
              <p:nvPr/>
            </p:nvGrpSpPr>
            <p:grpSpPr bwMode="auto">
              <a:xfrm>
                <a:off x="1072" y="3753"/>
                <a:ext cx="48" cy="22"/>
                <a:chOff x="1072" y="3753"/>
                <a:chExt cx="48" cy="22"/>
              </a:xfrm>
            </p:grpSpPr>
            <p:sp>
              <p:nvSpPr>
                <p:cNvPr id="14825" name="Freeform 145"/>
                <p:cNvSpPr>
                  <a:spLocks/>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6" name="Freeform 146"/>
                <p:cNvSpPr>
                  <a:spLocks/>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7" name="Freeform 147"/>
                <p:cNvSpPr>
                  <a:spLocks/>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93" name="Freeform 148"/>
              <p:cNvSpPr>
                <a:spLocks/>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4" name="Freeform 149"/>
              <p:cNvSpPr>
                <a:spLocks/>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95" name="Freeform 150"/>
              <p:cNvSpPr>
                <a:spLocks/>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96" name="Group 151"/>
              <p:cNvGrpSpPr>
                <a:grpSpLocks/>
              </p:cNvGrpSpPr>
              <p:nvPr/>
            </p:nvGrpSpPr>
            <p:grpSpPr bwMode="auto">
              <a:xfrm>
                <a:off x="832" y="3547"/>
                <a:ext cx="49" cy="23"/>
                <a:chOff x="832" y="3547"/>
                <a:chExt cx="49" cy="23"/>
              </a:xfrm>
            </p:grpSpPr>
            <p:sp>
              <p:nvSpPr>
                <p:cNvPr id="14822" name="Freeform 152"/>
                <p:cNvSpPr>
                  <a:spLocks/>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3" name="Freeform 153"/>
                <p:cNvSpPr>
                  <a:spLocks/>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4" name="Freeform 154"/>
                <p:cNvSpPr>
                  <a:spLocks/>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7" name="Group 155"/>
              <p:cNvGrpSpPr>
                <a:grpSpLocks/>
              </p:cNvGrpSpPr>
              <p:nvPr/>
            </p:nvGrpSpPr>
            <p:grpSpPr bwMode="auto">
              <a:xfrm>
                <a:off x="844" y="3560"/>
                <a:ext cx="49" cy="22"/>
                <a:chOff x="844" y="3560"/>
                <a:chExt cx="49" cy="22"/>
              </a:xfrm>
            </p:grpSpPr>
            <p:sp>
              <p:nvSpPr>
                <p:cNvPr id="14819" name="Freeform 156"/>
                <p:cNvSpPr>
                  <a:spLocks/>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0" name="Freeform 157"/>
                <p:cNvSpPr>
                  <a:spLocks/>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1" name="Freeform 158"/>
                <p:cNvSpPr>
                  <a:spLocks/>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8" name="Group 159"/>
              <p:cNvGrpSpPr>
                <a:grpSpLocks/>
              </p:cNvGrpSpPr>
              <p:nvPr/>
            </p:nvGrpSpPr>
            <p:grpSpPr bwMode="auto">
              <a:xfrm>
                <a:off x="857" y="3572"/>
                <a:ext cx="50" cy="23"/>
                <a:chOff x="857" y="3572"/>
                <a:chExt cx="50" cy="23"/>
              </a:xfrm>
            </p:grpSpPr>
            <p:sp>
              <p:nvSpPr>
                <p:cNvPr id="14816" name="Freeform 160"/>
                <p:cNvSpPr>
                  <a:spLocks/>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7" name="Freeform 161"/>
                <p:cNvSpPr>
                  <a:spLocks/>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8" name="Freeform 162"/>
                <p:cNvSpPr>
                  <a:spLocks/>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9" name="Group 163"/>
              <p:cNvGrpSpPr>
                <a:grpSpLocks/>
              </p:cNvGrpSpPr>
              <p:nvPr/>
            </p:nvGrpSpPr>
            <p:grpSpPr bwMode="auto">
              <a:xfrm>
                <a:off x="870" y="3585"/>
                <a:ext cx="48" cy="23"/>
                <a:chOff x="870" y="3585"/>
                <a:chExt cx="48" cy="23"/>
              </a:xfrm>
            </p:grpSpPr>
            <p:sp>
              <p:nvSpPr>
                <p:cNvPr id="14813" name="Freeform 164"/>
                <p:cNvSpPr>
                  <a:spLocks/>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4" name="Freeform 165"/>
                <p:cNvSpPr>
                  <a:spLocks/>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5" name="Freeform 166"/>
                <p:cNvSpPr>
                  <a:spLocks/>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0" name="Group 167"/>
              <p:cNvGrpSpPr>
                <a:grpSpLocks/>
              </p:cNvGrpSpPr>
              <p:nvPr/>
            </p:nvGrpSpPr>
            <p:grpSpPr bwMode="auto">
              <a:xfrm>
                <a:off x="882" y="3600"/>
                <a:ext cx="100" cy="73"/>
                <a:chOff x="882" y="3600"/>
                <a:chExt cx="100" cy="73"/>
              </a:xfrm>
            </p:grpSpPr>
            <p:grpSp>
              <p:nvGrpSpPr>
                <p:cNvPr id="14793" name="Group 168"/>
                <p:cNvGrpSpPr>
                  <a:grpSpLocks/>
                </p:cNvGrpSpPr>
                <p:nvPr/>
              </p:nvGrpSpPr>
              <p:grpSpPr bwMode="auto">
                <a:xfrm>
                  <a:off x="882" y="3600"/>
                  <a:ext cx="49" cy="23"/>
                  <a:chOff x="882" y="3600"/>
                  <a:chExt cx="49" cy="23"/>
                </a:xfrm>
              </p:grpSpPr>
              <p:sp>
                <p:nvSpPr>
                  <p:cNvPr id="14810" name="Freeform 169"/>
                  <p:cNvSpPr>
                    <a:spLocks/>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1" name="Freeform 170"/>
                  <p:cNvSpPr>
                    <a:spLocks/>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2" name="Freeform 171"/>
                  <p:cNvSpPr>
                    <a:spLocks/>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4" name="Group 172"/>
                <p:cNvGrpSpPr>
                  <a:grpSpLocks/>
                </p:cNvGrpSpPr>
                <p:nvPr/>
              </p:nvGrpSpPr>
              <p:grpSpPr bwMode="auto">
                <a:xfrm>
                  <a:off x="894" y="3612"/>
                  <a:ext cx="49" cy="23"/>
                  <a:chOff x="894" y="3612"/>
                  <a:chExt cx="49" cy="23"/>
                </a:xfrm>
              </p:grpSpPr>
              <p:sp>
                <p:nvSpPr>
                  <p:cNvPr id="14807" name="Freeform 173"/>
                  <p:cNvSpPr>
                    <a:spLocks/>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8" name="Freeform 174"/>
                  <p:cNvSpPr>
                    <a:spLocks/>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9" name="Freeform 175"/>
                  <p:cNvSpPr>
                    <a:spLocks/>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5" name="Group 176"/>
                <p:cNvGrpSpPr>
                  <a:grpSpLocks/>
                </p:cNvGrpSpPr>
                <p:nvPr/>
              </p:nvGrpSpPr>
              <p:grpSpPr bwMode="auto">
                <a:xfrm>
                  <a:off x="907" y="3625"/>
                  <a:ext cx="49" cy="23"/>
                  <a:chOff x="907" y="3625"/>
                  <a:chExt cx="49" cy="23"/>
                </a:xfrm>
              </p:grpSpPr>
              <p:sp>
                <p:nvSpPr>
                  <p:cNvPr id="14804" name="Freeform 177"/>
                  <p:cNvSpPr>
                    <a:spLocks/>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5" name="Freeform 178"/>
                  <p:cNvSpPr>
                    <a:spLocks/>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6" name="Freeform 179"/>
                  <p:cNvSpPr>
                    <a:spLocks/>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6" name="Group 180"/>
                <p:cNvGrpSpPr>
                  <a:grpSpLocks/>
                </p:cNvGrpSpPr>
                <p:nvPr/>
              </p:nvGrpSpPr>
              <p:grpSpPr bwMode="auto">
                <a:xfrm>
                  <a:off x="919" y="3638"/>
                  <a:ext cx="49" cy="22"/>
                  <a:chOff x="919" y="3638"/>
                  <a:chExt cx="49" cy="22"/>
                </a:xfrm>
              </p:grpSpPr>
              <p:sp>
                <p:nvSpPr>
                  <p:cNvPr id="14801" name="Freeform 181"/>
                  <p:cNvSpPr>
                    <a:spLocks/>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2" name="Freeform 182"/>
                  <p:cNvSpPr>
                    <a:spLocks/>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3" name="Freeform 183"/>
                  <p:cNvSpPr>
                    <a:spLocks/>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7" name="Group 184"/>
                <p:cNvGrpSpPr>
                  <a:grpSpLocks/>
                </p:cNvGrpSpPr>
                <p:nvPr/>
              </p:nvGrpSpPr>
              <p:grpSpPr bwMode="auto">
                <a:xfrm>
                  <a:off x="932" y="3651"/>
                  <a:ext cx="50" cy="22"/>
                  <a:chOff x="932" y="3651"/>
                  <a:chExt cx="50" cy="22"/>
                </a:xfrm>
              </p:grpSpPr>
              <p:sp>
                <p:nvSpPr>
                  <p:cNvPr id="14798" name="Freeform 185"/>
                  <p:cNvSpPr>
                    <a:spLocks/>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9" name="Freeform 186"/>
                  <p:cNvSpPr>
                    <a:spLocks/>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0" name="Freeform 187"/>
                  <p:cNvSpPr>
                    <a:spLocks/>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1" name="Group 188"/>
              <p:cNvGrpSpPr>
                <a:grpSpLocks/>
              </p:cNvGrpSpPr>
              <p:nvPr/>
            </p:nvGrpSpPr>
            <p:grpSpPr bwMode="auto">
              <a:xfrm>
                <a:off x="944" y="3665"/>
                <a:ext cx="99" cy="74"/>
                <a:chOff x="944" y="3665"/>
                <a:chExt cx="99" cy="74"/>
              </a:xfrm>
            </p:grpSpPr>
            <p:grpSp>
              <p:nvGrpSpPr>
                <p:cNvPr id="14773" name="Group 189"/>
                <p:cNvGrpSpPr>
                  <a:grpSpLocks/>
                </p:cNvGrpSpPr>
                <p:nvPr/>
              </p:nvGrpSpPr>
              <p:grpSpPr bwMode="auto">
                <a:xfrm>
                  <a:off x="944" y="3665"/>
                  <a:ext cx="49" cy="23"/>
                  <a:chOff x="944" y="3665"/>
                  <a:chExt cx="49" cy="23"/>
                </a:xfrm>
              </p:grpSpPr>
              <p:sp>
                <p:nvSpPr>
                  <p:cNvPr id="14790" name="Freeform 190"/>
                  <p:cNvSpPr>
                    <a:spLocks/>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1" name="Freeform 191"/>
                  <p:cNvSpPr>
                    <a:spLocks/>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2" name="Freeform 192"/>
                  <p:cNvSpPr>
                    <a:spLocks/>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4" name="Group 193"/>
                <p:cNvGrpSpPr>
                  <a:grpSpLocks/>
                </p:cNvGrpSpPr>
                <p:nvPr/>
              </p:nvGrpSpPr>
              <p:grpSpPr bwMode="auto">
                <a:xfrm>
                  <a:off x="957" y="3678"/>
                  <a:ext cx="48" cy="23"/>
                  <a:chOff x="957" y="3678"/>
                  <a:chExt cx="48" cy="23"/>
                </a:xfrm>
              </p:grpSpPr>
              <p:sp>
                <p:nvSpPr>
                  <p:cNvPr id="14787" name="Freeform 194"/>
                  <p:cNvSpPr>
                    <a:spLocks/>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8" name="Freeform 195"/>
                  <p:cNvSpPr>
                    <a:spLocks/>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9" name="Freeform 196"/>
                  <p:cNvSpPr>
                    <a:spLocks/>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5" name="Group 197"/>
                <p:cNvGrpSpPr>
                  <a:grpSpLocks/>
                </p:cNvGrpSpPr>
                <p:nvPr/>
              </p:nvGrpSpPr>
              <p:grpSpPr bwMode="auto">
                <a:xfrm>
                  <a:off x="969" y="3690"/>
                  <a:ext cx="49" cy="23"/>
                  <a:chOff x="969" y="3690"/>
                  <a:chExt cx="49" cy="23"/>
                </a:xfrm>
              </p:grpSpPr>
              <p:sp>
                <p:nvSpPr>
                  <p:cNvPr id="14784" name="Freeform 198"/>
                  <p:cNvSpPr>
                    <a:spLocks/>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5" name="Freeform 199"/>
                  <p:cNvSpPr>
                    <a:spLocks/>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6" name="Freeform 200"/>
                  <p:cNvSpPr>
                    <a:spLocks/>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6" name="Group 201"/>
                <p:cNvGrpSpPr>
                  <a:grpSpLocks/>
                </p:cNvGrpSpPr>
                <p:nvPr/>
              </p:nvGrpSpPr>
              <p:grpSpPr bwMode="auto">
                <a:xfrm>
                  <a:off x="982" y="3703"/>
                  <a:ext cx="49" cy="23"/>
                  <a:chOff x="982" y="3703"/>
                  <a:chExt cx="49" cy="23"/>
                </a:xfrm>
              </p:grpSpPr>
              <p:sp>
                <p:nvSpPr>
                  <p:cNvPr id="14781" name="Freeform 202"/>
                  <p:cNvSpPr>
                    <a:spLocks/>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2" name="Freeform 203"/>
                  <p:cNvSpPr>
                    <a:spLocks/>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3" name="Freeform 204"/>
                  <p:cNvSpPr>
                    <a:spLocks/>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7" name="Group 205"/>
                <p:cNvGrpSpPr>
                  <a:grpSpLocks/>
                </p:cNvGrpSpPr>
                <p:nvPr/>
              </p:nvGrpSpPr>
              <p:grpSpPr bwMode="auto">
                <a:xfrm>
                  <a:off x="995" y="3716"/>
                  <a:ext cx="48" cy="23"/>
                  <a:chOff x="995" y="3716"/>
                  <a:chExt cx="48" cy="23"/>
                </a:xfrm>
              </p:grpSpPr>
              <p:sp>
                <p:nvSpPr>
                  <p:cNvPr id="14778" name="Freeform 206"/>
                  <p:cNvSpPr>
                    <a:spLocks/>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9" name="Freeform 207"/>
                  <p:cNvSpPr>
                    <a:spLocks/>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0" name="Freeform 208"/>
                  <p:cNvSpPr>
                    <a:spLocks/>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2" name="Group 209"/>
              <p:cNvGrpSpPr>
                <a:grpSpLocks/>
              </p:cNvGrpSpPr>
              <p:nvPr/>
            </p:nvGrpSpPr>
            <p:grpSpPr bwMode="auto">
              <a:xfrm>
                <a:off x="1005" y="3727"/>
                <a:ext cx="49" cy="23"/>
                <a:chOff x="1005" y="3727"/>
                <a:chExt cx="49" cy="23"/>
              </a:xfrm>
            </p:grpSpPr>
            <p:sp>
              <p:nvSpPr>
                <p:cNvPr id="14770" name="Freeform 210"/>
                <p:cNvSpPr>
                  <a:spLocks/>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1" name="Freeform 211"/>
                <p:cNvSpPr>
                  <a:spLocks/>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2" name="Freeform 212"/>
                <p:cNvSpPr>
                  <a:spLocks/>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3" name="Group 213"/>
              <p:cNvGrpSpPr>
                <a:grpSpLocks/>
              </p:cNvGrpSpPr>
              <p:nvPr/>
            </p:nvGrpSpPr>
            <p:grpSpPr bwMode="auto">
              <a:xfrm>
                <a:off x="1018" y="3740"/>
                <a:ext cx="49" cy="22"/>
                <a:chOff x="1018" y="3740"/>
                <a:chExt cx="49" cy="22"/>
              </a:xfrm>
            </p:grpSpPr>
            <p:sp>
              <p:nvSpPr>
                <p:cNvPr id="14767" name="Freeform 214"/>
                <p:cNvSpPr>
                  <a:spLocks/>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8" name="Freeform 215"/>
                <p:cNvSpPr>
                  <a:spLocks/>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9" name="Freeform 216"/>
                <p:cNvSpPr>
                  <a:spLocks/>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4" name="Group 217"/>
              <p:cNvGrpSpPr>
                <a:grpSpLocks/>
              </p:cNvGrpSpPr>
              <p:nvPr/>
            </p:nvGrpSpPr>
            <p:grpSpPr bwMode="auto">
              <a:xfrm>
                <a:off x="1030" y="3753"/>
                <a:ext cx="49" cy="23"/>
                <a:chOff x="1030" y="3753"/>
                <a:chExt cx="49" cy="23"/>
              </a:xfrm>
            </p:grpSpPr>
            <p:sp>
              <p:nvSpPr>
                <p:cNvPr id="14764" name="Freeform 218"/>
                <p:cNvSpPr>
                  <a:spLocks/>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5" name="Freeform 219"/>
                <p:cNvSpPr>
                  <a:spLocks/>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6" name="Freeform 220"/>
                <p:cNvSpPr>
                  <a:spLocks/>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05" name="Freeform 221"/>
              <p:cNvSpPr>
                <a:spLocks/>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6" name="Freeform 222"/>
              <p:cNvSpPr>
                <a:spLocks/>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7" name="Freeform 223"/>
              <p:cNvSpPr>
                <a:spLocks/>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08" name="Group 224"/>
              <p:cNvGrpSpPr>
                <a:grpSpLocks/>
              </p:cNvGrpSpPr>
              <p:nvPr/>
            </p:nvGrpSpPr>
            <p:grpSpPr bwMode="auto">
              <a:xfrm>
                <a:off x="790" y="3547"/>
                <a:ext cx="49" cy="23"/>
                <a:chOff x="790" y="3547"/>
                <a:chExt cx="49" cy="23"/>
              </a:xfrm>
            </p:grpSpPr>
            <p:sp>
              <p:nvSpPr>
                <p:cNvPr id="14761" name="Freeform 225"/>
                <p:cNvSpPr>
                  <a:spLocks/>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2" name="Freeform 226"/>
                <p:cNvSpPr>
                  <a:spLocks/>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3" name="Freeform 227"/>
                <p:cNvSpPr>
                  <a:spLocks/>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9" name="Group 228"/>
              <p:cNvGrpSpPr>
                <a:grpSpLocks/>
              </p:cNvGrpSpPr>
              <p:nvPr/>
            </p:nvGrpSpPr>
            <p:grpSpPr bwMode="auto">
              <a:xfrm>
                <a:off x="803" y="3560"/>
                <a:ext cx="49" cy="22"/>
                <a:chOff x="803" y="3560"/>
                <a:chExt cx="49" cy="22"/>
              </a:xfrm>
            </p:grpSpPr>
            <p:sp>
              <p:nvSpPr>
                <p:cNvPr id="14758" name="Freeform 229"/>
                <p:cNvSpPr>
                  <a:spLocks/>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9" name="Freeform 230"/>
                <p:cNvSpPr>
                  <a:spLocks/>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0" name="Freeform 231"/>
                <p:cNvSpPr>
                  <a:spLocks/>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0" name="Group 232"/>
              <p:cNvGrpSpPr>
                <a:grpSpLocks/>
              </p:cNvGrpSpPr>
              <p:nvPr/>
            </p:nvGrpSpPr>
            <p:grpSpPr bwMode="auto">
              <a:xfrm>
                <a:off x="815" y="3572"/>
                <a:ext cx="50" cy="23"/>
                <a:chOff x="815" y="3572"/>
                <a:chExt cx="50" cy="23"/>
              </a:xfrm>
            </p:grpSpPr>
            <p:sp>
              <p:nvSpPr>
                <p:cNvPr id="14755" name="Freeform 233"/>
                <p:cNvSpPr>
                  <a:spLocks/>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6" name="Freeform 234"/>
                <p:cNvSpPr>
                  <a:spLocks/>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7" name="Freeform 235"/>
                <p:cNvSpPr>
                  <a:spLocks/>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1" name="Group 236"/>
              <p:cNvGrpSpPr>
                <a:grpSpLocks/>
              </p:cNvGrpSpPr>
              <p:nvPr/>
            </p:nvGrpSpPr>
            <p:grpSpPr bwMode="auto">
              <a:xfrm>
                <a:off x="828" y="3585"/>
                <a:ext cx="49" cy="23"/>
                <a:chOff x="828" y="3585"/>
                <a:chExt cx="49" cy="23"/>
              </a:xfrm>
            </p:grpSpPr>
            <p:sp>
              <p:nvSpPr>
                <p:cNvPr id="14752" name="Freeform 237"/>
                <p:cNvSpPr>
                  <a:spLocks/>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3" name="Freeform 238"/>
                <p:cNvSpPr>
                  <a:spLocks/>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4" name="Freeform 239"/>
                <p:cNvSpPr>
                  <a:spLocks/>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2" name="Group 240"/>
              <p:cNvGrpSpPr>
                <a:grpSpLocks/>
              </p:cNvGrpSpPr>
              <p:nvPr/>
            </p:nvGrpSpPr>
            <p:grpSpPr bwMode="auto">
              <a:xfrm>
                <a:off x="840" y="3600"/>
                <a:ext cx="100" cy="73"/>
                <a:chOff x="840" y="3600"/>
                <a:chExt cx="100" cy="73"/>
              </a:xfrm>
            </p:grpSpPr>
            <p:grpSp>
              <p:nvGrpSpPr>
                <p:cNvPr id="14732" name="Group 241"/>
                <p:cNvGrpSpPr>
                  <a:grpSpLocks/>
                </p:cNvGrpSpPr>
                <p:nvPr/>
              </p:nvGrpSpPr>
              <p:grpSpPr bwMode="auto">
                <a:xfrm>
                  <a:off x="840" y="3600"/>
                  <a:ext cx="49" cy="23"/>
                  <a:chOff x="840" y="3600"/>
                  <a:chExt cx="49" cy="23"/>
                </a:xfrm>
              </p:grpSpPr>
              <p:sp>
                <p:nvSpPr>
                  <p:cNvPr id="14749" name="Freeform 242"/>
                  <p:cNvSpPr>
                    <a:spLocks/>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0" name="Freeform 243"/>
                  <p:cNvSpPr>
                    <a:spLocks/>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1" name="Freeform 244"/>
                  <p:cNvSpPr>
                    <a:spLocks/>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3" name="Group 245"/>
                <p:cNvGrpSpPr>
                  <a:grpSpLocks/>
                </p:cNvGrpSpPr>
                <p:nvPr/>
              </p:nvGrpSpPr>
              <p:grpSpPr bwMode="auto">
                <a:xfrm>
                  <a:off x="853" y="3612"/>
                  <a:ext cx="48" cy="23"/>
                  <a:chOff x="853" y="3612"/>
                  <a:chExt cx="48" cy="23"/>
                </a:xfrm>
              </p:grpSpPr>
              <p:sp>
                <p:nvSpPr>
                  <p:cNvPr id="14746" name="Freeform 246"/>
                  <p:cNvSpPr>
                    <a:spLocks/>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 name="Freeform 247"/>
                  <p:cNvSpPr>
                    <a:spLocks/>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 name="Freeform 248"/>
                  <p:cNvSpPr>
                    <a:spLocks/>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4" name="Group 249"/>
                <p:cNvGrpSpPr>
                  <a:grpSpLocks/>
                </p:cNvGrpSpPr>
                <p:nvPr/>
              </p:nvGrpSpPr>
              <p:grpSpPr bwMode="auto">
                <a:xfrm>
                  <a:off x="865" y="3625"/>
                  <a:ext cx="49" cy="23"/>
                  <a:chOff x="865" y="3625"/>
                  <a:chExt cx="49" cy="23"/>
                </a:xfrm>
              </p:grpSpPr>
              <p:sp>
                <p:nvSpPr>
                  <p:cNvPr id="14743" name="Freeform 250"/>
                  <p:cNvSpPr>
                    <a:spLocks/>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4" name="Freeform 251"/>
                  <p:cNvSpPr>
                    <a:spLocks/>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5" name="Freeform 252"/>
                  <p:cNvSpPr>
                    <a:spLocks/>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5" name="Group 253"/>
                <p:cNvGrpSpPr>
                  <a:grpSpLocks/>
                </p:cNvGrpSpPr>
                <p:nvPr/>
              </p:nvGrpSpPr>
              <p:grpSpPr bwMode="auto">
                <a:xfrm>
                  <a:off x="878" y="3638"/>
                  <a:ext cx="49" cy="22"/>
                  <a:chOff x="878" y="3638"/>
                  <a:chExt cx="49" cy="22"/>
                </a:xfrm>
              </p:grpSpPr>
              <p:sp>
                <p:nvSpPr>
                  <p:cNvPr id="14740" name="Freeform 254"/>
                  <p:cNvSpPr>
                    <a:spLocks/>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1" name="Freeform 255"/>
                  <p:cNvSpPr>
                    <a:spLocks/>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2" name="Freeform 256"/>
                  <p:cNvSpPr>
                    <a:spLocks/>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6" name="Group 257"/>
                <p:cNvGrpSpPr>
                  <a:grpSpLocks/>
                </p:cNvGrpSpPr>
                <p:nvPr/>
              </p:nvGrpSpPr>
              <p:grpSpPr bwMode="auto">
                <a:xfrm>
                  <a:off x="890" y="3651"/>
                  <a:ext cx="50" cy="22"/>
                  <a:chOff x="890" y="3651"/>
                  <a:chExt cx="50" cy="22"/>
                </a:xfrm>
              </p:grpSpPr>
              <p:sp>
                <p:nvSpPr>
                  <p:cNvPr id="14737" name="Freeform 258"/>
                  <p:cNvSpPr>
                    <a:spLocks/>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8" name="Freeform 259"/>
                  <p:cNvSpPr>
                    <a:spLocks/>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9" name="Freeform 260"/>
                  <p:cNvSpPr>
                    <a:spLocks/>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3" name="Group 261"/>
              <p:cNvGrpSpPr>
                <a:grpSpLocks/>
              </p:cNvGrpSpPr>
              <p:nvPr/>
            </p:nvGrpSpPr>
            <p:grpSpPr bwMode="auto">
              <a:xfrm>
                <a:off x="903" y="3665"/>
                <a:ext cx="99" cy="74"/>
                <a:chOff x="903" y="3665"/>
                <a:chExt cx="99" cy="74"/>
              </a:xfrm>
            </p:grpSpPr>
            <p:grpSp>
              <p:nvGrpSpPr>
                <p:cNvPr id="14712" name="Group 262"/>
                <p:cNvGrpSpPr>
                  <a:grpSpLocks/>
                </p:cNvGrpSpPr>
                <p:nvPr/>
              </p:nvGrpSpPr>
              <p:grpSpPr bwMode="auto">
                <a:xfrm>
                  <a:off x="903" y="3665"/>
                  <a:ext cx="49" cy="23"/>
                  <a:chOff x="903" y="3665"/>
                  <a:chExt cx="49" cy="23"/>
                </a:xfrm>
              </p:grpSpPr>
              <p:sp>
                <p:nvSpPr>
                  <p:cNvPr id="14729" name="Freeform 263"/>
                  <p:cNvSpPr>
                    <a:spLocks/>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0" name="Freeform 264"/>
                  <p:cNvSpPr>
                    <a:spLocks/>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1" name="Freeform 265"/>
                  <p:cNvSpPr>
                    <a:spLocks/>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3" name="Group 266"/>
                <p:cNvGrpSpPr>
                  <a:grpSpLocks/>
                </p:cNvGrpSpPr>
                <p:nvPr/>
              </p:nvGrpSpPr>
              <p:grpSpPr bwMode="auto">
                <a:xfrm>
                  <a:off x="914" y="3678"/>
                  <a:ext cx="49" cy="23"/>
                  <a:chOff x="914" y="3678"/>
                  <a:chExt cx="49" cy="23"/>
                </a:xfrm>
              </p:grpSpPr>
              <p:sp>
                <p:nvSpPr>
                  <p:cNvPr id="14726" name="Freeform 267"/>
                  <p:cNvSpPr>
                    <a:spLocks/>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7" name="Freeform 268"/>
                  <p:cNvSpPr>
                    <a:spLocks/>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8" name="Freeform 269"/>
                  <p:cNvSpPr>
                    <a:spLocks/>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4" name="Group 270"/>
                <p:cNvGrpSpPr>
                  <a:grpSpLocks/>
                </p:cNvGrpSpPr>
                <p:nvPr/>
              </p:nvGrpSpPr>
              <p:grpSpPr bwMode="auto">
                <a:xfrm>
                  <a:off x="928" y="3690"/>
                  <a:ext cx="48" cy="23"/>
                  <a:chOff x="928" y="3690"/>
                  <a:chExt cx="48" cy="23"/>
                </a:xfrm>
              </p:grpSpPr>
              <p:sp>
                <p:nvSpPr>
                  <p:cNvPr id="14723" name="Freeform 271"/>
                  <p:cNvSpPr>
                    <a:spLocks/>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4" name="Freeform 272"/>
                  <p:cNvSpPr>
                    <a:spLocks/>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5" name="Freeform 273"/>
                  <p:cNvSpPr>
                    <a:spLocks/>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5" name="Group 274"/>
                <p:cNvGrpSpPr>
                  <a:grpSpLocks/>
                </p:cNvGrpSpPr>
                <p:nvPr/>
              </p:nvGrpSpPr>
              <p:grpSpPr bwMode="auto">
                <a:xfrm>
                  <a:off x="940" y="3703"/>
                  <a:ext cx="49" cy="23"/>
                  <a:chOff x="940" y="3703"/>
                  <a:chExt cx="49" cy="23"/>
                </a:xfrm>
              </p:grpSpPr>
              <p:sp>
                <p:nvSpPr>
                  <p:cNvPr id="14720" name="Freeform 275"/>
                  <p:cNvSpPr>
                    <a:spLocks/>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1" name="Freeform 276"/>
                  <p:cNvSpPr>
                    <a:spLocks/>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2" name="Freeform 277"/>
                  <p:cNvSpPr>
                    <a:spLocks/>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6" name="Group 278"/>
                <p:cNvGrpSpPr>
                  <a:grpSpLocks/>
                </p:cNvGrpSpPr>
                <p:nvPr/>
              </p:nvGrpSpPr>
              <p:grpSpPr bwMode="auto">
                <a:xfrm>
                  <a:off x="953" y="3716"/>
                  <a:ext cx="49" cy="23"/>
                  <a:chOff x="953" y="3716"/>
                  <a:chExt cx="49" cy="23"/>
                </a:xfrm>
              </p:grpSpPr>
              <p:sp>
                <p:nvSpPr>
                  <p:cNvPr id="14717" name="Freeform 279"/>
                  <p:cNvSpPr>
                    <a:spLocks/>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8" name="Freeform 280"/>
                  <p:cNvSpPr>
                    <a:spLocks/>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9" name="Freeform 281"/>
                  <p:cNvSpPr>
                    <a:spLocks/>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4" name="Group 282"/>
              <p:cNvGrpSpPr>
                <a:grpSpLocks/>
              </p:cNvGrpSpPr>
              <p:nvPr/>
            </p:nvGrpSpPr>
            <p:grpSpPr bwMode="auto">
              <a:xfrm>
                <a:off x="963" y="3727"/>
                <a:ext cx="49" cy="23"/>
                <a:chOff x="963" y="3727"/>
                <a:chExt cx="49" cy="23"/>
              </a:xfrm>
            </p:grpSpPr>
            <p:sp>
              <p:nvSpPr>
                <p:cNvPr id="14709" name="Freeform 283"/>
                <p:cNvSpPr>
                  <a:spLocks/>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0" name="Freeform 284"/>
                <p:cNvSpPr>
                  <a:spLocks/>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1" name="Freeform 285"/>
                <p:cNvSpPr>
                  <a:spLocks/>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5" name="Group 286"/>
              <p:cNvGrpSpPr>
                <a:grpSpLocks/>
              </p:cNvGrpSpPr>
              <p:nvPr/>
            </p:nvGrpSpPr>
            <p:grpSpPr bwMode="auto">
              <a:xfrm>
                <a:off x="976" y="3740"/>
                <a:ext cx="50" cy="22"/>
                <a:chOff x="976" y="3740"/>
                <a:chExt cx="50" cy="22"/>
              </a:xfrm>
            </p:grpSpPr>
            <p:sp>
              <p:nvSpPr>
                <p:cNvPr id="14706" name="Freeform 287"/>
                <p:cNvSpPr>
                  <a:spLocks/>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7" name="Freeform 288"/>
                <p:cNvSpPr>
                  <a:spLocks/>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8" name="Freeform 289"/>
                <p:cNvSpPr>
                  <a:spLocks/>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6" name="Group 290"/>
              <p:cNvGrpSpPr>
                <a:grpSpLocks/>
              </p:cNvGrpSpPr>
              <p:nvPr/>
            </p:nvGrpSpPr>
            <p:grpSpPr bwMode="auto">
              <a:xfrm>
                <a:off x="761" y="3560"/>
                <a:ext cx="50" cy="22"/>
                <a:chOff x="761" y="3560"/>
                <a:chExt cx="50" cy="22"/>
              </a:xfrm>
            </p:grpSpPr>
            <p:sp>
              <p:nvSpPr>
                <p:cNvPr id="14703" name="Freeform 291"/>
                <p:cNvSpPr>
                  <a:spLocks/>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4" name="Freeform 292"/>
                <p:cNvSpPr>
                  <a:spLocks/>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5" name="Freeform 293"/>
                <p:cNvSpPr>
                  <a:spLocks/>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7" name="Group 294"/>
              <p:cNvGrpSpPr>
                <a:grpSpLocks/>
              </p:cNvGrpSpPr>
              <p:nvPr/>
            </p:nvGrpSpPr>
            <p:grpSpPr bwMode="auto">
              <a:xfrm>
                <a:off x="774" y="3572"/>
                <a:ext cx="49" cy="23"/>
                <a:chOff x="774" y="3572"/>
                <a:chExt cx="49" cy="23"/>
              </a:xfrm>
            </p:grpSpPr>
            <p:sp>
              <p:nvSpPr>
                <p:cNvPr id="14700" name="Freeform 295"/>
                <p:cNvSpPr>
                  <a:spLocks/>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1" name="Freeform 296"/>
                <p:cNvSpPr>
                  <a:spLocks/>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2" name="Freeform 297"/>
                <p:cNvSpPr>
                  <a:spLocks/>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8" name="Group 298"/>
              <p:cNvGrpSpPr>
                <a:grpSpLocks/>
              </p:cNvGrpSpPr>
              <p:nvPr/>
            </p:nvGrpSpPr>
            <p:grpSpPr bwMode="auto">
              <a:xfrm>
                <a:off x="787" y="3585"/>
                <a:ext cx="49" cy="23"/>
                <a:chOff x="787" y="3585"/>
                <a:chExt cx="49" cy="23"/>
              </a:xfrm>
            </p:grpSpPr>
            <p:sp>
              <p:nvSpPr>
                <p:cNvPr id="14697" name="Freeform 299"/>
                <p:cNvSpPr>
                  <a:spLocks/>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8" name="Freeform 300"/>
                <p:cNvSpPr>
                  <a:spLocks/>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9" name="Freeform 301"/>
                <p:cNvSpPr>
                  <a:spLocks/>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9" name="Group 302"/>
              <p:cNvGrpSpPr>
                <a:grpSpLocks/>
              </p:cNvGrpSpPr>
              <p:nvPr/>
            </p:nvGrpSpPr>
            <p:grpSpPr bwMode="auto">
              <a:xfrm>
                <a:off x="799" y="3600"/>
                <a:ext cx="99" cy="73"/>
                <a:chOff x="799" y="3600"/>
                <a:chExt cx="99" cy="73"/>
              </a:xfrm>
            </p:grpSpPr>
            <p:grpSp>
              <p:nvGrpSpPr>
                <p:cNvPr id="14677" name="Group 303"/>
                <p:cNvGrpSpPr>
                  <a:grpSpLocks/>
                </p:cNvGrpSpPr>
                <p:nvPr/>
              </p:nvGrpSpPr>
              <p:grpSpPr bwMode="auto">
                <a:xfrm>
                  <a:off x="799" y="3600"/>
                  <a:ext cx="48" cy="23"/>
                  <a:chOff x="799" y="3600"/>
                  <a:chExt cx="48" cy="23"/>
                </a:xfrm>
              </p:grpSpPr>
              <p:sp>
                <p:nvSpPr>
                  <p:cNvPr id="14694" name="Freeform 304"/>
                  <p:cNvSpPr>
                    <a:spLocks/>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5" name="Freeform 305"/>
                  <p:cNvSpPr>
                    <a:spLocks/>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6" name="Freeform 306"/>
                  <p:cNvSpPr>
                    <a:spLocks/>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8" name="Group 307"/>
                <p:cNvGrpSpPr>
                  <a:grpSpLocks/>
                </p:cNvGrpSpPr>
                <p:nvPr/>
              </p:nvGrpSpPr>
              <p:grpSpPr bwMode="auto">
                <a:xfrm>
                  <a:off x="811" y="3612"/>
                  <a:ext cx="48" cy="23"/>
                  <a:chOff x="811" y="3612"/>
                  <a:chExt cx="48" cy="23"/>
                </a:xfrm>
              </p:grpSpPr>
              <p:sp>
                <p:nvSpPr>
                  <p:cNvPr id="14691" name="Freeform 308"/>
                  <p:cNvSpPr>
                    <a:spLocks/>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2" name="Freeform 309"/>
                  <p:cNvSpPr>
                    <a:spLocks/>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3" name="Freeform 310"/>
                  <p:cNvSpPr>
                    <a:spLocks/>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9" name="Group 311"/>
                <p:cNvGrpSpPr>
                  <a:grpSpLocks/>
                </p:cNvGrpSpPr>
                <p:nvPr/>
              </p:nvGrpSpPr>
              <p:grpSpPr bwMode="auto">
                <a:xfrm>
                  <a:off x="823" y="3625"/>
                  <a:ext cx="49" cy="23"/>
                  <a:chOff x="823" y="3625"/>
                  <a:chExt cx="49" cy="23"/>
                </a:xfrm>
              </p:grpSpPr>
              <p:sp>
                <p:nvSpPr>
                  <p:cNvPr id="14688" name="Freeform 312"/>
                  <p:cNvSpPr>
                    <a:spLocks/>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9" name="Freeform 313"/>
                  <p:cNvSpPr>
                    <a:spLocks/>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0" name="Freeform 314"/>
                  <p:cNvSpPr>
                    <a:spLocks/>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0" name="Group 315"/>
                <p:cNvGrpSpPr>
                  <a:grpSpLocks/>
                </p:cNvGrpSpPr>
                <p:nvPr/>
              </p:nvGrpSpPr>
              <p:grpSpPr bwMode="auto">
                <a:xfrm>
                  <a:off x="836" y="3638"/>
                  <a:ext cx="50" cy="22"/>
                  <a:chOff x="836" y="3638"/>
                  <a:chExt cx="50" cy="22"/>
                </a:xfrm>
              </p:grpSpPr>
              <p:sp>
                <p:nvSpPr>
                  <p:cNvPr id="14685" name="Freeform 316"/>
                  <p:cNvSpPr>
                    <a:spLocks/>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6" name="Freeform 317"/>
                  <p:cNvSpPr>
                    <a:spLocks/>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7" name="Freeform 318"/>
                  <p:cNvSpPr>
                    <a:spLocks/>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81" name="Group 319"/>
                <p:cNvGrpSpPr>
                  <a:grpSpLocks/>
                </p:cNvGrpSpPr>
                <p:nvPr/>
              </p:nvGrpSpPr>
              <p:grpSpPr bwMode="auto">
                <a:xfrm>
                  <a:off x="849" y="3651"/>
                  <a:ext cx="49" cy="22"/>
                  <a:chOff x="849" y="3651"/>
                  <a:chExt cx="49" cy="22"/>
                </a:xfrm>
              </p:grpSpPr>
              <p:sp>
                <p:nvSpPr>
                  <p:cNvPr id="14682" name="Freeform 320"/>
                  <p:cNvSpPr>
                    <a:spLocks/>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3" name="Freeform 321"/>
                  <p:cNvSpPr>
                    <a:spLocks/>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4" name="Freeform 322"/>
                  <p:cNvSpPr>
                    <a:spLocks/>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0" name="Group 323"/>
              <p:cNvGrpSpPr>
                <a:grpSpLocks/>
              </p:cNvGrpSpPr>
              <p:nvPr/>
            </p:nvGrpSpPr>
            <p:grpSpPr bwMode="auto">
              <a:xfrm>
                <a:off x="861" y="3665"/>
                <a:ext cx="99" cy="74"/>
                <a:chOff x="861" y="3665"/>
                <a:chExt cx="99" cy="74"/>
              </a:xfrm>
            </p:grpSpPr>
            <p:grpSp>
              <p:nvGrpSpPr>
                <p:cNvPr id="14657" name="Group 324"/>
                <p:cNvGrpSpPr>
                  <a:grpSpLocks/>
                </p:cNvGrpSpPr>
                <p:nvPr/>
              </p:nvGrpSpPr>
              <p:grpSpPr bwMode="auto">
                <a:xfrm>
                  <a:off x="861" y="3665"/>
                  <a:ext cx="50" cy="23"/>
                  <a:chOff x="861" y="3665"/>
                  <a:chExt cx="50" cy="23"/>
                </a:xfrm>
              </p:grpSpPr>
              <p:sp>
                <p:nvSpPr>
                  <p:cNvPr id="14674" name="Freeform 325"/>
                  <p:cNvSpPr>
                    <a:spLocks/>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5" name="Freeform 326"/>
                  <p:cNvSpPr>
                    <a:spLocks/>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6" name="Freeform 327"/>
                  <p:cNvSpPr>
                    <a:spLocks/>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8" name="Group 328"/>
                <p:cNvGrpSpPr>
                  <a:grpSpLocks/>
                </p:cNvGrpSpPr>
                <p:nvPr/>
              </p:nvGrpSpPr>
              <p:grpSpPr bwMode="auto">
                <a:xfrm>
                  <a:off x="873" y="3678"/>
                  <a:ext cx="49" cy="23"/>
                  <a:chOff x="873" y="3678"/>
                  <a:chExt cx="49" cy="23"/>
                </a:xfrm>
              </p:grpSpPr>
              <p:sp>
                <p:nvSpPr>
                  <p:cNvPr id="14671" name="Freeform 329"/>
                  <p:cNvSpPr>
                    <a:spLocks/>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2" name="Freeform 330"/>
                  <p:cNvSpPr>
                    <a:spLocks/>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3" name="Freeform 331"/>
                  <p:cNvSpPr>
                    <a:spLocks/>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9" name="Group 332"/>
                <p:cNvGrpSpPr>
                  <a:grpSpLocks/>
                </p:cNvGrpSpPr>
                <p:nvPr/>
              </p:nvGrpSpPr>
              <p:grpSpPr bwMode="auto">
                <a:xfrm>
                  <a:off x="886" y="3690"/>
                  <a:ext cx="49" cy="23"/>
                  <a:chOff x="886" y="3690"/>
                  <a:chExt cx="49" cy="23"/>
                </a:xfrm>
              </p:grpSpPr>
              <p:sp>
                <p:nvSpPr>
                  <p:cNvPr id="14668" name="Freeform 333"/>
                  <p:cNvSpPr>
                    <a:spLocks/>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9" name="Freeform 334"/>
                  <p:cNvSpPr>
                    <a:spLocks/>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0" name="Freeform 335"/>
                  <p:cNvSpPr>
                    <a:spLocks/>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0" name="Group 336"/>
                <p:cNvGrpSpPr>
                  <a:grpSpLocks/>
                </p:cNvGrpSpPr>
                <p:nvPr/>
              </p:nvGrpSpPr>
              <p:grpSpPr bwMode="auto">
                <a:xfrm>
                  <a:off x="899" y="3703"/>
                  <a:ext cx="48" cy="23"/>
                  <a:chOff x="899" y="3703"/>
                  <a:chExt cx="48" cy="23"/>
                </a:xfrm>
              </p:grpSpPr>
              <p:sp>
                <p:nvSpPr>
                  <p:cNvPr id="14665" name="Freeform 337"/>
                  <p:cNvSpPr>
                    <a:spLocks/>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6" name="Freeform 338"/>
                  <p:cNvSpPr>
                    <a:spLocks/>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7" name="Freeform 339"/>
                  <p:cNvSpPr>
                    <a:spLocks/>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61" name="Group 340"/>
                <p:cNvGrpSpPr>
                  <a:grpSpLocks/>
                </p:cNvGrpSpPr>
                <p:nvPr/>
              </p:nvGrpSpPr>
              <p:grpSpPr bwMode="auto">
                <a:xfrm>
                  <a:off x="912" y="3716"/>
                  <a:ext cx="48" cy="23"/>
                  <a:chOff x="912" y="3716"/>
                  <a:chExt cx="48" cy="23"/>
                </a:xfrm>
              </p:grpSpPr>
              <p:sp>
                <p:nvSpPr>
                  <p:cNvPr id="14662" name="Freeform 341"/>
                  <p:cNvSpPr>
                    <a:spLocks/>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3" name="Freeform 342"/>
                  <p:cNvSpPr>
                    <a:spLocks/>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4" name="Freeform 343"/>
                  <p:cNvSpPr>
                    <a:spLocks/>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1" name="Group 344"/>
              <p:cNvGrpSpPr>
                <a:grpSpLocks/>
              </p:cNvGrpSpPr>
              <p:nvPr/>
            </p:nvGrpSpPr>
            <p:grpSpPr bwMode="auto">
              <a:xfrm>
                <a:off x="922" y="3727"/>
                <a:ext cx="49" cy="23"/>
                <a:chOff x="922" y="3727"/>
                <a:chExt cx="49" cy="23"/>
              </a:xfrm>
            </p:grpSpPr>
            <p:sp>
              <p:nvSpPr>
                <p:cNvPr id="14654" name="Freeform 345"/>
                <p:cNvSpPr>
                  <a:spLocks/>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5" name="Freeform 346"/>
                <p:cNvSpPr>
                  <a:spLocks/>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6" name="Freeform 347"/>
                <p:cNvSpPr>
                  <a:spLocks/>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2" name="Group 348"/>
              <p:cNvGrpSpPr>
                <a:grpSpLocks/>
              </p:cNvGrpSpPr>
              <p:nvPr/>
            </p:nvGrpSpPr>
            <p:grpSpPr bwMode="auto">
              <a:xfrm>
                <a:off x="895" y="3526"/>
                <a:ext cx="44" cy="23"/>
                <a:chOff x="895" y="3526"/>
                <a:chExt cx="44" cy="23"/>
              </a:xfrm>
            </p:grpSpPr>
            <p:sp>
              <p:nvSpPr>
                <p:cNvPr id="14651" name="Freeform 349"/>
                <p:cNvSpPr>
                  <a:spLocks/>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2" name="Freeform 350"/>
                <p:cNvSpPr>
                  <a:spLocks/>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3" name="Freeform 351"/>
                <p:cNvSpPr>
                  <a:spLocks/>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3" name="Group 352"/>
              <p:cNvGrpSpPr>
                <a:grpSpLocks/>
              </p:cNvGrpSpPr>
              <p:nvPr/>
            </p:nvGrpSpPr>
            <p:grpSpPr bwMode="auto">
              <a:xfrm>
                <a:off x="907" y="3540"/>
                <a:ext cx="45" cy="22"/>
                <a:chOff x="907" y="3540"/>
                <a:chExt cx="45" cy="22"/>
              </a:xfrm>
            </p:grpSpPr>
            <p:sp>
              <p:nvSpPr>
                <p:cNvPr id="14648" name="Freeform 353"/>
                <p:cNvSpPr>
                  <a:spLocks/>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9" name="Freeform 354"/>
                <p:cNvSpPr>
                  <a:spLocks/>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0" name="Freeform 355"/>
                <p:cNvSpPr>
                  <a:spLocks/>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4" name="Group 356"/>
              <p:cNvGrpSpPr>
                <a:grpSpLocks/>
              </p:cNvGrpSpPr>
              <p:nvPr/>
            </p:nvGrpSpPr>
            <p:grpSpPr bwMode="auto">
              <a:xfrm>
                <a:off x="920" y="3553"/>
                <a:ext cx="45" cy="23"/>
                <a:chOff x="920" y="3553"/>
                <a:chExt cx="45" cy="23"/>
              </a:xfrm>
            </p:grpSpPr>
            <p:sp>
              <p:nvSpPr>
                <p:cNvPr id="14645" name="Freeform 357"/>
                <p:cNvSpPr>
                  <a:spLocks/>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 name="Freeform 358"/>
                <p:cNvSpPr>
                  <a:spLocks/>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 name="Freeform 359"/>
                <p:cNvSpPr>
                  <a:spLocks/>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5" name="Group 360"/>
              <p:cNvGrpSpPr>
                <a:grpSpLocks/>
              </p:cNvGrpSpPr>
              <p:nvPr/>
            </p:nvGrpSpPr>
            <p:grpSpPr bwMode="auto">
              <a:xfrm>
                <a:off x="934" y="3566"/>
                <a:ext cx="44" cy="23"/>
                <a:chOff x="934" y="3566"/>
                <a:chExt cx="44" cy="23"/>
              </a:xfrm>
            </p:grpSpPr>
            <p:sp>
              <p:nvSpPr>
                <p:cNvPr id="14642" name="Freeform 361"/>
                <p:cNvSpPr>
                  <a:spLocks/>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 name="Freeform 362"/>
                <p:cNvSpPr>
                  <a:spLocks/>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 name="Freeform 363"/>
                <p:cNvSpPr>
                  <a:spLocks/>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6" name="Group 364"/>
              <p:cNvGrpSpPr>
                <a:grpSpLocks/>
              </p:cNvGrpSpPr>
              <p:nvPr/>
            </p:nvGrpSpPr>
            <p:grpSpPr bwMode="auto">
              <a:xfrm>
                <a:off x="949" y="3579"/>
                <a:ext cx="83" cy="63"/>
                <a:chOff x="949" y="3579"/>
                <a:chExt cx="83" cy="63"/>
              </a:xfrm>
            </p:grpSpPr>
            <p:grpSp>
              <p:nvGrpSpPr>
                <p:cNvPr id="14626" name="Group 365"/>
                <p:cNvGrpSpPr>
                  <a:grpSpLocks/>
                </p:cNvGrpSpPr>
                <p:nvPr/>
              </p:nvGrpSpPr>
              <p:grpSpPr bwMode="auto">
                <a:xfrm>
                  <a:off x="949" y="3579"/>
                  <a:ext cx="44" cy="23"/>
                  <a:chOff x="949" y="3579"/>
                  <a:chExt cx="44" cy="23"/>
                </a:xfrm>
              </p:grpSpPr>
              <p:sp>
                <p:nvSpPr>
                  <p:cNvPr id="14639" name="Freeform 366"/>
                  <p:cNvSpPr>
                    <a:spLocks/>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0" name="Freeform 367"/>
                  <p:cNvSpPr>
                    <a:spLocks/>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1" name="Freeform 368"/>
                  <p:cNvSpPr>
                    <a:spLocks/>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7" name="Group 369"/>
                <p:cNvGrpSpPr>
                  <a:grpSpLocks/>
                </p:cNvGrpSpPr>
                <p:nvPr/>
              </p:nvGrpSpPr>
              <p:grpSpPr bwMode="auto">
                <a:xfrm>
                  <a:off x="961" y="3592"/>
                  <a:ext cx="45" cy="23"/>
                  <a:chOff x="961" y="3592"/>
                  <a:chExt cx="45" cy="23"/>
                </a:xfrm>
              </p:grpSpPr>
              <p:sp>
                <p:nvSpPr>
                  <p:cNvPr id="14636" name="Freeform 370"/>
                  <p:cNvSpPr>
                    <a:spLocks/>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7" name="Freeform 371"/>
                  <p:cNvSpPr>
                    <a:spLocks/>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8" name="Freeform 372"/>
                  <p:cNvSpPr>
                    <a:spLocks/>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8" name="Group 373"/>
                <p:cNvGrpSpPr>
                  <a:grpSpLocks/>
                </p:cNvGrpSpPr>
                <p:nvPr/>
              </p:nvGrpSpPr>
              <p:grpSpPr bwMode="auto">
                <a:xfrm>
                  <a:off x="974" y="3606"/>
                  <a:ext cx="44" cy="23"/>
                  <a:chOff x="974" y="3606"/>
                  <a:chExt cx="44" cy="23"/>
                </a:xfrm>
              </p:grpSpPr>
              <p:sp>
                <p:nvSpPr>
                  <p:cNvPr id="14633" name="Freeform 374"/>
                  <p:cNvSpPr>
                    <a:spLocks/>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4" name="Freeform 375"/>
                  <p:cNvSpPr>
                    <a:spLocks/>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5" name="Freeform 376"/>
                  <p:cNvSpPr>
                    <a:spLocks/>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9" name="Group 377"/>
                <p:cNvGrpSpPr>
                  <a:grpSpLocks/>
                </p:cNvGrpSpPr>
                <p:nvPr/>
              </p:nvGrpSpPr>
              <p:grpSpPr bwMode="auto">
                <a:xfrm>
                  <a:off x="987" y="3619"/>
                  <a:ext cx="45" cy="23"/>
                  <a:chOff x="987" y="3619"/>
                  <a:chExt cx="45" cy="23"/>
                </a:xfrm>
              </p:grpSpPr>
              <p:sp>
                <p:nvSpPr>
                  <p:cNvPr id="14630" name="Freeform 378"/>
                  <p:cNvSpPr>
                    <a:spLocks/>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1" name="Freeform 379"/>
                  <p:cNvSpPr>
                    <a:spLocks/>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2" name="Freeform 380"/>
                  <p:cNvSpPr>
                    <a:spLocks/>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7" name="Group 381"/>
              <p:cNvGrpSpPr>
                <a:grpSpLocks/>
              </p:cNvGrpSpPr>
              <p:nvPr/>
            </p:nvGrpSpPr>
            <p:grpSpPr bwMode="auto">
              <a:xfrm>
                <a:off x="1002" y="3632"/>
                <a:ext cx="83" cy="63"/>
                <a:chOff x="1002" y="3632"/>
                <a:chExt cx="83" cy="63"/>
              </a:xfrm>
            </p:grpSpPr>
            <p:grpSp>
              <p:nvGrpSpPr>
                <p:cNvPr id="14610" name="Group 382"/>
                <p:cNvGrpSpPr>
                  <a:grpSpLocks/>
                </p:cNvGrpSpPr>
                <p:nvPr/>
              </p:nvGrpSpPr>
              <p:grpSpPr bwMode="auto">
                <a:xfrm>
                  <a:off x="1002" y="3632"/>
                  <a:ext cx="44" cy="22"/>
                  <a:chOff x="1002" y="3632"/>
                  <a:chExt cx="44" cy="22"/>
                </a:xfrm>
              </p:grpSpPr>
              <p:sp>
                <p:nvSpPr>
                  <p:cNvPr id="14623" name="Freeform 383"/>
                  <p:cNvSpPr>
                    <a:spLocks/>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4" name="Freeform 384"/>
                  <p:cNvSpPr>
                    <a:spLocks/>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5" name="Freeform 385"/>
                  <p:cNvSpPr>
                    <a:spLocks/>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1" name="Group 386"/>
                <p:cNvGrpSpPr>
                  <a:grpSpLocks/>
                </p:cNvGrpSpPr>
                <p:nvPr/>
              </p:nvGrpSpPr>
              <p:grpSpPr bwMode="auto">
                <a:xfrm>
                  <a:off x="1014" y="3645"/>
                  <a:ext cx="44" cy="23"/>
                  <a:chOff x="1014" y="3645"/>
                  <a:chExt cx="44" cy="23"/>
                </a:xfrm>
              </p:grpSpPr>
              <p:sp>
                <p:nvSpPr>
                  <p:cNvPr id="14620" name="Freeform 387"/>
                  <p:cNvSpPr>
                    <a:spLocks/>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1" name="Freeform 388"/>
                  <p:cNvSpPr>
                    <a:spLocks/>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2" name="Freeform 389"/>
                  <p:cNvSpPr>
                    <a:spLocks/>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2" name="Group 390"/>
                <p:cNvGrpSpPr>
                  <a:grpSpLocks/>
                </p:cNvGrpSpPr>
                <p:nvPr/>
              </p:nvGrpSpPr>
              <p:grpSpPr bwMode="auto">
                <a:xfrm>
                  <a:off x="1027" y="3659"/>
                  <a:ext cx="45" cy="23"/>
                  <a:chOff x="1027" y="3659"/>
                  <a:chExt cx="45" cy="23"/>
                </a:xfrm>
              </p:grpSpPr>
              <p:sp>
                <p:nvSpPr>
                  <p:cNvPr id="14617" name="Freeform 391"/>
                  <p:cNvSpPr>
                    <a:spLocks/>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8" name="Freeform 392"/>
                  <p:cNvSpPr>
                    <a:spLocks/>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9" name="Freeform 393"/>
                  <p:cNvSpPr>
                    <a:spLocks/>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13" name="Group 394"/>
                <p:cNvGrpSpPr>
                  <a:grpSpLocks/>
                </p:cNvGrpSpPr>
                <p:nvPr/>
              </p:nvGrpSpPr>
              <p:grpSpPr bwMode="auto">
                <a:xfrm>
                  <a:off x="1040" y="3672"/>
                  <a:ext cx="45" cy="23"/>
                  <a:chOff x="1040" y="3672"/>
                  <a:chExt cx="45" cy="23"/>
                </a:xfrm>
              </p:grpSpPr>
              <p:sp>
                <p:nvSpPr>
                  <p:cNvPr id="14614" name="Freeform 395"/>
                  <p:cNvSpPr>
                    <a:spLocks/>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5" name="Freeform 396"/>
                  <p:cNvSpPr>
                    <a:spLocks/>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6" name="Freeform 397"/>
                  <p:cNvSpPr>
                    <a:spLocks/>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8" name="Group 398"/>
              <p:cNvGrpSpPr>
                <a:grpSpLocks/>
              </p:cNvGrpSpPr>
              <p:nvPr/>
            </p:nvGrpSpPr>
            <p:grpSpPr bwMode="auto">
              <a:xfrm>
                <a:off x="1054" y="3685"/>
                <a:ext cx="45" cy="23"/>
                <a:chOff x="1054" y="3685"/>
                <a:chExt cx="45" cy="23"/>
              </a:xfrm>
            </p:grpSpPr>
            <p:sp>
              <p:nvSpPr>
                <p:cNvPr id="14607" name="Freeform 399"/>
                <p:cNvSpPr>
                  <a:spLocks/>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8" name="Freeform 400"/>
                <p:cNvSpPr>
                  <a:spLocks/>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9" name="Freeform 401"/>
                <p:cNvSpPr>
                  <a:spLocks/>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9" name="Group 402"/>
              <p:cNvGrpSpPr>
                <a:grpSpLocks/>
              </p:cNvGrpSpPr>
              <p:nvPr/>
            </p:nvGrpSpPr>
            <p:grpSpPr bwMode="auto">
              <a:xfrm>
                <a:off x="1067" y="3698"/>
                <a:ext cx="45" cy="23"/>
                <a:chOff x="1067" y="3698"/>
                <a:chExt cx="45" cy="23"/>
              </a:xfrm>
            </p:grpSpPr>
            <p:sp>
              <p:nvSpPr>
                <p:cNvPr id="14604" name="Freeform 403"/>
                <p:cNvSpPr>
                  <a:spLocks/>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5" name="Freeform 404"/>
                <p:cNvSpPr>
                  <a:spLocks/>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6" name="Freeform 405"/>
                <p:cNvSpPr>
                  <a:spLocks/>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0" name="Group 406"/>
              <p:cNvGrpSpPr>
                <a:grpSpLocks/>
              </p:cNvGrpSpPr>
              <p:nvPr/>
            </p:nvGrpSpPr>
            <p:grpSpPr bwMode="auto">
              <a:xfrm>
                <a:off x="1079" y="3712"/>
                <a:ext cx="44" cy="23"/>
                <a:chOff x="1079" y="3712"/>
                <a:chExt cx="44" cy="23"/>
              </a:xfrm>
            </p:grpSpPr>
            <p:sp>
              <p:nvSpPr>
                <p:cNvPr id="14601" name="Freeform 407"/>
                <p:cNvSpPr>
                  <a:spLocks/>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2" name="Freeform 408"/>
                <p:cNvSpPr>
                  <a:spLocks/>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3" name="Freeform 409"/>
                <p:cNvSpPr>
                  <a:spLocks/>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1" name="Group 410"/>
              <p:cNvGrpSpPr>
                <a:grpSpLocks/>
              </p:cNvGrpSpPr>
              <p:nvPr/>
            </p:nvGrpSpPr>
            <p:grpSpPr bwMode="auto">
              <a:xfrm>
                <a:off x="1093" y="3725"/>
                <a:ext cx="45" cy="23"/>
                <a:chOff x="1093" y="3725"/>
                <a:chExt cx="45" cy="23"/>
              </a:xfrm>
            </p:grpSpPr>
            <p:sp>
              <p:nvSpPr>
                <p:cNvPr id="14598" name="Freeform 411"/>
                <p:cNvSpPr>
                  <a:spLocks/>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9" name="Freeform 412"/>
                <p:cNvSpPr>
                  <a:spLocks/>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0" name="Freeform 413"/>
                <p:cNvSpPr>
                  <a:spLocks/>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2" name="Group 414"/>
              <p:cNvGrpSpPr>
                <a:grpSpLocks/>
              </p:cNvGrpSpPr>
              <p:nvPr/>
            </p:nvGrpSpPr>
            <p:grpSpPr bwMode="auto">
              <a:xfrm>
                <a:off x="1108" y="3739"/>
                <a:ext cx="44" cy="23"/>
                <a:chOff x="1108" y="3739"/>
                <a:chExt cx="44" cy="23"/>
              </a:xfrm>
            </p:grpSpPr>
            <p:sp>
              <p:nvSpPr>
                <p:cNvPr id="14595" name="Freeform 415"/>
                <p:cNvSpPr>
                  <a:spLocks/>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6" name="Freeform 416"/>
                <p:cNvSpPr>
                  <a:spLocks/>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7" name="Freeform 417"/>
                <p:cNvSpPr>
                  <a:spLocks/>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3" name="Group 418"/>
              <p:cNvGrpSpPr>
                <a:grpSpLocks/>
              </p:cNvGrpSpPr>
              <p:nvPr/>
            </p:nvGrpSpPr>
            <p:grpSpPr bwMode="auto">
              <a:xfrm>
                <a:off x="1121" y="3753"/>
                <a:ext cx="45" cy="23"/>
                <a:chOff x="1121" y="3753"/>
                <a:chExt cx="45" cy="23"/>
              </a:xfrm>
            </p:grpSpPr>
            <p:sp>
              <p:nvSpPr>
                <p:cNvPr id="14592" name="Freeform 419"/>
                <p:cNvSpPr>
                  <a:spLocks/>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3" name="Freeform 420"/>
                <p:cNvSpPr>
                  <a:spLocks/>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4" name="Freeform 421"/>
                <p:cNvSpPr>
                  <a:spLocks/>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34" name="Group 422"/>
              <p:cNvGrpSpPr>
                <a:grpSpLocks/>
              </p:cNvGrpSpPr>
              <p:nvPr/>
            </p:nvGrpSpPr>
            <p:grpSpPr bwMode="auto">
              <a:xfrm>
                <a:off x="1133" y="3767"/>
                <a:ext cx="44" cy="23"/>
                <a:chOff x="1133" y="3767"/>
                <a:chExt cx="44" cy="23"/>
              </a:xfrm>
            </p:grpSpPr>
            <p:sp>
              <p:nvSpPr>
                <p:cNvPr id="14589" name="Freeform 423"/>
                <p:cNvSpPr>
                  <a:spLocks/>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0" name="Freeform 424"/>
                <p:cNvSpPr>
                  <a:spLocks/>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1" name="Freeform 425"/>
                <p:cNvSpPr>
                  <a:spLocks/>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35" name="Freeform 426"/>
              <p:cNvSpPr>
                <a:spLocks/>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6" name="Freeform 427"/>
              <p:cNvSpPr>
                <a:spLocks/>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7" name="Freeform 428"/>
              <p:cNvSpPr>
                <a:spLocks/>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8" name="Freeform 429"/>
              <p:cNvSpPr>
                <a:spLocks/>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9" name="Freeform 430"/>
              <p:cNvSpPr>
                <a:spLocks/>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0" name="Freeform 431"/>
              <p:cNvSpPr>
                <a:spLocks/>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1" name="Freeform 432"/>
              <p:cNvSpPr>
                <a:spLocks/>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2" name="Freeform 433"/>
              <p:cNvSpPr>
                <a:spLocks/>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3" name="Freeform 434"/>
              <p:cNvSpPr>
                <a:spLocks/>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4" name="Freeform 435"/>
              <p:cNvSpPr>
                <a:spLocks/>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5" name="Freeform 436"/>
              <p:cNvSpPr>
                <a:spLocks/>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46" name="Group 437"/>
              <p:cNvGrpSpPr>
                <a:grpSpLocks/>
              </p:cNvGrpSpPr>
              <p:nvPr/>
            </p:nvGrpSpPr>
            <p:grpSpPr bwMode="auto">
              <a:xfrm>
                <a:off x="700" y="3535"/>
                <a:ext cx="49" cy="24"/>
                <a:chOff x="700" y="3535"/>
                <a:chExt cx="49" cy="24"/>
              </a:xfrm>
            </p:grpSpPr>
            <p:sp>
              <p:nvSpPr>
                <p:cNvPr id="14586" name="Freeform 438"/>
                <p:cNvSpPr>
                  <a:spLocks/>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7" name="Freeform 439"/>
                <p:cNvSpPr>
                  <a:spLocks/>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8" name="Freeform 440"/>
                <p:cNvSpPr>
                  <a:spLocks/>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7" name="Group 441"/>
              <p:cNvGrpSpPr>
                <a:grpSpLocks/>
              </p:cNvGrpSpPr>
              <p:nvPr/>
            </p:nvGrpSpPr>
            <p:grpSpPr bwMode="auto">
              <a:xfrm>
                <a:off x="714" y="3551"/>
                <a:ext cx="49" cy="22"/>
                <a:chOff x="714" y="3551"/>
                <a:chExt cx="49" cy="22"/>
              </a:xfrm>
            </p:grpSpPr>
            <p:sp>
              <p:nvSpPr>
                <p:cNvPr id="14583" name="Freeform 442"/>
                <p:cNvSpPr>
                  <a:spLocks/>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4" name="Freeform 443"/>
                <p:cNvSpPr>
                  <a:spLocks/>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5" name="Freeform 444"/>
                <p:cNvSpPr>
                  <a:spLocks/>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8" name="Group 445"/>
              <p:cNvGrpSpPr>
                <a:grpSpLocks/>
              </p:cNvGrpSpPr>
              <p:nvPr/>
            </p:nvGrpSpPr>
            <p:grpSpPr bwMode="auto">
              <a:xfrm>
                <a:off x="728" y="3564"/>
                <a:ext cx="48" cy="23"/>
                <a:chOff x="728" y="3564"/>
                <a:chExt cx="48" cy="23"/>
              </a:xfrm>
            </p:grpSpPr>
            <p:sp>
              <p:nvSpPr>
                <p:cNvPr id="14580" name="Freeform 446"/>
                <p:cNvSpPr>
                  <a:spLocks/>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1" name="Freeform 447"/>
                <p:cNvSpPr>
                  <a:spLocks/>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2" name="Freeform 448"/>
                <p:cNvSpPr>
                  <a:spLocks/>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9" name="Group 449"/>
              <p:cNvGrpSpPr>
                <a:grpSpLocks/>
              </p:cNvGrpSpPr>
              <p:nvPr/>
            </p:nvGrpSpPr>
            <p:grpSpPr bwMode="auto">
              <a:xfrm>
                <a:off x="742" y="3582"/>
                <a:ext cx="49" cy="23"/>
                <a:chOff x="742" y="3582"/>
                <a:chExt cx="49" cy="23"/>
              </a:xfrm>
            </p:grpSpPr>
            <p:sp>
              <p:nvSpPr>
                <p:cNvPr id="14577" name="Freeform 450"/>
                <p:cNvSpPr>
                  <a:spLocks/>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8" name="Freeform 451"/>
                <p:cNvSpPr>
                  <a:spLocks/>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9" name="Freeform 452"/>
                <p:cNvSpPr>
                  <a:spLocks/>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0" name="Group 453"/>
              <p:cNvGrpSpPr>
                <a:grpSpLocks/>
              </p:cNvGrpSpPr>
              <p:nvPr/>
            </p:nvGrpSpPr>
            <p:grpSpPr bwMode="auto">
              <a:xfrm>
                <a:off x="752" y="3597"/>
                <a:ext cx="133" cy="106"/>
                <a:chOff x="752" y="3597"/>
                <a:chExt cx="133" cy="106"/>
              </a:xfrm>
            </p:grpSpPr>
            <p:sp>
              <p:nvSpPr>
                <p:cNvPr id="14574" name="Freeform 454"/>
                <p:cNvSpPr>
                  <a:spLocks/>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5" name="Freeform 455"/>
                <p:cNvSpPr>
                  <a:spLocks/>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6" name="Freeform 456"/>
                <p:cNvSpPr>
                  <a:spLocks/>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1" name="Group 457"/>
              <p:cNvGrpSpPr>
                <a:grpSpLocks/>
              </p:cNvGrpSpPr>
              <p:nvPr/>
            </p:nvGrpSpPr>
            <p:grpSpPr bwMode="auto">
              <a:xfrm>
                <a:off x="844" y="3694"/>
                <a:ext cx="48" cy="23"/>
                <a:chOff x="844" y="3694"/>
                <a:chExt cx="48" cy="23"/>
              </a:xfrm>
            </p:grpSpPr>
            <p:sp>
              <p:nvSpPr>
                <p:cNvPr id="14571" name="Freeform 458"/>
                <p:cNvSpPr>
                  <a:spLocks/>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2" name="Freeform 459"/>
                <p:cNvSpPr>
                  <a:spLocks/>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3" name="Freeform 460"/>
                <p:cNvSpPr>
                  <a:spLocks/>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2" name="Group 461"/>
              <p:cNvGrpSpPr>
                <a:grpSpLocks/>
              </p:cNvGrpSpPr>
              <p:nvPr/>
            </p:nvGrpSpPr>
            <p:grpSpPr bwMode="auto">
              <a:xfrm>
                <a:off x="857" y="3710"/>
                <a:ext cx="49" cy="22"/>
                <a:chOff x="857" y="3710"/>
                <a:chExt cx="49" cy="22"/>
              </a:xfrm>
            </p:grpSpPr>
            <p:sp>
              <p:nvSpPr>
                <p:cNvPr id="14568" name="Freeform 462"/>
                <p:cNvSpPr>
                  <a:spLocks/>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 name="Freeform 463"/>
                <p:cNvSpPr>
                  <a:spLocks/>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0" name="Freeform 464"/>
                <p:cNvSpPr>
                  <a:spLocks/>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3" name="Group 465"/>
              <p:cNvGrpSpPr>
                <a:grpSpLocks/>
              </p:cNvGrpSpPr>
              <p:nvPr/>
            </p:nvGrpSpPr>
            <p:grpSpPr bwMode="auto">
              <a:xfrm>
                <a:off x="1086" y="3766"/>
                <a:ext cx="49" cy="23"/>
                <a:chOff x="1086" y="3766"/>
                <a:chExt cx="49" cy="23"/>
              </a:xfrm>
            </p:grpSpPr>
            <p:sp>
              <p:nvSpPr>
                <p:cNvPr id="14565" name="Freeform 466"/>
                <p:cNvSpPr>
                  <a:spLocks/>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 name="Freeform 467"/>
                <p:cNvSpPr>
                  <a:spLocks/>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 name="Freeform 468"/>
                <p:cNvSpPr>
                  <a:spLocks/>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4" name="Group 469"/>
              <p:cNvGrpSpPr>
                <a:grpSpLocks/>
              </p:cNvGrpSpPr>
              <p:nvPr/>
            </p:nvGrpSpPr>
            <p:grpSpPr bwMode="auto">
              <a:xfrm>
                <a:off x="934" y="3740"/>
                <a:ext cx="48" cy="23"/>
                <a:chOff x="934" y="3740"/>
                <a:chExt cx="48" cy="23"/>
              </a:xfrm>
            </p:grpSpPr>
            <p:sp>
              <p:nvSpPr>
                <p:cNvPr id="14562" name="Freeform 470"/>
                <p:cNvSpPr>
                  <a:spLocks/>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 name="Freeform 471"/>
                <p:cNvSpPr>
                  <a:spLocks/>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 name="Freeform 472"/>
                <p:cNvSpPr>
                  <a:spLocks/>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 name="Group 473"/>
              <p:cNvGrpSpPr>
                <a:grpSpLocks/>
              </p:cNvGrpSpPr>
              <p:nvPr/>
            </p:nvGrpSpPr>
            <p:grpSpPr bwMode="auto">
              <a:xfrm>
                <a:off x="943" y="3754"/>
                <a:ext cx="49" cy="23"/>
                <a:chOff x="943" y="3754"/>
                <a:chExt cx="49" cy="23"/>
              </a:xfrm>
            </p:grpSpPr>
            <p:sp>
              <p:nvSpPr>
                <p:cNvPr id="14559" name="Freeform 474"/>
                <p:cNvSpPr>
                  <a:spLocks/>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 name="Freeform 475"/>
                <p:cNvSpPr>
                  <a:spLocks/>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 name="Freeform 476"/>
                <p:cNvSpPr>
                  <a:spLocks/>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6" name="Freeform 477"/>
              <p:cNvSpPr>
                <a:spLocks/>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 name="Freeform 478"/>
              <p:cNvSpPr>
                <a:spLocks/>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 name="Freeform 479"/>
              <p:cNvSpPr>
                <a:spLocks/>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53" name="Group 480"/>
            <p:cNvGrpSpPr>
              <a:grpSpLocks/>
            </p:cNvGrpSpPr>
            <p:nvPr/>
          </p:nvGrpSpPr>
          <p:grpSpPr bwMode="auto">
            <a:xfrm>
              <a:off x="920" y="3821"/>
              <a:ext cx="413" cy="50"/>
              <a:chOff x="920" y="3821"/>
              <a:chExt cx="413" cy="50"/>
            </a:xfrm>
          </p:grpSpPr>
          <p:sp>
            <p:nvSpPr>
              <p:cNvPr id="14474" name="Freeform 481"/>
              <p:cNvSpPr>
                <a:spLocks/>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round/>
                <a:headEnd/>
                <a:tailEnd/>
              </a:ln>
            </p:spPr>
            <p:txBody>
              <a:bodyPr/>
              <a:lstStyle/>
              <a:p>
                <a:endParaRPr lang="zh-CN" altLang="en-US"/>
              </a:p>
            </p:txBody>
          </p:sp>
          <p:sp>
            <p:nvSpPr>
              <p:cNvPr id="14475" name="Freeform 482"/>
              <p:cNvSpPr>
                <a:spLocks/>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6" name="Rectangle 4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4477" name="Rectangle 484"/>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eaLnBrk="1" hangingPunct="1"/>
                <a:endParaRPr lang="zh-CN" altLang="en-US"/>
              </a:p>
            </p:txBody>
          </p:sp>
        </p:grpSp>
        <p:grpSp>
          <p:nvGrpSpPr>
            <p:cNvPr id="14454" name="Group 485"/>
            <p:cNvGrpSpPr>
              <a:grpSpLocks/>
            </p:cNvGrpSpPr>
            <p:nvPr/>
          </p:nvGrpSpPr>
          <p:grpSpPr bwMode="auto">
            <a:xfrm>
              <a:off x="1227" y="3477"/>
              <a:ext cx="508" cy="321"/>
              <a:chOff x="1227" y="3477"/>
              <a:chExt cx="508" cy="321"/>
            </a:xfrm>
          </p:grpSpPr>
          <p:sp>
            <p:nvSpPr>
              <p:cNvPr id="14455" name="Freeform 486"/>
              <p:cNvSpPr>
                <a:spLocks/>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round/>
                <a:headEnd/>
                <a:tailEnd/>
              </a:ln>
            </p:spPr>
            <p:txBody>
              <a:bodyPr/>
              <a:lstStyle/>
              <a:p>
                <a:endParaRPr lang="zh-CN" altLang="en-US"/>
              </a:p>
            </p:txBody>
          </p:sp>
          <p:sp>
            <p:nvSpPr>
              <p:cNvPr id="14456" name="Freeform 487"/>
              <p:cNvSpPr>
                <a:spLocks/>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7" name="Freeform 488"/>
              <p:cNvSpPr>
                <a:spLocks/>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round/>
                <a:headEnd/>
                <a:tailEnd/>
              </a:ln>
            </p:spPr>
            <p:txBody>
              <a:bodyPr/>
              <a:lstStyle/>
              <a:p>
                <a:endParaRPr lang="zh-CN" altLang="en-US"/>
              </a:p>
            </p:txBody>
          </p:sp>
          <p:sp>
            <p:nvSpPr>
              <p:cNvPr id="14458" name="Line 489"/>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9" name="Freeform 490"/>
              <p:cNvSpPr>
                <a:spLocks/>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round/>
                <a:headEnd/>
                <a:tailEnd/>
              </a:ln>
            </p:spPr>
            <p:txBody>
              <a:bodyPr/>
              <a:lstStyle/>
              <a:p>
                <a:endParaRPr lang="zh-CN" altLang="en-US"/>
              </a:p>
            </p:txBody>
          </p:sp>
          <p:sp>
            <p:nvSpPr>
              <p:cNvPr id="14460" name="Freeform 491"/>
              <p:cNvSpPr>
                <a:spLocks/>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1" name="Freeform 492"/>
              <p:cNvSpPr>
                <a:spLocks/>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2" name="Freeform 493"/>
              <p:cNvSpPr>
                <a:spLocks/>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3" name="Freeform 494"/>
              <p:cNvSpPr>
                <a:spLocks/>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4" name="Freeform 495"/>
              <p:cNvSpPr>
                <a:spLocks/>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5" name="Freeform 496"/>
              <p:cNvSpPr>
                <a:spLocks/>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6" name="Freeform 497"/>
              <p:cNvSpPr>
                <a:spLocks/>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round/>
                <a:headEnd/>
                <a:tailEnd/>
              </a:ln>
            </p:spPr>
            <p:txBody>
              <a:bodyPr/>
              <a:lstStyle/>
              <a:p>
                <a:endParaRPr lang="zh-CN" altLang="en-US"/>
              </a:p>
            </p:txBody>
          </p:sp>
          <p:sp>
            <p:nvSpPr>
              <p:cNvPr id="14467" name="Freeform 498"/>
              <p:cNvSpPr>
                <a:spLocks/>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round/>
                <a:headEnd/>
                <a:tailEnd/>
              </a:ln>
            </p:spPr>
            <p:txBody>
              <a:bodyPr/>
              <a:lstStyle/>
              <a:p>
                <a:endParaRPr lang="zh-CN" altLang="en-US"/>
              </a:p>
            </p:txBody>
          </p:sp>
          <p:sp>
            <p:nvSpPr>
              <p:cNvPr id="14468" name="Freeform 499"/>
              <p:cNvSpPr>
                <a:spLocks/>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round/>
                <a:headEnd/>
                <a:tailEnd/>
              </a:ln>
            </p:spPr>
            <p:txBody>
              <a:bodyPr/>
              <a:lstStyle/>
              <a:p>
                <a:endParaRPr lang="zh-CN" altLang="en-US"/>
              </a:p>
            </p:txBody>
          </p:sp>
          <p:sp>
            <p:nvSpPr>
              <p:cNvPr id="14469" name="Oval 5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0" name="Oval 5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1" name="Freeform 502"/>
              <p:cNvSpPr>
                <a:spLocks/>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2" name="Oval 5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73" name="Oval 5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grpSp>
      <p:grpSp>
        <p:nvGrpSpPr>
          <p:cNvPr id="14361" name="Group 505"/>
          <p:cNvGrpSpPr>
            <a:grpSpLocks/>
          </p:cNvGrpSpPr>
          <p:nvPr/>
        </p:nvGrpSpPr>
        <p:grpSpPr bwMode="auto">
          <a:xfrm>
            <a:off x="9329053" y="2791954"/>
            <a:ext cx="1504755" cy="781231"/>
            <a:chOff x="1680" y="240"/>
            <a:chExt cx="2529" cy="1270"/>
          </a:xfrm>
        </p:grpSpPr>
        <p:sp>
          <p:nvSpPr>
            <p:cNvPr id="14431" name="Oval 506"/>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2" name="Oval 507"/>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3" name="Oval 508"/>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4" name="Oval 509"/>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5" name="Oval 510"/>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6" name="Oval 511"/>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7" name="Oval 512"/>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8" name="Oval 513"/>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sp>
          <p:nvSpPr>
            <p:cNvPr id="14439" name="Oval 514"/>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en-US"/>
            </a:p>
          </p:txBody>
        </p:sp>
      </p:grpSp>
      <p:sp>
        <p:nvSpPr>
          <p:cNvPr id="14362" name="Text Box 515"/>
          <p:cNvSpPr txBox="1">
            <a:spLocks noChangeArrowheads="1"/>
          </p:cNvSpPr>
          <p:nvPr/>
        </p:nvSpPr>
        <p:spPr bwMode="auto">
          <a:xfrm>
            <a:off x="9633813" y="298091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局域网</a:t>
            </a:r>
          </a:p>
        </p:txBody>
      </p:sp>
      <p:sp>
        <p:nvSpPr>
          <p:cNvPr id="14363" name="Line 516"/>
          <p:cNvSpPr>
            <a:spLocks noChangeShapeType="1"/>
          </p:cNvSpPr>
          <p:nvPr/>
        </p:nvSpPr>
        <p:spPr bwMode="auto">
          <a:xfrm flipV="1">
            <a:off x="1386237" y="2858644"/>
            <a:ext cx="1631737" cy="36044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4" name="Line 517"/>
          <p:cNvSpPr>
            <a:spLocks noChangeShapeType="1"/>
          </p:cNvSpPr>
          <p:nvPr/>
        </p:nvSpPr>
        <p:spPr bwMode="auto">
          <a:xfrm flipV="1">
            <a:off x="6626422" y="2871348"/>
            <a:ext cx="1875123" cy="11591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5" name="Line 518"/>
          <p:cNvSpPr>
            <a:spLocks noChangeShapeType="1"/>
          </p:cNvSpPr>
          <p:nvPr/>
        </p:nvSpPr>
        <p:spPr bwMode="auto">
          <a:xfrm>
            <a:off x="9301540" y="2917395"/>
            <a:ext cx="2116391" cy="26199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6" name="Line 519"/>
          <p:cNvSpPr>
            <a:spLocks noChangeShapeType="1"/>
          </p:cNvSpPr>
          <p:nvPr/>
        </p:nvSpPr>
        <p:spPr bwMode="auto">
          <a:xfrm>
            <a:off x="3875113" y="2828475"/>
            <a:ext cx="2057132" cy="142908"/>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367" name="Text Box 520"/>
          <p:cNvSpPr txBox="1">
            <a:spLocks noChangeArrowheads="1"/>
          </p:cNvSpPr>
          <p:nvPr/>
        </p:nvSpPr>
        <p:spPr bwMode="auto">
          <a:xfrm>
            <a:off x="3324851" y="1628046"/>
            <a:ext cx="4999981" cy="69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3800" b="0" dirty="0">
                <a:solidFill>
                  <a:srgbClr val="333399"/>
                </a:solidFill>
                <a:latin typeface="Arial" charset="0"/>
              </a:rPr>
              <a:t>主机</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1</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向</a:t>
            </a:r>
            <a:r>
              <a:rPr kumimoji="1" lang="zh-CN" altLang="en-US" sz="2100" b="0" dirty="0">
                <a:solidFill>
                  <a:srgbClr val="333399"/>
                </a:solidFill>
                <a:latin typeface="Arial" charset="0"/>
              </a:rPr>
              <a:t> </a:t>
            </a:r>
            <a:r>
              <a:rPr kumimoji="1" lang="en-US" altLang="zh-CN" sz="3800" b="0" dirty="0">
                <a:solidFill>
                  <a:srgbClr val="333399"/>
                </a:solidFill>
                <a:latin typeface="Arial" charset="0"/>
              </a:rPr>
              <a:t>H</a:t>
            </a:r>
            <a:r>
              <a:rPr kumimoji="1" lang="en-US" altLang="zh-CN" sz="3800" b="0" baseline="-25000" dirty="0">
                <a:solidFill>
                  <a:srgbClr val="333399"/>
                </a:solidFill>
                <a:latin typeface="Arial" charset="0"/>
              </a:rPr>
              <a:t>2</a:t>
            </a:r>
            <a:r>
              <a:rPr kumimoji="1" lang="en-US" altLang="zh-CN" sz="2100" b="0" dirty="0">
                <a:solidFill>
                  <a:srgbClr val="333399"/>
                </a:solidFill>
                <a:latin typeface="Arial" charset="0"/>
              </a:rPr>
              <a:t> </a:t>
            </a:r>
            <a:r>
              <a:rPr kumimoji="1" lang="zh-CN" altLang="en-US" sz="3800" b="0" dirty="0">
                <a:solidFill>
                  <a:srgbClr val="333399"/>
                </a:solidFill>
                <a:latin typeface="Arial" charset="0"/>
              </a:rPr>
              <a:t>发送数据</a:t>
            </a:r>
            <a:endParaRPr kumimoji="1" lang="zh-CN" altLang="en-US" sz="3800" b="0" baseline="-25000" dirty="0">
              <a:solidFill>
                <a:srgbClr val="333399"/>
              </a:solidFill>
              <a:latin typeface="Arial" charset="0"/>
            </a:endParaRPr>
          </a:p>
        </p:txBody>
      </p:sp>
      <p:grpSp>
        <p:nvGrpSpPr>
          <p:cNvPr id="14368" name="Group 521"/>
          <p:cNvGrpSpPr>
            <a:grpSpLocks/>
          </p:cNvGrpSpPr>
          <p:nvPr/>
        </p:nvGrpSpPr>
        <p:grpSpPr bwMode="auto">
          <a:xfrm>
            <a:off x="334390" y="4324245"/>
            <a:ext cx="1193645" cy="1816521"/>
            <a:chOff x="292" y="2832"/>
            <a:chExt cx="620" cy="1200"/>
          </a:xfrm>
        </p:grpSpPr>
        <p:sp>
          <p:nvSpPr>
            <p:cNvPr id="14426" name="AutoShape 522"/>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7" name="Freeform 523"/>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8" name="Freeform 524"/>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9" name="Freeform 525"/>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30" name="Freeform 526"/>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69" name="Rectangle 527"/>
          <p:cNvSpPr>
            <a:spLocks noChangeArrowheads="1"/>
          </p:cNvSpPr>
          <p:nvPr/>
        </p:nvSpPr>
        <p:spPr bwMode="auto">
          <a:xfrm>
            <a:off x="359787"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0" name="Text Box 528"/>
          <p:cNvSpPr txBox="1">
            <a:spLocks noChangeArrowheads="1"/>
          </p:cNvSpPr>
          <p:nvPr/>
        </p:nvSpPr>
        <p:spPr bwMode="auto">
          <a:xfrm>
            <a:off x="351321"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1" name="Text Box 529"/>
          <p:cNvSpPr txBox="1">
            <a:spLocks noChangeArrowheads="1"/>
          </p:cNvSpPr>
          <p:nvPr/>
        </p:nvSpPr>
        <p:spPr bwMode="auto">
          <a:xfrm>
            <a:off x="355554"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2" name="Text Box 530"/>
          <p:cNvSpPr txBox="1">
            <a:spLocks noChangeArrowheads="1"/>
          </p:cNvSpPr>
          <p:nvPr/>
        </p:nvSpPr>
        <p:spPr bwMode="auto">
          <a:xfrm>
            <a:off x="351321"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73" name="Text Box 531"/>
          <p:cNvSpPr txBox="1">
            <a:spLocks noChangeArrowheads="1"/>
          </p:cNvSpPr>
          <p:nvPr/>
        </p:nvSpPr>
        <p:spPr bwMode="auto">
          <a:xfrm>
            <a:off x="351321"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74" name="Text Box 532"/>
          <p:cNvSpPr txBox="1">
            <a:spLocks noChangeArrowheads="1"/>
          </p:cNvSpPr>
          <p:nvPr/>
        </p:nvSpPr>
        <p:spPr bwMode="auto">
          <a:xfrm>
            <a:off x="351321"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grpSp>
        <p:nvGrpSpPr>
          <p:cNvPr id="14375" name="Group 533"/>
          <p:cNvGrpSpPr>
            <a:grpSpLocks/>
          </p:cNvGrpSpPr>
          <p:nvPr/>
        </p:nvGrpSpPr>
        <p:grpSpPr bwMode="auto">
          <a:xfrm>
            <a:off x="10776664" y="4324245"/>
            <a:ext cx="1193645" cy="1816521"/>
            <a:chOff x="292" y="2832"/>
            <a:chExt cx="620" cy="1200"/>
          </a:xfrm>
        </p:grpSpPr>
        <p:sp>
          <p:nvSpPr>
            <p:cNvPr id="14421" name="AutoShape 534"/>
            <p:cNvSpPr>
              <a:spLocks noChangeArrowheads="1"/>
            </p:cNvSpPr>
            <p:nvPr/>
          </p:nvSpPr>
          <p:spPr bwMode="auto">
            <a:xfrm>
              <a:off x="292" y="2832"/>
              <a:ext cx="620" cy="1200"/>
            </a:xfrm>
            <a:prstGeom prst="cube">
              <a:avLst>
                <a:gd name="adj" fmla="val 9250"/>
              </a:avLst>
            </a:prstGeom>
            <a:solidFill>
              <a:schemeClr val="bg1"/>
            </a:solidFill>
            <a:ln w="19050">
              <a:solidFill>
                <a:schemeClr val="tx1"/>
              </a:solidFill>
              <a:miter lim="800000"/>
              <a:headEnd/>
              <a:tailEnd/>
            </a:ln>
          </p:spPr>
          <p:txBody>
            <a:bodyPr wrap="none" anchor="ctr"/>
            <a:lstStyle/>
            <a:p>
              <a:pPr eaLnBrk="1" hangingPunct="1"/>
              <a:endParaRPr lang="zh-CN" altLang="en-US"/>
            </a:p>
          </p:txBody>
        </p:sp>
        <p:sp>
          <p:nvSpPr>
            <p:cNvPr id="14422" name="Freeform 535"/>
            <p:cNvSpPr>
              <a:spLocks/>
            </p:cNvSpPr>
            <p:nvPr/>
          </p:nvSpPr>
          <p:spPr bwMode="auto">
            <a:xfrm>
              <a:off x="292" y="3732"/>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3" name="Freeform 536"/>
            <p:cNvSpPr>
              <a:spLocks/>
            </p:cNvSpPr>
            <p:nvPr/>
          </p:nvSpPr>
          <p:spPr bwMode="auto">
            <a:xfrm>
              <a:off x="292" y="350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4" name="Freeform 537"/>
            <p:cNvSpPr>
              <a:spLocks/>
            </p:cNvSpPr>
            <p:nvPr/>
          </p:nvSpPr>
          <p:spPr bwMode="auto">
            <a:xfrm>
              <a:off x="292" y="3278"/>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25" name="Freeform 538"/>
            <p:cNvSpPr>
              <a:spLocks/>
            </p:cNvSpPr>
            <p:nvPr/>
          </p:nvSpPr>
          <p:spPr bwMode="auto">
            <a:xfrm>
              <a:off x="292" y="3053"/>
              <a:ext cx="620" cy="79"/>
            </a:xfrm>
            <a:custGeom>
              <a:avLst/>
              <a:gdLst>
                <a:gd name="T0" fmla="*/ 0 w 1200"/>
                <a:gd name="T1" fmla="*/ 1 h 120"/>
                <a:gd name="T2" fmla="*/ 1 w 1200"/>
                <a:gd name="T3" fmla="*/ 1 h 120"/>
                <a:gd name="T4" fmla="*/ 1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76" name="Rectangle 539"/>
          <p:cNvSpPr>
            <a:spLocks noChangeArrowheads="1"/>
          </p:cNvSpPr>
          <p:nvPr/>
        </p:nvSpPr>
        <p:spPr bwMode="auto">
          <a:xfrm>
            <a:off x="10802061" y="5467510"/>
            <a:ext cx="1028566"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77" name="Text Box 540"/>
          <p:cNvSpPr txBox="1">
            <a:spLocks noChangeArrowheads="1"/>
          </p:cNvSpPr>
          <p:nvPr/>
        </p:nvSpPr>
        <p:spPr bwMode="auto">
          <a:xfrm>
            <a:off x="1079359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78" name="Text Box 541"/>
          <p:cNvSpPr txBox="1">
            <a:spLocks noChangeArrowheads="1"/>
          </p:cNvSpPr>
          <p:nvPr/>
        </p:nvSpPr>
        <p:spPr bwMode="auto">
          <a:xfrm>
            <a:off x="10797828" y="4394112"/>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应用层</a:t>
            </a:r>
          </a:p>
        </p:txBody>
      </p:sp>
      <p:sp>
        <p:nvSpPr>
          <p:cNvPr id="14379" name="Text Box 542"/>
          <p:cNvSpPr txBox="1">
            <a:spLocks noChangeArrowheads="1"/>
          </p:cNvSpPr>
          <p:nvPr/>
        </p:nvSpPr>
        <p:spPr bwMode="auto">
          <a:xfrm>
            <a:off x="10793595" y="4738679"/>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运输层</a:t>
            </a:r>
          </a:p>
        </p:txBody>
      </p:sp>
      <p:sp>
        <p:nvSpPr>
          <p:cNvPr id="14380" name="Text Box 543"/>
          <p:cNvSpPr txBox="1">
            <a:spLocks noChangeArrowheads="1"/>
          </p:cNvSpPr>
          <p:nvPr/>
        </p:nvSpPr>
        <p:spPr bwMode="auto">
          <a:xfrm>
            <a:off x="1079359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1" name="Text Box 544"/>
          <p:cNvSpPr txBox="1">
            <a:spLocks noChangeArrowheads="1"/>
          </p:cNvSpPr>
          <p:nvPr/>
        </p:nvSpPr>
        <p:spPr bwMode="auto">
          <a:xfrm>
            <a:off x="1079359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82" name="AutoShape 545"/>
          <p:cNvSpPr>
            <a:spLocks noChangeArrowheads="1"/>
          </p:cNvSpPr>
          <p:nvPr/>
        </p:nvSpPr>
        <p:spPr bwMode="auto">
          <a:xfrm>
            <a:off x="2926969"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83" name="Freeform 546"/>
          <p:cNvSpPr>
            <a:spLocks/>
          </p:cNvSpPr>
          <p:nvPr/>
        </p:nvSpPr>
        <p:spPr bwMode="auto">
          <a:xfrm>
            <a:off x="2926969"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4" name="Rectangle 547"/>
          <p:cNvSpPr>
            <a:spLocks noChangeArrowheads="1"/>
          </p:cNvSpPr>
          <p:nvPr/>
        </p:nvSpPr>
        <p:spPr bwMode="auto">
          <a:xfrm>
            <a:off x="2933319"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85" name="Freeform 548"/>
          <p:cNvSpPr>
            <a:spLocks/>
          </p:cNvSpPr>
          <p:nvPr/>
        </p:nvSpPr>
        <p:spPr bwMode="auto">
          <a:xfrm>
            <a:off x="2926969"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86" name="Text Box 549"/>
          <p:cNvSpPr txBox="1">
            <a:spLocks noChangeArrowheads="1"/>
          </p:cNvSpPr>
          <p:nvPr/>
        </p:nvSpPr>
        <p:spPr bwMode="auto">
          <a:xfrm>
            <a:off x="296083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87" name="Text Box 550"/>
          <p:cNvSpPr txBox="1">
            <a:spLocks noChangeArrowheads="1"/>
          </p:cNvSpPr>
          <p:nvPr/>
        </p:nvSpPr>
        <p:spPr bwMode="auto">
          <a:xfrm>
            <a:off x="296083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88" name="Text Box 551"/>
          <p:cNvSpPr txBox="1">
            <a:spLocks noChangeArrowheads="1"/>
          </p:cNvSpPr>
          <p:nvPr/>
        </p:nvSpPr>
        <p:spPr bwMode="auto">
          <a:xfrm>
            <a:off x="296083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89" name="AutoShape 552"/>
          <p:cNvSpPr>
            <a:spLocks noChangeArrowheads="1"/>
          </p:cNvSpPr>
          <p:nvPr/>
        </p:nvSpPr>
        <p:spPr bwMode="auto">
          <a:xfrm>
            <a:off x="5735420"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0" name="Freeform 553"/>
          <p:cNvSpPr>
            <a:spLocks/>
          </p:cNvSpPr>
          <p:nvPr/>
        </p:nvSpPr>
        <p:spPr bwMode="auto">
          <a:xfrm>
            <a:off x="5735420"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1" name="Rectangle 554"/>
          <p:cNvSpPr>
            <a:spLocks noChangeArrowheads="1"/>
          </p:cNvSpPr>
          <p:nvPr/>
        </p:nvSpPr>
        <p:spPr bwMode="auto">
          <a:xfrm>
            <a:off x="5760817" y="5467510"/>
            <a:ext cx="1041264"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2" name="Freeform 555"/>
          <p:cNvSpPr>
            <a:spLocks/>
          </p:cNvSpPr>
          <p:nvPr/>
        </p:nvSpPr>
        <p:spPr bwMode="auto">
          <a:xfrm>
            <a:off x="5735420"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3" name="Text Box 556"/>
          <p:cNvSpPr txBox="1">
            <a:spLocks noChangeArrowheads="1"/>
          </p:cNvSpPr>
          <p:nvPr/>
        </p:nvSpPr>
        <p:spPr bwMode="auto">
          <a:xfrm>
            <a:off x="5769282"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394" name="Text Box 557"/>
          <p:cNvSpPr txBox="1">
            <a:spLocks noChangeArrowheads="1"/>
          </p:cNvSpPr>
          <p:nvPr/>
        </p:nvSpPr>
        <p:spPr bwMode="auto">
          <a:xfrm>
            <a:off x="5769282"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395" name="Text Box 558"/>
          <p:cNvSpPr txBox="1">
            <a:spLocks noChangeArrowheads="1"/>
          </p:cNvSpPr>
          <p:nvPr/>
        </p:nvSpPr>
        <p:spPr bwMode="auto">
          <a:xfrm>
            <a:off x="5769282"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14396" name="AutoShape 559"/>
          <p:cNvSpPr>
            <a:spLocks noChangeArrowheads="1"/>
          </p:cNvSpPr>
          <p:nvPr/>
        </p:nvSpPr>
        <p:spPr bwMode="auto">
          <a:xfrm>
            <a:off x="8256042" y="5035610"/>
            <a:ext cx="1193645" cy="1105156"/>
          </a:xfrm>
          <a:prstGeom prst="cube">
            <a:avLst>
              <a:gd name="adj" fmla="val 9250"/>
            </a:avLst>
          </a:prstGeom>
          <a:solidFill>
            <a:schemeClr val="bg1"/>
          </a:solidFill>
          <a:ln w="19050">
            <a:solidFill>
              <a:schemeClr val="tx1"/>
            </a:solidFill>
            <a:miter lim="800000"/>
            <a:headEnd/>
            <a:tailEnd/>
          </a:ln>
        </p:spPr>
        <p:txBody>
          <a:bodyPr wrap="none" lIns="108850" tIns="54425" rIns="108850" bIns="54425" anchor="ctr"/>
          <a:lstStyle/>
          <a:p>
            <a:pPr eaLnBrk="1" hangingPunct="1"/>
            <a:endParaRPr lang="zh-CN" altLang="en-US"/>
          </a:p>
        </p:txBody>
      </p:sp>
      <p:sp>
        <p:nvSpPr>
          <p:cNvPr id="14397" name="Freeform 560"/>
          <p:cNvSpPr>
            <a:spLocks/>
          </p:cNvSpPr>
          <p:nvPr/>
        </p:nvSpPr>
        <p:spPr bwMode="auto">
          <a:xfrm>
            <a:off x="8256042" y="5686636"/>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398" name="Rectangle 561"/>
          <p:cNvSpPr>
            <a:spLocks noChangeArrowheads="1"/>
          </p:cNvSpPr>
          <p:nvPr/>
        </p:nvSpPr>
        <p:spPr bwMode="auto">
          <a:xfrm>
            <a:off x="8275090" y="5467510"/>
            <a:ext cx="1053963" cy="323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4399" name="Freeform 562"/>
          <p:cNvSpPr>
            <a:spLocks/>
          </p:cNvSpPr>
          <p:nvPr/>
        </p:nvSpPr>
        <p:spPr bwMode="auto">
          <a:xfrm>
            <a:off x="8256042" y="5340481"/>
            <a:ext cx="1193645" cy="119091"/>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4400" name="Text Box 563"/>
          <p:cNvSpPr txBox="1">
            <a:spLocks noChangeArrowheads="1"/>
          </p:cNvSpPr>
          <p:nvPr/>
        </p:nvSpPr>
        <p:spPr bwMode="auto">
          <a:xfrm>
            <a:off x="8289905" y="5430990"/>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链路层</a:t>
            </a:r>
          </a:p>
        </p:txBody>
      </p:sp>
      <p:sp>
        <p:nvSpPr>
          <p:cNvPr id="14401" name="Text Box 564"/>
          <p:cNvSpPr txBox="1">
            <a:spLocks noChangeArrowheads="1"/>
          </p:cNvSpPr>
          <p:nvPr/>
        </p:nvSpPr>
        <p:spPr bwMode="auto">
          <a:xfrm>
            <a:off x="8289905" y="5084834"/>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网络层</a:t>
            </a:r>
          </a:p>
        </p:txBody>
      </p:sp>
      <p:sp>
        <p:nvSpPr>
          <p:cNvPr id="14402" name="Text Box 565"/>
          <p:cNvSpPr txBox="1">
            <a:spLocks noChangeArrowheads="1"/>
          </p:cNvSpPr>
          <p:nvPr/>
        </p:nvSpPr>
        <p:spPr bwMode="auto">
          <a:xfrm>
            <a:off x="8289905" y="5777145"/>
            <a:ext cx="1027739"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100" b="0">
                <a:solidFill>
                  <a:srgbClr val="333399"/>
                </a:solidFill>
              </a:rPr>
              <a:t>物理层</a:t>
            </a:r>
          </a:p>
        </p:txBody>
      </p:sp>
      <p:sp>
        <p:nvSpPr>
          <p:cNvPr id="233014" name="Line 566"/>
          <p:cNvSpPr>
            <a:spLocks noChangeShapeType="1"/>
          </p:cNvSpPr>
          <p:nvPr/>
        </p:nvSpPr>
        <p:spPr bwMode="auto">
          <a:xfrm>
            <a:off x="1659251"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5" name="Line 567"/>
          <p:cNvSpPr>
            <a:spLocks noChangeShapeType="1"/>
          </p:cNvSpPr>
          <p:nvPr/>
        </p:nvSpPr>
        <p:spPr bwMode="auto">
          <a:xfrm>
            <a:off x="4249714"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6" name="Line 568"/>
          <p:cNvSpPr>
            <a:spLocks noChangeShapeType="1"/>
          </p:cNvSpPr>
          <p:nvPr/>
        </p:nvSpPr>
        <p:spPr bwMode="auto">
          <a:xfrm>
            <a:off x="6789383"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233017" name="Line 569"/>
          <p:cNvSpPr>
            <a:spLocks noChangeShapeType="1"/>
          </p:cNvSpPr>
          <p:nvPr/>
        </p:nvSpPr>
        <p:spPr bwMode="auto">
          <a:xfrm>
            <a:off x="9329052" y="5658054"/>
            <a:ext cx="1625388"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4407" name="Freeform 570"/>
          <p:cNvSpPr>
            <a:spLocks/>
          </p:cNvSpPr>
          <p:nvPr/>
        </p:nvSpPr>
        <p:spPr bwMode="auto">
          <a:xfrm>
            <a:off x="1202110"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8" name="Freeform 571"/>
          <p:cNvSpPr>
            <a:spLocks/>
          </p:cNvSpPr>
          <p:nvPr/>
        </p:nvSpPr>
        <p:spPr bwMode="auto">
          <a:xfrm>
            <a:off x="9024292" y="6140766"/>
            <a:ext cx="226877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09" name="Freeform 572"/>
          <p:cNvSpPr>
            <a:spLocks/>
          </p:cNvSpPr>
          <p:nvPr/>
        </p:nvSpPr>
        <p:spPr bwMode="auto">
          <a:xfrm>
            <a:off x="4012678" y="6128063"/>
            <a:ext cx="1947080" cy="254059"/>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0" name="Freeform 573"/>
          <p:cNvSpPr>
            <a:spLocks/>
          </p:cNvSpPr>
          <p:nvPr/>
        </p:nvSpPr>
        <p:spPr bwMode="auto">
          <a:xfrm>
            <a:off x="6586209" y="6140766"/>
            <a:ext cx="1964011" cy="241356"/>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14411" name="Text Box 574"/>
          <p:cNvSpPr txBox="1">
            <a:spLocks noChangeArrowheads="1"/>
          </p:cNvSpPr>
          <p:nvPr/>
        </p:nvSpPr>
        <p:spPr bwMode="auto">
          <a:xfrm>
            <a:off x="324019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1</a:t>
            </a:r>
          </a:p>
        </p:txBody>
      </p:sp>
      <p:sp>
        <p:nvSpPr>
          <p:cNvPr id="14412" name="Text Box 575"/>
          <p:cNvSpPr txBox="1">
            <a:spLocks noChangeArrowheads="1"/>
          </p:cNvSpPr>
          <p:nvPr/>
        </p:nvSpPr>
        <p:spPr bwMode="auto">
          <a:xfrm>
            <a:off x="6078276"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2</a:t>
            </a:r>
          </a:p>
        </p:txBody>
      </p:sp>
      <p:sp>
        <p:nvSpPr>
          <p:cNvPr id="14413" name="Text Box 576"/>
          <p:cNvSpPr txBox="1">
            <a:spLocks noChangeArrowheads="1"/>
          </p:cNvSpPr>
          <p:nvPr/>
        </p:nvSpPr>
        <p:spPr bwMode="auto">
          <a:xfrm>
            <a:off x="8607364" y="4648171"/>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R</a:t>
            </a:r>
            <a:r>
              <a:rPr kumimoji="1" lang="en-US" altLang="zh-CN" sz="2100" baseline="-25000">
                <a:solidFill>
                  <a:srgbClr val="333399"/>
                </a:solidFill>
                <a:latin typeface="Arial" charset="0"/>
              </a:rPr>
              <a:t>3</a:t>
            </a:r>
          </a:p>
        </p:txBody>
      </p:sp>
      <p:sp>
        <p:nvSpPr>
          <p:cNvPr id="14414" name="Text Box 577"/>
          <p:cNvSpPr txBox="1">
            <a:spLocks noChangeArrowheads="1"/>
          </p:cNvSpPr>
          <p:nvPr/>
        </p:nvSpPr>
        <p:spPr bwMode="auto">
          <a:xfrm>
            <a:off x="68994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1</a:t>
            </a:r>
          </a:p>
        </p:txBody>
      </p:sp>
      <p:sp>
        <p:nvSpPr>
          <p:cNvPr id="14415" name="Text Box 578"/>
          <p:cNvSpPr txBox="1">
            <a:spLocks noChangeArrowheads="1"/>
          </p:cNvSpPr>
          <p:nvPr/>
        </p:nvSpPr>
        <p:spPr bwMode="auto">
          <a:xfrm>
            <a:off x="11157614" y="3962212"/>
            <a:ext cx="513176"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100">
                <a:solidFill>
                  <a:srgbClr val="333399"/>
                </a:solidFill>
                <a:latin typeface="Arial" charset="0"/>
              </a:rPr>
              <a:t>H</a:t>
            </a:r>
            <a:r>
              <a:rPr kumimoji="1" lang="en-US" altLang="zh-CN" sz="2100" baseline="-25000">
                <a:solidFill>
                  <a:srgbClr val="333399"/>
                </a:solidFill>
                <a:latin typeface="Arial" charset="0"/>
              </a:rPr>
              <a:t>2</a:t>
            </a:r>
          </a:p>
        </p:txBody>
      </p:sp>
      <p:sp>
        <p:nvSpPr>
          <p:cNvPr id="233027" name="Text Box 579"/>
          <p:cNvSpPr txBox="1">
            <a:spLocks noChangeArrowheads="1"/>
          </p:cNvSpPr>
          <p:nvPr/>
        </p:nvSpPr>
        <p:spPr bwMode="auto">
          <a:xfrm>
            <a:off x="3024324" y="3900285"/>
            <a:ext cx="572133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a:solidFill>
                  <a:srgbClr val="333399"/>
                </a:solidFill>
                <a:latin typeface="Tahoma" pitchFamily="34" charset="0"/>
              </a:rPr>
              <a:t>仅从数据链路层观察帧的流动</a:t>
            </a:r>
          </a:p>
        </p:txBody>
      </p:sp>
      <p:sp>
        <p:nvSpPr>
          <p:cNvPr id="14417" name="Freeform 580"/>
          <p:cNvSpPr>
            <a:spLocks/>
          </p:cNvSpPr>
          <p:nvPr/>
        </p:nvSpPr>
        <p:spPr bwMode="auto">
          <a:xfrm>
            <a:off x="1633854" y="4473506"/>
            <a:ext cx="9303655" cy="1872096"/>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a:solidFill>
              <a:srgbClr val="FF00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233029" name="Rectangle 581"/>
          <p:cNvSpPr>
            <a:spLocks noChangeArrowheads="1"/>
          </p:cNvSpPr>
          <p:nvPr/>
        </p:nvSpPr>
        <p:spPr bwMode="auto">
          <a:xfrm>
            <a:off x="334390" y="5473862"/>
            <a:ext cx="11519518" cy="323925"/>
          </a:xfrm>
          <a:prstGeom prst="rect">
            <a:avLst/>
          </a:prstGeom>
          <a:solidFill>
            <a:srgbClr val="C0C0C0">
              <a:alpha val="39999"/>
            </a:srgbClr>
          </a:solidFill>
          <a:ln w="9525">
            <a:solidFill>
              <a:srgbClr val="5F5F5F"/>
            </a:solidFill>
            <a:prstDash val="dash"/>
            <a:miter lim="800000"/>
            <a:headEnd/>
            <a:tailEnd/>
          </a:ln>
        </p:spPr>
        <p:txBody>
          <a:bodyPr wrap="none" lIns="108850" tIns="54425" rIns="108850" bIns="54425" anchor="ctr"/>
          <a:lstStyle/>
          <a:p>
            <a:pPr eaLnBrk="1" hangingPunct="1"/>
            <a:endParaRPr lang="zh-CN" altLang="en-US"/>
          </a:p>
        </p:txBody>
      </p:sp>
      <p:sp>
        <p:nvSpPr>
          <p:cNvPr id="584" name="标题 4"/>
          <p:cNvSpPr>
            <a:spLocks noGrp="1"/>
          </p:cNvSpPr>
          <p:nvPr>
            <p:ph type="title"/>
          </p:nvPr>
        </p:nvSpPr>
        <p:spPr/>
        <p:txBody>
          <a:bodyPr/>
          <a:lstStyle/>
          <a:p>
            <a:r>
              <a:rPr lang="zh-CN" altLang="en-US" dirty="0">
                <a:solidFill>
                  <a:schemeClr val="bg1"/>
                </a:solidFill>
                <a:ea typeface="黑体" pitchFamily="49" charset="-122"/>
              </a:rPr>
              <a:t>数据链路层的简单模型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302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33029"/>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233014"/>
                                        </p:tgtEl>
                                        <p:attrNameLst>
                                          <p:attrName>style.visibility</p:attrName>
                                        </p:attrNameLst>
                                      </p:cBhvr>
                                      <p:to>
                                        <p:strVal val="visible"/>
                                      </p:to>
                                    </p:set>
                                    <p:animEffect transition="in" filter="wipe(left)">
                                      <p:cBhvr>
                                        <p:cTn id="13" dur="500"/>
                                        <p:tgtEl>
                                          <p:spTgt spid="2330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233015"/>
                                        </p:tgtEl>
                                        <p:attrNameLst>
                                          <p:attrName>style.visibility</p:attrName>
                                        </p:attrNameLst>
                                      </p:cBhvr>
                                      <p:to>
                                        <p:strVal val="visible"/>
                                      </p:to>
                                    </p:set>
                                    <p:animEffect transition="in" filter="wipe(left)">
                                      <p:cBhvr>
                                        <p:cTn id="17" dur="500"/>
                                        <p:tgtEl>
                                          <p:spTgt spid="2330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233016"/>
                                        </p:tgtEl>
                                        <p:attrNameLst>
                                          <p:attrName>style.visibility</p:attrName>
                                        </p:attrNameLst>
                                      </p:cBhvr>
                                      <p:to>
                                        <p:strVal val="visible"/>
                                      </p:to>
                                    </p:set>
                                    <p:animEffect transition="in" filter="wipe(left)">
                                      <p:cBhvr>
                                        <p:cTn id="21" dur="500"/>
                                        <p:tgtEl>
                                          <p:spTgt spid="2330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233017"/>
                                        </p:tgtEl>
                                        <p:attrNameLst>
                                          <p:attrName>style.visibility</p:attrName>
                                        </p:attrNameLst>
                                      </p:cBhvr>
                                      <p:to>
                                        <p:strVal val="visible"/>
                                      </p:to>
                                    </p:set>
                                    <p:animEffect transition="in" filter="wipe(left)">
                                      <p:cBhvr>
                                        <p:cTn id="25" dur="500"/>
                                        <p:tgtEl>
                                          <p:spTgt spid="23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014" grpId="0" animBg="1"/>
      <p:bldP spid="233015" grpId="0" animBg="1"/>
      <p:bldP spid="233016" grpId="0" animBg="1"/>
      <p:bldP spid="233017" grpId="0" animBg="1"/>
      <p:bldP spid="233027" grpId="0"/>
      <p:bldP spid="2330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301943927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3617338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是世界上第一个局域网产品（以太网）的规约。</a:t>
            </a:r>
          </a:p>
          <a:p>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a:t>
            </a:r>
          </a:p>
          <a:p>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标准与 </a:t>
            </a:r>
            <a:r>
              <a:rPr lang="en-US" altLang="zh-CN" sz="3200" b="0" kern="1200" dirty="0">
                <a:solidFill>
                  <a:srgbClr val="4D4D4D"/>
                </a:solidFill>
                <a:latin typeface="微软雅黑" panose="020B0503020204020204" pitchFamily="34" charset="-122"/>
                <a:ea typeface="微软雅黑" panose="020B0503020204020204" pitchFamily="34" charset="-122"/>
              </a:rPr>
              <a:t>IEEE </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标准只有很小的差别，因此可以将 </a:t>
            </a:r>
            <a:r>
              <a:rPr lang="en-US" altLang="zh-CN" sz="3200" b="0" kern="1200" dirty="0">
                <a:solidFill>
                  <a:srgbClr val="4D4D4D"/>
                </a:solidFill>
                <a:latin typeface="微软雅黑" panose="020B0503020204020204" pitchFamily="34" charset="-122"/>
                <a:ea typeface="微软雅黑" panose="020B0503020204020204" pitchFamily="34" charset="-122"/>
              </a:rPr>
              <a:t>802.3 </a:t>
            </a:r>
            <a:r>
              <a:rPr lang="zh-CN" altLang="en-US" sz="3200" b="0" kern="1200" dirty="0">
                <a:solidFill>
                  <a:srgbClr val="4D4D4D"/>
                </a:solidFill>
                <a:latin typeface="微软雅黑" panose="020B0503020204020204" pitchFamily="34" charset="-122"/>
                <a:ea typeface="微软雅黑" panose="020B0503020204020204" pitchFamily="34" charset="-122"/>
              </a:rPr>
              <a:t>局域网简称为“以太网”。</a:t>
            </a:r>
          </a:p>
          <a:p>
            <a:r>
              <a:rPr lang="zh-CN" altLang="en-US" sz="3200" b="0" kern="1200" dirty="0">
                <a:solidFill>
                  <a:srgbClr val="4D4D4D"/>
                </a:solidFill>
                <a:latin typeface="微软雅黑" panose="020B0503020204020204" pitchFamily="34" charset="-122"/>
                <a:ea typeface="微软雅黑" panose="020B0503020204020204" pitchFamily="34" charset="-122"/>
              </a:rPr>
              <a:t>严格说来，“以太网”应当是指符合 </a:t>
            </a:r>
            <a:r>
              <a:rPr lang="en-US" altLang="zh-CN" sz="3200" b="0" kern="1200" dirty="0">
                <a:solidFill>
                  <a:srgbClr val="4D4D4D"/>
                </a:solidFill>
                <a:latin typeface="微软雅黑" panose="020B0503020204020204" pitchFamily="34" charset="-122"/>
                <a:ea typeface="微软雅黑" panose="020B0503020204020204" pitchFamily="34" charset="-122"/>
              </a:rPr>
              <a:t>DIX Ethernet V2 </a:t>
            </a:r>
            <a:r>
              <a:rPr lang="zh-CN" altLang="en-US" sz="3200" b="0" kern="1200" dirty="0">
                <a:solidFill>
                  <a:srgbClr val="4D4D4D"/>
                </a:solidFill>
                <a:latin typeface="微软雅黑" panose="020B0503020204020204" pitchFamily="34" charset="-122"/>
                <a:ea typeface="微软雅黑" panose="020B0503020204020204" pitchFamily="34" charset="-122"/>
              </a:rPr>
              <a:t>标准的局域网  </a:t>
            </a:r>
          </a:p>
          <a:p>
            <a:endParaRPr lang="zh-CN" altLang="en-US" dirty="0"/>
          </a:p>
        </p:txBody>
      </p:sp>
      <p:sp>
        <p:nvSpPr>
          <p:cNvPr id="65538" name="Rectangle 2"/>
          <p:cNvSpPr>
            <a:spLocks noGrp="1" noChangeArrowheads="1"/>
          </p:cNvSpPr>
          <p:nvPr>
            <p:ph type="title"/>
          </p:nvPr>
        </p:nvSpPr>
        <p:spPr/>
        <p:txBody>
          <a:bodyPr/>
          <a:lstStyle/>
          <a:p>
            <a:r>
              <a:rPr lang="zh-CN" altLang="en-US" sz="4000" dirty="0">
                <a:solidFill>
                  <a:srgbClr val="FFFFFF"/>
                </a:solidFill>
              </a:rPr>
              <a:t>以太网的两个标准</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zh-CN" altLang="en-US" sz="2400" b="0" dirty="0">
                <a:latin typeface="微软雅黑" panose="020B0503020204020204" pitchFamily="34" charset="-122"/>
                <a:ea typeface="微软雅黑" panose="020B0503020204020204" pitchFamily="34" charset="-122"/>
              </a:rPr>
              <a:t>为了使数据链路层能更好地适应多种局域网标准，</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委员会就将局域网的数据链路层拆成两个子层：</a:t>
            </a:r>
          </a:p>
          <a:p>
            <a:pPr lvl="1"/>
            <a:r>
              <a:rPr lang="zh-CN" altLang="en-US" sz="2000" dirty="0">
                <a:latin typeface="微软雅黑" panose="020B0503020204020204" pitchFamily="34" charset="-122"/>
                <a:ea typeface="微软雅黑" panose="020B0503020204020204" pitchFamily="34" charset="-122"/>
              </a:rPr>
              <a:t>逻辑链路控制 </a:t>
            </a:r>
            <a:r>
              <a:rPr lang="en-US" altLang="zh-CN" sz="2000" dirty="0">
                <a:latin typeface="微软雅黑" panose="020B0503020204020204" pitchFamily="34" charset="-122"/>
                <a:ea typeface="微软雅黑" panose="020B0503020204020204" pitchFamily="34" charset="-122"/>
              </a:rPr>
              <a:t>LLC (Logical Link Control)</a:t>
            </a:r>
            <a:r>
              <a:rPr lang="zh-CN" altLang="en-US" sz="2000" dirty="0">
                <a:latin typeface="微软雅黑" panose="020B0503020204020204" pitchFamily="34" charset="-122"/>
                <a:ea typeface="微软雅黑" panose="020B0503020204020204" pitchFamily="34" charset="-122"/>
              </a:rPr>
              <a:t>子层</a:t>
            </a:r>
          </a:p>
          <a:p>
            <a:pPr lvl="1"/>
            <a:r>
              <a:rPr lang="zh-CN" altLang="en-US" sz="2000" dirty="0">
                <a:latin typeface="微软雅黑" panose="020B0503020204020204" pitchFamily="34" charset="-122"/>
                <a:ea typeface="微软雅黑" panose="020B0503020204020204" pitchFamily="34" charset="-122"/>
              </a:rPr>
              <a:t>媒体接入控制 </a:t>
            </a:r>
            <a:r>
              <a:rPr lang="en-US" altLang="zh-CN" sz="2000" dirty="0">
                <a:latin typeface="微软雅黑" panose="020B0503020204020204" pitchFamily="34" charset="-122"/>
                <a:ea typeface="微软雅黑" panose="020B0503020204020204" pitchFamily="34" charset="-122"/>
              </a:rPr>
              <a:t>MAC (Medium Access Control)</a:t>
            </a:r>
            <a:r>
              <a:rPr lang="zh-CN" altLang="en-US" sz="2000" dirty="0">
                <a:latin typeface="微软雅黑" panose="020B0503020204020204" pitchFamily="34" charset="-122"/>
                <a:ea typeface="微软雅黑" panose="020B0503020204020204" pitchFamily="34" charset="-122"/>
              </a:rPr>
              <a:t>子层</a:t>
            </a:r>
          </a:p>
          <a:p>
            <a:r>
              <a:rPr lang="zh-CN" altLang="en-US" sz="2400" b="0" dirty="0">
                <a:latin typeface="微软雅黑" panose="020B0503020204020204" pitchFamily="34" charset="-122"/>
                <a:ea typeface="微软雅黑" panose="020B0503020204020204" pitchFamily="34" charset="-122"/>
              </a:rPr>
              <a:t>与接入到传输媒体有关的内容都放在 </a:t>
            </a:r>
            <a:r>
              <a:rPr lang="en-US" altLang="zh-CN" sz="2400" b="0" dirty="0">
                <a:latin typeface="微软雅黑" panose="020B0503020204020204" pitchFamily="34" charset="-122"/>
                <a:ea typeface="微软雅黑" panose="020B0503020204020204" pitchFamily="34" charset="-122"/>
              </a:rPr>
              <a:t>MAC</a:t>
            </a:r>
            <a:r>
              <a:rPr lang="zh-CN" altLang="en-US" sz="2400" b="0" dirty="0">
                <a:latin typeface="微软雅黑" panose="020B0503020204020204" pitchFamily="34" charset="-122"/>
                <a:ea typeface="微软雅黑" panose="020B0503020204020204" pitchFamily="34" charset="-122"/>
              </a:rPr>
              <a:t>子层，而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子层则与传输媒体无关，不管采用何种协议的局域网对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子层来说都是透明的 。</a:t>
            </a:r>
          </a:p>
          <a:p>
            <a:r>
              <a:rPr lang="zh-CN" altLang="en-US" sz="2400" b="0" dirty="0">
                <a:latin typeface="微软雅黑" panose="020B0503020204020204" pitchFamily="34" charset="-122"/>
                <a:ea typeface="微软雅黑" panose="020B0503020204020204" pitchFamily="34" charset="-122"/>
              </a:rPr>
              <a:t>由于 </a:t>
            </a:r>
            <a:r>
              <a:rPr lang="en-US" altLang="zh-CN" sz="2400" b="0" dirty="0">
                <a:latin typeface="微软雅黑" panose="020B0503020204020204" pitchFamily="34" charset="-122"/>
                <a:ea typeface="微软雅黑" panose="020B0503020204020204" pitchFamily="34" charset="-122"/>
              </a:rPr>
              <a:t>TCP/IP </a:t>
            </a:r>
            <a:r>
              <a:rPr lang="zh-CN" altLang="en-US" sz="2400" b="0" dirty="0">
                <a:latin typeface="微软雅黑" panose="020B0503020204020204" pitchFamily="34" charset="-122"/>
                <a:ea typeface="微软雅黑" panose="020B0503020204020204" pitchFamily="34" charset="-122"/>
              </a:rPr>
              <a:t>体系经常使用的局域网是 </a:t>
            </a:r>
            <a:r>
              <a:rPr lang="en-US" altLang="zh-CN" sz="2400" b="0" dirty="0">
                <a:latin typeface="微软雅黑" panose="020B0503020204020204" pitchFamily="34" charset="-122"/>
                <a:ea typeface="微软雅黑" panose="020B0503020204020204" pitchFamily="34" charset="-122"/>
              </a:rPr>
              <a:t>DIX Ethernet V2 </a:t>
            </a:r>
            <a:r>
              <a:rPr lang="zh-CN" altLang="en-US" sz="2400" b="0" dirty="0">
                <a:latin typeface="微软雅黑" panose="020B0503020204020204" pitchFamily="34" charset="-122"/>
                <a:ea typeface="微软雅黑" panose="020B0503020204020204" pitchFamily="34" charset="-122"/>
              </a:rPr>
              <a:t>而不是 </a:t>
            </a:r>
            <a:r>
              <a:rPr lang="en-US" altLang="zh-CN" sz="2400" b="0" dirty="0">
                <a:latin typeface="微软雅黑" panose="020B0503020204020204" pitchFamily="34" charset="-122"/>
                <a:ea typeface="微软雅黑" panose="020B0503020204020204" pitchFamily="34" charset="-122"/>
              </a:rPr>
              <a:t>802.3 </a:t>
            </a:r>
            <a:r>
              <a:rPr lang="zh-CN" altLang="en-US" sz="2400" b="0" dirty="0">
                <a:latin typeface="微软雅黑" panose="020B0503020204020204" pitchFamily="34" charset="-122"/>
                <a:ea typeface="微软雅黑" panose="020B0503020204020204" pitchFamily="34" charset="-122"/>
              </a:rPr>
              <a:t>标准中的几种局域网，因此现在 </a:t>
            </a:r>
            <a:r>
              <a:rPr lang="en-US" altLang="zh-CN" sz="2400" b="0" dirty="0">
                <a:latin typeface="微软雅黑" panose="020B0503020204020204" pitchFamily="34" charset="-122"/>
                <a:ea typeface="微软雅黑" panose="020B0503020204020204" pitchFamily="34" charset="-122"/>
              </a:rPr>
              <a:t>802 </a:t>
            </a:r>
            <a:r>
              <a:rPr lang="zh-CN" altLang="en-US" sz="2400" b="0" dirty="0">
                <a:latin typeface="微软雅黑" panose="020B0503020204020204" pitchFamily="34" charset="-122"/>
                <a:ea typeface="微软雅黑" panose="020B0503020204020204" pitchFamily="34" charset="-122"/>
              </a:rPr>
              <a:t>委员会制定的逻辑链路控制子层 </a:t>
            </a:r>
            <a:r>
              <a:rPr lang="en-US" altLang="zh-CN" sz="2400" b="0" dirty="0">
                <a:latin typeface="微软雅黑" panose="020B0503020204020204" pitchFamily="34" charset="-122"/>
                <a:ea typeface="微软雅黑" panose="020B0503020204020204" pitchFamily="34" charset="-122"/>
              </a:rPr>
              <a:t>LLC</a:t>
            </a:r>
            <a:r>
              <a:rPr lang="zh-CN" altLang="en-US" sz="2400" b="0" dirty="0">
                <a:latin typeface="微软雅黑" panose="020B0503020204020204" pitchFamily="34" charset="-122"/>
                <a:ea typeface="微软雅黑" panose="020B0503020204020204" pitchFamily="34" charset="-122"/>
              </a:rPr>
              <a:t>（即 </a:t>
            </a:r>
            <a:r>
              <a:rPr lang="en-US" altLang="zh-CN" sz="2400" b="0" dirty="0">
                <a:latin typeface="微软雅黑" panose="020B0503020204020204" pitchFamily="34" charset="-122"/>
                <a:ea typeface="微软雅黑" panose="020B0503020204020204" pitchFamily="34" charset="-122"/>
              </a:rPr>
              <a:t>802.2 </a:t>
            </a:r>
            <a:r>
              <a:rPr lang="zh-CN" altLang="en-US" sz="2400" b="0" dirty="0">
                <a:latin typeface="微软雅黑" panose="020B0503020204020204" pitchFamily="34" charset="-122"/>
                <a:ea typeface="微软雅黑" panose="020B0503020204020204" pitchFamily="34" charset="-122"/>
              </a:rPr>
              <a:t>标准）的作用已经不大了。</a:t>
            </a:r>
          </a:p>
          <a:p>
            <a:r>
              <a:rPr lang="zh-CN" altLang="en-US" sz="2400" b="0" dirty="0">
                <a:latin typeface="微软雅黑" panose="020B0503020204020204" pitchFamily="34" charset="-122"/>
                <a:ea typeface="微软雅黑" panose="020B0503020204020204" pitchFamily="34" charset="-122"/>
              </a:rPr>
              <a:t>很多厂商生产的适配器上就仅装有 </a:t>
            </a:r>
            <a:r>
              <a:rPr lang="en-US" altLang="zh-CN" sz="2400" b="0" dirty="0">
                <a:latin typeface="微软雅黑" panose="020B0503020204020204" pitchFamily="34" charset="-122"/>
                <a:ea typeface="微软雅黑" panose="020B0503020204020204" pitchFamily="34" charset="-122"/>
              </a:rPr>
              <a:t>MAC </a:t>
            </a:r>
            <a:r>
              <a:rPr lang="zh-CN" altLang="en-US" sz="2400" b="0" dirty="0">
                <a:latin typeface="微软雅黑" panose="020B0503020204020204" pitchFamily="34" charset="-122"/>
                <a:ea typeface="微软雅黑" panose="020B0503020204020204" pitchFamily="34" charset="-122"/>
              </a:rPr>
              <a:t>协议而没有 </a:t>
            </a:r>
            <a:r>
              <a:rPr lang="en-US" altLang="zh-CN" sz="2400" b="0" dirty="0">
                <a:latin typeface="微软雅黑" panose="020B0503020204020204" pitchFamily="34" charset="-122"/>
                <a:ea typeface="微软雅黑" panose="020B0503020204020204" pitchFamily="34" charset="-122"/>
              </a:rPr>
              <a:t>LLC </a:t>
            </a:r>
            <a:r>
              <a:rPr lang="zh-CN" altLang="en-US" sz="2400" b="0" dirty="0">
                <a:latin typeface="微软雅黑" panose="020B0503020204020204" pitchFamily="34" charset="-122"/>
                <a:ea typeface="微软雅黑" panose="020B0503020204020204" pitchFamily="34" charset="-122"/>
              </a:rPr>
              <a:t>协议。</a:t>
            </a:r>
          </a:p>
          <a:p>
            <a:endParaRPr lang="zh-CN" altLang="en-US" dirty="0"/>
          </a:p>
        </p:txBody>
      </p:sp>
      <p:sp>
        <p:nvSpPr>
          <p:cNvPr id="66562" name="Rectangle 2"/>
          <p:cNvSpPr>
            <a:spLocks noGrp="1" noChangeArrowheads="1"/>
          </p:cNvSpPr>
          <p:nvPr>
            <p:ph type="title"/>
          </p:nvPr>
        </p:nvSpPr>
        <p:spPr/>
        <p:txBody>
          <a:bodyPr/>
          <a:lstStyle/>
          <a:p>
            <a:r>
              <a:rPr lang="zh-CN" altLang="en-US" sz="4000" dirty="0">
                <a:solidFill>
                  <a:srgbClr val="FFFFFF"/>
                </a:solidFill>
              </a:rPr>
              <a:t>以太网与数据链路层的两个子层</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42800" y="1267199"/>
            <a:ext cx="11485054" cy="4896000"/>
          </a:xfrm>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以太网提供的服务是不可靠的交付，即尽最大努力的交付。</a:t>
            </a:r>
          </a:p>
          <a:p>
            <a:r>
              <a:rPr lang="zh-CN" altLang="en-US" sz="3200" b="0" kern="1200" dirty="0">
                <a:solidFill>
                  <a:srgbClr val="4D4D4D"/>
                </a:solidFill>
                <a:latin typeface="微软雅黑" panose="020B0503020204020204" pitchFamily="34" charset="-122"/>
                <a:ea typeface="微软雅黑" panose="020B0503020204020204" pitchFamily="34" charset="-122"/>
              </a:rPr>
              <a:t>当目的站收到有差错的数据帧时就丢弃此帧，其他什么也不做。差错的纠正由高层来决定。</a:t>
            </a:r>
          </a:p>
          <a:p>
            <a:r>
              <a:rPr lang="zh-CN" altLang="en-US" sz="3200" b="0" kern="1200" dirty="0">
                <a:solidFill>
                  <a:srgbClr val="4D4D4D"/>
                </a:solidFill>
                <a:latin typeface="微软雅黑" panose="020B0503020204020204" pitchFamily="34" charset="-122"/>
                <a:ea typeface="微软雅黑" panose="020B0503020204020204" pitchFamily="34" charset="-122"/>
              </a:rPr>
              <a:t>如果高层发现丢失了一些数据而进行重传，但以太网并不知道这是一个重传的帧，而是当作一个新的数据帧来发送。</a:t>
            </a:r>
          </a:p>
        </p:txBody>
      </p:sp>
      <p:sp>
        <p:nvSpPr>
          <p:cNvPr id="67586" name="Rectangle 2"/>
          <p:cNvSpPr>
            <a:spLocks noGrp="1" noChangeArrowheads="1"/>
          </p:cNvSpPr>
          <p:nvPr>
            <p:ph type="title"/>
          </p:nvPr>
        </p:nvSpPr>
        <p:spPr/>
        <p:txBody>
          <a:bodyPr/>
          <a:lstStyle/>
          <a:p>
            <a:r>
              <a:rPr lang="zh-CN" altLang="en-US" sz="4000" dirty="0">
                <a:solidFill>
                  <a:srgbClr val="FFFFFF"/>
                </a:solidFill>
              </a:rPr>
              <a:t>以太网提供的服务</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en-US" dirty="0"/>
              <a:t>以太网发送的数据都使用曼彻斯特编码。为什么要编码？</a:t>
            </a:r>
            <a:br>
              <a:rPr lang="zh-CN" altLang="en-US" dirty="0"/>
            </a:br>
            <a:r>
              <a:rPr lang="zh-CN" altLang="en-US" dirty="0"/>
              <a:t>曼彻斯特编码：以先正后负（</a:t>
            </a:r>
            <a:r>
              <a:rPr lang="en-US" altLang="zh-CN" dirty="0"/>
              <a:t>1</a:t>
            </a:r>
            <a:r>
              <a:rPr lang="zh-CN" altLang="en-US" dirty="0"/>
              <a:t>、</a:t>
            </a:r>
            <a:r>
              <a:rPr lang="en-US" altLang="zh-CN" dirty="0"/>
              <a:t>0</a:t>
            </a:r>
            <a:r>
              <a:rPr lang="zh-CN" altLang="en-US" dirty="0"/>
              <a:t>）的脉冲代表数字信号</a:t>
            </a:r>
            <a:r>
              <a:rPr lang="en-US" altLang="zh-CN" dirty="0"/>
              <a:t>1</a:t>
            </a:r>
            <a:r>
              <a:rPr lang="zh-CN" altLang="en-US" dirty="0"/>
              <a:t>，而以 先负后正的脉冲（</a:t>
            </a:r>
            <a:r>
              <a:rPr lang="en-US" altLang="zh-CN" dirty="0"/>
              <a:t>0</a:t>
            </a:r>
            <a:r>
              <a:rPr lang="zh-CN" altLang="en-US" dirty="0"/>
              <a:t>、</a:t>
            </a:r>
            <a:r>
              <a:rPr lang="en-US" altLang="zh-CN" dirty="0"/>
              <a:t>1</a:t>
            </a:r>
            <a:r>
              <a:rPr lang="zh-CN" altLang="en-US" dirty="0"/>
              <a:t>）代表数字信号</a:t>
            </a:r>
            <a:r>
              <a:rPr lang="en-US" altLang="zh-CN" dirty="0"/>
              <a:t>0</a:t>
            </a:r>
            <a:r>
              <a:rPr lang="zh-CN" altLang="en-US" dirty="0"/>
              <a:t>。目前最广泛应用的以太局域网，在数据传输时就采用这种数字编码方式。</a:t>
            </a:r>
            <a:endParaRPr lang="en-US" altLang="zh-CN" dirty="0"/>
          </a:p>
          <a:p>
            <a:endParaRPr lang="zh-CN" altLang="en-US" dirty="0"/>
          </a:p>
        </p:txBody>
      </p:sp>
      <p:sp>
        <p:nvSpPr>
          <p:cNvPr id="68610" name="Rectangle 2"/>
          <p:cNvSpPr>
            <a:spLocks noGrp="1" noChangeArrowheads="1"/>
          </p:cNvSpPr>
          <p:nvPr>
            <p:ph type="title"/>
          </p:nvPr>
        </p:nvSpPr>
        <p:spPr/>
        <p:txBody>
          <a:bodyPr/>
          <a:lstStyle/>
          <a:p>
            <a:r>
              <a:rPr lang="zh-CN" altLang="en-US" sz="4000" dirty="0">
                <a:solidFill>
                  <a:srgbClr val="FFFFFF"/>
                </a:solidFill>
              </a:rPr>
              <a:t>曼彻斯特编码</a:t>
            </a:r>
            <a:endParaRPr lang="en-US" altLang="zh-CN" sz="4000" dirty="0">
              <a:solidFill>
                <a:srgbClr val="FFFFFF"/>
              </a:solidFill>
            </a:endParaRPr>
          </a:p>
        </p:txBody>
      </p:sp>
      <p:sp>
        <p:nvSpPr>
          <p:cNvPr id="68611" name="Rectangle 4"/>
          <p:cNvSpPr>
            <a:spLocks noChangeArrowheads="1"/>
          </p:cNvSpPr>
          <p:nvPr/>
        </p:nvSpPr>
        <p:spPr bwMode="auto">
          <a:xfrm>
            <a:off x="173545" y="533008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曼彻斯特编码</a:t>
            </a:r>
          </a:p>
        </p:txBody>
      </p:sp>
      <p:sp>
        <p:nvSpPr>
          <p:cNvPr id="68612" name="Rectangle 5"/>
          <p:cNvSpPr>
            <a:spLocks noChangeArrowheads="1"/>
          </p:cNvSpPr>
          <p:nvPr/>
        </p:nvSpPr>
        <p:spPr bwMode="auto">
          <a:xfrm>
            <a:off x="764019" y="4139188"/>
            <a:ext cx="91805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chemeClr val="folHlink"/>
                </a:solidFill>
                <a:ea typeface="黑体" pitchFamily="49" charset="-122"/>
              </a:rPr>
              <a:t> </a:t>
            </a:r>
            <a:r>
              <a:rPr kumimoji="1" lang="zh-CN" altLang="en-US" sz="2400" dirty="0">
                <a:solidFill>
                  <a:srgbClr val="4D4D4D"/>
                </a:solidFill>
                <a:ea typeface="黑体" pitchFamily="49" charset="-122"/>
              </a:rPr>
              <a:t>码元</a:t>
            </a:r>
          </a:p>
        </p:txBody>
      </p:sp>
      <p:sp>
        <p:nvSpPr>
          <p:cNvPr id="68613" name="Rectangle 6"/>
          <p:cNvSpPr>
            <a:spLocks noChangeArrowheads="1"/>
          </p:cNvSpPr>
          <p:nvPr/>
        </p:nvSpPr>
        <p:spPr bwMode="auto">
          <a:xfrm>
            <a:off x="10215821" y="4072498"/>
            <a:ext cx="950259"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4" name="Rectangle 7"/>
          <p:cNvSpPr>
            <a:spLocks noChangeArrowheads="1"/>
          </p:cNvSpPr>
          <p:nvPr/>
        </p:nvSpPr>
        <p:spPr bwMode="auto">
          <a:xfrm>
            <a:off x="4533311" y="4072498"/>
            <a:ext cx="92909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5" name="Rectangle 8"/>
          <p:cNvSpPr>
            <a:spLocks noChangeArrowheads="1"/>
          </p:cNvSpPr>
          <p:nvPr/>
        </p:nvSpPr>
        <p:spPr bwMode="auto">
          <a:xfrm>
            <a:off x="6446528" y="4066146"/>
            <a:ext cx="920631"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6" name="Rectangle 9"/>
          <p:cNvSpPr>
            <a:spLocks noChangeArrowheads="1"/>
          </p:cNvSpPr>
          <p:nvPr/>
        </p:nvSpPr>
        <p:spPr bwMode="auto">
          <a:xfrm>
            <a:off x="8344931" y="4066146"/>
            <a:ext cx="918514"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7" name="Rectangle 10"/>
          <p:cNvSpPr>
            <a:spLocks noChangeArrowheads="1"/>
          </p:cNvSpPr>
          <p:nvPr/>
        </p:nvSpPr>
        <p:spPr bwMode="auto">
          <a:xfrm>
            <a:off x="2662421" y="4066146"/>
            <a:ext cx="952376" cy="171807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68618" name="Rectangle 11"/>
          <p:cNvSpPr>
            <a:spLocks noChangeArrowheads="1"/>
          </p:cNvSpPr>
          <p:nvPr/>
        </p:nvSpPr>
        <p:spPr bwMode="auto">
          <a:xfrm>
            <a:off x="29015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19" name="Rectangle 12"/>
          <p:cNvSpPr>
            <a:spLocks noChangeArrowheads="1"/>
          </p:cNvSpPr>
          <p:nvPr/>
        </p:nvSpPr>
        <p:spPr bwMode="auto">
          <a:xfrm>
            <a:off x="11384069"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0" name="Rectangle 13"/>
          <p:cNvSpPr>
            <a:spLocks noChangeArrowheads="1"/>
          </p:cNvSpPr>
          <p:nvPr/>
        </p:nvSpPr>
        <p:spPr bwMode="auto">
          <a:xfrm>
            <a:off x="6696262"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1" name="Rectangle 14"/>
          <p:cNvSpPr>
            <a:spLocks noChangeArrowheads="1"/>
          </p:cNvSpPr>
          <p:nvPr/>
        </p:nvSpPr>
        <p:spPr bwMode="auto">
          <a:xfrm>
            <a:off x="10438041" y="4143952"/>
            <a:ext cx="397882"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2" name="Rectangle 15"/>
          <p:cNvSpPr>
            <a:spLocks noChangeArrowheads="1"/>
          </p:cNvSpPr>
          <p:nvPr/>
        </p:nvSpPr>
        <p:spPr bwMode="auto">
          <a:xfrm>
            <a:off x="9500480"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1</a:t>
            </a:r>
          </a:p>
        </p:txBody>
      </p:sp>
      <p:sp>
        <p:nvSpPr>
          <p:cNvPr id="68623" name="Rectangle 16"/>
          <p:cNvSpPr>
            <a:spLocks noChangeArrowheads="1"/>
          </p:cNvSpPr>
          <p:nvPr/>
        </p:nvSpPr>
        <p:spPr bwMode="auto">
          <a:xfrm>
            <a:off x="3866647"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4" name="Rectangle 17"/>
          <p:cNvSpPr>
            <a:spLocks noChangeArrowheads="1"/>
          </p:cNvSpPr>
          <p:nvPr/>
        </p:nvSpPr>
        <p:spPr bwMode="auto">
          <a:xfrm>
            <a:off x="4833838"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5" name="Rectangle 18"/>
          <p:cNvSpPr>
            <a:spLocks noChangeArrowheads="1"/>
          </p:cNvSpPr>
          <p:nvPr/>
        </p:nvSpPr>
        <p:spPr bwMode="auto">
          <a:xfrm>
            <a:off x="5756585"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6" name="Rectangle 19"/>
          <p:cNvSpPr>
            <a:spLocks noChangeArrowheads="1"/>
          </p:cNvSpPr>
          <p:nvPr/>
        </p:nvSpPr>
        <p:spPr bwMode="auto">
          <a:xfrm>
            <a:off x="764017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sp>
        <p:nvSpPr>
          <p:cNvPr id="68627" name="Rectangle 20"/>
          <p:cNvSpPr>
            <a:spLocks noChangeArrowheads="1"/>
          </p:cNvSpPr>
          <p:nvPr/>
        </p:nvSpPr>
        <p:spPr bwMode="auto">
          <a:xfrm>
            <a:off x="8560803" y="4143952"/>
            <a:ext cx="389060"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b="1">
                <a:solidFill>
                  <a:schemeClr val="folHlink"/>
                </a:solidFill>
                <a:ea typeface="黑体" pitchFamily="49" charset="-122"/>
              </a:rPr>
              <a:t>0</a:t>
            </a:r>
          </a:p>
        </p:txBody>
      </p:sp>
      <p:grpSp>
        <p:nvGrpSpPr>
          <p:cNvPr id="68628" name="Group 21"/>
          <p:cNvGrpSpPr>
            <a:grpSpLocks/>
          </p:cNvGrpSpPr>
          <p:nvPr/>
        </p:nvGrpSpPr>
        <p:grpSpPr bwMode="auto">
          <a:xfrm>
            <a:off x="2626442" y="4782275"/>
            <a:ext cx="9337518" cy="315985"/>
            <a:chOff x="832" y="286"/>
            <a:chExt cx="4728" cy="965"/>
          </a:xfrm>
        </p:grpSpPr>
        <p:sp>
          <p:nvSpPr>
            <p:cNvPr id="68654" name="Freeform 22"/>
            <p:cNvSpPr>
              <a:spLocks/>
            </p:cNvSpPr>
            <p:nvPr/>
          </p:nvSpPr>
          <p:spPr bwMode="auto">
            <a:xfrm>
              <a:off x="832" y="298"/>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55" name="Line 23"/>
            <p:cNvSpPr>
              <a:spLocks noChangeShapeType="1"/>
            </p:cNvSpPr>
            <p:nvPr/>
          </p:nvSpPr>
          <p:spPr bwMode="auto">
            <a:xfrm flipV="1">
              <a:off x="3721" y="1152"/>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6" name="Line 24"/>
            <p:cNvSpPr>
              <a:spLocks noChangeShapeType="1"/>
            </p:cNvSpPr>
            <p:nvPr/>
          </p:nvSpPr>
          <p:spPr bwMode="auto">
            <a:xfrm flipV="1">
              <a:off x="4676" y="286"/>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Line 25"/>
            <p:cNvSpPr>
              <a:spLocks noChangeShapeType="1"/>
            </p:cNvSpPr>
            <p:nvPr/>
          </p:nvSpPr>
          <p:spPr bwMode="auto">
            <a:xfrm flipV="1">
              <a:off x="5155" y="299"/>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8" name="Line 26"/>
            <p:cNvSpPr>
              <a:spLocks noChangeShapeType="1"/>
            </p:cNvSpPr>
            <p:nvPr/>
          </p:nvSpPr>
          <p:spPr bwMode="auto">
            <a:xfrm flipV="1">
              <a:off x="2282" y="1150"/>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9" name="Line 27"/>
            <p:cNvSpPr>
              <a:spLocks noChangeShapeType="1"/>
            </p:cNvSpPr>
            <p:nvPr/>
          </p:nvSpPr>
          <p:spPr bwMode="auto">
            <a:xfrm flipV="1">
              <a:off x="1796" y="1151"/>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9" name="Freeform 28"/>
          <p:cNvSpPr>
            <a:spLocks/>
          </p:cNvSpPr>
          <p:nvPr/>
        </p:nvSpPr>
        <p:spPr bwMode="auto">
          <a:xfrm>
            <a:off x="2626443" y="5446018"/>
            <a:ext cx="9314237" cy="336629"/>
          </a:xfrm>
          <a:custGeom>
            <a:avLst/>
            <a:gdLst>
              <a:gd name="T0" fmla="*/ 0 w 4401"/>
              <a:gd name="T1" fmla="*/ 0 h 245"/>
              <a:gd name="T2" fmla="*/ 2147483646 w 4401"/>
              <a:gd name="T3" fmla="*/ 0 h 245"/>
              <a:gd name="T4" fmla="*/ 2147483646 w 4401"/>
              <a:gd name="T5" fmla="*/ 2147483646 h 245"/>
              <a:gd name="T6" fmla="*/ 2147483646 w 4401"/>
              <a:gd name="T7" fmla="*/ 2147483646 h 245"/>
              <a:gd name="T8" fmla="*/ 2147483646 w 4401"/>
              <a:gd name="T9" fmla="*/ 0 h 245"/>
              <a:gd name="T10" fmla="*/ 2147483646 w 4401"/>
              <a:gd name="T11" fmla="*/ 0 h 245"/>
              <a:gd name="T12" fmla="*/ 2147483646 w 4401"/>
              <a:gd name="T13" fmla="*/ 2147483646 h 245"/>
              <a:gd name="T14" fmla="*/ 2147483646 w 4401"/>
              <a:gd name="T15" fmla="*/ 2147483646 h 245"/>
              <a:gd name="T16" fmla="*/ 2147483646 w 4401"/>
              <a:gd name="T17" fmla="*/ 0 h 245"/>
              <a:gd name="T18" fmla="*/ 2147483646 w 4401"/>
              <a:gd name="T19" fmla="*/ 0 h 245"/>
              <a:gd name="T20" fmla="*/ 2147483646 w 4401"/>
              <a:gd name="T21" fmla="*/ 2147483646 h 245"/>
              <a:gd name="T22" fmla="*/ 2147483646 w 4401"/>
              <a:gd name="T23" fmla="*/ 2147483646 h 245"/>
              <a:gd name="T24" fmla="*/ 2147483646 w 4401"/>
              <a:gd name="T25" fmla="*/ 0 h 245"/>
              <a:gd name="T26" fmla="*/ 2147483646 w 4401"/>
              <a:gd name="T27" fmla="*/ 0 h 245"/>
              <a:gd name="T28" fmla="*/ 2147483646 w 4401"/>
              <a:gd name="T29" fmla="*/ 2147483646 h 245"/>
              <a:gd name="T30" fmla="*/ 2147483646 w 4401"/>
              <a:gd name="T31" fmla="*/ 2147483646 h 245"/>
              <a:gd name="T32" fmla="*/ 2147483646 w 4401"/>
              <a:gd name="T33" fmla="*/ 2147483646 h 245"/>
              <a:gd name="T34" fmla="*/ 2147483646 w 4401"/>
              <a:gd name="T35" fmla="*/ 0 h 245"/>
              <a:gd name="T36" fmla="*/ 2147483646 w 4401"/>
              <a:gd name="T37" fmla="*/ 2147483646 h 245"/>
              <a:gd name="T38" fmla="*/ 2147483646 w 4401"/>
              <a:gd name="T39" fmla="*/ 2147483646 h 245"/>
              <a:gd name="T40" fmla="*/ 2147483646 w 4401"/>
              <a:gd name="T41" fmla="*/ 0 h 245"/>
              <a:gd name="T42" fmla="*/ 2147483646 w 4401"/>
              <a:gd name="T43" fmla="*/ 0 h 245"/>
              <a:gd name="T44" fmla="*/ 2147483646 w 4401"/>
              <a:gd name="T45" fmla="*/ 2147483646 h 245"/>
              <a:gd name="T46" fmla="*/ 2147483646 w 4401"/>
              <a:gd name="T47" fmla="*/ 2147483646 h 245"/>
              <a:gd name="T48" fmla="*/ 2147483646 w 4401"/>
              <a:gd name="T49" fmla="*/ 0 h 245"/>
              <a:gd name="T50" fmla="*/ 2147483646 w 4401"/>
              <a:gd name="T51" fmla="*/ 0 h 245"/>
              <a:gd name="T52" fmla="*/ 2147483646 w 4401"/>
              <a:gd name="T53" fmla="*/ 2147483646 h 245"/>
              <a:gd name="T54" fmla="*/ 2147483646 w 4401"/>
              <a:gd name="T55" fmla="*/ 2147483646 h 245"/>
              <a:gd name="T56" fmla="*/ 2147483646 w 4401"/>
              <a:gd name="T57" fmla="*/ 0 h 245"/>
              <a:gd name="T58" fmla="*/ 2147483646 w 4401"/>
              <a:gd name="T59" fmla="*/ 0 h 245"/>
              <a:gd name="T60" fmla="*/ 2147483646 w 4401"/>
              <a:gd name="T61" fmla="*/ 2147483646 h 245"/>
              <a:gd name="T62" fmla="*/ 2147483646 w 4401"/>
              <a:gd name="T63" fmla="*/ 2147483646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68631" name="Line 30"/>
          <p:cNvSpPr>
            <a:spLocks noChangeShapeType="1"/>
          </p:cNvSpPr>
          <p:nvPr/>
        </p:nvSpPr>
        <p:spPr bwMode="auto">
          <a:xfrm flipH="1" flipV="1">
            <a:off x="2649722" y="4113783"/>
            <a:ext cx="2117"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2" name="Line 31"/>
          <p:cNvSpPr>
            <a:spLocks noChangeShapeType="1"/>
          </p:cNvSpPr>
          <p:nvPr/>
        </p:nvSpPr>
        <p:spPr bwMode="auto">
          <a:xfrm flipV="1">
            <a:off x="3591516" y="4097903"/>
            <a:ext cx="0" cy="20324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3" name="Line 32"/>
          <p:cNvSpPr>
            <a:spLocks noChangeShapeType="1"/>
          </p:cNvSpPr>
          <p:nvPr/>
        </p:nvSpPr>
        <p:spPr bwMode="auto">
          <a:xfrm flipV="1">
            <a:off x="4526961" y="4113783"/>
            <a:ext cx="0" cy="1999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4" name="Line 33"/>
          <p:cNvSpPr>
            <a:spLocks noChangeShapeType="1"/>
          </p:cNvSpPr>
          <p:nvPr/>
        </p:nvSpPr>
        <p:spPr bwMode="auto">
          <a:xfrm flipV="1">
            <a:off x="5475105"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5" name="Line 34"/>
          <p:cNvSpPr>
            <a:spLocks noChangeShapeType="1"/>
          </p:cNvSpPr>
          <p:nvPr/>
        </p:nvSpPr>
        <p:spPr bwMode="auto">
          <a:xfrm flipV="1">
            <a:off x="6427481"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6" name="Line 35"/>
          <p:cNvSpPr>
            <a:spLocks noChangeShapeType="1"/>
          </p:cNvSpPr>
          <p:nvPr/>
        </p:nvSpPr>
        <p:spPr bwMode="auto">
          <a:xfrm flipV="1">
            <a:off x="7391350"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7" name="Line 36"/>
          <p:cNvSpPr>
            <a:spLocks noChangeShapeType="1"/>
          </p:cNvSpPr>
          <p:nvPr/>
        </p:nvSpPr>
        <p:spPr bwMode="auto">
          <a:xfrm flipV="1">
            <a:off x="8330116" y="4113782"/>
            <a:ext cx="0" cy="201341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8" name="Line 37"/>
          <p:cNvSpPr>
            <a:spLocks noChangeShapeType="1"/>
          </p:cNvSpPr>
          <p:nvPr/>
        </p:nvSpPr>
        <p:spPr bwMode="auto">
          <a:xfrm flipV="1">
            <a:off x="9278259" y="4113783"/>
            <a:ext cx="0" cy="199118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39" name="Line 38"/>
          <p:cNvSpPr>
            <a:spLocks noChangeShapeType="1"/>
          </p:cNvSpPr>
          <p:nvPr/>
        </p:nvSpPr>
        <p:spPr bwMode="auto">
          <a:xfrm flipH="1" flipV="1">
            <a:off x="10220054" y="4113782"/>
            <a:ext cx="12698" cy="200706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68640" name="Line 39"/>
          <p:cNvSpPr>
            <a:spLocks noChangeShapeType="1"/>
          </p:cNvSpPr>
          <p:nvPr/>
        </p:nvSpPr>
        <p:spPr bwMode="auto">
          <a:xfrm flipV="1">
            <a:off x="11153382" y="4115371"/>
            <a:ext cx="12698" cy="200865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68641" name="Group 40"/>
          <p:cNvGrpSpPr>
            <a:grpSpLocks/>
          </p:cNvGrpSpPr>
          <p:nvPr/>
        </p:nvGrpSpPr>
        <p:grpSpPr bwMode="auto">
          <a:xfrm>
            <a:off x="3119560" y="5868376"/>
            <a:ext cx="8543872" cy="431900"/>
            <a:chOff x="1474" y="2588"/>
            <a:chExt cx="4037" cy="162"/>
          </a:xfrm>
        </p:grpSpPr>
        <p:sp>
          <p:nvSpPr>
            <p:cNvPr id="68644" name="Line 41"/>
            <p:cNvSpPr>
              <a:spLocks noChangeShapeType="1"/>
            </p:cNvSpPr>
            <p:nvPr/>
          </p:nvSpPr>
          <p:spPr bwMode="auto">
            <a:xfrm flipV="1">
              <a:off x="1474"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5" name="Line 42"/>
            <p:cNvSpPr>
              <a:spLocks noChangeShapeType="1"/>
            </p:cNvSpPr>
            <p:nvPr/>
          </p:nvSpPr>
          <p:spPr bwMode="auto">
            <a:xfrm flipV="1">
              <a:off x="192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6" name="Line 43"/>
            <p:cNvSpPr>
              <a:spLocks noChangeShapeType="1"/>
            </p:cNvSpPr>
            <p:nvPr/>
          </p:nvSpPr>
          <p:spPr bwMode="auto">
            <a:xfrm flipV="1">
              <a:off x="237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7" name="Line 44"/>
            <p:cNvSpPr>
              <a:spLocks noChangeShapeType="1"/>
            </p:cNvSpPr>
            <p:nvPr/>
          </p:nvSpPr>
          <p:spPr bwMode="auto">
            <a:xfrm flipV="1">
              <a:off x="2819"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8" name="Line 45"/>
            <p:cNvSpPr>
              <a:spLocks noChangeShapeType="1"/>
            </p:cNvSpPr>
            <p:nvPr/>
          </p:nvSpPr>
          <p:spPr bwMode="auto">
            <a:xfrm flipV="1">
              <a:off x="3268"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49" name="Line 46"/>
            <p:cNvSpPr>
              <a:spLocks noChangeShapeType="1"/>
            </p:cNvSpPr>
            <p:nvPr/>
          </p:nvSpPr>
          <p:spPr bwMode="auto">
            <a:xfrm flipV="1">
              <a:off x="3716"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0" name="Line 47"/>
            <p:cNvSpPr>
              <a:spLocks noChangeShapeType="1"/>
            </p:cNvSpPr>
            <p:nvPr/>
          </p:nvSpPr>
          <p:spPr bwMode="auto">
            <a:xfrm flipV="1">
              <a:off x="4165"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1" name="Line 48"/>
            <p:cNvSpPr>
              <a:spLocks noChangeShapeType="1"/>
            </p:cNvSpPr>
            <p:nvPr/>
          </p:nvSpPr>
          <p:spPr bwMode="auto">
            <a:xfrm flipV="1">
              <a:off x="4613"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2" name="Line 49"/>
            <p:cNvSpPr>
              <a:spLocks noChangeShapeType="1"/>
            </p:cNvSpPr>
            <p:nvPr/>
          </p:nvSpPr>
          <p:spPr bwMode="auto">
            <a:xfrm flipV="1">
              <a:off x="5062"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8653" name="Line 50"/>
            <p:cNvSpPr>
              <a:spLocks noChangeShapeType="1"/>
            </p:cNvSpPr>
            <p:nvPr/>
          </p:nvSpPr>
          <p:spPr bwMode="auto">
            <a:xfrm flipV="1">
              <a:off x="5511" y="2588"/>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68642" name="Rectangle 51"/>
          <p:cNvSpPr>
            <a:spLocks noChangeArrowheads="1"/>
          </p:cNvSpPr>
          <p:nvPr/>
        </p:nvSpPr>
        <p:spPr bwMode="auto">
          <a:xfrm>
            <a:off x="173545" y="5977939"/>
            <a:ext cx="20641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dirty="0">
                <a:solidFill>
                  <a:srgbClr val="4D4D4D"/>
                </a:solidFill>
                <a:ea typeface="黑体" pitchFamily="49" charset="-122"/>
              </a:rPr>
              <a:t>出现电平转换</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242705618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传统以太网最初是使用粗同轴电缆，后来演进到使用比较便宜的细同轴电缆，最后发展为使用更便宜和更灵活的双绞线。不用电缆而使用无屏蔽双绞线。每个站需要用两对双绞线，分别用于发送和接收</a:t>
            </a:r>
          </a:p>
          <a:p>
            <a:pPr>
              <a:lnSpc>
                <a:spcPts val="3840"/>
              </a:lnSpc>
            </a:pPr>
            <a:r>
              <a:rPr lang="zh-CN" altLang="en-US" sz="2400" b="0" kern="1200" dirty="0">
                <a:solidFill>
                  <a:srgbClr val="4D4D4D"/>
                </a:solidFill>
                <a:latin typeface="微软雅黑" panose="020B0503020204020204" pitchFamily="34" charset="-122"/>
                <a:ea typeface="微软雅黑" panose="020B0503020204020204" pitchFamily="34" charset="-122"/>
              </a:rPr>
              <a:t>这种以太网采用星形拓扑，在星形的中心则增加了一种可靠性非常高的设备，叫做集线器</a:t>
            </a:r>
            <a:r>
              <a:rPr lang="en-US" altLang="zh-CN" sz="2400" b="0" kern="1200" dirty="0">
                <a:solidFill>
                  <a:srgbClr val="4D4D4D"/>
                </a:solidFill>
                <a:latin typeface="微软雅黑" panose="020B0503020204020204" pitchFamily="34" charset="-122"/>
                <a:ea typeface="微软雅黑" panose="020B0503020204020204" pitchFamily="34" charset="-122"/>
              </a:rPr>
              <a:t>(hub)  </a:t>
            </a:r>
            <a:r>
              <a:rPr lang="zh-CN" altLang="en-US" sz="2400" b="0" kern="1200" dirty="0">
                <a:solidFill>
                  <a:srgbClr val="4D4D4D"/>
                </a:solidFill>
                <a:latin typeface="微软雅黑" panose="020B0503020204020204" pitchFamily="34" charset="-122"/>
                <a:ea typeface="微软雅黑" panose="020B0503020204020204" pitchFamily="34" charset="-122"/>
              </a:rPr>
              <a:t>。</a:t>
            </a:r>
          </a:p>
        </p:txBody>
      </p:sp>
      <p:sp>
        <p:nvSpPr>
          <p:cNvPr id="71682" name="Rectangle 2"/>
          <p:cNvSpPr>
            <a:spLocks noGrp="1" noChangeArrowheads="1"/>
          </p:cNvSpPr>
          <p:nvPr>
            <p:ph type="title"/>
          </p:nvPr>
        </p:nvSpPr>
        <p:spPr/>
        <p:txBody>
          <a:bodyPr/>
          <a:lstStyle/>
          <a:p>
            <a:r>
              <a:rPr lang="zh-CN" altLang="en-US" sz="4000" dirty="0">
                <a:solidFill>
                  <a:srgbClr val="FFFFFF"/>
                </a:solidFill>
              </a:rPr>
              <a:t>星型拓扑</a:t>
            </a:r>
          </a:p>
        </p:txBody>
      </p:sp>
      <p:sp>
        <p:nvSpPr>
          <p:cNvPr id="71684" name="Text Box 4"/>
          <p:cNvSpPr txBox="1">
            <a:spLocks noChangeArrowheads="1"/>
          </p:cNvSpPr>
          <p:nvPr/>
        </p:nvSpPr>
        <p:spPr bwMode="auto">
          <a:xfrm>
            <a:off x="4751299" y="4316838"/>
            <a:ext cx="1335516"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集线器</a:t>
            </a:r>
          </a:p>
        </p:txBody>
      </p:sp>
      <p:sp>
        <p:nvSpPr>
          <p:cNvPr id="71685" name="Line 5"/>
          <p:cNvSpPr>
            <a:spLocks noChangeShapeType="1"/>
          </p:cNvSpPr>
          <p:nvPr/>
        </p:nvSpPr>
        <p:spPr bwMode="auto">
          <a:xfrm flipV="1">
            <a:off x="3286894" y="5155232"/>
            <a:ext cx="1788212" cy="38744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6" name="Line 6"/>
          <p:cNvSpPr>
            <a:spLocks noChangeShapeType="1"/>
          </p:cNvSpPr>
          <p:nvPr/>
        </p:nvSpPr>
        <p:spPr bwMode="auto">
          <a:xfrm>
            <a:off x="3934965" y="4594932"/>
            <a:ext cx="1313685" cy="43327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7" name="Line 7"/>
          <p:cNvSpPr>
            <a:spLocks noChangeShapeType="1"/>
          </p:cNvSpPr>
          <p:nvPr/>
        </p:nvSpPr>
        <p:spPr bwMode="auto">
          <a:xfrm flipV="1">
            <a:off x="5075107" y="5283849"/>
            <a:ext cx="520632" cy="102258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8" name="Line 8"/>
          <p:cNvSpPr>
            <a:spLocks noChangeShapeType="1"/>
          </p:cNvSpPr>
          <p:nvPr/>
        </p:nvSpPr>
        <p:spPr bwMode="auto">
          <a:xfrm flipH="1">
            <a:off x="5767166" y="4316838"/>
            <a:ext cx="677245" cy="83839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89" name="Line 9"/>
          <p:cNvSpPr>
            <a:spLocks noChangeShapeType="1"/>
          </p:cNvSpPr>
          <p:nvPr/>
        </p:nvSpPr>
        <p:spPr bwMode="auto">
          <a:xfrm>
            <a:off x="5938594" y="5283851"/>
            <a:ext cx="1834108" cy="7604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7169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367" y="4888470"/>
            <a:ext cx="1486112" cy="65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691"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6720" y="412999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Text Box 16"/>
          <p:cNvSpPr txBox="1">
            <a:spLocks noChangeArrowheads="1"/>
          </p:cNvSpPr>
          <p:nvPr/>
        </p:nvSpPr>
        <p:spPr bwMode="auto">
          <a:xfrm>
            <a:off x="6134336" y="6014424"/>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两对双绞线</a:t>
            </a:r>
          </a:p>
        </p:txBody>
      </p:sp>
      <p:sp>
        <p:nvSpPr>
          <p:cNvPr id="71697" name="Line 17"/>
          <p:cNvSpPr>
            <a:spLocks noChangeShapeType="1"/>
          </p:cNvSpPr>
          <p:nvPr/>
        </p:nvSpPr>
        <p:spPr bwMode="auto">
          <a:xfrm flipH="1" flipV="1">
            <a:off x="6618655" y="5318870"/>
            <a:ext cx="454323" cy="695554"/>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698" name="Text Box 18"/>
          <p:cNvSpPr txBox="1">
            <a:spLocks noChangeArrowheads="1"/>
          </p:cNvSpPr>
          <p:nvPr/>
        </p:nvSpPr>
        <p:spPr bwMode="auto">
          <a:xfrm>
            <a:off x="5114860" y="3573810"/>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dirty="0">
                <a:solidFill>
                  <a:srgbClr val="4D4D4D"/>
                </a:solidFill>
                <a:latin typeface="Arial" charset="0"/>
              </a:rPr>
              <a:t>站点</a:t>
            </a:r>
          </a:p>
        </p:txBody>
      </p:sp>
      <p:sp>
        <p:nvSpPr>
          <p:cNvPr id="71699" name="Text Box 19"/>
          <p:cNvSpPr txBox="1">
            <a:spLocks noChangeArrowheads="1"/>
          </p:cNvSpPr>
          <p:nvPr/>
        </p:nvSpPr>
        <p:spPr bwMode="auto">
          <a:xfrm>
            <a:off x="6487182" y="4316837"/>
            <a:ext cx="2058471"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en-US" altLang="zh-CN" sz="2900" b="0" dirty="0">
                <a:solidFill>
                  <a:srgbClr val="4D4D4D"/>
                </a:solidFill>
                <a:latin typeface="Arial" charset="0"/>
              </a:rPr>
              <a:t>RJ-45 </a:t>
            </a:r>
            <a:r>
              <a:rPr lang="zh-CN" altLang="en-US" sz="2900" b="0" dirty="0">
                <a:solidFill>
                  <a:srgbClr val="4D4D4D"/>
                </a:solidFill>
                <a:latin typeface="Arial" charset="0"/>
              </a:rPr>
              <a:t>插头</a:t>
            </a:r>
          </a:p>
        </p:txBody>
      </p:sp>
      <p:sp>
        <p:nvSpPr>
          <p:cNvPr id="71700" name="Line 20"/>
          <p:cNvSpPr>
            <a:spLocks noChangeShapeType="1"/>
          </p:cNvSpPr>
          <p:nvPr/>
        </p:nvSpPr>
        <p:spPr bwMode="auto">
          <a:xfrm>
            <a:off x="7066558" y="4829549"/>
            <a:ext cx="738620" cy="53034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71701" name="Line 21"/>
          <p:cNvSpPr>
            <a:spLocks noChangeShapeType="1"/>
          </p:cNvSpPr>
          <p:nvPr/>
        </p:nvSpPr>
        <p:spPr bwMode="auto">
          <a:xfrm flipH="1">
            <a:off x="6002085" y="4811567"/>
            <a:ext cx="884651" cy="464778"/>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pic>
        <p:nvPicPr>
          <p:cNvPr id="24"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197" y="3770689"/>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690" y="5283851"/>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4891" y="601442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1765" y="4983554"/>
            <a:ext cx="680430" cy="58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p:txBody>
          <a:bodyPr/>
          <a:lstStyle/>
          <a:p>
            <a:r>
              <a:rPr lang="zh-CN" altLang="en-US" sz="2000" b="0" dirty="0">
                <a:latin typeface="微软雅黑" panose="020B0503020204020204" pitchFamily="34" charset="-122"/>
                <a:ea typeface="微软雅黑" panose="020B0503020204020204" pitchFamily="34" charset="-122"/>
              </a:rPr>
              <a:t>集线器是使用电子器件来模拟实际电缆线的工作，因此整个系统仍然像一个传统的以太网那样运行。集线器使用了大规模集成电路芯片，因此这样的硬件设备的可靠性已大大提高了。</a:t>
            </a:r>
          </a:p>
          <a:p>
            <a:r>
              <a:rPr lang="zh-CN" altLang="en-US" sz="2000" b="0" dirty="0">
                <a:latin typeface="微软雅黑" panose="020B0503020204020204" pitchFamily="34" charset="-122"/>
                <a:ea typeface="微软雅黑" panose="020B0503020204020204" pitchFamily="34" charset="-122"/>
              </a:rPr>
              <a:t>使用集线器的以太网在逻辑上仍是一个总线网，各工作站使用的还是 </a:t>
            </a:r>
            <a:r>
              <a:rPr lang="en-US" altLang="zh-CN" sz="2000" b="0" dirty="0">
                <a:latin typeface="微软雅黑" panose="020B0503020204020204" pitchFamily="34" charset="-122"/>
                <a:ea typeface="微软雅黑" panose="020B0503020204020204" pitchFamily="34" charset="-122"/>
              </a:rPr>
              <a:t>CSMA/CD </a:t>
            </a:r>
            <a:r>
              <a:rPr lang="zh-CN" altLang="en-US" sz="2000" b="0" dirty="0">
                <a:latin typeface="微软雅黑" panose="020B0503020204020204" pitchFamily="34" charset="-122"/>
                <a:ea typeface="微软雅黑" panose="020B0503020204020204" pitchFamily="34" charset="-122"/>
              </a:rPr>
              <a:t>协议，并共享逻辑上的总线。 </a:t>
            </a:r>
          </a:p>
          <a:p>
            <a:r>
              <a:rPr lang="zh-CN" altLang="en-US" sz="2000" b="0" dirty="0">
                <a:latin typeface="微软雅黑" panose="020B0503020204020204" pitchFamily="34" charset="-122"/>
                <a:ea typeface="微软雅黑" panose="020B0503020204020204" pitchFamily="34" charset="-122"/>
              </a:rPr>
              <a:t>集线器很像一个多接口的转发器，工作在物理层。 </a:t>
            </a:r>
          </a:p>
        </p:txBody>
      </p:sp>
      <p:sp>
        <p:nvSpPr>
          <p:cNvPr id="72706" name="Rectangle 2"/>
          <p:cNvSpPr>
            <a:spLocks noGrp="1" noChangeArrowheads="1"/>
          </p:cNvSpPr>
          <p:nvPr>
            <p:ph type="title"/>
          </p:nvPr>
        </p:nvSpPr>
        <p:spPr/>
        <p:txBody>
          <a:bodyPr/>
          <a:lstStyle/>
          <a:p>
            <a:r>
              <a:rPr lang="zh-CN" altLang="en-US" sz="4000" dirty="0">
                <a:solidFill>
                  <a:srgbClr val="FFFFFF"/>
                </a:solidFill>
              </a:rPr>
              <a:t>集线器的一些特点 </a:t>
            </a:r>
          </a:p>
        </p:txBody>
      </p:sp>
      <p:grpSp>
        <p:nvGrpSpPr>
          <p:cNvPr id="72708" name="Group 4"/>
          <p:cNvGrpSpPr>
            <a:grpSpLocks/>
          </p:cNvGrpSpPr>
          <p:nvPr/>
        </p:nvGrpSpPr>
        <p:grpSpPr bwMode="auto">
          <a:xfrm rot="18501533">
            <a:off x="2575611" y="5362924"/>
            <a:ext cx="1024672" cy="112567"/>
            <a:chOff x="1548" y="1476"/>
            <a:chExt cx="1338" cy="120"/>
          </a:xfrm>
        </p:grpSpPr>
        <p:sp>
          <p:nvSpPr>
            <p:cNvPr id="72763" name="Freeform 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4" name="Freeform 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09" name="Group 7"/>
          <p:cNvGrpSpPr>
            <a:grpSpLocks/>
          </p:cNvGrpSpPr>
          <p:nvPr/>
        </p:nvGrpSpPr>
        <p:grpSpPr bwMode="auto">
          <a:xfrm rot="18501533">
            <a:off x="3077225" y="5362924"/>
            <a:ext cx="1024672" cy="112567"/>
            <a:chOff x="1548" y="1476"/>
            <a:chExt cx="1338" cy="120"/>
          </a:xfrm>
        </p:grpSpPr>
        <p:sp>
          <p:nvSpPr>
            <p:cNvPr id="72761" name="Freeform 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2" name="Freeform 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0" name="Group 10"/>
          <p:cNvGrpSpPr>
            <a:grpSpLocks/>
          </p:cNvGrpSpPr>
          <p:nvPr/>
        </p:nvGrpSpPr>
        <p:grpSpPr bwMode="auto">
          <a:xfrm rot="3701259" flipH="1">
            <a:off x="7479911" y="5357417"/>
            <a:ext cx="910660" cy="110592"/>
            <a:chOff x="1548" y="1476"/>
            <a:chExt cx="1338" cy="120"/>
          </a:xfrm>
        </p:grpSpPr>
        <p:sp>
          <p:nvSpPr>
            <p:cNvPr id="72759" name="Freeform 11"/>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60" name="Freeform 12"/>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11" name="Group 13"/>
          <p:cNvGrpSpPr>
            <a:grpSpLocks/>
          </p:cNvGrpSpPr>
          <p:nvPr/>
        </p:nvGrpSpPr>
        <p:grpSpPr bwMode="auto">
          <a:xfrm rot="3701259" flipH="1">
            <a:off x="8067433" y="5375191"/>
            <a:ext cx="910659" cy="112567"/>
            <a:chOff x="1548" y="1476"/>
            <a:chExt cx="1338" cy="120"/>
          </a:xfrm>
        </p:grpSpPr>
        <p:sp>
          <p:nvSpPr>
            <p:cNvPr id="72757" name="Freeform 1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8" name="Freeform 1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2712" name="Rectangle 16"/>
          <p:cNvSpPr>
            <a:spLocks noChangeArrowheads="1"/>
          </p:cNvSpPr>
          <p:nvPr/>
        </p:nvSpPr>
        <p:spPr bwMode="auto">
          <a:xfrm>
            <a:off x="2379960" y="3789834"/>
            <a:ext cx="6854738" cy="1222390"/>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lIns="108850" tIns="54425" rIns="108850" bIns="54425" anchor="ctr"/>
          <a:lstStyle/>
          <a:p>
            <a:pPr eaLnBrk="1" hangingPunct="1"/>
            <a:endParaRPr lang="zh-CN" altLang="en-US"/>
          </a:p>
        </p:txBody>
      </p:sp>
      <p:sp>
        <p:nvSpPr>
          <p:cNvPr id="72713" name="AutoShape 17"/>
          <p:cNvSpPr>
            <a:spLocks noChangeArrowheads="1"/>
          </p:cNvSpPr>
          <p:nvPr/>
        </p:nvSpPr>
        <p:spPr bwMode="auto">
          <a:xfrm>
            <a:off x="3302219" y="4677402"/>
            <a:ext cx="550987" cy="318948"/>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4" name="AutoShape 18"/>
          <p:cNvSpPr>
            <a:spLocks noChangeArrowheads="1"/>
          </p:cNvSpPr>
          <p:nvPr/>
        </p:nvSpPr>
        <p:spPr bwMode="auto">
          <a:xfrm>
            <a:off x="7253916" y="4680288"/>
            <a:ext cx="554935" cy="320391"/>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5" name="AutoShape 19"/>
          <p:cNvSpPr>
            <a:spLocks noChangeArrowheads="1"/>
          </p:cNvSpPr>
          <p:nvPr/>
        </p:nvSpPr>
        <p:spPr bwMode="auto">
          <a:xfrm>
            <a:off x="5180312" y="4677402"/>
            <a:ext cx="554935" cy="318948"/>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6" name="AutoShape 20"/>
          <p:cNvSpPr>
            <a:spLocks noChangeArrowheads="1"/>
          </p:cNvSpPr>
          <p:nvPr/>
        </p:nvSpPr>
        <p:spPr bwMode="auto">
          <a:xfrm rot="10800000" flipH="1">
            <a:off x="7814775" y="4680288"/>
            <a:ext cx="550985" cy="320391"/>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7" name="AutoShape 21"/>
          <p:cNvSpPr>
            <a:spLocks noChangeArrowheads="1"/>
          </p:cNvSpPr>
          <p:nvPr/>
        </p:nvSpPr>
        <p:spPr bwMode="auto">
          <a:xfrm rot="10800000" flipH="1">
            <a:off x="3845306" y="4677402"/>
            <a:ext cx="552961" cy="318948"/>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8" name="AutoShape 22"/>
          <p:cNvSpPr>
            <a:spLocks noChangeArrowheads="1"/>
          </p:cNvSpPr>
          <p:nvPr/>
        </p:nvSpPr>
        <p:spPr bwMode="auto">
          <a:xfrm rot="10800000" flipH="1">
            <a:off x="5749072" y="4693277"/>
            <a:ext cx="554935" cy="317504"/>
          </a:xfrm>
          <a:prstGeom prst="triangle">
            <a:avLst>
              <a:gd name="adj" fmla="val 49995"/>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19" name="Freeform 23"/>
          <p:cNvSpPr>
            <a:spLocks/>
          </p:cNvSpPr>
          <p:nvPr/>
        </p:nvSpPr>
        <p:spPr bwMode="auto">
          <a:xfrm>
            <a:off x="4263977" y="4381546"/>
            <a:ext cx="3278267" cy="295855"/>
          </a:xfrm>
          <a:custGeom>
            <a:avLst/>
            <a:gdLst>
              <a:gd name="T0" fmla="*/ 2147483646 w 1375"/>
              <a:gd name="T1" fmla="*/ 2147483646 h 187"/>
              <a:gd name="T2" fmla="*/ 2147483646 w 1375"/>
              <a:gd name="T3" fmla="*/ 0 h 187"/>
              <a:gd name="T4" fmla="*/ 0 w 1375"/>
              <a:gd name="T5" fmla="*/ 0 h 187"/>
              <a:gd name="T6" fmla="*/ 0 w 1375"/>
              <a:gd name="T7" fmla="*/ 2147483646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0" name="Freeform 24"/>
          <p:cNvSpPr>
            <a:spLocks/>
          </p:cNvSpPr>
          <p:nvPr/>
        </p:nvSpPr>
        <p:spPr bwMode="auto">
          <a:xfrm>
            <a:off x="5450868" y="4163621"/>
            <a:ext cx="2525847" cy="532542"/>
          </a:xfrm>
          <a:custGeom>
            <a:avLst/>
            <a:gdLst>
              <a:gd name="T0" fmla="*/ 0 w 1060"/>
              <a:gd name="T1" fmla="*/ 2147483646 h 337"/>
              <a:gd name="T2" fmla="*/ 0 w 1060"/>
              <a:gd name="T3" fmla="*/ 0 h 337"/>
              <a:gd name="T4" fmla="*/ 2147483646 w 1060"/>
              <a:gd name="T5" fmla="*/ 0 h 337"/>
              <a:gd name="T6" fmla="*/ 2147483646 w 1060"/>
              <a:gd name="T7" fmla="*/ 2147483646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1" name="Freeform 25"/>
          <p:cNvSpPr>
            <a:spLocks/>
          </p:cNvSpPr>
          <p:nvPr/>
        </p:nvSpPr>
        <p:spPr bwMode="auto">
          <a:xfrm>
            <a:off x="4036868" y="4163622"/>
            <a:ext cx="1417950" cy="523882"/>
          </a:xfrm>
          <a:custGeom>
            <a:avLst/>
            <a:gdLst>
              <a:gd name="T0" fmla="*/ 2147483646 w 595"/>
              <a:gd name="T1" fmla="*/ 0 h 331"/>
              <a:gd name="T2" fmla="*/ 0 w 595"/>
              <a:gd name="T3" fmla="*/ 0 h 331"/>
              <a:gd name="T4" fmla="*/ 0 w 595"/>
              <a:gd name="T5" fmla="*/ 2147483646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2" name="Freeform 26"/>
          <p:cNvSpPr>
            <a:spLocks/>
          </p:cNvSpPr>
          <p:nvPr/>
        </p:nvSpPr>
        <p:spPr bwMode="auto">
          <a:xfrm>
            <a:off x="3578700" y="3974563"/>
            <a:ext cx="4648821" cy="721600"/>
          </a:xfrm>
          <a:custGeom>
            <a:avLst/>
            <a:gdLst>
              <a:gd name="T0" fmla="*/ 0 w 1951"/>
              <a:gd name="T1" fmla="*/ 2147483646 h 457"/>
              <a:gd name="T2" fmla="*/ 0 w 1951"/>
              <a:gd name="T3" fmla="*/ 0 h 457"/>
              <a:gd name="T4" fmla="*/ 2147483646 w 1951"/>
              <a:gd name="T5" fmla="*/ 0 h 457"/>
              <a:gd name="T6" fmla="*/ 2147483646 w 1951"/>
              <a:gd name="T7" fmla="*/ 2147483646 h 457"/>
              <a:gd name="T8" fmla="*/ 2147483646 w 1951"/>
              <a:gd name="T9" fmla="*/ 2147483646 h 457"/>
              <a:gd name="T10" fmla="*/ 0 60000 65536"/>
              <a:gd name="T11" fmla="*/ 0 60000 65536"/>
              <a:gd name="T12" fmla="*/ 0 60000 65536"/>
              <a:gd name="T13" fmla="*/ 0 60000 65536"/>
              <a:gd name="T14" fmla="*/ 0 60000 65536"/>
              <a:gd name="T15" fmla="*/ 0 w 1951"/>
              <a:gd name="T16" fmla="*/ 0 h 457"/>
              <a:gd name="T17" fmla="*/ 1951 w 1951"/>
              <a:gd name="T18" fmla="*/ 457 h 457"/>
            </a:gdLst>
            <a:ahLst/>
            <a:cxnLst>
              <a:cxn ang="T10">
                <a:pos x="T0" y="T1"/>
              </a:cxn>
              <a:cxn ang="T11">
                <a:pos x="T2" y="T3"/>
              </a:cxn>
              <a:cxn ang="T12">
                <a:pos x="T4" y="T5"/>
              </a:cxn>
              <a:cxn ang="T13">
                <a:pos x="T6" y="T7"/>
              </a:cxn>
              <a:cxn ang="T14">
                <a:pos x="T8" y="T9"/>
              </a:cxn>
            </a:cxnLst>
            <a:rect l="T15" t="T16" r="T17" b="T18"/>
            <a:pathLst>
              <a:path w="1951" h="457">
                <a:moveTo>
                  <a:pt x="0" y="456"/>
                </a:moveTo>
                <a:lnTo>
                  <a:pt x="0" y="0"/>
                </a:lnTo>
                <a:lnTo>
                  <a:pt x="1950" y="0"/>
                </a:lnTo>
                <a:lnTo>
                  <a:pt x="1950" y="450"/>
                </a:lnTo>
              </a:path>
            </a:pathLst>
          </a:custGeom>
          <a:noFill/>
          <a:ln w="12700" cap="rnd">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lIns="108850" tIns="54425" rIns="108850" bIns="54425"/>
          <a:lstStyle/>
          <a:p>
            <a:endParaRPr lang="zh-CN" altLang="en-US"/>
          </a:p>
        </p:txBody>
      </p:sp>
      <p:sp>
        <p:nvSpPr>
          <p:cNvPr id="72723" name="Line 27"/>
          <p:cNvSpPr>
            <a:spLocks noChangeShapeType="1"/>
          </p:cNvSpPr>
          <p:nvPr/>
        </p:nvSpPr>
        <p:spPr bwMode="auto">
          <a:xfrm>
            <a:off x="6124294" y="4387319"/>
            <a:ext cx="0" cy="31028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4" name="Line 28"/>
          <p:cNvSpPr>
            <a:spLocks noChangeShapeType="1"/>
          </p:cNvSpPr>
          <p:nvPr/>
        </p:nvSpPr>
        <p:spPr bwMode="auto">
          <a:xfrm>
            <a:off x="5924833" y="3990438"/>
            <a:ext cx="0" cy="715827"/>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25" name="Rectangle 29"/>
          <p:cNvSpPr>
            <a:spLocks noChangeArrowheads="1"/>
          </p:cNvSpPr>
          <p:nvPr/>
        </p:nvSpPr>
        <p:spPr bwMode="auto">
          <a:xfrm>
            <a:off x="1775653" y="3876426"/>
            <a:ext cx="550017" cy="119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90000"/>
              </a:lnSpc>
            </a:pPr>
            <a:r>
              <a:rPr kumimoji="1" lang="zh-CN" altLang="en-US" sz="2900" dirty="0">
                <a:solidFill>
                  <a:srgbClr val="333399"/>
                </a:solidFill>
                <a:latin typeface="Times New Roman" pitchFamily="18" charset="0"/>
                <a:ea typeface="黑体" pitchFamily="49" charset="-122"/>
              </a:rPr>
              <a:t>集</a:t>
            </a:r>
          </a:p>
          <a:p>
            <a:pPr defTabSz="907085">
              <a:lnSpc>
                <a:spcPct val="90000"/>
              </a:lnSpc>
            </a:pPr>
            <a:r>
              <a:rPr kumimoji="1" lang="zh-CN" altLang="en-US" sz="2900" dirty="0">
                <a:solidFill>
                  <a:srgbClr val="333399"/>
                </a:solidFill>
                <a:latin typeface="Times New Roman" pitchFamily="18" charset="0"/>
                <a:ea typeface="黑体" pitchFamily="49" charset="-122"/>
              </a:rPr>
              <a:t>线</a:t>
            </a:r>
          </a:p>
          <a:p>
            <a:pPr defTabSz="907085">
              <a:lnSpc>
                <a:spcPct val="90000"/>
              </a:lnSpc>
            </a:pPr>
            <a:r>
              <a:rPr kumimoji="1" lang="zh-CN" altLang="en-US" sz="2900" dirty="0">
                <a:solidFill>
                  <a:srgbClr val="333399"/>
                </a:solidFill>
                <a:latin typeface="Times New Roman" pitchFamily="18" charset="0"/>
                <a:ea typeface="黑体" pitchFamily="49" charset="-122"/>
              </a:rPr>
              <a:t>器</a:t>
            </a:r>
          </a:p>
        </p:txBody>
      </p:sp>
      <p:sp>
        <p:nvSpPr>
          <p:cNvPr id="72726" name="Rectangle 30"/>
          <p:cNvSpPr>
            <a:spLocks noChangeArrowheads="1"/>
          </p:cNvSpPr>
          <p:nvPr/>
        </p:nvSpPr>
        <p:spPr bwMode="auto">
          <a:xfrm>
            <a:off x="4785340" y="5894020"/>
            <a:ext cx="1846493" cy="769226"/>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27" name="Rectangle 31"/>
          <p:cNvSpPr>
            <a:spLocks noChangeArrowheads="1"/>
          </p:cNvSpPr>
          <p:nvPr/>
        </p:nvSpPr>
        <p:spPr bwMode="auto">
          <a:xfrm>
            <a:off x="5142789" y="5895463"/>
            <a:ext cx="1180966" cy="362244"/>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28" name="Rectangle 32"/>
          <p:cNvSpPr>
            <a:spLocks noChangeArrowheads="1"/>
          </p:cNvSpPr>
          <p:nvPr/>
        </p:nvSpPr>
        <p:spPr bwMode="auto">
          <a:xfrm>
            <a:off x="5225733" y="5824747"/>
            <a:ext cx="777379"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29" name="Rectangle 33"/>
          <p:cNvSpPr>
            <a:spLocks noChangeArrowheads="1"/>
          </p:cNvSpPr>
          <p:nvPr/>
        </p:nvSpPr>
        <p:spPr bwMode="auto">
          <a:xfrm>
            <a:off x="5071695" y="6227399"/>
            <a:ext cx="1064574"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0" name="Rectangle 34"/>
          <p:cNvSpPr>
            <a:spLocks noChangeArrowheads="1"/>
          </p:cNvSpPr>
          <p:nvPr/>
        </p:nvSpPr>
        <p:spPr bwMode="auto">
          <a:xfrm>
            <a:off x="5273129" y="5810314"/>
            <a:ext cx="898562" cy="75046"/>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1" name="Rectangle 35"/>
          <p:cNvSpPr>
            <a:spLocks noChangeArrowheads="1"/>
          </p:cNvSpPr>
          <p:nvPr/>
        </p:nvSpPr>
        <p:spPr bwMode="auto">
          <a:xfrm>
            <a:off x="1923767" y="5894020"/>
            <a:ext cx="1850444" cy="769226"/>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2" name="Rectangle 36"/>
          <p:cNvSpPr>
            <a:spLocks noChangeArrowheads="1"/>
          </p:cNvSpPr>
          <p:nvPr/>
        </p:nvSpPr>
        <p:spPr bwMode="auto">
          <a:xfrm>
            <a:off x="2223945" y="5883917"/>
            <a:ext cx="1184916" cy="362244"/>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3" name="Rectangle 37"/>
          <p:cNvSpPr>
            <a:spLocks noChangeArrowheads="1"/>
          </p:cNvSpPr>
          <p:nvPr/>
        </p:nvSpPr>
        <p:spPr bwMode="auto">
          <a:xfrm>
            <a:off x="2385885" y="5844951"/>
            <a:ext cx="777379"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4" name="Rectangle 38"/>
          <p:cNvSpPr>
            <a:spLocks noChangeArrowheads="1"/>
          </p:cNvSpPr>
          <p:nvPr/>
        </p:nvSpPr>
        <p:spPr bwMode="auto">
          <a:xfrm>
            <a:off x="2194324" y="6227399"/>
            <a:ext cx="1064574"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35" name="Rectangle 39"/>
          <p:cNvSpPr>
            <a:spLocks noChangeArrowheads="1"/>
          </p:cNvSpPr>
          <p:nvPr/>
        </p:nvSpPr>
        <p:spPr bwMode="auto">
          <a:xfrm>
            <a:off x="2415508" y="5810314"/>
            <a:ext cx="894611" cy="75046"/>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6" name="Rectangle 40"/>
          <p:cNvSpPr>
            <a:spLocks noChangeArrowheads="1"/>
          </p:cNvSpPr>
          <p:nvPr/>
        </p:nvSpPr>
        <p:spPr bwMode="auto">
          <a:xfrm>
            <a:off x="7629139" y="5894020"/>
            <a:ext cx="1850443" cy="769226"/>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72737" name="Rectangle 41"/>
          <p:cNvSpPr>
            <a:spLocks noChangeArrowheads="1"/>
          </p:cNvSpPr>
          <p:nvPr/>
        </p:nvSpPr>
        <p:spPr bwMode="auto">
          <a:xfrm>
            <a:off x="7976713" y="5895463"/>
            <a:ext cx="1182941" cy="362244"/>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38" name="Rectangle 42"/>
          <p:cNvSpPr>
            <a:spLocks noChangeArrowheads="1"/>
          </p:cNvSpPr>
          <p:nvPr/>
        </p:nvSpPr>
        <p:spPr bwMode="auto">
          <a:xfrm>
            <a:off x="8067558" y="5849280"/>
            <a:ext cx="777379"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网卡</a:t>
            </a:r>
          </a:p>
        </p:txBody>
      </p:sp>
      <p:sp>
        <p:nvSpPr>
          <p:cNvPr id="72739" name="Rectangle 43"/>
          <p:cNvSpPr>
            <a:spLocks noChangeArrowheads="1"/>
          </p:cNvSpPr>
          <p:nvPr/>
        </p:nvSpPr>
        <p:spPr bwMode="auto">
          <a:xfrm>
            <a:off x="7883895" y="6227399"/>
            <a:ext cx="1064574"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工作站</a:t>
            </a:r>
          </a:p>
        </p:txBody>
      </p:sp>
      <p:sp>
        <p:nvSpPr>
          <p:cNvPr id="72740" name="Rectangle 44"/>
          <p:cNvSpPr>
            <a:spLocks noChangeArrowheads="1"/>
          </p:cNvSpPr>
          <p:nvPr/>
        </p:nvSpPr>
        <p:spPr bwMode="auto">
          <a:xfrm>
            <a:off x="8120877" y="5810314"/>
            <a:ext cx="896587" cy="75046"/>
          </a:xfrm>
          <a:prstGeom prst="rect">
            <a:avLst/>
          </a:prstGeom>
          <a:solidFill>
            <a:schemeClr val="bg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72741" name="Oval 45"/>
          <p:cNvSpPr>
            <a:spLocks noChangeArrowheads="1"/>
          </p:cNvSpPr>
          <p:nvPr/>
        </p:nvSpPr>
        <p:spPr bwMode="auto">
          <a:xfrm>
            <a:off x="5389647" y="4123213"/>
            <a:ext cx="108617" cy="72160"/>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2" name="Oval 46"/>
          <p:cNvSpPr>
            <a:spLocks noChangeArrowheads="1"/>
          </p:cNvSpPr>
          <p:nvPr/>
        </p:nvSpPr>
        <p:spPr bwMode="auto">
          <a:xfrm>
            <a:off x="5875462" y="3942813"/>
            <a:ext cx="110592" cy="72160"/>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3" name="Oval 47"/>
          <p:cNvSpPr>
            <a:spLocks noChangeArrowheads="1"/>
          </p:cNvSpPr>
          <p:nvPr/>
        </p:nvSpPr>
        <p:spPr bwMode="auto">
          <a:xfrm>
            <a:off x="6074923" y="4341137"/>
            <a:ext cx="110592" cy="72160"/>
          </a:xfrm>
          <a:prstGeom prst="ellipse">
            <a:avLst/>
          </a:prstGeom>
          <a:solidFill>
            <a:schemeClr val="tx1"/>
          </a:solidFill>
          <a:ln w="12700">
            <a:solidFill>
              <a:schemeClr val="tx1"/>
            </a:solidFill>
            <a:round/>
            <a:headEnd/>
            <a:tailEnd/>
          </a:ln>
        </p:spPr>
        <p:txBody>
          <a:bodyPr wrap="none" lIns="108850" tIns="54425" rIns="108850" bIns="54425" anchor="ctr"/>
          <a:lstStyle/>
          <a:p>
            <a:pPr eaLnBrk="1" hangingPunct="1"/>
            <a:endParaRPr lang="zh-CN" altLang="en-US"/>
          </a:p>
        </p:txBody>
      </p:sp>
      <p:sp>
        <p:nvSpPr>
          <p:cNvPr id="72744" name="Line 48"/>
          <p:cNvSpPr>
            <a:spLocks noChangeShapeType="1"/>
          </p:cNvSpPr>
          <p:nvPr/>
        </p:nvSpPr>
        <p:spPr bwMode="auto">
          <a:xfrm flipV="1">
            <a:off x="5322501" y="5055520"/>
            <a:ext cx="0" cy="542643"/>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5" name="Line 49"/>
          <p:cNvSpPr>
            <a:spLocks noChangeShapeType="1"/>
          </p:cNvSpPr>
          <p:nvPr/>
        </p:nvSpPr>
        <p:spPr bwMode="auto">
          <a:xfrm>
            <a:off x="5881386" y="5065623"/>
            <a:ext cx="0" cy="538313"/>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6" name="Line 50"/>
          <p:cNvSpPr>
            <a:spLocks noChangeShapeType="1"/>
          </p:cNvSpPr>
          <p:nvPr/>
        </p:nvSpPr>
        <p:spPr bwMode="auto">
          <a:xfrm rot="236364" flipV="1">
            <a:off x="2734390" y="5171560"/>
            <a:ext cx="432392" cy="496601"/>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7" name="Line 51"/>
          <p:cNvSpPr>
            <a:spLocks noChangeShapeType="1"/>
          </p:cNvSpPr>
          <p:nvPr/>
        </p:nvSpPr>
        <p:spPr bwMode="auto">
          <a:xfrm flipH="1">
            <a:off x="3258896" y="5157680"/>
            <a:ext cx="469892" cy="465018"/>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8" name="Line 52"/>
          <p:cNvSpPr>
            <a:spLocks noChangeShapeType="1"/>
          </p:cNvSpPr>
          <p:nvPr/>
        </p:nvSpPr>
        <p:spPr bwMode="auto">
          <a:xfrm>
            <a:off x="7581741" y="5075724"/>
            <a:ext cx="394973" cy="606317"/>
          </a:xfrm>
          <a:prstGeom prst="line">
            <a:avLst/>
          </a:prstGeom>
          <a:noFill/>
          <a:ln w="12700">
            <a:solidFill>
              <a:schemeClr val="tx1"/>
            </a:solidFill>
            <a:round/>
            <a:headEnd type="triangle" w="sm" len="med"/>
            <a:tailEnd type="non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49" name="Line 53"/>
          <p:cNvSpPr>
            <a:spLocks noChangeShapeType="1"/>
          </p:cNvSpPr>
          <p:nvPr/>
        </p:nvSpPr>
        <p:spPr bwMode="auto">
          <a:xfrm>
            <a:off x="8196823" y="5095929"/>
            <a:ext cx="321477" cy="586112"/>
          </a:xfrm>
          <a:prstGeom prst="line">
            <a:avLst/>
          </a:prstGeom>
          <a:noFill/>
          <a:ln w="12700">
            <a:solidFill>
              <a:schemeClr val="tx1"/>
            </a:solidFill>
            <a:round/>
            <a:headEnd type="non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2750" name="Rectangle 54"/>
          <p:cNvSpPr>
            <a:spLocks noChangeArrowheads="1"/>
          </p:cNvSpPr>
          <p:nvPr/>
        </p:nvSpPr>
        <p:spPr bwMode="auto">
          <a:xfrm>
            <a:off x="6225012" y="5165203"/>
            <a:ext cx="1064574" cy="43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latin typeface="Times New Roman" pitchFamily="18" charset="0"/>
                <a:ea typeface="黑体" pitchFamily="49" charset="-122"/>
              </a:rPr>
              <a:t>双绞线</a:t>
            </a:r>
          </a:p>
        </p:txBody>
      </p:sp>
      <p:grpSp>
        <p:nvGrpSpPr>
          <p:cNvPr id="72751" name="Group 55"/>
          <p:cNvGrpSpPr>
            <a:grpSpLocks/>
          </p:cNvGrpSpPr>
          <p:nvPr/>
        </p:nvGrpSpPr>
        <p:grpSpPr bwMode="auto">
          <a:xfrm rot="5400000" flipH="1">
            <a:off x="5624266" y="5354264"/>
            <a:ext cx="796647" cy="112567"/>
            <a:chOff x="1548" y="1476"/>
            <a:chExt cx="1338" cy="120"/>
          </a:xfrm>
        </p:grpSpPr>
        <p:sp>
          <p:nvSpPr>
            <p:cNvPr id="72755" name="Freeform 56"/>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6" name="Freeform 57"/>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2752" name="Group 58"/>
          <p:cNvGrpSpPr>
            <a:grpSpLocks/>
          </p:cNvGrpSpPr>
          <p:nvPr/>
        </p:nvGrpSpPr>
        <p:grpSpPr bwMode="auto">
          <a:xfrm rot="5400000" flipH="1">
            <a:off x="5054253" y="5365089"/>
            <a:ext cx="795204" cy="112568"/>
            <a:chOff x="1548" y="1476"/>
            <a:chExt cx="1338" cy="120"/>
          </a:xfrm>
        </p:grpSpPr>
        <p:sp>
          <p:nvSpPr>
            <p:cNvPr id="72753" name="Freeform 59"/>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754" name="Freeform 60"/>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9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的通信距离稍短，每个站到集线器的距离不超过 </a:t>
            </a:r>
            <a:r>
              <a:rPr lang="en-US" altLang="zh-CN" sz="3200" b="0" kern="1200" dirty="0">
                <a:solidFill>
                  <a:srgbClr val="4D4D4D"/>
                </a:solidFill>
                <a:latin typeface="微软雅黑" panose="020B0503020204020204" pitchFamily="34" charset="-122"/>
                <a:ea typeface="微软雅黑" panose="020B0503020204020204" pitchFamily="34" charset="-122"/>
              </a:rPr>
              <a:t>100 m</a:t>
            </a:r>
            <a:r>
              <a:rPr lang="zh-CN" altLang="en-US" sz="3200" b="0" kern="1200" dirty="0">
                <a:solidFill>
                  <a:srgbClr val="4D4D4D"/>
                </a:solidFill>
                <a:latin typeface="微软雅黑" panose="020B0503020204020204" pitchFamily="34" charset="-122"/>
                <a:ea typeface="微软雅黑" panose="020B0503020204020204" pitchFamily="34" charset="-122"/>
              </a:rPr>
              <a:t>。</a:t>
            </a: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这种 </a:t>
            </a:r>
            <a:r>
              <a:rPr lang="en-US" altLang="zh-CN" sz="3200" b="0" kern="1200" dirty="0">
                <a:solidFill>
                  <a:srgbClr val="4D4D4D"/>
                </a:solidFill>
                <a:latin typeface="微软雅黑" panose="020B0503020204020204" pitchFamily="34" charset="-122"/>
                <a:ea typeface="微软雅黑" panose="020B0503020204020204" pitchFamily="34" charset="-122"/>
              </a:rPr>
              <a:t>10 Mbit/s </a:t>
            </a:r>
            <a:r>
              <a:rPr lang="zh-CN" altLang="en-US" sz="3200" b="0" kern="1200" dirty="0">
                <a:solidFill>
                  <a:srgbClr val="4D4D4D"/>
                </a:solidFill>
                <a:latin typeface="微软雅黑" panose="020B0503020204020204" pitchFamily="34" charset="-122"/>
                <a:ea typeface="微软雅黑" panose="020B0503020204020204" pitchFamily="34" charset="-122"/>
              </a:rPr>
              <a:t>速率的无屏蔽双绞线星形网的出现，既降低了成本，又提高了可靠性。 </a:t>
            </a:r>
          </a:p>
          <a:p>
            <a:pPr>
              <a:lnSpc>
                <a:spcPts val="3840"/>
              </a:lnSpc>
            </a:pPr>
            <a:r>
              <a:rPr lang="en-US" altLang="zh-CN" sz="3200" b="0" kern="1200" dirty="0">
                <a:solidFill>
                  <a:srgbClr val="4D4D4D"/>
                </a:solidFill>
                <a:latin typeface="微软雅黑" panose="020B0503020204020204" pitchFamily="34" charset="-122"/>
                <a:ea typeface="微软雅黑" panose="020B0503020204020204" pitchFamily="34" charset="-122"/>
              </a:rPr>
              <a:t>10BASE-T </a:t>
            </a:r>
            <a:r>
              <a:rPr lang="zh-CN" altLang="en-US" sz="3200" b="0" kern="1200" dirty="0">
                <a:solidFill>
                  <a:srgbClr val="4D4D4D"/>
                </a:solidFill>
                <a:latin typeface="微软雅黑" panose="020B0503020204020204" pitchFamily="34" charset="-122"/>
                <a:ea typeface="微软雅黑" panose="020B0503020204020204" pitchFamily="34" charset="-122"/>
              </a:rPr>
              <a:t>双绞线以太网的出现，是局域网发展史上的一个非常重要的里程碑，它为以太网在局域网中的统治地位奠定了牢固的基础。</a:t>
            </a:r>
            <a:endParaRPr lang="zh-CN" altLang="en-US" dirty="0"/>
          </a:p>
          <a:p>
            <a:endParaRPr lang="zh-CN" altLang="en-US" dirty="0"/>
          </a:p>
          <a:p>
            <a:r>
              <a:rPr lang="zh-CN" altLang="en-US" sz="3200" b="0" kern="1200" dirty="0">
                <a:solidFill>
                  <a:srgbClr val="4D4D4D"/>
                </a:solidFill>
                <a:latin typeface="微软雅黑" panose="020B0503020204020204" pitchFamily="34" charset="-122"/>
                <a:ea typeface="微软雅黑" panose="020B0503020204020204" pitchFamily="34" charset="-122"/>
              </a:rPr>
              <a:t>其他：</a:t>
            </a:r>
            <a:r>
              <a:rPr lang="en-US" altLang="zh-CN" sz="3200" b="0" kern="1200" dirty="0">
                <a:solidFill>
                  <a:srgbClr val="4D4D4D"/>
                </a:solidFill>
                <a:latin typeface="微软雅黑" panose="020B0503020204020204" pitchFamily="34" charset="-122"/>
                <a:ea typeface="微软雅黑" panose="020B0503020204020204" pitchFamily="34" charset="-122"/>
              </a:rPr>
              <a:t>100Base-FX</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100Base-T</a:t>
            </a:r>
            <a:r>
              <a:rPr lang="zh-CN" altLang="en-US" sz="3200" b="0" kern="1200" dirty="0">
                <a:solidFill>
                  <a:srgbClr val="4D4D4D"/>
                </a:solidFill>
                <a:latin typeface="微软雅黑" panose="020B0503020204020204" pitchFamily="34" charset="-122"/>
                <a:ea typeface="微软雅黑" panose="020B0503020204020204" pitchFamily="34" charset="-122"/>
              </a:rPr>
              <a:t>和</a:t>
            </a:r>
            <a:r>
              <a:rPr lang="en-US" altLang="zh-CN" sz="3200" b="0" kern="1200" dirty="0">
                <a:solidFill>
                  <a:srgbClr val="4D4D4D"/>
                </a:solidFill>
                <a:latin typeface="微软雅黑" panose="020B0503020204020204" pitchFamily="34" charset="-122"/>
                <a:ea typeface="微软雅黑" panose="020B0503020204020204" pitchFamily="34" charset="-122"/>
              </a:rPr>
              <a:t>100Base-T4….</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4754" name="Rectangle 2"/>
          <p:cNvSpPr>
            <a:spLocks noGrp="1" noChangeArrowheads="1"/>
          </p:cNvSpPr>
          <p:nvPr>
            <p:ph type="title"/>
          </p:nvPr>
        </p:nvSpPr>
        <p:spPr/>
        <p:txBody>
          <a:bodyPr/>
          <a:lstStyle/>
          <a:p>
            <a:r>
              <a:rPr lang="en-US" altLang="zh-CN" sz="4000" dirty="0">
                <a:solidFill>
                  <a:srgbClr val="FFFFFF"/>
                </a:solidFill>
              </a:rPr>
              <a:t>10Base-T</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数据链路层使用的信道主要有以下两种类型：</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点对点信道：这种信道使用一对一的点对点通信方式。</a:t>
            </a:r>
          </a:p>
          <a:p>
            <a:pPr lvl="1">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广播信道：这种信道使用一对多的广播通信方式，因此过程比较复杂。广播信道上连接的主机很多，因此必须使用专用的共享信道协议来协调这些主机的数据发送。</a:t>
            </a:r>
          </a:p>
        </p:txBody>
      </p:sp>
      <p:sp>
        <p:nvSpPr>
          <p:cNvPr id="16386" name="Rectangle 2"/>
          <p:cNvSpPr>
            <a:spLocks noGrp="1" noChangeArrowheads="1"/>
          </p:cNvSpPr>
          <p:nvPr>
            <p:ph type="title"/>
          </p:nvPr>
        </p:nvSpPr>
        <p:spPr/>
        <p:txBody>
          <a:bodyPr/>
          <a:lstStyle/>
          <a:p>
            <a:r>
              <a:rPr lang="zh-CN" altLang="en-US" sz="4000" dirty="0">
                <a:solidFill>
                  <a:srgbClr val="FFFFFF"/>
                </a:solidFill>
              </a:rPr>
              <a:t>数据链路层的信道类型</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C00000"/>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MAC</a:t>
            </a:r>
            <a:r>
              <a:rPr lang="zh-CN" altLang="en-US" sz="2800" dirty="0">
                <a:solidFill>
                  <a:srgbClr val="4D4D4D"/>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12651661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以太网的信道被占用的情况：</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争用期长度为 </a:t>
            </a:r>
            <a:r>
              <a:rPr lang="en-US" altLang="zh-CN" sz="2800" b="0" kern="1200" dirty="0">
                <a:solidFill>
                  <a:srgbClr val="4D4D4D"/>
                </a:solidFill>
                <a:latin typeface="微软雅黑" panose="020B0503020204020204" pitchFamily="34" charset="-122"/>
                <a:ea typeface="微软雅黑" panose="020B0503020204020204" pitchFamily="34" charset="-122"/>
              </a:rPr>
              <a:t>2</a:t>
            </a:r>
            <a:r>
              <a:rPr lang="en-US" altLang="zh-CN" sz="28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zh-CN" altLang="en-US" sz="2800" b="0" kern="1200" dirty="0">
                <a:solidFill>
                  <a:srgbClr val="4D4D4D"/>
                </a:solidFill>
                <a:latin typeface="微软雅黑" panose="020B0503020204020204" pitchFamily="34" charset="-122"/>
                <a:ea typeface="微软雅黑" panose="020B0503020204020204" pitchFamily="34" charset="-122"/>
              </a:rPr>
              <a:t>，即端到端传播时延的两倍。检测到碰撞后不发送干扰信号。</a:t>
            </a:r>
          </a:p>
          <a:p>
            <a:pPr lvl="1"/>
            <a:r>
              <a:rPr lang="zh-CN" altLang="en-US" sz="2800" b="0" kern="1200" dirty="0">
                <a:solidFill>
                  <a:srgbClr val="4D4D4D"/>
                </a:solidFill>
                <a:latin typeface="微软雅黑" panose="020B0503020204020204" pitchFamily="34" charset="-122"/>
                <a:ea typeface="微软雅黑" panose="020B0503020204020204" pitchFamily="34" charset="-122"/>
              </a:rPr>
              <a:t>帧长为 </a:t>
            </a:r>
            <a:r>
              <a:rPr lang="en-US" altLang="zh-CN" sz="2800" b="0" kern="1200" dirty="0">
                <a:solidFill>
                  <a:srgbClr val="4D4D4D"/>
                </a:solidFill>
                <a:latin typeface="微软雅黑" panose="020B0503020204020204" pitchFamily="34" charset="-122"/>
                <a:ea typeface="微软雅黑" panose="020B0503020204020204" pitchFamily="34" charset="-122"/>
              </a:rPr>
              <a:t>L (bit)</a:t>
            </a:r>
            <a:r>
              <a:rPr lang="zh-CN" altLang="en-US" sz="2800" b="0" kern="1200" dirty="0">
                <a:solidFill>
                  <a:srgbClr val="4D4D4D"/>
                </a:solidFill>
                <a:latin typeface="微软雅黑" panose="020B0503020204020204" pitchFamily="34" charset="-122"/>
                <a:ea typeface="微软雅黑" panose="020B0503020204020204" pitchFamily="34" charset="-122"/>
              </a:rPr>
              <a:t>，数据发送速率为 </a:t>
            </a:r>
            <a:r>
              <a:rPr lang="en-US" altLang="zh-CN" sz="2800" b="0" kern="1200" dirty="0">
                <a:solidFill>
                  <a:srgbClr val="4D4D4D"/>
                </a:solidFill>
                <a:latin typeface="微软雅黑" panose="020B0503020204020204" pitchFamily="34" charset="-122"/>
                <a:ea typeface="微软雅黑" panose="020B0503020204020204" pitchFamily="34" charset="-122"/>
              </a:rPr>
              <a:t>C (bit/s)</a:t>
            </a:r>
            <a:r>
              <a:rPr lang="zh-CN" altLang="en-US" sz="2800" b="0" kern="1200" dirty="0">
                <a:solidFill>
                  <a:srgbClr val="4D4D4D"/>
                </a:solidFill>
                <a:latin typeface="微软雅黑" panose="020B0503020204020204" pitchFamily="34" charset="-122"/>
                <a:ea typeface="微软雅黑" panose="020B0503020204020204" pitchFamily="34" charset="-122"/>
              </a:rPr>
              <a:t>，因而帧的发送时间为 </a:t>
            </a:r>
            <a:r>
              <a:rPr lang="en-US" altLang="zh-CN" sz="2800" b="0" kern="1200" dirty="0">
                <a:solidFill>
                  <a:srgbClr val="4D4D4D"/>
                </a:solidFill>
                <a:latin typeface="微软雅黑" panose="020B0503020204020204" pitchFamily="34" charset="-122"/>
                <a:ea typeface="微软雅黑" panose="020B0503020204020204" pitchFamily="34" charset="-122"/>
              </a:rPr>
              <a:t>L/C = T</a:t>
            </a:r>
            <a:r>
              <a:rPr lang="en-US" altLang="zh-CN" sz="2800" b="0" kern="1200" baseline="-25000" dirty="0">
                <a:solidFill>
                  <a:srgbClr val="4D4D4D"/>
                </a:solidFill>
                <a:latin typeface="微软雅黑" panose="020B0503020204020204" pitchFamily="34" charset="-122"/>
                <a:ea typeface="微软雅黑" panose="020B0503020204020204" pitchFamily="34" charset="-122"/>
              </a:rPr>
              <a:t>0</a:t>
            </a:r>
            <a:r>
              <a:rPr lang="en-US" altLang="zh-CN" sz="2800" b="0" kern="1200" dirty="0">
                <a:solidFill>
                  <a:srgbClr val="4D4D4D"/>
                </a:solidFill>
                <a:latin typeface="微软雅黑" panose="020B0503020204020204" pitchFamily="34" charset="-122"/>
                <a:ea typeface="微软雅黑" panose="020B0503020204020204" pitchFamily="34" charset="-122"/>
              </a:rPr>
              <a:t> (s)</a:t>
            </a:r>
            <a:r>
              <a:rPr lang="zh-CN" altLang="en-US" sz="2800" b="0" kern="1200" dirty="0">
                <a:solidFill>
                  <a:srgbClr val="4D4D4D"/>
                </a:solidFill>
                <a:latin typeface="微软雅黑" panose="020B0503020204020204" pitchFamily="34" charset="-122"/>
                <a:ea typeface="微软雅黑" panose="020B0503020204020204" pitchFamily="34" charset="-122"/>
              </a:rPr>
              <a:t>。</a:t>
            </a:r>
          </a:p>
        </p:txBody>
      </p:sp>
      <p:sp>
        <p:nvSpPr>
          <p:cNvPr id="76802" name="Rectangle 2"/>
          <p:cNvSpPr>
            <a:spLocks noGrp="1" noChangeArrowheads="1"/>
          </p:cNvSpPr>
          <p:nvPr>
            <p:ph type="title"/>
          </p:nvPr>
        </p:nvSpPr>
        <p:spPr/>
        <p:txBody>
          <a:bodyPr/>
          <a:lstStyle/>
          <a:p>
            <a:r>
              <a:rPr lang="zh-CN" altLang="en-US" sz="4000" dirty="0">
                <a:solidFill>
                  <a:srgbClr val="FFFFFF"/>
                </a:solidFill>
              </a:rPr>
              <a:t>以太网的信道利用率</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12"/>
          <p:cNvSpPr>
            <a:spLocks noChangeShapeType="1"/>
          </p:cNvSpPr>
          <p:nvPr/>
        </p:nvSpPr>
        <p:spPr bwMode="auto">
          <a:xfrm>
            <a:off x="5132250"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28"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一个帧从开始发送，经可能发生的碰撞后，将再重传数次，到发送成功且信道转为空闲</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即再经过时间 </a:t>
            </a:r>
            <a:r>
              <a:rPr lang="zh-CN" altLang="en-US" sz="3200" b="0" kern="1200" dirty="0">
                <a:solidFill>
                  <a:srgbClr val="4D4D4D"/>
                </a:solidFill>
                <a:latin typeface="微软雅黑" panose="020B0503020204020204" pitchFamily="34" charset="-122"/>
                <a:ea typeface="微软雅黑" panose="020B0503020204020204" pitchFamily="34" charset="-122"/>
                <a:sym typeface="Symbol" pitchFamily="18" charset="2"/>
              </a:rPr>
              <a:t>  </a:t>
            </a:r>
            <a:r>
              <a:rPr lang="zh-CN" altLang="en-US" sz="3200" b="0" kern="1200" dirty="0">
                <a:solidFill>
                  <a:srgbClr val="4D4D4D"/>
                </a:solidFill>
                <a:latin typeface="微软雅黑" panose="020B0503020204020204" pitchFamily="34" charset="-122"/>
                <a:ea typeface="微软雅黑" panose="020B0503020204020204" pitchFamily="34" charset="-122"/>
              </a:rPr>
              <a:t>使得信道上无信号在传播</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en-US" sz="3200" b="0" kern="1200" dirty="0">
                <a:solidFill>
                  <a:srgbClr val="4D4D4D"/>
                </a:solidFill>
                <a:latin typeface="微软雅黑" panose="020B0503020204020204" pitchFamily="34" charset="-122"/>
                <a:ea typeface="微软雅黑" panose="020B0503020204020204" pitchFamily="34" charset="-122"/>
              </a:rPr>
              <a:t>时为止，是发送一帧所需的平均时间。 </a:t>
            </a: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77827" name="Rectangle 2"/>
          <p:cNvSpPr>
            <a:spLocks noGrp="1" noChangeArrowheads="1"/>
          </p:cNvSpPr>
          <p:nvPr>
            <p:ph type="title"/>
          </p:nvPr>
        </p:nvSpPr>
        <p:spPr/>
        <p:txBody>
          <a:bodyPr/>
          <a:lstStyle/>
          <a:p>
            <a:r>
              <a:rPr lang="zh-CN" altLang="en-US" sz="4000" dirty="0">
                <a:solidFill>
                  <a:srgbClr val="FFFFFF"/>
                </a:solidFill>
              </a:rPr>
              <a:t>以太网的信道利用率</a:t>
            </a:r>
            <a:endParaRPr lang="en-US" altLang="zh-CN" sz="4000" dirty="0">
              <a:solidFill>
                <a:srgbClr val="FFFFFF"/>
              </a:solidFill>
            </a:endParaRPr>
          </a:p>
        </p:txBody>
      </p:sp>
      <p:sp>
        <p:nvSpPr>
          <p:cNvPr id="77829" name="Rectangle 4"/>
          <p:cNvSpPr>
            <a:spLocks noChangeArrowheads="1"/>
          </p:cNvSpPr>
          <p:nvPr/>
        </p:nvSpPr>
        <p:spPr bwMode="auto">
          <a:xfrm>
            <a:off x="719574" y="3146573"/>
            <a:ext cx="10943859" cy="230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77830" name="Line 5"/>
          <p:cNvSpPr>
            <a:spLocks noChangeShapeType="1"/>
          </p:cNvSpPr>
          <p:nvPr/>
        </p:nvSpPr>
        <p:spPr bwMode="auto">
          <a:xfrm>
            <a:off x="1081477" y="5803075"/>
            <a:ext cx="1012904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1" name="Rectangle 6"/>
          <p:cNvSpPr>
            <a:spLocks noChangeArrowheads="1"/>
          </p:cNvSpPr>
          <p:nvPr/>
        </p:nvSpPr>
        <p:spPr bwMode="auto">
          <a:xfrm>
            <a:off x="6148118" y="5644288"/>
            <a:ext cx="560843" cy="39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2" name="Line 7"/>
          <p:cNvSpPr>
            <a:spLocks noChangeShapeType="1"/>
          </p:cNvSpPr>
          <p:nvPr/>
        </p:nvSpPr>
        <p:spPr bwMode="auto">
          <a:xfrm>
            <a:off x="1081477" y="4040542"/>
            <a:ext cx="540103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3" name="Line 8"/>
          <p:cNvSpPr>
            <a:spLocks noChangeShapeType="1"/>
          </p:cNvSpPr>
          <p:nvPr/>
        </p:nvSpPr>
        <p:spPr bwMode="auto">
          <a:xfrm>
            <a:off x="6482507" y="4040542"/>
            <a:ext cx="472801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4" name="Line 9"/>
          <p:cNvSpPr>
            <a:spLocks noChangeShapeType="1"/>
          </p:cNvSpPr>
          <p:nvPr/>
        </p:nvSpPr>
        <p:spPr bwMode="auto">
          <a:xfrm>
            <a:off x="10535396" y="5321951"/>
            <a:ext cx="675129"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5" name="Rectangle 10"/>
          <p:cNvSpPr>
            <a:spLocks noChangeArrowheads="1"/>
          </p:cNvSpPr>
          <p:nvPr/>
        </p:nvSpPr>
        <p:spPr bwMode="auto">
          <a:xfrm>
            <a:off x="10776664" y="5221915"/>
            <a:ext cx="222222" cy="2095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36" name="Line 11"/>
          <p:cNvSpPr>
            <a:spLocks noChangeShapeType="1"/>
          </p:cNvSpPr>
          <p:nvPr/>
        </p:nvSpPr>
        <p:spPr bwMode="auto">
          <a:xfrm>
            <a:off x="6482507" y="5321951"/>
            <a:ext cx="405288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38" name="Line 14"/>
          <p:cNvSpPr>
            <a:spLocks noChangeShapeType="1"/>
          </p:cNvSpPr>
          <p:nvPr/>
        </p:nvSpPr>
        <p:spPr bwMode="auto">
          <a:xfrm>
            <a:off x="2431734" y="5321951"/>
            <a:ext cx="1352373"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0" name="Line 16"/>
          <p:cNvSpPr>
            <a:spLocks noChangeShapeType="1"/>
          </p:cNvSpPr>
          <p:nvPr/>
        </p:nvSpPr>
        <p:spPr bwMode="auto">
          <a:xfrm>
            <a:off x="1081477" y="5321951"/>
            <a:ext cx="1350258"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1" name="Freeform 17"/>
          <p:cNvSpPr>
            <a:spLocks/>
          </p:cNvSpPr>
          <p:nvPr/>
        </p:nvSpPr>
        <p:spPr bwMode="auto">
          <a:xfrm>
            <a:off x="6482507" y="4361292"/>
            <a:ext cx="4052888" cy="720892"/>
          </a:xfrm>
          <a:custGeom>
            <a:avLst/>
            <a:gdLst>
              <a:gd name="T0" fmla="*/ 0 w 1728"/>
              <a:gd name="T1" fmla="*/ 2147483646 h 432"/>
              <a:gd name="T2" fmla="*/ 0 w 1728"/>
              <a:gd name="T3" fmla="*/ 0 h 432"/>
              <a:gd name="T4" fmla="*/ 2147483646 w 1728"/>
              <a:gd name="T5" fmla="*/ 0 h 432"/>
              <a:gd name="T6" fmla="*/ 2147483646 w 1728"/>
              <a:gd name="T7" fmla="*/ 2147483646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a:solidFill>
              <a:schemeClr val="tx2"/>
            </a:solidFill>
            <a:round/>
            <a:headEnd/>
            <a:tailEnd/>
          </a:ln>
        </p:spPr>
        <p:txBody>
          <a:bodyPr wrap="none" lIns="108850" tIns="54425" rIns="108850" bIns="54425" anchor="ctr"/>
          <a:lstStyle/>
          <a:p>
            <a:endParaRPr lang="zh-CN" altLang="en-US"/>
          </a:p>
        </p:txBody>
      </p:sp>
      <p:sp>
        <p:nvSpPr>
          <p:cNvPr id="77842" name="Text Box 18"/>
          <p:cNvSpPr txBox="1">
            <a:spLocks noChangeArrowheads="1"/>
          </p:cNvSpPr>
          <p:nvPr/>
        </p:nvSpPr>
        <p:spPr bwMode="auto">
          <a:xfrm>
            <a:off x="7384089" y="4488321"/>
            <a:ext cx="2358232"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发  送  成  功 </a:t>
            </a:r>
          </a:p>
        </p:txBody>
      </p:sp>
      <p:sp>
        <p:nvSpPr>
          <p:cNvPr id="77843" name="Text Box 19"/>
          <p:cNvSpPr txBox="1">
            <a:spLocks noChangeArrowheads="1"/>
          </p:cNvSpPr>
          <p:nvPr/>
        </p:nvSpPr>
        <p:spPr bwMode="auto">
          <a:xfrm>
            <a:off x="1007402"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4" name="Text Box 20"/>
          <p:cNvSpPr txBox="1">
            <a:spLocks noChangeArrowheads="1"/>
          </p:cNvSpPr>
          <p:nvPr/>
        </p:nvSpPr>
        <p:spPr bwMode="auto">
          <a:xfrm>
            <a:off x="2351311" y="445021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5" name="Text Box 21"/>
          <p:cNvSpPr txBox="1">
            <a:spLocks noChangeArrowheads="1"/>
          </p:cNvSpPr>
          <p:nvPr/>
        </p:nvSpPr>
        <p:spPr bwMode="auto">
          <a:xfrm>
            <a:off x="5104736" y="4464502"/>
            <a:ext cx="1428490"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争用期 </a:t>
            </a:r>
          </a:p>
        </p:txBody>
      </p:sp>
      <p:sp>
        <p:nvSpPr>
          <p:cNvPr id="77846" name="Line 22"/>
          <p:cNvSpPr>
            <a:spLocks noChangeShapeType="1"/>
          </p:cNvSpPr>
          <p:nvPr/>
        </p:nvSpPr>
        <p:spPr bwMode="auto">
          <a:xfrm>
            <a:off x="5132249"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7" name="Line 23"/>
          <p:cNvSpPr>
            <a:spLocks noChangeShapeType="1"/>
          </p:cNvSpPr>
          <p:nvPr/>
        </p:nvSpPr>
        <p:spPr bwMode="auto">
          <a:xfrm>
            <a:off x="378410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8" name="Line 24"/>
          <p:cNvSpPr>
            <a:spLocks noChangeShapeType="1"/>
          </p:cNvSpPr>
          <p:nvPr/>
        </p:nvSpPr>
        <p:spPr bwMode="auto">
          <a:xfrm>
            <a:off x="2431734"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49" name="Line 25"/>
          <p:cNvSpPr>
            <a:spLocks noChangeShapeType="1"/>
          </p:cNvSpPr>
          <p:nvPr/>
        </p:nvSpPr>
        <p:spPr bwMode="auto">
          <a:xfrm>
            <a:off x="1081477" y="4361292"/>
            <a:ext cx="0" cy="72089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0" name="Line 26"/>
          <p:cNvSpPr>
            <a:spLocks noChangeShapeType="1"/>
          </p:cNvSpPr>
          <p:nvPr/>
        </p:nvSpPr>
        <p:spPr bwMode="auto">
          <a:xfrm>
            <a:off x="1081477" y="5082184"/>
            <a:ext cx="0" cy="96065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1" name="Line 27"/>
          <p:cNvSpPr>
            <a:spLocks noChangeShapeType="1"/>
          </p:cNvSpPr>
          <p:nvPr/>
        </p:nvSpPr>
        <p:spPr bwMode="auto">
          <a:xfrm>
            <a:off x="37841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2" name="Line 28"/>
          <p:cNvSpPr>
            <a:spLocks noChangeShapeType="1"/>
          </p:cNvSpPr>
          <p:nvPr/>
        </p:nvSpPr>
        <p:spPr bwMode="auto">
          <a:xfrm>
            <a:off x="5132249"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3" name="Line 29"/>
          <p:cNvSpPr>
            <a:spLocks noChangeShapeType="1"/>
          </p:cNvSpPr>
          <p:nvPr/>
        </p:nvSpPr>
        <p:spPr bwMode="auto">
          <a:xfrm>
            <a:off x="6482507"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4" name="Line 30"/>
          <p:cNvSpPr>
            <a:spLocks noChangeShapeType="1"/>
          </p:cNvSpPr>
          <p:nvPr/>
        </p:nvSpPr>
        <p:spPr bwMode="auto">
          <a:xfrm>
            <a:off x="10535395"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5" name="Line 31"/>
          <p:cNvSpPr>
            <a:spLocks noChangeShapeType="1"/>
          </p:cNvSpPr>
          <p:nvPr/>
        </p:nvSpPr>
        <p:spPr bwMode="auto">
          <a:xfrm>
            <a:off x="11210525" y="5082183"/>
            <a:ext cx="0" cy="88126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6" name="Line 32"/>
          <p:cNvSpPr>
            <a:spLocks noChangeShapeType="1"/>
          </p:cNvSpPr>
          <p:nvPr/>
        </p:nvSpPr>
        <p:spPr bwMode="auto">
          <a:xfrm>
            <a:off x="2431734" y="5082184"/>
            <a:ext cx="0" cy="4017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57" name="Rectangle 33"/>
          <p:cNvSpPr>
            <a:spLocks noChangeArrowheads="1"/>
          </p:cNvSpPr>
          <p:nvPr/>
        </p:nvSpPr>
        <p:spPr bwMode="auto">
          <a:xfrm>
            <a:off x="1489940" y="5090122"/>
            <a:ext cx="421163" cy="3302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58" name="Text Box 34"/>
          <p:cNvSpPr txBox="1">
            <a:spLocks noChangeArrowheads="1"/>
          </p:cNvSpPr>
          <p:nvPr/>
        </p:nvSpPr>
        <p:spPr bwMode="auto">
          <a:xfrm>
            <a:off x="1405285"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59" name="Text Box 36"/>
          <p:cNvSpPr txBox="1">
            <a:spLocks noChangeArrowheads="1"/>
          </p:cNvSpPr>
          <p:nvPr/>
        </p:nvSpPr>
        <p:spPr bwMode="auto">
          <a:xfrm>
            <a:off x="2751309" y="5106000"/>
            <a:ext cx="484322" cy="4792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0" name="Text Box 38"/>
          <p:cNvSpPr txBox="1">
            <a:spLocks noChangeArrowheads="1"/>
          </p:cNvSpPr>
          <p:nvPr/>
        </p:nvSpPr>
        <p:spPr bwMode="auto">
          <a:xfrm>
            <a:off x="5470872" y="5106000"/>
            <a:ext cx="484322" cy="479245"/>
          </a:xfrm>
          <a:prstGeom prst="rect">
            <a:avLst/>
          </a:prstGeom>
          <a:solidFill>
            <a:schemeClr val="bg1"/>
          </a:solidFill>
          <a:ln w="9525">
            <a:solidFill>
              <a:srgbClr val="FFFFFF"/>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2τ</a:t>
            </a:r>
          </a:p>
        </p:txBody>
      </p:sp>
      <p:sp>
        <p:nvSpPr>
          <p:cNvPr id="77861" name="Rectangle 40"/>
          <p:cNvSpPr>
            <a:spLocks noChangeArrowheads="1"/>
          </p:cNvSpPr>
          <p:nvPr/>
        </p:nvSpPr>
        <p:spPr bwMode="auto">
          <a:xfrm>
            <a:off x="8370327" y="5161576"/>
            <a:ext cx="336506" cy="322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77862" name="Text Box 41"/>
          <p:cNvSpPr txBox="1">
            <a:spLocks noChangeArrowheads="1"/>
          </p:cNvSpPr>
          <p:nvPr/>
        </p:nvSpPr>
        <p:spPr bwMode="auto">
          <a:xfrm>
            <a:off x="8275089" y="5117117"/>
            <a:ext cx="49394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rgbClr val="333399"/>
                </a:solidFill>
                <a:latin typeface="Times New Roman" pitchFamily="18" charset="0"/>
              </a:rPr>
              <a:t>T</a:t>
            </a:r>
            <a:r>
              <a:rPr kumimoji="1" lang="en-US" altLang="zh-CN" sz="2400" b="0" baseline="-25000">
                <a:solidFill>
                  <a:srgbClr val="333399"/>
                </a:solidFill>
                <a:latin typeface="Times New Roman" pitchFamily="18" charset="0"/>
              </a:rPr>
              <a:t>0</a:t>
            </a:r>
            <a:endParaRPr kumimoji="1" lang="en-US" altLang="zh-CN" sz="2400" b="0">
              <a:solidFill>
                <a:srgbClr val="333399"/>
              </a:solidFill>
              <a:latin typeface="Times New Roman" pitchFamily="18" charset="0"/>
            </a:endParaRPr>
          </a:p>
        </p:txBody>
      </p:sp>
      <p:sp>
        <p:nvSpPr>
          <p:cNvPr id="77863" name="Text Box 42"/>
          <p:cNvSpPr txBox="1">
            <a:spLocks noChangeArrowheads="1"/>
          </p:cNvSpPr>
          <p:nvPr/>
        </p:nvSpPr>
        <p:spPr bwMode="auto">
          <a:xfrm>
            <a:off x="10550211" y="5106000"/>
            <a:ext cx="48432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  τ</a:t>
            </a:r>
          </a:p>
        </p:txBody>
      </p:sp>
      <p:sp>
        <p:nvSpPr>
          <p:cNvPr id="77864" name="Text Box 43"/>
          <p:cNvSpPr txBox="1">
            <a:spLocks noChangeArrowheads="1"/>
          </p:cNvSpPr>
          <p:nvPr/>
        </p:nvSpPr>
        <p:spPr bwMode="auto">
          <a:xfrm>
            <a:off x="11492004" y="4709034"/>
            <a:ext cx="30478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i="1">
                <a:solidFill>
                  <a:schemeClr val="tx2"/>
                </a:solidFill>
                <a:latin typeface="Times New Roman" pitchFamily="18" charset="0"/>
              </a:rPr>
              <a:t>t</a:t>
            </a:r>
          </a:p>
        </p:txBody>
      </p:sp>
      <p:sp>
        <p:nvSpPr>
          <p:cNvPr id="77865" name="Line 44"/>
          <p:cNvSpPr>
            <a:spLocks noChangeShapeType="1"/>
          </p:cNvSpPr>
          <p:nvPr/>
        </p:nvSpPr>
        <p:spPr bwMode="auto">
          <a:xfrm>
            <a:off x="6482507" y="3880167"/>
            <a:ext cx="0" cy="40014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6" name="Line 45"/>
          <p:cNvSpPr>
            <a:spLocks noChangeShapeType="1"/>
          </p:cNvSpPr>
          <p:nvPr/>
        </p:nvSpPr>
        <p:spPr bwMode="auto">
          <a:xfrm>
            <a:off x="11210525" y="3880167"/>
            <a:ext cx="0" cy="1202016"/>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67" name="Text Box 46"/>
          <p:cNvSpPr txBox="1">
            <a:spLocks noChangeArrowheads="1"/>
          </p:cNvSpPr>
          <p:nvPr/>
        </p:nvSpPr>
        <p:spPr bwMode="auto">
          <a:xfrm>
            <a:off x="8059218" y="3794422"/>
            <a:ext cx="1428490"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rgbClr val="333399"/>
                </a:solidFill>
                <a:latin typeface="Times New Roman" pitchFamily="18" charset="0"/>
              </a:rPr>
              <a:t>占用期 </a:t>
            </a:r>
          </a:p>
        </p:txBody>
      </p:sp>
      <p:sp>
        <p:nvSpPr>
          <p:cNvPr id="77868" name="Text Box 47"/>
          <p:cNvSpPr txBox="1">
            <a:spLocks noChangeArrowheads="1"/>
          </p:cNvSpPr>
          <p:nvPr/>
        </p:nvSpPr>
        <p:spPr bwMode="auto">
          <a:xfrm>
            <a:off x="2874059" y="3794422"/>
            <a:ext cx="1800387"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333399"/>
                </a:solidFill>
                <a:latin typeface="Times New Roman" pitchFamily="18" charset="0"/>
              </a:rPr>
              <a:t>发生碰撞 </a:t>
            </a:r>
          </a:p>
        </p:txBody>
      </p:sp>
      <p:sp>
        <p:nvSpPr>
          <p:cNvPr id="77869" name="Line 48"/>
          <p:cNvSpPr>
            <a:spLocks noChangeShapeType="1"/>
          </p:cNvSpPr>
          <p:nvPr/>
        </p:nvSpPr>
        <p:spPr bwMode="auto">
          <a:xfrm>
            <a:off x="1081477" y="3880167"/>
            <a:ext cx="0" cy="3810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0" name="Text Box 49"/>
          <p:cNvSpPr txBox="1">
            <a:spLocks noChangeArrowheads="1"/>
          </p:cNvSpPr>
          <p:nvPr/>
        </p:nvSpPr>
        <p:spPr bwMode="auto">
          <a:xfrm>
            <a:off x="3983048" y="5537901"/>
            <a:ext cx="4310689"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zh-CN" sz="2900" b="0">
                <a:solidFill>
                  <a:srgbClr val="333399"/>
                </a:solidFill>
                <a:latin typeface="Times New Roman" pitchFamily="18" charset="0"/>
              </a:rPr>
              <a:t>发送一帧所需的平均时间</a:t>
            </a:r>
            <a:endParaRPr kumimoji="1" lang="zh-CN" altLang="en-US" sz="2900" b="0">
              <a:solidFill>
                <a:srgbClr val="333399"/>
              </a:solidFill>
              <a:latin typeface="Times New Roman" pitchFamily="18" charset="0"/>
            </a:endParaRPr>
          </a:p>
        </p:txBody>
      </p:sp>
      <p:sp>
        <p:nvSpPr>
          <p:cNvPr id="77871" name="Text Box 50"/>
          <p:cNvSpPr txBox="1">
            <a:spLocks noChangeArrowheads="1"/>
          </p:cNvSpPr>
          <p:nvPr/>
        </p:nvSpPr>
        <p:spPr bwMode="auto">
          <a:xfrm>
            <a:off x="4222201" y="4469267"/>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
        <p:nvSpPr>
          <p:cNvPr id="77872" name="Line 51"/>
          <p:cNvSpPr>
            <a:spLocks noChangeShapeType="1"/>
          </p:cNvSpPr>
          <p:nvPr/>
        </p:nvSpPr>
        <p:spPr bwMode="auto">
          <a:xfrm>
            <a:off x="406348" y="5082183"/>
            <a:ext cx="11254968"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77873" name="Text Box 50"/>
          <p:cNvSpPr txBox="1">
            <a:spLocks noChangeArrowheads="1"/>
          </p:cNvSpPr>
          <p:nvPr/>
        </p:nvSpPr>
        <p:spPr bwMode="auto">
          <a:xfrm>
            <a:off x="4175640" y="516316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Times New Roman" pitchFamily="18" charset="0"/>
              </a:rPr>
              <a:t>…</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要提高以太网的信道利用率，就必须减小 </a:t>
            </a:r>
            <a:r>
              <a:rPr lang="zh-CN" altLang="en-US" sz="2800" dirty="0">
                <a:sym typeface="Symbol" pitchFamily="18" charset="2"/>
              </a:rPr>
              <a:t> </a:t>
            </a:r>
            <a:r>
              <a:rPr lang="zh-CN" altLang="en-US" sz="2800" dirty="0"/>
              <a:t>与 </a:t>
            </a:r>
            <a:r>
              <a:rPr lang="en-US" altLang="zh-CN" sz="2800" dirty="0"/>
              <a:t>T0 </a:t>
            </a:r>
            <a:r>
              <a:rPr lang="zh-CN" altLang="en-US" sz="2800" dirty="0"/>
              <a:t>之比。在以太网中定义了参数 </a:t>
            </a:r>
            <a:r>
              <a:rPr lang="en-US" altLang="zh-CN" sz="2800" dirty="0"/>
              <a:t>a</a:t>
            </a:r>
            <a:r>
              <a:rPr lang="zh-CN" altLang="en-US" sz="2800" dirty="0"/>
              <a:t>，它是以太网单程端到端时延 </a:t>
            </a:r>
            <a:r>
              <a:rPr lang="zh-CN" altLang="en-US" sz="2800" dirty="0">
                <a:sym typeface="Symbol" pitchFamily="18" charset="2"/>
              </a:rPr>
              <a:t> </a:t>
            </a:r>
            <a:r>
              <a:rPr lang="zh-CN" altLang="en-US" sz="2800" dirty="0"/>
              <a:t>与帧的发送时间 </a:t>
            </a:r>
            <a:r>
              <a:rPr lang="en-US" altLang="zh-CN" sz="2800" dirty="0"/>
              <a:t>T0 </a:t>
            </a:r>
            <a:r>
              <a:rPr lang="zh-CN" altLang="en-US" sz="2800" dirty="0"/>
              <a:t>之比： </a:t>
            </a:r>
          </a:p>
          <a:p>
            <a:endParaRPr lang="zh-CN" altLang="en-US" dirty="0"/>
          </a:p>
        </p:txBody>
      </p:sp>
      <p:sp>
        <p:nvSpPr>
          <p:cNvPr id="78850" name="Rectangle 2"/>
          <p:cNvSpPr>
            <a:spLocks noGrp="1" noChangeArrowheads="1"/>
          </p:cNvSpPr>
          <p:nvPr>
            <p:ph type="title"/>
          </p:nvPr>
        </p:nvSpPr>
        <p:spPr/>
        <p:txBody>
          <a:bodyPr/>
          <a:lstStyle/>
          <a:p>
            <a:r>
              <a:rPr lang="zh-CN" altLang="en-US" sz="4000" dirty="0">
                <a:solidFill>
                  <a:srgbClr val="FFFFFF"/>
                </a:solidFill>
              </a:rPr>
              <a:t>以太网的信道利用率</a:t>
            </a:r>
            <a:r>
              <a:rPr lang="en-US" altLang="zh-CN" sz="4000" dirty="0">
                <a:solidFill>
                  <a:srgbClr val="FFFFFF"/>
                </a:solidFill>
              </a:rPr>
              <a:t>:</a:t>
            </a:r>
            <a:r>
              <a:rPr lang="zh-CN" altLang="en-US" sz="4000" dirty="0">
                <a:solidFill>
                  <a:srgbClr val="FFFFFF"/>
                </a:solidFill>
              </a:rPr>
              <a:t>参数</a:t>
            </a:r>
            <a:r>
              <a:rPr lang="en-US" altLang="zh-CN" sz="4000" dirty="0">
                <a:solidFill>
                  <a:srgbClr val="FFFFFF"/>
                </a:solidFill>
              </a:rPr>
              <a:t>a</a:t>
            </a:r>
          </a:p>
        </p:txBody>
      </p:sp>
      <p:graphicFrame>
        <p:nvGraphicFramePr>
          <p:cNvPr id="78852" name="Object 6"/>
          <p:cNvGraphicFramePr>
            <a:graphicFrameLocks noChangeAspect="1"/>
          </p:cNvGraphicFramePr>
          <p:nvPr>
            <p:extLst>
              <p:ext uri="{D42A27DB-BD31-4B8C-83A1-F6EECF244321}">
                <p14:modId xmlns:p14="http://schemas.microsoft.com/office/powerpoint/2010/main" val="3519518800"/>
              </p:ext>
            </p:extLst>
          </p:nvPr>
        </p:nvGraphicFramePr>
        <p:xfrm>
          <a:off x="5231720" y="2421573"/>
          <a:ext cx="1631738" cy="1224245"/>
        </p:xfrm>
        <a:graphic>
          <a:graphicData uri="http://schemas.openxmlformats.org/presentationml/2006/ole">
            <mc:AlternateContent xmlns:mc="http://schemas.openxmlformats.org/markup-compatibility/2006">
              <mc:Choice xmlns:v="urn:schemas-microsoft-com:vml" Requires="v">
                <p:oleObj spid="_x0000_s79013" name="公式" r:id="rId3" imgW="431613" imgH="431613" progId="Equation.3">
                  <p:embed/>
                </p:oleObj>
              </mc:Choice>
              <mc:Fallback>
                <p:oleObj name="公式" r:id="rId3" imgW="431613"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720" y="2421573"/>
                        <a:ext cx="1631738" cy="122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Text Box 8"/>
          <p:cNvSpPr txBox="1">
            <a:spLocks noChangeArrowheads="1"/>
          </p:cNvSpPr>
          <p:nvPr/>
        </p:nvSpPr>
        <p:spPr bwMode="auto">
          <a:xfrm>
            <a:off x="526982" y="3506272"/>
            <a:ext cx="11231687" cy="222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8850" tIns="54425" rIns="108850" bIns="54425"/>
          <a:lstStyle>
            <a:lvl1pPr indent="-342900">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a→0 </a:t>
            </a:r>
            <a:r>
              <a:rPr lang="zh-CN" altLang="en-US" sz="2800" b="0" dirty="0">
                <a:solidFill>
                  <a:srgbClr val="4D4D4D"/>
                </a:solidFill>
                <a:latin typeface="微软雅黑" panose="020B0503020204020204" pitchFamily="34" charset="-122"/>
                <a:ea typeface="微软雅黑" panose="020B0503020204020204" pitchFamily="34" charset="-122"/>
              </a:rPr>
              <a:t>表示一发生碰撞就立即可以检测出来，并立即停止发送，因而信道利用率很高。</a:t>
            </a:r>
            <a:endParaRPr lang="en-US" altLang="zh-CN" sz="28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endParaRPr lang="zh-CN" altLang="en-US" sz="3200" b="0" dirty="0">
              <a:solidFill>
                <a:srgbClr val="4D4D4D"/>
              </a:solidFill>
              <a:latin typeface="微软雅黑" panose="020B0503020204020204" pitchFamily="34" charset="-122"/>
              <a:ea typeface="微软雅黑" panose="020B0503020204020204" pitchFamily="34" charset="-122"/>
            </a:endParaRPr>
          </a:p>
          <a:p>
            <a:pPr marL="342900" indent="12700">
              <a:lnSpc>
                <a:spcPts val="3840"/>
              </a:lnSpc>
              <a:buClr>
                <a:srgbClr val="1C1C1C"/>
              </a:buClr>
              <a:buFont typeface="Wingdings" pitchFamily="2" charset="2"/>
              <a:buChar char="Ø"/>
            </a:pPr>
            <a:r>
              <a:rPr lang="en-US" altLang="zh-CN" sz="2800" b="0" dirty="0">
                <a:solidFill>
                  <a:srgbClr val="4D4D4D"/>
                </a:solidFill>
                <a:latin typeface="微软雅黑" panose="020B0503020204020204" pitchFamily="34" charset="-122"/>
                <a:ea typeface="微软雅黑" panose="020B0503020204020204" pitchFamily="34" charset="-122"/>
              </a:rPr>
              <a:t>a </a:t>
            </a:r>
            <a:r>
              <a:rPr lang="zh-CN" altLang="en-US" sz="2800" b="0" dirty="0">
                <a:solidFill>
                  <a:srgbClr val="4D4D4D"/>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对以太网参数的要求</a:t>
            </a:r>
          </a:p>
          <a:p>
            <a:pPr lvl="1"/>
            <a:r>
              <a:rPr lang="zh-CN" altLang="en-US" sz="2000" dirty="0">
                <a:latin typeface="微软雅黑" panose="020B0503020204020204" pitchFamily="34" charset="-122"/>
                <a:ea typeface="微软雅黑" panose="020B0503020204020204" pitchFamily="34" charset="-122"/>
              </a:rPr>
              <a:t>当数据率一定时，以太网的连线的长度受到限制，否则 </a:t>
            </a:r>
            <a:r>
              <a:rPr lang="zh-CN" altLang="en-US" sz="2000" dirty="0">
                <a:latin typeface="微软雅黑" panose="020B0503020204020204" pitchFamily="34" charset="-122"/>
                <a:ea typeface="微软雅黑" panose="020B0503020204020204" pitchFamily="34" charset="-122"/>
                <a:sym typeface="Symbol" pitchFamily="18" charset="2"/>
              </a:rPr>
              <a:t> </a:t>
            </a:r>
            <a:r>
              <a:rPr lang="zh-CN" altLang="en-US" sz="2000" dirty="0">
                <a:latin typeface="微软雅黑" panose="020B0503020204020204" pitchFamily="34" charset="-122"/>
                <a:ea typeface="微软雅黑" panose="020B0503020204020204" pitchFamily="34" charset="-122"/>
              </a:rPr>
              <a:t>的数值会太大</a:t>
            </a:r>
          </a:p>
          <a:p>
            <a:pPr lvl="1"/>
            <a:r>
              <a:rPr lang="zh-CN" altLang="en-US" sz="2000" dirty="0">
                <a:latin typeface="微软雅黑" panose="020B0503020204020204" pitchFamily="34" charset="-122"/>
                <a:ea typeface="微软雅黑" panose="020B0503020204020204" pitchFamily="34" charset="-122"/>
              </a:rPr>
              <a:t>以太网的帧长不能太短，否则 </a:t>
            </a:r>
            <a:r>
              <a:rPr lang="en-US" altLang="zh-CN" sz="2000" dirty="0">
                <a:latin typeface="微软雅黑" panose="020B0503020204020204" pitchFamily="34" charset="-122"/>
                <a:ea typeface="微软雅黑" panose="020B0503020204020204" pitchFamily="34" charset="-122"/>
              </a:rPr>
              <a:t>T0 </a:t>
            </a:r>
            <a:r>
              <a:rPr lang="zh-CN" altLang="en-US" sz="2000" dirty="0">
                <a:latin typeface="微软雅黑" panose="020B0503020204020204" pitchFamily="34" charset="-122"/>
                <a:ea typeface="微软雅黑" panose="020B0503020204020204" pitchFamily="34" charset="-122"/>
              </a:rPr>
              <a:t>的值会太小，使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值太大。</a:t>
            </a:r>
          </a:p>
          <a:p>
            <a:r>
              <a:rPr lang="zh-CN" altLang="en-US" sz="2400" dirty="0">
                <a:latin typeface="微软雅黑" panose="020B0503020204020204" pitchFamily="34" charset="-122"/>
                <a:ea typeface="微软雅黑" panose="020B0503020204020204" pitchFamily="34" charset="-122"/>
              </a:rPr>
              <a:t>信道利用率的最大值</a:t>
            </a:r>
          </a:p>
          <a:p>
            <a:pPr lvl="1"/>
            <a:r>
              <a:rPr lang="zh-CN" altLang="en-US" sz="2000" dirty="0">
                <a:latin typeface="微软雅黑" panose="020B0503020204020204" pitchFamily="34" charset="-122"/>
                <a:ea typeface="微软雅黑" panose="020B0503020204020204" pitchFamily="34" charset="-122"/>
              </a:rPr>
              <a:t>在理想化的情况下，以太网上的各站发送数据都不会产生碰撞（这显然已经不是 </a:t>
            </a:r>
            <a:r>
              <a:rPr lang="en-US" altLang="zh-CN" sz="2000" dirty="0">
                <a:latin typeface="微软雅黑" panose="020B0503020204020204" pitchFamily="34" charset="-122"/>
                <a:ea typeface="微软雅黑" panose="020B0503020204020204" pitchFamily="34" charset="-122"/>
              </a:rPr>
              <a:t>CSMA/CD</a:t>
            </a:r>
            <a:r>
              <a:rPr lang="zh-CN" altLang="en-US" sz="2000" dirty="0">
                <a:latin typeface="微软雅黑" panose="020B0503020204020204" pitchFamily="34" charset="-122"/>
                <a:ea typeface="微软雅黑" panose="020B0503020204020204" pitchFamily="34" charset="-122"/>
              </a:rPr>
              <a:t>，而是需要使用一种特殊的调度方法），即总线一旦空闲就有某一个站立即发送数据。</a:t>
            </a:r>
          </a:p>
          <a:p>
            <a:pPr lvl="1"/>
            <a:r>
              <a:rPr lang="zh-CN" altLang="en-US" sz="2000" dirty="0">
                <a:latin typeface="微软雅黑" panose="020B0503020204020204" pitchFamily="34" charset="-122"/>
                <a:ea typeface="微软雅黑" panose="020B0503020204020204" pitchFamily="34" charset="-122"/>
              </a:rPr>
              <a:t>发送一帧占用线路的时间是 </a:t>
            </a:r>
            <a:r>
              <a:rPr lang="en-US" altLang="zh-CN" sz="2000" dirty="0">
                <a:latin typeface="微软雅黑" panose="020B0503020204020204" pitchFamily="34" charset="-122"/>
                <a:ea typeface="微软雅黑" panose="020B0503020204020204" pitchFamily="34" charset="-122"/>
              </a:rPr>
              <a:t>T0 + </a:t>
            </a:r>
            <a:r>
              <a:rPr lang="en-US" altLang="zh-CN" sz="2000" dirty="0">
                <a:latin typeface="微软雅黑" panose="020B0503020204020204" pitchFamily="34" charset="-122"/>
                <a:ea typeface="微软雅黑" panose="020B0503020204020204" pitchFamily="34" charset="-122"/>
                <a:sym typeface="Symbol" pitchFamily="18" charset="2"/>
              </a:rPr>
              <a:t></a:t>
            </a:r>
            <a:r>
              <a:rPr lang="zh-CN" altLang="en-US" sz="2000" dirty="0">
                <a:latin typeface="微软雅黑" panose="020B0503020204020204" pitchFamily="34" charset="-122"/>
                <a:ea typeface="微软雅黑" panose="020B0503020204020204" pitchFamily="34" charset="-122"/>
              </a:rPr>
              <a:t>，而帧本身的发送时间是 </a:t>
            </a:r>
            <a:r>
              <a:rPr lang="en-US" altLang="zh-CN" sz="2000" dirty="0">
                <a:latin typeface="微软雅黑" panose="020B0503020204020204" pitchFamily="34" charset="-122"/>
                <a:ea typeface="微软雅黑" panose="020B0503020204020204" pitchFamily="34" charset="-122"/>
              </a:rPr>
              <a:t>T0</a:t>
            </a:r>
            <a:r>
              <a:rPr lang="zh-CN" altLang="en-US" sz="2000" dirty="0">
                <a:latin typeface="微软雅黑" panose="020B0503020204020204" pitchFamily="34" charset="-122"/>
                <a:ea typeface="微软雅黑" panose="020B0503020204020204" pitchFamily="34" charset="-122"/>
              </a:rPr>
              <a:t>。于是我们可计算出理想情况下的极限信道利用率 </a:t>
            </a:r>
            <a:r>
              <a:rPr lang="en-US" altLang="zh-CN" sz="2000" dirty="0" err="1">
                <a:latin typeface="微软雅黑" panose="020B0503020204020204" pitchFamily="34" charset="-122"/>
                <a:ea typeface="微软雅黑" panose="020B0503020204020204" pitchFamily="34" charset="-122"/>
              </a:rPr>
              <a:t>Smax</a:t>
            </a:r>
            <a:r>
              <a:rPr lang="zh-CN" altLang="en-US" sz="2000" dirty="0">
                <a:latin typeface="微软雅黑" panose="020B0503020204020204" pitchFamily="34" charset="-122"/>
                <a:ea typeface="微软雅黑" panose="020B0503020204020204" pitchFamily="34" charset="-122"/>
              </a:rPr>
              <a:t>为： </a:t>
            </a:r>
          </a:p>
          <a:p>
            <a:endParaRPr lang="zh-CN" altLang="en-US" dirty="0"/>
          </a:p>
        </p:txBody>
      </p:sp>
      <p:sp>
        <p:nvSpPr>
          <p:cNvPr id="79874" name="Rectangle 2"/>
          <p:cNvSpPr>
            <a:spLocks noGrp="1" noChangeArrowheads="1"/>
          </p:cNvSpPr>
          <p:nvPr>
            <p:ph type="title"/>
          </p:nvPr>
        </p:nvSpPr>
        <p:spPr/>
        <p:txBody>
          <a:bodyPr/>
          <a:lstStyle/>
          <a:p>
            <a:r>
              <a:rPr lang="zh-CN" altLang="en-US" sz="4000" dirty="0">
                <a:solidFill>
                  <a:srgbClr val="FFFFFF"/>
                </a:solidFill>
              </a:rPr>
              <a:t>以太网的信道利用率：最大值</a:t>
            </a:r>
          </a:p>
        </p:txBody>
      </p:sp>
      <p:graphicFrame>
        <p:nvGraphicFramePr>
          <p:cNvPr id="79876" name="Object 4"/>
          <p:cNvGraphicFramePr>
            <a:graphicFrameLocks noChangeAspect="1"/>
          </p:cNvGraphicFramePr>
          <p:nvPr>
            <p:extLst>
              <p:ext uri="{D42A27DB-BD31-4B8C-83A1-F6EECF244321}">
                <p14:modId xmlns:p14="http://schemas.microsoft.com/office/powerpoint/2010/main" val="1652403460"/>
              </p:ext>
            </p:extLst>
          </p:nvPr>
        </p:nvGraphicFramePr>
        <p:xfrm>
          <a:off x="3887316" y="5302002"/>
          <a:ext cx="4512146" cy="1119447"/>
        </p:xfrm>
        <a:graphic>
          <a:graphicData uri="http://schemas.openxmlformats.org/presentationml/2006/ole">
            <mc:AlternateContent xmlns:mc="http://schemas.openxmlformats.org/markup-compatibility/2006">
              <mc:Choice xmlns:v="urn:schemas-microsoft-com:vml" Requires="v">
                <p:oleObj spid="_x0000_s80036" name="公式" r:id="rId3" imgW="1282700" imgH="431800" progId="Equation.3">
                  <p:embed/>
                </p:oleObj>
              </mc:Choice>
              <mc:Fallback>
                <p:oleObj name="公式" r:id="rId3" imgW="1282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316" y="5302002"/>
                        <a:ext cx="4512146" cy="111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概述</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拓扑</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信道利用率</a:t>
            </a:r>
          </a:p>
          <a:p>
            <a:pPr lvl="1">
              <a:lnSpc>
                <a:spcPts val="4000"/>
              </a:lnSpc>
              <a:defRPr/>
            </a:pPr>
            <a:r>
              <a:rPr lang="en-US" altLang="zh-CN" sz="2800" dirty="0">
                <a:solidFill>
                  <a:srgbClr val="C00000"/>
                </a:solidFill>
                <a:latin typeface="微软雅黑" panose="020B0503020204020204" pitchFamily="34" charset="-122"/>
                <a:ea typeface="微软雅黑" panose="020B0503020204020204" pitchFamily="34" charset="-122"/>
                <a:cs typeface="+mn-cs"/>
              </a:rPr>
              <a:t>MAC</a:t>
            </a:r>
            <a:r>
              <a:rPr lang="zh-CN" altLang="en-US" sz="2800" dirty="0">
                <a:solidFill>
                  <a:srgbClr val="C00000"/>
                </a:solidFill>
                <a:latin typeface="微软雅黑" panose="020B0503020204020204" pitchFamily="34" charset="-122"/>
                <a:ea typeface="微软雅黑" panose="020B0503020204020204" pitchFamily="34" charset="-122"/>
                <a:cs typeface="+mn-cs"/>
              </a:rPr>
              <a:t>层</a:t>
            </a:r>
          </a:p>
          <a:p>
            <a:endParaRPr lang="en-US" altLang="zh-CN" dirty="0"/>
          </a:p>
          <a:p>
            <a:endParaRPr lang="zh-CN" altLang="en-US" dirty="0"/>
          </a:p>
        </p:txBody>
      </p:sp>
    </p:spTree>
    <p:extLst>
      <p:ext uri="{BB962C8B-B14F-4D97-AF65-F5344CB8AC3E}">
        <p14:creationId xmlns:p14="http://schemas.microsoft.com/office/powerpoint/2010/main" val="87617731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在局域网中，硬件地址又称为物理地址，或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 </a:t>
            </a:r>
          </a:p>
          <a:p>
            <a:r>
              <a:rPr lang="en-US" altLang="zh-CN" sz="2400" dirty="0">
                <a:latin typeface="微软雅黑" panose="020B0503020204020204" pitchFamily="34" charset="-122"/>
                <a:ea typeface="微软雅黑" panose="020B0503020204020204" pitchFamily="34" charset="-122"/>
              </a:rPr>
              <a:t>802 </a:t>
            </a:r>
            <a:r>
              <a:rPr lang="zh-CN" altLang="en-US" sz="2400" dirty="0">
                <a:latin typeface="微软雅黑" panose="020B0503020204020204" pitchFamily="34" charset="-122"/>
                <a:ea typeface="微软雅黑" panose="020B0503020204020204" pitchFamily="34" charset="-122"/>
              </a:rPr>
              <a:t>标准所说的“地址”严格地讲应当是每一个站的“名字”或标识符。 </a:t>
            </a:r>
          </a:p>
          <a:p>
            <a:r>
              <a:rPr lang="zh-CN" altLang="en-US" sz="2400" dirty="0">
                <a:latin typeface="微软雅黑" panose="020B0503020204020204" pitchFamily="34" charset="-122"/>
                <a:ea typeface="微软雅黑" panose="020B0503020204020204" pitchFamily="34" charset="-122"/>
              </a:rPr>
              <a:t>但鉴于大家都早已习惯了将这种 </a:t>
            </a:r>
            <a:r>
              <a:rPr lang="en-US" altLang="zh-CN" sz="2400" dirty="0">
                <a:latin typeface="微软雅黑" panose="020B0503020204020204" pitchFamily="34" charset="-122"/>
                <a:ea typeface="微软雅黑" panose="020B0503020204020204" pitchFamily="34" charset="-122"/>
              </a:rPr>
              <a:t>48 </a:t>
            </a:r>
            <a:r>
              <a:rPr lang="zh-CN" altLang="en-US" sz="2400" dirty="0">
                <a:latin typeface="微软雅黑" panose="020B0503020204020204" pitchFamily="34" charset="-122"/>
                <a:ea typeface="微软雅黑" panose="020B0503020204020204" pitchFamily="34" charset="-122"/>
              </a:rPr>
              <a:t>位的“名字”称为“地址”，所以本书也采用这种习惯用法，尽管这种说法并不太严格。</a:t>
            </a:r>
          </a:p>
          <a:p>
            <a:pPr lvl="1"/>
            <a:r>
              <a:rPr lang="en-US" altLang="zh-CN" sz="2000" dirty="0">
                <a:latin typeface="微软雅黑" panose="020B0503020204020204" pitchFamily="34" charset="-122"/>
                <a:ea typeface="微软雅黑" panose="020B0503020204020204" pitchFamily="34" charset="-122"/>
              </a:rPr>
              <a:t>IEEE </a:t>
            </a:r>
            <a:r>
              <a:rPr lang="zh-CN" altLang="en-US" sz="2000" dirty="0">
                <a:latin typeface="微软雅黑" panose="020B0503020204020204" pitchFamily="34" charset="-122"/>
                <a:ea typeface="微软雅黑" panose="020B0503020204020204" pitchFamily="34" charset="-122"/>
              </a:rPr>
              <a:t>的注册管理机构 </a:t>
            </a:r>
            <a:r>
              <a:rPr lang="en-US" altLang="zh-CN" sz="2000" dirty="0">
                <a:latin typeface="微软雅黑" panose="020B0503020204020204" pitchFamily="34" charset="-122"/>
                <a:ea typeface="微软雅黑" panose="020B0503020204020204" pitchFamily="34" charset="-122"/>
              </a:rPr>
              <a:t>RA </a:t>
            </a:r>
            <a:r>
              <a:rPr lang="zh-CN" altLang="en-US" sz="2000" dirty="0">
                <a:latin typeface="微软雅黑" panose="020B0503020204020204" pitchFamily="34" charset="-122"/>
                <a:ea typeface="微软雅黑" panose="020B0503020204020204" pitchFamily="34" charset="-122"/>
              </a:rPr>
              <a:t>负责向厂家分配地址字段的前三个字节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即高位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地址字段中的后三个字节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即低位 </a:t>
            </a:r>
            <a:r>
              <a:rPr lang="en-US" altLang="zh-CN" sz="2000" dirty="0">
                <a:latin typeface="微软雅黑" panose="020B0503020204020204" pitchFamily="34" charset="-122"/>
                <a:ea typeface="微软雅黑" panose="020B0503020204020204" pitchFamily="34" charset="-122"/>
              </a:rPr>
              <a:t>24 </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由厂家自行指派，称为扩展标识符，必须保证生产出的适配器没有重复地址。</a:t>
            </a:r>
          </a:p>
          <a:p>
            <a:pPr lvl="1"/>
            <a:r>
              <a:rPr lang="zh-CN" altLang="en-US" sz="2000" dirty="0">
                <a:latin typeface="微软雅黑" panose="020B0503020204020204" pitchFamily="34" charset="-122"/>
                <a:ea typeface="微软雅黑" panose="020B0503020204020204" pitchFamily="34" charset="-122"/>
              </a:rPr>
              <a:t>一个地址块可以生成</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24</a:t>
            </a:r>
            <a:r>
              <a:rPr lang="zh-CN" altLang="en-US" sz="2000" dirty="0">
                <a:latin typeface="微软雅黑" panose="020B0503020204020204" pitchFamily="34" charset="-122"/>
                <a:ea typeface="微软雅黑" panose="020B0503020204020204" pitchFamily="34" charset="-122"/>
              </a:rPr>
              <a:t>个不同的地址。这种 </a:t>
            </a:r>
            <a:r>
              <a:rPr lang="en-US" altLang="zh-CN" sz="2000" dirty="0">
                <a:latin typeface="微软雅黑" panose="020B0503020204020204" pitchFamily="34" charset="-122"/>
                <a:ea typeface="微软雅黑" panose="020B0503020204020204" pitchFamily="34" charset="-122"/>
              </a:rPr>
              <a:t>48 </a:t>
            </a:r>
            <a:r>
              <a:rPr lang="zh-CN" altLang="en-US" sz="2000" dirty="0">
                <a:latin typeface="微软雅黑" panose="020B0503020204020204" pitchFamily="34" charset="-122"/>
                <a:ea typeface="微软雅黑" panose="020B0503020204020204" pitchFamily="34" charset="-122"/>
              </a:rPr>
              <a:t>位地址称为 </a:t>
            </a:r>
            <a:r>
              <a:rPr lang="en-US" altLang="zh-CN" sz="2000" dirty="0">
                <a:latin typeface="微软雅黑" panose="020B0503020204020204" pitchFamily="34" charset="-122"/>
                <a:ea typeface="微软雅黑" panose="020B0503020204020204" pitchFamily="34" charset="-122"/>
              </a:rPr>
              <a:t>MAC-48</a:t>
            </a:r>
            <a:r>
              <a:rPr lang="zh-CN" altLang="en-US" sz="2000" dirty="0">
                <a:latin typeface="微软雅黑" panose="020B0503020204020204" pitchFamily="34" charset="-122"/>
                <a:ea typeface="微软雅黑" panose="020B0503020204020204" pitchFamily="34" charset="-122"/>
              </a:rPr>
              <a:t>，它的通用名称是</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MAC</a:t>
            </a:r>
            <a:r>
              <a:rPr lang="zh-CN" altLang="en-US" sz="2000" dirty="0">
                <a:latin typeface="微软雅黑" panose="020B0503020204020204" pitchFamily="34" charset="-122"/>
                <a:ea typeface="微软雅黑" panose="020B0503020204020204" pitchFamily="34" charset="-122"/>
              </a:rPr>
              <a:t>地址”实际上就是适配器地址或适配器标识符</a:t>
            </a:r>
            <a:r>
              <a:rPr lang="en-US" altLang="zh-CN" sz="2000" dirty="0">
                <a:latin typeface="微软雅黑" panose="020B0503020204020204" pitchFamily="34" charset="-122"/>
                <a:ea typeface="微软雅黑" panose="020B0503020204020204" pitchFamily="34" charset="-122"/>
              </a:rPr>
              <a:t>EUI-48</a:t>
            </a:r>
            <a:r>
              <a:rPr lang="zh-CN" altLang="en-US" sz="2000" dirty="0">
                <a:latin typeface="微软雅黑" panose="020B0503020204020204" pitchFamily="34" charset="-122"/>
                <a:ea typeface="微软雅黑" panose="020B0503020204020204" pitchFamily="34" charset="-122"/>
              </a:rPr>
              <a:t>。</a:t>
            </a:r>
          </a:p>
        </p:txBody>
      </p:sp>
      <p:sp>
        <p:nvSpPr>
          <p:cNvPr id="81922"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层的硬件地址</a:t>
            </a:r>
            <a:r>
              <a:rPr lang="en-US" altLang="zh-CN" sz="4000" dirty="0">
                <a:solidFill>
                  <a:srgbClr val="FFFFFF"/>
                </a:solidFill>
              </a:rPr>
              <a:t>(MAC</a:t>
            </a:r>
            <a:r>
              <a:rPr lang="zh-CN" altLang="en-US" sz="4000" dirty="0">
                <a:solidFill>
                  <a:srgbClr val="FFFFFF"/>
                </a:solidFill>
              </a:rPr>
              <a:t>地址</a:t>
            </a:r>
            <a:r>
              <a:rPr lang="en-US" altLang="zh-CN" sz="4000" dirty="0">
                <a:solidFill>
                  <a:srgbClr val="FFFFFF"/>
                </a:solidFill>
              </a:rPr>
              <a:t>)</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适配器从网络上每收到一个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帧就首先用硬件检查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帧中的 </a:t>
            </a:r>
            <a:r>
              <a:rPr lang="en-US" altLang="zh-CN" sz="2400" dirty="0">
                <a:latin typeface="微软雅黑" panose="020B0503020204020204" pitchFamily="34" charset="-122"/>
                <a:ea typeface="微软雅黑" panose="020B0503020204020204" pitchFamily="34" charset="-122"/>
              </a:rPr>
              <a:t>MAC </a:t>
            </a:r>
            <a:r>
              <a:rPr lang="zh-CN" altLang="en-US" sz="2400" dirty="0">
                <a:latin typeface="微软雅黑" panose="020B0503020204020204" pitchFamily="34" charset="-122"/>
                <a:ea typeface="微软雅黑" panose="020B0503020204020204" pitchFamily="34" charset="-122"/>
              </a:rPr>
              <a:t>地址</a:t>
            </a:r>
            <a:r>
              <a:rPr lang="en-US" altLang="zh-CN" sz="2400" dirty="0">
                <a:latin typeface="微软雅黑" panose="020B0503020204020204" pitchFamily="34" charset="-122"/>
                <a:ea typeface="微软雅黑" panose="020B0503020204020204" pitchFamily="34" charset="-122"/>
              </a:rPr>
              <a:t>.</a:t>
            </a:r>
          </a:p>
          <a:p>
            <a:pPr lvl="1"/>
            <a:r>
              <a:rPr lang="zh-CN" altLang="en-US" sz="2000" dirty="0">
                <a:latin typeface="微软雅黑" panose="020B0503020204020204" pitchFamily="34" charset="-122"/>
                <a:ea typeface="微软雅黑" panose="020B0503020204020204" pitchFamily="34" charset="-122"/>
              </a:rPr>
              <a:t>如果是发往本站的帧则收下，然后再进行其他的处理。</a:t>
            </a:r>
          </a:p>
          <a:p>
            <a:pPr lvl="1"/>
            <a:r>
              <a:rPr lang="zh-CN" altLang="en-US" sz="2000" dirty="0">
                <a:latin typeface="微软雅黑" panose="020B0503020204020204" pitchFamily="34" charset="-122"/>
                <a:ea typeface="微软雅黑" panose="020B0503020204020204" pitchFamily="34" charset="-122"/>
              </a:rPr>
              <a:t>否则就将此帧丢弃，不再进行其他的处理。</a:t>
            </a:r>
          </a:p>
          <a:p>
            <a:r>
              <a:rPr lang="zh-CN" altLang="en-US" sz="2400" dirty="0">
                <a:latin typeface="微软雅黑" panose="020B0503020204020204" pitchFamily="34" charset="-122"/>
                <a:ea typeface="微软雅黑" panose="020B0503020204020204" pitchFamily="34" charset="-122"/>
              </a:rPr>
              <a:t>“发往本站的帧”包括以下三种帧： </a:t>
            </a:r>
          </a:p>
          <a:p>
            <a:pPr lvl="1"/>
            <a:r>
              <a:rPr lang="zh-CN" altLang="en-US" sz="2000" dirty="0">
                <a:latin typeface="微软雅黑" panose="020B0503020204020204" pitchFamily="34" charset="-122"/>
                <a:ea typeface="微软雅黑" panose="020B0503020204020204" pitchFamily="34" charset="-122"/>
              </a:rPr>
              <a:t>单播</a:t>
            </a:r>
            <a:r>
              <a:rPr lang="en-US" altLang="zh-CN" sz="2000" dirty="0">
                <a:latin typeface="微软雅黑" panose="020B0503020204020204" pitchFamily="34" charset="-122"/>
                <a:ea typeface="微软雅黑" panose="020B0503020204020204" pitchFamily="34" charset="-122"/>
              </a:rPr>
              <a:t>(unicast)</a:t>
            </a:r>
            <a:r>
              <a:rPr lang="zh-CN" altLang="en-US" sz="2000" dirty="0">
                <a:latin typeface="微软雅黑" panose="020B0503020204020204" pitchFamily="34" charset="-122"/>
                <a:ea typeface="微软雅黑" panose="020B0503020204020204" pitchFamily="34" charset="-122"/>
              </a:rPr>
              <a:t>帧（一对一）</a:t>
            </a:r>
          </a:p>
          <a:p>
            <a:pPr lvl="1"/>
            <a:r>
              <a:rPr lang="zh-CN" altLang="en-US" sz="2000" dirty="0">
                <a:latin typeface="微软雅黑" panose="020B0503020204020204" pitchFamily="34" charset="-122"/>
                <a:ea typeface="微软雅黑" panose="020B0503020204020204" pitchFamily="34" charset="-122"/>
              </a:rPr>
              <a:t>广播</a:t>
            </a:r>
            <a:r>
              <a:rPr lang="en-US" altLang="zh-CN" sz="2000" dirty="0">
                <a:latin typeface="微软雅黑" panose="020B0503020204020204" pitchFamily="34" charset="-122"/>
                <a:ea typeface="微软雅黑" panose="020B0503020204020204" pitchFamily="34" charset="-122"/>
              </a:rPr>
              <a:t>(broadcast)</a:t>
            </a:r>
            <a:r>
              <a:rPr lang="zh-CN" altLang="en-US" sz="2000" dirty="0">
                <a:latin typeface="微软雅黑" panose="020B0503020204020204" pitchFamily="34" charset="-122"/>
                <a:ea typeface="微软雅黑" panose="020B0503020204020204" pitchFamily="34" charset="-122"/>
              </a:rPr>
              <a:t>帧（一对全体）</a:t>
            </a:r>
          </a:p>
          <a:p>
            <a:pPr lvl="1"/>
            <a:r>
              <a:rPr lang="zh-CN" altLang="en-US" sz="2000" dirty="0">
                <a:latin typeface="微软雅黑" panose="020B0503020204020204" pitchFamily="34" charset="-122"/>
                <a:ea typeface="微软雅黑" panose="020B0503020204020204" pitchFamily="34" charset="-122"/>
              </a:rPr>
              <a:t>多播</a:t>
            </a:r>
            <a:r>
              <a:rPr lang="en-US" altLang="zh-CN" sz="2000" dirty="0">
                <a:latin typeface="微软雅黑" panose="020B0503020204020204" pitchFamily="34" charset="-122"/>
                <a:ea typeface="微软雅黑" panose="020B0503020204020204" pitchFamily="34" charset="-122"/>
              </a:rPr>
              <a:t>(multicast)</a:t>
            </a:r>
            <a:r>
              <a:rPr lang="zh-CN" altLang="en-US" sz="2000" dirty="0">
                <a:latin typeface="微软雅黑" panose="020B0503020204020204" pitchFamily="34" charset="-122"/>
                <a:ea typeface="微软雅黑" panose="020B0503020204020204" pitchFamily="34" charset="-122"/>
              </a:rPr>
              <a:t>帧（一对多）</a:t>
            </a:r>
          </a:p>
          <a:p>
            <a:endParaRPr lang="zh-CN" altLang="en-US" dirty="0"/>
          </a:p>
        </p:txBody>
      </p:sp>
      <p:sp>
        <p:nvSpPr>
          <p:cNvPr id="82946" name="Rectangle 2"/>
          <p:cNvSpPr>
            <a:spLocks noGrp="1" noChangeArrowheads="1"/>
          </p:cNvSpPr>
          <p:nvPr>
            <p:ph type="title"/>
          </p:nvPr>
        </p:nvSpPr>
        <p:spPr/>
        <p:txBody>
          <a:bodyPr/>
          <a:lstStyle/>
          <a:p>
            <a:r>
              <a:rPr lang="zh-CN" altLang="en-US" sz="4000" dirty="0">
                <a:solidFill>
                  <a:srgbClr val="FFFFFF"/>
                </a:solidFill>
              </a:rPr>
              <a:t>适配器检查 </a:t>
            </a:r>
            <a:r>
              <a:rPr lang="en-US" altLang="zh-CN" sz="4000" dirty="0">
                <a:solidFill>
                  <a:srgbClr val="FFFFFF"/>
                </a:solidFill>
              </a:rPr>
              <a:t>MAC </a:t>
            </a:r>
            <a:r>
              <a:rPr lang="zh-CN" altLang="en-US" sz="4000" dirty="0">
                <a:solidFill>
                  <a:srgbClr val="FFFFFF"/>
                </a:solidFill>
              </a:rPr>
              <a:t>地址</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常用的以太网</a:t>
            </a:r>
            <a:r>
              <a:rPr lang="en-US" altLang="zh-CN" sz="3200" b="0" dirty="0">
                <a:solidFill>
                  <a:srgbClr val="4D4D4D"/>
                </a:solidFill>
                <a:latin typeface="微软雅黑" panose="020B0503020204020204" pitchFamily="34" charset="-122"/>
                <a:ea typeface="微软雅黑" panose="020B0503020204020204" pitchFamily="34" charset="-122"/>
              </a:rPr>
              <a:t>MAC</a:t>
            </a:r>
            <a:r>
              <a:rPr lang="zh-CN" altLang="en-US" sz="3200" b="0" dirty="0">
                <a:solidFill>
                  <a:srgbClr val="4D4D4D"/>
                </a:solidFill>
                <a:latin typeface="微软雅黑" panose="020B0503020204020204" pitchFamily="34" charset="-122"/>
                <a:ea typeface="微软雅黑" panose="020B0503020204020204" pitchFamily="34" charset="-122"/>
              </a:rPr>
              <a:t>帧格式有两种标准 ：</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DIX Ethernet V2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pPr lvl="1">
              <a:lnSpc>
                <a:spcPts val="4000"/>
              </a:lnSpc>
              <a:defRPr/>
            </a:pPr>
            <a:r>
              <a:rPr lang="en-US" altLang="zh-CN" sz="2800" dirty="0">
                <a:solidFill>
                  <a:srgbClr val="4D4D4D"/>
                </a:solidFill>
                <a:latin typeface="微软雅黑" panose="020B0503020204020204" pitchFamily="34" charset="-122"/>
                <a:ea typeface="微软雅黑" panose="020B0503020204020204" pitchFamily="34" charset="-122"/>
                <a:cs typeface="+mn-cs"/>
              </a:rPr>
              <a:t>IEEE </a:t>
            </a:r>
            <a:r>
              <a:rPr lang="zh-CN" altLang="en-US" sz="2800" dirty="0">
                <a:solidFill>
                  <a:srgbClr val="4D4D4D"/>
                </a:solidFill>
                <a:latin typeface="微软雅黑" panose="020B0503020204020204" pitchFamily="34" charset="-122"/>
                <a:ea typeface="微软雅黑" panose="020B0503020204020204" pitchFamily="34" charset="-122"/>
                <a:cs typeface="+mn-cs"/>
              </a:rPr>
              <a:t>的 </a:t>
            </a:r>
            <a:r>
              <a:rPr lang="en-US" altLang="zh-CN" sz="2800" dirty="0">
                <a:solidFill>
                  <a:srgbClr val="4D4D4D"/>
                </a:solidFill>
                <a:latin typeface="微软雅黑" panose="020B0503020204020204" pitchFamily="34" charset="-122"/>
                <a:ea typeface="微软雅黑" panose="020B0503020204020204" pitchFamily="34" charset="-122"/>
                <a:cs typeface="+mn-cs"/>
              </a:rPr>
              <a:t>802.3 </a:t>
            </a:r>
            <a:r>
              <a:rPr lang="zh-CN" altLang="en-US" sz="2800" dirty="0">
                <a:solidFill>
                  <a:srgbClr val="4D4D4D"/>
                </a:solidFill>
                <a:latin typeface="微软雅黑" panose="020B0503020204020204" pitchFamily="34" charset="-122"/>
                <a:ea typeface="微软雅黑" panose="020B0503020204020204" pitchFamily="34" charset="-122"/>
                <a:cs typeface="+mn-cs"/>
              </a:rPr>
              <a:t>标准</a:t>
            </a:r>
          </a:p>
          <a:p>
            <a:r>
              <a:rPr lang="zh-CN" altLang="en-US" sz="3200" b="0" dirty="0">
                <a:solidFill>
                  <a:srgbClr val="4D4D4D"/>
                </a:solidFill>
                <a:latin typeface="微软雅黑" panose="020B0503020204020204" pitchFamily="34" charset="-122"/>
                <a:ea typeface="微软雅黑" panose="020B0503020204020204" pitchFamily="34" charset="-122"/>
              </a:rPr>
              <a:t>最常用的 </a:t>
            </a:r>
            <a:r>
              <a:rPr lang="en-US" altLang="zh-CN" sz="3200" b="0" dirty="0">
                <a:solidFill>
                  <a:srgbClr val="4D4D4D"/>
                </a:solidFill>
                <a:latin typeface="微软雅黑" panose="020B0503020204020204" pitchFamily="34" charset="-122"/>
                <a:ea typeface="微软雅黑" panose="020B0503020204020204" pitchFamily="34" charset="-122"/>
              </a:rPr>
              <a:t>MAC </a:t>
            </a:r>
            <a:r>
              <a:rPr lang="zh-CN" altLang="en-US" sz="3200" b="0" dirty="0">
                <a:solidFill>
                  <a:srgbClr val="4D4D4D"/>
                </a:solidFill>
                <a:latin typeface="微软雅黑" panose="020B0503020204020204" pitchFamily="34" charset="-122"/>
                <a:ea typeface="微软雅黑" panose="020B0503020204020204" pitchFamily="34" charset="-122"/>
              </a:rPr>
              <a:t>帧是以太网 </a:t>
            </a:r>
            <a:r>
              <a:rPr lang="en-US" altLang="zh-CN" sz="3200" b="0" dirty="0">
                <a:solidFill>
                  <a:srgbClr val="4D4D4D"/>
                </a:solidFill>
                <a:latin typeface="微软雅黑" panose="020B0503020204020204" pitchFamily="34" charset="-122"/>
                <a:ea typeface="微软雅黑" panose="020B0503020204020204" pitchFamily="34" charset="-122"/>
              </a:rPr>
              <a:t>V2 </a:t>
            </a:r>
            <a:r>
              <a:rPr lang="zh-CN" altLang="en-US" sz="3200" b="0" dirty="0">
                <a:solidFill>
                  <a:srgbClr val="4D4D4D"/>
                </a:solidFill>
                <a:latin typeface="微软雅黑" panose="020B0503020204020204" pitchFamily="34" charset="-122"/>
                <a:ea typeface="微软雅黑" panose="020B0503020204020204" pitchFamily="34" charset="-122"/>
              </a:rPr>
              <a:t>的格式。</a:t>
            </a:r>
          </a:p>
        </p:txBody>
      </p:sp>
      <p:sp>
        <p:nvSpPr>
          <p:cNvPr id="83970"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4000" dirty="0">
                <a:solidFill>
                  <a:srgbClr val="FFFFFF"/>
                </a:solidFill>
              </a:rPr>
              <a:t>MAC</a:t>
            </a:r>
            <a:r>
              <a:rPr lang="zh-CN" altLang="en-US" sz="4000" dirty="0">
                <a:solidFill>
                  <a:srgbClr val="FFFFFF"/>
                </a:solidFill>
              </a:rPr>
              <a:t>帧格式</a:t>
            </a:r>
          </a:p>
        </p:txBody>
      </p:sp>
      <p:sp>
        <p:nvSpPr>
          <p:cNvPr id="84995" name="Rectangle 4"/>
          <p:cNvSpPr>
            <a:spLocks noChangeArrowheads="1"/>
          </p:cNvSpPr>
          <p:nvPr/>
        </p:nvSpPr>
        <p:spPr bwMode="auto">
          <a:xfrm>
            <a:off x="2071948" y="390473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4996" name="Rectangle 5"/>
          <p:cNvSpPr>
            <a:spLocks noChangeArrowheads="1"/>
          </p:cNvSpPr>
          <p:nvPr/>
        </p:nvSpPr>
        <p:spPr bwMode="auto">
          <a:xfrm>
            <a:off x="2063482" y="3904739"/>
            <a:ext cx="8558686" cy="4890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4997" name="Rectangle 6"/>
          <p:cNvSpPr>
            <a:spLocks noChangeArrowheads="1"/>
          </p:cNvSpPr>
          <p:nvPr/>
        </p:nvSpPr>
        <p:spPr bwMode="auto">
          <a:xfrm>
            <a:off x="5286746" y="3971429"/>
            <a:ext cx="2303045"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以太网 </a:t>
            </a:r>
            <a:r>
              <a:rPr kumimoji="1" lang="en-US" altLang="zh-CN" sz="2400">
                <a:solidFill>
                  <a:srgbClr val="333399"/>
                </a:solidFill>
                <a:ea typeface="黑体" pitchFamily="49" charset="-122"/>
              </a:rPr>
              <a:t>MAC </a:t>
            </a:r>
            <a:r>
              <a:rPr kumimoji="1" lang="zh-CN" altLang="en-US" sz="2400">
                <a:solidFill>
                  <a:srgbClr val="333399"/>
                </a:solidFill>
                <a:ea typeface="黑体" pitchFamily="49" charset="-122"/>
              </a:rPr>
              <a:t>帧</a:t>
            </a:r>
          </a:p>
        </p:txBody>
      </p:sp>
      <p:sp>
        <p:nvSpPr>
          <p:cNvPr id="84998" name="Rectangle 7"/>
          <p:cNvSpPr>
            <a:spLocks noChangeArrowheads="1"/>
          </p:cNvSpPr>
          <p:nvPr/>
        </p:nvSpPr>
        <p:spPr bwMode="auto">
          <a:xfrm>
            <a:off x="10766083" y="3988896"/>
            <a:ext cx="114086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物理层</a:t>
            </a:r>
          </a:p>
        </p:txBody>
      </p:sp>
      <p:sp>
        <p:nvSpPr>
          <p:cNvPr id="84999" name="Rectangle 8"/>
          <p:cNvSpPr>
            <a:spLocks noChangeArrowheads="1"/>
          </p:cNvSpPr>
          <p:nvPr/>
        </p:nvSpPr>
        <p:spPr bwMode="auto">
          <a:xfrm>
            <a:off x="10713173" y="3034587"/>
            <a:ext cx="1209797"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MAC</a:t>
            </a:r>
            <a:r>
              <a:rPr kumimoji="1" lang="zh-CN" altLang="en-US" sz="2400">
                <a:solidFill>
                  <a:srgbClr val="333399"/>
                </a:solidFill>
                <a:ea typeface="黑体" pitchFamily="49" charset="-122"/>
              </a:rPr>
              <a:t>层</a:t>
            </a:r>
          </a:p>
        </p:txBody>
      </p:sp>
      <p:sp>
        <p:nvSpPr>
          <p:cNvPr id="85000" name="Line 9"/>
          <p:cNvSpPr>
            <a:spLocks noChangeShapeType="1"/>
          </p:cNvSpPr>
          <p:nvPr/>
        </p:nvSpPr>
        <p:spPr bwMode="auto">
          <a:xfrm flipH="1">
            <a:off x="2061365" y="3395034"/>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1" name="Line 10"/>
          <p:cNvSpPr>
            <a:spLocks noChangeShapeType="1"/>
          </p:cNvSpPr>
          <p:nvPr/>
        </p:nvSpPr>
        <p:spPr bwMode="auto">
          <a:xfrm>
            <a:off x="10607353" y="346648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2" name="Rectangle 11"/>
          <p:cNvSpPr>
            <a:spLocks noChangeArrowheads="1"/>
          </p:cNvSpPr>
          <p:nvPr/>
        </p:nvSpPr>
        <p:spPr bwMode="auto">
          <a:xfrm>
            <a:off x="260317" y="4898744"/>
            <a:ext cx="5447591" cy="416021"/>
          </a:xfrm>
          <a:prstGeom prst="rect">
            <a:avLst/>
          </a:prstGeom>
          <a:solidFill>
            <a:srgbClr val="FFFF99"/>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85003" name="Rectangle 12"/>
          <p:cNvSpPr>
            <a:spLocks noChangeArrowheads="1"/>
          </p:cNvSpPr>
          <p:nvPr/>
        </p:nvSpPr>
        <p:spPr bwMode="auto">
          <a:xfrm>
            <a:off x="514188" y="4941616"/>
            <a:ext cx="5220978"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07717" tIns="52913" rIns="107717" bIns="52913">
            <a:spAutoFit/>
          </a:bodyPr>
          <a:lstStyle/>
          <a:p>
            <a:pPr defTabSz="907085"/>
            <a:r>
              <a:rPr kumimoji="1" lang="en-US" altLang="zh-CN" dirty="0">
                <a:solidFill>
                  <a:srgbClr val="333399"/>
                </a:solidFill>
                <a:latin typeface="黑体" pitchFamily="49" charset="-122"/>
                <a:ea typeface="黑体" pitchFamily="49" charset="-122"/>
              </a:rPr>
              <a:t>10101010101010        10101010101010101011</a:t>
            </a:r>
          </a:p>
        </p:txBody>
      </p:sp>
      <p:sp>
        <p:nvSpPr>
          <p:cNvPr id="85004" name="Line 13"/>
          <p:cNvSpPr>
            <a:spLocks noChangeShapeType="1"/>
          </p:cNvSpPr>
          <p:nvPr/>
        </p:nvSpPr>
        <p:spPr bwMode="auto">
          <a:xfrm>
            <a:off x="4497332" y="4895568"/>
            <a:ext cx="0" cy="43190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05" name="Rectangle 14"/>
          <p:cNvSpPr>
            <a:spLocks noChangeArrowheads="1"/>
          </p:cNvSpPr>
          <p:nvPr/>
        </p:nvSpPr>
        <p:spPr bwMode="auto">
          <a:xfrm>
            <a:off x="1779886" y="5352874"/>
            <a:ext cx="1448644"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2400">
                <a:solidFill>
                  <a:srgbClr val="333399"/>
                </a:solidFill>
                <a:ea typeface="黑体" pitchFamily="49" charset="-122"/>
              </a:rPr>
              <a:t>前同步码</a:t>
            </a:r>
          </a:p>
        </p:txBody>
      </p:sp>
      <p:sp>
        <p:nvSpPr>
          <p:cNvPr id="85006" name="Rectangle 15"/>
          <p:cNvSpPr>
            <a:spLocks noChangeArrowheads="1"/>
          </p:cNvSpPr>
          <p:nvPr/>
        </p:nvSpPr>
        <p:spPr bwMode="auto">
          <a:xfrm>
            <a:off x="4463470" y="5324292"/>
            <a:ext cx="1140868" cy="69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0000"/>
              </a:lnSpc>
            </a:pPr>
            <a:r>
              <a:rPr kumimoji="1" lang="zh-CN" altLang="en-US" sz="2400">
                <a:solidFill>
                  <a:srgbClr val="333399"/>
                </a:solidFill>
                <a:ea typeface="黑体" pitchFamily="49" charset="-122"/>
              </a:rPr>
              <a:t>帧开始</a:t>
            </a:r>
          </a:p>
          <a:p>
            <a:pPr defTabSz="907085">
              <a:lnSpc>
                <a:spcPct val="80000"/>
              </a:lnSpc>
            </a:pPr>
            <a:r>
              <a:rPr kumimoji="1" lang="zh-CN" altLang="en-US" sz="2400">
                <a:solidFill>
                  <a:srgbClr val="333399"/>
                </a:solidFill>
                <a:ea typeface="黑体" pitchFamily="49" charset="-122"/>
              </a:rPr>
              <a:t>定界符</a:t>
            </a:r>
          </a:p>
        </p:txBody>
      </p:sp>
      <p:sp>
        <p:nvSpPr>
          <p:cNvPr id="85007" name="Rectangle 16"/>
          <p:cNvSpPr>
            <a:spLocks noChangeArrowheads="1"/>
          </p:cNvSpPr>
          <p:nvPr/>
        </p:nvSpPr>
        <p:spPr bwMode="auto">
          <a:xfrm>
            <a:off x="1870890"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7 </a:t>
            </a:r>
            <a:r>
              <a:rPr kumimoji="1" lang="zh-CN" altLang="en-US" sz="1900">
                <a:solidFill>
                  <a:srgbClr val="333399"/>
                </a:solidFill>
                <a:ea typeface="黑体" pitchFamily="49" charset="-122"/>
              </a:rPr>
              <a:t>字节</a:t>
            </a:r>
          </a:p>
        </p:txBody>
      </p:sp>
      <p:sp>
        <p:nvSpPr>
          <p:cNvPr id="85008" name="Rectangle 17"/>
          <p:cNvSpPr>
            <a:spLocks noChangeArrowheads="1"/>
          </p:cNvSpPr>
          <p:nvPr/>
        </p:nvSpPr>
        <p:spPr bwMode="auto">
          <a:xfrm>
            <a:off x="4565057" y="4562116"/>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1 </a:t>
            </a:r>
            <a:r>
              <a:rPr kumimoji="1" lang="zh-CN" altLang="en-US" sz="1900">
                <a:solidFill>
                  <a:srgbClr val="333399"/>
                </a:solidFill>
                <a:ea typeface="黑体" pitchFamily="49" charset="-122"/>
              </a:rPr>
              <a:t>字节</a:t>
            </a:r>
          </a:p>
        </p:txBody>
      </p:sp>
      <p:sp>
        <p:nvSpPr>
          <p:cNvPr id="85009" name="Line 18"/>
          <p:cNvSpPr>
            <a:spLocks noChangeShapeType="1"/>
          </p:cNvSpPr>
          <p:nvPr/>
        </p:nvSpPr>
        <p:spPr bwMode="auto">
          <a:xfrm flipV="1">
            <a:off x="277248" y="4403329"/>
            <a:ext cx="389416" cy="492239"/>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0" name="Line 19"/>
          <p:cNvSpPr>
            <a:spLocks noChangeShapeType="1"/>
          </p:cNvSpPr>
          <p:nvPr/>
        </p:nvSpPr>
        <p:spPr bwMode="auto">
          <a:xfrm>
            <a:off x="2050784" y="4416032"/>
            <a:ext cx="3629610" cy="47477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5011" name="Text Box 20"/>
          <p:cNvSpPr txBox="1">
            <a:spLocks noChangeArrowheads="1"/>
          </p:cNvSpPr>
          <p:nvPr/>
        </p:nvSpPr>
        <p:spPr bwMode="auto">
          <a:xfrm>
            <a:off x="2328030" y="4906684"/>
            <a:ext cx="527603"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Arial" charset="0"/>
              </a:rPr>
              <a:t>…</a:t>
            </a:r>
          </a:p>
        </p:txBody>
      </p:sp>
      <p:sp>
        <p:nvSpPr>
          <p:cNvPr id="85012" name="Rectangle 21"/>
          <p:cNvSpPr>
            <a:spLocks noChangeArrowheads="1"/>
          </p:cNvSpPr>
          <p:nvPr/>
        </p:nvSpPr>
        <p:spPr bwMode="auto">
          <a:xfrm>
            <a:off x="704760" y="3898387"/>
            <a:ext cx="1358723" cy="489063"/>
          </a:xfrm>
          <a:prstGeom prst="rect">
            <a:avLst/>
          </a:prstGeom>
          <a:solidFill>
            <a:srgbClr val="FFFF99"/>
          </a:solidFill>
          <a:ln w="9525">
            <a:solidFill>
              <a:schemeClr val="tx2"/>
            </a:solidFill>
            <a:miter lim="800000"/>
            <a:headEnd/>
            <a:tailEnd/>
          </a:ln>
        </p:spPr>
        <p:txBody>
          <a:bodyPr wrap="none" lIns="108850" tIns="54425" rIns="108850" bIns="54425" anchor="ctr"/>
          <a:lstStyle/>
          <a:p>
            <a:pPr eaLnBrk="1" hangingPunct="1"/>
            <a:endParaRPr lang="zh-CN" altLang="en-US"/>
          </a:p>
        </p:txBody>
      </p:sp>
      <p:sp>
        <p:nvSpPr>
          <p:cNvPr id="85013" name="Rectangle 22"/>
          <p:cNvSpPr>
            <a:spLocks noChangeArrowheads="1"/>
          </p:cNvSpPr>
          <p:nvPr/>
        </p:nvSpPr>
        <p:spPr bwMode="auto">
          <a:xfrm>
            <a:off x="886769" y="3990484"/>
            <a:ext cx="908433"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8 </a:t>
            </a:r>
            <a:r>
              <a:rPr kumimoji="1" lang="zh-CN" altLang="en-US" sz="1900">
                <a:solidFill>
                  <a:srgbClr val="333399"/>
                </a:solidFill>
                <a:ea typeface="黑体" pitchFamily="49" charset="-122"/>
              </a:rPr>
              <a:t>字节</a:t>
            </a:r>
          </a:p>
        </p:txBody>
      </p:sp>
      <p:sp>
        <p:nvSpPr>
          <p:cNvPr id="85014" name="AutoShape 23"/>
          <p:cNvSpPr>
            <a:spLocks noChangeArrowheads="1"/>
          </p:cNvSpPr>
          <p:nvPr/>
        </p:nvSpPr>
        <p:spPr bwMode="auto">
          <a:xfrm>
            <a:off x="201058" y="3523651"/>
            <a:ext cx="1191528" cy="3350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lIns="108850" tIns="54425" rIns="108850" bIns="54425"/>
          <a:lstStyle/>
          <a:p>
            <a:pPr algn="ctr" defTabSz="907085"/>
            <a:endParaRPr kumimoji="1" lang="zh-CN" altLang="en-US" sz="1900">
              <a:solidFill>
                <a:srgbClr val="333399"/>
              </a:solidFill>
              <a:ea typeface="黑体" pitchFamily="49" charset="-122"/>
            </a:endParaRPr>
          </a:p>
        </p:txBody>
      </p:sp>
      <p:sp>
        <p:nvSpPr>
          <p:cNvPr id="85015" name="Rectangle 24"/>
          <p:cNvSpPr>
            <a:spLocks noChangeArrowheads="1"/>
          </p:cNvSpPr>
          <p:nvPr/>
        </p:nvSpPr>
        <p:spPr bwMode="auto">
          <a:xfrm>
            <a:off x="395766" y="3517299"/>
            <a:ext cx="99047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717" tIns="52913" rIns="107717" bIns="52913">
            <a:spAutoFit/>
          </a:bodyPr>
          <a:lstStyle/>
          <a:p>
            <a:pPr defTabSz="907085"/>
            <a:r>
              <a:rPr kumimoji="1" lang="zh-CN" altLang="en-US" sz="1900">
                <a:solidFill>
                  <a:srgbClr val="333399"/>
                </a:solidFill>
                <a:ea typeface="黑体" pitchFamily="49" charset="-122"/>
              </a:rPr>
              <a:t>插入</a:t>
            </a:r>
          </a:p>
        </p:txBody>
      </p:sp>
      <p:sp>
        <p:nvSpPr>
          <p:cNvPr id="85016" name="Rectangle 25"/>
          <p:cNvSpPr>
            <a:spLocks noChangeArrowheads="1"/>
          </p:cNvSpPr>
          <p:nvPr/>
        </p:nvSpPr>
        <p:spPr bwMode="auto">
          <a:xfrm>
            <a:off x="10905765" y="2145381"/>
            <a:ext cx="815458"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2400">
                <a:solidFill>
                  <a:srgbClr val="333399"/>
                </a:solidFill>
                <a:ea typeface="黑体" pitchFamily="49" charset="-122"/>
              </a:rPr>
              <a:t>IP</a:t>
            </a:r>
            <a:r>
              <a:rPr kumimoji="1" lang="zh-CN" altLang="en-US" sz="2400">
                <a:solidFill>
                  <a:srgbClr val="333399"/>
                </a:solidFill>
                <a:ea typeface="黑体" pitchFamily="49" charset="-122"/>
              </a:rPr>
              <a:t>层</a:t>
            </a:r>
          </a:p>
        </p:txBody>
      </p:sp>
      <p:sp>
        <p:nvSpPr>
          <p:cNvPr id="85017" name="Line 26"/>
          <p:cNvSpPr>
            <a:spLocks noChangeShapeType="1"/>
          </p:cNvSpPr>
          <p:nvPr/>
        </p:nvSpPr>
        <p:spPr bwMode="auto">
          <a:xfrm>
            <a:off x="10702591" y="2678905"/>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18" name="AutoShape 27"/>
          <p:cNvSpPr>
            <a:spLocks noChangeArrowheads="1"/>
          </p:cNvSpPr>
          <p:nvPr/>
        </p:nvSpPr>
        <p:spPr bwMode="auto">
          <a:xfrm rot="16200000" flipH="1">
            <a:off x="6089806" y="3592514"/>
            <a:ext cx="609741" cy="306876"/>
          </a:xfrm>
          <a:prstGeom prst="rightArrow">
            <a:avLst>
              <a:gd name="adj1" fmla="val 50000"/>
              <a:gd name="adj2" fmla="val 132426"/>
            </a:avLst>
          </a:prstGeom>
          <a:solidFill>
            <a:schemeClr val="accent1"/>
          </a:solidFill>
          <a:ln w="12700">
            <a:solidFill>
              <a:schemeClr val="tx1"/>
            </a:solidFill>
            <a:miter lim="800000"/>
            <a:headEnd/>
            <a:tailEnd/>
          </a:ln>
        </p:spPr>
        <p:txBody>
          <a:bodyPr wrap="none" lIns="108850" tIns="54425" rIns="108850" bIns="54425" anchor="ctr"/>
          <a:lstStyle/>
          <a:p>
            <a:pPr eaLnBrk="1" hangingPunct="1"/>
            <a:endParaRPr lang="zh-CN" altLang="en-US"/>
          </a:p>
        </p:txBody>
      </p:sp>
      <p:sp>
        <p:nvSpPr>
          <p:cNvPr id="85019" name="Rectangle 28"/>
          <p:cNvSpPr>
            <a:spLocks noChangeArrowheads="1"/>
          </p:cNvSpPr>
          <p:nvPr/>
        </p:nvSpPr>
        <p:spPr bwMode="auto">
          <a:xfrm>
            <a:off x="2061365" y="2963133"/>
            <a:ext cx="8560803" cy="457306"/>
          </a:xfrm>
          <a:prstGeom prst="rect">
            <a:avLst/>
          </a:prstGeom>
          <a:solidFill>
            <a:srgbClr val="FFCCFF"/>
          </a:solidFill>
          <a:ln w="12700" algn="ctr">
            <a:solidFill>
              <a:schemeClr val="folHlink"/>
            </a:solidFill>
            <a:miter lim="800000"/>
            <a:headEnd/>
            <a:tailEnd/>
          </a:ln>
          <a:effectLst>
            <a:outerShdw dist="35921" dir="2700000" algn="ctr" rotWithShape="0">
              <a:schemeClr val="bg2"/>
            </a:outerShdw>
          </a:effectLst>
        </p:spPr>
        <p:txBody>
          <a:bodyPr wrap="none" lIns="108850" tIns="54425" rIns="108850" bIns="54425" anchor="ctr"/>
          <a:lstStyle/>
          <a:p>
            <a:pPr eaLnBrk="1" hangingPunct="1"/>
            <a:endParaRPr lang="zh-CN" altLang="en-US"/>
          </a:p>
        </p:txBody>
      </p:sp>
      <p:sp>
        <p:nvSpPr>
          <p:cNvPr id="85020" name="Line 29"/>
          <p:cNvSpPr>
            <a:spLocks noChangeShapeType="1"/>
          </p:cNvSpPr>
          <p:nvPr/>
        </p:nvSpPr>
        <p:spPr bwMode="auto">
          <a:xfrm>
            <a:off x="330792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1" name="Line 30"/>
          <p:cNvSpPr>
            <a:spLocks noChangeShapeType="1"/>
          </p:cNvSpPr>
          <p:nvPr/>
        </p:nvSpPr>
        <p:spPr bwMode="auto">
          <a:xfrm>
            <a:off x="4526961"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2" name="Line 31"/>
          <p:cNvSpPr>
            <a:spLocks noChangeShapeType="1"/>
          </p:cNvSpPr>
          <p:nvPr/>
        </p:nvSpPr>
        <p:spPr bwMode="auto">
          <a:xfrm>
            <a:off x="5746003"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3" name="Line 32"/>
          <p:cNvSpPr>
            <a:spLocks noChangeShapeType="1"/>
          </p:cNvSpPr>
          <p:nvPr/>
        </p:nvSpPr>
        <p:spPr bwMode="auto">
          <a:xfrm>
            <a:off x="9911060" y="2963133"/>
            <a:ext cx="0" cy="4573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85024" name="Rectangle 33"/>
          <p:cNvSpPr>
            <a:spLocks noChangeArrowheads="1"/>
          </p:cNvSpPr>
          <p:nvPr/>
        </p:nvSpPr>
        <p:spPr bwMode="auto">
          <a:xfrm>
            <a:off x="1968244" y="3009181"/>
            <a:ext cx="1140868"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目的地址</a:t>
            </a:r>
          </a:p>
        </p:txBody>
      </p:sp>
      <p:sp>
        <p:nvSpPr>
          <p:cNvPr id="85025" name="Rectangle 34"/>
          <p:cNvSpPr>
            <a:spLocks noChangeArrowheads="1"/>
          </p:cNvSpPr>
          <p:nvPr/>
        </p:nvSpPr>
        <p:spPr bwMode="auto">
          <a:xfrm>
            <a:off x="3312153" y="3009181"/>
            <a:ext cx="910035"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源地址</a:t>
            </a:r>
          </a:p>
        </p:txBody>
      </p:sp>
      <p:sp>
        <p:nvSpPr>
          <p:cNvPr id="85026" name="Rectangle 35"/>
          <p:cNvSpPr>
            <a:spLocks noChangeArrowheads="1"/>
          </p:cNvSpPr>
          <p:nvPr/>
        </p:nvSpPr>
        <p:spPr bwMode="auto">
          <a:xfrm>
            <a:off x="474283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类型</a:t>
            </a:r>
          </a:p>
        </p:txBody>
      </p:sp>
      <p:sp>
        <p:nvSpPr>
          <p:cNvPr id="85027" name="Rectangle 36"/>
          <p:cNvSpPr>
            <a:spLocks noChangeArrowheads="1"/>
          </p:cNvSpPr>
          <p:nvPr/>
        </p:nvSpPr>
        <p:spPr bwMode="auto">
          <a:xfrm>
            <a:off x="7208429" y="3009181"/>
            <a:ext cx="1192164"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333399"/>
                </a:solidFill>
                <a:ea typeface="黑体" pitchFamily="49" charset="-122"/>
              </a:rPr>
              <a:t>数        据</a:t>
            </a:r>
          </a:p>
        </p:txBody>
      </p:sp>
      <p:sp>
        <p:nvSpPr>
          <p:cNvPr id="85028" name="Rectangle 37"/>
          <p:cNvSpPr>
            <a:spLocks noChangeArrowheads="1"/>
          </p:cNvSpPr>
          <p:nvPr/>
        </p:nvSpPr>
        <p:spPr bwMode="auto">
          <a:xfrm>
            <a:off x="9839104" y="3009181"/>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a:solidFill>
                  <a:srgbClr val="333399"/>
                </a:solidFill>
                <a:ea typeface="黑体" pitchFamily="49" charset="-122"/>
              </a:rPr>
              <a:t>FCS</a:t>
            </a:r>
          </a:p>
        </p:txBody>
      </p:sp>
      <p:sp>
        <p:nvSpPr>
          <p:cNvPr id="85029" name="Rectangle 38"/>
          <p:cNvSpPr>
            <a:spLocks noChangeArrowheads="1"/>
          </p:cNvSpPr>
          <p:nvPr/>
        </p:nvSpPr>
        <p:spPr bwMode="auto">
          <a:xfrm>
            <a:off x="252485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0" name="Rectangle 39"/>
          <p:cNvSpPr>
            <a:spLocks noChangeArrowheads="1"/>
          </p:cNvSpPr>
          <p:nvPr/>
        </p:nvSpPr>
        <p:spPr bwMode="auto">
          <a:xfrm>
            <a:off x="383066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6</a:t>
            </a:r>
          </a:p>
        </p:txBody>
      </p:sp>
      <p:sp>
        <p:nvSpPr>
          <p:cNvPr id="85031" name="Rectangle 40"/>
          <p:cNvSpPr>
            <a:spLocks noChangeArrowheads="1"/>
          </p:cNvSpPr>
          <p:nvPr/>
        </p:nvSpPr>
        <p:spPr bwMode="auto">
          <a:xfrm>
            <a:off x="5034896"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2</a:t>
            </a:r>
          </a:p>
        </p:txBody>
      </p:sp>
      <p:sp>
        <p:nvSpPr>
          <p:cNvPr id="85032" name="Rectangle 41"/>
          <p:cNvSpPr>
            <a:spLocks noChangeArrowheads="1"/>
          </p:cNvSpPr>
          <p:nvPr/>
        </p:nvSpPr>
        <p:spPr bwMode="auto">
          <a:xfrm>
            <a:off x="10129048" y="2674142"/>
            <a:ext cx="353794"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ea typeface="黑体" pitchFamily="49" charset="-122"/>
              </a:rPr>
              <a:t>4</a:t>
            </a:r>
          </a:p>
        </p:txBody>
      </p:sp>
      <p:sp>
        <p:nvSpPr>
          <p:cNvPr id="85033" name="Rectangle 42"/>
          <p:cNvSpPr>
            <a:spLocks noChangeArrowheads="1"/>
          </p:cNvSpPr>
          <p:nvPr/>
        </p:nvSpPr>
        <p:spPr bwMode="auto">
          <a:xfrm>
            <a:off x="1394703" y="2637621"/>
            <a:ext cx="704851"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ea typeface="黑体" pitchFamily="49" charset="-122"/>
              </a:rPr>
              <a:t>字节</a:t>
            </a:r>
          </a:p>
        </p:txBody>
      </p:sp>
      <p:sp>
        <p:nvSpPr>
          <p:cNvPr id="85034" name="Text Box 43"/>
          <p:cNvSpPr txBox="1">
            <a:spLocks noChangeArrowheads="1"/>
          </p:cNvSpPr>
          <p:nvPr/>
        </p:nvSpPr>
        <p:spPr bwMode="auto">
          <a:xfrm>
            <a:off x="7993611" y="2640796"/>
            <a:ext cx="1138347" cy="3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Arial" charset="0"/>
              </a:rPr>
              <a:t>46 ~ 1500</a:t>
            </a:r>
          </a:p>
        </p:txBody>
      </p:sp>
      <p:sp>
        <p:nvSpPr>
          <p:cNvPr id="312364" name="Line 44"/>
          <p:cNvSpPr>
            <a:spLocks noChangeShapeType="1"/>
          </p:cNvSpPr>
          <p:nvPr/>
        </p:nvSpPr>
        <p:spPr bwMode="auto">
          <a:xfrm flipH="1">
            <a:off x="2063482" y="1810342"/>
            <a:ext cx="0" cy="116231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312365" name="Line 45"/>
          <p:cNvSpPr>
            <a:spLocks noChangeShapeType="1"/>
          </p:cNvSpPr>
          <p:nvPr/>
        </p:nvSpPr>
        <p:spPr bwMode="auto">
          <a:xfrm>
            <a:off x="10607353" y="1810342"/>
            <a:ext cx="14815" cy="11527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grpSp>
        <p:nvGrpSpPr>
          <p:cNvPr id="2" name="Group 46"/>
          <p:cNvGrpSpPr>
            <a:grpSpLocks/>
          </p:cNvGrpSpPr>
          <p:nvPr/>
        </p:nvGrpSpPr>
        <p:grpSpPr bwMode="auto">
          <a:xfrm>
            <a:off x="5746003" y="2145381"/>
            <a:ext cx="4165058" cy="990829"/>
            <a:chOff x="2715" y="1872"/>
            <a:chExt cx="1968" cy="624"/>
          </a:xfrm>
        </p:grpSpPr>
        <p:sp>
          <p:nvSpPr>
            <p:cNvPr id="85039" name="AutoShape 47"/>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p:spPr>
          <p:txBody>
            <a:bodyPr wrap="none" anchor="ctr"/>
            <a:lstStyle/>
            <a:p>
              <a:pPr eaLnBrk="1" hangingPunct="1"/>
              <a:endParaRPr lang="zh-CN" altLang="en-US"/>
            </a:p>
          </p:txBody>
        </p:sp>
        <p:sp>
          <p:nvSpPr>
            <p:cNvPr id="85040" name="Rectangle 48"/>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2400">
                  <a:solidFill>
                    <a:srgbClr val="333399"/>
                  </a:solidFill>
                  <a:ea typeface="黑体" pitchFamily="49" charset="-122"/>
                </a:rPr>
                <a:t>IP </a:t>
              </a:r>
              <a:r>
                <a:rPr kumimoji="1" lang="zh-CN" altLang="en-US" sz="2400">
                  <a:solidFill>
                    <a:srgbClr val="333399"/>
                  </a:solidFill>
                  <a:ea typeface="黑体" pitchFamily="49" charset="-122"/>
                </a:rPr>
                <a:t>数据报</a:t>
              </a:r>
            </a:p>
          </p:txBody>
        </p:sp>
      </p:grpSp>
      <p:sp>
        <p:nvSpPr>
          <p:cNvPr id="312369" name="Rectangle 49">
            <a:extLst>
              <a:ext uri="{FF2B5EF4-FFF2-40B4-BE49-F238E27FC236}">
                <a16:creationId xmlns:a16="http://schemas.microsoft.com/office/drawing/2014/main" id="{7B87F825-9FF6-43F5-8F6C-333FF2F89691}"/>
              </a:ext>
            </a:extLst>
          </p:cNvPr>
          <p:cNvSpPr>
            <a:spLocks noChangeArrowheads="1"/>
          </p:cNvSpPr>
          <p:nvPr/>
        </p:nvSpPr>
        <p:spPr bwMode="auto">
          <a:xfrm>
            <a:off x="624337" y="3001242"/>
            <a:ext cx="1294756" cy="476191"/>
          </a:xfrm>
          <a:prstGeom prst="rect">
            <a:avLst/>
          </a:prstGeom>
          <a:noFill/>
          <a:ln w="12700">
            <a:noFill/>
            <a:miter lim="800000"/>
            <a:headEnd/>
            <a:tailEnd/>
          </a:ln>
          <a:effectLst/>
        </p:spPr>
        <p:txBody>
          <a:bodyPr wrap="none" lIns="107717" tIns="52913" rIns="107717" bIns="52913">
            <a:spAutoFit/>
          </a:bodyPr>
          <a:lstStyle/>
          <a:p>
            <a:pPr defTabSz="907085">
              <a:defRPr/>
            </a:pPr>
            <a:r>
              <a:rPr kumimoji="1" lang="en-US" altLang="zh-CN" sz="2400">
                <a:solidFill>
                  <a:schemeClr val="hlink"/>
                </a:solidFill>
                <a:effectLst>
                  <a:outerShdw blurRad="38100" dist="38100" dir="2700000" algn="tl">
                    <a:srgbClr val="C0C0C0"/>
                  </a:outerShdw>
                </a:effectLst>
                <a:latin typeface="Arial" panose="020B0604020202020204" pitchFamily="34" charset="0"/>
                <a:ea typeface="黑体" pitchFamily="2" charset="-122"/>
              </a:rPr>
              <a:t>MAC </a:t>
            </a:r>
            <a:r>
              <a:rPr kumimoji="1" lang="zh-CN" altLang="en-US" sz="2400">
                <a:solidFill>
                  <a:schemeClr val="hlink"/>
                </a:solidFill>
                <a:effectLst>
                  <a:outerShdw blurRad="38100" dist="38100" dir="2700000" algn="tl">
                    <a:srgbClr val="C0C0C0"/>
                  </a:outerShdw>
                </a:effectLst>
                <a:latin typeface="Arial" panose="020B0604020202020204" pitchFamily="34" charset="0"/>
                <a:ea typeface="黑体" pitchFamily="2" charset="-122"/>
              </a:rPr>
              <a:t>帧</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312364"/>
                                        </p:tgtEl>
                                      </p:cBhvr>
                                    </p:animEffect>
                                    <p:set>
                                      <p:cBhvr>
                                        <p:cTn id="7" dur="1" fill="hold">
                                          <p:stCondLst>
                                            <p:cond delay="1999"/>
                                          </p:stCondLst>
                                        </p:cTn>
                                        <p:tgtEl>
                                          <p:spTgt spid="3123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312365"/>
                                        </p:tgtEl>
                                      </p:cBhvr>
                                    </p:animEffect>
                                    <p:set>
                                      <p:cBhvr>
                                        <p:cTn id="10" dur="1" fill="hold">
                                          <p:stCondLst>
                                            <p:cond delay="1999"/>
                                          </p:stCondLst>
                                        </p:cTn>
                                        <p:tgtEl>
                                          <p:spTgt spid="31236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64" grpId="0" animBg="1"/>
      <p:bldP spid="3123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defRPr/>
            </a:pPr>
            <a:r>
              <a:rPr lang="zh-CN" altLang="en-US" sz="3200" b="0" dirty="0">
                <a:solidFill>
                  <a:srgbClr val="4D4D4D"/>
                </a:solidFill>
                <a:latin typeface="微软雅黑" panose="020B0503020204020204" pitchFamily="34" charset="-122"/>
                <a:ea typeface="微软雅黑" panose="020B0503020204020204" pitchFamily="34" charset="-122"/>
              </a:rPr>
              <a:t>链路</a:t>
            </a:r>
            <a:r>
              <a:rPr lang="en-US" altLang="zh-CN" sz="3200" b="0" dirty="0">
                <a:solidFill>
                  <a:srgbClr val="4D4D4D"/>
                </a:solidFill>
                <a:latin typeface="微软雅黑" panose="020B0503020204020204" pitchFamily="34" charset="-122"/>
                <a:ea typeface="微软雅黑" panose="020B0503020204020204" pitchFamily="34" charset="-122"/>
              </a:rPr>
              <a:t>(link)</a:t>
            </a:r>
          </a:p>
          <a:p>
            <a:pPr lvl="1">
              <a:defRPr/>
            </a:pPr>
            <a:r>
              <a:rPr lang="zh-CN" altLang="en-US" b="0" dirty="0">
                <a:solidFill>
                  <a:srgbClr val="4D4D4D"/>
                </a:solidFill>
                <a:latin typeface="微软雅黑" panose="020B0503020204020204" pitchFamily="34" charset="-122"/>
                <a:ea typeface="微软雅黑" panose="020B0503020204020204" pitchFamily="34" charset="-122"/>
              </a:rPr>
              <a:t>是一条点到点的物理线路段，中间没有任何其他的交换结点。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一条链路只是一条通路的一个组成部分。</a:t>
            </a:r>
            <a:endParaRPr lang="zh-CN" altLang="en-US" sz="3200" b="0" dirty="0">
              <a:solidFill>
                <a:srgbClr val="4D4D4D"/>
              </a:solidFill>
              <a:latin typeface="微软雅黑" panose="020B0503020204020204" pitchFamily="34" charset="-122"/>
              <a:ea typeface="微软雅黑" panose="020B0503020204020204" pitchFamily="34" charset="-122"/>
            </a:endParaRP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a:t>
            </a:r>
            <a:r>
              <a:rPr lang="en-US" altLang="zh-CN" sz="3200" b="0" dirty="0">
                <a:solidFill>
                  <a:srgbClr val="4D4D4D"/>
                </a:solidFill>
                <a:latin typeface="微软雅黑" panose="020B0503020204020204" pitchFamily="34" charset="-122"/>
                <a:ea typeface="微软雅黑" panose="020B0503020204020204" pitchFamily="34" charset="-122"/>
              </a:rPr>
              <a:t>(data link) </a:t>
            </a:r>
          </a:p>
          <a:p>
            <a:pPr lvl="1">
              <a:lnSpc>
                <a:spcPts val="4000"/>
              </a:lnSpc>
              <a:defRPr/>
            </a:pPr>
            <a:r>
              <a:rPr lang="zh-CN" altLang="en-US" b="0" dirty="0">
                <a:solidFill>
                  <a:srgbClr val="4D4D4D"/>
                </a:solidFill>
                <a:latin typeface="微软雅黑" panose="020B0503020204020204" pitchFamily="34" charset="-122"/>
                <a:ea typeface="微软雅黑" panose="020B0503020204020204" pitchFamily="34" charset="-122"/>
              </a:rPr>
              <a:t>除了物理线路外，还必须有通信协议来控制这些数据的传输。若把实现这些协议的硬件和软件加到链路上，就构成了数据链路。</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现最常用的方法是使用适配器</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即网卡</a:t>
            </a:r>
            <a:r>
              <a:rPr lang="en-US" altLang="zh-CN" sz="2800" dirty="0">
                <a:solidFill>
                  <a:srgbClr val="4D4D4D"/>
                </a:solidFill>
                <a:latin typeface="微软雅黑" panose="020B0503020204020204" pitchFamily="34" charset="-122"/>
                <a:ea typeface="微软雅黑" panose="020B0503020204020204" pitchFamily="34" charset="-122"/>
                <a:cs typeface="+mn-cs"/>
              </a:rPr>
              <a:t>)</a:t>
            </a:r>
            <a:r>
              <a:rPr lang="zh-CN" altLang="en-US" sz="2800" dirty="0">
                <a:solidFill>
                  <a:srgbClr val="4D4D4D"/>
                </a:solidFill>
                <a:latin typeface="微软雅黑" panose="020B0503020204020204" pitchFamily="34" charset="-122"/>
                <a:ea typeface="微软雅黑" panose="020B0503020204020204" pitchFamily="34" charset="-122"/>
                <a:cs typeface="+mn-cs"/>
              </a:rPr>
              <a:t>来实现这些协议的硬件和软件。</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一般的适配器都包括了数据链路层和物理层这两层的功能。</a:t>
            </a:r>
          </a:p>
        </p:txBody>
      </p:sp>
      <p:sp>
        <p:nvSpPr>
          <p:cNvPr id="17410" name="Rectangle 2"/>
          <p:cNvSpPr>
            <a:spLocks noGrp="1" noChangeArrowheads="1"/>
          </p:cNvSpPr>
          <p:nvPr>
            <p:ph type="title"/>
          </p:nvPr>
        </p:nvSpPr>
        <p:spPr/>
        <p:txBody>
          <a:bodyPr/>
          <a:lstStyle/>
          <a:p>
            <a:r>
              <a:rPr lang="zh-CN" altLang="en-US" sz="4000" dirty="0">
                <a:solidFill>
                  <a:srgbClr val="FFFFFF"/>
                </a:solidFill>
              </a:rPr>
              <a:t>链路与数据链路</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186216" y="3848325"/>
            <a:ext cx="11885654"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19" name="Rectangle 3"/>
          <p:cNvSpPr>
            <a:spLocks noChangeArrowheads="1"/>
          </p:cNvSpPr>
          <p:nvPr/>
        </p:nvSpPr>
        <p:spPr bwMode="auto">
          <a:xfrm>
            <a:off x="2054989" y="4083329"/>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6020" name="Rectangle 4"/>
          <p:cNvSpPr>
            <a:spLocks noChangeArrowheads="1"/>
          </p:cNvSpPr>
          <p:nvPr/>
        </p:nvSpPr>
        <p:spPr bwMode="auto">
          <a:xfrm>
            <a:off x="2046524" y="4083329"/>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6021" name="Rectangle 5"/>
          <p:cNvSpPr>
            <a:spLocks noChangeArrowheads="1"/>
          </p:cNvSpPr>
          <p:nvPr/>
        </p:nvSpPr>
        <p:spPr bwMode="auto">
          <a:xfrm>
            <a:off x="5657087" y="4188129"/>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6022" name="Rectangle 6"/>
          <p:cNvSpPr>
            <a:spLocks noChangeArrowheads="1"/>
          </p:cNvSpPr>
          <p:nvPr/>
        </p:nvSpPr>
        <p:spPr bwMode="auto">
          <a:xfrm>
            <a:off x="10973462" y="4167486"/>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6023" name="Rectangle 7"/>
          <p:cNvSpPr>
            <a:spLocks noChangeArrowheads="1"/>
          </p:cNvSpPr>
          <p:nvPr/>
        </p:nvSpPr>
        <p:spPr bwMode="auto">
          <a:xfrm>
            <a:off x="10933252" y="3238584"/>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6024" name="Line 8"/>
          <p:cNvSpPr>
            <a:spLocks noChangeShapeType="1"/>
          </p:cNvSpPr>
          <p:nvPr/>
        </p:nvSpPr>
        <p:spPr bwMode="auto">
          <a:xfrm flipH="1">
            <a:off x="2044409" y="3573623"/>
            <a:ext cx="2116"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5" name="Line 9"/>
          <p:cNvSpPr>
            <a:spLocks noChangeShapeType="1"/>
          </p:cNvSpPr>
          <p:nvPr/>
        </p:nvSpPr>
        <p:spPr bwMode="auto">
          <a:xfrm>
            <a:off x="10590396" y="3645078"/>
            <a:ext cx="14814"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6026" name="Rectangle 10"/>
          <p:cNvSpPr>
            <a:spLocks noChangeArrowheads="1"/>
          </p:cNvSpPr>
          <p:nvPr/>
        </p:nvSpPr>
        <p:spPr bwMode="auto">
          <a:xfrm>
            <a:off x="11113143" y="2323972"/>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6027" name="Line 11"/>
          <p:cNvSpPr>
            <a:spLocks noChangeShapeType="1"/>
          </p:cNvSpPr>
          <p:nvPr/>
        </p:nvSpPr>
        <p:spPr bwMode="auto">
          <a:xfrm>
            <a:off x="10909970" y="2857495"/>
            <a:ext cx="1094175"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6028" name="Group 12"/>
          <p:cNvGrpSpPr>
            <a:grpSpLocks/>
          </p:cNvGrpSpPr>
          <p:nvPr/>
        </p:nvGrpSpPr>
        <p:grpSpPr bwMode="auto">
          <a:xfrm>
            <a:off x="1377744" y="2816211"/>
            <a:ext cx="9227466" cy="1413202"/>
            <a:chOff x="659" y="2182"/>
            <a:chExt cx="4360" cy="890"/>
          </a:xfrm>
        </p:grpSpPr>
        <p:sp>
          <p:nvSpPr>
            <p:cNvPr id="86034"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6035" name="Group 14"/>
            <p:cNvGrpSpPr>
              <a:grpSpLocks/>
            </p:cNvGrpSpPr>
            <p:nvPr/>
          </p:nvGrpSpPr>
          <p:grpSpPr bwMode="auto">
            <a:xfrm>
              <a:off x="659" y="2182"/>
              <a:ext cx="4360" cy="506"/>
              <a:chOff x="659" y="2182"/>
              <a:chExt cx="4360" cy="506"/>
            </a:xfrm>
          </p:grpSpPr>
          <p:sp>
            <p:nvSpPr>
              <p:cNvPr id="86036"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6037"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8"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9"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0"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1"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6042"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6043"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6044"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6045"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6046"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7"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6048"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6049"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6050"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6051"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6029" name="Group 31"/>
          <p:cNvGrpSpPr>
            <a:grpSpLocks/>
          </p:cNvGrpSpPr>
          <p:nvPr/>
        </p:nvGrpSpPr>
        <p:grpSpPr bwMode="auto">
          <a:xfrm>
            <a:off x="5729044" y="2323972"/>
            <a:ext cx="4165058" cy="990829"/>
            <a:chOff x="2715" y="1872"/>
            <a:chExt cx="1968" cy="624"/>
          </a:xfrm>
        </p:grpSpPr>
        <p:sp>
          <p:nvSpPr>
            <p:cNvPr id="86032"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86033"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74766" name="Rectangle 34">
            <a:extLst>
              <a:ext uri="{FF2B5EF4-FFF2-40B4-BE49-F238E27FC236}">
                <a16:creationId xmlns:a16="http://schemas.microsoft.com/office/drawing/2014/main" id="{BAE0A207-EB98-4AE4-9D84-2FEB2734D4E3}"/>
              </a:ext>
            </a:extLst>
          </p:cNvPr>
          <p:cNvSpPr>
            <a:spLocks noGrp="1" noChangeArrowheads="1"/>
          </p:cNvSpPr>
          <p:nvPr>
            <p:ph type="title"/>
          </p:nvPr>
        </p:nvSpPr>
        <p:spPr>
          <a:xfrm>
            <a:off x="609521" y="274702"/>
            <a:ext cx="10971372" cy="562105"/>
          </a:xfrm>
        </p:spPr>
        <p:txBody>
          <a:bodyPr/>
          <a:lstStyle/>
          <a:p>
            <a:pPr algn="l"/>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6031" name="AutoShape 35"/>
          <p:cNvSpPr>
            <a:spLocks noChangeArrowheads="1"/>
          </p:cNvSpPr>
          <p:nvPr/>
        </p:nvSpPr>
        <p:spPr bwMode="auto">
          <a:xfrm>
            <a:off x="3773499" y="1485578"/>
            <a:ext cx="4512146" cy="504942"/>
          </a:xfrm>
          <a:prstGeom prst="wedgeRoundRectCallout">
            <a:avLst>
              <a:gd name="adj1" fmla="val -75375"/>
              <a:gd name="adj2" fmla="val 306917"/>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目的地址字段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190550" y="3847404"/>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67" name="Rectangle 3"/>
          <p:cNvSpPr>
            <a:spLocks noChangeArrowheads="1"/>
          </p:cNvSpPr>
          <p:nvPr/>
        </p:nvSpPr>
        <p:spPr bwMode="auto">
          <a:xfrm>
            <a:off x="2059325" y="4082408"/>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88068" name="Rectangle 4"/>
          <p:cNvSpPr>
            <a:spLocks noChangeArrowheads="1"/>
          </p:cNvSpPr>
          <p:nvPr/>
        </p:nvSpPr>
        <p:spPr bwMode="auto">
          <a:xfrm>
            <a:off x="2050859" y="4082408"/>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88069" name="Rectangle 5"/>
          <p:cNvSpPr>
            <a:spLocks noChangeArrowheads="1"/>
          </p:cNvSpPr>
          <p:nvPr/>
        </p:nvSpPr>
        <p:spPr bwMode="auto">
          <a:xfrm>
            <a:off x="5661423" y="4187208"/>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88070" name="Rectangle 6"/>
          <p:cNvSpPr>
            <a:spLocks noChangeArrowheads="1"/>
          </p:cNvSpPr>
          <p:nvPr/>
        </p:nvSpPr>
        <p:spPr bwMode="auto">
          <a:xfrm>
            <a:off x="10977797" y="4166565"/>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88071" name="Rectangle 7"/>
          <p:cNvSpPr>
            <a:spLocks noChangeArrowheads="1"/>
          </p:cNvSpPr>
          <p:nvPr/>
        </p:nvSpPr>
        <p:spPr bwMode="auto">
          <a:xfrm>
            <a:off x="10937585" y="3237663"/>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88072" name="Line 8"/>
          <p:cNvSpPr>
            <a:spLocks noChangeShapeType="1"/>
          </p:cNvSpPr>
          <p:nvPr/>
        </p:nvSpPr>
        <p:spPr bwMode="auto">
          <a:xfrm flipH="1">
            <a:off x="2048742" y="3572702"/>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3" name="Line 9"/>
          <p:cNvSpPr>
            <a:spLocks noChangeShapeType="1"/>
          </p:cNvSpPr>
          <p:nvPr/>
        </p:nvSpPr>
        <p:spPr bwMode="auto">
          <a:xfrm>
            <a:off x="10594730" y="3644157"/>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88074" name="Rectangle 10"/>
          <p:cNvSpPr>
            <a:spLocks noChangeArrowheads="1"/>
          </p:cNvSpPr>
          <p:nvPr/>
        </p:nvSpPr>
        <p:spPr bwMode="auto">
          <a:xfrm>
            <a:off x="11117479" y="2323051"/>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88075" name="Line 11"/>
          <p:cNvSpPr>
            <a:spLocks noChangeShapeType="1"/>
          </p:cNvSpPr>
          <p:nvPr/>
        </p:nvSpPr>
        <p:spPr bwMode="auto">
          <a:xfrm>
            <a:off x="10914306" y="2856574"/>
            <a:ext cx="1094174" cy="1111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88076" name="Group 12"/>
          <p:cNvGrpSpPr>
            <a:grpSpLocks/>
          </p:cNvGrpSpPr>
          <p:nvPr/>
        </p:nvGrpSpPr>
        <p:grpSpPr bwMode="auto">
          <a:xfrm>
            <a:off x="1382080" y="2815290"/>
            <a:ext cx="9227465" cy="1413202"/>
            <a:chOff x="659" y="2182"/>
            <a:chExt cx="4360" cy="890"/>
          </a:xfrm>
        </p:grpSpPr>
        <p:sp>
          <p:nvSpPr>
            <p:cNvPr id="8808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88083" name="Group 14"/>
            <p:cNvGrpSpPr>
              <a:grpSpLocks/>
            </p:cNvGrpSpPr>
            <p:nvPr/>
          </p:nvGrpSpPr>
          <p:grpSpPr bwMode="auto">
            <a:xfrm>
              <a:off x="659" y="2182"/>
              <a:ext cx="4360" cy="506"/>
              <a:chOff x="659" y="2182"/>
              <a:chExt cx="4360" cy="506"/>
            </a:xfrm>
          </p:grpSpPr>
          <p:sp>
            <p:nvSpPr>
              <p:cNvPr id="8808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8808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8809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8809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8809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8809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8809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8809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8809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8809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8809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88077" name="Group 31"/>
          <p:cNvGrpSpPr>
            <a:grpSpLocks/>
          </p:cNvGrpSpPr>
          <p:nvPr/>
        </p:nvGrpSpPr>
        <p:grpSpPr bwMode="auto">
          <a:xfrm>
            <a:off x="5733380" y="2323051"/>
            <a:ext cx="4165058" cy="990829"/>
            <a:chOff x="2715" y="1872"/>
            <a:chExt cx="1968" cy="624"/>
          </a:xfrm>
        </p:grpSpPr>
        <p:sp>
          <p:nvSpPr>
            <p:cNvPr id="8808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88081"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88078"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88079" name="AutoShape 35"/>
          <p:cNvSpPr>
            <a:spLocks noChangeArrowheads="1"/>
          </p:cNvSpPr>
          <p:nvPr/>
        </p:nvSpPr>
        <p:spPr bwMode="auto">
          <a:xfrm>
            <a:off x="3777834" y="1484657"/>
            <a:ext cx="3936488" cy="504942"/>
          </a:xfrm>
          <a:prstGeom prst="wedgeRoundRectCallout">
            <a:avLst>
              <a:gd name="adj1" fmla="val -43278"/>
              <a:gd name="adj2" fmla="val 314153"/>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源地址字段 </a:t>
            </a:r>
            <a:r>
              <a:rPr lang="en-US" altLang="zh-CN" sz="2900">
                <a:solidFill>
                  <a:srgbClr val="333399"/>
                </a:solidFill>
                <a:ea typeface="黑体" pitchFamily="49" charset="-122"/>
              </a:rPr>
              <a:t>6 </a:t>
            </a:r>
            <a:r>
              <a:rPr lang="zh-CN" altLang="en-US" sz="2900">
                <a:solidFill>
                  <a:srgbClr val="333399"/>
                </a:solidFill>
                <a:ea typeface="黑体" pitchFamily="49" charset="-122"/>
              </a:rPr>
              <a:t>字节</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203173" y="4496841"/>
            <a:ext cx="11885653" cy="0"/>
          </a:xfrm>
          <a:prstGeom prst="line">
            <a:avLst/>
          </a:prstGeom>
          <a:noFill/>
          <a:ln w="38100" cmpd="dbl">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15"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0116"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0117"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0118"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0119"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0120"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1"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0122"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0123"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0124" name="Group 12"/>
          <p:cNvGrpSpPr>
            <a:grpSpLocks/>
          </p:cNvGrpSpPr>
          <p:nvPr/>
        </p:nvGrpSpPr>
        <p:grpSpPr bwMode="auto">
          <a:xfrm>
            <a:off x="1394703" y="3464728"/>
            <a:ext cx="9227465" cy="1413202"/>
            <a:chOff x="659" y="2182"/>
            <a:chExt cx="4360" cy="890"/>
          </a:xfrm>
        </p:grpSpPr>
        <p:sp>
          <p:nvSpPr>
            <p:cNvPr id="90131"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0132" name="Group 14"/>
            <p:cNvGrpSpPr>
              <a:grpSpLocks/>
            </p:cNvGrpSpPr>
            <p:nvPr/>
          </p:nvGrpSpPr>
          <p:grpSpPr bwMode="auto">
            <a:xfrm>
              <a:off x="659" y="2182"/>
              <a:ext cx="4360" cy="506"/>
              <a:chOff x="659" y="2182"/>
              <a:chExt cx="4360" cy="506"/>
            </a:xfrm>
          </p:grpSpPr>
          <p:sp>
            <p:nvSpPr>
              <p:cNvPr id="90133"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0134"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5"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6"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7"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8"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0139"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0140"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0141"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0142"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0143"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4"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0145"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0146"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0147"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0148"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0125" name="Group 31"/>
          <p:cNvGrpSpPr>
            <a:grpSpLocks/>
          </p:cNvGrpSpPr>
          <p:nvPr/>
        </p:nvGrpSpPr>
        <p:grpSpPr bwMode="auto">
          <a:xfrm>
            <a:off x="5746003" y="2972488"/>
            <a:ext cx="4165058" cy="990829"/>
            <a:chOff x="2715" y="1872"/>
            <a:chExt cx="1968" cy="624"/>
          </a:xfrm>
        </p:grpSpPr>
        <p:sp>
          <p:nvSpPr>
            <p:cNvPr id="90129"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0130"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90126"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0127" name="AutoShape 35"/>
          <p:cNvSpPr>
            <a:spLocks noChangeArrowheads="1"/>
          </p:cNvSpPr>
          <p:nvPr/>
        </p:nvSpPr>
        <p:spPr bwMode="auto">
          <a:xfrm>
            <a:off x="3983049" y="2134094"/>
            <a:ext cx="3646543" cy="504942"/>
          </a:xfrm>
          <a:prstGeom prst="wedgeRoundRectCallout">
            <a:avLst>
              <a:gd name="adj1" fmla="val -23130"/>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类型字段 </a:t>
            </a:r>
            <a:r>
              <a:rPr lang="en-US" altLang="zh-CN" sz="2900">
                <a:solidFill>
                  <a:srgbClr val="333399"/>
                </a:solidFill>
                <a:ea typeface="黑体" pitchFamily="49" charset="-122"/>
              </a:rPr>
              <a:t>2 </a:t>
            </a:r>
            <a:r>
              <a:rPr lang="zh-CN" altLang="en-US" sz="2900">
                <a:solidFill>
                  <a:srgbClr val="333399"/>
                </a:solidFill>
                <a:ea typeface="黑体" pitchFamily="49" charset="-122"/>
              </a:rPr>
              <a:t>字节</a:t>
            </a:r>
          </a:p>
        </p:txBody>
      </p:sp>
      <p:sp>
        <p:nvSpPr>
          <p:cNvPr id="318500" name="Text Box 36"/>
          <p:cNvSpPr txBox="1">
            <a:spLocks noChangeArrowheads="1"/>
          </p:cNvSpPr>
          <p:nvPr/>
        </p:nvSpPr>
        <p:spPr bwMode="auto">
          <a:xfrm>
            <a:off x="1394692" y="1124210"/>
            <a:ext cx="9536479"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类型字段用来标志</a:t>
            </a:r>
            <a:r>
              <a:rPr lang="zh-CN" altLang="en-US" sz="2900" b="0">
                <a:solidFill>
                  <a:schemeClr val="hlink"/>
                </a:solidFill>
                <a:latin typeface="Arial" charset="0"/>
              </a:rPr>
              <a:t>上一层</a:t>
            </a:r>
            <a:r>
              <a:rPr lang="zh-CN" altLang="en-US" sz="2900" b="0">
                <a:solidFill>
                  <a:srgbClr val="333399"/>
                </a:solidFill>
                <a:latin typeface="Arial" charset="0"/>
              </a:rPr>
              <a:t>使用的是什么协议，</a:t>
            </a:r>
          </a:p>
          <a:p>
            <a:pPr algn="ctr" eaLnBrk="1" hangingPunct="1"/>
            <a:r>
              <a:rPr lang="zh-CN" altLang="en-US" sz="2900" b="0">
                <a:solidFill>
                  <a:srgbClr val="333399"/>
                </a:solidFill>
                <a:latin typeface="Arial" charset="0"/>
              </a:rPr>
              <a:t>以便把收到的 </a:t>
            </a:r>
            <a:r>
              <a:rPr lang="en-US" altLang="zh-CN" sz="2900" b="0">
                <a:solidFill>
                  <a:srgbClr val="333399"/>
                </a:solidFill>
                <a:latin typeface="Arial" charset="0"/>
              </a:rPr>
              <a:t>MAC </a:t>
            </a:r>
            <a:r>
              <a:rPr lang="zh-CN" altLang="en-US" sz="2900" b="0">
                <a:solidFill>
                  <a:srgbClr val="333399"/>
                </a:solidFill>
                <a:latin typeface="Arial" charset="0"/>
              </a:rPr>
              <a:t>帧的数据上交给上一层的这个协议。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0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3"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2164" name="Rectangle 4"/>
          <p:cNvSpPr>
            <a:spLocks noChangeArrowheads="1"/>
          </p:cNvSpPr>
          <p:nvPr/>
        </p:nvSpPr>
        <p:spPr bwMode="auto">
          <a:xfrm>
            <a:off x="2063482" y="4731846"/>
            <a:ext cx="8558686" cy="489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2165"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2166"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2167"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2168"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69"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2170"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2171"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2172" name="Group 12"/>
          <p:cNvGrpSpPr>
            <a:grpSpLocks/>
          </p:cNvGrpSpPr>
          <p:nvPr/>
        </p:nvGrpSpPr>
        <p:grpSpPr bwMode="auto">
          <a:xfrm>
            <a:off x="1394703" y="3464728"/>
            <a:ext cx="9227465" cy="1413202"/>
            <a:chOff x="659" y="2182"/>
            <a:chExt cx="4360" cy="890"/>
          </a:xfrm>
        </p:grpSpPr>
        <p:sp>
          <p:nvSpPr>
            <p:cNvPr id="92179"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2180" name="Group 14"/>
            <p:cNvGrpSpPr>
              <a:grpSpLocks/>
            </p:cNvGrpSpPr>
            <p:nvPr/>
          </p:nvGrpSpPr>
          <p:grpSpPr bwMode="auto">
            <a:xfrm>
              <a:off x="659" y="2182"/>
              <a:ext cx="4360" cy="506"/>
              <a:chOff x="659" y="2182"/>
              <a:chExt cx="4360" cy="506"/>
            </a:xfrm>
          </p:grpSpPr>
          <p:sp>
            <p:nvSpPr>
              <p:cNvPr id="92181"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2182"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5"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2187"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2188"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2189"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2190"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2191"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2"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2193"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2194"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2195"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2196"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2173" name="Group 31"/>
          <p:cNvGrpSpPr>
            <a:grpSpLocks/>
          </p:cNvGrpSpPr>
          <p:nvPr/>
        </p:nvGrpSpPr>
        <p:grpSpPr bwMode="auto">
          <a:xfrm>
            <a:off x="5746003" y="2972488"/>
            <a:ext cx="4165058" cy="990829"/>
            <a:chOff x="2715" y="1872"/>
            <a:chExt cx="1968" cy="624"/>
          </a:xfrm>
        </p:grpSpPr>
        <p:sp>
          <p:nvSpPr>
            <p:cNvPr id="92177"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2178" name="Rectangle 33"/>
            <p:cNvSpPr>
              <a:spLocks noChangeArrowheads="1"/>
            </p:cNvSpPr>
            <p:nvPr/>
          </p:nvSpPr>
          <p:spPr bwMode="auto">
            <a:xfrm>
              <a:off x="2715" y="1872"/>
              <a:ext cx="1968" cy="24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2174"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sp>
        <p:nvSpPr>
          <p:cNvPr id="92175" name="AutoShape 35"/>
          <p:cNvSpPr>
            <a:spLocks noChangeArrowheads="1"/>
          </p:cNvSpPr>
          <p:nvPr/>
        </p:nvSpPr>
        <p:spPr bwMode="auto">
          <a:xfrm>
            <a:off x="3407390" y="2134094"/>
            <a:ext cx="4895213" cy="504942"/>
          </a:xfrm>
          <a:prstGeom prst="wedgeRoundRectCallout">
            <a:avLst>
              <a:gd name="adj1" fmla="val 12042"/>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zh-CN" altLang="en-US" sz="2900">
                <a:solidFill>
                  <a:srgbClr val="333399"/>
                </a:solidFill>
                <a:ea typeface="黑体" pitchFamily="49" charset="-122"/>
              </a:rPr>
              <a:t>数据字段 </a:t>
            </a:r>
            <a:r>
              <a:rPr kumimoji="1" lang="en-US" altLang="zh-CN" sz="2400">
                <a:solidFill>
                  <a:srgbClr val="333399"/>
                </a:solidFill>
              </a:rPr>
              <a:t>46 ~ 1500</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0548" name="Text Box 36"/>
          <p:cNvSpPr txBox="1">
            <a:spLocks noChangeArrowheads="1"/>
          </p:cNvSpPr>
          <p:nvPr/>
        </p:nvSpPr>
        <p:spPr bwMode="auto">
          <a:xfrm>
            <a:off x="1541593" y="1136913"/>
            <a:ext cx="9251144"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chemeClr val="tx1"/>
                </a:solidFill>
                <a:latin typeface="Tahoma" pitchFamily="34" charset="0"/>
                <a:ea typeface="宋体" pitchFamily="2" charset="-122"/>
              </a:rPr>
              <a:t>数据字段的正式名称是 </a:t>
            </a:r>
            <a:r>
              <a:rPr lang="en-US" altLang="zh-CN" sz="2900" b="0">
                <a:solidFill>
                  <a:schemeClr val="tx1"/>
                </a:solidFill>
                <a:latin typeface="Arial" charset="0"/>
                <a:ea typeface="宋体" pitchFamily="2" charset="-122"/>
              </a:rPr>
              <a:t>MAC</a:t>
            </a:r>
            <a:r>
              <a:rPr lang="en-US" altLang="zh-CN" sz="2900">
                <a:solidFill>
                  <a:schemeClr val="tx1"/>
                </a:solidFill>
                <a:latin typeface="Tahoma" pitchFamily="34" charset="0"/>
                <a:ea typeface="宋体" pitchFamily="2" charset="-122"/>
              </a:rPr>
              <a:t> </a:t>
            </a:r>
            <a:r>
              <a:rPr lang="zh-CN" altLang="en-US" sz="2900" b="0">
                <a:solidFill>
                  <a:schemeClr val="tx1"/>
                </a:solidFill>
                <a:latin typeface="Tahoma" pitchFamily="34" charset="0"/>
                <a:ea typeface="宋体" pitchFamily="2" charset="-122"/>
              </a:rPr>
              <a:t>客户数据字段</a:t>
            </a:r>
          </a:p>
          <a:p>
            <a:pPr algn="ctr" eaLnBrk="1" hangingPunct="1"/>
            <a:r>
              <a:rPr lang="zh-CN" altLang="en-US" sz="2400" b="0">
                <a:solidFill>
                  <a:schemeClr val="tx1"/>
                </a:solidFill>
                <a:latin typeface="Tahoma" pitchFamily="34" charset="0"/>
                <a:ea typeface="宋体" pitchFamily="2" charset="-122"/>
              </a:rPr>
              <a:t>最小长度 </a:t>
            </a:r>
            <a:r>
              <a:rPr lang="en-US" altLang="zh-CN" sz="2400" b="0">
                <a:solidFill>
                  <a:schemeClr val="tx1"/>
                </a:solidFill>
                <a:latin typeface="Tahoma" pitchFamily="34" charset="0"/>
                <a:ea typeface="宋体" pitchFamily="2" charset="-122"/>
              </a:rPr>
              <a:t>64 </a:t>
            </a:r>
            <a:r>
              <a:rPr lang="zh-CN" altLang="en-US" sz="2400" b="0">
                <a:solidFill>
                  <a:schemeClr val="tx1"/>
                </a:solidFill>
                <a:latin typeface="Tahoma" pitchFamily="34" charset="0"/>
                <a:ea typeface="宋体" pitchFamily="2" charset="-122"/>
              </a:rPr>
              <a:t>字节 </a:t>
            </a:r>
            <a:r>
              <a:rPr lang="zh-CN" altLang="en-US" sz="2400" b="0">
                <a:solidFill>
                  <a:schemeClr val="tx1"/>
                </a:solidFill>
                <a:latin typeface="Tahoma" pitchFamily="34" charset="0"/>
                <a:ea typeface="宋体" pitchFamily="2" charset="-122"/>
                <a:sym typeface="Symbol" pitchFamily="18" charset="2"/>
              </a:rPr>
              <a:t></a:t>
            </a:r>
            <a:r>
              <a:rPr lang="zh-CN" altLang="en-US" sz="2400" b="0">
                <a:solidFill>
                  <a:schemeClr val="tx1"/>
                </a:solidFill>
                <a:latin typeface="Tahoma" pitchFamily="34" charset="0"/>
                <a:ea typeface="宋体" pitchFamily="2" charset="-122"/>
              </a:rPr>
              <a:t> </a:t>
            </a:r>
            <a:r>
              <a:rPr lang="en-US" altLang="zh-CN" sz="2400" b="0">
                <a:solidFill>
                  <a:schemeClr val="tx1"/>
                </a:solidFill>
                <a:latin typeface="Tahoma" pitchFamily="34" charset="0"/>
                <a:ea typeface="宋体" pitchFamily="2" charset="-122"/>
              </a:rPr>
              <a:t>18 </a:t>
            </a:r>
            <a:r>
              <a:rPr lang="zh-CN" altLang="en-US" sz="2400" b="0">
                <a:solidFill>
                  <a:schemeClr val="tx1"/>
                </a:solidFill>
                <a:latin typeface="Tahoma" pitchFamily="34" charset="0"/>
                <a:ea typeface="宋体" pitchFamily="2" charset="-122"/>
              </a:rPr>
              <a:t>字节的首部和尾部 </a:t>
            </a:r>
            <a:r>
              <a:rPr lang="en-US" altLang="zh-CN" sz="2400" b="0">
                <a:solidFill>
                  <a:schemeClr val="tx1"/>
                </a:solidFill>
                <a:latin typeface="Tahoma" pitchFamily="34" charset="0"/>
                <a:ea typeface="宋体" pitchFamily="2" charset="-122"/>
              </a:rPr>
              <a:t>= </a:t>
            </a:r>
            <a:r>
              <a:rPr lang="zh-CN" altLang="en-US" sz="2400" b="0">
                <a:solidFill>
                  <a:schemeClr val="tx1"/>
                </a:solidFill>
                <a:latin typeface="Tahoma" pitchFamily="34" charset="0"/>
                <a:ea typeface="宋体" pitchFamily="2" charset="-122"/>
              </a:rPr>
              <a:t>数据字段的最小长度 </a:t>
            </a:r>
            <a:r>
              <a:rPr lang="zh-CN" altLang="en-US" sz="2900" b="0">
                <a:solidFill>
                  <a:schemeClr val="tx1"/>
                </a:solidFill>
                <a:latin typeface="Tahoma" pitchFamily="34" charset="0"/>
                <a:ea typeface="宋体" pitchFamily="2"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4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1"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4212"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4213"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4214"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4215"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4216"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7"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4218"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4219"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4220" name="Group 12"/>
          <p:cNvGrpSpPr>
            <a:grpSpLocks/>
          </p:cNvGrpSpPr>
          <p:nvPr/>
        </p:nvGrpSpPr>
        <p:grpSpPr bwMode="auto">
          <a:xfrm>
            <a:off x="1394703" y="3464728"/>
            <a:ext cx="9227465" cy="1413202"/>
            <a:chOff x="659" y="2182"/>
            <a:chExt cx="4360" cy="890"/>
          </a:xfrm>
        </p:grpSpPr>
        <p:sp>
          <p:nvSpPr>
            <p:cNvPr id="94228"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4229" name="Group 14"/>
            <p:cNvGrpSpPr>
              <a:grpSpLocks/>
            </p:cNvGrpSpPr>
            <p:nvPr/>
          </p:nvGrpSpPr>
          <p:grpSpPr bwMode="auto">
            <a:xfrm>
              <a:off x="659" y="2182"/>
              <a:ext cx="4360" cy="506"/>
              <a:chOff x="659" y="2182"/>
              <a:chExt cx="4360" cy="506"/>
            </a:xfrm>
          </p:grpSpPr>
          <p:sp>
            <p:nvSpPr>
              <p:cNvPr id="94230" name="Rectangle 15"/>
              <p:cNvSpPr>
                <a:spLocks noChangeArrowheads="1"/>
              </p:cNvSpPr>
              <p:nvPr/>
            </p:nvSpPr>
            <p:spPr bwMode="auto">
              <a:xfrm>
                <a:off x="974" y="2400"/>
                <a:ext cx="4045" cy="288"/>
              </a:xfrm>
              <a:prstGeom prst="rect">
                <a:avLst/>
              </a:prstGeom>
              <a:solidFill>
                <a:srgbClr val="FFCCFF"/>
              </a:solidFill>
              <a:ln w="19050">
                <a:solidFill>
                  <a:schemeClr val="tx1"/>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4231"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2"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3"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4"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5"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4236"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4237"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4238"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4239"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4240"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1"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4242"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4243"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4244"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4245"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4221" name="Group 31"/>
          <p:cNvGrpSpPr>
            <a:grpSpLocks/>
          </p:cNvGrpSpPr>
          <p:nvPr/>
        </p:nvGrpSpPr>
        <p:grpSpPr bwMode="auto">
          <a:xfrm>
            <a:off x="5746003" y="2972488"/>
            <a:ext cx="4165058" cy="990829"/>
            <a:chOff x="2715" y="1872"/>
            <a:chExt cx="1968" cy="624"/>
          </a:xfrm>
        </p:grpSpPr>
        <p:sp>
          <p:nvSpPr>
            <p:cNvPr id="94226"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sp>
          <p:nvSpPr>
            <p:cNvPr id="94227"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4222" name="Rectangle 34"/>
          <p:cNvSpPr>
            <a:spLocks noGrp="1" noChangeArrowheads="1"/>
          </p:cNvSpPr>
          <p:nvPr>
            <p:ph type="title"/>
          </p:nvPr>
        </p:nvSpPr>
        <p:spPr/>
        <p:txBody>
          <a:bodyPr/>
          <a:lstStyle/>
          <a:p>
            <a:r>
              <a:rPr lang="zh-CN" altLang="en-US" dirty="0">
                <a:solidFill>
                  <a:srgbClr val="FFFFFF"/>
                </a:solidFill>
              </a:rPr>
              <a:t>以太网 </a:t>
            </a:r>
            <a:r>
              <a:rPr lang="en-US" altLang="zh-CN" dirty="0">
                <a:solidFill>
                  <a:srgbClr val="FFFFFF"/>
                </a:solidFill>
              </a:rPr>
              <a:t>V2 </a:t>
            </a:r>
            <a:r>
              <a:rPr lang="zh-CN" altLang="en-US" dirty="0">
                <a:solidFill>
                  <a:srgbClr val="FFFFFF"/>
                </a:solidFill>
              </a:rPr>
              <a:t>的 </a:t>
            </a:r>
            <a:r>
              <a:rPr lang="en-US" altLang="zh-CN" dirty="0">
                <a:solidFill>
                  <a:srgbClr val="FFFFFF"/>
                </a:solidFill>
              </a:rPr>
              <a:t>MAC </a:t>
            </a:r>
            <a:r>
              <a:rPr lang="zh-CN" altLang="en-US" dirty="0">
                <a:solidFill>
                  <a:srgbClr val="FFFFFF"/>
                </a:solidFill>
              </a:rPr>
              <a:t>帧格式</a:t>
            </a:r>
          </a:p>
        </p:txBody>
      </p:sp>
      <p:sp>
        <p:nvSpPr>
          <p:cNvPr id="94223" name="AutoShape 35"/>
          <p:cNvSpPr>
            <a:spLocks noChangeArrowheads="1"/>
          </p:cNvSpPr>
          <p:nvPr/>
        </p:nvSpPr>
        <p:spPr bwMode="auto">
          <a:xfrm>
            <a:off x="4175641" y="2134094"/>
            <a:ext cx="3646541" cy="504942"/>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p:spPr>
        <p:txBody>
          <a:bodyPr lIns="108850" tIns="54425" rIns="108850" bIns="54425"/>
          <a:lstStyle/>
          <a:p>
            <a:pPr algn="ctr" eaLnBrk="1" hangingPunct="1"/>
            <a:r>
              <a:rPr lang="en-US" altLang="zh-CN" sz="2900">
                <a:solidFill>
                  <a:srgbClr val="333399"/>
                </a:solidFill>
                <a:ea typeface="黑体" pitchFamily="49" charset="-122"/>
              </a:rPr>
              <a:t>FCS </a:t>
            </a:r>
            <a:r>
              <a:rPr lang="zh-CN" altLang="en-US" sz="2900">
                <a:solidFill>
                  <a:srgbClr val="333399"/>
                </a:solidFill>
                <a:ea typeface="黑体" pitchFamily="49" charset="-122"/>
              </a:rPr>
              <a:t>字段 </a:t>
            </a:r>
            <a:r>
              <a:rPr kumimoji="1" lang="en-US" altLang="zh-CN" sz="2400">
                <a:solidFill>
                  <a:srgbClr val="333399"/>
                </a:solidFill>
              </a:rPr>
              <a:t>4</a:t>
            </a:r>
            <a:r>
              <a:rPr lang="en-US" altLang="zh-CN" sz="2900">
                <a:solidFill>
                  <a:srgbClr val="333399"/>
                </a:solidFill>
                <a:ea typeface="黑体" pitchFamily="49" charset="-122"/>
              </a:rPr>
              <a:t> </a:t>
            </a:r>
            <a:r>
              <a:rPr lang="zh-CN" altLang="en-US" sz="2900">
                <a:solidFill>
                  <a:srgbClr val="333399"/>
                </a:solidFill>
                <a:ea typeface="黑体" pitchFamily="49" charset="-122"/>
              </a:rPr>
              <a:t>字节</a:t>
            </a:r>
          </a:p>
        </p:txBody>
      </p:sp>
      <p:sp>
        <p:nvSpPr>
          <p:cNvPr id="322596" name="Text Box 36"/>
          <p:cNvSpPr txBox="1">
            <a:spLocks noChangeArrowheads="1"/>
          </p:cNvSpPr>
          <p:nvPr/>
        </p:nvSpPr>
        <p:spPr bwMode="auto">
          <a:xfrm>
            <a:off x="2270670" y="1138501"/>
            <a:ext cx="7797221" cy="1002465"/>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当传输媒体的误码率为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8</a:t>
            </a:r>
            <a:r>
              <a:rPr lang="en-US" altLang="zh-CN" sz="2900" b="0">
                <a:solidFill>
                  <a:srgbClr val="333399"/>
                </a:solidFill>
                <a:latin typeface="Arial" charset="0"/>
              </a:rPr>
              <a:t> </a:t>
            </a:r>
            <a:r>
              <a:rPr lang="zh-CN" altLang="en-US" sz="2900" b="0">
                <a:solidFill>
                  <a:srgbClr val="333399"/>
                </a:solidFill>
                <a:latin typeface="Arial" charset="0"/>
              </a:rPr>
              <a:t>时，</a:t>
            </a:r>
          </a:p>
          <a:p>
            <a:pPr algn="ctr" eaLnBrk="1" hangingPunct="1"/>
            <a:r>
              <a:rPr lang="en-US" altLang="zh-CN" sz="2900" b="0">
                <a:solidFill>
                  <a:srgbClr val="333399"/>
                </a:solidFill>
                <a:latin typeface="Arial" charset="0"/>
              </a:rPr>
              <a:t>MAC </a:t>
            </a:r>
            <a:r>
              <a:rPr lang="zh-CN" altLang="en-US" sz="2900" b="0">
                <a:solidFill>
                  <a:srgbClr val="333399"/>
                </a:solidFill>
                <a:latin typeface="Arial" charset="0"/>
              </a:rPr>
              <a:t>子层可使未检测到的差错小于 </a:t>
            </a:r>
            <a:r>
              <a:rPr lang="en-US" altLang="zh-CN" sz="2900" b="0">
                <a:solidFill>
                  <a:srgbClr val="333399"/>
                </a:solidFill>
                <a:latin typeface="Arial" charset="0"/>
              </a:rPr>
              <a:t>1</a:t>
            </a:r>
            <a:r>
              <a:rPr lang="en-US" altLang="zh-CN" sz="2900" b="0">
                <a:solidFill>
                  <a:srgbClr val="333399"/>
                </a:solidFill>
                <a:latin typeface="Arial" charset="0"/>
                <a:sym typeface="Symbol" pitchFamily="18" charset="2"/>
              </a:rPr>
              <a:t></a:t>
            </a:r>
            <a:r>
              <a:rPr lang="en-US" altLang="zh-CN" sz="2900" b="0">
                <a:solidFill>
                  <a:srgbClr val="333399"/>
                </a:solidFill>
                <a:latin typeface="Arial" charset="0"/>
              </a:rPr>
              <a:t>10</a:t>
            </a:r>
            <a:r>
              <a:rPr lang="en-US" altLang="zh-CN" sz="2900" b="0" baseline="30000">
                <a:solidFill>
                  <a:srgbClr val="333399"/>
                </a:solidFill>
                <a:latin typeface="Arial" charset="0"/>
                <a:sym typeface="Symbol" pitchFamily="18" charset="2"/>
              </a:rPr>
              <a:t></a:t>
            </a:r>
            <a:r>
              <a:rPr lang="en-US" altLang="zh-CN" sz="2900" b="0" baseline="30000">
                <a:solidFill>
                  <a:srgbClr val="333399"/>
                </a:solidFill>
                <a:latin typeface="Arial" charset="0"/>
              </a:rPr>
              <a:t>14</a:t>
            </a:r>
            <a:r>
              <a:rPr lang="zh-CN" altLang="en-US" sz="2900" b="0">
                <a:solidFill>
                  <a:srgbClr val="333399"/>
                </a:solidFill>
                <a:latin typeface="Arial" charset="0"/>
              </a:rPr>
              <a:t>。 </a:t>
            </a:r>
          </a:p>
        </p:txBody>
      </p:sp>
      <p:sp>
        <p:nvSpPr>
          <p:cNvPr id="322597" name="Text Box 37"/>
          <p:cNvSpPr txBox="1">
            <a:spLocks noChangeArrowheads="1"/>
          </p:cNvSpPr>
          <p:nvPr/>
        </p:nvSpPr>
        <p:spPr bwMode="auto">
          <a:xfrm>
            <a:off x="2349160" y="5393987"/>
            <a:ext cx="8029656" cy="1448741"/>
          </a:xfrm>
          <a:prstGeom prst="rect">
            <a:avLst/>
          </a:prstGeom>
          <a:solidFill>
            <a:srgbClr val="CCECFF"/>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当数据字段的长度小于 </a:t>
            </a:r>
            <a:r>
              <a:rPr lang="en-US" altLang="zh-CN" sz="2900" b="0">
                <a:solidFill>
                  <a:srgbClr val="333399"/>
                </a:solidFill>
                <a:latin typeface="Arial" charset="0"/>
              </a:rPr>
              <a:t>46 </a:t>
            </a:r>
            <a:r>
              <a:rPr lang="zh-CN" altLang="en-US" sz="2900" b="0">
                <a:solidFill>
                  <a:srgbClr val="333399"/>
                </a:solidFill>
                <a:latin typeface="Arial" charset="0"/>
              </a:rPr>
              <a:t>字节时，</a:t>
            </a:r>
          </a:p>
          <a:p>
            <a:pPr algn="ctr" eaLnBrk="1" hangingPunct="1"/>
            <a:r>
              <a:rPr lang="zh-CN" altLang="en-US" sz="2900" b="0">
                <a:solidFill>
                  <a:srgbClr val="333399"/>
                </a:solidFill>
                <a:latin typeface="Arial" charset="0"/>
              </a:rPr>
              <a:t>应在数据字段的后面加入整数字节的填充字段，</a:t>
            </a:r>
          </a:p>
          <a:p>
            <a:pPr algn="ctr" eaLnBrk="1" hangingPunct="1"/>
            <a:r>
              <a:rPr lang="zh-CN" altLang="en-US" sz="2900" b="0">
                <a:solidFill>
                  <a:srgbClr val="333399"/>
                </a:solidFill>
                <a:latin typeface="Arial" charset="0"/>
              </a:rPr>
              <a:t>以保证以太网的 </a:t>
            </a:r>
            <a:r>
              <a:rPr lang="en-US" altLang="zh-CN" sz="2900" b="0">
                <a:solidFill>
                  <a:srgbClr val="333399"/>
                </a:solidFill>
                <a:latin typeface="Arial" charset="0"/>
              </a:rPr>
              <a:t>MAC </a:t>
            </a:r>
            <a:r>
              <a:rPr lang="zh-CN" altLang="en-US" sz="2900" b="0">
                <a:solidFill>
                  <a:srgbClr val="333399"/>
                </a:solidFill>
                <a:latin typeface="Arial" charset="0"/>
              </a:rPr>
              <a:t>帧长不小于 </a:t>
            </a:r>
            <a:r>
              <a:rPr lang="en-US" altLang="zh-CN" sz="2900" b="0">
                <a:solidFill>
                  <a:srgbClr val="333399"/>
                </a:solidFill>
                <a:latin typeface="Arial" charset="0"/>
              </a:rPr>
              <a:t>64 </a:t>
            </a:r>
            <a:r>
              <a:rPr lang="zh-CN" altLang="en-US" sz="2900" b="0">
                <a:solidFill>
                  <a:srgbClr val="333399"/>
                </a:solidFill>
                <a:latin typeface="Arial" charset="0"/>
              </a:rPr>
              <a:t>字节。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6" grpId="0" animBg="1"/>
      <p:bldP spid="32259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03173" y="4496841"/>
            <a:ext cx="11885653" cy="0"/>
          </a:xfrm>
          <a:prstGeom prst="line">
            <a:avLst/>
          </a:prstGeom>
          <a:noFill/>
          <a:ln w="38100" cmpd="dbl">
            <a:solidFill>
              <a:schemeClr val="folHlink"/>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59" name="Rectangle 3"/>
          <p:cNvSpPr>
            <a:spLocks noChangeArrowheads="1"/>
          </p:cNvSpPr>
          <p:nvPr/>
        </p:nvSpPr>
        <p:spPr bwMode="auto">
          <a:xfrm>
            <a:off x="2071948" y="4731845"/>
            <a:ext cx="8550220" cy="495415"/>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96260" name="Rectangle 4"/>
          <p:cNvSpPr>
            <a:spLocks noChangeArrowheads="1"/>
          </p:cNvSpPr>
          <p:nvPr/>
        </p:nvSpPr>
        <p:spPr bwMode="auto">
          <a:xfrm>
            <a:off x="2063482" y="4731846"/>
            <a:ext cx="8558686" cy="489063"/>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96261" name="Rectangle 5"/>
          <p:cNvSpPr>
            <a:spLocks noChangeArrowheads="1"/>
          </p:cNvSpPr>
          <p:nvPr/>
        </p:nvSpPr>
        <p:spPr bwMode="auto">
          <a:xfrm>
            <a:off x="5674046" y="4836645"/>
            <a:ext cx="107674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帧</a:t>
            </a:r>
          </a:p>
        </p:txBody>
      </p:sp>
      <p:sp>
        <p:nvSpPr>
          <p:cNvPr id="96262" name="Rectangle 6"/>
          <p:cNvSpPr>
            <a:spLocks noChangeArrowheads="1"/>
          </p:cNvSpPr>
          <p:nvPr/>
        </p:nvSpPr>
        <p:spPr bwMode="auto">
          <a:xfrm>
            <a:off x="10990420" y="4816004"/>
            <a:ext cx="948507"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sz="1900">
                <a:solidFill>
                  <a:srgbClr val="333399"/>
                </a:solidFill>
                <a:latin typeface="Times New Roman" pitchFamily="18" charset="0"/>
              </a:rPr>
              <a:t>物理层</a:t>
            </a:r>
          </a:p>
        </p:txBody>
      </p:sp>
      <p:sp>
        <p:nvSpPr>
          <p:cNvPr id="96263" name="Rectangle 7"/>
          <p:cNvSpPr>
            <a:spLocks noChangeArrowheads="1"/>
          </p:cNvSpPr>
          <p:nvPr/>
        </p:nvSpPr>
        <p:spPr bwMode="auto">
          <a:xfrm>
            <a:off x="10950208" y="3887100"/>
            <a:ext cx="1076747" cy="39924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MAC </a:t>
            </a:r>
            <a:r>
              <a:rPr kumimoji="1" lang="zh-CN" altLang="en-US" sz="1900">
                <a:solidFill>
                  <a:srgbClr val="333399"/>
                </a:solidFill>
                <a:latin typeface="Times New Roman" pitchFamily="18" charset="0"/>
              </a:rPr>
              <a:t>层</a:t>
            </a:r>
          </a:p>
        </p:txBody>
      </p:sp>
      <p:sp>
        <p:nvSpPr>
          <p:cNvPr id="96264" name="Line 8"/>
          <p:cNvSpPr>
            <a:spLocks noChangeShapeType="1"/>
          </p:cNvSpPr>
          <p:nvPr/>
        </p:nvSpPr>
        <p:spPr bwMode="auto">
          <a:xfrm flipH="1">
            <a:off x="2061365" y="4222140"/>
            <a:ext cx="2117" cy="5144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5" name="Line 9"/>
          <p:cNvSpPr>
            <a:spLocks noChangeShapeType="1"/>
          </p:cNvSpPr>
          <p:nvPr/>
        </p:nvSpPr>
        <p:spPr bwMode="auto">
          <a:xfrm>
            <a:off x="10607353" y="4293594"/>
            <a:ext cx="14815" cy="4319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96266" name="Rectangle 10"/>
          <p:cNvSpPr>
            <a:spLocks noChangeArrowheads="1"/>
          </p:cNvSpPr>
          <p:nvPr/>
        </p:nvSpPr>
        <p:spPr bwMode="auto">
          <a:xfrm>
            <a:off x="11130102" y="2972489"/>
            <a:ext cx="731076" cy="39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层</a:t>
            </a:r>
          </a:p>
        </p:txBody>
      </p:sp>
      <p:sp>
        <p:nvSpPr>
          <p:cNvPr id="96267" name="Line 11"/>
          <p:cNvSpPr>
            <a:spLocks noChangeShapeType="1"/>
          </p:cNvSpPr>
          <p:nvPr/>
        </p:nvSpPr>
        <p:spPr bwMode="auto">
          <a:xfrm>
            <a:off x="10926929" y="3506012"/>
            <a:ext cx="1094174" cy="1111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grpSp>
        <p:nvGrpSpPr>
          <p:cNvPr id="96268" name="Group 12"/>
          <p:cNvGrpSpPr>
            <a:grpSpLocks/>
          </p:cNvGrpSpPr>
          <p:nvPr/>
        </p:nvGrpSpPr>
        <p:grpSpPr bwMode="auto">
          <a:xfrm>
            <a:off x="1394703" y="3464728"/>
            <a:ext cx="9227465" cy="1413202"/>
            <a:chOff x="659" y="2182"/>
            <a:chExt cx="4360" cy="890"/>
          </a:xfrm>
        </p:grpSpPr>
        <p:sp>
          <p:nvSpPr>
            <p:cNvPr id="96292" name="AutoShape 13"/>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p:spPr>
          <p:txBody>
            <a:bodyPr wrap="none" anchor="ctr"/>
            <a:lstStyle/>
            <a:p>
              <a:pPr eaLnBrk="1" hangingPunct="1"/>
              <a:endParaRPr lang="zh-CN" altLang="en-US"/>
            </a:p>
          </p:txBody>
        </p:sp>
        <p:grpSp>
          <p:nvGrpSpPr>
            <p:cNvPr id="96293" name="Group 14"/>
            <p:cNvGrpSpPr>
              <a:grpSpLocks/>
            </p:cNvGrpSpPr>
            <p:nvPr/>
          </p:nvGrpSpPr>
          <p:grpSpPr bwMode="auto">
            <a:xfrm>
              <a:off x="659" y="2182"/>
              <a:ext cx="4360" cy="506"/>
              <a:chOff x="659" y="2182"/>
              <a:chExt cx="4360" cy="506"/>
            </a:xfrm>
          </p:grpSpPr>
          <p:sp>
            <p:nvSpPr>
              <p:cNvPr id="96294" name="Rectangle 15"/>
              <p:cNvSpPr>
                <a:spLocks noChangeArrowheads="1"/>
              </p:cNvSpPr>
              <p:nvPr/>
            </p:nvSpPr>
            <p:spPr bwMode="auto">
              <a:xfrm>
                <a:off x="974" y="2400"/>
                <a:ext cx="4045" cy="288"/>
              </a:xfrm>
              <a:prstGeom prst="rect">
                <a:avLst/>
              </a:prstGeom>
              <a:solidFill>
                <a:srgbClr val="FFCCFF"/>
              </a:solidFill>
              <a:ln w="19050">
                <a:solidFill>
                  <a:schemeClr val="folHlink"/>
                </a:solidFill>
                <a:miter lim="800000"/>
                <a:headEnd/>
                <a:tailEnd/>
              </a:ln>
              <a:effectLst>
                <a:outerShdw dist="35921" dir="2700000" algn="ctr" rotWithShape="0">
                  <a:schemeClr val="bg2"/>
                </a:outerShdw>
              </a:effectLst>
            </p:spPr>
            <p:txBody>
              <a:bodyPr wrap="none" anchor="ctr"/>
              <a:lstStyle/>
              <a:p>
                <a:pPr eaLnBrk="1" hangingPunct="1"/>
                <a:endParaRPr lang="zh-CN" altLang="en-US"/>
              </a:p>
            </p:txBody>
          </p:sp>
          <p:sp>
            <p:nvSpPr>
              <p:cNvPr id="96295" name="Line 16"/>
              <p:cNvSpPr>
                <a:spLocks noChangeShapeType="1"/>
              </p:cNvSpPr>
              <p:nvPr/>
            </p:nvSpPr>
            <p:spPr bwMode="auto">
              <a:xfrm>
                <a:off x="156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6" name="Line 17"/>
              <p:cNvSpPr>
                <a:spLocks noChangeShapeType="1"/>
              </p:cNvSpPr>
              <p:nvPr/>
            </p:nvSpPr>
            <p:spPr bwMode="auto">
              <a:xfrm>
                <a:off x="2139"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7" name="Line 18"/>
              <p:cNvSpPr>
                <a:spLocks noChangeShapeType="1"/>
              </p:cNvSpPr>
              <p:nvPr/>
            </p:nvSpPr>
            <p:spPr bwMode="auto">
              <a:xfrm>
                <a:off x="2715"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8" name="Line 19"/>
              <p:cNvSpPr>
                <a:spLocks noChangeShapeType="1"/>
              </p:cNvSpPr>
              <p:nvPr/>
            </p:nvSpPr>
            <p:spPr bwMode="auto">
              <a:xfrm>
                <a:off x="4683" y="240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9" name="Rectangle 20"/>
              <p:cNvSpPr>
                <a:spLocks noChangeArrowheads="1"/>
              </p:cNvSpPr>
              <p:nvPr/>
            </p:nvSpPr>
            <p:spPr bwMode="auto">
              <a:xfrm>
                <a:off x="963"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目的地址</a:t>
                </a:r>
              </a:p>
            </p:txBody>
          </p:sp>
          <p:sp>
            <p:nvSpPr>
              <p:cNvPr id="96300" name="Rectangle 21"/>
              <p:cNvSpPr>
                <a:spLocks noChangeArrowheads="1"/>
              </p:cNvSpPr>
              <p:nvPr/>
            </p:nvSpPr>
            <p:spPr bwMode="auto">
              <a:xfrm>
                <a:off x="1609" y="2445"/>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源地址</a:t>
                </a:r>
              </a:p>
            </p:txBody>
          </p:sp>
          <p:sp>
            <p:nvSpPr>
              <p:cNvPr id="96301" name="Rectangle 22"/>
              <p:cNvSpPr>
                <a:spLocks noChangeArrowheads="1"/>
              </p:cNvSpPr>
              <p:nvPr/>
            </p:nvSpPr>
            <p:spPr bwMode="auto">
              <a:xfrm>
                <a:off x="2241" y="2445"/>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类型</a:t>
                </a:r>
              </a:p>
            </p:txBody>
          </p:sp>
          <p:sp>
            <p:nvSpPr>
              <p:cNvPr id="96302" name="Rectangle 23"/>
              <p:cNvSpPr>
                <a:spLocks noChangeArrowheads="1"/>
              </p:cNvSpPr>
              <p:nvPr/>
            </p:nvSpPr>
            <p:spPr bwMode="auto">
              <a:xfrm>
                <a:off x="3406" y="2445"/>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数        据</a:t>
                </a:r>
              </a:p>
            </p:txBody>
          </p:sp>
          <p:sp>
            <p:nvSpPr>
              <p:cNvPr id="96303" name="Rectangle 24"/>
              <p:cNvSpPr>
                <a:spLocks noChangeArrowheads="1"/>
              </p:cNvSpPr>
              <p:nvPr/>
            </p:nvSpPr>
            <p:spPr bwMode="auto">
              <a:xfrm>
                <a:off x="4683" y="2445"/>
                <a:ext cx="29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FCS</a:t>
                </a:r>
              </a:p>
            </p:txBody>
          </p:sp>
          <p:sp>
            <p:nvSpPr>
              <p:cNvPr id="96304" name="Rectangle 25"/>
              <p:cNvSpPr>
                <a:spLocks noChangeArrowheads="1"/>
              </p:cNvSpPr>
              <p:nvPr/>
            </p:nvSpPr>
            <p:spPr bwMode="auto">
              <a:xfrm>
                <a:off x="1193"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5" name="Rectangle 26"/>
              <p:cNvSpPr>
                <a:spLocks noChangeArrowheads="1"/>
              </p:cNvSpPr>
              <p:nvPr/>
            </p:nvSpPr>
            <p:spPr bwMode="auto">
              <a:xfrm>
                <a:off x="1810"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6</a:t>
                </a:r>
              </a:p>
            </p:txBody>
          </p:sp>
          <p:sp>
            <p:nvSpPr>
              <p:cNvPr id="96306" name="Rectangle 27"/>
              <p:cNvSpPr>
                <a:spLocks noChangeArrowheads="1"/>
              </p:cNvSpPr>
              <p:nvPr/>
            </p:nvSpPr>
            <p:spPr bwMode="auto">
              <a:xfrm>
                <a:off x="2379"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2</a:t>
                </a:r>
              </a:p>
            </p:txBody>
          </p:sp>
          <p:sp>
            <p:nvSpPr>
              <p:cNvPr id="96307" name="Rectangle 28"/>
              <p:cNvSpPr>
                <a:spLocks noChangeArrowheads="1"/>
              </p:cNvSpPr>
              <p:nvPr/>
            </p:nvSpPr>
            <p:spPr bwMode="auto">
              <a:xfrm>
                <a:off x="4786" y="2205"/>
                <a:ext cx="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4</a:t>
                </a:r>
              </a:p>
            </p:txBody>
          </p:sp>
          <p:sp>
            <p:nvSpPr>
              <p:cNvPr id="96308" name="Rectangle 29"/>
              <p:cNvSpPr>
                <a:spLocks noChangeArrowheads="1"/>
              </p:cNvSpPr>
              <p:nvPr/>
            </p:nvSpPr>
            <p:spPr bwMode="auto">
              <a:xfrm>
                <a:off x="659" y="2182"/>
                <a:ext cx="31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字节</a:t>
                </a:r>
              </a:p>
            </p:txBody>
          </p:sp>
          <p:sp>
            <p:nvSpPr>
              <p:cNvPr id="96309" name="Text Box 30"/>
              <p:cNvSpPr txBox="1">
                <a:spLocks noChangeArrowheads="1"/>
              </p:cNvSpPr>
              <p:nvPr/>
            </p:nvSpPr>
            <p:spPr bwMode="auto">
              <a:xfrm>
                <a:off x="3777" y="2185"/>
                <a:ext cx="4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b="0">
                    <a:solidFill>
                      <a:srgbClr val="333399"/>
                    </a:solidFill>
                    <a:latin typeface="Times New Roman" pitchFamily="18" charset="0"/>
                    <a:ea typeface="宋体" pitchFamily="2" charset="-122"/>
                  </a:rPr>
                  <a:t>46 ~ 1500</a:t>
                </a:r>
              </a:p>
            </p:txBody>
          </p:sp>
        </p:grpSp>
      </p:grpSp>
      <p:grpSp>
        <p:nvGrpSpPr>
          <p:cNvPr id="96269" name="Group 31"/>
          <p:cNvGrpSpPr>
            <a:grpSpLocks/>
          </p:cNvGrpSpPr>
          <p:nvPr/>
        </p:nvGrpSpPr>
        <p:grpSpPr bwMode="auto">
          <a:xfrm>
            <a:off x="5746003" y="2972488"/>
            <a:ext cx="4165058" cy="990829"/>
            <a:chOff x="2715" y="1872"/>
            <a:chExt cx="1968" cy="624"/>
          </a:xfrm>
        </p:grpSpPr>
        <p:sp>
          <p:nvSpPr>
            <p:cNvPr id="96290" name="AutoShape 32"/>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p:spPr>
          <p:txBody>
            <a:bodyPr wrap="none" anchor="ctr"/>
            <a:lstStyle/>
            <a:p>
              <a:pPr eaLnBrk="1" hangingPunct="1"/>
              <a:endParaRPr lang="zh-CN" altLang="en-US"/>
            </a:p>
          </p:txBody>
        </p:sp>
        <p:sp>
          <p:nvSpPr>
            <p:cNvPr id="96291" name="Rectangle 33"/>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907085"/>
              <a:r>
                <a:rPr kumimoji="1" lang="en-US" altLang="zh-CN" sz="1900">
                  <a:solidFill>
                    <a:srgbClr val="333399"/>
                  </a:solidFill>
                  <a:latin typeface="Times New Roman" pitchFamily="18" charset="0"/>
                </a:rPr>
                <a:t>IP </a:t>
              </a:r>
              <a:r>
                <a:rPr kumimoji="1" lang="zh-CN" altLang="en-US" sz="1900">
                  <a:solidFill>
                    <a:srgbClr val="333399"/>
                  </a:solidFill>
                  <a:latin typeface="Times New Roman" pitchFamily="18" charset="0"/>
                </a:rPr>
                <a:t>数据报</a:t>
              </a:r>
            </a:p>
          </p:txBody>
        </p:sp>
      </p:grpSp>
      <p:sp>
        <p:nvSpPr>
          <p:cNvPr id="2" name="内容占位符 1"/>
          <p:cNvSpPr>
            <a:spLocks noGrp="1"/>
          </p:cNvSpPr>
          <p:nvPr>
            <p:ph idx="1"/>
          </p:nvPr>
        </p:nvSpPr>
        <p:spPr/>
        <p:txBody>
          <a:bodyPr/>
          <a:lstStyle/>
          <a:p>
            <a:endParaRPr lang="zh-CN" altLang="en-US"/>
          </a:p>
        </p:txBody>
      </p:sp>
      <p:sp>
        <p:nvSpPr>
          <p:cNvPr id="96270" name="Rectangle 34"/>
          <p:cNvSpPr>
            <a:spLocks noGrp="1" noChangeArrowheads="1"/>
          </p:cNvSpPr>
          <p:nvPr>
            <p:ph type="title"/>
          </p:nvPr>
        </p:nvSpPr>
        <p:spPr/>
        <p:txBody>
          <a:bodyPr/>
          <a:lstStyle/>
          <a:p>
            <a:r>
              <a:rPr lang="zh-CN" altLang="en-US" sz="4000" dirty="0">
                <a:solidFill>
                  <a:srgbClr val="FFFFFF"/>
                </a:solidFill>
              </a:rPr>
              <a:t>以太网 </a:t>
            </a:r>
            <a:r>
              <a:rPr lang="en-US" altLang="zh-CN" sz="4000" dirty="0">
                <a:solidFill>
                  <a:srgbClr val="FFFFFF"/>
                </a:solidFill>
              </a:rPr>
              <a:t>V2 </a:t>
            </a:r>
            <a:r>
              <a:rPr lang="zh-CN" altLang="en-US" sz="4000" dirty="0">
                <a:solidFill>
                  <a:srgbClr val="FFFFFF"/>
                </a:solidFill>
              </a:rPr>
              <a:t>的 </a:t>
            </a:r>
            <a:r>
              <a:rPr lang="en-US" altLang="zh-CN" sz="4000" dirty="0">
                <a:solidFill>
                  <a:srgbClr val="FFFFFF"/>
                </a:solidFill>
              </a:rPr>
              <a:t>MAC </a:t>
            </a:r>
            <a:r>
              <a:rPr lang="zh-CN" altLang="en-US" sz="4000" dirty="0">
                <a:solidFill>
                  <a:srgbClr val="FFFFFF"/>
                </a:solidFill>
              </a:rPr>
              <a:t>帧格式</a:t>
            </a:r>
          </a:p>
        </p:txBody>
      </p:sp>
      <p:grpSp>
        <p:nvGrpSpPr>
          <p:cNvPr id="5" name="Group 35"/>
          <p:cNvGrpSpPr>
            <a:grpSpLocks/>
          </p:cNvGrpSpPr>
          <p:nvPr/>
        </p:nvGrpSpPr>
        <p:grpSpPr bwMode="auto">
          <a:xfrm>
            <a:off x="234921" y="4303123"/>
            <a:ext cx="5371400" cy="2405620"/>
            <a:chOff x="111" y="2710"/>
            <a:chExt cx="2538" cy="1515"/>
          </a:xfrm>
        </p:grpSpPr>
        <p:sp>
          <p:nvSpPr>
            <p:cNvPr id="96274" name="Rectangle 36"/>
            <p:cNvSpPr>
              <a:spLocks noChangeArrowheads="1"/>
            </p:cNvSpPr>
            <p:nvPr/>
          </p:nvSpPr>
          <p:spPr bwMode="auto">
            <a:xfrm>
              <a:off x="123" y="3606"/>
              <a:ext cx="2526" cy="262"/>
            </a:xfrm>
            <a:prstGeom prst="rect">
              <a:avLst/>
            </a:prstGeom>
            <a:solidFill>
              <a:srgbClr val="FFFF99"/>
            </a:solidFill>
            <a:ln w="19050">
              <a:solidFill>
                <a:schemeClr val="tx1"/>
              </a:solidFill>
              <a:miter lim="800000"/>
              <a:headEnd/>
              <a:tailEnd/>
            </a:ln>
          </p:spPr>
          <p:txBody>
            <a:bodyPr wrap="none" anchor="ctr"/>
            <a:lstStyle/>
            <a:p>
              <a:pPr eaLnBrk="1" hangingPunct="1"/>
              <a:endParaRPr lang="zh-CN" altLang="en-US"/>
            </a:p>
          </p:txBody>
        </p:sp>
        <p:sp>
          <p:nvSpPr>
            <p:cNvPr id="96275" name="Rectangle 37"/>
            <p:cNvSpPr>
              <a:spLocks noChangeArrowheads="1"/>
            </p:cNvSpPr>
            <p:nvPr/>
          </p:nvSpPr>
          <p:spPr bwMode="auto">
            <a:xfrm>
              <a:off x="111" y="3633"/>
              <a:ext cx="229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10101010101010         10101010101010101011</a:t>
              </a:r>
            </a:p>
          </p:txBody>
        </p:sp>
        <p:sp>
          <p:nvSpPr>
            <p:cNvPr id="96276" name="Line 38"/>
            <p:cNvSpPr>
              <a:spLocks noChangeShapeType="1"/>
            </p:cNvSpPr>
            <p:nvPr/>
          </p:nvSpPr>
          <p:spPr bwMode="auto">
            <a:xfrm>
              <a:off x="2125" y="3604"/>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7" name="Rectangle 39"/>
            <p:cNvSpPr>
              <a:spLocks noChangeArrowheads="1"/>
            </p:cNvSpPr>
            <p:nvPr/>
          </p:nvSpPr>
          <p:spPr bwMode="auto">
            <a:xfrm>
              <a:off x="841" y="3892"/>
              <a:ext cx="54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zh-CN" altLang="en-US" sz="1900">
                  <a:solidFill>
                    <a:srgbClr val="333399"/>
                  </a:solidFill>
                  <a:latin typeface="Times New Roman" pitchFamily="18" charset="0"/>
                </a:rPr>
                <a:t>前同步码</a:t>
              </a:r>
            </a:p>
          </p:txBody>
        </p:sp>
        <p:sp>
          <p:nvSpPr>
            <p:cNvPr id="96278" name="Rectangle 40"/>
            <p:cNvSpPr>
              <a:spLocks noChangeArrowheads="1"/>
            </p:cNvSpPr>
            <p:nvPr/>
          </p:nvSpPr>
          <p:spPr bwMode="auto">
            <a:xfrm>
              <a:off x="2169" y="3874"/>
              <a:ext cx="43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lnSpc>
                  <a:spcPct val="80000"/>
                </a:lnSpc>
              </a:pPr>
              <a:r>
                <a:rPr kumimoji="1" lang="zh-CN" altLang="en-US" sz="1900">
                  <a:solidFill>
                    <a:srgbClr val="333399"/>
                  </a:solidFill>
                  <a:latin typeface="Times New Roman" pitchFamily="18" charset="0"/>
                </a:rPr>
                <a:t>帧开始</a:t>
              </a:r>
            </a:p>
            <a:p>
              <a:pPr defTabSz="907085">
                <a:lnSpc>
                  <a:spcPct val="80000"/>
                </a:lnSpc>
              </a:pPr>
              <a:r>
                <a:rPr kumimoji="1" lang="zh-CN" altLang="en-US" sz="1900">
                  <a:solidFill>
                    <a:srgbClr val="333399"/>
                  </a:solidFill>
                  <a:latin typeface="Times New Roman" pitchFamily="18" charset="0"/>
                </a:rPr>
                <a:t>定界符</a:t>
              </a:r>
            </a:p>
          </p:txBody>
        </p:sp>
        <p:sp>
          <p:nvSpPr>
            <p:cNvPr id="96279" name="Rectangle 41"/>
            <p:cNvSpPr>
              <a:spLocks noChangeArrowheads="1"/>
            </p:cNvSpPr>
            <p:nvPr/>
          </p:nvSpPr>
          <p:spPr bwMode="auto">
            <a:xfrm>
              <a:off x="884"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7 </a:t>
              </a:r>
              <a:r>
                <a:rPr kumimoji="1" lang="zh-CN" altLang="en-US" sz="1900">
                  <a:solidFill>
                    <a:srgbClr val="333399"/>
                  </a:solidFill>
                  <a:latin typeface="Times New Roman" pitchFamily="18" charset="0"/>
                </a:rPr>
                <a:t>字节</a:t>
              </a:r>
            </a:p>
          </p:txBody>
        </p:sp>
        <p:sp>
          <p:nvSpPr>
            <p:cNvPr id="96280" name="Rectangle 42"/>
            <p:cNvSpPr>
              <a:spLocks noChangeArrowheads="1"/>
            </p:cNvSpPr>
            <p:nvPr/>
          </p:nvSpPr>
          <p:spPr bwMode="auto">
            <a:xfrm>
              <a:off x="2157" y="339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1 </a:t>
              </a:r>
              <a:r>
                <a:rPr kumimoji="1" lang="zh-CN" altLang="en-US" sz="1900">
                  <a:solidFill>
                    <a:srgbClr val="333399"/>
                  </a:solidFill>
                  <a:latin typeface="Times New Roman" pitchFamily="18" charset="0"/>
                </a:rPr>
                <a:t>字节</a:t>
              </a:r>
            </a:p>
          </p:txBody>
        </p:sp>
        <p:sp>
          <p:nvSpPr>
            <p:cNvPr id="96281" name="Line 43"/>
            <p:cNvSpPr>
              <a:spLocks noChangeShapeType="1"/>
            </p:cNvSpPr>
            <p:nvPr/>
          </p:nvSpPr>
          <p:spPr bwMode="auto">
            <a:xfrm flipV="1">
              <a:off x="131" y="3294"/>
              <a:ext cx="184" cy="31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2" name="Line 44"/>
            <p:cNvSpPr>
              <a:spLocks noChangeShapeType="1"/>
            </p:cNvSpPr>
            <p:nvPr/>
          </p:nvSpPr>
          <p:spPr bwMode="auto">
            <a:xfrm>
              <a:off x="969" y="3302"/>
              <a:ext cx="1680" cy="30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Text Box 45"/>
            <p:cNvSpPr txBox="1">
              <a:spLocks noChangeArrowheads="1"/>
            </p:cNvSpPr>
            <p:nvPr/>
          </p:nvSpPr>
          <p:spPr bwMode="auto">
            <a:xfrm>
              <a:off x="1100" y="3613"/>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en-US" altLang="zh-CN" sz="2400" b="0">
                  <a:solidFill>
                    <a:srgbClr val="333399"/>
                  </a:solidFill>
                  <a:latin typeface="Times New Roman" pitchFamily="18" charset="0"/>
                  <a:ea typeface="宋体" pitchFamily="2" charset="-122"/>
                </a:rPr>
                <a:t>…</a:t>
              </a:r>
            </a:p>
          </p:txBody>
        </p:sp>
        <p:grpSp>
          <p:nvGrpSpPr>
            <p:cNvPr id="96284" name="Group 46"/>
            <p:cNvGrpSpPr>
              <a:grpSpLocks/>
            </p:cNvGrpSpPr>
            <p:nvPr/>
          </p:nvGrpSpPr>
          <p:grpSpPr bwMode="auto">
            <a:xfrm>
              <a:off x="148" y="2710"/>
              <a:ext cx="827" cy="574"/>
              <a:chOff x="148" y="2710"/>
              <a:chExt cx="827" cy="574"/>
            </a:xfrm>
          </p:grpSpPr>
          <p:grpSp>
            <p:nvGrpSpPr>
              <p:cNvPr id="96285" name="Group 47"/>
              <p:cNvGrpSpPr>
                <a:grpSpLocks/>
              </p:cNvGrpSpPr>
              <p:nvPr/>
            </p:nvGrpSpPr>
            <p:grpSpPr bwMode="auto">
              <a:xfrm>
                <a:off x="333" y="2976"/>
                <a:ext cx="642" cy="308"/>
                <a:chOff x="333" y="2976"/>
                <a:chExt cx="642" cy="308"/>
              </a:xfrm>
            </p:grpSpPr>
            <p:sp>
              <p:nvSpPr>
                <p:cNvPr id="96288" name="Rectangle 48"/>
                <p:cNvSpPr>
                  <a:spLocks noChangeArrowheads="1"/>
                </p:cNvSpPr>
                <p:nvPr/>
              </p:nvSpPr>
              <p:spPr bwMode="auto">
                <a:xfrm>
                  <a:off x="333" y="2976"/>
                  <a:ext cx="642" cy="308"/>
                </a:xfrm>
                <a:prstGeom prst="rect">
                  <a:avLst/>
                </a:prstGeom>
                <a:solidFill>
                  <a:srgbClr val="FFFF99"/>
                </a:solidFill>
                <a:ln w="28575">
                  <a:solidFill>
                    <a:schemeClr val="folHlink"/>
                  </a:solidFill>
                  <a:miter lim="800000"/>
                  <a:headEnd/>
                  <a:tailEnd/>
                </a:ln>
              </p:spPr>
              <p:txBody>
                <a:bodyPr wrap="none" anchor="ctr"/>
                <a:lstStyle/>
                <a:p>
                  <a:pPr eaLnBrk="1" hangingPunct="1"/>
                  <a:endParaRPr lang="zh-CN" altLang="en-US"/>
                </a:p>
              </p:txBody>
            </p:sp>
            <p:sp>
              <p:nvSpPr>
                <p:cNvPr id="96289" name="Rectangle 49"/>
                <p:cNvSpPr>
                  <a:spLocks noChangeArrowheads="1"/>
                </p:cNvSpPr>
                <p:nvPr/>
              </p:nvSpPr>
              <p:spPr bwMode="auto">
                <a:xfrm>
                  <a:off x="419" y="3034"/>
                  <a:ext cx="40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907085"/>
                  <a:r>
                    <a:rPr kumimoji="1" lang="en-US" altLang="zh-CN" sz="1900">
                      <a:solidFill>
                        <a:srgbClr val="333399"/>
                      </a:solidFill>
                      <a:latin typeface="Times New Roman" pitchFamily="18" charset="0"/>
                    </a:rPr>
                    <a:t>8 </a:t>
                  </a:r>
                  <a:r>
                    <a:rPr kumimoji="1" lang="zh-CN" altLang="en-US" sz="1900">
                      <a:solidFill>
                        <a:srgbClr val="333399"/>
                      </a:solidFill>
                      <a:latin typeface="Times New Roman" pitchFamily="18" charset="0"/>
                    </a:rPr>
                    <a:t>字节</a:t>
                  </a:r>
                </a:p>
              </p:txBody>
            </p:sp>
          </p:grpSp>
          <p:sp>
            <p:nvSpPr>
              <p:cNvPr id="96286" name="AutoShape 50"/>
              <p:cNvSpPr>
                <a:spLocks noChangeArrowheads="1"/>
              </p:cNvSpPr>
              <p:nvPr/>
            </p:nvSpPr>
            <p:spPr bwMode="auto">
              <a:xfrm>
                <a:off x="171" y="2757"/>
                <a:ext cx="183" cy="289"/>
              </a:xfrm>
              <a:prstGeom prst="wedgeRoundRectCallout">
                <a:avLst>
                  <a:gd name="adj1" fmla="val 48000"/>
                  <a:gd name="adj2" fmla="val 139880"/>
                  <a:gd name="adj3" fmla="val 16667"/>
                </a:avLst>
              </a:prstGeom>
              <a:solidFill>
                <a:schemeClr val="bg1"/>
              </a:solidFill>
              <a:ln w="12700">
                <a:solidFill>
                  <a:schemeClr val="tx1"/>
                </a:solidFill>
                <a:miter lim="800000"/>
                <a:headEnd/>
                <a:tailEnd/>
              </a:ln>
            </p:spPr>
            <p:txBody>
              <a:bodyPr/>
              <a:lstStyle/>
              <a:p>
                <a:pPr algn="ctr" defTabSz="907085"/>
                <a:endParaRPr kumimoji="1" lang="zh-CN" altLang="en-US" sz="1900">
                  <a:solidFill>
                    <a:srgbClr val="333399"/>
                  </a:solidFill>
                  <a:latin typeface="Times New Roman" pitchFamily="18" charset="0"/>
                </a:endParaRPr>
              </a:p>
            </p:txBody>
          </p:sp>
          <p:sp>
            <p:nvSpPr>
              <p:cNvPr id="96287" name="Rectangle 51"/>
              <p:cNvSpPr>
                <a:spLocks noChangeArrowheads="1"/>
              </p:cNvSpPr>
              <p:nvPr/>
            </p:nvSpPr>
            <p:spPr bwMode="auto">
              <a:xfrm>
                <a:off x="148" y="2710"/>
                <a:ext cx="3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907085"/>
                <a:r>
                  <a:rPr kumimoji="1" lang="zh-CN" altLang="en-US" sz="1900">
                    <a:solidFill>
                      <a:srgbClr val="333399"/>
                    </a:solidFill>
                    <a:latin typeface="Times New Roman" pitchFamily="18" charset="0"/>
                  </a:rPr>
                  <a:t>插入</a:t>
                </a:r>
              </a:p>
            </p:txBody>
          </p:sp>
        </p:grpSp>
      </p:grpSp>
      <p:sp>
        <p:nvSpPr>
          <p:cNvPr id="324660" name="Text Box 52"/>
          <p:cNvSpPr txBox="1">
            <a:spLocks noChangeArrowheads="1"/>
          </p:cNvSpPr>
          <p:nvPr/>
        </p:nvSpPr>
        <p:spPr bwMode="auto">
          <a:xfrm>
            <a:off x="789415" y="1000357"/>
            <a:ext cx="10177680"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2900" b="0">
                <a:solidFill>
                  <a:srgbClr val="333399"/>
                </a:solidFill>
                <a:latin typeface="Arial" charset="0"/>
              </a:rPr>
              <a:t>在帧的前面插入的 </a:t>
            </a:r>
            <a:r>
              <a:rPr lang="en-US" altLang="zh-CN" sz="2900" b="0">
                <a:solidFill>
                  <a:srgbClr val="333399"/>
                </a:solidFill>
                <a:latin typeface="Arial" charset="0"/>
              </a:rPr>
              <a:t>8 </a:t>
            </a:r>
            <a:r>
              <a:rPr lang="zh-CN" altLang="en-US" sz="2900" b="0">
                <a:solidFill>
                  <a:srgbClr val="333399"/>
                </a:solidFill>
                <a:latin typeface="Arial" charset="0"/>
              </a:rPr>
              <a:t>字节中的第一个字段共 </a:t>
            </a:r>
            <a:r>
              <a:rPr lang="en-US" altLang="zh-CN" sz="2900" b="0">
                <a:solidFill>
                  <a:srgbClr val="333399"/>
                </a:solidFill>
                <a:latin typeface="Arial" charset="0"/>
              </a:rPr>
              <a:t>7 </a:t>
            </a:r>
            <a:r>
              <a:rPr lang="zh-CN" altLang="en-US" sz="2900" b="0">
                <a:solidFill>
                  <a:srgbClr val="333399"/>
                </a:solidFill>
                <a:latin typeface="Arial" charset="0"/>
              </a:rPr>
              <a:t>个字节，</a:t>
            </a:r>
          </a:p>
          <a:p>
            <a:pPr eaLnBrk="1" hangingPunct="1"/>
            <a:r>
              <a:rPr lang="zh-CN" altLang="en-US" sz="2900" b="0">
                <a:solidFill>
                  <a:srgbClr val="333399"/>
                </a:solidFill>
                <a:latin typeface="Arial" charset="0"/>
              </a:rPr>
              <a:t>是前同步码，用来迅速实现 </a:t>
            </a:r>
            <a:r>
              <a:rPr lang="en-US" altLang="zh-CN" sz="2900" b="0">
                <a:solidFill>
                  <a:srgbClr val="333399"/>
                </a:solidFill>
                <a:latin typeface="Arial" charset="0"/>
              </a:rPr>
              <a:t>MAC </a:t>
            </a:r>
            <a:r>
              <a:rPr lang="zh-CN" altLang="en-US" sz="2900" b="0">
                <a:solidFill>
                  <a:srgbClr val="333399"/>
                </a:solidFill>
                <a:latin typeface="Arial" charset="0"/>
              </a:rPr>
              <a:t>帧的比特同步。</a:t>
            </a:r>
          </a:p>
          <a:p>
            <a:pPr eaLnBrk="1" hangingPunct="1"/>
            <a:r>
              <a:rPr lang="zh-CN" altLang="en-US" sz="2900" b="0">
                <a:solidFill>
                  <a:srgbClr val="333399"/>
                </a:solidFill>
                <a:latin typeface="Arial" charset="0"/>
              </a:rPr>
              <a:t>第二个字段是帧开始定界符，表示后面的信息就是</a:t>
            </a:r>
            <a:r>
              <a:rPr lang="en-US" altLang="zh-CN" sz="2900" b="0">
                <a:solidFill>
                  <a:srgbClr val="333399"/>
                </a:solidFill>
                <a:latin typeface="Arial" charset="0"/>
              </a:rPr>
              <a:t>MAC </a:t>
            </a:r>
            <a:r>
              <a:rPr lang="zh-CN" altLang="en-US" sz="2900" b="0">
                <a:solidFill>
                  <a:srgbClr val="333399"/>
                </a:solidFill>
                <a:latin typeface="Arial" charset="0"/>
              </a:rPr>
              <a:t>帧。 </a:t>
            </a:r>
          </a:p>
        </p:txBody>
      </p:sp>
      <p:sp>
        <p:nvSpPr>
          <p:cNvPr id="324661" name="Text Box 53"/>
          <p:cNvSpPr txBox="1">
            <a:spLocks noChangeArrowheads="1"/>
          </p:cNvSpPr>
          <p:nvPr/>
        </p:nvSpPr>
        <p:spPr bwMode="auto">
          <a:xfrm>
            <a:off x="6873950" y="5446386"/>
            <a:ext cx="4639305" cy="1448741"/>
          </a:xfrm>
          <a:prstGeom prst="rect">
            <a:avLst/>
          </a:prstGeom>
          <a:solidFill>
            <a:srgbClr val="FFFF99"/>
          </a:solidFill>
          <a:ln w="9525">
            <a:solidFill>
              <a:srgbClr val="333399"/>
            </a:solidFill>
            <a:miter lim="800000"/>
            <a:headEnd/>
            <a:tailEnd/>
          </a:ln>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Tahoma" pitchFamily="34" charset="0"/>
                <a:ea typeface="宋体" pitchFamily="2" charset="-122"/>
              </a:rPr>
              <a:t>为了达到比特同步，</a:t>
            </a:r>
          </a:p>
          <a:p>
            <a:pPr algn="ctr" eaLnBrk="1" hangingPunct="1"/>
            <a:r>
              <a:rPr lang="zh-CN" altLang="en-US" sz="2900" b="0">
                <a:solidFill>
                  <a:srgbClr val="333399"/>
                </a:solidFill>
                <a:latin typeface="Arial" charset="0"/>
              </a:rPr>
              <a:t>在传输媒体上实际传送的</a:t>
            </a:r>
          </a:p>
          <a:p>
            <a:pPr algn="ctr" eaLnBrk="1" hangingPunct="1"/>
            <a:r>
              <a:rPr lang="zh-CN" altLang="en-US" sz="2900" b="0">
                <a:solidFill>
                  <a:srgbClr val="333399"/>
                </a:solidFill>
                <a:latin typeface="Arial" charset="0"/>
              </a:rPr>
              <a:t>要比 </a:t>
            </a:r>
            <a:r>
              <a:rPr lang="en-US" altLang="zh-CN" sz="2900" b="0">
                <a:solidFill>
                  <a:srgbClr val="333399"/>
                </a:solidFill>
                <a:latin typeface="Arial" charset="0"/>
              </a:rPr>
              <a:t>MAC </a:t>
            </a:r>
            <a:r>
              <a:rPr lang="zh-CN" altLang="en-US" sz="2900" b="0">
                <a:solidFill>
                  <a:srgbClr val="333399"/>
                </a:solidFill>
                <a:latin typeface="Arial" charset="0"/>
              </a:rPr>
              <a:t>帧还多 </a:t>
            </a:r>
            <a:r>
              <a:rPr lang="en-US" altLang="zh-CN" sz="2900" b="0">
                <a:solidFill>
                  <a:srgbClr val="333399"/>
                </a:solidFill>
                <a:latin typeface="Arial" charset="0"/>
              </a:rPr>
              <a:t>8 </a:t>
            </a:r>
            <a:r>
              <a:rPr lang="zh-CN" altLang="en-US" sz="2900" b="0">
                <a:solidFill>
                  <a:srgbClr val="333399"/>
                </a:solidFill>
                <a:latin typeface="Arial" charset="0"/>
              </a:rPr>
              <a:t>个字节</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46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60" grpId="0" animBg="1"/>
      <p:bldP spid="3246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帧的长度不是整数个字节；</a:t>
            </a:r>
          </a:p>
          <a:p>
            <a:r>
              <a:rPr lang="zh-CN" altLang="en-US" sz="3200" b="0" kern="1200" dirty="0">
                <a:solidFill>
                  <a:srgbClr val="4D4D4D"/>
                </a:solidFill>
                <a:latin typeface="微软雅黑" panose="020B0503020204020204" pitchFamily="34" charset="-122"/>
                <a:ea typeface="微软雅黑" panose="020B0503020204020204" pitchFamily="34" charset="-122"/>
              </a:rPr>
              <a:t>用收到的帧检验序列 </a:t>
            </a:r>
            <a:r>
              <a:rPr lang="en-US" altLang="zh-CN" sz="3200" b="0" kern="1200" dirty="0">
                <a:solidFill>
                  <a:srgbClr val="4D4D4D"/>
                </a:solidFill>
                <a:latin typeface="微软雅黑" panose="020B0503020204020204" pitchFamily="34" charset="-122"/>
                <a:ea typeface="微软雅黑" panose="020B0503020204020204" pitchFamily="34" charset="-122"/>
              </a:rPr>
              <a:t>FCS </a:t>
            </a:r>
            <a:r>
              <a:rPr lang="zh-CN" altLang="en-US" sz="3200" b="0" kern="1200" dirty="0">
                <a:solidFill>
                  <a:srgbClr val="4D4D4D"/>
                </a:solidFill>
                <a:latin typeface="微软雅黑" panose="020B0503020204020204" pitchFamily="34" charset="-122"/>
                <a:ea typeface="微软雅黑" panose="020B0503020204020204" pitchFamily="34" charset="-122"/>
              </a:rPr>
              <a:t>查出有差错；</a:t>
            </a:r>
          </a:p>
          <a:p>
            <a:r>
              <a:rPr lang="zh-CN" altLang="en-US" sz="3200" b="0" kern="1200" dirty="0">
                <a:solidFill>
                  <a:srgbClr val="4D4D4D"/>
                </a:solidFill>
                <a:latin typeface="微软雅黑" panose="020B0503020204020204" pitchFamily="34" charset="-122"/>
                <a:ea typeface="微软雅黑" panose="020B0503020204020204" pitchFamily="34" charset="-122"/>
              </a:rPr>
              <a:t>数据字段的长度不在 </a:t>
            </a:r>
            <a:r>
              <a:rPr lang="en-US" altLang="zh-CN" sz="3200" b="0" kern="1200" dirty="0">
                <a:solidFill>
                  <a:srgbClr val="4D4D4D"/>
                </a:solidFill>
                <a:latin typeface="微软雅黑" panose="020B0503020204020204" pitchFamily="34" charset="-122"/>
                <a:ea typeface="微软雅黑" panose="020B0503020204020204" pitchFamily="34" charset="-122"/>
              </a:rPr>
              <a:t>46 ~ 1500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有效的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帧长度为 </a:t>
            </a:r>
            <a:r>
              <a:rPr lang="en-US" altLang="zh-CN" sz="3200" b="0" kern="1200" dirty="0">
                <a:solidFill>
                  <a:srgbClr val="4D4D4D"/>
                </a:solidFill>
                <a:latin typeface="微软雅黑" panose="020B0503020204020204" pitchFamily="34" charset="-122"/>
                <a:ea typeface="微软雅黑" panose="020B0503020204020204" pitchFamily="34" charset="-122"/>
              </a:rPr>
              <a:t>64 ~ 1518 </a:t>
            </a:r>
            <a:r>
              <a:rPr lang="zh-CN" altLang="en-US" sz="3200" b="0" kern="1200" dirty="0">
                <a:solidFill>
                  <a:srgbClr val="4D4D4D"/>
                </a:solidFill>
                <a:latin typeface="微软雅黑" panose="020B0503020204020204" pitchFamily="34" charset="-122"/>
                <a:ea typeface="微软雅黑" panose="020B0503020204020204" pitchFamily="34" charset="-122"/>
              </a:rPr>
              <a:t>字节之间。</a:t>
            </a:r>
          </a:p>
          <a:p>
            <a:r>
              <a:rPr lang="zh-CN" altLang="en-US" sz="3200" b="0" kern="1200" dirty="0">
                <a:solidFill>
                  <a:srgbClr val="4D4D4D"/>
                </a:solidFill>
                <a:latin typeface="微软雅黑" panose="020B0503020204020204" pitchFamily="34" charset="-122"/>
                <a:ea typeface="微软雅黑" panose="020B0503020204020204" pitchFamily="34" charset="-122"/>
              </a:rPr>
              <a:t>对于检查出的无效 </a:t>
            </a:r>
            <a:r>
              <a:rPr lang="en-US" altLang="zh-CN" sz="3200" b="0" kern="1200" dirty="0">
                <a:solidFill>
                  <a:srgbClr val="4D4D4D"/>
                </a:solidFill>
                <a:latin typeface="微软雅黑" panose="020B0503020204020204" pitchFamily="34" charset="-122"/>
                <a:ea typeface="微软雅黑" panose="020B0503020204020204" pitchFamily="34" charset="-122"/>
              </a:rPr>
              <a:t>MAC </a:t>
            </a:r>
            <a:r>
              <a:rPr lang="zh-CN" altLang="en-US" sz="3200" b="0" kern="1200" dirty="0">
                <a:solidFill>
                  <a:srgbClr val="4D4D4D"/>
                </a:solidFill>
                <a:latin typeface="微软雅黑" panose="020B0503020204020204" pitchFamily="34" charset="-122"/>
                <a:ea typeface="微软雅黑" panose="020B0503020204020204" pitchFamily="34" charset="-122"/>
              </a:rPr>
              <a:t>帧就简单地丢弃。以太网不负责重传丢弃的帧。 </a:t>
            </a:r>
          </a:p>
        </p:txBody>
      </p:sp>
      <p:sp>
        <p:nvSpPr>
          <p:cNvPr id="98306" name="Rectangle 3"/>
          <p:cNvSpPr>
            <a:spLocks noGrp="1" noChangeArrowheads="1"/>
          </p:cNvSpPr>
          <p:nvPr>
            <p:ph type="title"/>
          </p:nvPr>
        </p:nvSpPr>
        <p:spPr/>
        <p:txBody>
          <a:bodyPr/>
          <a:lstStyle/>
          <a:p>
            <a:r>
              <a:rPr lang="zh-CN" altLang="en-US" sz="4000" dirty="0">
                <a:solidFill>
                  <a:srgbClr val="FFFFFF"/>
                </a:solidFill>
              </a:rPr>
              <a:t>无效的 </a:t>
            </a:r>
            <a:r>
              <a:rPr lang="en-US" altLang="zh-CN" sz="4000" dirty="0">
                <a:solidFill>
                  <a:srgbClr val="FFFFFF"/>
                </a:solidFill>
              </a:rPr>
              <a:t>MAC </a:t>
            </a:r>
            <a:r>
              <a:rPr lang="zh-CN" altLang="en-US" sz="4000" dirty="0">
                <a:solidFill>
                  <a:srgbClr val="FFFFFF"/>
                </a:solidFill>
              </a:rPr>
              <a:t>帧 </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帧间最小间隔为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a:t>
            </a:r>
            <a:r>
              <a:rPr lang="zh-CN" altLang="en-US" sz="3200" b="0" kern="1200" dirty="0">
                <a:solidFill>
                  <a:srgbClr val="4D4D4D"/>
                </a:solidFill>
                <a:latin typeface="微软雅黑" panose="020B0503020204020204" pitchFamily="34" charset="-122"/>
                <a:ea typeface="微软雅黑" panose="020B0503020204020204" pitchFamily="34" charset="-122"/>
              </a:rPr>
              <a:t>，相当于 </a:t>
            </a:r>
            <a:r>
              <a:rPr lang="en-US" altLang="zh-CN" sz="3200" b="0" kern="1200" dirty="0">
                <a:solidFill>
                  <a:srgbClr val="4D4D4D"/>
                </a:solidFill>
                <a:latin typeface="微软雅黑" panose="020B0503020204020204" pitchFamily="34" charset="-122"/>
                <a:ea typeface="微软雅黑" panose="020B0503020204020204" pitchFamily="34" charset="-122"/>
              </a:rPr>
              <a:t>96 bit </a:t>
            </a:r>
            <a:r>
              <a:rPr lang="zh-CN" altLang="en-US" sz="3200" b="0" kern="1200" dirty="0">
                <a:solidFill>
                  <a:srgbClr val="4D4D4D"/>
                </a:solidFill>
                <a:latin typeface="微软雅黑" panose="020B0503020204020204" pitchFamily="34" charset="-122"/>
                <a:ea typeface="微软雅黑" panose="020B0503020204020204" pitchFamily="34" charset="-122"/>
              </a:rPr>
              <a:t>的发送时间。</a:t>
            </a:r>
          </a:p>
          <a:p>
            <a:r>
              <a:rPr lang="zh-CN" altLang="en-US" sz="3200" b="0" kern="1200" dirty="0">
                <a:solidFill>
                  <a:srgbClr val="4D4D4D"/>
                </a:solidFill>
                <a:latin typeface="微软雅黑" panose="020B0503020204020204" pitchFamily="34" charset="-122"/>
                <a:ea typeface="微软雅黑" panose="020B0503020204020204" pitchFamily="34" charset="-122"/>
              </a:rPr>
              <a:t>一个站在检测到总线开始空闲后，还要等待 </a:t>
            </a:r>
            <a:r>
              <a:rPr lang="en-US" altLang="zh-CN" sz="3200" b="0" kern="1200" dirty="0">
                <a:solidFill>
                  <a:srgbClr val="4D4D4D"/>
                </a:solidFill>
                <a:latin typeface="微软雅黑" panose="020B0503020204020204" pitchFamily="34" charset="-122"/>
                <a:ea typeface="微软雅黑" panose="020B0503020204020204" pitchFamily="34" charset="-122"/>
              </a:rPr>
              <a:t>9.6 </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s </a:t>
            </a:r>
            <a:r>
              <a:rPr lang="zh-CN" altLang="en-US" sz="3200" b="0" kern="1200" dirty="0">
                <a:solidFill>
                  <a:srgbClr val="4D4D4D"/>
                </a:solidFill>
                <a:latin typeface="微软雅黑" panose="020B0503020204020204" pitchFamily="34" charset="-122"/>
                <a:ea typeface="微软雅黑" panose="020B0503020204020204" pitchFamily="34" charset="-122"/>
              </a:rPr>
              <a:t>才能再次发送数据。</a:t>
            </a:r>
          </a:p>
          <a:p>
            <a:r>
              <a:rPr lang="zh-CN" altLang="en-US" sz="3200" b="0" kern="1200" dirty="0">
                <a:solidFill>
                  <a:srgbClr val="4D4D4D"/>
                </a:solidFill>
                <a:latin typeface="微软雅黑" panose="020B0503020204020204" pitchFamily="34" charset="-122"/>
                <a:ea typeface="微软雅黑" panose="020B0503020204020204" pitchFamily="34" charset="-122"/>
              </a:rPr>
              <a:t>这样做是为了使刚刚收到数据帧的站的接收缓存来得及清理，做好接收下一帧的准备。 </a:t>
            </a:r>
          </a:p>
        </p:txBody>
      </p:sp>
      <p:sp>
        <p:nvSpPr>
          <p:cNvPr id="100354" name="Rectangle 3"/>
          <p:cNvSpPr>
            <a:spLocks noGrp="1" noChangeArrowheads="1"/>
          </p:cNvSpPr>
          <p:nvPr>
            <p:ph type="title"/>
          </p:nvPr>
        </p:nvSpPr>
        <p:spPr/>
        <p:txBody>
          <a:bodyPr/>
          <a:lstStyle/>
          <a:p>
            <a:r>
              <a:rPr lang="zh-CN" altLang="en-US" sz="4000" dirty="0">
                <a:solidFill>
                  <a:srgbClr val="FFFFFF"/>
                </a:solidFill>
              </a:rPr>
              <a:t>帧间最小间隔 </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4000" dirty="0">
                <a:solidFill>
                  <a:srgbClr val="FFFFFF"/>
                </a:solidFill>
              </a:rPr>
              <a:t>指引</a:t>
            </a:r>
            <a:endParaRPr lang="en-US" altLang="zh-CN" sz="4000" dirty="0">
              <a:solidFill>
                <a:srgbClr val="FFFFFF"/>
              </a:solidFill>
            </a:endParaRPr>
          </a:p>
        </p:txBody>
      </p:sp>
      <p:sp>
        <p:nvSpPr>
          <p:cNvPr id="11267" name="Rectangle 3"/>
          <p:cNvSpPr>
            <a:spLocks noGrp="1" noChangeArrowheads="1"/>
          </p:cNvSpPr>
          <p:nvPr>
            <p:ph idx="1"/>
          </p:nvPr>
        </p:nvSpPr>
        <p:spPr/>
        <p:txBody>
          <a:bodyPr/>
          <a:lstStyle/>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数据链路层基本概念及基本问题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基本概念</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三个基本问题</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两种情况下的数据链路层</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使用点对点信道的数据链路层</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使用广播信道的数据链路层</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以太局域网（以太网）</a:t>
            </a:r>
          </a:p>
          <a:p>
            <a:pPr>
              <a:lnSpc>
                <a:spcPts val="4000"/>
              </a:lnSpc>
              <a:defRPr/>
            </a:pPr>
            <a:r>
              <a:rPr lang="zh-CN" altLang="en-US" sz="3200" b="0" dirty="0">
                <a:solidFill>
                  <a:srgbClr val="C00000"/>
                </a:solidFill>
                <a:latin typeface="微软雅黑" panose="020B0503020204020204" pitchFamily="34" charset="-122"/>
                <a:ea typeface="微软雅黑" panose="020B0503020204020204" pitchFamily="34" charset="-122"/>
              </a:rPr>
              <a:t>扩展以太网</a:t>
            </a:r>
          </a:p>
          <a:p>
            <a:pPr>
              <a:lnSpc>
                <a:spcPts val="4000"/>
              </a:lnSpc>
              <a:defRPr/>
            </a:pPr>
            <a:r>
              <a:rPr lang="zh-CN" altLang="en-US" sz="3200" b="0" dirty="0">
                <a:solidFill>
                  <a:srgbClr val="4D4D4D"/>
                </a:solidFill>
                <a:latin typeface="微软雅黑" panose="020B0503020204020204" pitchFamily="34" charset="-122"/>
                <a:ea typeface="微软雅黑" panose="020B0503020204020204" pitchFamily="34" charset="-122"/>
              </a:rPr>
              <a:t>高速以太网</a:t>
            </a:r>
          </a:p>
          <a:p>
            <a:endParaRPr lang="en-US" altLang="zh-CN" dirty="0"/>
          </a:p>
          <a:p>
            <a:endParaRPr lang="zh-CN" altLang="en-US" dirty="0"/>
          </a:p>
        </p:txBody>
      </p:sp>
      <p:grpSp>
        <p:nvGrpSpPr>
          <p:cNvPr id="23" name="Group 24"/>
          <p:cNvGrpSpPr>
            <a:grpSpLocks/>
          </p:cNvGrpSpPr>
          <p:nvPr/>
        </p:nvGrpSpPr>
        <p:grpSpPr bwMode="auto">
          <a:xfrm>
            <a:off x="8261126" y="1854200"/>
            <a:ext cx="2514600" cy="3600450"/>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8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20000"/>
                </a:lnSpc>
                <a:spcBef>
                  <a:spcPct val="20000"/>
                </a:spcBef>
                <a:buClr>
                  <a:schemeClr val="tx2"/>
                </a:buClr>
                <a:buSzPct val="90000"/>
                <a:buFont typeface="Symbol" pitchFamily="18" charset="2"/>
                <a:buNone/>
                <a:defRPr/>
              </a:pPr>
              <a:r>
                <a:rPr kumimoji="1" lang="zh-CN" altLang="en-US" sz="28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8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150000"/>
                </a:lnSpc>
                <a:spcBef>
                  <a:spcPct val="20000"/>
                </a:spcBef>
                <a:buClr>
                  <a:schemeClr val="tx2"/>
                </a:buClr>
                <a:buSzPct val="90000"/>
                <a:buFont typeface="Symbol" pitchFamily="18" charset="2"/>
                <a:buNone/>
                <a:defRPr/>
              </a:pPr>
              <a:r>
                <a:rPr kumimoji="1" lang="zh-CN" altLang="en-US" sz="28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Tree>
    <p:extLst>
      <p:ext uri="{BB962C8B-B14F-4D97-AF65-F5344CB8AC3E}">
        <p14:creationId xmlns:p14="http://schemas.microsoft.com/office/powerpoint/2010/main" val="85468036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主机使用光纤和一对光纤调制解调器连接到集线器 </a:t>
            </a:r>
          </a:p>
        </p:txBody>
      </p:sp>
      <p:sp>
        <p:nvSpPr>
          <p:cNvPr id="103426" name="Rectangle 2"/>
          <p:cNvSpPr>
            <a:spLocks noGrp="1" noChangeArrowheads="1"/>
          </p:cNvSpPr>
          <p:nvPr>
            <p:ph type="title"/>
          </p:nvPr>
        </p:nvSpPr>
        <p:spPr/>
        <p:txBody>
          <a:bodyPr/>
          <a:lstStyle/>
          <a:p>
            <a:r>
              <a:rPr lang="zh-CN" altLang="en-US" sz="4000" dirty="0">
                <a:solidFill>
                  <a:srgbClr val="FFFFFF"/>
                </a:solidFill>
              </a:rPr>
              <a:t>在物理层考虑扩展</a:t>
            </a:r>
          </a:p>
        </p:txBody>
      </p:sp>
      <p:pic>
        <p:nvPicPr>
          <p:cNvPr id="1034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10069789" y="3053470"/>
            <a:ext cx="1593643" cy="73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3429" name="Text Box 6"/>
          <p:cNvSpPr txBox="1">
            <a:spLocks noChangeArrowheads="1"/>
          </p:cNvSpPr>
          <p:nvPr/>
        </p:nvSpPr>
        <p:spPr bwMode="auto">
          <a:xfrm>
            <a:off x="10031694" y="2421498"/>
            <a:ext cx="1335516"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lnSpc>
                <a:spcPct val="90000"/>
              </a:lnSpc>
            </a:pPr>
            <a:r>
              <a:rPr lang="zh-CN" altLang="en-US" sz="2900" b="0" dirty="0">
                <a:solidFill>
                  <a:srgbClr val="0000CC"/>
                </a:solidFill>
                <a:latin typeface="Arial" charset="0"/>
              </a:rPr>
              <a:t>以太网</a:t>
            </a:r>
          </a:p>
          <a:p>
            <a:pPr eaLnBrk="1" hangingPunct="1">
              <a:lnSpc>
                <a:spcPct val="90000"/>
              </a:lnSpc>
            </a:pPr>
            <a:r>
              <a:rPr lang="zh-CN" altLang="en-US" sz="2900" b="0" dirty="0">
                <a:solidFill>
                  <a:srgbClr val="0000CC"/>
                </a:solidFill>
                <a:latin typeface="Arial" charset="0"/>
              </a:rPr>
              <a:t>集线器</a:t>
            </a:r>
          </a:p>
        </p:txBody>
      </p:sp>
      <p:sp>
        <p:nvSpPr>
          <p:cNvPr id="103430" name="Line 7"/>
          <p:cNvSpPr>
            <a:spLocks noChangeShapeType="1"/>
          </p:cNvSpPr>
          <p:nvPr/>
        </p:nvSpPr>
        <p:spPr bwMode="auto">
          <a:xfrm>
            <a:off x="1053963" y="3528242"/>
            <a:ext cx="941582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03431" name="Text Box 8"/>
          <p:cNvSpPr txBox="1">
            <a:spLocks noChangeArrowheads="1"/>
          </p:cNvSpPr>
          <p:nvPr/>
        </p:nvSpPr>
        <p:spPr bwMode="auto">
          <a:xfrm>
            <a:off x="5005266" y="2983604"/>
            <a:ext cx="1066212" cy="61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lang="zh-CN" altLang="en-US" sz="3300" b="0" dirty="0">
                <a:solidFill>
                  <a:srgbClr val="0000CC"/>
                </a:solidFill>
                <a:latin typeface="Arial" charset="0"/>
              </a:rPr>
              <a:t>光纤</a:t>
            </a:r>
          </a:p>
        </p:txBody>
      </p:sp>
      <p:sp>
        <p:nvSpPr>
          <p:cNvPr id="103432" name="Text Box 9"/>
          <p:cNvSpPr txBox="1">
            <a:spLocks noChangeArrowheads="1"/>
          </p:cNvSpPr>
          <p:nvPr/>
        </p:nvSpPr>
        <p:spPr bwMode="auto">
          <a:xfrm>
            <a:off x="8401567" y="3761659"/>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pic>
        <p:nvPicPr>
          <p:cNvPr id="10343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744" y="2956609"/>
            <a:ext cx="886769" cy="7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7401" y="3329759"/>
            <a:ext cx="802112"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343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0695" y="3329759"/>
            <a:ext cx="799996" cy="42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3436" name="Text Box 13"/>
          <p:cNvSpPr txBox="1">
            <a:spLocks noChangeArrowheads="1"/>
          </p:cNvSpPr>
          <p:nvPr/>
        </p:nvSpPr>
        <p:spPr bwMode="auto">
          <a:xfrm>
            <a:off x="723300" y="3718786"/>
            <a:ext cx="2079309" cy="91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lnSpc>
                <a:spcPct val="90000"/>
              </a:lnSpc>
            </a:pPr>
            <a:r>
              <a:rPr lang="zh-CN" altLang="en-US" sz="2900" b="0" dirty="0">
                <a:solidFill>
                  <a:srgbClr val="0000CC"/>
                </a:solidFill>
                <a:latin typeface="Arial" charset="0"/>
              </a:rPr>
              <a:t>光纤</a:t>
            </a:r>
          </a:p>
          <a:p>
            <a:pPr algn="ctr" eaLnBrk="1" hangingPunct="1">
              <a:lnSpc>
                <a:spcPct val="90000"/>
              </a:lnSpc>
            </a:pPr>
            <a:r>
              <a:rPr lang="zh-CN" altLang="en-US" sz="2900" b="0" dirty="0">
                <a:solidFill>
                  <a:srgbClr val="0000CC"/>
                </a:solidFill>
                <a:latin typeface="Arial" charset="0"/>
              </a:rPr>
              <a:t>调制解调器</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zh-CN" altLang="en-US" sz="3200" b="0" dirty="0">
                <a:solidFill>
                  <a:srgbClr val="4D4D4D"/>
                </a:solidFill>
                <a:latin typeface="微软雅黑" panose="020B0503020204020204" pitchFamily="34" charset="-122"/>
                <a:ea typeface="微软雅黑" panose="020B0503020204020204" pitchFamily="34" charset="-122"/>
              </a:rPr>
              <a:t>数据链路层传送的是帧</a:t>
            </a:r>
          </a:p>
        </p:txBody>
      </p:sp>
      <p:sp>
        <p:nvSpPr>
          <p:cNvPr id="18434" name="Rectangle 2"/>
          <p:cNvSpPr>
            <a:spLocks noGrp="1" noChangeArrowheads="1"/>
          </p:cNvSpPr>
          <p:nvPr>
            <p:ph type="title"/>
          </p:nvPr>
        </p:nvSpPr>
        <p:spPr/>
        <p:txBody>
          <a:bodyPr/>
          <a:lstStyle/>
          <a:p>
            <a:r>
              <a:rPr lang="zh-CN" altLang="en-US" sz="4000" dirty="0">
                <a:solidFill>
                  <a:srgbClr val="FFFFFF"/>
                </a:solidFill>
              </a:rPr>
              <a:t>帧</a:t>
            </a:r>
          </a:p>
        </p:txBody>
      </p:sp>
      <p:sp>
        <p:nvSpPr>
          <p:cNvPr id="18436" name="Rectangle 4"/>
          <p:cNvSpPr>
            <a:spLocks noChangeArrowheads="1"/>
          </p:cNvSpPr>
          <p:nvPr/>
        </p:nvSpPr>
        <p:spPr bwMode="auto">
          <a:xfrm>
            <a:off x="9305772" y="2449934"/>
            <a:ext cx="2681467"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37" name="Rectangle 5"/>
          <p:cNvSpPr>
            <a:spLocks noChangeArrowheads="1"/>
          </p:cNvSpPr>
          <p:nvPr/>
        </p:nvSpPr>
        <p:spPr bwMode="auto">
          <a:xfrm>
            <a:off x="9331169" y="3059675"/>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38" name="Line 6"/>
          <p:cNvSpPr>
            <a:spLocks noChangeShapeType="1"/>
          </p:cNvSpPr>
          <p:nvPr/>
        </p:nvSpPr>
        <p:spPr bwMode="auto">
          <a:xfrm>
            <a:off x="9305773" y="3058086"/>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39" name="Rectangle 7"/>
          <p:cNvSpPr>
            <a:spLocks noChangeArrowheads="1"/>
          </p:cNvSpPr>
          <p:nvPr/>
        </p:nvSpPr>
        <p:spPr bwMode="auto">
          <a:xfrm>
            <a:off x="9714235" y="3212110"/>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0" name="Line 8"/>
          <p:cNvSpPr>
            <a:spLocks noChangeShapeType="1"/>
          </p:cNvSpPr>
          <p:nvPr/>
        </p:nvSpPr>
        <p:spPr bwMode="auto">
          <a:xfrm>
            <a:off x="9305773" y="3667828"/>
            <a:ext cx="2677234"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41" name="Rectangle 9"/>
          <p:cNvSpPr>
            <a:spLocks noChangeArrowheads="1"/>
          </p:cNvSpPr>
          <p:nvPr/>
        </p:nvSpPr>
        <p:spPr bwMode="auto">
          <a:xfrm>
            <a:off x="9987251" y="2602369"/>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42" name="Rectangle 10"/>
          <p:cNvSpPr>
            <a:spLocks noChangeArrowheads="1"/>
          </p:cNvSpPr>
          <p:nvPr/>
        </p:nvSpPr>
        <p:spPr bwMode="auto">
          <a:xfrm>
            <a:off x="9705770" y="3821851"/>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43" name="Rectangle 11"/>
          <p:cNvSpPr>
            <a:spLocks noChangeArrowheads="1"/>
          </p:cNvSpPr>
          <p:nvPr/>
        </p:nvSpPr>
        <p:spPr bwMode="auto">
          <a:xfrm>
            <a:off x="9621115" y="3834554"/>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44" name="AutoShape 12"/>
          <p:cNvSpPr>
            <a:spLocks noChangeArrowheads="1"/>
          </p:cNvSpPr>
          <p:nvPr/>
        </p:nvSpPr>
        <p:spPr bwMode="auto">
          <a:xfrm flipV="1">
            <a:off x="10467671" y="3564616"/>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45" name="Rectangle 13"/>
          <p:cNvSpPr>
            <a:spLocks noChangeArrowheads="1"/>
          </p:cNvSpPr>
          <p:nvPr/>
        </p:nvSpPr>
        <p:spPr bwMode="auto">
          <a:xfrm>
            <a:off x="9978785" y="3221638"/>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46" name="AutoShape 14"/>
          <p:cNvSpPr>
            <a:spLocks noChangeArrowheads="1"/>
          </p:cNvSpPr>
          <p:nvPr/>
        </p:nvSpPr>
        <p:spPr bwMode="auto">
          <a:xfrm flipV="1">
            <a:off x="9974552" y="2853252"/>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47" name="Text Box 15"/>
          <p:cNvSpPr txBox="1">
            <a:spLocks noChangeArrowheads="1"/>
          </p:cNvSpPr>
          <p:nvPr/>
        </p:nvSpPr>
        <p:spPr bwMode="auto">
          <a:xfrm>
            <a:off x="9263445" y="3166062"/>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48" name="Rectangle 16"/>
          <p:cNvSpPr>
            <a:spLocks noChangeArrowheads="1"/>
          </p:cNvSpPr>
          <p:nvPr/>
        </p:nvSpPr>
        <p:spPr bwMode="auto">
          <a:xfrm>
            <a:off x="10253917" y="288024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FFFFFF"/>
                </a:solidFill>
                <a:ea typeface="黑体" pitchFamily="49" charset="-122"/>
              </a:rPr>
              <a:t>取出</a:t>
            </a:r>
          </a:p>
        </p:txBody>
      </p:sp>
      <p:sp>
        <p:nvSpPr>
          <p:cNvPr id="18449" name="Line 17"/>
          <p:cNvSpPr>
            <a:spLocks noChangeShapeType="1"/>
          </p:cNvSpPr>
          <p:nvPr/>
        </p:nvSpPr>
        <p:spPr bwMode="auto">
          <a:xfrm>
            <a:off x="9972435" y="321687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0" name="Line 18"/>
          <p:cNvSpPr>
            <a:spLocks noChangeShapeType="1"/>
          </p:cNvSpPr>
          <p:nvPr/>
        </p:nvSpPr>
        <p:spPr bwMode="auto">
          <a:xfrm>
            <a:off x="11293063" y="3218461"/>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51" name="Freeform 21"/>
          <p:cNvSpPr>
            <a:spLocks/>
          </p:cNvSpPr>
          <p:nvPr/>
        </p:nvSpPr>
        <p:spPr bwMode="auto">
          <a:xfrm>
            <a:off x="2946016" y="4110843"/>
            <a:ext cx="7720595" cy="609741"/>
          </a:xfrm>
          <a:custGeom>
            <a:avLst/>
            <a:gdLst>
              <a:gd name="T0" fmla="*/ 0 w 2736"/>
              <a:gd name="T1" fmla="*/ 0 h 480"/>
              <a:gd name="T2" fmla="*/ 0 w 2736"/>
              <a:gd name="T3" fmla="*/ 2147483646 h 480"/>
              <a:gd name="T4" fmla="*/ 2147483646 w 2736"/>
              <a:gd name="T5" fmla="*/ 2147483646 h 480"/>
              <a:gd name="T6" fmla="*/ 214748364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8452" name="Rectangle 22"/>
          <p:cNvSpPr>
            <a:spLocks noChangeArrowheads="1"/>
          </p:cNvSpPr>
          <p:nvPr/>
        </p:nvSpPr>
        <p:spPr bwMode="auto">
          <a:xfrm>
            <a:off x="-65515" y="3156866"/>
            <a:ext cx="1756421" cy="47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algn="ctr" defTabSz="907085"/>
            <a:r>
              <a:rPr kumimoji="1" lang="zh-CN" altLang="en-US" sz="2400" dirty="0">
                <a:solidFill>
                  <a:srgbClr val="FF3300"/>
                </a:solidFill>
                <a:ea typeface="黑体" pitchFamily="49" charset="-122"/>
              </a:rPr>
              <a:t>数据链路层</a:t>
            </a:r>
          </a:p>
        </p:txBody>
      </p:sp>
      <p:sp>
        <p:nvSpPr>
          <p:cNvPr id="18453" name="Rectangle 23"/>
          <p:cNvSpPr>
            <a:spLocks noChangeArrowheads="1"/>
          </p:cNvSpPr>
          <p:nvPr/>
        </p:nvSpPr>
        <p:spPr bwMode="auto">
          <a:xfrm>
            <a:off x="217989" y="2586490"/>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网络层</a:t>
            </a:r>
          </a:p>
        </p:txBody>
      </p:sp>
      <p:sp>
        <p:nvSpPr>
          <p:cNvPr id="18454" name="Rectangle 24"/>
          <p:cNvSpPr>
            <a:spLocks noChangeArrowheads="1"/>
          </p:cNvSpPr>
          <p:nvPr/>
        </p:nvSpPr>
        <p:spPr bwMode="auto">
          <a:xfrm>
            <a:off x="6298381" y="4720585"/>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rgbClr val="4D4D4D"/>
                </a:solidFill>
                <a:ea typeface="黑体" pitchFamily="49" charset="-122"/>
              </a:rPr>
              <a:t>链路</a:t>
            </a:r>
          </a:p>
        </p:txBody>
      </p:sp>
      <p:sp>
        <p:nvSpPr>
          <p:cNvPr id="18455" name="Rectangle 25"/>
          <p:cNvSpPr>
            <a:spLocks noChangeArrowheads="1"/>
          </p:cNvSpPr>
          <p:nvPr/>
        </p:nvSpPr>
        <p:spPr bwMode="auto">
          <a:xfrm>
            <a:off x="2438083" y="2100603"/>
            <a:ext cx="884452"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A</a:t>
            </a:r>
          </a:p>
        </p:txBody>
      </p:sp>
      <p:sp>
        <p:nvSpPr>
          <p:cNvPr id="18456" name="Rectangle 26"/>
          <p:cNvSpPr>
            <a:spLocks noChangeArrowheads="1"/>
          </p:cNvSpPr>
          <p:nvPr/>
        </p:nvSpPr>
        <p:spPr bwMode="auto">
          <a:xfrm>
            <a:off x="10141747" y="2100603"/>
            <a:ext cx="897211"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a:solidFill>
                  <a:srgbClr val="4D4D4D"/>
                </a:solidFill>
                <a:ea typeface="黑体" pitchFamily="49" charset="-122"/>
              </a:rPr>
              <a:t>结点 </a:t>
            </a:r>
            <a:r>
              <a:rPr kumimoji="1" lang="en-US" altLang="zh-CN">
                <a:solidFill>
                  <a:srgbClr val="4D4D4D"/>
                </a:solidFill>
                <a:ea typeface="黑体" pitchFamily="49" charset="-122"/>
              </a:rPr>
              <a:t>B</a:t>
            </a:r>
          </a:p>
        </p:txBody>
      </p:sp>
      <p:sp>
        <p:nvSpPr>
          <p:cNvPr id="18457" name="Rectangle 27"/>
          <p:cNvSpPr>
            <a:spLocks noChangeArrowheads="1"/>
          </p:cNvSpPr>
          <p:nvPr/>
        </p:nvSpPr>
        <p:spPr bwMode="auto">
          <a:xfrm>
            <a:off x="217989" y="3805972"/>
            <a:ext cx="1140868" cy="4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zh-CN" altLang="en-US" sz="2400" dirty="0">
                <a:solidFill>
                  <a:srgbClr val="4D4D4D"/>
                </a:solidFill>
                <a:ea typeface="黑体" pitchFamily="49" charset="-122"/>
              </a:rPr>
              <a:t>物理层</a:t>
            </a:r>
          </a:p>
        </p:txBody>
      </p:sp>
      <p:sp>
        <p:nvSpPr>
          <p:cNvPr id="18458" name="Rectangle 28"/>
          <p:cNvSpPr>
            <a:spLocks noChangeArrowheads="1"/>
          </p:cNvSpPr>
          <p:nvPr/>
        </p:nvSpPr>
        <p:spPr bwMode="auto">
          <a:xfrm>
            <a:off x="3047603"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59" name="Rectangle 29"/>
          <p:cNvSpPr>
            <a:spLocks noChangeArrowheads="1"/>
          </p:cNvSpPr>
          <p:nvPr/>
        </p:nvSpPr>
        <p:spPr bwMode="auto">
          <a:xfrm>
            <a:off x="325077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0" name="Rectangle 30"/>
          <p:cNvSpPr>
            <a:spLocks noChangeArrowheads="1"/>
          </p:cNvSpPr>
          <p:nvPr/>
        </p:nvSpPr>
        <p:spPr bwMode="auto">
          <a:xfrm>
            <a:off x="5079339"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1" name="Rectangle 31"/>
          <p:cNvSpPr>
            <a:spLocks noChangeArrowheads="1"/>
          </p:cNvSpPr>
          <p:nvPr/>
        </p:nvSpPr>
        <p:spPr bwMode="auto">
          <a:xfrm>
            <a:off x="528251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2" name="Rectangle 32"/>
          <p:cNvSpPr>
            <a:spLocks noChangeArrowheads="1"/>
          </p:cNvSpPr>
          <p:nvPr/>
        </p:nvSpPr>
        <p:spPr bwMode="auto">
          <a:xfrm>
            <a:off x="761900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3" name="Rectangle 33"/>
          <p:cNvSpPr>
            <a:spLocks noChangeArrowheads="1"/>
          </p:cNvSpPr>
          <p:nvPr/>
        </p:nvSpPr>
        <p:spPr bwMode="auto">
          <a:xfrm>
            <a:off x="7822182"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p>
        </p:txBody>
      </p:sp>
      <p:sp>
        <p:nvSpPr>
          <p:cNvPr id="18464" name="Rectangle 34"/>
          <p:cNvSpPr>
            <a:spLocks noChangeArrowheads="1"/>
          </p:cNvSpPr>
          <p:nvPr/>
        </p:nvSpPr>
        <p:spPr bwMode="auto">
          <a:xfrm>
            <a:off x="9853917"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5" name="Rectangle 35"/>
          <p:cNvSpPr>
            <a:spLocks noChangeArrowheads="1"/>
          </p:cNvSpPr>
          <p:nvPr/>
        </p:nvSpPr>
        <p:spPr bwMode="auto">
          <a:xfrm>
            <a:off x="10057091"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6" name="Rectangle 36"/>
          <p:cNvSpPr>
            <a:spLocks noChangeArrowheads="1"/>
          </p:cNvSpPr>
          <p:nvPr/>
        </p:nvSpPr>
        <p:spPr bwMode="auto">
          <a:xfrm>
            <a:off x="10260264"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7" name="Rectangle 37"/>
          <p:cNvSpPr>
            <a:spLocks noChangeArrowheads="1"/>
          </p:cNvSpPr>
          <p:nvPr/>
        </p:nvSpPr>
        <p:spPr bwMode="auto">
          <a:xfrm>
            <a:off x="10463438" y="4491931"/>
            <a:ext cx="101587" cy="152435"/>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68" name="Line 38"/>
          <p:cNvSpPr>
            <a:spLocks noChangeShapeType="1"/>
          </p:cNvSpPr>
          <p:nvPr/>
        </p:nvSpPr>
        <p:spPr bwMode="auto">
          <a:xfrm>
            <a:off x="5485686" y="4568149"/>
            <a:ext cx="406347"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p>
        </p:txBody>
      </p:sp>
      <p:sp>
        <p:nvSpPr>
          <p:cNvPr id="18469" name="Line 39"/>
          <p:cNvSpPr>
            <a:spLocks noChangeShapeType="1"/>
          </p:cNvSpPr>
          <p:nvPr/>
        </p:nvSpPr>
        <p:spPr bwMode="auto">
          <a:xfrm rot="5400000">
            <a:off x="2945961" y="4301387"/>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70" name="Line 40"/>
          <p:cNvSpPr>
            <a:spLocks noChangeShapeType="1"/>
          </p:cNvSpPr>
          <p:nvPr/>
        </p:nvSpPr>
        <p:spPr bwMode="auto">
          <a:xfrm rot="16200000" flipV="1">
            <a:off x="10361796" y="4339496"/>
            <a:ext cx="304871"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grpSp>
        <p:nvGrpSpPr>
          <p:cNvPr id="18471" name="Group 41"/>
          <p:cNvGrpSpPr>
            <a:grpSpLocks/>
          </p:cNvGrpSpPr>
          <p:nvPr/>
        </p:nvGrpSpPr>
        <p:grpSpPr bwMode="auto">
          <a:xfrm>
            <a:off x="3453950" y="4491931"/>
            <a:ext cx="1422215" cy="152435"/>
            <a:chOff x="1344" y="912"/>
            <a:chExt cx="672" cy="96"/>
          </a:xfrm>
        </p:grpSpPr>
        <p:sp>
          <p:nvSpPr>
            <p:cNvPr id="18490" name="Line 42"/>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91" name="Freeform 43"/>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grpSp>
        <p:nvGrpSpPr>
          <p:cNvPr id="18472" name="Group 44"/>
          <p:cNvGrpSpPr>
            <a:grpSpLocks/>
          </p:cNvGrpSpPr>
          <p:nvPr/>
        </p:nvGrpSpPr>
        <p:grpSpPr bwMode="auto">
          <a:xfrm>
            <a:off x="8126942" y="4491931"/>
            <a:ext cx="1422215" cy="157198"/>
            <a:chOff x="4080" y="3676"/>
            <a:chExt cx="672" cy="99"/>
          </a:xfrm>
        </p:grpSpPr>
        <p:sp>
          <p:nvSpPr>
            <p:cNvPr id="18488" name="Line 45"/>
            <p:cNvSpPr>
              <a:spLocks noChangeShapeType="1"/>
            </p:cNvSpPr>
            <p:nvPr/>
          </p:nvSpPr>
          <p:spPr bwMode="auto">
            <a:xfrm>
              <a:off x="4080" y="3727"/>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8489"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a:solidFill>
                <a:schemeClr val="tx1"/>
              </a:solidFill>
              <a:round/>
              <a:headEnd type="none" w="sm" len="lg"/>
              <a:tailEnd type="none" w="sm" len="lg"/>
            </a:ln>
          </p:spPr>
          <p:txBody>
            <a:bodyPr/>
            <a:lstStyle/>
            <a:p>
              <a:endParaRPr lang="zh-CN" altLang="en-US"/>
            </a:p>
          </p:txBody>
        </p:sp>
      </p:grpSp>
      <p:sp>
        <p:nvSpPr>
          <p:cNvPr id="18473" name="Rectangle 66"/>
          <p:cNvSpPr>
            <a:spLocks noChangeArrowheads="1"/>
          </p:cNvSpPr>
          <p:nvPr/>
        </p:nvSpPr>
        <p:spPr bwMode="auto">
          <a:xfrm>
            <a:off x="1625389" y="2434055"/>
            <a:ext cx="2681468" cy="1829223"/>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108850" tIns="54425" rIns="108850" bIns="54425" anchor="ctr"/>
          <a:lstStyle/>
          <a:p>
            <a:pPr eaLnBrk="1" hangingPunct="1"/>
            <a:endParaRPr lang="zh-CN" altLang="en-US">
              <a:solidFill>
                <a:srgbClr val="4D4D4D"/>
              </a:solidFill>
            </a:endParaRPr>
          </a:p>
        </p:txBody>
      </p:sp>
      <p:sp>
        <p:nvSpPr>
          <p:cNvPr id="18474" name="Rectangle 67"/>
          <p:cNvSpPr>
            <a:spLocks noChangeArrowheads="1"/>
          </p:cNvSpPr>
          <p:nvPr/>
        </p:nvSpPr>
        <p:spPr bwMode="auto">
          <a:xfrm>
            <a:off x="1650785" y="3043796"/>
            <a:ext cx="2641256" cy="609741"/>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75" name="Line 68"/>
          <p:cNvSpPr>
            <a:spLocks noChangeShapeType="1"/>
          </p:cNvSpPr>
          <p:nvPr/>
        </p:nvSpPr>
        <p:spPr bwMode="auto">
          <a:xfrm>
            <a:off x="1625389" y="3042208"/>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6" name="Rectangle 69"/>
          <p:cNvSpPr>
            <a:spLocks noChangeArrowheads="1"/>
          </p:cNvSpPr>
          <p:nvPr/>
        </p:nvSpPr>
        <p:spPr bwMode="auto">
          <a:xfrm>
            <a:off x="2033852" y="3196231"/>
            <a:ext cx="1853959"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77" name="Line 70"/>
          <p:cNvSpPr>
            <a:spLocks noChangeShapeType="1"/>
          </p:cNvSpPr>
          <p:nvPr/>
        </p:nvSpPr>
        <p:spPr bwMode="auto">
          <a:xfrm>
            <a:off x="1625389" y="3651949"/>
            <a:ext cx="267723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solidFill>
                <a:srgbClr val="4D4D4D"/>
              </a:solidFill>
            </a:endParaRPr>
          </a:p>
        </p:txBody>
      </p:sp>
      <p:sp>
        <p:nvSpPr>
          <p:cNvPr id="18478" name="Rectangle 71"/>
          <p:cNvSpPr>
            <a:spLocks noChangeArrowheads="1"/>
          </p:cNvSpPr>
          <p:nvPr/>
        </p:nvSpPr>
        <p:spPr bwMode="auto">
          <a:xfrm>
            <a:off x="2306866" y="2586490"/>
            <a:ext cx="1320628" cy="304871"/>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r>
              <a:rPr kumimoji="1" lang="en-US" altLang="zh-CN">
                <a:solidFill>
                  <a:srgbClr val="4D4D4D"/>
                </a:solidFill>
                <a:ea typeface="黑体" pitchFamily="49" charset="-122"/>
              </a:rPr>
              <a:t>IP </a:t>
            </a:r>
            <a:r>
              <a:rPr kumimoji="1" lang="zh-CN" altLang="en-US">
                <a:solidFill>
                  <a:srgbClr val="4D4D4D"/>
                </a:solidFill>
                <a:ea typeface="黑体" pitchFamily="49" charset="-122"/>
              </a:rPr>
              <a:t>数据报</a:t>
            </a:r>
          </a:p>
        </p:txBody>
      </p:sp>
      <p:sp>
        <p:nvSpPr>
          <p:cNvPr id="18479" name="Rectangle 72"/>
          <p:cNvSpPr>
            <a:spLocks noChangeArrowheads="1"/>
          </p:cNvSpPr>
          <p:nvPr/>
        </p:nvSpPr>
        <p:spPr bwMode="auto">
          <a:xfrm>
            <a:off x="2025387" y="3805972"/>
            <a:ext cx="1870890" cy="304871"/>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108850" tIns="54425" rIns="108850" bIns="54425" anchor="ctr"/>
          <a:lstStyle/>
          <a:p>
            <a:pPr algn="ctr" defTabSz="907085"/>
            <a:endParaRPr kumimoji="1" lang="zh-CN" altLang="en-US">
              <a:solidFill>
                <a:srgbClr val="4D4D4D"/>
              </a:solidFill>
              <a:ea typeface="黑体" pitchFamily="49" charset="-122"/>
            </a:endParaRPr>
          </a:p>
        </p:txBody>
      </p:sp>
      <p:sp>
        <p:nvSpPr>
          <p:cNvPr id="18480" name="Rectangle 73"/>
          <p:cNvSpPr>
            <a:spLocks noChangeArrowheads="1"/>
          </p:cNvSpPr>
          <p:nvPr/>
        </p:nvSpPr>
        <p:spPr bwMode="auto">
          <a:xfrm>
            <a:off x="1940732" y="3818675"/>
            <a:ext cx="1911463" cy="35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lnSpc>
                <a:spcPct val="85000"/>
              </a:lnSpc>
            </a:pPr>
            <a:r>
              <a:rPr kumimoji="1" lang="en-US" altLang="zh-CN" sz="1900">
                <a:solidFill>
                  <a:srgbClr val="4D4D4D"/>
                </a:solidFill>
                <a:ea typeface="黑体" pitchFamily="49" charset="-122"/>
              </a:rPr>
              <a:t>1010…  …0110</a:t>
            </a:r>
          </a:p>
        </p:txBody>
      </p:sp>
      <p:sp>
        <p:nvSpPr>
          <p:cNvPr id="18481" name="AutoShape 74"/>
          <p:cNvSpPr>
            <a:spLocks noChangeArrowheads="1"/>
          </p:cNvSpPr>
          <p:nvPr/>
        </p:nvSpPr>
        <p:spPr bwMode="auto">
          <a:xfrm>
            <a:off x="2761891" y="3653537"/>
            <a:ext cx="406347" cy="335040"/>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108850" tIns="54425" rIns="108850" bIns="54425" anchor="ctr"/>
          <a:lstStyle/>
          <a:p>
            <a:pPr eaLnBrk="1" hangingPunct="1"/>
            <a:endParaRPr lang="zh-CN" altLang="en-US">
              <a:solidFill>
                <a:srgbClr val="4D4D4D"/>
              </a:solidFill>
            </a:endParaRPr>
          </a:p>
        </p:txBody>
      </p:sp>
      <p:sp>
        <p:nvSpPr>
          <p:cNvPr id="18482" name="Rectangle 75"/>
          <p:cNvSpPr>
            <a:spLocks noChangeArrowheads="1"/>
          </p:cNvSpPr>
          <p:nvPr/>
        </p:nvSpPr>
        <p:spPr bwMode="auto">
          <a:xfrm>
            <a:off x="2298401" y="3205759"/>
            <a:ext cx="1320628" cy="28105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nchor="ctr"/>
          <a:lstStyle/>
          <a:p>
            <a:pPr eaLnBrk="1" hangingPunct="1"/>
            <a:endParaRPr lang="zh-CN" altLang="en-US">
              <a:solidFill>
                <a:srgbClr val="4D4D4D"/>
              </a:solidFill>
            </a:endParaRPr>
          </a:p>
        </p:txBody>
      </p:sp>
      <p:sp>
        <p:nvSpPr>
          <p:cNvPr id="18483" name="AutoShape 76"/>
          <p:cNvSpPr>
            <a:spLocks noChangeArrowheads="1"/>
          </p:cNvSpPr>
          <p:nvPr/>
        </p:nvSpPr>
        <p:spPr bwMode="auto">
          <a:xfrm>
            <a:off x="2306866" y="2900888"/>
            <a:ext cx="1320628" cy="369973"/>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108850" tIns="54425" rIns="108850" bIns="54425" anchor="ctr"/>
          <a:lstStyle/>
          <a:p>
            <a:pPr eaLnBrk="1" hangingPunct="1"/>
            <a:endParaRPr lang="zh-CN" altLang="en-US">
              <a:solidFill>
                <a:srgbClr val="4D4D4D"/>
              </a:solidFill>
            </a:endParaRPr>
          </a:p>
        </p:txBody>
      </p:sp>
      <p:sp>
        <p:nvSpPr>
          <p:cNvPr id="18484" name="Text Box 77"/>
          <p:cNvSpPr txBox="1">
            <a:spLocks noChangeArrowheads="1"/>
          </p:cNvSpPr>
          <p:nvPr/>
        </p:nvSpPr>
        <p:spPr bwMode="auto">
          <a:xfrm>
            <a:off x="1583060" y="3150183"/>
            <a:ext cx="48913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8850" tIns="54425" rIns="108850" bIns="54425">
            <a:spAutoFit/>
          </a:bodyPr>
          <a:lstStyle>
            <a:lvl1pPr defTabSz="762000">
              <a:defRPr sz="1600" b="1">
                <a:solidFill>
                  <a:srgbClr val="1C1C1C"/>
                </a:solidFill>
                <a:latin typeface="黑体" pitchFamily="49" charset="-122"/>
                <a:ea typeface="黑体" pitchFamily="49" charset="-122"/>
              </a:defRPr>
            </a:lvl1pPr>
            <a:lvl2pPr marL="742950" indent="-285750" defTabSz="762000">
              <a:defRPr sz="1600">
                <a:solidFill>
                  <a:srgbClr val="1C1C1C"/>
                </a:solidFill>
                <a:latin typeface="黑体" pitchFamily="49" charset="-122"/>
                <a:ea typeface="黑体" pitchFamily="49" charset="-122"/>
              </a:defRPr>
            </a:lvl2pPr>
            <a:lvl3pPr marL="1143000" indent="-228600" defTabSz="762000">
              <a:defRPr sz="1600">
                <a:solidFill>
                  <a:srgbClr val="1C1C1C"/>
                </a:solidFill>
                <a:latin typeface="黑体" pitchFamily="49" charset="-122"/>
                <a:ea typeface="黑体" pitchFamily="49" charset="-122"/>
              </a:defRPr>
            </a:lvl3pPr>
            <a:lvl4pPr marL="1600200" indent="-228600" defTabSz="762000">
              <a:defRPr sz="1600">
                <a:solidFill>
                  <a:srgbClr val="1C1C1C"/>
                </a:solidFill>
                <a:latin typeface="黑体" pitchFamily="49" charset="-122"/>
                <a:ea typeface="黑体" pitchFamily="49" charset="-122"/>
              </a:defRPr>
            </a:lvl4pPr>
            <a:lvl5pPr marL="2057400" indent="-228600" defTabSz="762000">
              <a:defRPr sz="1600">
                <a:solidFill>
                  <a:srgbClr val="1C1C1C"/>
                </a:solidFill>
                <a:latin typeface="黑体" pitchFamily="49" charset="-122"/>
                <a:ea typeface="黑体" pitchFamily="49" charset="-122"/>
              </a:defRPr>
            </a:lvl5pPr>
            <a:lvl6pPr marL="2514600" indent="-228600" defTabSz="762000" eaLnBrk="0" hangingPunct="0">
              <a:defRPr sz="1600">
                <a:solidFill>
                  <a:srgbClr val="1C1C1C"/>
                </a:solidFill>
                <a:latin typeface="黑体" pitchFamily="49" charset="-122"/>
                <a:ea typeface="黑体" pitchFamily="49" charset="-122"/>
              </a:defRPr>
            </a:lvl6pPr>
            <a:lvl7pPr marL="2971800" indent="-228600" defTabSz="762000" eaLnBrk="0" hangingPunct="0">
              <a:defRPr sz="1600">
                <a:solidFill>
                  <a:srgbClr val="1C1C1C"/>
                </a:solidFill>
                <a:latin typeface="黑体" pitchFamily="49" charset="-122"/>
                <a:ea typeface="黑体" pitchFamily="49" charset="-122"/>
              </a:defRPr>
            </a:lvl7pPr>
            <a:lvl8pPr marL="3429000" indent="-228600" defTabSz="762000" eaLnBrk="0" hangingPunct="0">
              <a:defRPr sz="1600">
                <a:solidFill>
                  <a:srgbClr val="1C1C1C"/>
                </a:solidFill>
                <a:latin typeface="黑体" pitchFamily="49" charset="-122"/>
                <a:ea typeface="黑体" pitchFamily="49" charset="-122"/>
              </a:defRPr>
            </a:lvl8pPr>
            <a:lvl9pPr marL="3886200" indent="-228600" defTabSz="762000" eaLnBrk="0" hangingPunct="0">
              <a:defRPr sz="1600">
                <a:solidFill>
                  <a:srgbClr val="1C1C1C"/>
                </a:solidFill>
                <a:latin typeface="黑体" pitchFamily="49" charset="-122"/>
                <a:ea typeface="黑体" pitchFamily="49" charset="-122"/>
              </a:defRPr>
            </a:lvl9pPr>
          </a:lstStyle>
          <a:p>
            <a:r>
              <a:rPr kumimoji="1" lang="zh-CN" altLang="en-US" sz="2100" b="0">
                <a:solidFill>
                  <a:srgbClr val="4D4D4D"/>
                </a:solidFill>
                <a:latin typeface="Arial" charset="0"/>
              </a:rPr>
              <a:t>帧</a:t>
            </a:r>
          </a:p>
        </p:txBody>
      </p:sp>
      <p:sp>
        <p:nvSpPr>
          <p:cNvPr id="18485" name="Rectangle 78"/>
          <p:cNvSpPr>
            <a:spLocks noChangeArrowheads="1"/>
          </p:cNvSpPr>
          <p:nvPr/>
        </p:nvSpPr>
        <p:spPr bwMode="auto">
          <a:xfrm>
            <a:off x="2573532" y="2864367"/>
            <a:ext cx="679203" cy="38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717" tIns="52913" rIns="107717" bIns="52913">
            <a:spAutoFit/>
          </a:bodyPr>
          <a:lstStyle/>
          <a:p>
            <a:pPr defTabSz="907085"/>
            <a:r>
              <a:rPr kumimoji="1" lang="zh-CN" altLang="en-US" dirty="0">
                <a:solidFill>
                  <a:schemeClr val="bg1"/>
                </a:solidFill>
                <a:ea typeface="黑体" pitchFamily="49" charset="-122"/>
              </a:rPr>
              <a:t>装入</a:t>
            </a:r>
          </a:p>
        </p:txBody>
      </p:sp>
      <p:sp>
        <p:nvSpPr>
          <p:cNvPr id="18486" name="Line 79"/>
          <p:cNvSpPr>
            <a:spLocks noChangeShapeType="1"/>
          </p:cNvSpPr>
          <p:nvPr/>
        </p:nvSpPr>
        <p:spPr bwMode="auto">
          <a:xfrm>
            <a:off x="2292052" y="3200994"/>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
        <p:nvSpPr>
          <p:cNvPr id="18487" name="Line 80"/>
          <p:cNvSpPr>
            <a:spLocks noChangeShapeType="1"/>
          </p:cNvSpPr>
          <p:nvPr/>
        </p:nvSpPr>
        <p:spPr bwMode="auto">
          <a:xfrm>
            <a:off x="3612680" y="3202583"/>
            <a:ext cx="0" cy="28581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108850" tIns="54425" rIns="108850" bIns="54425"/>
          <a:lstStyle/>
          <a:p>
            <a:endParaRPr lang="zh-CN" altLang="en-US">
              <a:solidFill>
                <a:srgbClr val="4D4D4D"/>
              </a:solidFill>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某大学有三个系，各自有一个局域网</a:t>
            </a:r>
          </a:p>
        </p:txBody>
      </p:sp>
      <p:sp>
        <p:nvSpPr>
          <p:cNvPr id="104450" name="Rectangle 2"/>
          <p:cNvSpPr>
            <a:spLocks noGrp="1" noChangeArrowheads="1"/>
          </p:cNvSpPr>
          <p:nvPr>
            <p:ph type="title"/>
          </p:nvPr>
        </p:nvSpPr>
        <p:spPr/>
        <p:txBody>
          <a:bodyPr/>
          <a:lstStyle/>
          <a:p>
            <a:r>
              <a:rPr lang="zh-CN" altLang="en-US" sz="4000" dirty="0">
                <a:solidFill>
                  <a:srgbClr val="FFFFFF"/>
                </a:solidFill>
              </a:rPr>
              <a:t>在物理层考虑扩展</a:t>
            </a:r>
            <a:endParaRPr lang="en-US" altLang="zh-CN" sz="4000" dirty="0">
              <a:solidFill>
                <a:srgbClr val="FFFFFF"/>
              </a:solidFill>
            </a:endParaRPr>
          </a:p>
        </p:txBody>
      </p:sp>
      <p:sp>
        <p:nvSpPr>
          <p:cNvPr id="104452" name="Rectangle 4"/>
          <p:cNvSpPr>
            <a:spLocks noChangeArrowheads="1"/>
          </p:cNvSpPr>
          <p:nvPr/>
        </p:nvSpPr>
        <p:spPr bwMode="auto">
          <a:xfrm>
            <a:off x="1390470" y="2825779"/>
            <a:ext cx="10465554" cy="65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marL="408188" indent="-408188">
              <a:spcBef>
                <a:spcPct val="20000"/>
              </a:spcBef>
              <a:buFontTx/>
              <a:buChar char="•"/>
            </a:pPr>
            <a:endParaRPr lang="zh-CN" altLang="en-US">
              <a:ea typeface="黑体" pitchFamily="49" charset="-122"/>
            </a:endParaRPr>
          </a:p>
        </p:txBody>
      </p:sp>
      <p:sp>
        <p:nvSpPr>
          <p:cNvPr id="104453" name="Text Box 5"/>
          <p:cNvSpPr txBox="1">
            <a:spLocks noChangeArrowheads="1"/>
          </p:cNvSpPr>
          <p:nvPr/>
        </p:nvSpPr>
        <p:spPr bwMode="auto">
          <a:xfrm>
            <a:off x="4232783" y="2466921"/>
            <a:ext cx="319499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三个独立的碰撞域</a:t>
            </a:r>
          </a:p>
        </p:txBody>
      </p:sp>
      <p:sp>
        <p:nvSpPr>
          <p:cNvPr id="104454" name="AutoShape 6"/>
          <p:cNvSpPr>
            <a:spLocks noChangeArrowheads="1"/>
          </p:cNvSpPr>
          <p:nvPr/>
        </p:nvSpPr>
        <p:spPr bwMode="auto">
          <a:xfrm>
            <a:off x="634917" y="3265618"/>
            <a:ext cx="3413740" cy="2972488"/>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55" name="Line 7"/>
          <p:cNvSpPr>
            <a:spLocks noChangeShapeType="1"/>
          </p:cNvSpPr>
          <p:nvPr/>
        </p:nvSpPr>
        <p:spPr bwMode="auto">
          <a:xfrm flipH="1">
            <a:off x="1170365" y="4816964"/>
            <a:ext cx="852905"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5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975"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57" name="Line 9"/>
          <p:cNvSpPr>
            <a:spLocks noChangeShapeType="1"/>
          </p:cNvSpPr>
          <p:nvPr/>
        </p:nvSpPr>
        <p:spPr bwMode="auto">
          <a:xfrm>
            <a:off x="250580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8" name="Line 10"/>
          <p:cNvSpPr>
            <a:spLocks noChangeShapeType="1"/>
          </p:cNvSpPr>
          <p:nvPr/>
        </p:nvSpPr>
        <p:spPr bwMode="auto">
          <a:xfrm>
            <a:off x="2742843" y="4931292"/>
            <a:ext cx="840208"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59" name="Line 11"/>
          <p:cNvSpPr>
            <a:spLocks noChangeShapeType="1"/>
          </p:cNvSpPr>
          <p:nvPr/>
        </p:nvSpPr>
        <p:spPr bwMode="auto">
          <a:xfrm flipH="1">
            <a:off x="1966128" y="4828079"/>
            <a:ext cx="228570"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0205"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1"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231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62"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4428" y="5364779"/>
            <a:ext cx="641266"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3" name="Text Box 15"/>
          <p:cNvSpPr txBox="1">
            <a:spLocks noChangeArrowheads="1"/>
          </p:cNvSpPr>
          <p:nvPr/>
        </p:nvSpPr>
        <p:spPr bwMode="auto">
          <a:xfrm>
            <a:off x="814811"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一系</a:t>
            </a:r>
          </a:p>
        </p:txBody>
      </p:sp>
      <p:pic>
        <p:nvPicPr>
          <p:cNvPr id="10446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0581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65" name="AutoShape 17"/>
          <p:cNvSpPr>
            <a:spLocks noChangeArrowheads="1"/>
          </p:cNvSpPr>
          <p:nvPr/>
        </p:nvSpPr>
        <p:spPr bwMode="auto">
          <a:xfrm>
            <a:off x="4249713" y="3265618"/>
            <a:ext cx="3411623" cy="2972488"/>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66" name="Line 18"/>
          <p:cNvSpPr>
            <a:spLocks noChangeShapeType="1"/>
          </p:cNvSpPr>
          <p:nvPr/>
        </p:nvSpPr>
        <p:spPr bwMode="auto">
          <a:xfrm flipH="1">
            <a:off x="4783044" y="4816964"/>
            <a:ext cx="855022"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67"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8655"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68" name="Line 20"/>
          <p:cNvSpPr>
            <a:spLocks noChangeShapeType="1"/>
          </p:cNvSpPr>
          <p:nvPr/>
        </p:nvSpPr>
        <p:spPr bwMode="auto">
          <a:xfrm>
            <a:off x="6118487" y="4955109"/>
            <a:ext cx="237036"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69" name="Line 21"/>
          <p:cNvSpPr>
            <a:spLocks noChangeShapeType="1"/>
          </p:cNvSpPr>
          <p:nvPr/>
        </p:nvSpPr>
        <p:spPr bwMode="auto">
          <a:xfrm>
            <a:off x="6355524" y="4931292"/>
            <a:ext cx="842324"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70" name="Line 22"/>
          <p:cNvSpPr>
            <a:spLocks noChangeShapeType="1"/>
          </p:cNvSpPr>
          <p:nvPr/>
        </p:nvSpPr>
        <p:spPr bwMode="auto">
          <a:xfrm flipH="1">
            <a:off x="5578807" y="4828079"/>
            <a:ext cx="230687"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1"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28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2"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4996"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73"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1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4" name="Text Box 26"/>
          <p:cNvSpPr txBox="1">
            <a:spLocks noChangeArrowheads="1"/>
          </p:cNvSpPr>
          <p:nvPr/>
        </p:nvSpPr>
        <p:spPr bwMode="auto">
          <a:xfrm>
            <a:off x="4366115"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二系</a:t>
            </a:r>
          </a:p>
        </p:txBody>
      </p:sp>
      <p:pic>
        <p:nvPicPr>
          <p:cNvPr id="104475"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318492" y="4456519"/>
            <a:ext cx="1477241"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76" name="AutoShape 28"/>
          <p:cNvSpPr>
            <a:spLocks noChangeArrowheads="1"/>
          </p:cNvSpPr>
          <p:nvPr/>
        </p:nvSpPr>
        <p:spPr bwMode="auto">
          <a:xfrm>
            <a:off x="7866626" y="3265618"/>
            <a:ext cx="3411623" cy="2972488"/>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4477" name="Line 29"/>
          <p:cNvSpPr>
            <a:spLocks noChangeShapeType="1"/>
          </p:cNvSpPr>
          <p:nvPr/>
        </p:nvSpPr>
        <p:spPr bwMode="auto">
          <a:xfrm flipH="1">
            <a:off x="8402074" y="4816964"/>
            <a:ext cx="852906" cy="73677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78"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684"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79" name="Line 31"/>
          <p:cNvSpPr>
            <a:spLocks noChangeShapeType="1"/>
          </p:cNvSpPr>
          <p:nvPr/>
        </p:nvSpPr>
        <p:spPr bwMode="auto">
          <a:xfrm>
            <a:off x="9735399" y="4955109"/>
            <a:ext cx="239153"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0" name="Line 32"/>
          <p:cNvSpPr>
            <a:spLocks noChangeShapeType="1"/>
          </p:cNvSpPr>
          <p:nvPr/>
        </p:nvSpPr>
        <p:spPr bwMode="auto">
          <a:xfrm>
            <a:off x="9974553" y="4931292"/>
            <a:ext cx="840207" cy="5748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4481" name="Line 33"/>
          <p:cNvSpPr>
            <a:spLocks noChangeShapeType="1"/>
          </p:cNvSpPr>
          <p:nvPr/>
        </p:nvSpPr>
        <p:spPr bwMode="auto">
          <a:xfrm flipH="1">
            <a:off x="9195721" y="4828079"/>
            <a:ext cx="230686" cy="7431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4482"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979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1908" y="5364779"/>
            <a:ext cx="641267"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4484"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6137" y="5364779"/>
            <a:ext cx="639150" cy="51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4485" name="Text Box 37"/>
          <p:cNvSpPr txBox="1">
            <a:spLocks noChangeArrowheads="1"/>
          </p:cNvSpPr>
          <p:nvPr/>
        </p:nvSpPr>
        <p:spPr bwMode="auto">
          <a:xfrm>
            <a:off x="7917420" y="4412058"/>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三系</a:t>
            </a:r>
          </a:p>
        </p:txBody>
      </p:sp>
      <p:pic>
        <p:nvPicPr>
          <p:cNvPr id="104486" name="Picture 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8937521" y="4456519"/>
            <a:ext cx="1475124" cy="61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4487" name="AutoShape 39"/>
          <p:cNvSpPr>
            <a:spLocks/>
          </p:cNvSpPr>
          <p:nvPr/>
        </p:nvSpPr>
        <p:spPr bwMode="auto">
          <a:xfrm rot="5400000" flipV="1">
            <a:off x="5821589" y="-715911"/>
            <a:ext cx="416021" cy="7585146"/>
          </a:xfrm>
          <a:prstGeom prst="leftBrace">
            <a:avLst>
              <a:gd name="adj1" fmla="val 113995"/>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pPr eaLnBrk="1" hangingPunct="1"/>
            <a:endParaRPr lang="zh-CN" altLang="en-US"/>
          </a:p>
        </p:txBody>
      </p:sp>
      <p:sp>
        <p:nvSpPr>
          <p:cNvPr id="104488" name="Text Box 40"/>
          <p:cNvSpPr txBox="1">
            <a:spLocks noChangeArrowheads="1"/>
          </p:cNvSpPr>
          <p:nvPr/>
        </p:nvSpPr>
        <p:spPr bwMode="auto">
          <a:xfrm>
            <a:off x="1561897"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89" name="Text Box 41"/>
          <p:cNvSpPr txBox="1">
            <a:spLocks noChangeArrowheads="1"/>
          </p:cNvSpPr>
          <p:nvPr/>
        </p:nvSpPr>
        <p:spPr bwMode="auto">
          <a:xfrm>
            <a:off x="5305793"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
        <p:nvSpPr>
          <p:cNvPr id="104490" name="Text Box 42"/>
          <p:cNvSpPr txBox="1">
            <a:spLocks noChangeArrowheads="1"/>
          </p:cNvSpPr>
          <p:nvPr/>
        </p:nvSpPr>
        <p:spPr bwMode="auto">
          <a:xfrm>
            <a:off x="8854980" y="3332308"/>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a:solidFill>
                  <a:schemeClr val="tx2"/>
                </a:solidFill>
                <a:latin typeface="Times New Roman" pitchFamily="18" charset="0"/>
              </a:rPr>
              <a:t>碰撞域</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一个更大的碰撞域</a:t>
            </a:r>
          </a:p>
          <a:p>
            <a:endParaRPr lang="zh-CN" altLang="en-US" dirty="0"/>
          </a:p>
        </p:txBody>
      </p:sp>
      <p:sp>
        <p:nvSpPr>
          <p:cNvPr id="105474" name="Rectangle 2"/>
          <p:cNvSpPr>
            <a:spLocks noGrp="1" noChangeArrowheads="1"/>
          </p:cNvSpPr>
          <p:nvPr>
            <p:ph type="title"/>
          </p:nvPr>
        </p:nvSpPr>
        <p:spPr/>
        <p:txBody>
          <a:bodyPr/>
          <a:lstStyle/>
          <a:p>
            <a:r>
              <a:rPr lang="zh-CN" altLang="en-US" sz="4000" dirty="0">
                <a:solidFill>
                  <a:srgbClr val="FFFFFF"/>
                </a:solidFill>
              </a:rPr>
              <a:t>在物理层考虑扩展</a:t>
            </a:r>
          </a:p>
        </p:txBody>
      </p:sp>
      <p:sp>
        <p:nvSpPr>
          <p:cNvPr id="105475" name="AutoShape 4"/>
          <p:cNvSpPr>
            <a:spLocks noChangeArrowheads="1"/>
          </p:cNvSpPr>
          <p:nvPr/>
        </p:nvSpPr>
        <p:spPr bwMode="auto">
          <a:xfrm>
            <a:off x="65609" y="2439150"/>
            <a:ext cx="11885653" cy="3078876"/>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8850" tIns="54425" rIns="108850" bIns="54425" anchor="ctr"/>
          <a:lstStyle/>
          <a:p>
            <a:pPr eaLnBrk="1" hangingPunct="1"/>
            <a:endParaRPr lang="zh-CN" altLang="en-US"/>
          </a:p>
        </p:txBody>
      </p:sp>
      <p:sp>
        <p:nvSpPr>
          <p:cNvPr id="105476" name="Line 5"/>
          <p:cNvSpPr>
            <a:spLocks noChangeShapeType="1"/>
          </p:cNvSpPr>
          <p:nvPr/>
        </p:nvSpPr>
        <p:spPr bwMode="auto">
          <a:xfrm flipH="1">
            <a:off x="2628558" y="3080059"/>
            <a:ext cx="2863478" cy="9622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7" name="Line 6"/>
          <p:cNvSpPr>
            <a:spLocks noChangeShapeType="1"/>
          </p:cNvSpPr>
          <p:nvPr/>
        </p:nvSpPr>
        <p:spPr bwMode="auto">
          <a:xfrm>
            <a:off x="6408433" y="3087998"/>
            <a:ext cx="3561887" cy="9193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8" name="Line 7"/>
          <p:cNvSpPr>
            <a:spLocks noChangeShapeType="1"/>
          </p:cNvSpPr>
          <p:nvPr/>
        </p:nvSpPr>
        <p:spPr bwMode="auto">
          <a:xfrm>
            <a:off x="5938593" y="3135635"/>
            <a:ext cx="279364" cy="8923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79" name="Text Box 8"/>
          <p:cNvSpPr txBox="1">
            <a:spLocks noChangeArrowheads="1"/>
          </p:cNvSpPr>
          <p:nvPr/>
        </p:nvSpPr>
        <p:spPr bwMode="auto">
          <a:xfrm>
            <a:off x="81481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一系</a:t>
            </a:r>
          </a:p>
        </p:txBody>
      </p:sp>
      <p:sp>
        <p:nvSpPr>
          <p:cNvPr id="105480" name="Text Box 9"/>
          <p:cNvSpPr txBox="1">
            <a:spLocks noChangeArrowheads="1"/>
          </p:cNvSpPr>
          <p:nvPr/>
        </p:nvSpPr>
        <p:spPr bwMode="auto">
          <a:xfrm>
            <a:off x="8395725"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三系</a:t>
            </a:r>
          </a:p>
        </p:txBody>
      </p:sp>
      <p:sp>
        <p:nvSpPr>
          <p:cNvPr id="105481" name="Text Box 10"/>
          <p:cNvSpPr txBox="1">
            <a:spLocks noChangeArrowheads="1"/>
          </p:cNvSpPr>
          <p:nvPr/>
        </p:nvSpPr>
        <p:spPr bwMode="auto">
          <a:xfrm>
            <a:off x="4556591" y="3805715"/>
            <a:ext cx="96361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二系</a:t>
            </a:r>
          </a:p>
        </p:txBody>
      </p:sp>
      <p:sp>
        <p:nvSpPr>
          <p:cNvPr id="105482" name="Text Box 11"/>
          <p:cNvSpPr txBox="1">
            <a:spLocks noChangeArrowheads="1"/>
          </p:cNvSpPr>
          <p:nvPr/>
        </p:nvSpPr>
        <p:spPr bwMode="auto">
          <a:xfrm>
            <a:off x="2954482" y="2583057"/>
            <a:ext cx="2079309" cy="55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主干集线器</a:t>
            </a:r>
          </a:p>
        </p:txBody>
      </p:sp>
      <p:sp>
        <p:nvSpPr>
          <p:cNvPr id="105484" name="Line 13"/>
          <p:cNvSpPr>
            <a:spLocks noChangeShapeType="1"/>
          </p:cNvSpPr>
          <p:nvPr/>
        </p:nvSpPr>
        <p:spPr bwMode="auto">
          <a:xfrm flipH="1">
            <a:off x="1164016"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5"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928"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86" name="Line 15"/>
          <p:cNvSpPr>
            <a:spLocks noChangeShapeType="1"/>
          </p:cNvSpPr>
          <p:nvPr/>
        </p:nvSpPr>
        <p:spPr bwMode="auto">
          <a:xfrm>
            <a:off x="2550253"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7" name="Line 16"/>
          <p:cNvSpPr>
            <a:spLocks noChangeShapeType="1"/>
          </p:cNvSpPr>
          <p:nvPr/>
        </p:nvSpPr>
        <p:spPr bwMode="auto">
          <a:xfrm>
            <a:off x="2797869" y="4282075"/>
            <a:ext cx="874070"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88" name="Line 17"/>
          <p:cNvSpPr>
            <a:spLocks noChangeShapeType="1"/>
          </p:cNvSpPr>
          <p:nvPr/>
        </p:nvSpPr>
        <p:spPr bwMode="auto">
          <a:xfrm flipH="1">
            <a:off x="1989408"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89"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0786"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464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1"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850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720627" y="3843824"/>
            <a:ext cx="1534383"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493" name="Line 22"/>
          <p:cNvSpPr>
            <a:spLocks noChangeShapeType="1"/>
          </p:cNvSpPr>
          <p:nvPr/>
        </p:nvSpPr>
        <p:spPr bwMode="auto">
          <a:xfrm flipH="1">
            <a:off x="4918493" y="4175687"/>
            <a:ext cx="886769"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4"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0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495" name="Line 24"/>
          <p:cNvSpPr>
            <a:spLocks noChangeShapeType="1"/>
          </p:cNvSpPr>
          <p:nvPr/>
        </p:nvSpPr>
        <p:spPr bwMode="auto">
          <a:xfrm>
            <a:off x="6304731" y="4304305"/>
            <a:ext cx="247617"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6" name="Line 25"/>
          <p:cNvSpPr>
            <a:spLocks noChangeShapeType="1"/>
          </p:cNvSpPr>
          <p:nvPr/>
        </p:nvSpPr>
        <p:spPr bwMode="auto">
          <a:xfrm>
            <a:off x="6552347" y="4282075"/>
            <a:ext cx="871953"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497" name="Line 26"/>
          <p:cNvSpPr>
            <a:spLocks noChangeShapeType="1"/>
          </p:cNvSpPr>
          <p:nvPr/>
        </p:nvSpPr>
        <p:spPr bwMode="auto">
          <a:xfrm flipH="1">
            <a:off x="5743886" y="4186803"/>
            <a:ext cx="239153"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498"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264"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499"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122"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0"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298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475105" y="3843824"/>
            <a:ext cx="1532267"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02" name="Line 31"/>
          <p:cNvSpPr>
            <a:spLocks noChangeShapeType="1"/>
          </p:cNvSpPr>
          <p:nvPr/>
        </p:nvSpPr>
        <p:spPr bwMode="auto">
          <a:xfrm flipH="1">
            <a:off x="8675088" y="4175687"/>
            <a:ext cx="886767" cy="681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000"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5504" name="Line 33"/>
          <p:cNvSpPr>
            <a:spLocks noChangeShapeType="1"/>
          </p:cNvSpPr>
          <p:nvPr/>
        </p:nvSpPr>
        <p:spPr bwMode="auto">
          <a:xfrm>
            <a:off x="10061324" y="4304305"/>
            <a:ext cx="247618"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5" name="Line 34"/>
          <p:cNvSpPr>
            <a:spLocks noChangeShapeType="1"/>
          </p:cNvSpPr>
          <p:nvPr/>
        </p:nvSpPr>
        <p:spPr bwMode="auto">
          <a:xfrm>
            <a:off x="10308943" y="4282075"/>
            <a:ext cx="874069" cy="5303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05506" name="Line 35"/>
          <p:cNvSpPr>
            <a:spLocks noChangeShapeType="1"/>
          </p:cNvSpPr>
          <p:nvPr/>
        </p:nvSpPr>
        <p:spPr bwMode="auto">
          <a:xfrm flipH="1">
            <a:off x="9500481" y="4186803"/>
            <a:ext cx="239152" cy="6859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pic>
        <p:nvPicPr>
          <p:cNvPr id="105507"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1859"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8"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5717"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09"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9575" y="4682218"/>
            <a:ext cx="664547" cy="47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5510" name="Picture 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9231698" y="3843824"/>
            <a:ext cx="1534384" cy="5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5511" name="Picture 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5022198" y="2568765"/>
            <a:ext cx="2050782" cy="7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5512" name="Text Box 41"/>
          <p:cNvSpPr txBox="1">
            <a:spLocks noChangeArrowheads="1"/>
          </p:cNvSpPr>
          <p:nvPr/>
        </p:nvSpPr>
        <p:spPr bwMode="auto">
          <a:xfrm>
            <a:off x="9718468" y="2576705"/>
            <a:ext cx="1335516" cy="5561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900" b="0" dirty="0">
                <a:solidFill>
                  <a:srgbClr val="4D4D4D"/>
                </a:solidFill>
                <a:latin typeface="Times New Roman" pitchFamily="18" charset="0"/>
              </a:rPr>
              <a:t>碰撞域</a:t>
            </a: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用集线器扩展局域网优点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使原来属于不同碰撞域的局域网上的计算机能够进行跨碰撞域的通信。</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扩大了局域网覆盖的地理范围。</a:t>
            </a:r>
          </a:p>
          <a:p>
            <a:r>
              <a:rPr lang="zh-CN" altLang="en-US" sz="3200" b="0" kern="1200" dirty="0">
                <a:solidFill>
                  <a:srgbClr val="4D4D4D"/>
                </a:solidFill>
                <a:latin typeface="微软雅黑" panose="020B0503020204020204" pitchFamily="34" charset="-122"/>
                <a:ea typeface="微软雅黑" panose="020B0503020204020204" pitchFamily="34" charset="-122"/>
              </a:rPr>
              <a:t>用集线器扩展局域网缺点</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碰撞域增大了，但总的吞吐量并未提高。</a:t>
            </a:r>
          </a:p>
          <a:p>
            <a:pPr lvl="1">
              <a:lnSpc>
                <a:spcPts val="4000"/>
              </a:lnSpc>
              <a:defRPr/>
            </a:pPr>
            <a:r>
              <a:rPr lang="zh-CN" altLang="en-US" sz="2800" dirty="0">
                <a:solidFill>
                  <a:srgbClr val="4D4D4D"/>
                </a:solidFill>
                <a:latin typeface="微软雅黑" panose="020B0503020204020204" pitchFamily="34" charset="-122"/>
                <a:ea typeface="微软雅黑" panose="020B0503020204020204" pitchFamily="34" charset="-122"/>
                <a:cs typeface="+mn-cs"/>
              </a:rPr>
              <a:t>如果不同的碰撞域使用不同的数据率，那么就不能用集线器将它们互连起来。</a:t>
            </a:r>
          </a:p>
        </p:txBody>
      </p:sp>
      <p:sp>
        <p:nvSpPr>
          <p:cNvPr id="106498" name="Rectangle 2"/>
          <p:cNvSpPr>
            <a:spLocks noGrp="1" noChangeArrowheads="1"/>
          </p:cNvSpPr>
          <p:nvPr>
            <p:ph type="title"/>
          </p:nvPr>
        </p:nvSpPr>
        <p:spPr/>
        <p:txBody>
          <a:bodyPr/>
          <a:lstStyle/>
          <a:p>
            <a:r>
              <a:rPr lang="zh-CN" altLang="en-US" sz="4000" dirty="0">
                <a:solidFill>
                  <a:srgbClr val="FFFFFF"/>
                </a:solidFill>
              </a:rPr>
              <a:t>在物理层考虑扩展</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扩展以太网更常用的方法是在数据链路层进行</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早期使用网桥，现在使用以太网交换机。</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07522" name="Rectangle 3"/>
          <p:cNvSpPr>
            <a:spLocks noGrp="1" noChangeArrowheads="1"/>
          </p:cNvSpPr>
          <p:nvPr>
            <p:ph type="title"/>
          </p:nvPr>
        </p:nvSpPr>
        <p:spPr/>
        <p:txBody>
          <a:bodyPr/>
          <a:lstStyle/>
          <a:p>
            <a:r>
              <a:rPr lang="zh-CN" altLang="en-US" sz="4000" dirty="0">
                <a:solidFill>
                  <a:srgbClr val="FFFFFF"/>
                </a:solidFill>
              </a:rPr>
              <a:t>在数据链路层扩展以太网 </a:t>
            </a:r>
          </a:p>
        </p:txBody>
      </p:sp>
      <p:sp>
        <p:nvSpPr>
          <p:cNvPr id="2" name="矩形 1">
            <a:extLst>
              <a:ext uri="{FF2B5EF4-FFF2-40B4-BE49-F238E27FC236}">
                <a16:creationId xmlns:a16="http://schemas.microsoft.com/office/drawing/2014/main" id="{5FA72D7C-0664-4C82-8CA3-1750591B2186}"/>
              </a:ext>
            </a:extLst>
          </p:cNvPr>
          <p:cNvSpPr/>
          <p:nvPr/>
        </p:nvSpPr>
        <p:spPr>
          <a:xfrm>
            <a:off x="1043382" y="2733390"/>
            <a:ext cx="10634865" cy="2310515"/>
          </a:xfrm>
          <a:prstGeom prst="rect">
            <a:avLst/>
          </a:prstGeom>
          <a:solidFill>
            <a:srgbClr val="FF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网桥</a:t>
            </a:r>
            <a:r>
              <a:rPr lang="zh-CN" altLang="en-US" sz="2600" b="1" dirty="0">
                <a:solidFill>
                  <a:srgbClr val="000099"/>
                </a:solidFill>
                <a:latin typeface="+mn-lt"/>
                <a:ea typeface="黑体" pitchFamily="2" charset="-122"/>
              </a:rPr>
              <a:t>工作在数据链路层。</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en-US" sz="2600" b="1" dirty="0">
                <a:solidFill>
                  <a:srgbClr val="C00000"/>
                </a:solidFill>
                <a:latin typeface="+mn-lt"/>
                <a:ea typeface="黑体" pitchFamily="2" charset="-122"/>
              </a:rPr>
              <a:t>它根据 </a:t>
            </a:r>
            <a:r>
              <a:rPr lang="en-US" altLang="zh-CN" sz="2600" b="1" dirty="0">
                <a:solidFill>
                  <a:srgbClr val="C00000"/>
                </a:solidFill>
                <a:latin typeface="+mn-lt"/>
                <a:ea typeface="黑体" pitchFamily="2" charset="-122"/>
              </a:rPr>
              <a:t>MAC </a:t>
            </a:r>
            <a:r>
              <a:rPr lang="zh-CN" altLang="en-US" sz="2600" b="1" dirty="0">
                <a:solidFill>
                  <a:srgbClr val="C00000"/>
                </a:solidFill>
                <a:latin typeface="+mn-lt"/>
                <a:ea typeface="黑体" pitchFamily="2" charset="-122"/>
              </a:rPr>
              <a:t>帧的目的地址对收到的帧进行</a:t>
            </a:r>
            <a:r>
              <a:rPr lang="zh-CN" altLang="zh-CN" sz="2600" b="1" dirty="0">
                <a:solidFill>
                  <a:srgbClr val="C00000"/>
                </a:solidFill>
                <a:latin typeface="+mn-lt"/>
                <a:ea typeface="黑体" pitchFamily="2" charset="-122"/>
              </a:rPr>
              <a:t>转发和过滤</a:t>
            </a:r>
            <a:r>
              <a:rPr lang="zh-CN" altLang="en-US" sz="2600" b="1" dirty="0">
                <a:solidFill>
                  <a:srgbClr val="C00000"/>
                </a:solidFill>
                <a:latin typeface="+mn-lt"/>
                <a:ea typeface="黑体" pitchFamily="2" charset="-122"/>
              </a:rPr>
              <a:t>。</a:t>
            </a:r>
          </a:p>
          <a:p>
            <a:pPr marL="395988" indent="-395988">
              <a:lnSpc>
                <a:spcPct val="110000"/>
              </a:lnSpc>
              <a:buSzPct val="80000"/>
              <a:buFont typeface="Wingdings" pitchFamily="2" charset="2"/>
              <a:buChar char="l"/>
              <a:defRPr/>
            </a:pPr>
            <a:r>
              <a:rPr lang="zh-CN" altLang="en-US" sz="2600" b="1" dirty="0">
                <a:solidFill>
                  <a:srgbClr val="000099"/>
                </a:solidFill>
                <a:latin typeface="+mn-lt"/>
                <a:ea typeface="黑体" pitchFamily="2" charset="-122"/>
              </a:rPr>
              <a:t>当网桥收到一个帧时，并不是向所有的接口转发此帧，而是先检查此帧的目的 </a:t>
            </a:r>
            <a:r>
              <a:rPr lang="en-US" altLang="zh-CN" sz="2600" b="1" dirty="0">
                <a:solidFill>
                  <a:srgbClr val="000099"/>
                </a:solidFill>
                <a:latin typeface="+mn-lt"/>
                <a:ea typeface="黑体" pitchFamily="2" charset="-122"/>
              </a:rPr>
              <a:t>MAC </a:t>
            </a:r>
            <a:r>
              <a:rPr lang="zh-CN" altLang="en-US" sz="2600" b="1" dirty="0">
                <a:solidFill>
                  <a:srgbClr val="000099"/>
                </a:solidFill>
                <a:latin typeface="+mn-lt"/>
                <a:ea typeface="黑体" pitchFamily="2" charset="-122"/>
              </a:rPr>
              <a:t>地址，然后再确定将该帧转发到哪一个接口，或</a:t>
            </a:r>
            <a:r>
              <a:rPr lang="zh-CN" altLang="zh-CN" sz="2600" b="1" dirty="0">
                <a:solidFill>
                  <a:srgbClr val="000099"/>
                </a:solidFill>
                <a:latin typeface="+mn-lt"/>
                <a:ea typeface="黑体" pitchFamily="2" charset="-122"/>
              </a:rPr>
              <a:t>把它</a:t>
            </a:r>
            <a:r>
              <a:rPr lang="zh-CN" altLang="en-US" sz="2600" b="1" dirty="0">
                <a:solidFill>
                  <a:srgbClr val="000099"/>
                </a:solidFill>
                <a:latin typeface="+mn-lt"/>
                <a:ea typeface="黑体" pitchFamily="2" charset="-122"/>
              </a:rPr>
              <a:t>丢弃。 </a:t>
            </a:r>
          </a:p>
        </p:txBody>
      </p:sp>
      <p:sp>
        <p:nvSpPr>
          <p:cNvPr id="3" name="矩形 2">
            <a:extLst>
              <a:ext uri="{FF2B5EF4-FFF2-40B4-BE49-F238E27FC236}">
                <a16:creationId xmlns:a16="http://schemas.microsoft.com/office/drawing/2014/main" id="{5AF4E327-53C1-407C-9300-61308AAB5123}"/>
              </a:ext>
            </a:extLst>
          </p:cNvPr>
          <p:cNvSpPr/>
          <p:nvPr/>
        </p:nvSpPr>
        <p:spPr>
          <a:xfrm>
            <a:off x="1043382" y="5013970"/>
            <a:ext cx="10634865" cy="1870395"/>
          </a:xfrm>
          <a:prstGeom prst="rect">
            <a:avLst/>
          </a:prstGeom>
          <a:solidFill>
            <a:srgbClr val="66FF66"/>
          </a:solidFill>
          <a:ln>
            <a:solidFill>
              <a:srgbClr val="000066"/>
            </a:solidFill>
          </a:ln>
        </p:spPr>
        <p:txBody>
          <a:bodyPr lIns="108850" tIns="54425" rIns="108850" bIns="54425">
            <a:spAutoFit/>
          </a:bodyPr>
          <a:lstStyle/>
          <a:p>
            <a:pPr marL="395988" indent="-395988">
              <a:lnSpc>
                <a:spcPct val="110000"/>
              </a:lnSpc>
              <a:buSzPct val="80000"/>
              <a:buFont typeface="Wingdings" pitchFamily="2" charset="2"/>
              <a:buChar char="l"/>
              <a:defRPr/>
            </a:pPr>
            <a:r>
              <a:rPr lang="en-US" altLang="zh-CN" sz="2600" b="1" dirty="0">
                <a:solidFill>
                  <a:srgbClr val="000099"/>
                </a:solidFill>
                <a:latin typeface="+mn-lt"/>
                <a:ea typeface="黑体" pitchFamily="2" charset="-122"/>
              </a:rPr>
              <a:t>1990 </a:t>
            </a:r>
            <a:r>
              <a:rPr lang="zh-CN" altLang="en-US" sz="2600" b="1" dirty="0">
                <a:solidFill>
                  <a:srgbClr val="000099"/>
                </a:solidFill>
                <a:latin typeface="+mn-lt"/>
                <a:ea typeface="黑体" pitchFamily="2" charset="-122"/>
              </a:rPr>
              <a:t>年问世的</a:t>
            </a:r>
            <a:r>
              <a:rPr lang="zh-CN" altLang="en-US" sz="2600" b="1" dirty="0">
                <a:solidFill>
                  <a:srgbClr val="C00000"/>
                </a:solidFill>
                <a:latin typeface="+mn-lt"/>
                <a:ea typeface="黑体" pitchFamily="2" charset="-122"/>
              </a:rPr>
              <a:t>交换式集线器 </a:t>
            </a:r>
            <a:r>
              <a:rPr lang="en-US" altLang="zh-CN" sz="2600" b="1" dirty="0">
                <a:solidFill>
                  <a:srgbClr val="000099"/>
                </a:solidFill>
                <a:latin typeface="+mn-lt"/>
                <a:ea typeface="黑体" pitchFamily="2" charset="-122"/>
              </a:rPr>
              <a:t>(switching hub) </a:t>
            </a:r>
            <a:r>
              <a:rPr lang="zh-CN" altLang="en-US" sz="2600" b="1" dirty="0">
                <a:solidFill>
                  <a:srgbClr val="000099"/>
                </a:solidFill>
                <a:latin typeface="+mn-lt"/>
                <a:ea typeface="黑体" pitchFamily="2" charset="-122"/>
              </a:rPr>
              <a:t>可明显地提高以太网的性能。</a:t>
            </a:r>
            <a:endParaRPr lang="en-US" altLang="zh-CN" sz="2600" b="1" dirty="0">
              <a:solidFill>
                <a:srgbClr val="000099"/>
              </a:solidFill>
              <a:latin typeface="+mn-lt"/>
              <a:ea typeface="黑体" pitchFamily="2" charset="-122"/>
            </a:endParaRPr>
          </a:p>
          <a:p>
            <a:pPr marL="395988" indent="-395988">
              <a:lnSpc>
                <a:spcPct val="110000"/>
              </a:lnSpc>
              <a:buSzPct val="80000"/>
              <a:buFont typeface="Wingdings" pitchFamily="2" charset="2"/>
              <a:buChar char="l"/>
              <a:defRPr/>
            </a:pPr>
            <a:r>
              <a:rPr lang="zh-CN" altLang="zh-CN" sz="2600" b="1" dirty="0">
                <a:solidFill>
                  <a:srgbClr val="C00000"/>
                </a:solidFill>
                <a:latin typeface="+mn-lt"/>
                <a:ea typeface="黑体" pitchFamily="2" charset="-122"/>
              </a:rPr>
              <a:t>交换式集线器</a:t>
            </a:r>
            <a:r>
              <a:rPr lang="zh-CN" altLang="zh-CN" sz="2600" b="1" dirty="0">
                <a:solidFill>
                  <a:srgbClr val="000099"/>
                </a:solidFill>
                <a:latin typeface="+mn-lt"/>
                <a:ea typeface="黑体" pitchFamily="2" charset="-122"/>
              </a:rPr>
              <a:t>常称为</a:t>
            </a:r>
            <a:r>
              <a:rPr lang="zh-CN" altLang="zh-CN" sz="2600" b="1" dirty="0">
                <a:solidFill>
                  <a:srgbClr val="C00000"/>
                </a:solidFill>
                <a:latin typeface="+mn-lt"/>
                <a:ea typeface="黑体" pitchFamily="2" charset="-122"/>
              </a:rPr>
              <a:t>以太网交换机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(switch) </a:t>
            </a:r>
            <a:r>
              <a:rPr lang="zh-CN" altLang="zh-CN" sz="2600" b="1" dirty="0">
                <a:solidFill>
                  <a:srgbClr val="000099"/>
                </a:solidFill>
                <a:latin typeface="+mn-lt"/>
                <a:ea typeface="黑体" pitchFamily="2" charset="-122"/>
              </a:rPr>
              <a:t>或</a:t>
            </a:r>
            <a:r>
              <a:rPr lang="zh-CN" altLang="zh-CN" sz="2600" b="1" dirty="0">
                <a:solidFill>
                  <a:srgbClr val="C00000"/>
                </a:solidFill>
                <a:latin typeface="+mn-lt"/>
                <a:ea typeface="黑体" pitchFamily="2" charset="-122"/>
              </a:rPr>
              <a:t>第二层交换机</a:t>
            </a:r>
            <a:r>
              <a:rPr lang="en-US" altLang="zh-CN" sz="2600" b="1" dirty="0">
                <a:solidFill>
                  <a:srgbClr val="C00000"/>
                </a:solidFill>
                <a:latin typeface="+mn-lt"/>
                <a:ea typeface="黑体" pitchFamily="2" charset="-122"/>
              </a:rPr>
              <a:t> </a:t>
            </a:r>
            <a:r>
              <a:rPr lang="en-US" altLang="zh-CN" sz="2600" b="1" dirty="0">
                <a:solidFill>
                  <a:srgbClr val="000099"/>
                </a:solidFill>
                <a:latin typeface="+mn-lt"/>
                <a:ea typeface="黑体" pitchFamily="2" charset="-122"/>
              </a:rPr>
              <a:t>(L2 switch)</a:t>
            </a:r>
            <a:r>
              <a:rPr lang="zh-CN" altLang="zh-CN" sz="2600" b="1" dirty="0">
                <a:solidFill>
                  <a:srgbClr val="000099"/>
                </a:solidFill>
                <a:latin typeface="+mn-lt"/>
                <a:ea typeface="黑体" pitchFamily="2" charset="-122"/>
              </a:rPr>
              <a:t>，强调这种交换机工作在数据链路层</a:t>
            </a:r>
            <a:r>
              <a:rPr lang="zh-CN" altLang="en-US" sz="2600" b="1" dirty="0">
                <a:solidFill>
                  <a:srgbClr val="000099"/>
                </a:solidFill>
                <a:latin typeface="+mn-lt"/>
                <a:ea typeface="黑体" pitchFamily="2" charset="-122"/>
              </a:rPr>
              <a:t>。</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6656A4-ED6A-4630-A2FC-EB55A1909F4E}"/>
              </a:ext>
            </a:extLst>
          </p:cNvPr>
          <p:cNvSpPr>
            <a:spLocks noGrp="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以太网交换机实质上就是一个多接口的网桥</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通常都有十几个或更多的接口</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每个接口都直接与一个单台主机或另一个以太网交换机相连，并且一般都工作在全双工方式。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以太网交换机具有并行性</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r>
              <a:rPr lang="zh-CN" altLang="zh-CN" sz="2800" dirty="0">
                <a:solidFill>
                  <a:srgbClr val="4D4D4D"/>
                </a:solidFill>
                <a:latin typeface="微软雅黑" panose="020B0503020204020204" pitchFamily="34" charset="-122"/>
                <a:ea typeface="微软雅黑" panose="020B0503020204020204" pitchFamily="34" charset="-122"/>
                <a:cs typeface="+mn-cs"/>
              </a:rPr>
              <a:t>能同时连通多对接口，使多对主机能同时通信</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r>
              <a:rPr lang="zh-CN" altLang="zh-CN" sz="3200" b="0" kern="1200" dirty="0">
                <a:solidFill>
                  <a:srgbClr val="4D4D4D"/>
                </a:solidFill>
                <a:latin typeface="微软雅黑" panose="020B0503020204020204" pitchFamily="34" charset="-122"/>
                <a:ea typeface="微软雅黑" panose="020B0503020204020204" pitchFamily="34" charset="-122"/>
              </a:rPr>
              <a:t>相互通信的主机都是独占传输媒体，无碰撞地传输数据。</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09570"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以太网交换机的接口有存储器，能在输出端口繁忙时把到来的帧进行缓存</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以太网交换机是一种即插即用设备，其内部的帧交换表（又称为地址表）是通过自学习算法自动地逐渐建立起来的。</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以太网交换机使用了专用的交换结构芯片，用硬件转发，其转发速率要比使用软件转发的网桥快很多。</a:t>
            </a:r>
            <a:endParaRPr lang="en-US" altLang="zh-CN" sz="3200" b="0" kern="1200" dirty="0">
              <a:solidFill>
                <a:srgbClr val="4D4D4D"/>
              </a:solidFill>
              <a:latin typeface="微软雅黑" panose="020B0503020204020204" pitchFamily="34" charset="-122"/>
              <a:ea typeface="微软雅黑" panose="020B0503020204020204" pitchFamily="34" charset="-122"/>
            </a:endParaRPr>
          </a:p>
        </p:txBody>
      </p:sp>
      <p:sp>
        <p:nvSpPr>
          <p:cNvPr id="110594" name="标题 1"/>
          <p:cNvSpPr>
            <a:spLocks noGrp="1" noChangeArrowheads="1"/>
          </p:cNvSpPr>
          <p:nvPr>
            <p:ph type="title"/>
          </p:nvPr>
        </p:nvSpPr>
        <p:spPr/>
        <p:txBody>
          <a:bodyPr/>
          <a:lstStyle/>
          <a:p>
            <a:r>
              <a:rPr lang="zh-CN" altLang="zh-CN" sz="4000" dirty="0">
                <a:solidFill>
                  <a:srgbClr val="FFFFFF"/>
                </a:solidFill>
              </a:rPr>
              <a:t>以太网交换机的特点</a:t>
            </a:r>
            <a:endParaRPr lang="zh-CN" altLang="en-US" sz="4000" dirty="0">
              <a:solidFill>
                <a:srgbClr val="FFFFFF"/>
              </a:solidFill>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内容占位符 2"/>
          <p:cNvSpPr>
            <a:spLocks noGrp="1" noChangeArrowheads="1"/>
          </p:cNvSpPr>
          <p:nvPr>
            <p:ph idx="1"/>
          </p:nvPr>
        </p:nvSpPr>
        <p:spPr/>
        <p:txBody>
          <a:bodyPr/>
          <a:lstStyle/>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存储转发方式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把整个数据帧先缓存后再进行处理</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a:lnSpc>
                <a:spcPts val="4240"/>
              </a:lnSpc>
            </a:pPr>
            <a:r>
              <a:rPr lang="zh-CN" altLang="zh-CN" sz="3200" b="0" kern="1200" dirty="0">
                <a:solidFill>
                  <a:srgbClr val="4D4D4D"/>
                </a:solidFill>
                <a:latin typeface="微软雅黑" panose="020B0503020204020204" pitchFamily="34" charset="-122"/>
                <a:ea typeface="微软雅黑" panose="020B0503020204020204" pitchFamily="34" charset="-122"/>
              </a:rPr>
              <a:t>直通</a:t>
            </a:r>
            <a:r>
              <a:rPr lang="en-US" altLang="zh-CN" sz="3200" b="0" kern="1200" dirty="0">
                <a:solidFill>
                  <a:srgbClr val="4D4D4D"/>
                </a:solidFill>
                <a:latin typeface="微软雅黑" panose="020B0503020204020204" pitchFamily="34" charset="-122"/>
                <a:ea typeface="微软雅黑" panose="020B0503020204020204" pitchFamily="34" charset="-122"/>
              </a:rPr>
              <a:t> (cut-through) </a:t>
            </a:r>
            <a:r>
              <a:rPr lang="zh-CN" altLang="zh-CN" sz="3200" b="0" kern="1200" dirty="0">
                <a:solidFill>
                  <a:srgbClr val="4D4D4D"/>
                </a:solidFill>
                <a:latin typeface="微软雅黑" panose="020B0503020204020204" pitchFamily="34" charset="-122"/>
                <a:ea typeface="微软雅黑" panose="020B0503020204020204" pitchFamily="34" charset="-122"/>
              </a:rPr>
              <a:t>方式</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接收数据帧的同时就立即按数据帧的目的</a:t>
            </a:r>
            <a:r>
              <a:rPr lang="en-US" altLang="zh-CN" sz="2800" dirty="0">
                <a:solidFill>
                  <a:srgbClr val="4D4D4D"/>
                </a:solidFill>
                <a:latin typeface="微软雅黑" panose="020B0503020204020204" pitchFamily="34" charset="-122"/>
                <a:ea typeface="微软雅黑" panose="020B0503020204020204" pitchFamily="34" charset="-122"/>
                <a:cs typeface="+mn-cs"/>
              </a:rPr>
              <a:t> MAC </a:t>
            </a:r>
            <a:r>
              <a:rPr lang="zh-CN" altLang="zh-CN" sz="2800" dirty="0">
                <a:solidFill>
                  <a:srgbClr val="4D4D4D"/>
                </a:solidFill>
                <a:latin typeface="微软雅黑" panose="020B0503020204020204" pitchFamily="34" charset="-122"/>
                <a:ea typeface="微软雅黑" panose="020B0503020204020204" pitchFamily="34" charset="-122"/>
                <a:cs typeface="+mn-cs"/>
              </a:rPr>
              <a:t>地址决定该帧的转发接口，因而提高了帧的转发速度</a:t>
            </a:r>
            <a:r>
              <a:rPr lang="zh-CN" altLang="en-US" sz="2800" dirty="0">
                <a:solidFill>
                  <a:srgbClr val="4D4D4D"/>
                </a:solidFill>
                <a:latin typeface="微软雅黑" panose="020B0503020204020204" pitchFamily="34" charset="-122"/>
                <a:ea typeface="微软雅黑" panose="020B0503020204020204" pitchFamily="34" charset="-122"/>
                <a:cs typeface="+mn-cs"/>
              </a:rPr>
              <a:t>。</a:t>
            </a:r>
            <a:endParaRPr lang="en-US" altLang="zh-CN" sz="2800" dirty="0">
              <a:solidFill>
                <a:srgbClr val="4D4D4D"/>
              </a:solidFill>
              <a:latin typeface="微软雅黑" panose="020B0503020204020204" pitchFamily="34" charset="-122"/>
              <a:ea typeface="微软雅黑" panose="020B0503020204020204" pitchFamily="34" charset="-122"/>
              <a:cs typeface="+mn-cs"/>
            </a:endParaRPr>
          </a:p>
          <a:p>
            <a:pPr lvl="1">
              <a:lnSpc>
                <a:spcPts val="4240"/>
              </a:lnSpc>
            </a:pPr>
            <a:r>
              <a:rPr lang="zh-CN" altLang="zh-CN" sz="2800" dirty="0">
                <a:solidFill>
                  <a:srgbClr val="4D4D4D"/>
                </a:solidFill>
                <a:latin typeface="微软雅黑" panose="020B0503020204020204" pitchFamily="34" charset="-122"/>
                <a:ea typeface="微软雅黑" panose="020B0503020204020204" pitchFamily="34" charset="-122"/>
                <a:cs typeface="+mn-cs"/>
              </a:rPr>
              <a:t>缺点是它不检查差错就直接将帧转发出去，因此有可能也将一些无效帧转发给其他的站</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p:txBody>
      </p:sp>
      <p:sp>
        <p:nvSpPr>
          <p:cNvPr id="111618" name="标题 1"/>
          <p:cNvSpPr>
            <a:spLocks noGrp="1" noChangeArrowheads="1"/>
          </p:cNvSpPr>
          <p:nvPr>
            <p:ph type="title"/>
          </p:nvPr>
        </p:nvSpPr>
        <p:spPr/>
        <p:txBody>
          <a:bodyPr/>
          <a:lstStyle/>
          <a:p>
            <a:r>
              <a:rPr lang="zh-CN" altLang="zh-CN" sz="4000" dirty="0">
                <a:solidFill>
                  <a:srgbClr val="FFFFFF"/>
                </a:solidFill>
              </a:rPr>
              <a:t>以太网交换机</a:t>
            </a:r>
            <a:r>
              <a:rPr lang="zh-CN" altLang="en-US" sz="4000" dirty="0">
                <a:solidFill>
                  <a:srgbClr val="FFFFFF"/>
                </a:solidFill>
              </a:rPr>
              <a:t>的交换方式</a:t>
            </a:r>
          </a:p>
        </p:txBody>
      </p:sp>
      <p:sp>
        <p:nvSpPr>
          <p:cNvPr id="4" name="矩形 3">
            <a:extLst>
              <a:ext uri="{FF2B5EF4-FFF2-40B4-BE49-F238E27FC236}">
                <a16:creationId xmlns:a16="http://schemas.microsoft.com/office/drawing/2014/main" id="{413526C5-41D3-4C2D-AD79-F4B2944C1958}"/>
              </a:ext>
            </a:extLst>
          </p:cNvPr>
          <p:cNvSpPr/>
          <p:nvPr/>
        </p:nvSpPr>
        <p:spPr>
          <a:xfrm>
            <a:off x="770366" y="5463976"/>
            <a:ext cx="10810526"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在某些情况下，仍需要采用基于软件的存储转发方式进行交换，例如，当需要进行线路速率匹配、协议转换或差错检测时</a:t>
            </a:r>
            <a:r>
              <a:rPr lang="zh-CN" altLang="en-US" sz="2600" b="1" dirty="0">
                <a:solidFill>
                  <a:srgbClr val="000066"/>
                </a:solidFill>
                <a:latin typeface="+mn-lt"/>
                <a:ea typeface="黑体" pitchFamily="2" charset="-122"/>
              </a:rPr>
              <a:t>。</a:t>
            </a: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内容占位符 2"/>
          <p:cNvSpPr>
            <a:spLocks noGrp="1" noChangeArrowheads="1"/>
          </p:cNvSpPr>
          <p:nvPr>
            <p:ph idx="1"/>
          </p:nvPr>
        </p:nvSpPr>
        <p:spPr/>
        <p:txBody>
          <a:bodyPr/>
          <a:lstStyle/>
          <a:p>
            <a:r>
              <a:rPr lang="zh-CN" altLang="zh-CN" sz="3200" b="0" kern="1200" dirty="0">
                <a:solidFill>
                  <a:srgbClr val="4D4D4D"/>
                </a:solidFill>
                <a:latin typeface="微软雅黑" panose="020B0503020204020204" pitchFamily="34" charset="-122"/>
                <a:ea typeface="微软雅黑" panose="020B0503020204020204" pitchFamily="34" charset="-122"/>
              </a:rPr>
              <a:t>以太网交换机</a:t>
            </a:r>
            <a:r>
              <a:rPr lang="zh-CN" altLang="en-US" sz="3200" b="0" kern="1200" dirty="0">
                <a:solidFill>
                  <a:srgbClr val="4D4D4D"/>
                </a:solidFill>
                <a:latin typeface="微软雅黑" panose="020B0503020204020204" pitchFamily="34" charset="-122"/>
                <a:ea typeface="微软雅黑" panose="020B0503020204020204" pitchFamily="34" charset="-122"/>
              </a:rPr>
              <a:t>运行自学习算法自动维护交换表。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zh-CN" sz="3200" b="0" kern="1200" dirty="0">
                <a:solidFill>
                  <a:srgbClr val="4D4D4D"/>
                </a:solidFill>
                <a:latin typeface="微软雅黑" panose="020B0503020204020204" pitchFamily="34" charset="-122"/>
                <a:ea typeface="微软雅黑" panose="020B0503020204020204" pitchFamily="34" charset="-122"/>
              </a:rPr>
              <a:t>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，以太网交换机里面的交换表是空的</a:t>
            </a:r>
            <a:r>
              <a:rPr lang="zh-CN" altLang="en-US" sz="3200" b="0" kern="1200" dirty="0">
                <a:solidFill>
                  <a:srgbClr val="4D4D4D"/>
                </a:solidFill>
                <a:latin typeface="微软雅黑" panose="020B0503020204020204" pitchFamily="34" charset="-122"/>
                <a:ea typeface="微软雅黑" panose="020B0503020204020204" pitchFamily="34" charset="-122"/>
              </a:rPr>
              <a:t>。</a:t>
            </a:r>
          </a:p>
        </p:txBody>
      </p:sp>
      <p:sp>
        <p:nvSpPr>
          <p:cNvPr id="112642"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grpSp>
        <p:nvGrpSpPr>
          <p:cNvPr id="112644" name="组合 40"/>
          <p:cNvGrpSpPr>
            <a:grpSpLocks/>
          </p:cNvGrpSpPr>
          <p:nvPr/>
        </p:nvGrpSpPr>
        <p:grpSpPr bwMode="auto">
          <a:xfrm>
            <a:off x="2446549" y="2781722"/>
            <a:ext cx="5921656" cy="3528392"/>
            <a:chOff x="2390532" y="2516808"/>
            <a:chExt cx="4810607" cy="3821607"/>
          </a:xfrm>
        </p:grpSpPr>
        <p:sp>
          <p:nvSpPr>
            <p:cNvPr id="4" name="矩形 3">
              <a:extLst>
                <a:ext uri="{FF2B5EF4-FFF2-40B4-BE49-F238E27FC236}">
                  <a16:creationId xmlns:a16="http://schemas.microsoft.com/office/drawing/2014/main" id="{75376152-D5A3-4EA9-8E70-20D890AAAFDF}"/>
                </a:ext>
              </a:extLst>
            </p:cNvPr>
            <p:cNvSpPr/>
            <p:nvPr/>
          </p:nvSpPr>
          <p:spPr>
            <a:xfrm>
              <a:off x="3453062" y="2996579"/>
              <a:ext cx="2867799" cy="266400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a16="http://schemas.microsoft.com/office/drawing/2014/main" id="{D30897C2-7A52-4126-A6D1-E6D5FEE27E88}"/>
                </a:ext>
              </a:extLst>
            </p:cNvPr>
            <p:cNvSpPr>
              <a:spLocks noChangeArrowheads="1"/>
            </p:cNvSpPr>
            <p:nvPr/>
          </p:nvSpPr>
          <p:spPr bwMode="auto">
            <a:xfrm>
              <a:off x="3575133" y="4150580"/>
              <a:ext cx="2601306"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a16="http://schemas.microsoft.com/office/drawing/2014/main" id="{99336F5B-62DF-45C5-B25E-D597F9DBEB72}"/>
                </a:ext>
              </a:extLst>
            </p:cNvPr>
            <p:cNvCxnSpPr>
              <a:stCxn id="27" idx="3"/>
            </p:cNvCxnSpPr>
            <p:nvPr/>
          </p:nvCxnSpPr>
          <p:spPr>
            <a:xfrm>
              <a:off x="6265838" y="3650656"/>
              <a:ext cx="488288" cy="13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4EFC492-FFBA-48BA-8611-FDE069492EAD}"/>
                </a:ext>
              </a:extLst>
            </p:cNvPr>
            <p:cNvCxnSpPr>
              <a:endCxn id="24" idx="1"/>
            </p:cNvCxnSpPr>
            <p:nvPr/>
          </p:nvCxnSpPr>
          <p:spPr>
            <a:xfrm flipV="1">
              <a:off x="2947586" y="3650656"/>
              <a:ext cx="505480"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0C38DFC-D269-4FE7-A6A4-A7C74EDB2A0D}"/>
                </a:ext>
              </a:extLst>
            </p:cNvPr>
            <p:cNvCxnSpPr>
              <a:stCxn id="30" idx="3"/>
            </p:cNvCxnSpPr>
            <p:nvPr/>
          </p:nvCxnSpPr>
          <p:spPr>
            <a:xfrm flipV="1">
              <a:off x="6265838" y="3141045"/>
              <a:ext cx="558780"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8BA9F5A-44A1-4BAC-BE3E-A7BA282DAAFD}"/>
                </a:ext>
              </a:extLst>
            </p:cNvPr>
            <p:cNvCxnSpPr>
              <a:endCxn id="21" idx="1"/>
            </p:cNvCxnSpPr>
            <p:nvPr/>
          </p:nvCxnSpPr>
          <p:spPr>
            <a:xfrm>
              <a:off x="3019797" y="3141044"/>
              <a:ext cx="43326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a16="http://schemas.microsoft.com/office/drawing/2014/main" id="{CFDC6F69-9D0B-4C99-9107-E5942DD24B84}"/>
                </a:ext>
              </a:extLst>
            </p:cNvPr>
            <p:cNvSpPr>
              <a:spLocks noChangeArrowheads="1"/>
            </p:cNvSpPr>
            <p:nvPr/>
          </p:nvSpPr>
          <p:spPr bwMode="auto">
            <a:xfrm>
              <a:off x="3523554" y="4147140"/>
              <a:ext cx="2652885" cy="74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15000"/>
                </a:lnSpc>
                <a:defRPr/>
              </a:pPr>
              <a:r>
                <a:rPr kumimoji="1" lang="zh-CN" altLang="en-US" b="1" dirty="0">
                  <a:solidFill>
                    <a:srgbClr val="111111"/>
                  </a:solidFill>
                  <a:latin typeface="+mn-lt"/>
                  <a:ea typeface="黑体" pitchFamily="2" charset="-122"/>
                </a:rPr>
                <a:t>   </a:t>
              </a:r>
              <a:endParaRPr kumimoji="1" lang="en-US" altLang="zh-CN" b="1" baseline="-25000" dirty="0">
                <a:solidFill>
                  <a:srgbClr val="111111"/>
                </a:solidFill>
                <a:latin typeface="+mn-lt"/>
                <a:ea typeface="黑体" pitchFamily="2" charset="-122"/>
              </a:endParaRPr>
            </a:p>
          </p:txBody>
        </p:sp>
        <p:sp>
          <p:nvSpPr>
            <p:cNvPr id="11" name="Rectangle 24">
              <a:extLst>
                <a:ext uri="{FF2B5EF4-FFF2-40B4-BE49-F238E27FC236}">
                  <a16:creationId xmlns:a16="http://schemas.microsoft.com/office/drawing/2014/main" id="{E05F90BB-4E7E-485A-AFA9-14BC8463F542}"/>
                </a:ext>
              </a:extLst>
            </p:cNvPr>
            <p:cNvSpPr>
              <a:spLocks noChangeArrowheads="1"/>
            </p:cNvSpPr>
            <p:nvPr/>
          </p:nvSpPr>
          <p:spPr bwMode="auto">
            <a:xfrm>
              <a:off x="3944783" y="2516808"/>
              <a:ext cx="1770045"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265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a16="http://schemas.microsoft.com/office/drawing/2014/main" id="{C049225C-990A-4198-B6DA-872A0339C6C3}"/>
                </a:ext>
              </a:extLst>
            </p:cNvPr>
            <p:cNvSpPr>
              <a:spLocks noChangeArrowheads="1"/>
            </p:cNvSpPr>
            <p:nvPr/>
          </p:nvSpPr>
          <p:spPr bwMode="auto">
            <a:xfrm>
              <a:off x="2390532"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7" name="Line 50">
              <a:extLst>
                <a:ext uri="{FF2B5EF4-FFF2-40B4-BE49-F238E27FC236}">
                  <a16:creationId xmlns:a16="http://schemas.microsoft.com/office/drawing/2014/main" id="{B7B38B2C-0F71-428E-AE47-44AD78F3AB66}"/>
                </a:ext>
              </a:extLst>
            </p:cNvPr>
            <p:cNvSpPr>
              <a:spLocks noChangeShapeType="1"/>
            </p:cNvSpPr>
            <p:nvPr/>
          </p:nvSpPr>
          <p:spPr bwMode="auto">
            <a:xfrm>
              <a:off x="4510434"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2656" name="组合 36"/>
            <p:cNvGrpSpPr>
              <a:grpSpLocks/>
            </p:cNvGrpSpPr>
            <p:nvPr/>
          </p:nvGrpSpPr>
          <p:grpSpPr bwMode="auto">
            <a:xfrm>
              <a:off x="3575141" y="4437298"/>
              <a:ext cx="2601995" cy="863600"/>
              <a:chOff x="3575141" y="4437298"/>
              <a:chExt cx="1439863" cy="863600"/>
            </a:xfrm>
          </p:grpSpPr>
          <p:sp>
            <p:nvSpPr>
              <p:cNvPr id="14" name="Line 45">
                <a:extLst>
                  <a:ext uri="{FF2B5EF4-FFF2-40B4-BE49-F238E27FC236}">
                    <a16:creationId xmlns:a16="http://schemas.microsoft.com/office/drawing/2014/main" id="{E846830E-FF7B-4DEF-8E08-48A47E80FE54}"/>
                  </a:ext>
                </a:extLst>
              </p:cNvPr>
              <p:cNvSpPr>
                <a:spLocks noChangeShapeType="1"/>
              </p:cNvSpPr>
              <p:nvPr/>
            </p:nvSpPr>
            <p:spPr bwMode="auto">
              <a:xfrm>
                <a:off x="3575137" y="4437790"/>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5" name="Line 46">
                <a:extLst>
                  <a:ext uri="{FF2B5EF4-FFF2-40B4-BE49-F238E27FC236}">
                    <a16:creationId xmlns:a16="http://schemas.microsoft.com/office/drawing/2014/main" id="{CFFC83DE-97B7-40E1-B851-A43E2B077E04}"/>
                  </a:ext>
                </a:extLst>
              </p:cNvPr>
              <p:cNvSpPr>
                <a:spLocks noChangeShapeType="1"/>
              </p:cNvSpPr>
              <p:nvPr/>
            </p:nvSpPr>
            <p:spPr bwMode="auto">
              <a:xfrm>
                <a:off x="3575137" y="4725001"/>
                <a:ext cx="1439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6" name="Line 47">
                <a:extLst>
                  <a:ext uri="{FF2B5EF4-FFF2-40B4-BE49-F238E27FC236}">
                    <a16:creationId xmlns:a16="http://schemas.microsoft.com/office/drawing/2014/main" id="{C4034CFB-21FE-42DD-9A0D-70EF1BB9EDB8}"/>
                  </a:ext>
                </a:extLst>
              </p:cNvPr>
              <p:cNvSpPr>
                <a:spLocks noChangeShapeType="1"/>
              </p:cNvSpPr>
              <p:nvPr/>
            </p:nvSpPr>
            <p:spPr bwMode="auto">
              <a:xfrm>
                <a:off x="3575137" y="5012211"/>
                <a:ext cx="1439482"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66">
                <a:extLst>
                  <a:ext uri="{FF2B5EF4-FFF2-40B4-BE49-F238E27FC236}">
                    <a16:creationId xmlns:a16="http://schemas.microsoft.com/office/drawing/2014/main" id="{593E88B8-B945-457C-8310-EC72F6DC55B5}"/>
                  </a:ext>
                </a:extLst>
              </p:cNvPr>
              <p:cNvSpPr>
                <a:spLocks noChangeShapeType="1"/>
              </p:cNvSpPr>
              <p:nvPr/>
            </p:nvSpPr>
            <p:spPr bwMode="auto">
              <a:xfrm>
                <a:off x="3575137" y="5299421"/>
                <a:ext cx="1439482"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2657" name="组合 57"/>
            <p:cNvGrpSpPr>
              <a:grpSpLocks/>
            </p:cNvGrpSpPr>
            <p:nvPr/>
          </p:nvGrpSpPr>
          <p:grpSpPr bwMode="auto">
            <a:xfrm>
              <a:off x="3453066" y="3068811"/>
              <a:ext cx="287125" cy="389767"/>
              <a:chOff x="2267903" y="1268698"/>
              <a:chExt cx="287819" cy="389767"/>
            </a:xfrm>
          </p:grpSpPr>
          <p:sp>
            <p:nvSpPr>
              <p:cNvPr id="20" name="矩形 19">
                <a:extLst>
                  <a:ext uri="{FF2B5EF4-FFF2-40B4-BE49-F238E27FC236}">
                    <a16:creationId xmlns:a16="http://schemas.microsoft.com/office/drawing/2014/main" id="{E4491A80-9707-43D0-A50A-20EBD085BD03}"/>
                  </a:ext>
                </a:extLst>
              </p:cNvPr>
              <p:cNvSpPr/>
              <p:nvPr/>
            </p:nvSpPr>
            <p:spPr>
              <a:xfrm>
                <a:off x="2267903" y="1339212"/>
                <a:ext cx="287819"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1" name="Rectangle 40">
                <a:extLst>
                  <a:ext uri="{FF2B5EF4-FFF2-40B4-BE49-F238E27FC236}">
                    <a16:creationId xmlns:a16="http://schemas.microsoft.com/office/drawing/2014/main" id="{B7109654-27E9-4CF4-B142-70EBC5065378}"/>
                  </a:ext>
                </a:extLst>
              </p:cNvPr>
              <p:cNvSpPr>
                <a:spLocks noChangeArrowheads="1"/>
              </p:cNvSpPr>
              <p:nvPr/>
            </p:nvSpPr>
            <p:spPr bwMode="auto">
              <a:xfrm>
                <a:off x="2267903" y="1268698"/>
                <a:ext cx="23266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2658" name="组合 58"/>
            <p:cNvGrpSpPr>
              <a:grpSpLocks/>
            </p:cNvGrpSpPr>
            <p:nvPr/>
          </p:nvGrpSpPr>
          <p:grpSpPr bwMode="auto">
            <a:xfrm>
              <a:off x="3453066" y="3455772"/>
              <a:ext cx="287125" cy="389767"/>
              <a:chOff x="2267903" y="1268307"/>
              <a:chExt cx="287819" cy="390962"/>
            </a:xfrm>
          </p:grpSpPr>
          <p:sp>
            <p:nvSpPr>
              <p:cNvPr id="23" name="矩形 22">
                <a:extLst>
                  <a:ext uri="{FF2B5EF4-FFF2-40B4-BE49-F238E27FC236}">
                    <a16:creationId xmlns:a16="http://schemas.microsoft.com/office/drawing/2014/main" id="{46004D0D-5A1B-4597-B260-BA311534D835}"/>
                  </a:ext>
                </a:extLst>
              </p:cNvPr>
              <p:cNvSpPr/>
              <p:nvPr/>
            </p:nvSpPr>
            <p:spPr>
              <a:xfrm>
                <a:off x="2267903" y="1340761"/>
                <a:ext cx="287819"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4" name="Rectangle 40">
                <a:extLst>
                  <a:ext uri="{FF2B5EF4-FFF2-40B4-BE49-F238E27FC236}">
                    <a16:creationId xmlns:a16="http://schemas.microsoft.com/office/drawing/2014/main" id="{86C5E918-7D9C-4540-8578-A86BBD568BF2}"/>
                  </a:ext>
                </a:extLst>
              </p:cNvPr>
              <p:cNvSpPr>
                <a:spLocks noChangeArrowheads="1"/>
              </p:cNvSpPr>
              <p:nvPr/>
            </p:nvSpPr>
            <p:spPr bwMode="auto">
              <a:xfrm>
                <a:off x="2267903" y="1268307"/>
                <a:ext cx="232661"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2659" name="组合 61"/>
            <p:cNvGrpSpPr>
              <a:grpSpLocks/>
            </p:cNvGrpSpPr>
            <p:nvPr/>
          </p:nvGrpSpPr>
          <p:grpSpPr bwMode="auto">
            <a:xfrm>
              <a:off x="6033739" y="3455772"/>
              <a:ext cx="288843" cy="389767"/>
              <a:chOff x="2268359" y="1268307"/>
              <a:chExt cx="287950" cy="390962"/>
            </a:xfrm>
          </p:grpSpPr>
          <p:sp>
            <p:nvSpPr>
              <p:cNvPr id="26" name="矩形 25">
                <a:extLst>
                  <a:ext uri="{FF2B5EF4-FFF2-40B4-BE49-F238E27FC236}">
                    <a16:creationId xmlns:a16="http://schemas.microsoft.com/office/drawing/2014/main" id="{5FA3AA04-381F-49FB-B9B4-371C143CAD7A}"/>
                  </a:ext>
                </a:extLst>
              </p:cNvPr>
              <p:cNvSpPr/>
              <p:nvPr/>
            </p:nvSpPr>
            <p:spPr>
              <a:xfrm>
                <a:off x="2268359" y="1340761"/>
                <a:ext cx="287950"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7" name="Rectangle 40">
                <a:extLst>
                  <a:ext uri="{FF2B5EF4-FFF2-40B4-BE49-F238E27FC236}">
                    <a16:creationId xmlns:a16="http://schemas.microsoft.com/office/drawing/2014/main" id="{51A75097-ACE2-43A7-B1DF-6E21DF4B94D5}"/>
                  </a:ext>
                </a:extLst>
              </p:cNvPr>
              <p:cNvSpPr>
                <a:spLocks noChangeArrowheads="1"/>
              </p:cNvSpPr>
              <p:nvPr/>
            </p:nvSpPr>
            <p:spPr bwMode="auto">
              <a:xfrm>
                <a:off x="2268359" y="1268307"/>
                <a:ext cx="231382"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2660" name="组合 64"/>
            <p:cNvGrpSpPr>
              <a:grpSpLocks/>
            </p:cNvGrpSpPr>
            <p:nvPr/>
          </p:nvGrpSpPr>
          <p:grpSpPr bwMode="auto">
            <a:xfrm>
              <a:off x="6033739" y="3068812"/>
              <a:ext cx="288843" cy="389767"/>
              <a:chOff x="2268359" y="1268698"/>
              <a:chExt cx="287950" cy="389117"/>
            </a:xfrm>
          </p:grpSpPr>
          <p:sp>
            <p:nvSpPr>
              <p:cNvPr id="29" name="矩形 28">
                <a:extLst>
                  <a:ext uri="{FF2B5EF4-FFF2-40B4-BE49-F238E27FC236}">
                    <a16:creationId xmlns:a16="http://schemas.microsoft.com/office/drawing/2014/main" id="{8C3C37F3-03B6-4193-8027-1CC81008D63F}"/>
                  </a:ext>
                </a:extLst>
              </p:cNvPr>
              <p:cNvSpPr/>
              <p:nvPr/>
            </p:nvSpPr>
            <p:spPr>
              <a:xfrm>
                <a:off x="2268359" y="1339094"/>
                <a:ext cx="287950" cy="2180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0" name="Rectangle 40">
                <a:extLst>
                  <a:ext uri="{FF2B5EF4-FFF2-40B4-BE49-F238E27FC236}">
                    <a16:creationId xmlns:a16="http://schemas.microsoft.com/office/drawing/2014/main" id="{485A14DB-6CCB-4216-AD54-C7A64AE1730D}"/>
                  </a:ext>
                </a:extLst>
              </p:cNvPr>
              <p:cNvSpPr>
                <a:spLocks noChangeArrowheads="1"/>
              </p:cNvSpPr>
              <p:nvPr/>
            </p:nvSpPr>
            <p:spPr bwMode="auto">
              <a:xfrm>
                <a:off x="2268359" y="1268698"/>
                <a:ext cx="231382"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1" name="Rectangle 24">
              <a:extLst>
                <a:ext uri="{FF2B5EF4-FFF2-40B4-BE49-F238E27FC236}">
                  <a16:creationId xmlns:a16="http://schemas.microsoft.com/office/drawing/2014/main" id="{5EA18E48-086F-461E-9D8A-8B40788041EE}"/>
                </a:ext>
              </a:extLst>
            </p:cNvPr>
            <p:cNvSpPr>
              <a:spLocks noChangeArrowheads="1"/>
            </p:cNvSpPr>
            <p:nvPr/>
          </p:nvSpPr>
          <p:spPr bwMode="auto">
            <a:xfrm>
              <a:off x="4586084" y="3818654"/>
              <a:ext cx="703511"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266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a:extLst>
                <a:ext uri="{FF2B5EF4-FFF2-40B4-BE49-F238E27FC236}">
                  <a16:creationId xmlns:a16="http://schemas.microsoft.com/office/drawing/2014/main" id="{01B25F47-6671-4837-813E-DA2AD64C9B11}"/>
                </a:ext>
              </a:extLst>
            </p:cNvPr>
            <p:cNvSpPr>
              <a:spLocks noChangeArrowheads="1"/>
            </p:cNvSpPr>
            <p:nvPr/>
          </p:nvSpPr>
          <p:spPr bwMode="auto">
            <a:xfrm>
              <a:off x="6969039" y="3452332"/>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266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a:extLst>
                <a:ext uri="{FF2B5EF4-FFF2-40B4-BE49-F238E27FC236}">
                  <a16:creationId xmlns:a16="http://schemas.microsoft.com/office/drawing/2014/main" id="{C99B8EC0-DF7C-47C0-804E-591FE5196462}"/>
                </a:ext>
              </a:extLst>
            </p:cNvPr>
            <p:cNvSpPr>
              <a:spLocks noChangeArrowheads="1"/>
            </p:cNvSpPr>
            <p:nvPr/>
          </p:nvSpPr>
          <p:spPr bwMode="auto">
            <a:xfrm>
              <a:off x="6969039" y="2805679"/>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a16="http://schemas.microsoft.com/office/drawing/2014/main" id="{7E7640E3-0339-4447-90DE-5B301140C182}"/>
                </a:ext>
              </a:extLst>
            </p:cNvPr>
            <p:cNvSpPr>
              <a:spLocks noChangeShapeType="1"/>
            </p:cNvSpPr>
            <p:nvPr/>
          </p:nvSpPr>
          <p:spPr bwMode="auto">
            <a:xfrm>
              <a:off x="5096716" y="41505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a16="http://schemas.microsoft.com/office/drawing/2014/main" id="{4DA09049-660C-4FC7-9C83-BEBFE09E4728}"/>
                </a:ext>
              </a:extLst>
            </p:cNvPr>
            <p:cNvSpPr>
              <a:spLocks noChangeArrowheads="1"/>
            </p:cNvSpPr>
            <p:nvPr/>
          </p:nvSpPr>
          <p:spPr bwMode="auto">
            <a:xfrm>
              <a:off x="2402568" y="3500487"/>
              <a:ext cx="232100"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a16="http://schemas.microsoft.com/office/drawing/2014/main" id="{48E1D12B-2F78-4675-AB10-382DC9CC8043}"/>
                </a:ext>
              </a:extLst>
            </p:cNvPr>
            <p:cNvSpPr/>
            <p:nvPr/>
          </p:nvSpPr>
          <p:spPr>
            <a:xfrm>
              <a:off x="3416957" y="5805049"/>
              <a:ext cx="2969237"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交换表一开始是空的</a:t>
              </a:r>
            </a:p>
          </p:txBody>
        </p:sp>
      </p:gr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44"/>
          <p:cNvGrpSpPr>
            <a:grpSpLocks/>
          </p:cNvGrpSpPr>
          <p:nvPr/>
        </p:nvGrpSpPr>
        <p:grpSpPr bwMode="auto">
          <a:xfrm>
            <a:off x="512167" y="1444959"/>
            <a:ext cx="7282494" cy="3483987"/>
            <a:chOff x="1282798" y="2105804"/>
            <a:chExt cx="5918319" cy="3773511"/>
          </a:xfrm>
        </p:grpSpPr>
        <p:sp>
          <p:nvSpPr>
            <p:cNvPr id="4" name="矩形 3">
              <a:extLst>
                <a:ext uri="{FF2B5EF4-FFF2-40B4-BE49-F238E27FC236}">
                  <a16:creationId xmlns:a16="http://schemas.microsoft.com/office/drawing/2014/main" id="{5EB73EAD-C751-49AF-8820-B9154E2B1467}"/>
                </a:ext>
              </a:extLst>
            </p:cNvPr>
            <p:cNvSpPr/>
            <p:nvPr/>
          </p:nvSpPr>
          <p:spPr>
            <a:xfrm>
              <a:off x="3453367" y="2537480"/>
              <a:ext cx="2867146" cy="2664003"/>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111111"/>
                  </a:solidFill>
                </a:rPr>
                <a:t> </a:t>
              </a:r>
              <a:endParaRPr lang="zh-CN" altLang="en-US" dirty="0">
                <a:solidFill>
                  <a:srgbClr val="111111"/>
                </a:solidFill>
              </a:endParaRPr>
            </a:p>
          </p:txBody>
        </p:sp>
        <p:sp>
          <p:nvSpPr>
            <p:cNvPr id="5" name="Rectangle 44">
              <a:extLst>
                <a:ext uri="{FF2B5EF4-FFF2-40B4-BE49-F238E27FC236}">
                  <a16:creationId xmlns:a16="http://schemas.microsoft.com/office/drawing/2014/main" id="{C6BA6109-A095-4F74-B3E8-B2682AC943E6}"/>
                </a:ext>
              </a:extLst>
            </p:cNvPr>
            <p:cNvSpPr>
              <a:spLocks noChangeArrowheads="1"/>
            </p:cNvSpPr>
            <p:nvPr/>
          </p:nvSpPr>
          <p:spPr bwMode="auto">
            <a:xfrm>
              <a:off x="3575483" y="3691480"/>
              <a:ext cx="2602274" cy="1439491"/>
            </a:xfrm>
            <a:prstGeom prst="rect">
              <a:avLst/>
            </a:prstGeom>
            <a:solidFill>
              <a:schemeClr val="bg1"/>
            </a:solidFill>
            <a:ln w="9525">
              <a:solidFill>
                <a:schemeClr val="tx1"/>
              </a:solidFill>
              <a:miter lim="800000"/>
              <a:headEnd/>
              <a:tailEnd/>
            </a:ln>
          </p:spPr>
          <p:txBody>
            <a:bodyPr wrap="none" anchor="ctr"/>
            <a:lstStyle/>
            <a:p>
              <a:pPr>
                <a:defRPr/>
              </a:pPr>
              <a:endParaRPr lang="zh-CN" altLang="en-US" b="1">
                <a:solidFill>
                  <a:srgbClr val="111111"/>
                </a:solidFill>
                <a:latin typeface="+mn-lt"/>
                <a:ea typeface="黑体" pitchFamily="2" charset="-122"/>
              </a:endParaRPr>
            </a:p>
          </p:txBody>
        </p:sp>
        <p:cxnSp>
          <p:nvCxnSpPr>
            <p:cNvPr id="6" name="直接连接符 5">
              <a:extLst>
                <a:ext uri="{FF2B5EF4-FFF2-40B4-BE49-F238E27FC236}">
                  <a16:creationId xmlns:a16="http://schemas.microsoft.com/office/drawing/2014/main" id="{F99EB68D-B2C7-4565-9C93-10F97300AA18}"/>
                </a:ext>
              </a:extLst>
            </p:cNvPr>
            <p:cNvCxnSpPr>
              <a:stCxn id="28" idx="3"/>
            </p:cNvCxnSpPr>
            <p:nvPr/>
          </p:nvCxnSpPr>
          <p:spPr>
            <a:xfrm>
              <a:off x="6265467" y="3191555"/>
              <a:ext cx="488472" cy="138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F03CA49-1966-4643-A934-48C001ACCCA9}"/>
                </a:ext>
              </a:extLst>
            </p:cNvPr>
            <p:cNvCxnSpPr>
              <a:endCxn id="25" idx="1"/>
            </p:cNvCxnSpPr>
            <p:nvPr/>
          </p:nvCxnSpPr>
          <p:spPr>
            <a:xfrm flipV="1">
              <a:off x="2947703" y="3191555"/>
              <a:ext cx="505663" cy="138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12A84CC-A7D4-4F6A-8B1D-F5AB60D00A7D}"/>
                </a:ext>
              </a:extLst>
            </p:cNvPr>
            <p:cNvCxnSpPr>
              <a:stCxn id="31" idx="3"/>
            </p:cNvCxnSpPr>
            <p:nvPr/>
          </p:nvCxnSpPr>
          <p:spPr>
            <a:xfrm flipV="1">
              <a:off x="6265467" y="2681946"/>
              <a:ext cx="558989"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88FCB30-40C2-4EAD-A829-3EB068A6D49F}"/>
                </a:ext>
              </a:extLst>
            </p:cNvPr>
            <p:cNvCxnSpPr>
              <a:endCxn id="22" idx="1"/>
            </p:cNvCxnSpPr>
            <p:nvPr/>
          </p:nvCxnSpPr>
          <p:spPr>
            <a:xfrm>
              <a:off x="3019941" y="2681945"/>
              <a:ext cx="433424" cy="12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a:extLst>
                <a:ext uri="{FF2B5EF4-FFF2-40B4-BE49-F238E27FC236}">
                  <a16:creationId xmlns:a16="http://schemas.microsoft.com/office/drawing/2014/main" id="{459666B1-1234-45C1-938E-64735820F1C6}"/>
                </a:ext>
              </a:extLst>
            </p:cNvPr>
            <p:cNvSpPr>
              <a:spLocks noChangeArrowheads="1"/>
            </p:cNvSpPr>
            <p:nvPr/>
          </p:nvSpPr>
          <p:spPr bwMode="auto">
            <a:xfrm>
              <a:off x="3523885" y="3688040"/>
              <a:ext cx="2653872" cy="99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3527" tIns="41031" rIns="83527" bIns="41031">
              <a:spAutoFit/>
            </a:bodyPr>
            <a:lstStyle/>
            <a:p>
              <a:pPr defTabSz="837330">
                <a:lnSpc>
                  <a:spcPct val="115000"/>
                </a:lnSpc>
                <a:defRPr/>
              </a:pPr>
              <a:r>
                <a:rPr kumimoji="1" lang="en-US" altLang="zh-CN" sz="1600" b="1" dirty="0">
                  <a:solidFill>
                    <a:srgbClr val="111111"/>
                  </a:solidFill>
                  <a:latin typeface="+mn-lt"/>
                  <a:ea typeface="黑体" pitchFamily="2" charset="-122"/>
                </a:rPr>
                <a:t>MAC</a:t>
              </a:r>
              <a:r>
                <a:rPr kumimoji="1" lang="zh-CN" altLang="en-US" sz="1600" b="1" dirty="0">
                  <a:solidFill>
                    <a:srgbClr val="111111"/>
                  </a:solidFill>
                  <a:latin typeface="+mn-lt"/>
                  <a:ea typeface="黑体" pitchFamily="2" charset="-122"/>
                </a:rPr>
                <a:t>地址     接口    有效时间</a:t>
              </a:r>
            </a:p>
            <a:p>
              <a:pPr defTabSz="837330">
                <a:lnSpc>
                  <a:spcPct val="105000"/>
                </a:lnSpc>
                <a:defRPr/>
              </a:pPr>
              <a:r>
                <a:rPr kumimoji="1" lang="zh-CN" altLang="en-US" b="1" dirty="0">
                  <a:solidFill>
                    <a:srgbClr val="111111"/>
                  </a:solidFill>
                  <a:latin typeface="+mn-lt"/>
                  <a:ea typeface="黑体" pitchFamily="2" charset="-122"/>
                </a:rPr>
                <a:t> </a:t>
              </a:r>
              <a:r>
                <a:rPr kumimoji="1" lang="en-US" altLang="zh-CN" sz="1600" b="1" dirty="0">
                  <a:solidFill>
                    <a:srgbClr val="111111"/>
                  </a:solidFill>
                  <a:latin typeface="+mn-lt"/>
                  <a:ea typeface="黑体" pitchFamily="2" charset="-122"/>
                </a:rPr>
                <a:t>A           1</a:t>
              </a:r>
            </a:p>
            <a:p>
              <a:pPr defTabSz="837330">
                <a:lnSpc>
                  <a:spcPct val="105000"/>
                </a:lnSpc>
                <a:defRPr/>
              </a:pPr>
              <a:r>
                <a:rPr kumimoji="1" lang="en-US" altLang="zh-CN" sz="1600" b="1" dirty="0">
                  <a:solidFill>
                    <a:srgbClr val="111111"/>
                  </a:solidFill>
                  <a:latin typeface="+mn-lt"/>
                  <a:ea typeface="黑体" pitchFamily="2" charset="-122"/>
                </a:rPr>
                <a:t> B           3</a:t>
              </a:r>
            </a:p>
          </p:txBody>
        </p:sp>
        <p:sp>
          <p:nvSpPr>
            <p:cNvPr id="11" name="Rectangle 24">
              <a:extLst>
                <a:ext uri="{FF2B5EF4-FFF2-40B4-BE49-F238E27FC236}">
                  <a16:creationId xmlns:a16="http://schemas.microsoft.com/office/drawing/2014/main" id="{B5A3C490-460F-4E71-BC19-D06B121C0E12}"/>
                </a:ext>
              </a:extLst>
            </p:cNvPr>
            <p:cNvSpPr>
              <a:spLocks noChangeArrowheads="1"/>
            </p:cNvSpPr>
            <p:nvPr/>
          </p:nvSpPr>
          <p:spPr bwMode="auto">
            <a:xfrm>
              <a:off x="3945270" y="2105804"/>
              <a:ext cx="1770703" cy="523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sz="2600" b="1" dirty="0">
                  <a:solidFill>
                    <a:srgbClr val="111111"/>
                  </a:solidFill>
                  <a:latin typeface="黑体" pitchFamily="2" charset="-122"/>
                  <a:ea typeface="黑体" pitchFamily="2" charset="-122"/>
                </a:rPr>
                <a:t>以太网交换机</a:t>
              </a:r>
              <a:endParaRPr kumimoji="1" lang="en-US" altLang="zh-CN" sz="2600" b="1" dirty="0">
                <a:solidFill>
                  <a:srgbClr val="111111"/>
                </a:solidFill>
                <a:latin typeface="黑体" pitchFamily="2" charset="-122"/>
                <a:ea typeface="黑体" pitchFamily="2" charset="-122"/>
              </a:endParaRPr>
            </a:p>
          </p:txBody>
        </p:sp>
        <p:pic>
          <p:nvPicPr>
            <p:cNvPr id="1136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a:extLst>
                <a:ext uri="{FF2B5EF4-FFF2-40B4-BE49-F238E27FC236}">
                  <a16:creationId xmlns:a16="http://schemas.microsoft.com/office/drawing/2014/main" id="{6D3E1B5E-AEB7-415B-9DB3-D45746F0BFAB}"/>
                </a:ext>
              </a:extLst>
            </p:cNvPr>
            <p:cNvSpPr>
              <a:spLocks noChangeArrowheads="1"/>
            </p:cNvSpPr>
            <p:nvPr/>
          </p:nvSpPr>
          <p:spPr bwMode="auto">
            <a:xfrm>
              <a:off x="2390442"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A</a:t>
              </a:r>
              <a:endParaRPr kumimoji="1" lang="en-US" altLang="zh-CN" b="1" baseline="-25000" dirty="0">
                <a:solidFill>
                  <a:srgbClr val="111111"/>
                </a:solidFill>
                <a:latin typeface="+mn-lt"/>
                <a:ea typeface="黑体" pitchFamily="2" charset="-122"/>
              </a:endParaRPr>
            </a:p>
          </p:txBody>
        </p:sp>
        <p:sp>
          <p:nvSpPr>
            <p:cNvPr id="14" name="Line 50">
              <a:extLst>
                <a:ext uri="{FF2B5EF4-FFF2-40B4-BE49-F238E27FC236}">
                  <a16:creationId xmlns:a16="http://schemas.microsoft.com/office/drawing/2014/main" id="{553A07DA-A11F-4559-9EB7-4FD0D4F0A007}"/>
                </a:ext>
              </a:extLst>
            </p:cNvPr>
            <p:cNvSpPr>
              <a:spLocks noChangeShapeType="1"/>
            </p:cNvSpPr>
            <p:nvPr/>
          </p:nvSpPr>
          <p:spPr bwMode="auto">
            <a:xfrm>
              <a:off x="450941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nvGrpSpPr>
            <p:cNvPr id="113682" name="组合 14"/>
            <p:cNvGrpSpPr>
              <a:grpSpLocks/>
            </p:cNvGrpSpPr>
            <p:nvPr/>
          </p:nvGrpSpPr>
          <p:grpSpPr bwMode="auto">
            <a:xfrm>
              <a:off x="3575141" y="3978198"/>
              <a:ext cx="2601995" cy="863600"/>
              <a:chOff x="3575141" y="4437298"/>
              <a:chExt cx="1439863" cy="863600"/>
            </a:xfrm>
          </p:grpSpPr>
          <p:sp>
            <p:nvSpPr>
              <p:cNvPr id="16" name="Line 45">
                <a:extLst>
                  <a:ext uri="{FF2B5EF4-FFF2-40B4-BE49-F238E27FC236}">
                    <a16:creationId xmlns:a16="http://schemas.microsoft.com/office/drawing/2014/main" id="{48225899-8C85-44B2-A5B8-48E23118F1E6}"/>
                  </a:ext>
                </a:extLst>
              </p:cNvPr>
              <p:cNvSpPr>
                <a:spLocks noChangeShapeType="1"/>
              </p:cNvSpPr>
              <p:nvPr/>
            </p:nvSpPr>
            <p:spPr bwMode="auto">
              <a:xfrm>
                <a:off x="3575330" y="443779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7" name="Line 46">
                <a:extLst>
                  <a:ext uri="{FF2B5EF4-FFF2-40B4-BE49-F238E27FC236}">
                    <a16:creationId xmlns:a16="http://schemas.microsoft.com/office/drawing/2014/main" id="{0DB84D42-CC7F-49D5-B872-2F5FBF224221}"/>
                  </a:ext>
                </a:extLst>
              </p:cNvPr>
              <p:cNvSpPr>
                <a:spLocks noChangeShapeType="1"/>
              </p:cNvSpPr>
              <p:nvPr/>
            </p:nvSpPr>
            <p:spPr bwMode="auto">
              <a:xfrm>
                <a:off x="3575330" y="4725001"/>
                <a:ext cx="14400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8" name="Line 47">
                <a:extLst>
                  <a:ext uri="{FF2B5EF4-FFF2-40B4-BE49-F238E27FC236}">
                    <a16:creationId xmlns:a16="http://schemas.microsoft.com/office/drawing/2014/main" id="{F1D20AA8-43EC-4014-A1C6-D3B3423AE637}"/>
                  </a:ext>
                </a:extLst>
              </p:cNvPr>
              <p:cNvSpPr>
                <a:spLocks noChangeShapeType="1"/>
              </p:cNvSpPr>
              <p:nvPr/>
            </p:nvSpPr>
            <p:spPr bwMode="auto">
              <a:xfrm>
                <a:off x="3575330" y="5012212"/>
                <a:ext cx="1440017" cy="1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19" name="Line 66">
                <a:extLst>
                  <a:ext uri="{FF2B5EF4-FFF2-40B4-BE49-F238E27FC236}">
                    <a16:creationId xmlns:a16="http://schemas.microsoft.com/office/drawing/2014/main" id="{6C2096A2-8BFE-49D6-81EE-7ACDD73E6F72}"/>
                  </a:ext>
                </a:extLst>
              </p:cNvPr>
              <p:cNvSpPr>
                <a:spLocks noChangeShapeType="1"/>
              </p:cNvSpPr>
              <p:nvPr/>
            </p:nvSpPr>
            <p:spPr bwMode="auto">
              <a:xfrm>
                <a:off x="3575330" y="5299421"/>
                <a:ext cx="1440017" cy="1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grpSp>
        <p:grpSp>
          <p:nvGrpSpPr>
            <p:cNvPr id="113683" name="组合 57"/>
            <p:cNvGrpSpPr>
              <a:grpSpLocks/>
            </p:cNvGrpSpPr>
            <p:nvPr/>
          </p:nvGrpSpPr>
          <p:grpSpPr bwMode="auto">
            <a:xfrm>
              <a:off x="3453365" y="2609712"/>
              <a:ext cx="287231" cy="389767"/>
              <a:chOff x="2268208" y="1268699"/>
              <a:chExt cx="287926" cy="389767"/>
            </a:xfrm>
          </p:grpSpPr>
          <p:sp>
            <p:nvSpPr>
              <p:cNvPr id="21" name="矩形 20">
                <a:extLst>
                  <a:ext uri="{FF2B5EF4-FFF2-40B4-BE49-F238E27FC236}">
                    <a16:creationId xmlns:a16="http://schemas.microsoft.com/office/drawing/2014/main" id="{CCBFA2D2-077D-4970-B902-5C9DF64F625C}"/>
                  </a:ext>
                </a:extLst>
              </p:cNvPr>
              <p:cNvSpPr/>
              <p:nvPr/>
            </p:nvSpPr>
            <p:spPr>
              <a:xfrm>
                <a:off x="2268208" y="1339212"/>
                <a:ext cx="287926" cy="216698"/>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2" name="Rectangle 40">
                <a:extLst>
                  <a:ext uri="{FF2B5EF4-FFF2-40B4-BE49-F238E27FC236}">
                    <a16:creationId xmlns:a16="http://schemas.microsoft.com/office/drawing/2014/main" id="{910D7989-E9A1-4E9B-9B8D-EF1BC99EDC7B}"/>
                  </a:ext>
                </a:extLst>
              </p:cNvPr>
              <p:cNvSpPr>
                <a:spLocks noChangeArrowheads="1"/>
              </p:cNvSpPr>
              <p:nvPr/>
            </p:nvSpPr>
            <p:spPr bwMode="auto">
              <a:xfrm>
                <a:off x="2268208" y="1268699"/>
                <a:ext cx="232748"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1</a:t>
                </a:r>
                <a:endParaRPr kumimoji="1" lang="en-US" altLang="zh-CN" b="1" baseline="-25000">
                  <a:solidFill>
                    <a:srgbClr val="111111"/>
                  </a:solidFill>
                  <a:latin typeface="+mn-lt"/>
                  <a:ea typeface="黑体" pitchFamily="2" charset="-122"/>
                </a:endParaRPr>
              </a:p>
            </p:txBody>
          </p:sp>
        </p:grpSp>
        <p:grpSp>
          <p:nvGrpSpPr>
            <p:cNvPr id="113684" name="组合 58"/>
            <p:cNvGrpSpPr>
              <a:grpSpLocks/>
            </p:cNvGrpSpPr>
            <p:nvPr/>
          </p:nvGrpSpPr>
          <p:grpSpPr bwMode="auto">
            <a:xfrm>
              <a:off x="3453365" y="2996671"/>
              <a:ext cx="287231" cy="389767"/>
              <a:chOff x="2268208" y="1268306"/>
              <a:chExt cx="287926" cy="390962"/>
            </a:xfrm>
          </p:grpSpPr>
          <p:sp>
            <p:nvSpPr>
              <p:cNvPr id="24" name="矩形 23">
                <a:extLst>
                  <a:ext uri="{FF2B5EF4-FFF2-40B4-BE49-F238E27FC236}">
                    <a16:creationId xmlns:a16="http://schemas.microsoft.com/office/drawing/2014/main" id="{6BE05EE0-9E6B-4D94-9451-16992A04BA50}"/>
                  </a:ext>
                </a:extLst>
              </p:cNvPr>
              <p:cNvSpPr/>
              <p:nvPr/>
            </p:nvSpPr>
            <p:spPr>
              <a:xfrm>
                <a:off x="2268208" y="1340760"/>
                <a:ext cx="287926"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5" name="Rectangle 40">
                <a:extLst>
                  <a:ext uri="{FF2B5EF4-FFF2-40B4-BE49-F238E27FC236}">
                    <a16:creationId xmlns:a16="http://schemas.microsoft.com/office/drawing/2014/main" id="{4158B378-75B4-44AA-B446-501DD820103C}"/>
                  </a:ext>
                </a:extLst>
              </p:cNvPr>
              <p:cNvSpPr>
                <a:spLocks noChangeArrowheads="1"/>
              </p:cNvSpPr>
              <p:nvPr/>
            </p:nvSpPr>
            <p:spPr bwMode="auto">
              <a:xfrm>
                <a:off x="2268208" y="1268306"/>
                <a:ext cx="232748"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2</a:t>
                </a:r>
                <a:endParaRPr kumimoji="1" lang="en-US" altLang="zh-CN" b="1" baseline="-25000">
                  <a:solidFill>
                    <a:srgbClr val="111111"/>
                  </a:solidFill>
                  <a:latin typeface="+mn-lt"/>
                  <a:ea typeface="黑体" pitchFamily="2" charset="-122"/>
                </a:endParaRPr>
              </a:p>
            </p:txBody>
          </p:sp>
        </p:grpSp>
        <p:grpSp>
          <p:nvGrpSpPr>
            <p:cNvPr id="113685" name="组合 61"/>
            <p:cNvGrpSpPr>
              <a:grpSpLocks/>
            </p:cNvGrpSpPr>
            <p:nvPr/>
          </p:nvGrpSpPr>
          <p:grpSpPr bwMode="auto">
            <a:xfrm>
              <a:off x="6033281" y="2996671"/>
              <a:ext cx="288951" cy="389767"/>
              <a:chOff x="2267905" y="1268306"/>
              <a:chExt cx="288058" cy="390962"/>
            </a:xfrm>
          </p:grpSpPr>
          <p:sp>
            <p:nvSpPr>
              <p:cNvPr id="27" name="矩形 26">
                <a:extLst>
                  <a:ext uri="{FF2B5EF4-FFF2-40B4-BE49-F238E27FC236}">
                    <a16:creationId xmlns:a16="http://schemas.microsoft.com/office/drawing/2014/main" id="{94F3D7BF-107C-409D-968C-88797A066B18}"/>
                  </a:ext>
                </a:extLst>
              </p:cNvPr>
              <p:cNvSpPr/>
              <p:nvPr/>
            </p:nvSpPr>
            <p:spPr>
              <a:xfrm>
                <a:off x="2267905" y="1340760"/>
                <a:ext cx="288058" cy="2173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28" name="Rectangle 40">
                <a:extLst>
                  <a:ext uri="{FF2B5EF4-FFF2-40B4-BE49-F238E27FC236}">
                    <a16:creationId xmlns:a16="http://schemas.microsoft.com/office/drawing/2014/main" id="{39757CCC-113F-477C-96DA-B6113B7E2E17}"/>
                  </a:ext>
                </a:extLst>
              </p:cNvPr>
              <p:cNvSpPr>
                <a:spLocks noChangeArrowheads="1"/>
              </p:cNvSpPr>
              <p:nvPr/>
            </p:nvSpPr>
            <p:spPr bwMode="auto">
              <a:xfrm>
                <a:off x="2267905" y="1268306"/>
                <a:ext cx="231469" cy="3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4</a:t>
                </a:r>
                <a:endParaRPr kumimoji="1" lang="en-US" altLang="zh-CN" b="1" baseline="-25000">
                  <a:solidFill>
                    <a:srgbClr val="111111"/>
                  </a:solidFill>
                  <a:latin typeface="+mn-lt"/>
                  <a:ea typeface="黑体" pitchFamily="2" charset="-122"/>
                </a:endParaRPr>
              </a:p>
            </p:txBody>
          </p:sp>
        </p:grpSp>
        <p:grpSp>
          <p:nvGrpSpPr>
            <p:cNvPr id="113686" name="组合 64"/>
            <p:cNvGrpSpPr>
              <a:grpSpLocks/>
            </p:cNvGrpSpPr>
            <p:nvPr/>
          </p:nvGrpSpPr>
          <p:grpSpPr bwMode="auto">
            <a:xfrm>
              <a:off x="6033281" y="2609713"/>
              <a:ext cx="288951" cy="389767"/>
              <a:chOff x="2267905" y="1268699"/>
              <a:chExt cx="288058" cy="389117"/>
            </a:xfrm>
          </p:grpSpPr>
          <p:sp>
            <p:nvSpPr>
              <p:cNvPr id="30" name="矩形 29">
                <a:extLst>
                  <a:ext uri="{FF2B5EF4-FFF2-40B4-BE49-F238E27FC236}">
                    <a16:creationId xmlns:a16="http://schemas.microsoft.com/office/drawing/2014/main" id="{18C5BDAC-20DE-47E9-AB36-A5410A47B234}"/>
                  </a:ext>
                </a:extLst>
              </p:cNvPr>
              <p:cNvSpPr/>
              <p:nvPr/>
            </p:nvSpPr>
            <p:spPr>
              <a:xfrm>
                <a:off x="2267905" y="1339094"/>
                <a:ext cx="288058" cy="21805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solidFill>
                    <a:srgbClr val="111111"/>
                  </a:solidFill>
                  <a:effectLst>
                    <a:outerShdw blurRad="88000" dist="50800" dir="5040000" algn="tl">
                      <a:schemeClr val="accent4">
                        <a:tint val="80000"/>
                        <a:satMod val="250000"/>
                        <a:alpha val="45000"/>
                      </a:schemeClr>
                    </a:outerShdw>
                  </a:effectLst>
                </a:endParaRPr>
              </a:p>
            </p:txBody>
          </p:sp>
          <p:sp>
            <p:nvSpPr>
              <p:cNvPr id="31" name="Rectangle 40">
                <a:extLst>
                  <a:ext uri="{FF2B5EF4-FFF2-40B4-BE49-F238E27FC236}">
                    <a16:creationId xmlns:a16="http://schemas.microsoft.com/office/drawing/2014/main" id="{A1E3BAF6-E7E4-43EE-ADA6-B8EA58345C09}"/>
                  </a:ext>
                </a:extLst>
              </p:cNvPr>
              <p:cNvSpPr>
                <a:spLocks noChangeArrowheads="1"/>
              </p:cNvSpPr>
              <p:nvPr/>
            </p:nvSpPr>
            <p:spPr bwMode="auto">
              <a:xfrm>
                <a:off x="2267905" y="1268699"/>
                <a:ext cx="231469" cy="38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a:solidFill>
                      <a:srgbClr val="111111"/>
                    </a:solidFill>
                    <a:latin typeface="+mn-lt"/>
                    <a:ea typeface="黑体" pitchFamily="2" charset="-122"/>
                  </a:rPr>
                  <a:t>3</a:t>
                </a:r>
                <a:endParaRPr kumimoji="1" lang="en-US" altLang="zh-CN" b="1" baseline="-25000">
                  <a:solidFill>
                    <a:srgbClr val="111111"/>
                  </a:solidFill>
                  <a:latin typeface="+mn-lt"/>
                  <a:ea typeface="黑体" pitchFamily="2" charset="-122"/>
                </a:endParaRPr>
              </a:p>
            </p:txBody>
          </p:sp>
        </p:grpSp>
        <p:sp>
          <p:nvSpPr>
            <p:cNvPr id="32" name="Rectangle 24">
              <a:extLst>
                <a:ext uri="{FF2B5EF4-FFF2-40B4-BE49-F238E27FC236}">
                  <a16:creationId xmlns:a16="http://schemas.microsoft.com/office/drawing/2014/main" id="{5B7AA354-F1FD-4C2E-8FC9-7023633FB4FA}"/>
                </a:ext>
              </a:extLst>
            </p:cNvPr>
            <p:cNvSpPr>
              <a:spLocks noChangeArrowheads="1"/>
            </p:cNvSpPr>
            <p:nvPr/>
          </p:nvSpPr>
          <p:spPr bwMode="auto">
            <a:xfrm>
              <a:off x="4586810" y="3359555"/>
              <a:ext cx="703772"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zh-CN" altLang="en-US" b="1" dirty="0">
                  <a:solidFill>
                    <a:srgbClr val="111111"/>
                  </a:solidFill>
                  <a:latin typeface="+mn-lt"/>
                  <a:ea typeface="黑体" pitchFamily="2" charset="-122"/>
                </a:rPr>
                <a:t>交换表</a:t>
              </a:r>
              <a:endParaRPr kumimoji="1" lang="en-US" altLang="zh-CN" b="1" dirty="0">
                <a:solidFill>
                  <a:srgbClr val="111111"/>
                </a:solidFill>
                <a:latin typeface="+mn-lt"/>
                <a:ea typeface="黑体" pitchFamily="2" charset="-122"/>
              </a:endParaRPr>
            </a:p>
          </p:txBody>
        </p:sp>
        <p:pic>
          <p:nvPicPr>
            <p:cNvPr id="113688"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a:extLst>
                <a:ext uri="{FF2B5EF4-FFF2-40B4-BE49-F238E27FC236}">
                  <a16:creationId xmlns:a16="http://schemas.microsoft.com/office/drawing/2014/main" id="{3A97187C-E1EA-44BD-8E0E-D1FC898AF50A}"/>
                </a:ext>
              </a:extLst>
            </p:cNvPr>
            <p:cNvSpPr>
              <a:spLocks noChangeArrowheads="1"/>
            </p:cNvSpPr>
            <p:nvPr/>
          </p:nvSpPr>
          <p:spPr bwMode="auto">
            <a:xfrm>
              <a:off x="6968931" y="2993232"/>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D</a:t>
              </a:r>
              <a:endParaRPr kumimoji="1" lang="en-US" altLang="zh-CN" b="1" baseline="-25000" dirty="0">
                <a:solidFill>
                  <a:srgbClr val="111111"/>
                </a:solidFill>
                <a:latin typeface="+mn-lt"/>
                <a:ea typeface="黑体" pitchFamily="2" charset="-122"/>
              </a:endParaRPr>
            </a:p>
          </p:txBody>
        </p:sp>
        <p:pic>
          <p:nvPicPr>
            <p:cNvPr id="113690"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91"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a:extLst>
                <a:ext uri="{FF2B5EF4-FFF2-40B4-BE49-F238E27FC236}">
                  <a16:creationId xmlns:a16="http://schemas.microsoft.com/office/drawing/2014/main" id="{A88E0FE7-2EDC-4A3F-B825-1A8A7D63633B}"/>
                </a:ext>
              </a:extLst>
            </p:cNvPr>
            <p:cNvSpPr>
              <a:spLocks noChangeArrowheads="1"/>
            </p:cNvSpPr>
            <p:nvPr/>
          </p:nvSpPr>
          <p:spPr bwMode="auto">
            <a:xfrm>
              <a:off x="6968931" y="2346579"/>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B</a:t>
              </a:r>
              <a:endParaRPr kumimoji="1" lang="en-US" altLang="zh-CN" b="1" baseline="-25000" dirty="0">
                <a:solidFill>
                  <a:srgbClr val="111111"/>
                </a:solidFill>
                <a:latin typeface="+mn-lt"/>
                <a:ea typeface="黑体" pitchFamily="2" charset="-122"/>
              </a:endParaRPr>
            </a:p>
          </p:txBody>
        </p:sp>
        <p:sp>
          <p:nvSpPr>
            <p:cNvPr id="38" name="Line 50">
              <a:extLst>
                <a:ext uri="{FF2B5EF4-FFF2-40B4-BE49-F238E27FC236}">
                  <a16:creationId xmlns:a16="http://schemas.microsoft.com/office/drawing/2014/main" id="{0FEF9212-B62B-4BA1-853E-E0BD03E350AC}"/>
                </a:ext>
              </a:extLst>
            </p:cNvPr>
            <p:cNvSpPr>
              <a:spLocks noChangeShapeType="1"/>
            </p:cNvSpPr>
            <p:nvPr/>
          </p:nvSpPr>
          <p:spPr bwMode="auto">
            <a:xfrm>
              <a:off x="5097632" y="3691480"/>
              <a:ext cx="0" cy="1439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b="1">
                <a:solidFill>
                  <a:srgbClr val="111111"/>
                </a:solidFill>
                <a:latin typeface="+mn-lt"/>
                <a:ea typeface="黑体" pitchFamily="2" charset="-122"/>
              </a:endParaRPr>
            </a:p>
          </p:txBody>
        </p:sp>
        <p:sp>
          <p:nvSpPr>
            <p:cNvPr id="39" name="Rectangle 34">
              <a:extLst>
                <a:ext uri="{FF2B5EF4-FFF2-40B4-BE49-F238E27FC236}">
                  <a16:creationId xmlns:a16="http://schemas.microsoft.com/office/drawing/2014/main" id="{5ADE298D-52F6-4B4C-94F6-05AF4C991FE0}"/>
                </a:ext>
              </a:extLst>
            </p:cNvPr>
            <p:cNvSpPr>
              <a:spLocks noChangeArrowheads="1"/>
            </p:cNvSpPr>
            <p:nvPr/>
          </p:nvSpPr>
          <p:spPr bwMode="auto">
            <a:xfrm>
              <a:off x="2402482" y="3041387"/>
              <a:ext cx="232186" cy="38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b="1" dirty="0">
                  <a:solidFill>
                    <a:srgbClr val="111111"/>
                  </a:solidFill>
                  <a:latin typeface="+mn-lt"/>
                  <a:ea typeface="黑体" pitchFamily="2" charset="-122"/>
                </a:rPr>
                <a:t>C</a:t>
              </a:r>
              <a:endParaRPr kumimoji="1" lang="en-US" altLang="zh-CN" b="1" baseline="-25000" dirty="0">
                <a:solidFill>
                  <a:srgbClr val="111111"/>
                </a:solidFill>
                <a:latin typeface="+mn-lt"/>
                <a:ea typeface="黑体" pitchFamily="2" charset="-122"/>
              </a:endParaRPr>
            </a:p>
          </p:txBody>
        </p:sp>
        <p:sp>
          <p:nvSpPr>
            <p:cNvPr id="40" name="矩形 39">
              <a:extLst>
                <a:ext uri="{FF2B5EF4-FFF2-40B4-BE49-F238E27FC236}">
                  <a16:creationId xmlns:a16="http://schemas.microsoft.com/office/drawing/2014/main" id="{0A2AC9DC-ED25-4AB1-8343-30960F715800}"/>
                </a:ext>
              </a:extLst>
            </p:cNvPr>
            <p:cNvSpPr/>
            <p:nvPr/>
          </p:nvSpPr>
          <p:spPr>
            <a:xfrm>
              <a:off x="2660473" y="5345949"/>
              <a:ext cx="4473572" cy="533366"/>
            </a:xfrm>
            <a:prstGeom prst="rect">
              <a:avLst/>
            </a:prstGeom>
          </p:spPr>
          <p:txBody>
            <a:bodyPr>
              <a:spAutoFit/>
            </a:bodyPr>
            <a:lstStyle/>
            <a:p>
              <a:pPr algn="ctr">
                <a:defRPr/>
              </a:pPr>
              <a:r>
                <a:rPr lang="zh-CN" altLang="en-US" sz="2600" b="1" dirty="0">
                  <a:solidFill>
                    <a:srgbClr val="111111"/>
                  </a:solidFill>
                  <a:latin typeface="+mn-lt"/>
                  <a:ea typeface="黑体" pitchFamily="2" charset="-122"/>
                </a:rPr>
                <a:t>交换了两帧后的交换表</a:t>
              </a:r>
              <a:endParaRPr lang="en-US" altLang="zh-CN" sz="2600" b="1" dirty="0">
                <a:solidFill>
                  <a:srgbClr val="111111"/>
                </a:solidFill>
                <a:latin typeface="+mn-lt"/>
                <a:ea typeface="黑体" pitchFamily="2" charset="-122"/>
              </a:endParaRPr>
            </a:p>
          </p:txBody>
        </p:sp>
        <p:sp>
          <p:nvSpPr>
            <p:cNvPr id="41" name="Rectangle 24">
              <a:extLst>
                <a:ext uri="{FF2B5EF4-FFF2-40B4-BE49-F238E27FC236}">
                  <a16:creationId xmlns:a16="http://schemas.microsoft.com/office/drawing/2014/main" id="{48D490D5-6EAC-41E0-98EF-1DD833D76077}"/>
                </a:ext>
              </a:extLst>
            </p:cNvPr>
            <p:cNvSpPr>
              <a:spLocks noChangeArrowheads="1"/>
            </p:cNvSpPr>
            <p:nvPr/>
          </p:nvSpPr>
          <p:spPr bwMode="auto">
            <a:xfrm>
              <a:off x="1282798" y="3932255"/>
              <a:ext cx="2086292" cy="73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527" tIns="41031" rIns="83527" bIns="41031">
              <a:spAutoFit/>
            </a:bodyPr>
            <a:lstStyle/>
            <a:p>
              <a:pPr defTabSz="837330">
                <a:spcBef>
                  <a:spcPts val="330"/>
                </a:spcBef>
                <a:defRPr/>
              </a:pPr>
              <a:r>
                <a:rPr kumimoji="1" lang="en-US" altLang="zh-CN" b="1" dirty="0">
                  <a:solidFill>
                    <a:srgbClr val="111111"/>
                  </a:solidFill>
                  <a:latin typeface="+mn-lt"/>
                  <a:ea typeface="黑体" pitchFamily="2" charset="-122"/>
                </a:rPr>
                <a:t>A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B</a:t>
              </a:r>
            </a:p>
            <a:p>
              <a:pPr defTabSz="837330">
                <a:spcBef>
                  <a:spcPts val="330"/>
                </a:spcBef>
                <a:defRPr/>
              </a:pPr>
              <a:r>
                <a:rPr kumimoji="1" lang="en-US" altLang="zh-CN" b="1" dirty="0">
                  <a:solidFill>
                    <a:srgbClr val="111111"/>
                  </a:solidFill>
                  <a:latin typeface="+mn-lt"/>
                  <a:ea typeface="黑体" pitchFamily="2" charset="-122"/>
                </a:rPr>
                <a:t>B </a:t>
              </a:r>
              <a:r>
                <a:rPr kumimoji="1" lang="zh-CN" altLang="en-US" b="1" dirty="0">
                  <a:solidFill>
                    <a:srgbClr val="111111"/>
                  </a:solidFill>
                  <a:latin typeface="+mn-lt"/>
                  <a:ea typeface="黑体" pitchFamily="2" charset="-122"/>
                </a:rPr>
                <a:t>发送一帧给 </a:t>
              </a:r>
              <a:r>
                <a:rPr kumimoji="1" lang="en-US" altLang="zh-CN" b="1" dirty="0">
                  <a:solidFill>
                    <a:srgbClr val="111111"/>
                  </a:solidFill>
                  <a:latin typeface="+mn-lt"/>
                  <a:ea typeface="黑体" pitchFamily="2" charset="-122"/>
                </a:rPr>
                <a:t>A</a:t>
              </a:r>
            </a:p>
          </p:txBody>
        </p:sp>
        <p:sp>
          <p:nvSpPr>
            <p:cNvPr id="42" name="右箭头 41">
              <a:extLst>
                <a:ext uri="{FF2B5EF4-FFF2-40B4-BE49-F238E27FC236}">
                  <a16:creationId xmlns:a16="http://schemas.microsoft.com/office/drawing/2014/main" id="{E0A80492-39E1-4562-9BE9-8A1F796B23E7}"/>
                </a:ext>
              </a:extLst>
            </p:cNvPr>
            <p:cNvSpPr/>
            <p:nvPr/>
          </p:nvSpPr>
          <p:spPr>
            <a:xfrm>
              <a:off x="3097339" y="4107676"/>
              <a:ext cx="486743"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sp>
          <p:nvSpPr>
            <p:cNvPr id="43" name="右箭头 42">
              <a:extLst>
                <a:ext uri="{FF2B5EF4-FFF2-40B4-BE49-F238E27FC236}">
                  <a16:creationId xmlns:a16="http://schemas.microsoft.com/office/drawing/2014/main" id="{B4CE2036-413B-413C-88A7-CA0D7B942B06}"/>
                </a:ext>
              </a:extLst>
            </p:cNvPr>
            <p:cNvSpPr/>
            <p:nvPr/>
          </p:nvSpPr>
          <p:spPr>
            <a:xfrm>
              <a:off x="3102498" y="4379408"/>
              <a:ext cx="488464" cy="10147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1111"/>
                </a:solidFill>
              </a:endParaRPr>
            </a:p>
          </p:txBody>
        </p:sp>
      </p:grpSp>
      <p:sp>
        <p:nvSpPr>
          <p:cNvPr id="46" name="矩形 45">
            <a:extLst>
              <a:ext uri="{FF2B5EF4-FFF2-40B4-BE49-F238E27FC236}">
                <a16:creationId xmlns:a16="http://schemas.microsoft.com/office/drawing/2014/main" id="{CC8526F5-AF90-4E5E-A89A-05D7E28A88CC}"/>
              </a:ext>
            </a:extLst>
          </p:cNvPr>
          <p:cNvSpPr/>
          <p:nvPr/>
        </p:nvSpPr>
        <p:spPr>
          <a:xfrm>
            <a:off x="7267687" y="2818466"/>
            <a:ext cx="4852886" cy="2910680"/>
          </a:xfrm>
          <a:prstGeom prst="rect">
            <a:avLst/>
          </a:prstGeom>
          <a:ln w="12700">
            <a:solidFill>
              <a:schemeClr val="tx1"/>
            </a:solidFill>
          </a:ln>
        </p:spPr>
        <p:txBody>
          <a:bodyPr lIns="108850" tIns="54425" rIns="108850" bIns="54425">
            <a:spAutoFit/>
          </a:bodyPr>
          <a:lstStyle/>
          <a:p>
            <a:pPr>
              <a:defRPr/>
            </a:pPr>
            <a:r>
              <a:rPr lang="zh-CN" altLang="zh-CN" sz="2600" b="1" dirty="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600" b="1" dirty="0">
                <a:solidFill>
                  <a:srgbClr val="FF0000"/>
                </a:solidFill>
                <a:latin typeface="+mn-lt"/>
                <a:ea typeface="黑体" pitchFamily="2" charset="-122"/>
              </a:rPr>
              <a:t>有效时间。</a:t>
            </a:r>
            <a:r>
              <a:rPr lang="zh-CN" altLang="zh-CN" sz="2600" b="1" dirty="0">
                <a:solidFill>
                  <a:srgbClr val="0000FF"/>
                </a:solidFill>
                <a:latin typeface="+mn-lt"/>
                <a:ea typeface="黑体" pitchFamily="2" charset="-122"/>
              </a:rPr>
              <a:t>过期的项目就自动被删除。</a:t>
            </a:r>
            <a:endParaRPr lang="zh-CN" altLang="en-US" sz="2600" b="1" dirty="0">
              <a:solidFill>
                <a:srgbClr val="0000FF"/>
              </a:solidFill>
              <a:latin typeface="+mn-lt"/>
              <a:ea typeface="黑体" pitchFamily="2" charset="-122"/>
            </a:endParaRPr>
          </a:p>
        </p:txBody>
      </p:sp>
      <p:cxnSp>
        <p:nvCxnSpPr>
          <p:cNvPr id="113668" name="直接箭头连接符 47"/>
          <p:cNvCxnSpPr>
            <a:cxnSpLocks/>
          </p:cNvCxnSpPr>
          <p:nvPr/>
        </p:nvCxnSpPr>
        <p:spPr bwMode="auto">
          <a:xfrm flipH="1" flipV="1">
            <a:off x="6465575" y="3059821"/>
            <a:ext cx="802112" cy="304871"/>
          </a:xfrm>
          <a:prstGeom prst="straightConnector1">
            <a:avLst/>
          </a:prstGeom>
          <a:noFill/>
          <a:ln w="190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a:extLst>
              <a:ext uri="{FF2B5EF4-FFF2-40B4-BE49-F238E27FC236}">
                <a16:creationId xmlns:a16="http://schemas.microsoft.com/office/drawing/2014/main" id="{86EEFD19-3D6D-47A1-9648-A718351DA0B2}"/>
              </a:ext>
            </a:extLst>
          </p:cNvPr>
          <p:cNvSpPr/>
          <p:nvPr/>
        </p:nvSpPr>
        <p:spPr>
          <a:xfrm>
            <a:off x="1043382" y="5752008"/>
            <a:ext cx="10634865" cy="990154"/>
          </a:xfrm>
          <a:prstGeom prst="rect">
            <a:avLst/>
          </a:prstGeom>
          <a:solidFill>
            <a:srgbClr val="FFFF66"/>
          </a:solidFill>
          <a:ln>
            <a:solidFill>
              <a:schemeClr val="tx1"/>
            </a:solidFill>
          </a:ln>
        </p:spPr>
        <p:txBody>
          <a:bodyPr lIns="108850" tIns="54425" rIns="108850" bIns="54425">
            <a:spAutoFit/>
          </a:bodyPr>
          <a:lstStyle/>
          <a:p>
            <a:pPr>
              <a:lnSpc>
                <a:spcPct val="110000"/>
              </a:lnSpc>
              <a:buSzPct val="80000"/>
              <a:defRPr/>
            </a:pPr>
            <a:r>
              <a:rPr lang="zh-CN" altLang="zh-CN" sz="2600" b="1" dirty="0">
                <a:solidFill>
                  <a:srgbClr val="000066"/>
                </a:solidFill>
                <a:latin typeface="+mn-lt"/>
                <a:ea typeface="黑体" pitchFamily="2" charset="-122"/>
              </a:rPr>
              <a:t>以太网交换机的这种自学习方法使得以太网交换机能够即插即用，不必人工进行配置，因此非常方便。</a:t>
            </a:r>
          </a:p>
        </p:txBody>
      </p:sp>
      <p:sp>
        <p:nvSpPr>
          <p:cNvPr id="113670" name="标题 1"/>
          <p:cNvSpPr>
            <a:spLocks noGrp="1" noChangeArrowheads="1"/>
          </p:cNvSpPr>
          <p:nvPr>
            <p:ph type="title"/>
          </p:nvPr>
        </p:nvSpPr>
        <p:spPr/>
        <p:txBody>
          <a:bodyPr/>
          <a:lstStyle/>
          <a:p>
            <a:r>
              <a:rPr lang="zh-CN" altLang="zh-CN" sz="4000" dirty="0">
                <a:solidFill>
                  <a:srgbClr val="FFFFFF"/>
                </a:solidFill>
              </a:rPr>
              <a:t>以太网交换机的自学习功能</a:t>
            </a:r>
            <a:endParaRPr lang="zh-CN" altLang="en-US" sz="4000" dirty="0">
              <a:solidFill>
                <a:srgbClr val="FFFFFF"/>
              </a:solidFill>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a:extLst>
              <a:ext uri="{FF2B5EF4-FFF2-40B4-BE49-F238E27FC236}">
                <a16:creationId xmlns:a16="http://schemas.microsoft.com/office/drawing/2014/main" id="{089B0ADF-89E9-4CA2-87C7-3F272D0A4645}"/>
              </a:ext>
            </a:extLst>
          </p:cNvPr>
          <p:cNvSpPr>
            <a:spLocks noGrp="1" noChangeArrowheads="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交换机收到一帧后先进行自学习。查找交换表中与收到帧的源地址有无相匹配的项目。</a:t>
            </a:r>
            <a:endParaRPr lang="en-US" altLang="zh-CN" sz="24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如没有，就在交换表中增加一个项目（源地址、进入的接口和有效时间）。</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如有，则把原有的项目进行更新（进入的接口或有效时间）。</a:t>
            </a:r>
          </a:p>
          <a:p>
            <a:r>
              <a:rPr lang="zh-CN" altLang="en-US" sz="2400" dirty="0">
                <a:latin typeface="微软雅黑" panose="020B0503020204020204" pitchFamily="34" charset="-122"/>
                <a:ea typeface="微软雅黑" panose="020B0503020204020204" pitchFamily="34" charset="-122"/>
              </a:rPr>
              <a:t>转发帧。查找交换表中与收到帧的目的地址有无相匹配的项目。</a:t>
            </a:r>
          </a:p>
          <a:p>
            <a:pPr lvl="1"/>
            <a:r>
              <a:rPr lang="zh-CN" altLang="en-US" sz="2000" dirty="0">
                <a:latin typeface="微软雅黑" panose="020B0503020204020204" pitchFamily="34" charset="-122"/>
                <a:ea typeface="微软雅黑" panose="020B0503020204020204" pitchFamily="34" charset="-122"/>
              </a:rPr>
              <a:t>如没有，则向所有其他接口（进入的接口除外）转发。</a:t>
            </a:r>
          </a:p>
          <a:p>
            <a:pPr lvl="1"/>
            <a:r>
              <a:rPr lang="zh-CN" altLang="en-US" sz="2000" dirty="0">
                <a:latin typeface="微软雅黑" panose="020B0503020204020204" pitchFamily="34" charset="-122"/>
                <a:ea typeface="微软雅黑" panose="020B0503020204020204" pitchFamily="34" charset="-122"/>
              </a:rPr>
              <a:t>如有，则按交换表中给出的接口进行转发。</a:t>
            </a:r>
          </a:p>
          <a:p>
            <a:pPr lvl="1"/>
            <a:r>
              <a:rPr lang="zh-CN" altLang="en-US" sz="2000" dirty="0">
                <a:latin typeface="微软雅黑" panose="020B0503020204020204" pitchFamily="34" charset="-122"/>
                <a:ea typeface="微软雅黑" panose="020B0503020204020204" pitchFamily="34" charset="-122"/>
              </a:rPr>
              <a:t>若交换表中给出的接口就是该帧进入交换机的接口，则应丢弃这个帧（因为这时不需要经过交换机进行转发）。</a:t>
            </a:r>
          </a:p>
        </p:txBody>
      </p:sp>
      <p:sp>
        <p:nvSpPr>
          <p:cNvPr id="114690" name="Rectangle 2"/>
          <p:cNvSpPr>
            <a:spLocks noGrp="1" noChangeArrowheads="1"/>
          </p:cNvSpPr>
          <p:nvPr>
            <p:ph type="title"/>
          </p:nvPr>
        </p:nvSpPr>
        <p:spPr/>
        <p:txBody>
          <a:bodyPr/>
          <a:lstStyle/>
          <a:p>
            <a:r>
              <a:rPr lang="zh-CN" altLang="en-US" sz="4000" dirty="0">
                <a:solidFill>
                  <a:srgbClr val="FFFFFF"/>
                </a:solidFill>
              </a:rPr>
              <a:t>交换机自学习和转发帧的步骤归纳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常常在两个对等的数据链路层之间画出一个数字管道，而在这条数字管道上传输的数据单位是</a:t>
            </a:r>
            <a:r>
              <a:rPr lang="zh-CN" altLang="en-US" dirty="0">
                <a:solidFill>
                  <a:srgbClr val="C00000"/>
                </a:solidFill>
              </a:rPr>
              <a:t>帧</a:t>
            </a:r>
            <a:r>
              <a:rPr lang="zh-CN" altLang="en-US" dirty="0"/>
              <a:t>。</a:t>
            </a:r>
          </a:p>
          <a:p>
            <a:endParaRPr lang="zh-CN" altLang="en-US" dirty="0"/>
          </a:p>
        </p:txBody>
      </p:sp>
      <p:sp>
        <p:nvSpPr>
          <p:cNvPr id="19458" name="Rectangle 2"/>
          <p:cNvSpPr>
            <a:spLocks noGrp="1" noChangeArrowheads="1"/>
          </p:cNvSpPr>
          <p:nvPr>
            <p:ph type="title"/>
          </p:nvPr>
        </p:nvSpPr>
        <p:spPr/>
        <p:txBody>
          <a:bodyPr/>
          <a:lstStyle/>
          <a:p>
            <a:r>
              <a:rPr lang="zh-CN" altLang="en-US" sz="4000" dirty="0">
                <a:solidFill>
                  <a:srgbClr val="FFFFFF"/>
                </a:solidFill>
              </a:rPr>
              <a:t>数据链路层像个数字管道</a:t>
            </a:r>
          </a:p>
        </p:txBody>
      </p:sp>
      <p:grpSp>
        <p:nvGrpSpPr>
          <p:cNvPr id="2" name="Group 5"/>
          <p:cNvGrpSpPr>
            <a:grpSpLocks/>
          </p:cNvGrpSpPr>
          <p:nvPr/>
        </p:nvGrpSpPr>
        <p:grpSpPr bwMode="auto">
          <a:xfrm>
            <a:off x="1199994" y="3214066"/>
            <a:ext cx="10175609" cy="863800"/>
            <a:chOff x="567" y="2251"/>
            <a:chExt cx="4808" cy="544"/>
          </a:xfrm>
        </p:grpSpPr>
        <p:sp>
          <p:nvSpPr>
            <p:cNvPr id="19461" name="Oval 6"/>
            <p:cNvSpPr>
              <a:spLocks noChangeArrowheads="1"/>
            </p:cNvSpPr>
            <p:nvPr/>
          </p:nvSpPr>
          <p:spPr bwMode="auto">
            <a:xfrm>
              <a:off x="567"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2" name="Oval 7"/>
            <p:cNvSpPr>
              <a:spLocks noChangeArrowheads="1"/>
            </p:cNvSpPr>
            <p:nvPr/>
          </p:nvSpPr>
          <p:spPr bwMode="auto">
            <a:xfrm>
              <a:off x="4876" y="2251"/>
              <a:ext cx="499" cy="499"/>
            </a:xfrm>
            <a:prstGeom prst="ellipse">
              <a:avLst/>
            </a:prstGeom>
            <a:solidFill>
              <a:srgbClr val="FFFF99"/>
            </a:solidFill>
            <a:ln w="9525">
              <a:solidFill>
                <a:srgbClr val="333399"/>
              </a:solidFill>
              <a:round/>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结点</a:t>
              </a:r>
            </a:p>
          </p:txBody>
        </p:sp>
        <p:sp>
          <p:nvSpPr>
            <p:cNvPr id="19463" name="Line 8"/>
            <p:cNvSpPr>
              <a:spLocks noChangeShapeType="1"/>
            </p:cNvSpPr>
            <p:nvPr/>
          </p:nvSpPr>
          <p:spPr bwMode="auto">
            <a:xfrm>
              <a:off x="1066" y="2523"/>
              <a:ext cx="381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AutoShape 9"/>
            <p:cNvSpPr>
              <a:spLocks noChangeArrowheads="1"/>
            </p:cNvSpPr>
            <p:nvPr/>
          </p:nvSpPr>
          <p:spPr bwMode="auto">
            <a:xfrm rot="-5400000">
              <a:off x="2676" y="686"/>
              <a:ext cx="544" cy="3674"/>
            </a:xfrm>
            <a:prstGeom prst="can">
              <a:avLst>
                <a:gd name="adj" fmla="val 22418"/>
              </a:avLst>
            </a:prstGeom>
            <a:gradFill rotWithShape="1">
              <a:gsLst>
                <a:gs pos="0">
                  <a:srgbClr val="5E6D76"/>
                </a:gs>
                <a:gs pos="50000">
                  <a:srgbClr val="CCECFF"/>
                </a:gs>
                <a:gs pos="100000">
                  <a:srgbClr val="5E6D76"/>
                </a:gs>
              </a:gsLst>
              <a:lin ang="0" scaled="1"/>
            </a:gradFill>
            <a:ln w="9525">
              <a:solidFill>
                <a:schemeClr val="tx1"/>
              </a:solidFill>
              <a:round/>
              <a:headEnd/>
              <a:tailEnd/>
            </a:ln>
          </p:spPr>
          <p:txBody>
            <a:bodyPr wrap="none" anchor="ctr"/>
            <a:lstStyle/>
            <a:p>
              <a:pPr eaLnBrk="1" hangingPunct="1"/>
              <a:endParaRPr lang="zh-CN" altLang="en-US"/>
            </a:p>
          </p:txBody>
        </p:sp>
        <p:sp>
          <p:nvSpPr>
            <p:cNvPr id="19465" name="Rectangle 10"/>
            <p:cNvSpPr>
              <a:spLocks noChangeArrowheads="1"/>
            </p:cNvSpPr>
            <p:nvPr/>
          </p:nvSpPr>
          <p:spPr bwMode="auto">
            <a:xfrm>
              <a:off x="138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6" name="Line 11"/>
            <p:cNvSpPr>
              <a:spLocks noChangeShapeType="1"/>
            </p:cNvSpPr>
            <p:nvPr/>
          </p:nvSpPr>
          <p:spPr bwMode="auto">
            <a:xfrm>
              <a:off x="1066" y="2523"/>
              <a:ext cx="1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Rectangle 12"/>
            <p:cNvSpPr>
              <a:spLocks noChangeArrowheads="1"/>
            </p:cNvSpPr>
            <p:nvPr/>
          </p:nvSpPr>
          <p:spPr bwMode="auto">
            <a:xfrm>
              <a:off x="3243" y="2387"/>
              <a:ext cx="1043" cy="272"/>
            </a:xfrm>
            <a:prstGeom prst="rect">
              <a:avLst/>
            </a:prstGeom>
            <a:solidFill>
              <a:srgbClr val="FFCCFF"/>
            </a:solidFill>
            <a:ln w="9525">
              <a:solidFill>
                <a:schemeClr val="tx1"/>
              </a:solidFill>
              <a:miter lim="800000"/>
              <a:headEnd/>
              <a:tailEnd/>
            </a:ln>
          </p:spPr>
          <p:txBody>
            <a:bodyPr wrap="none" anchor="ctr"/>
            <a:lstStyle/>
            <a:p>
              <a:pPr algn="ctr" eaLnBrk="1" hangingPunct="1"/>
              <a:r>
                <a:rPr lang="zh-CN" altLang="en-US" sz="2400">
                  <a:solidFill>
                    <a:srgbClr val="333399"/>
                  </a:solidFill>
                  <a:latin typeface="Tahoma" pitchFamily="34" charset="0"/>
                  <a:ea typeface="黑体" pitchFamily="49" charset="-122"/>
                </a:rPr>
                <a:t>帧</a:t>
              </a:r>
            </a:p>
          </p:txBody>
        </p:sp>
        <p:sp>
          <p:nvSpPr>
            <p:cNvPr id="19468" name="Line 13"/>
            <p:cNvSpPr>
              <a:spLocks noChangeShapeType="1"/>
            </p:cNvSpPr>
            <p:nvPr/>
          </p:nvSpPr>
          <p:spPr bwMode="auto">
            <a:xfrm>
              <a:off x="2426"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Line 14"/>
            <p:cNvSpPr>
              <a:spLocks noChangeShapeType="1"/>
            </p:cNvSpPr>
            <p:nvPr/>
          </p:nvSpPr>
          <p:spPr bwMode="auto">
            <a:xfrm>
              <a:off x="4285" y="2523"/>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增加冗余链路时，</a:t>
            </a:r>
            <a:r>
              <a:rPr lang="zh-CN" altLang="zh-CN" sz="3200" b="0" kern="1200" dirty="0">
                <a:solidFill>
                  <a:srgbClr val="4D4D4D"/>
                </a:solidFill>
                <a:latin typeface="微软雅黑" panose="020B0503020204020204" pitchFamily="34" charset="-122"/>
                <a:ea typeface="微软雅黑" panose="020B0503020204020204" pitchFamily="34" charset="-122"/>
              </a:rPr>
              <a:t>自学习的过程就可能导致以太网帧在网络的某个环路中无限制地兜圈子</a:t>
            </a:r>
            <a:r>
              <a:rPr lang="zh-CN" altLang="en-US" sz="3200" b="0" kern="1200" dirty="0">
                <a:solidFill>
                  <a:srgbClr val="4D4D4D"/>
                </a:solidFill>
                <a:latin typeface="微软雅黑" panose="020B0503020204020204" pitchFamily="34" charset="-122"/>
                <a:ea typeface="微软雅黑" panose="020B0503020204020204" pitchFamily="34" charset="-122"/>
              </a:rPr>
              <a:t>。</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如图，</a:t>
            </a:r>
            <a:r>
              <a:rPr lang="zh-CN" altLang="zh-CN" sz="3200" b="0" kern="1200" dirty="0">
                <a:solidFill>
                  <a:srgbClr val="4D4D4D"/>
                </a:solidFill>
                <a:latin typeface="微软雅黑" panose="020B0503020204020204" pitchFamily="34" charset="-122"/>
                <a:ea typeface="微软雅黑" panose="020B0503020204020204" pitchFamily="34" charset="-122"/>
              </a:rPr>
              <a:t>假定开始</a:t>
            </a:r>
            <a:r>
              <a:rPr lang="zh-CN" altLang="en-US" sz="3200" b="0" kern="1200" dirty="0">
                <a:solidFill>
                  <a:srgbClr val="4D4D4D"/>
                </a:solidFill>
                <a:latin typeface="微软雅黑" panose="020B0503020204020204" pitchFamily="34" charset="-122"/>
                <a:ea typeface="微软雅黑" panose="020B0503020204020204" pitchFamily="34" charset="-122"/>
              </a:rPr>
              <a:t>时，</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en-US" sz="3200" b="0" kern="1200" dirty="0">
                <a:solidFill>
                  <a:srgbClr val="4D4D4D"/>
                </a:solidFill>
                <a:latin typeface="微软雅黑" panose="020B0503020204020204" pitchFamily="34" charset="-122"/>
                <a:ea typeface="微软雅黑" panose="020B0503020204020204" pitchFamily="34" charset="-122"/>
              </a:rPr>
              <a:t>和 </a:t>
            </a:r>
            <a:r>
              <a:rPr lang="en-US" altLang="zh-CN" sz="3200" b="0" kern="1200" dirty="0">
                <a:solidFill>
                  <a:srgbClr val="4D4D4D"/>
                </a:solidFill>
                <a:latin typeface="微软雅黑" panose="020B0503020204020204" pitchFamily="34" charset="-122"/>
                <a:ea typeface="微软雅黑" panose="020B0503020204020204" pitchFamily="34" charset="-122"/>
              </a:rPr>
              <a:t>#2 </a:t>
            </a:r>
            <a:r>
              <a:rPr lang="zh-CN" altLang="en-US" sz="3200" b="0" kern="1200" dirty="0">
                <a:solidFill>
                  <a:srgbClr val="4D4D4D"/>
                </a:solidFill>
                <a:latin typeface="微软雅黑" panose="020B0503020204020204" pitchFamily="34" charset="-122"/>
                <a:ea typeface="微软雅黑" panose="020B0503020204020204" pitchFamily="34" charset="-122"/>
              </a:rPr>
              <a:t>的交换表都是空的，</a:t>
            </a:r>
            <a:r>
              <a:rPr lang="zh-CN" altLang="zh-CN" sz="3200" b="0" kern="1200" dirty="0">
                <a:solidFill>
                  <a:srgbClr val="4D4D4D"/>
                </a:solidFill>
                <a:latin typeface="微软雅黑" panose="020B0503020204020204" pitchFamily="34" charset="-122"/>
                <a:ea typeface="微软雅黑" panose="020B0503020204020204" pitchFamily="34" charset="-122"/>
              </a:rPr>
              <a:t>主机</a:t>
            </a:r>
            <a:r>
              <a:rPr lang="en-US" altLang="zh-CN" sz="3200" b="0" kern="1200" dirty="0">
                <a:solidFill>
                  <a:srgbClr val="4D4D4D"/>
                </a:solidFill>
                <a:latin typeface="微软雅黑" panose="020B0503020204020204" pitchFamily="34" charset="-122"/>
                <a:ea typeface="微软雅黑" panose="020B0503020204020204" pitchFamily="34" charset="-122"/>
              </a:rPr>
              <a:t> A </a:t>
            </a:r>
            <a:r>
              <a:rPr lang="zh-CN" altLang="zh-CN" sz="3200" b="0" kern="1200" dirty="0">
                <a:solidFill>
                  <a:srgbClr val="4D4D4D"/>
                </a:solidFill>
                <a:latin typeface="微软雅黑" panose="020B0503020204020204" pitchFamily="34" charset="-122"/>
                <a:ea typeface="微软雅黑" panose="020B0503020204020204" pitchFamily="34" charset="-122"/>
              </a:rPr>
              <a:t>通过接口交换机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向主机</a:t>
            </a:r>
            <a:r>
              <a:rPr lang="en-US" altLang="zh-CN" sz="3200" b="0" kern="1200" dirty="0">
                <a:solidFill>
                  <a:srgbClr val="4D4D4D"/>
                </a:solidFill>
                <a:latin typeface="微软雅黑" panose="020B0503020204020204" pitchFamily="34" charset="-122"/>
                <a:ea typeface="微软雅黑" panose="020B0503020204020204" pitchFamily="34" charset="-122"/>
              </a:rPr>
              <a:t> B </a:t>
            </a:r>
            <a:r>
              <a:rPr lang="zh-CN" altLang="zh-CN" sz="3200" b="0" kern="1200" dirty="0">
                <a:solidFill>
                  <a:srgbClr val="4D4D4D"/>
                </a:solidFill>
                <a:latin typeface="微软雅黑" panose="020B0503020204020204" pitchFamily="34" charset="-122"/>
                <a:ea typeface="微软雅黑" panose="020B0503020204020204" pitchFamily="34" charset="-122"/>
              </a:rPr>
              <a:t>发送一帧。</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5714"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5716" name="组合 6"/>
          <p:cNvGrpSpPr>
            <a:grpSpLocks/>
          </p:cNvGrpSpPr>
          <p:nvPr/>
        </p:nvGrpSpPr>
        <p:grpSpPr bwMode="auto">
          <a:xfrm>
            <a:off x="814811" y="3583597"/>
            <a:ext cx="10188801" cy="2294469"/>
            <a:chOff x="1048542" y="3464664"/>
            <a:chExt cx="8279761" cy="2484616"/>
          </a:xfrm>
        </p:grpSpPr>
        <p:sp>
          <p:nvSpPr>
            <p:cNvPr id="52" name="矩形 51">
              <a:extLst>
                <a:ext uri="{FF2B5EF4-FFF2-40B4-BE49-F238E27FC236}">
                  <a16:creationId xmlns:a16="http://schemas.microsoft.com/office/drawing/2014/main" id="{762B7098-E54F-429F-BDBF-628869897AB0}"/>
                </a:ext>
              </a:extLst>
            </p:cNvPr>
            <p:cNvSpPr/>
            <p:nvPr/>
          </p:nvSpPr>
          <p:spPr>
            <a:xfrm>
              <a:off x="2629084" y="4331270"/>
              <a:ext cx="1625259"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a16="http://schemas.microsoft.com/office/drawing/2014/main" id="{6854E2A5-074F-4B57-B4E6-9A9499F3BFCE}"/>
                </a:ext>
              </a:extLst>
            </p:cNvPr>
            <p:cNvCxnSpPr>
              <a:stCxn id="67" idx="3"/>
              <a:endCxn id="82" idx="1"/>
            </p:cNvCxnSpPr>
            <p:nvPr/>
          </p:nvCxnSpPr>
          <p:spPr>
            <a:xfrm>
              <a:off x="4254343" y="5409370"/>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9B0A913D-3C3F-4832-9B39-A3DE7862BE99}"/>
                </a:ext>
              </a:extLst>
            </p:cNvPr>
            <p:cNvCxnSpPr>
              <a:endCxn id="65" idx="1"/>
            </p:cNvCxnSpPr>
            <p:nvPr/>
          </p:nvCxnSpPr>
          <p:spPr>
            <a:xfrm flipV="1">
              <a:off x="1834513" y="5440462"/>
              <a:ext cx="815209" cy="30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9CACC4-BED3-4A8E-B8B1-4F4CD5D63B79}"/>
                </a:ext>
              </a:extLst>
            </p:cNvPr>
            <p:cNvCxnSpPr>
              <a:stCxn id="71" idx="3"/>
              <a:endCxn id="80" idx="1"/>
            </p:cNvCxnSpPr>
            <p:nvPr/>
          </p:nvCxnSpPr>
          <p:spPr>
            <a:xfrm>
              <a:off x="4062120" y="4792225"/>
              <a:ext cx="21666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9002568-E319-4423-B6C9-32BA210E96A6}"/>
                </a:ext>
              </a:extLst>
            </p:cNvPr>
            <p:cNvCxnSpPr>
              <a:endCxn id="62" idx="1"/>
            </p:cNvCxnSpPr>
            <p:nvPr/>
          </p:nvCxnSpPr>
          <p:spPr>
            <a:xfrm>
              <a:off x="1954903" y="4654528"/>
              <a:ext cx="699979" cy="137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a16="http://schemas.microsoft.com/office/drawing/2014/main" id="{9A2D9C29-06E5-45FE-A8B6-AA8553D89C77}"/>
                </a:ext>
              </a:extLst>
            </p:cNvPr>
            <p:cNvSpPr>
              <a:spLocks noChangeArrowheads="1"/>
            </p:cNvSpPr>
            <p:nvPr/>
          </p:nvSpPr>
          <p:spPr bwMode="auto">
            <a:xfrm>
              <a:off x="2756185"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572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a16="http://schemas.microsoft.com/office/drawing/2014/main" id="{58E191BA-6988-431C-A5C8-00A53DB2AC54}"/>
                </a:ext>
              </a:extLst>
            </p:cNvPr>
            <p:cNvSpPr>
              <a:spLocks noChangeArrowheads="1"/>
            </p:cNvSpPr>
            <p:nvPr/>
          </p:nvSpPr>
          <p:spPr bwMode="auto">
            <a:xfrm>
              <a:off x="1048542"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A</a:t>
              </a:r>
              <a:endParaRPr kumimoji="1" lang="en-US" altLang="zh-CN" sz="2600" b="1" baseline="-25000" dirty="0">
                <a:solidFill>
                  <a:srgbClr val="000099"/>
                </a:solidFill>
                <a:latin typeface="+mn-lt"/>
                <a:ea typeface="黑体" pitchFamily="2" charset="-122"/>
              </a:endParaRPr>
            </a:p>
          </p:txBody>
        </p:sp>
        <p:grpSp>
          <p:nvGrpSpPr>
            <p:cNvPr id="115725" name="组合 57"/>
            <p:cNvGrpSpPr>
              <a:grpSpLocks/>
            </p:cNvGrpSpPr>
            <p:nvPr/>
          </p:nvGrpSpPr>
          <p:grpSpPr bwMode="auto">
            <a:xfrm>
              <a:off x="2629084" y="4530726"/>
              <a:ext cx="462640" cy="522997"/>
              <a:chOff x="2268095" y="1315408"/>
              <a:chExt cx="287502" cy="309390"/>
            </a:xfrm>
          </p:grpSpPr>
          <p:sp>
            <p:nvSpPr>
              <p:cNvPr id="61" name="矩形 60">
                <a:extLst>
                  <a:ext uri="{FF2B5EF4-FFF2-40B4-BE49-F238E27FC236}">
                    <a16:creationId xmlns:a16="http://schemas.microsoft.com/office/drawing/2014/main" id="{EECF6CAA-CB02-4522-B4BD-78D7A627203F}"/>
                  </a:ext>
                </a:extLst>
              </p:cNvPr>
              <p:cNvSpPr/>
              <p:nvPr/>
            </p:nvSpPr>
            <p:spPr>
              <a:xfrm>
                <a:off x="2268095" y="1339820"/>
                <a:ext cx="287502"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a16="http://schemas.microsoft.com/office/drawing/2014/main" id="{F66FF065-3DCD-4017-9E0E-7CDF46889B28}"/>
                  </a:ext>
                </a:extLst>
              </p:cNvPr>
              <p:cNvSpPr>
                <a:spLocks noChangeArrowheads="1"/>
              </p:cNvSpPr>
              <p:nvPr/>
            </p:nvSpPr>
            <p:spPr bwMode="auto">
              <a:xfrm>
                <a:off x="2284127" y="1315408"/>
                <a:ext cx="170186"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26" name="组合 58"/>
            <p:cNvGrpSpPr>
              <a:grpSpLocks/>
            </p:cNvGrpSpPr>
            <p:nvPr/>
          </p:nvGrpSpPr>
          <p:grpSpPr bwMode="auto">
            <a:xfrm>
              <a:off x="2629084" y="5178963"/>
              <a:ext cx="462640" cy="522998"/>
              <a:chOff x="2268095" y="1311666"/>
              <a:chExt cx="287502" cy="310339"/>
            </a:xfrm>
          </p:grpSpPr>
          <p:sp>
            <p:nvSpPr>
              <p:cNvPr id="64" name="矩形 63">
                <a:extLst>
                  <a:ext uri="{FF2B5EF4-FFF2-40B4-BE49-F238E27FC236}">
                    <a16:creationId xmlns:a16="http://schemas.microsoft.com/office/drawing/2014/main" id="{C04D791C-6553-44FC-82ED-7A9D1D76D9B4}"/>
                  </a:ext>
                </a:extLst>
              </p:cNvPr>
              <p:cNvSpPr/>
              <p:nvPr/>
            </p:nvSpPr>
            <p:spPr>
              <a:xfrm>
                <a:off x="2268095" y="1340235"/>
                <a:ext cx="287502"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a16="http://schemas.microsoft.com/office/drawing/2014/main" id="{64210FDC-FDCF-4048-BE41-4EDCCF2BE6BE}"/>
                  </a:ext>
                </a:extLst>
              </p:cNvPr>
              <p:cNvSpPr>
                <a:spLocks noChangeArrowheads="1"/>
              </p:cNvSpPr>
              <p:nvPr/>
            </p:nvSpPr>
            <p:spPr bwMode="auto">
              <a:xfrm>
                <a:off x="2280920" y="1311666"/>
                <a:ext cx="170186"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27" name="组合 61"/>
            <p:cNvGrpSpPr>
              <a:grpSpLocks/>
            </p:cNvGrpSpPr>
            <p:nvPr/>
          </p:nvGrpSpPr>
          <p:grpSpPr bwMode="auto">
            <a:xfrm>
              <a:off x="3788262" y="5178963"/>
              <a:ext cx="466079" cy="522998"/>
              <a:chOff x="2267577" y="1311666"/>
              <a:chExt cx="288047" cy="310339"/>
            </a:xfrm>
          </p:grpSpPr>
          <p:sp>
            <p:nvSpPr>
              <p:cNvPr id="67" name="矩形 66">
                <a:extLst>
                  <a:ext uri="{FF2B5EF4-FFF2-40B4-BE49-F238E27FC236}">
                    <a16:creationId xmlns:a16="http://schemas.microsoft.com/office/drawing/2014/main" id="{37310C3E-7875-42BB-9314-949C14120DA3}"/>
                  </a:ext>
                </a:extLst>
              </p:cNvPr>
              <p:cNvSpPr/>
              <p:nvPr/>
            </p:nvSpPr>
            <p:spPr>
              <a:xfrm>
                <a:off x="2267577"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a16="http://schemas.microsoft.com/office/drawing/2014/main" id="{73EC01CB-812C-4ED2-8AF6-6323BB27E8E9}"/>
                  </a:ext>
                </a:extLst>
              </p:cNvPr>
              <p:cNvSpPr>
                <a:spLocks noChangeArrowheads="1"/>
              </p:cNvSpPr>
              <p:nvPr/>
            </p:nvSpPr>
            <p:spPr bwMode="auto">
              <a:xfrm>
                <a:off x="2267577"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28" name="组合 64"/>
            <p:cNvGrpSpPr>
              <a:grpSpLocks/>
            </p:cNvGrpSpPr>
            <p:nvPr/>
          </p:nvGrpSpPr>
          <p:grpSpPr bwMode="auto">
            <a:xfrm>
              <a:off x="3788262" y="4530726"/>
              <a:ext cx="466079" cy="522997"/>
              <a:chOff x="2267577" y="1315328"/>
              <a:chExt cx="288047" cy="308874"/>
            </a:xfrm>
          </p:grpSpPr>
          <p:sp>
            <p:nvSpPr>
              <p:cNvPr id="70" name="矩形 69">
                <a:extLst>
                  <a:ext uri="{FF2B5EF4-FFF2-40B4-BE49-F238E27FC236}">
                    <a16:creationId xmlns:a16="http://schemas.microsoft.com/office/drawing/2014/main" id="{8CEED8B1-E3FB-4E7D-9710-F83E55173A35}"/>
                  </a:ext>
                </a:extLst>
              </p:cNvPr>
              <p:cNvSpPr/>
              <p:nvPr/>
            </p:nvSpPr>
            <p:spPr>
              <a:xfrm>
                <a:off x="2267577"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a16="http://schemas.microsoft.com/office/drawing/2014/main" id="{718D175D-A8B2-42CB-B54C-6683595E9011}"/>
                  </a:ext>
                </a:extLst>
              </p:cNvPr>
              <p:cNvSpPr>
                <a:spLocks noChangeArrowheads="1"/>
              </p:cNvSpPr>
              <p:nvPr/>
            </p:nvSpPr>
            <p:spPr bwMode="auto">
              <a:xfrm>
                <a:off x="2267577"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2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a16="http://schemas.microsoft.com/office/drawing/2014/main" id="{18D31154-11A2-43BC-B71C-9EE1C74DACC7}"/>
                </a:ext>
              </a:extLst>
            </p:cNvPr>
            <p:cNvSpPr>
              <a:spLocks noChangeArrowheads="1"/>
            </p:cNvSpPr>
            <p:nvPr/>
          </p:nvSpPr>
          <p:spPr bwMode="auto">
            <a:xfrm>
              <a:off x="1048542"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a16="http://schemas.microsoft.com/office/drawing/2014/main" id="{093EA3F4-BB6E-49ED-BA85-D3A70AB979DD}"/>
                </a:ext>
              </a:extLst>
            </p:cNvPr>
            <p:cNvSpPr/>
            <p:nvPr/>
          </p:nvSpPr>
          <p:spPr>
            <a:xfrm>
              <a:off x="6228732" y="4331270"/>
              <a:ext cx="1625258" cy="1535476"/>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a16="http://schemas.microsoft.com/office/drawing/2014/main" id="{5AD57AC4-9AE6-4864-BAD0-5BAEDC6F62BD}"/>
                </a:ext>
              </a:extLst>
            </p:cNvPr>
            <p:cNvCxnSpPr>
              <a:stCxn id="86" idx="3"/>
            </p:cNvCxnSpPr>
            <p:nvPr/>
          </p:nvCxnSpPr>
          <p:spPr>
            <a:xfrm>
              <a:off x="7661766" y="5440462"/>
              <a:ext cx="888763" cy="3024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15B28FFD-37B9-42BF-874D-3922216D56F2}"/>
                </a:ext>
              </a:extLst>
            </p:cNvPr>
            <p:cNvCxnSpPr>
              <a:stCxn id="89" idx="3"/>
            </p:cNvCxnSpPr>
            <p:nvPr/>
          </p:nvCxnSpPr>
          <p:spPr>
            <a:xfrm flipV="1">
              <a:off x="7661766" y="4654529"/>
              <a:ext cx="1003993" cy="137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a16="http://schemas.microsoft.com/office/drawing/2014/main" id="{B30DBFB4-FBBE-432D-88A8-7775E897C833}"/>
                </a:ext>
              </a:extLst>
            </p:cNvPr>
            <p:cNvSpPr>
              <a:spLocks noChangeArrowheads="1"/>
            </p:cNvSpPr>
            <p:nvPr/>
          </p:nvSpPr>
          <p:spPr bwMode="auto">
            <a:xfrm>
              <a:off x="6355831" y="3464664"/>
              <a:ext cx="1364179" cy="95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5735" name="组合 57"/>
            <p:cNvGrpSpPr>
              <a:grpSpLocks/>
            </p:cNvGrpSpPr>
            <p:nvPr/>
          </p:nvGrpSpPr>
          <p:grpSpPr bwMode="auto">
            <a:xfrm>
              <a:off x="6228731" y="4530726"/>
              <a:ext cx="462639" cy="522997"/>
              <a:chOff x="2268108" y="1315408"/>
              <a:chExt cx="287500" cy="309390"/>
            </a:xfrm>
          </p:grpSpPr>
          <p:sp>
            <p:nvSpPr>
              <p:cNvPr id="79" name="矩形 78">
                <a:extLst>
                  <a:ext uri="{FF2B5EF4-FFF2-40B4-BE49-F238E27FC236}">
                    <a16:creationId xmlns:a16="http://schemas.microsoft.com/office/drawing/2014/main" id="{D4342C30-0465-49FB-9105-45D8EEC856FB}"/>
                  </a:ext>
                </a:extLst>
              </p:cNvPr>
              <p:cNvSpPr/>
              <p:nvPr/>
            </p:nvSpPr>
            <p:spPr>
              <a:xfrm>
                <a:off x="2268108" y="1339820"/>
                <a:ext cx="287500" cy="21564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a16="http://schemas.microsoft.com/office/drawing/2014/main" id="{FDCF35A2-7EED-453B-AA7D-DBE97066716E}"/>
                  </a:ext>
                </a:extLst>
              </p:cNvPr>
              <p:cNvSpPr>
                <a:spLocks noChangeArrowheads="1"/>
              </p:cNvSpPr>
              <p:nvPr/>
            </p:nvSpPr>
            <p:spPr bwMode="auto">
              <a:xfrm>
                <a:off x="2268108" y="1315408"/>
                <a:ext cx="170185" cy="3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5736" name="组合 58"/>
            <p:cNvGrpSpPr>
              <a:grpSpLocks/>
            </p:cNvGrpSpPr>
            <p:nvPr/>
          </p:nvGrpSpPr>
          <p:grpSpPr bwMode="auto">
            <a:xfrm>
              <a:off x="6228731" y="5178963"/>
              <a:ext cx="462639" cy="522998"/>
              <a:chOff x="2268108" y="1311666"/>
              <a:chExt cx="287500" cy="310339"/>
            </a:xfrm>
          </p:grpSpPr>
          <p:sp>
            <p:nvSpPr>
              <p:cNvPr id="82" name="矩形 81">
                <a:extLst>
                  <a:ext uri="{FF2B5EF4-FFF2-40B4-BE49-F238E27FC236}">
                    <a16:creationId xmlns:a16="http://schemas.microsoft.com/office/drawing/2014/main" id="{ACD89873-BE87-4A06-9563-DFA28B9A84A4}"/>
                  </a:ext>
                </a:extLst>
              </p:cNvPr>
              <p:cNvSpPr/>
              <p:nvPr/>
            </p:nvSpPr>
            <p:spPr>
              <a:xfrm>
                <a:off x="2268108" y="1340235"/>
                <a:ext cx="287500"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a16="http://schemas.microsoft.com/office/drawing/2014/main" id="{01074F21-8066-44DB-9893-C011D2739868}"/>
                  </a:ext>
                </a:extLst>
              </p:cNvPr>
              <p:cNvSpPr>
                <a:spLocks noChangeArrowheads="1"/>
              </p:cNvSpPr>
              <p:nvPr/>
            </p:nvSpPr>
            <p:spPr bwMode="auto">
              <a:xfrm>
                <a:off x="2268108" y="1311666"/>
                <a:ext cx="170185"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5737" name="组合 61"/>
            <p:cNvGrpSpPr>
              <a:grpSpLocks/>
            </p:cNvGrpSpPr>
            <p:nvPr/>
          </p:nvGrpSpPr>
          <p:grpSpPr bwMode="auto">
            <a:xfrm>
              <a:off x="7387908" y="5178963"/>
              <a:ext cx="466079" cy="522998"/>
              <a:chOff x="2267589" y="1311666"/>
              <a:chExt cx="288047" cy="310339"/>
            </a:xfrm>
          </p:grpSpPr>
          <p:sp>
            <p:nvSpPr>
              <p:cNvPr id="85" name="矩形 84">
                <a:extLst>
                  <a:ext uri="{FF2B5EF4-FFF2-40B4-BE49-F238E27FC236}">
                    <a16:creationId xmlns:a16="http://schemas.microsoft.com/office/drawing/2014/main" id="{66A71803-0AFA-4918-B2DD-8F54D27549BC}"/>
                  </a:ext>
                </a:extLst>
              </p:cNvPr>
              <p:cNvSpPr/>
              <p:nvPr/>
            </p:nvSpPr>
            <p:spPr>
              <a:xfrm>
                <a:off x="2267589" y="1340235"/>
                <a:ext cx="288047" cy="21630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a16="http://schemas.microsoft.com/office/drawing/2014/main" id="{74DF0890-3E39-4C98-AE32-B12B61013179}"/>
                  </a:ext>
                </a:extLst>
              </p:cNvPr>
              <p:cNvSpPr>
                <a:spLocks noChangeArrowheads="1"/>
              </p:cNvSpPr>
              <p:nvPr/>
            </p:nvSpPr>
            <p:spPr bwMode="auto">
              <a:xfrm>
                <a:off x="2267589" y="1311666"/>
                <a:ext cx="169250" cy="31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5738" name="组合 64"/>
            <p:cNvGrpSpPr>
              <a:grpSpLocks/>
            </p:cNvGrpSpPr>
            <p:nvPr/>
          </p:nvGrpSpPr>
          <p:grpSpPr bwMode="auto">
            <a:xfrm>
              <a:off x="7387908" y="4530726"/>
              <a:ext cx="466079" cy="522997"/>
              <a:chOff x="2267589" y="1315328"/>
              <a:chExt cx="288047" cy="308874"/>
            </a:xfrm>
          </p:grpSpPr>
          <p:sp>
            <p:nvSpPr>
              <p:cNvPr id="88" name="矩形 87">
                <a:extLst>
                  <a:ext uri="{FF2B5EF4-FFF2-40B4-BE49-F238E27FC236}">
                    <a16:creationId xmlns:a16="http://schemas.microsoft.com/office/drawing/2014/main" id="{5B89B1B9-101E-4867-8E4C-7399BBF25C1B}"/>
                  </a:ext>
                </a:extLst>
              </p:cNvPr>
              <p:cNvSpPr/>
              <p:nvPr/>
            </p:nvSpPr>
            <p:spPr>
              <a:xfrm>
                <a:off x="2267589" y="1339699"/>
                <a:ext cx="288047" cy="21731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a16="http://schemas.microsoft.com/office/drawing/2014/main" id="{28E4DF9D-D124-4ACF-8F3A-8CB9390900AD}"/>
                  </a:ext>
                </a:extLst>
              </p:cNvPr>
              <p:cNvSpPr>
                <a:spLocks noChangeArrowheads="1"/>
              </p:cNvSpPr>
              <p:nvPr/>
            </p:nvSpPr>
            <p:spPr bwMode="auto">
              <a:xfrm>
                <a:off x="2267589" y="1315328"/>
                <a:ext cx="169250" cy="30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5739"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a16="http://schemas.microsoft.com/office/drawing/2014/main" id="{45685EFE-D41F-41BC-BFB4-4752C3506D90}"/>
                </a:ext>
              </a:extLst>
            </p:cNvPr>
            <p:cNvSpPr>
              <a:spLocks noChangeArrowheads="1"/>
            </p:cNvSpPr>
            <p:nvPr/>
          </p:nvSpPr>
          <p:spPr bwMode="auto">
            <a:xfrm>
              <a:off x="9054445" y="5130818"/>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574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a16="http://schemas.microsoft.com/office/drawing/2014/main" id="{418356B5-13A4-4EBF-B99C-BCC6C0D97522}"/>
                </a:ext>
              </a:extLst>
            </p:cNvPr>
            <p:cNvSpPr>
              <a:spLocks noChangeArrowheads="1"/>
            </p:cNvSpPr>
            <p:nvPr/>
          </p:nvSpPr>
          <p:spPr bwMode="auto">
            <a:xfrm>
              <a:off x="9054445" y="4035524"/>
              <a:ext cx="273858" cy="52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B</a:t>
              </a:r>
              <a:endParaRPr kumimoji="1" lang="en-US" altLang="zh-CN" sz="2600" b="1" baseline="-25000" dirty="0">
                <a:solidFill>
                  <a:srgbClr val="000099"/>
                </a:solidFill>
                <a:latin typeface="+mn-lt"/>
                <a:ea typeface="黑体" pitchFamily="2" charset="-122"/>
              </a:endParaRPr>
            </a:p>
          </p:txBody>
        </p:sp>
      </p:gr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p:txBody>
          <a:bodyPr/>
          <a:lstStyle/>
          <a:p>
            <a:pPr>
              <a:lnSpc>
                <a:spcPts val="3840"/>
              </a:lnSpc>
            </a:pPr>
            <a:r>
              <a:rPr lang="zh-CN" altLang="en-US" sz="3200" b="0" kern="1200" dirty="0">
                <a:solidFill>
                  <a:srgbClr val="4D4D4D"/>
                </a:solidFill>
                <a:latin typeface="微软雅黑" panose="020B0503020204020204" pitchFamily="34" charset="-122"/>
                <a:ea typeface="微软雅黑" panose="020B0503020204020204" pitchFamily="34" charset="-122"/>
              </a:rPr>
              <a:t>按交换机自学习和转发方法，该</a:t>
            </a:r>
            <a:r>
              <a:rPr lang="zh-CN" altLang="zh-CN" sz="3200" b="0" kern="1200" dirty="0">
                <a:solidFill>
                  <a:srgbClr val="4D4D4D"/>
                </a:solidFill>
                <a:latin typeface="微软雅黑" panose="020B0503020204020204" pitchFamily="34" charset="-122"/>
                <a:ea typeface="微软雅黑" panose="020B0503020204020204" pitchFamily="34" charset="-122"/>
              </a:rPr>
              <a:t>帧的</a:t>
            </a:r>
            <a:r>
              <a:rPr lang="zh-CN" altLang="en-US" sz="3200" b="0" kern="1200" dirty="0">
                <a:solidFill>
                  <a:srgbClr val="4D4D4D"/>
                </a:solidFill>
                <a:latin typeface="微软雅黑" panose="020B0503020204020204" pitchFamily="34" charset="-122"/>
                <a:ea typeface="微软雅黑" panose="020B0503020204020204" pitchFamily="34" charset="-122"/>
              </a:rPr>
              <a:t>某个</a:t>
            </a:r>
            <a:r>
              <a:rPr lang="zh-CN" altLang="zh-CN" sz="3200" b="0" kern="1200" dirty="0">
                <a:solidFill>
                  <a:srgbClr val="4D4D4D"/>
                </a:solidFill>
                <a:latin typeface="微软雅黑" panose="020B0503020204020204" pitchFamily="34" charset="-122"/>
                <a:ea typeface="微软雅黑" panose="020B0503020204020204" pitchFamily="34" charset="-122"/>
              </a:rPr>
              <a:t>走向</a:t>
            </a:r>
            <a:r>
              <a:rPr lang="zh-CN" altLang="en-US" sz="3200" b="0" kern="1200" dirty="0">
                <a:solidFill>
                  <a:srgbClr val="4D4D4D"/>
                </a:solidFill>
                <a:latin typeface="微软雅黑" panose="020B0503020204020204" pitchFamily="34" charset="-122"/>
                <a:ea typeface="微软雅黑" panose="020B0503020204020204" pitchFamily="34" charset="-122"/>
              </a:rPr>
              <a:t>如下</a:t>
            </a:r>
            <a:r>
              <a:rPr lang="zh-CN" altLang="zh-CN" sz="3200" b="0" kern="1200" dirty="0">
                <a:solidFill>
                  <a:srgbClr val="4D4D4D"/>
                </a:solidFill>
                <a:latin typeface="微软雅黑" panose="020B0503020204020204" pitchFamily="34" charset="-122"/>
                <a:ea typeface="微软雅黑" panose="020B0503020204020204" pitchFamily="34" charset="-122"/>
              </a:rPr>
              <a:t>：离开交换机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4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接口</a:t>
            </a:r>
            <a:r>
              <a:rPr lang="en-US" altLang="zh-CN" sz="3200" b="0" kern="1200" dirty="0">
                <a:solidFill>
                  <a:srgbClr val="4D4D4D"/>
                </a:solidFill>
                <a:latin typeface="微软雅黑" panose="020B0503020204020204" pitchFamily="34" charset="-122"/>
                <a:ea typeface="微软雅黑" panose="020B0503020204020204" pitchFamily="34" charset="-122"/>
              </a:rPr>
              <a:t> 3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 </a:t>
            </a:r>
            <a:r>
              <a:rPr lang="zh-CN" altLang="zh-CN" sz="3200" b="0" kern="1200" dirty="0">
                <a:solidFill>
                  <a:srgbClr val="4D4D4D"/>
                </a:solidFill>
                <a:latin typeface="微软雅黑" panose="020B0503020204020204" pitchFamily="34" charset="-122"/>
                <a:ea typeface="微软雅黑" panose="020B0503020204020204" pitchFamily="34" charset="-122"/>
              </a:rPr>
              <a:t>交换机</a:t>
            </a:r>
            <a:r>
              <a:rPr lang="en-US" altLang="zh-CN" sz="3200" b="0" kern="1200" dirty="0">
                <a:solidFill>
                  <a:srgbClr val="4D4D4D"/>
                </a:solidFill>
                <a:latin typeface="微软雅黑" panose="020B0503020204020204" pitchFamily="34" charset="-122"/>
                <a:ea typeface="微软雅黑" panose="020B0503020204020204" pitchFamily="34" charset="-122"/>
              </a:rPr>
              <a:t> #2 </a:t>
            </a:r>
            <a:r>
              <a:rPr lang="zh-CN" altLang="zh-CN" sz="3200" b="0" kern="1200" dirty="0">
                <a:solidFill>
                  <a:srgbClr val="4D4D4D"/>
                </a:solidFill>
                <a:latin typeface="微软雅黑" panose="020B0503020204020204" pitchFamily="34" charset="-122"/>
                <a:ea typeface="微软雅黑" panose="020B0503020204020204" pitchFamily="34" charset="-122"/>
              </a:rPr>
              <a:t>的接口</a:t>
            </a:r>
            <a:r>
              <a:rPr lang="en-US" altLang="zh-CN" sz="3200" b="0" kern="1200" dirty="0">
                <a:solidFill>
                  <a:srgbClr val="4D4D4D"/>
                </a:solidFill>
                <a:latin typeface="微软雅黑" panose="020B0503020204020204" pitchFamily="34" charset="-122"/>
                <a:ea typeface="微软雅黑" panose="020B0503020204020204" pitchFamily="34" charset="-122"/>
              </a:rPr>
              <a:t> 1 </a:t>
            </a:r>
            <a:r>
              <a:rPr lang="zh-CN" altLang="zh-CN"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a:solidFill>
                  <a:srgbClr val="4D4D4D"/>
                </a:solidFill>
                <a:latin typeface="微软雅黑" panose="020B0503020204020204" pitchFamily="34" charset="-122"/>
                <a:ea typeface="微软雅黑" panose="020B0503020204020204" pitchFamily="34" charset="-122"/>
              </a:rPr>
              <a:t>……</a:t>
            </a:r>
            <a:r>
              <a:rPr lang="zh-CN" altLang="zh-CN" sz="3200" b="0" kern="1200" dirty="0">
                <a:solidFill>
                  <a:srgbClr val="4D4D4D"/>
                </a:solidFill>
                <a:latin typeface="微软雅黑" panose="020B0503020204020204" pitchFamily="34" charset="-122"/>
                <a:ea typeface="微软雅黑" panose="020B0503020204020204" pitchFamily="34" charset="-122"/>
              </a:rPr>
              <a:t>。这样就无限制地循环兜圈子下去，白白消耗了网络资源。</a:t>
            </a:r>
            <a:endParaRPr lang="zh-CN" altLang="en-US" sz="3200" b="0" kern="1200" dirty="0">
              <a:solidFill>
                <a:srgbClr val="4D4D4D"/>
              </a:solidFill>
              <a:latin typeface="微软雅黑" panose="020B0503020204020204" pitchFamily="34" charset="-122"/>
              <a:ea typeface="微软雅黑" panose="020B0503020204020204" pitchFamily="34" charset="-122"/>
            </a:endParaRPr>
          </a:p>
        </p:txBody>
      </p:sp>
      <p:sp>
        <p:nvSpPr>
          <p:cNvPr id="117762" name="Rectangle 3"/>
          <p:cNvSpPr>
            <a:spLocks noGrp="1" noChangeArrowheads="1"/>
          </p:cNvSpPr>
          <p:nvPr>
            <p:ph type="title"/>
          </p:nvPr>
        </p:nvSpPr>
        <p:spPr/>
        <p:txBody>
          <a:bodyPr/>
          <a:lstStyle/>
          <a:p>
            <a:r>
              <a:rPr lang="zh-CN" altLang="en-US" sz="4000" dirty="0">
                <a:solidFill>
                  <a:srgbClr val="FFFFFF"/>
                </a:solidFill>
              </a:rPr>
              <a:t>交换机使用了生成树协议 </a:t>
            </a:r>
          </a:p>
        </p:txBody>
      </p:sp>
      <p:grpSp>
        <p:nvGrpSpPr>
          <p:cNvPr id="117764" name="组合 1"/>
          <p:cNvGrpSpPr>
            <a:grpSpLocks/>
          </p:cNvGrpSpPr>
          <p:nvPr/>
        </p:nvGrpSpPr>
        <p:grpSpPr bwMode="auto">
          <a:xfrm>
            <a:off x="1132270" y="3793654"/>
            <a:ext cx="10188801" cy="2292881"/>
            <a:chOff x="1048542" y="3464664"/>
            <a:chExt cx="8279761" cy="2484616"/>
          </a:xfrm>
        </p:grpSpPr>
        <p:sp>
          <p:nvSpPr>
            <p:cNvPr id="52" name="矩形 51">
              <a:extLst>
                <a:ext uri="{FF2B5EF4-FFF2-40B4-BE49-F238E27FC236}">
                  <a16:creationId xmlns:a16="http://schemas.microsoft.com/office/drawing/2014/main" id="{691DB6AC-27F8-4724-ADA6-2D3EA7E31740}"/>
                </a:ext>
              </a:extLst>
            </p:cNvPr>
            <p:cNvSpPr/>
            <p:nvPr/>
          </p:nvSpPr>
          <p:spPr>
            <a:xfrm>
              <a:off x="2629084" y="4331871"/>
              <a:ext cx="1625259"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53" name="直接连接符 52">
              <a:extLst>
                <a:ext uri="{FF2B5EF4-FFF2-40B4-BE49-F238E27FC236}">
                  <a16:creationId xmlns:a16="http://schemas.microsoft.com/office/drawing/2014/main" id="{76140F42-D2E5-4AD6-8FF3-4DE16AF631C4}"/>
                </a:ext>
              </a:extLst>
            </p:cNvPr>
            <p:cNvCxnSpPr>
              <a:stCxn id="67" idx="3"/>
              <a:endCxn id="82" idx="1"/>
            </p:cNvCxnSpPr>
            <p:nvPr/>
          </p:nvCxnSpPr>
          <p:spPr>
            <a:xfrm>
              <a:off x="4254343" y="5410717"/>
              <a:ext cx="19743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CB9CF036-C399-425E-BC3E-6B431CF997D6}"/>
                </a:ext>
              </a:extLst>
            </p:cNvPr>
            <p:cNvCxnSpPr>
              <a:endCxn id="65" idx="1"/>
            </p:cNvCxnSpPr>
            <p:nvPr/>
          </p:nvCxnSpPr>
          <p:spPr>
            <a:xfrm flipV="1">
              <a:off x="1834513" y="5440110"/>
              <a:ext cx="815209" cy="302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7CC4C4A1-71AA-47DF-B2E8-46944C6B564D}"/>
                </a:ext>
              </a:extLst>
            </p:cNvPr>
            <p:cNvCxnSpPr>
              <a:stCxn id="71" idx="3"/>
              <a:endCxn id="80" idx="1"/>
            </p:cNvCxnSpPr>
            <p:nvPr/>
          </p:nvCxnSpPr>
          <p:spPr>
            <a:xfrm flipV="1">
              <a:off x="4062120" y="4793145"/>
              <a:ext cx="2166612"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E57E760-093E-4EE5-8F2C-ED2FA398F085}"/>
                </a:ext>
              </a:extLst>
            </p:cNvPr>
            <p:cNvCxnSpPr>
              <a:endCxn id="62" idx="1"/>
            </p:cNvCxnSpPr>
            <p:nvPr/>
          </p:nvCxnSpPr>
          <p:spPr>
            <a:xfrm>
              <a:off x="1954903" y="4655353"/>
              <a:ext cx="699979" cy="137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a:extLst>
                <a:ext uri="{FF2B5EF4-FFF2-40B4-BE49-F238E27FC236}">
                  <a16:creationId xmlns:a16="http://schemas.microsoft.com/office/drawing/2014/main" id="{A5B2615C-B134-4EBF-9382-7687C2617577}"/>
                </a:ext>
              </a:extLst>
            </p:cNvPr>
            <p:cNvSpPr>
              <a:spLocks noChangeArrowheads="1"/>
            </p:cNvSpPr>
            <p:nvPr/>
          </p:nvSpPr>
          <p:spPr bwMode="auto">
            <a:xfrm>
              <a:off x="2756185"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#1</a:t>
              </a:r>
            </a:p>
          </p:txBody>
        </p:sp>
        <p:pic>
          <p:nvPicPr>
            <p:cNvPr id="1177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a:extLst>
                <a:ext uri="{FF2B5EF4-FFF2-40B4-BE49-F238E27FC236}">
                  <a16:creationId xmlns:a16="http://schemas.microsoft.com/office/drawing/2014/main" id="{76794F83-18B8-4766-95C7-80E0BD433BCA}"/>
                </a:ext>
              </a:extLst>
            </p:cNvPr>
            <p:cNvSpPr>
              <a:spLocks noChangeArrowheads="1"/>
            </p:cNvSpPr>
            <p:nvPr/>
          </p:nvSpPr>
          <p:spPr bwMode="auto">
            <a:xfrm>
              <a:off x="1048542" y="40565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A</a:t>
              </a:r>
              <a:endParaRPr kumimoji="1" lang="en-US" altLang="zh-CN" sz="2600" b="1" baseline="-25000">
                <a:solidFill>
                  <a:srgbClr val="000099"/>
                </a:solidFill>
                <a:latin typeface="+mn-lt"/>
                <a:ea typeface="黑体" pitchFamily="2" charset="-122"/>
              </a:endParaRPr>
            </a:p>
          </p:txBody>
        </p:sp>
        <p:grpSp>
          <p:nvGrpSpPr>
            <p:cNvPr id="117774" name="组合 57"/>
            <p:cNvGrpSpPr>
              <a:grpSpLocks/>
            </p:cNvGrpSpPr>
            <p:nvPr/>
          </p:nvGrpSpPr>
          <p:grpSpPr bwMode="auto">
            <a:xfrm>
              <a:off x="2629084" y="4531466"/>
              <a:ext cx="462640" cy="523359"/>
              <a:chOff x="2268095" y="1315845"/>
              <a:chExt cx="287502" cy="309604"/>
            </a:xfrm>
          </p:grpSpPr>
          <p:sp>
            <p:nvSpPr>
              <p:cNvPr id="61" name="矩形 60">
                <a:extLst>
                  <a:ext uri="{FF2B5EF4-FFF2-40B4-BE49-F238E27FC236}">
                    <a16:creationId xmlns:a16="http://schemas.microsoft.com/office/drawing/2014/main" id="{4D092371-19D8-4320-B69E-17ED2672E1A6}"/>
                  </a:ext>
                </a:extLst>
              </p:cNvPr>
              <p:cNvSpPr/>
              <p:nvPr/>
            </p:nvSpPr>
            <p:spPr>
              <a:xfrm>
                <a:off x="2268095" y="1340274"/>
                <a:ext cx="287502"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2" name="Rectangle 40">
                <a:extLst>
                  <a:ext uri="{FF2B5EF4-FFF2-40B4-BE49-F238E27FC236}">
                    <a16:creationId xmlns:a16="http://schemas.microsoft.com/office/drawing/2014/main" id="{1453F6E2-9782-4C30-9B8B-2466CC052448}"/>
                  </a:ext>
                </a:extLst>
              </p:cNvPr>
              <p:cNvSpPr>
                <a:spLocks noChangeArrowheads="1"/>
              </p:cNvSpPr>
              <p:nvPr/>
            </p:nvSpPr>
            <p:spPr bwMode="auto">
              <a:xfrm>
                <a:off x="2284127" y="1315845"/>
                <a:ext cx="170186"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75" name="组合 58"/>
            <p:cNvGrpSpPr>
              <a:grpSpLocks/>
            </p:cNvGrpSpPr>
            <p:nvPr/>
          </p:nvGrpSpPr>
          <p:grpSpPr bwMode="auto">
            <a:xfrm>
              <a:off x="2629084" y="5178429"/>
              <a:ext cx="462640" cy="523360"/>
              <a:chOff x="2268095" y="1311350"/>
              <a:chExt cx="287502" cy="310554"/>
            </a:xfrm>
          </p:grpSpPr>
          <p:sp>
            <p:nvSpPr>
              <p:cNvPr id="64" name="矩形 63">
                <a:extLst>
                  <a:ext uri="{FF2B5EF4-FFF2-40B4-BE49-F238E27FC236}">
                    <a16:creationId xmlns:a16="http://schemas.microsoft.com/office/drawing/2014/main" id="{CF597DFF-C72E-4D81-A7ED-0404AD20940B}"/>
                  </a:ext>
                </a:extLst>
              </p:cNvPr>
              <p:cNvSpPr/>
              <p:nvPr/>
            </p:nvSpPr>
            <p:spPr>
              <a:xfrm>
                <a:off x="2268095" y="1339938"/>
                <a:ext cx="287502"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5" name="Rectangle 40">
                <a:extLst>
                  <a:ext uri="{FF2B5EF4-FFF2-40B4-BE49-F238E27FC236}">
                    <a16:creationId xmlns:a16="http://schemas.microsoft.com/office/drawing/2014/main" id="{087C1E90-135F-43ED-87E7-12F564E574D0}"/>
                  </a:ext>
                </a:extLst>
              </p:cNvPr>
              <p:cNvSpPr>
                <a:spLocks noChangeArrowheads="1"/>
              </p:cNvSpPr>
              <p:nvPr/>
            </p:nvSpPr>
            <p:spPr bwMode="auto">
              <a:xfrm>
                <a:off x="2280920" y="1311350"/>
                <a:ext cx="170186"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76" name="组合 61"/>
            <p:cNvGrpSpPr>
              <a:grpSpLocks/>
            </p:cNvGrpSpPr>
            <p:nvPr/>
          </p:nvGrpSpPr>
          <p:grpSpPr bwMode="auto">
            <a:xfrm>
              <a:off x="3788262" y="5178429"/>
              <a:ext cx="466079" cy="523360"/>
              <a:chOff x="2267577" y="1311350"/>
              <a:chExt cx="288047" cy="310554"/>
            </a:xfrm>
          </p:grpSpPr>
          <p:sp>
            <p:nvSpPr>
              <p:cNvPr id="67" name="矩形 66">
                <a:extLst>
                  <a:ext uri="{FF2B5EF4-FFF2-40B4-BE49-F238E27FC236}">
                    <a16:creationId xmlns:a16="http://schemas.microsoft.com/office/drawing/2014/main" id="{599C916D-DE32-43DC-B034-AF98857AF4B7}"/>
                  </a:ext>
                </a:extLst>
              </p:cNvPr>
              <p:cNvSpPr/>
              <p:nvPr/>
            </p:nvSpPr>
            <p:spPr>
              <a:xfrm>
                <a:off x="2267577"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68" name="Rectangle 40">
                <a:extLst>
                  <a:ext uri="{FF2B5EF4-FFF2-40B4-BE49-F238E27FC236}">
                    <a16:creationId xmlns:a16="http://schemas.microsoft.com/office/drawing/2014/main" id="{45E410EE-F843-4E3A-897F-DC9B64281C54}"/>
                  </a:ext>
                </a:extLst>
              </p:cNvPr>
              <p:cNvSpPr>
                <a:spLocks noChangeArrowheads="1"/>
              </p:cNvSpPr>
              <p:nvPr/>
            </p:nvSpPr>
            <p:spPr bwMode="auto">
              <a:xfrm>
                <a:off x="2267577"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77" name="组合 64"/>
            <p:cNvGrpSpPr>
              <a:grpSpLocks/>
            </p:cNvGrpSpPr>
            <p:nvPr/>
          </p:nvGrpSpPr>
          <p:grpSpPr bwMode="auto">
            <a:xfrm>
              <a:off x="3788262" y="4531467"/>
              <a:ext cx="466079" cy="523360"/>
              <a:chOff x="2267577" y="1315764"/>
              <a:chExt cx="288047" cy="309088"/>
            </a:xfrm>
          </p:grpSpPr>
          <p:sp>
            <p:nvSpPr>
              <p:cNvPr id="70" name="矩形 69">
                <a:extLst>
                  <a:ext uri="{FF2B5EF4-FFF2-40B4-BE49-F238E27FC236}">
                    <a16:creationId xmlns:a16="http://schemas.microsoft.com/office/drawing/2014/main" id="{CF193A11-A9D1-4002-A1AF-61CF2FF1AA2F}"/>
                  </a:ext>
                </a:extLst>
              </p:cNvPr>
              <p:cNvSpPr/>
              <p:nvPr/>
            </p:nvSpPr>
            <p:spPr>
              <a:xfrm>
                <a:off x="2267577"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71" name="Rectangle 40">
                <a:extLst>
                  <a:ext uri="{FF2B5EF4-FFF2-40B4-BE49-F238E27FC236}">
                    <a16:creationId xmlns:a16="http://schemas.microsoft.com/office/drawing/2014/main" id="{5FEEEE7F-D4D4-453A-B197-4D9EBB914620}"/>
                  </a:ext>
                </a:extLst>
              </p:cNvPr>
              <p:cNvSpPr>
                <a:spLocks noChangeArrowheads="1"/>
              </p:cNvSpPr>
              <p:nvPr/>
            </p:nvSpPr>
            <p:spPr bwMode="auto">
              <a:xfrm>
                <a:off x="2267577"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7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a:extLst>
                <a:ext uri="{FF2B5EF4-FFF2-40B4-BE49-F238E27FC236}">
                  <a16:creationId xmlns:a16="http://schemas.microsoft.com/office/drawing/2014/main" id="{FE7DCE22-2AC1-47A5-98AA-C0CBB58F821D}"/>
                </a:ext>
              </a:extLst>
            </p:cNvPr>
            <p:cNvSpPr>
              <a:spLocks noChangeArrowheads="1"/>
            </p:cNvSpPr>
            <p:nvPr/>
          </p:nvSpPr>
          <p:spPr bwMode="auto">
            <a:xfrm>
              <a:off x="1048542" y="5152619"/>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C</a:t>
              </a:r>
              <a:endParaRPr kumimoji="1" lang="en-US" altLang="zh-CN" sz="2600" b="1" baseline="-25000">
                <a:solidFill>
                  <a:srgbClr val="000099"/>
                </a:solidFill>
                <a:latin typeface="+mn-lt"/>
                <a:ea typeface="黑体" pitchFamily="2" charset="-122"/>
              </a:endParaRPr>
            </a:p>
          </p:txBody>
        </p:sp>
        <p:sp>
          <p:nvSpPr>
            <p:cNvPr id="74" name="矩形 73">
              <a:extLst>
                <a:ext uri="{FF2B5EF4-FFF2-40B4-BE49-F238E27FC236}">
                  <a16:creationId xmlns:a16="http://schemas.microsoft.com/office/drawing/2014/main" id="{23189B6C-481F-4D3C-8B0F-5C4CDCDB61E7}"/>
                </a:ext>
              </a:extLst>
            </p:cNvPr>
            <p:cNvSpPr/>
            <p:nvPr/>
          </p:nvSpPr>
          <p:spPr>
            <a:xfrm>
              <a:off x="6228732" y="4331871"/>
              <a:ext cx="1625258" cy="153481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600" b="1" dirty="0">
                  <a:solidFill>
                    <a:srgbClr val="000099"/>
                  </a:solidFill>
                </a:rPr>
                <a:t> </a:t>
              </a:r>
              <a:endParaRPr lang="zh-CN" altLang="en-US" sz="2600" b="1" dirty="0">
                <a:solidFill>
                  <a:srgbClr val="000099"/>
                </a:solidFill>
              </a:endParaRPr>
            </a:p>
          </p:txBody>
        </p:sp>
        <p:cxnSp>
          <p:nvCxnSpPr>
            <p:cNvPr id="75" name="直接连接符 74">
              <a:extLst>
                <a:ext uri="{FF2B5EF4-FFF2-40B4-BE49-F238E27FC236}">
                  <a16:creationId xmlns:a16="http://schemas.microsoft.com/office/drawing/2014/main" id="{00A5B08C-769F-4937-BDFC-A66AFCD7BB44}"/>
                </a:ext>
              </a:extLst>
            </p:cNvPr>
            <p:cNvCxnSpPr>
              <a:stCxn id="86" idx="3"/>
            </p:cNvCxnSpPr>
            <p:nvPr/>
          </p:nvCxnSpPr>
          <p:spPr>
            <a:xfrm>
              <a:off x="7661766" y="5440110"/>
              <a:ext cx="888763" cy="3026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2D9FE37B-F550-4FA5-8ABF-3361601209C4}"/>
                </a:ext>
              </a:extLst>
            </p:cNvPr>
            <p:cNvCxnSpPr>
              <a:stCxn id="89" idx="3"/>
            </p:cNvCxnSpPr>
            <p:nvPr/>
          </p:nvCxnSpPr>
          <p:spPr>
            <a:xfrm flipV="1">
              <a:off x="7661766" y="4655354"/>
              <a:ext cx="1003993" cy="137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a:extLst>
                <a:ext uri="{FF2B5EF4-FFF2-40B4-BE49-F238E27FC236}">
                  <a16:creationId xmlns:a16="http://schemas.microsoft.com/office/drawing/2014/main" id="{C265B32B-5E78-4494-9E7D-32E9C956DD63}"/>
                </a:ext>
              </a:extLst>
            </p:cNvPr>
            <p:cNvSpPr>
              <a:spLocks noChangeArrowheads="1"/>
            </p:cNvSpPr>
            <p:nvPr/>
          </p:nvSpPr>
          <p:spPr bwMode="auto">
            <a:xfrm>
              <a:off x="6355831" y="3464664"/>
              <a:ext cx="1364179" cy="9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algn="ctr" defTabSz="837330">
                <a:defRPr/>
              </a:pPr>
              <a:r>
                <a:rPr kumimoji="1" lang="zh-CN" altLang="en-US" sz="2600" b="1" dirty="0">
                  <a:solidFill>
                    <a:srgbClr val="000099"/>
                  </a:solidFill>
                  <a:latin typeface="+mn-lt"/>
                  <a:ea typeface="黑体" pitchFamily="2" charset="-122"/>
                </a:rPr>
                <a:t>以太网</a:t>
              </a:r>
              <a:endParaRPr kumimoji="1" lang="en-US" altLang="zh-CN" sz="2600" b="1" dirty="0">
                <a:solidFill>
                  <a:srgbClr val="000099"/>
                </a:solidFill>
                <a:latin typeface="+mn-lt"/>
                <a:ea typeface="黑体" pitchFamily="2" charset="-122"/>
              </a:endParaRPr>
            </a:p>
            <a:p>
              <a:pPr algn="ctr" defTabSz="837330">
                <a:defRPr/>
              </a:pPr>
              <a:r>
                <a:rPr kumimoji="1" lang="zh-CN" altLang="en-US" sz="2600" b="1" dirty="0">
                  <a:solidFill>
                    <a:srgbClr val="000099"/>
                  </a:solidFill>
                  <a:latin typeface="+mn-lt"/>
                  <a:ea typeface="黑体" pitchFamily="2" charset="-122"/>
                </a:rPr>
                <a:t>交换机 </a:t>
              </a:r>
              <a:r>
                <a:rPr kumimoji="1" lang="en-US" altLang="zh-CN" sz="2600" b="1" dirty="0">
                  <a:solidFill>
                    <a:srgbClr val="000099"/>
                  </a:solidFill>
                  <a:latin typeface="+mn-lt"/>
                  <a:ea typeface="黑体" pitchFamily="2" charset="-122"/>
                </a:rPr>
                <a:t>#2</a:t>
              </a:r>
            </a:p>
          </p:txBody>
        </p:sp>
        <p:grpSp>
          <p:nvGrpSpPr>
            <p:cNvPr id="117784" name="组合 57"/>
            <p:cNvGrpSpPr>
              <a:grpSpLocks/>
            </p:cNvGrpSpPr>
            <p:nvPr/>
          </p:nvGrpSpPr>
          <p:grpSpPr bwMode="auto">
            <a:xfrm>
              <a:off x="6228731" y="4531466"/>
              <a:ext cx="462639" cy="523359"/>
              <a:chOff x="2268108" y="1315845"/>
              <a:chExt cx="287500" cy="309604"/>
            </a:xfrm>
          </p:grpSpPr>
          <p:sp>
            <p:nvSpPr>
              <p:cNvPr id="79" name="矩形 78">
                <a:extLst>
                  <a:ext uri="{FF2B5EF4-FFF2-40B4-BE49-F238E27FC236}">
                    <a16:creationId xmlns:a16="http://schemas.microsoft.com/office/drawing/2014/main" id="{3120D0E8-DF6A-44DA-98BF-279A0F92B45E}"/>
                  </a:ext>
                </a:extLst>
              </p:cNvPr>
              <p:cNvSpPr/>
              <p:nvPr/>
            </p:nvSpPr>
            <p:spPr>
              <a:xfrm>
                <a:off x="2268108" y="1340274"/>
                <a:ext cx="287500" cy="21579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0" name="Rectangle 40">
                <a:extLst>
                  <a:ext uri="{FF2B5EF4-FFF2-40B4-BE49-F238E27FC236}">
                    <a16:creationId xmlns:a16="http://schemas.microsoft.com/office/drawing/2014/main" id="{2A289180-08A9-45D5-9CB9-3E899A229570}"/>
                  </a:ext>
                </a:extLst>
              </p:cNvPr>
              <p:cNvSpPr>
                <a:spLocks noChangeArrowheads="1"/>
              </p:cNvSpPr>
              <p:nvPr/>
            </p:nvSpPr>
            <p:spPr bwMode="auto">
              <a:xfrm>
                <a:off x="2268108" y="1315845"/>
                <a:ext cx="170185" cy="30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1</a:t>
                </a:r>
                <a:endParaRPr kumimoji="1" lang="en-US" altLang="zh-CN" sz="2600" b="1" baseline="-25000" dirty="0">
                  <a:solidFill>
                    <a:srgbClr val="000099"/>
                  </a:solidFill>
                  <a:latin typeface="+mn-lt"/>
                  <a:ea typeface="黑体" pitchFamily="2" charset="-122"/>
                </a:endParaRPr>
              </a:p>
            </p:txBody>
          </p:sp>
        </p:grpSp>
        <p:grpSp>
          <p:nvGrpSpPr>
            <p:cNvPr id="117785" name="组合 58"/>
            <p:cNvGrpSpPr>
              <a:grpSpLocks/>
            </p:cNvGrpSpPr>
            <p:nvPr/>
          </p:nvGrpSpPr>
          <p:grpSpPr bwMode="auto">
            <a:xfrm>
              <a:off x="6228731" y="5178429"/>
              <a:ext cx="462639" cy="523360"/>
              <a:chOff x="2268108" y="1311350"/>
              <a:chExt cx="287500" cy="310554"/>
            </a:xfrm>
          </p:grpSpPr>
          <p:sp>
            <p:nvSpPr>
              <p:cNvPr id="82" name="矩形 81">
                <a:extLst>
                  <a:ext uri="{FF2B5EF4-FFF2-40B4-BE49-F238E27FC236}">
                    <a16:creationId xmlns:a16="http://schemas.microsoft.com/office/drawing/2014/main" id="{E4684C48-C26E-4381-9B53-2A5DDD583D21}"/>
                  </a:ext>
                </a:extLst>
              </p:cNvPr>
              <p:cNvSpPr/>
              <p:nvPr/>
            </p:nvSpPr>
            <p:spPr>
              <a:xfrm>
                <a:off x="2268108" y="1339938"/>
                <a:ext cx="287500"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3" name="Rectangle 40">
                <a:extLst>
                  <a:ext uri="{FF2B5EF4-FFF2-40B4-BE49-F238E27FC236}">
                    <a16:creationId xmlns:a16="http://schemas.microsoft.com/office/drawing/2014/main" id="{1EF0F9FC-459D-44BC-A9F6-EF94CF5672E5}"/>
                  </a:ext>
                </a:extLst>
              </p:cNvPr>
              <p:cNvSpPr>
                <a:spLocks noChangeArrowheads="1"/>
              </p:cNvSpPr>
              <p:nvPr/>
            </p:nvSpPr>
            <p:spPr bwMode="auto">
              <a:xfrm>
                <a:off x="2268108" y="1311350"/>
                <a:ext cx="170185"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2</a:t>
                </a:r>
                <a:endParaRPr kumimoji="1" lang="en-US" altLang="zh-CN" sz="2600" b="1" baseline="-25000" dirty="0">
                  <a:solidFill>
                    <a:srgbClr val="000099"/>
                  </a:solidFill>
                  <a:latin typeface="+mn-lt"/>
                  <a:ea typeface="黑体" pitchFamily="2" charset="-122"/>
                </a:endParaRPr>
              </a:p>
            </p:txBody>
          </p:sp>
        </p:grpSp>
        <p:grpSp>
          <p:nvGrpSpPr>
            <p:cNvPr id="117786" name="组合 61"/>
            <p:cNvGrpSpPr>
              <a:grpSpLocks/>
            </p:cNvGrpSpPr>
            <p:nvPr/>
          </p:nvGrpSpPr>
          <p:grpSpPr bwMode="auto">
            <a:xfrm>
              <a:off x="7387908" y="5178429"/>
              <a:ext cx="466079" cy="523360"/>
              <a:chOff x="2267589" y="1311350"/>
              <a:chExt cx="288047" cy="310554"/>
            </a:xfrm>
          </p:grpSpPr>
          <p:sp>
            <p:nvSpPr>
              <p:cNvPr id="85" name="矩形 84">
                <a:extLst>
                  <a:ext uri="{FF2B5EF4-FFF2-40B4-BE49-F238E27FC236}">
                    <a16:creationId xmlns:a16="http://schemas.microsoft.com/office/drawing/2014/main" id="{0227A50E-128D-47EF-A561-A4EDEC626440}"/>
                  </a:ext>
                </a:extLst>
              </p:cNvPr>
              <p:cNvSpPr/>
              <p:nvPr/>
            </p:nvSpPr>
            <p:spPr>
              <a:xfrm>
                <a:off x="2267589" y="1339938"/>
                <a:ext cx="288047" cy="216453"/>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6" name="Rectangle 40">
                <a:extLst>
                  <a:ext uri="{FF2B5EF4-FFF2-40B4-BE49-F238E27FC236}">
                    <a16:creationId xmlns:a16="http://schemas.microsoft.com/office/drawing/2014/main" id="{4747737F-BA3A-4478-A0BC-B2B56DCFE24F}"/>
                  </a:ext>
                </a:extLst>
              </p:cNvPr>
              <p:cNvSpPr>
                <a:spLocks noChangeArrowheads="1"/>
              </p:cNvSpPr>
              <p:nvPr/>
            </p:nvSpPr>
            <p:spPr bwMode="auto">
              <a:xfrm>
                <a:off x="2267589" y="1311350"/>
                <a:ext cx="169250" cy="31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4</a:t>
                </a:r>
                <a:endParaRPr kumimoji="1" lang="en-US" altLang="zh-CN" sz="2600" b="1" baseline="-25000" dirty="0">
                  <a:solidFill>
                    <a:srgbClr val="000099"/>
                  </a:solidFill>
                  <a:latin typeface="+mn-lt"/>
                  <a:ea typeface="黑体" pitchFamily="2" charset="-122"/>
                </a:endParaRPr>
              </a:p>
            </p:txBody>
          </p:sp>
        </p:grpSp>
        <p:grpSp>
          <p:nvGrpSpPr>
            <p:cNvPr id="117787" name="组合 64"/>
            <p:cNvGrpSpPr>
              <a:grpSpLocks/>
            </p:cNvGrpSpPr>
            <p:nvPr/>
          </p:nvGrpSpPr>
          <p:grpSpPr bwMode="auto">
            <a:xfrm>
              <a:off x="7387908" y="4531467"/>
              <a:ext cx="466079" cy="523360"/>
              <a:chOff x="2267589" y="1315764"/>
              <a:chExt cx="288047" cy="309088"/>
            </a:xfrm>
          </p:grpSpPr>
          <p:sp>
            <p:nvSpPr>
              <p:cNvPr id="88" name="矩形 87">
                <a:extLst>
                  <a:ext uri="{FF2B5EF4-FFF2-40B4-BE49-F238E27FC236}">
                    <a16:creationId xmlns:a16="http://schemas.microsoft.com/office/drawing/2014/main" id="{8093399B-F14C-48C4-B0B8-E3D78ADD6C38}"/>
                  </a:ext>
                </a:extLst>
              </p:cNvPr>
              <p:cNvSpPr/>
              <p:nvPr/>
            </p:nvSpPr>
            <p:spPr>
              <a:xfrm>
                <a:off x="2267589" y="1340152"/>
                <a:ext cx="288047" cy="217464"/>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600" b="1" dirty="0">
                  <a:ln>
                    <a:prstDash val="solid"/>
                  </a:ln>
                  <a:solidFill>
                    <a:srgbClr val="000099"/>
                  </a:solidFill>
                  <a:effectLst>
                    <a:outerShdw blurRad="88000" dist="50800" dir="5040000" algn="tl">
                      <a:schemeClr val="accent4">
                        <a:tint val="80000"/>
                        <a:satMod val="250000"/>
                        <a:alpha val="45000"/>
                      </a:schemeClr>
                    </a:outerShdw>
                  </a:effectLst>
                </a:endParaRPr>
              </a:p>
            </p:txBody>
          </p:sp>
          <p:sp>
            <p:nvSpPr>
              <p:cNvPr id="89" name="Rectangle 40">
                <a:extLst>
                  <a:ext uri="{FF2B5EF4-FFF2-40B4-BE49-F238E27FC236}">
                    <a16:creationId xmlns:a16="http://schemas.microsoft.com/office/drawing/2014/main" id="{27B91D1F-DB8E-49D3-9E7E-9D7E9351BC4D}"/>
                  </a:ext>
                </a:extLst>
              </p:cNvPr>
              <p:cNvSpPr>
                <a:spLocks noChangeArrowheads="1"/>
              </p:cNvSpPr>
              <p:nvPr/>
            </p:nvSpPr>
            <p:spPr bwMode="auto">
              <a:xfrm>
                <a:off x="2267589" y="1315764"/>
                <a:ext cx="169250" cy="30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dirty="0">
                    <a:solidFill>
                      <a:srgbClr val="000099"/>
                    </a:solidFill>
                    <a:latin typeface="+mn-lt"/>
                    <a:ea typeface="黑体" pitchFamily="2" charset="-122"/>
                  </a:rPr>
                  <a:t>3</a:t>
                </a:r>
                <a:endParaRPr kumimoji="1" lang="en-US" altLang="zh-CN" sz="2600" b="1" baseline="-25000" dirty="0">
                  <a:solidFill>
                    <a:srgbClr val="000099"/>
                  </a:solidFill>
                  <a:latin typeface="+mn-lt"/>
                  <a:ea typeface="黑体" pitchFamily="2" charset="-122"/>
                </a:endParaRPr>
              </a:p>
            </p:txBody>
          </p:sp>
        </p:grpSp>
        <p:pic>
          <p:nvPicPr>
            <p:cNvPr id="11778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a:extLst>
                <a:ext uri="{FF2B5EF4-FFF2-40B4-BE49-F238E27FC236}">
                  <a16:creationId xmlns:a16="http://schemas.microsoft.com/office/drawing/2014/main" id="{8C48B5DE-7440-4A6B-AE08-853D2A8AB429}"/>
                </a:ext>
              </a:extLst>
            </p:cNvPr>
            <p:cNvSpPr>
              <a:spLocks noChangeArrowheads="1"/>
            </p:cNvSpPr>
            <p:nvPr/>
          </p:nvSpPr>
          <p:spPr bwMode="auto">
            <a:xfrm>
              <a:off x="9054445" y="5101000"/>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D</a:t>
              </a:r>
              <a:endParaRPr kumimoji="1" lang="en-US" altLang="zh-CN" sz="2600" b="1" baseline="-25000">
                <a:solidFill>
                  <a:srgbClr val="000099"/>
                </a:solidFill>
                <a:latin typeface="+mn-lt"/>
                <a:ea typeface="黑体" pitchFamily="2" charset="-122"/>
              </a:endParaRPr>
            </a:p>
          </p:txBody>
        </p:sp>
        <p:pic>
          <p:nvPicPr>
            <p:cNvPr id="1177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a:extLst>
                <a:ext uri="{FF2B5EF4-FFF2-40B4-BE49-F238E27FC236}">
                  <a16:creationId xmlns:a16="http://schemas.microsoft.com/office/drawing/2014/main" id="{714EC8E5-14D2-475E-A5C2-D633FC5625C1}"/>
                </a:ext>
              </a:extLst>
            </p:cNvPr>
            <p:cNvSpPr>
              <a:spLocks noChangeArrowheads="1"/>
            </p:cNvSpPr>
            <p:nvPr/>
          </p:nvSpPr>
          <p:spPr bwMode="auto">
            <a:xfrm>
              <a:off x="9054445" y="4006668"/>
              <a:ext cx="273858" cy="5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p>
              <a:pPr defTabSz="837330">
                <a:defRPr/>
              </a:pPr>
              <a:r>
                <a:rPr kumimoji="1" lang="en-US" altLang="zh-CN" sz="2600" b="1">
                  <a:solidFill>
                    <a:srgbClr val="000099"/>
                  </a:solidFill>
                  <a:latin typeface="+mn-lt"/>
                  <a:ea typeface="黑体" pitchFamily="2" charset="-122"/>
                </a:rPr>
                <a:t>B</a:t>
              </a:r>
              <a:endParaRPr kumimoji="1" lang="en-US" altLang="zh-CN" sz="2600" b="1" baseline="-25000">
                <a:solidFill>
                  <a:srgbClr val="000099"/>
                </a:solidFill>
                <a:latin typeface="+mn-lt"/>
                <a:ea typeface="黑体" pitchFamily="2" charset="-122"/>
              </a:endParaRPr>
            </a:p>
          </p:txBody>
        </p:sp>
        <p:cxnSp>
          <p:nvCxnSpPr>
            <p:cNvPr id="117792"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117793"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a:extLst>
                <a:ext uri="{FF2B5EF4-FFF2-40B4-BE49-F238E27FC236}">
                  <a16:creationId xmlns:a16="http://schemas.microsoft.com/office/drawing/2014/main" id="{A22E3512-15CB-4ABC-8290-46EA106A2DEE}"/>
                </a:ext>
              </a:extLst>
            </p:cNvPr>
            <p:cNvSpPr/>
            <p:nvPr/>
          </p:nvSpPr>
          <p:spPr>
            <a:xfrm rot="13631864">
              <a:off x="3405354" y="4723517"/>
              <a:ext cx="1047874" cy="856486"/>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sp>
          <p:nvSpPr>
            <p:cNvPr id="97" name="弧形 96">
              <a:extLst>
                <a:ext uri="{FF2B5EF4-FFF2-40B4-BE49-F238E27FC236}">
                  <a16:creationId xmlns:a16="http://schemas.microsoft.com/office/drawing/2014/main" id="{A4CAFEAD-EA37-4E46-8D1D-9CFD46B4E73B}"/>
                </a:ext>
              </a:extLst>
            </p:cNvPr>
            <p:cNvSpPr/>
            <p:nvPr/>
          </p:nvSpPr>
          <p:spPr>
            <a:xfrm rot="2831864">
              <a:off x="6035875" y="4629741"/>
              <a:ext cx="1004859" cy="856486"/>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600" b="1">
                <a:solidFill>
                  <a:srgbClr val="000099"/>
                </a:solidFill>
              </a:endParaRPr>
            </a:p>
          </p:txBody>
        </p:sp>
      </p:grpSp>
      <p:sp>
        <p:nvSpPr>
          <p:cNvPr id="3" name="矩形 2">
            <a:extLst>
              <a:ext uri="{FF2B5EF4-FFF2-40B4-BE49-F238E27FC236}">
                <a16:creationId xmlns:a16="http://schemas.microsoft.com/office/drawing/2014/main" id="{307A2B93-23B8-484B-BFD1-962F4F07429F}"/>
              </a:ext>
            </a:extLst>
          </p:cNvPr>
          <p:cNvSpPr/>
          <p:nvPr/>
        </p:nvSpPr>
        <p:spPr>
          <a:xfrm>
            <a:off x="2846547" y="6088123"/>
            <a:ext cx="6882504" cy="510023"/>
          </a:xfrm>
          <a:prstGeom prst="rect">
            <a:avLst/>
          </a:prstGeom>
        </p:spPr>
        <p:txBody>
          <a:bodyPr lIns="108850" tIns="54425" rIns="108850" bIns="54425">
            <a:spAutoFit/>
          </a:bodyPr>
          <a:lstStyle/>
          <a:p>
            <a:pPr algn="ctr">
              <a:defRPr/>
            </a:pPr>
            <a:r>
              <a:rPr lang="zh-CN" altLang="zh-CN" sz="2600" b="1" dirty="0">
                <a:latin typeface="+mn-lt"/>
                <a:ea typeface="黑体" pitchFamily="2" charset="-122"/>
              </a:rPr>
              <a:t>在两个交换机之间兜圈子的帧</a:t>
            </a:r>
            <a:endParaRPr lang="zh-CN" altLang="en-US" sz="2600" b="1" dirty="0">
              <a:latin typeface="+mn-lt"/>
              <a:ea typeface="黑体" pitchFamily="2" charset="-122"/>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4000" dirty="0">
                <a:solidFill>
                  <a:srgbClr val="FFFFFF"/>
                </a:solidFill>
              </a:rPr>
              <a:t>用交换机扩展以太网</a:t>
            </a:r>
          </a:p>
        </p:txBody>
      </p:sp>
      <p:sp>
        <p:nvSpPr>
          <p:cNvPr id="119811" name="Freeform 4"/>
          <p:cNvSpPr>
            <a:spLocks noChangeArrowheads="1"/>
          </p:cNvSpPr>
          <p:nvPr/>
        </p:nvSpPr>
        <p:spPr bwMode="auto">
          <a:xfrm flipV="1">
            <a:off x="6882504" y="3008972"/>
            <a:ext cx="2670886" cy="88921"/>
          </a:xfrm>
          <a:custGeom>
            <a:avLst/>
            <a:gdLst>
              <a:gd name="T0" fmla="*/ 2147483646 w 689"/>
              <a:gd name="T1" fmla="*/ 2147483646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2" name="Freeform 5"/>
          <p:cNvSpPr>
            <a:spLocks noChangeArrowheads="1"/>
          </p:cNvSpPr>
          <p:nvPr/>
        </p:nvSpPr>
        <p:spPr bwMode="auto">
          <a:xfrm rot="9955067">
            <a:off x="9811590" y="2751738"/>
            <a:ext cx="1843377" cy="144496"/>
          </a:xfrm>
          <a:custGeom>
            <a:avLst/>
            <a:gdLst>
              <a:gd name="T0" fmla="*/ 2147483646 w 956"/>
              <a:gd name="T1" fmla="*/ 2147483646 h 122"/>
              <a:gd name="T2" fmla="*/ 2147483646 w 956"/>
              <a:gd name="T3" fmla="*/ 2147483646 h 122"/>
              <a:gd name="T4" fmla="*/ 2147483646 w 956"/>
              <a:gd name="T5" fmla="*/ 2147483646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108850" tIns="54425" rIns="108850" bIns="54425" anchor="ctr"/>
          <a:lstStyle/>
          <a:p>
            <a:endParaRPr lang="zh-CN" altLang="en-US"/>
          </a:p>
        </p:txBody>
      </p:sp>
      <p:sp>
        <p:nvSpPr>
          <p:cNvPr id="119813" name="Line 6"/>
          <p:cNvSpPr>
            <a:spLocks noChangeShapeType="1"/>
          </p:cNvSpPr>
          <p:nvPr/>
        </p:nvSpPr>
        <p:spPr bwMode="auto">
          <a:xfrm flipH="1" flipV="1">
            <a:off x="2734377" y="2492916"/>
            <a:ext cx="2920620" cy="3810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4" name="Line 7"/>
          <p:cNvSpPr>
            <a:spLocks noChangeShapeType="1"/>
          </p:cNvSpPr>
          <p:nvPr/>
        </p:nvSpPr>
        <p:spPr bwMode="auto">
          <a:xfrm flipH="1">
            <a:off x="2831731" y="3058196"/>
            <a:ext cx="2852895" cy="44301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5" name="Line 8"/>
          <p:cNvSpPr>
            <a:spLocks noChangeShapeType="1"/>
          </p:cNvSpPr>
          <p:nvPr/>
        </p:nvSpPr>
        <p:spPr bwMode="auto">
          <a:xfrm flipH="1">
            <a:off x="4270877" y="3191577"/>
            <a:ext cx="1576712" cy="95748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6" name="Line 9"/>
          <p:cNvSpPr>
            <a:spLocks noChangeShapeType="1"/>
          </p:cNvSpPr>
          <p:nvPr/>
        </p:nvSpPr>
        <p:spPr bwMode="auto">
          <a:xfrm>
            <a:off x="6783034" y="3101069"/>
            <a:ext cx="1616923" cy="976539"/>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7" name="Line 10"/>
          <p:cNvSpPr>
            <a:spLocks noChangeShapeType="1"/>
          </p:cNvSpPr>
          <p:nvPr/>
        </p:nvSpPr>
        <p:spPr bwMode="auto">
          <a:xfrm flipH="1">
            <a:off x="6190445" y="3191578"/>
            <a:ext cx="16931" cy="88603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19818" name="Text Box 11"/>
          <p:cNvSpPr txBox="1">
            <a:spLocks noChangeArrowheads="1"/>
          </p:cNvSpPr>
          <p:nvPr/>
        </p:nvSpPr>
        <p:spPr bwMode="auto">
          <a:xfrm>
            <a:off x="3119561" y="3933112"/>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一系</a:t>
            </a:r>
          </a:p>
        </p:txBody>
      </p:sp>
      <p:sp>
        <p:nvSpPr>
          <p:cNvPr id="119819" name="Text Box 12"/>
          <p:cNvSpPr txBox="1">
            <a:spLocks noChangeArrowheads="1"/>
          </p:cNvSpPr>
          <p:nvPr/>
        </p:nvSpPr>
        <p:spPr bwMode="auto">
          <a:xfrm>
            <a:off x="7151286"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三系</a:t>
            </a:r>
          </a:p>
        </p:txBody>
      </p:sp>
      <p:sp>
        <p:nvSpPr>
          <p:cNvPr id="119820" name="Text Box 13"/>
          <p:cNvSpPr txBox="1">
            <a:spLocks noChangeArrowheads="1"/>
          </p:cNvSpPr>
          <p:nvPr/>
        </p:nvSpPr>
        <p:spPr bwMode="auto">
          <a:xfrm>
            <a:off x="5039128" y="4004566"/>
            <a:ext cx="835379"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二系</a:t>
            </a:r>
          </a:p>
        </p:txBody>
      </p:sp>
      <p:sp>
        <p:nvSpPr>
          <p:cNvPr id="119821" name="Text Box 14"/>
          <p:cNvSpPr txBox="1">
            <a:spLocks noChangeArrowheads="1"/>
          </p:cNvSpPr>
          <p:nvPr/>
        </p:nvSpPr>
        <p:spPr bwMode="auto">
          <a:xfrm>
            <a:off x="8783023" y="4004566"/>
            <a:ext cx="1673750"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10BASE-T</a:t>
            </a:r>
          </a:p>
        </p:txBody>
      </p:sp>
      <p:pic>
        <p:nvPicPr>
          <p:cNvPr id="11982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8472" y="2665993"/>
            <a:ext cx="1252904" cy="57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23"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518" y="1905404"/>
            <a:ext cx="920629" cy="87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24"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814" y="3140766"/>
            <a:ext cx="922747" cy="8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5" name="Text Box 18"/>
          <p:cNvSpPr txBox="1">
            <a:spLocks noChangeArrowheads="1"/>
          </p:cNvSpPr>
          <p:nvPr/>
        </p:nvSpPr>
        <p:spPr bwMode="auto">
          <a:xfrm>
            <a:off x="10222169" y="2254736"/>
            <a:ext cx="1450932"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至因特网</a:t>
            </a:r>
          </a:p>
        </p:txBody>
      </p:sp>
      <p:sp>
        <p:nvSpPr>
          <p:cNvPr id="119826" name="Text Box 19"/>
          <p:cNvSpPr txBox="1">
            <a:spLocks noChangeArrowheads="1"/>
          </p:cNvSpPr>
          <p:nvPr/>
        </p:nvSpPr>
        <p:spPr bwMode="auto">
          <a:xfrm>
            <a:off x="7246523" y="2635824"/>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7" name="Text Box 20"/>
          <p:cNvSpPr txBox="1">
            <a:spLocks noChangeArrowheads="1"/>
          </p:cNvSpPr>
          <p:nvPr/>
        </p:nvSpPr>
        <p:spPr bwMode="auto">
          <a:xfrm>
            <a:off x="3210567" y="2888295"/>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8" name="Text Box 21"/>
          <p:cNvSpPr txBox="1">
            <a:spLocks noChangeArrowheads="1"/>
          </p:cNvSpPr>
          <p:nvPr/>
        </p:nvSpPr>
        <p:spPr bwMode="auto">
          <a:xfrm>
            <a:off x="3498396" y="2238857"/>
            <a:ext cx="1486198"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dirty="0">
                <a:solidFill>
                  <a:srgbClr val="333399"/>
                </a:solidFill>
                <a:latin typeface="Arial" charset="0"/>
              </a:rPr>
              <a:t>100 Mb/s</a:t>
            </a:r>
          </a:p>
        </p:txBody>
      </p:sp>
      <p:sp>
        <p:nvSpPr>
          <p:cNvPr id="119829" name="Text Box 22"/>
          <p:cNvSpPr txBox="1">
            <a:spLocks noChangeArrowheads="1"/>
          </p:cNvSpPr>
          <p:nvPr/>
        </p:nvSpPr>
        <p:spPr bwMode="auto">
          <a:xfrm>
            <a:off x="1089942" y="193557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万维网</a:t>
            </a:r>
          </a:p>
          <a:p>
            <a:pPr eaLnBrk="1" hangingPunct="1"/>
            <a:r>
              <a:rPr kumimoji="1" lang="zh-CN" altLang="en-US" sz="2400" b="0">
                <a:solidFill>
                  <a:srgbClr val="333399"/>
                </a:solidFill>
                <a:latin typeface="Arial" charset="0"/>
              </a:rPr>
              <a:t>服务器</a:t>
            </a:r>
          </a:p>
        </p:txBody>
      </p:sp>
      <p:sp>
        <p:nvSpPr>
          <p:cNvPr id="119830" name="Text Box 23"/>
          <p:cNvSpPr txBox="1">
            <a:spLocks noChangeArrowheads="1"/>
          </p:cNvSpPr>
          <p:nvPr/>
        </p:nvSpPr>
        <p:spPr bwMode="auto">
          <a:xfrm>
            <a:off x="719574" y="3212220"/>
            <a:ext cx="1450932"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电子邮件</a:t>
            </a:r>
          </a:p>
          <a:p>
            <a:pPr eaLnBrk="1" hangingPunct="1"/>
            <a:r>
              <a:rPr kumimoji="1" lang="zh-CN" altLang="en-US" sz="2400" b="0">
                <a:solidFill>
                  <a:srgbClr val="333399"/>
                </a:solidFill>
                <a:latin typeface="Arial" charset="0"/>
              </a:rPr>
              <a:t>  服务器</a:t>
            </a:r>
          </a:p>
        </p:txBody>
      </p:sp>
      <p:sp>
        <p:nvSpPr>
          <p:cNvPr id="119831" name="AutoShape 24"/>
          <p:cNvSpPr>
            <a:spLocks noChangeArrowheads="1"/>
          </p:cNvSpPr>
          <p:nvPr/>
        </p:nvSpPr>
        <p:spPr bwMode="auto">
          <a:xfrm>
            <a:off x="5517433" y="2370649"/>
            <a:ext cx="1737556" cy="1024175"/>
          </a:xfrm>
          <a:prstGeom prst="cube">
            <a:avLst>
              <a:gd name="adj" fmla="val 25000"/>
            </a:avLst>
          </a:prstGeom>
          <a:solidFill>
            <a:srgbClr val="CCECFF"/>
          </a:solidFill>
          <a:ln w="9525">
            <a:solidFill>
              <a:schemeClr val="folHlink"/>
            </a:solidFill>
            <a:miter lim="800000"/>
            <a:headEnd/>
            <a:tailEnd/>
          </a:ln>
        </p:spPr>
        <p:txBody>
          <a:bodyPr wrap="none" lIns="108850" tIns="54425" rIns="108850" bIns="54425" anchor="ctr"/>
          <a:lstStyle/>
          <a:p>
            <a:pPr eaLnBrk="1" hangingPunct="1"/>
            <a:endParaRPr lang="zh-CN" altLang="en-US"/>
          </a:p>
        </p:txBody>
      </p:sp>
      <p:sp>
        <p:nvSpPr>
          <p:cNvPr id="119832" name="Text Box 25"/>
          <p:cNvSpPr txBox="1">
            <a:spLocks noChangeArrowheads="1"/>
          </p:cNvSpPr>
          <p:nvPr/>
        </p:nvSpPr>
        <p:spPr bwMode="auto">
          <a:xfrm>
            <a:off x="5580924" y="2635824"/>
            <a:ext cx="1143156" cy="84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以太网</a:t>
            </a:r>
          </a:p>
          <a:p>
            <a:pPr eaLnBrk="1" hangingPunct="1"/>
            <a:r>
              <a:rPr kumimoji="1" lang="zh-CN" altLang="en-US" sz="2400" b="0">
                <a:solidFill>
                  <a:srgbClr val="333399"/>
                </a:solidFill>
                <a:latin typeface="Arial" charset="0"/>
              </a:rPr>
              <a:t>交换机</a:t>
            </a:r>
          </a:p>
        </p:txBody>
      </p:sp>
      <p:sp>
        <p:nvSpPr>
          <p:cNvPr id="119833" name="Text Box 26"/>
          <p:cNvSpPr txBox="1">
            <a:spLocks noChangeArrowheads="1"/>
          </p:cNvSpPr>
          <p:nvPr/>
        </p:nvSpPr>
        <p:spPr bwMode="auto">
          <a:xfrm>
            <a:off x="8844399" y="2224566"/>
            <a:ext cx="1143156"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zh-CN" altLang="en-US" sz="2400" b="0">
                <a:solidFill>
                  <a:srgbClr val="333399"/>
                </a:solidFill>
                <a:latin typeface="Arial" charset="0"/>
              </a:rPr>
              <a:t>路由器</a:t>
            </a:r>
          </a:p>
        </p:txBody>
      </p:sp>
      <p:grpSp>
        <p:nvGrpSpPr>
          <p:cNvPr id="119834" name="Group 27"/>
          <p:cNvGrpSpPr>
            <a:grpSpLocks/>
          </p:cNvGrpSpPr>
          <p:nvPr/>
        </p:nvGrpSpPr>
        <p:grpSpPr bwMode="auto">
          <a:xfrm>
            <a:off x="3502629" y="4041087"/>
            <a:ext cx="1542848" cy="828867"/>
            <a:chOff x="1755" y="2723"/>
            <a:chExt cx="729" cy="522"/>
          </a:xfrm>
        </p:grpSpPr>
        <p:sp>
          <p:nvSpPr>
            <p:cNvPr id="119855" name="Line 2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6"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57" name="Line 3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8" name="Line 3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9" name="Line 3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60"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1"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2"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63"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5" name="Group 37"/>
          <p:cNvGrpSpPr>
            <a:grpSpLocks/>
          </p:cNvGrpSpPr>
          <p:nvPr/>
        </p:nvGrpSpPr>
        <p:grpSpPr bwMode="auto">
          <a:xfrm>
            <a:off x="5424312" y="4041087"/>
            <a:ext cx="1542848" cy="828867"/>
            <a:chOff x="1755" y="2723"/>
            <a:chExt cx="729" cy="522"/>
          </a:xfrm>
        </p:grpSpPr>
        <p:sp>
          <p:nvSpPr>
            <p:cNvPr id="119846" name="Line 3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48" name="Line 4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9" name="Line 4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50" name="Line 4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5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2"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3"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5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19836" name="Group 47"/>
          <p:cNvGrpSpPr>
            <a:grpSpLocks/>
          </p:cNvGrpSpPr>
          <p:nvPr/>
        </p:nvGrpSpPr>
        <p:grpSpPr bwMode="auto">
          <a:xfrm>
            <a:off x="7542818" y="4041087"/>
            <a:ext cx="1542850" cy="828867"/>
            <a:chOff x="1755" y="2723"/>
            <a:chExt cx="729" cy="522"/>
          </a:xfrm>
        </p:grpSpPr>
        <p:sp>
          <p:nvSpPr>
            <p:cNvPr id="119837" name="Line 48"/>
            <p:cNvSpPr>
              <a:spLocks noChangeShapeType="1"/>
            </p:cNvSpPr>
            <p:nvPr/>
          </p:nvSpPr>
          <p:spPr bwMode="auto">
            <a:xfrm flipH="1">
              <a:off x="1835" y="2871"/>
              <a:ext cx="217" cy="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38"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839" name="Line 50"/>
            <p:cNvSpPr>
              <a:spLocks noChangeShapeType="1"/>
            </p:cNvSpPr>
            <p:nvPr/>
          </p:nvSpPr>
          <p:spPr bwMode="auto">
            <a:xfrm>
              <a:off x="2171" y="2886"/>
              <a:ext cx="40" cy="2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Line 51"/>
            <p:cNvSpPr>
              <a:spLocks noChangeShapeType="1"/>
            </p:cNvSpPr>
            <p:nvPr/>
          </p:nvSpPr>
          <p:spPr bwMode="auto">
            <a:xfrm>
              <a:off x="2235" y="2892"/>
              <a:ext cx="177"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1" name="Line 52"/>
            <p:cNvSpPr>
              <a:spLocks noChangeShapeType="1"/>
            </p:cNvSpPr>
            <p:nvPr/>
          </p:nvSpPr>
          <p:spPr bwMode="auto">
            <a:xfrm flipH="1">
              <a:off x="2025" y="2881"/>
              <a:ext cx="76" cy="2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9842" name="Picture 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3" name="Picture 5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4" name="Picture 5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9845" name="Picture 5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对于普通 </a:t>
            </a:r>
            <a:r>
              <a:rPr lang="en-US" altLang="zh-CN" sz="3200" b="0" kern="1200" dirty="0">
                <a:solidFill>
                  <a:srgbClr val="4D4D4D"/>
                </a:solidFill>
                <a:latin typeface="微软雅黑" panose="020B0503020204020204" pitchFamily="34" charset="-122"/>
                <a:ea typeface="微软雅黑" panose="020B0503020204020204" pitchFamily="34" charset="-122"/>
              </a:rPr>
              <a:t>10 Mb/s </a:t>
            </a:r>
            <a:r>
              <a:rPr lang="zh-CN" altLang="en-US" sz="3200" b="0" kern="1200" dirty="0">
                <a:solidFill>
                  <a:srgbClr val="4D4D4D"/>
                </a:solidFill>
                <a:latin typeface="微软雅黑" panose="020B0503020204020204" pitchFamily="34" charset="-122"/>
                <a:ea typeface="微软雅黑" panose="020B0503020204020204" pitchFamily="34" charset="-122"/>
              </a:rPr>
              <a:t>的共享式以太网，若共有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个用户，则每个用户占有的平均带宽只有总带宽</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的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分之一。</a:t>
            </a:r>
          </a:p>
          <a:p>
            <a:pPr>
              <a:lnSpc>
                <a:spcPts val="4540"/>
              </a:lnSpc>
            </a:pPr>
            <a:r>
              <a:rPr lang="zh-CN" altLang="en-US" sz="3200" b="0" kern="1200" dirty="0">
                <a:solidFill>
                  <a:srgbClr val="4D4D4D"/>
                </a:solidFill>
                <a:latin typeface="微软雅黑" panose="020B0503020204020204" pitchFamily="34" charset="-122"/>
                <a:ea typeface="微软雅黑" panose="020B0503020204020204" pitchFamily="34" charset="-122"/>
              </a:rPr>
              <a:t>使用以太网交换机时，虽然在每个接口到主机的带宽还是 </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，但由于一个用户在通信时是独占而不是和其他网络用户共享传输媒体的带宽，因此对于拥有 </a:t>
            </a:r>
            <a:r>
              <a:rPr lang="en-US" altLang="zh-CN" sz="3200" b="0" kern="1200" dirty="0">
                <a:solidFill>
                  <a:srgbClr val="4D4D4D"/>
                </a:solidFill>
                <a:latin typeface="微软雅黑" panose="020B0503020204020204" pitchFamily="34" charset="-122"/>
                <a:ea typeface="微软雅黑" panose="020B0503020204020204" pitchFamily="34" charset="-122"/>
              </a:rPr>
              <a:t>N </a:t>
            </a:r>
            <a:r>
              <a:rPr lang="zh-CN" altLang="en-US" sz="3200" b="0" kern="1200" dirty="0">
                <a:solidFill>
                  <a:srgbClr val="4D4D4D"/>
                </a:solidFill>
                <a:latin typeface="微软雅黑" panose="020B0503020204020204" pitchFamily="34" charset="-122"/>
                <a:ea typeface="微软雅黑" panose="020B0503020204020204" pitchFamily="34" charset="-122"/>
              </a:rPr>
              <a:t>对接口的交换机的总容量为 </a:t>
            </a:r>
            <a:r>
              <a:rPr lang="en-US" altLang="zh-CN" sz="3200" b="0" kern="1200" dirty="0">
                <a:solidFill>
                  <a:srgbClr val="4D4D4D"/>
                </a:solidFill>
                <a:latin typeface="微软雅黑" panose="020B0503020204020204" pitchFamily="34" charset="-122"/>
                <a:ea typeface="微软雅黑" panose="020B0503020204020204" pitchFamily="34" charset="-122"/>
              </a:rPr>
              <a:t>N</a:t>
            </a:r>
            <a:r>
              <a:rPr lang="en-US" altLang="zh-CN" sz="3200" b="0" kern="1200" dirty="0">
                <a:solidFill>
                  <a:srgbClr val="4D4D4D"/>
                </a:solidFill>
                <a:latin typeface="微软雅黑" panose="020B0503020204020204" pitchFamily="34" charset="-122"/>
                <a:ea typeface="微软雅黑" panose="020B0503020204020204" pitchFamily="34" charset="-122"/>
                <a:sym typeface="Symbol" pitchFamily="18" charset="2"/>
              </a:rPr>
              <a:t></a:t>
            </a:r>
            <a:r>
              <a:rPr lang="en-US" altLang="zh-CN" sz="3200" b="0" kern="1200" dirty="0">
                <a:solidFill>
                  <a:srgbClr val="4D4D4D"/>
                </a:solidFill>
                <a:latin typeface="微软雅黑" panose="020B0503020204020204" pitchFamily="34" charset="-122"/>
                <a:ea typeface="微软雅黑" panose="020B0503020204020204" pitchFamily="34" charset="-122"/>
              </a:rPr>
              <a:t>10 Mb/s</a:t>
            </a:r>
            <a:r>
              <a:rPr lang="zh-CN" altLang="en-US" sz="3200" b="0" kern="1200" dirty="0">
                <a:solidFill>
                  <a:srgbClr val="4D4D4D"/>
                </a:solidFill>
                <a:latin typeface="微软雅黑" panose="020B0503020204020204" pitchFamily="34" charset="-122"/>
                <a:ea typeface="微软雅黑" panose="020B0503020204020204" pitchFamily="34" charset="-122"/>
              </a:rPr>
              <a:t>。这正是交换机的最大优点。</a:t>
            </a:r>
          </a:p>
        </p:txBody>
      </p:sp>
      <p:sp>
        <p:nvSpPr>
          <p:cNvPr id="120834" name="Rectangle 2"/>
          <p:cNvSpPr>
            <a:spLocks noGrp="1" noChangeArrowheads="1"/>
          </p:cNvSpPr>
          <p:nvPr>
            <p:ph type="title"/>
          </p:nvPr>
        </p:nvSpPr>
        <p:spPr/>
        <p:txBody>
          <a:bodyPr/>
          <a:lstStyle/>
          <a:p>
            <a:r>
              <a:rPr lang="zh-CN" altLang="en-US" sz="4000" dirty="0">
                <a:solidFill>
                  <a:srgbClr val="FFFFFF"/>
                </a:solidFill>
              </a:rPr>
              <a:t>独占传输媒体的带宽</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3-1</a:t>
            </a:r>
            <a:r>
              <a:rPr lang="zh-CN" altLang="en-US" sz="3200" b="0" kern="1200" dirty="0">
                <a:solidFill>
                  <a:srgbClr val="4D4D4D"/>
                </a:solidFill>
                <a:latin typeface="微软雅黑" panose="020B0503020204020204" pitchFamily="34" charset="-122"/>
                <a:ea typeface="微软雅黑" panose="020B0503020204020204" pitchFamily="34" charset="-122"/>
              </a:rPr>
              <a:t>：</a:t>
            </a:r>
            <a:r>
              <a:rPr lang="en-US" altLang="zh-CN" sz="3200" b="0" kern="1200" dirty="0" err="1">
                <a:solidFill>
                  <a:srgbClr val="4D4D4D"/>
                </a:solidFill>
                <a:latin typeface="微软雅黑" panose="020B0503020204020204" pitchFamily="34" charset="-122"/>
                <a:ea typeface="微软雅黑" panose="020B0503020204020204" pitchFamily="34" charset="-122"/>
              </a:rPr>
              <a:t>PacketTracer</a:t>
            </a:r>
            <a:r>
              <a:rPr lang="zh-CN" altLang="en-US" sz="3200" b="0" kern="1200" dirty="0">
                <a:solidFill>
                  <a:srgbClr val="4D4D4D"/>
                </a:solidFill>
                <a:latin typeface="微软雅黑" panose="020B0503020204020204" pitchFamily="34" charset="-122"/>
                <a:ea typeface="微软雅黑" panose="020B0503020204020204" pitchFamily="34" charset="-122"/>
              </a:rPr>
              <a:t>的使用及路由器的基本命令</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：局域网连接</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实验</a:t>
            </a:r>
            <a:r>
              <a:rPr lang="en-US" altLang="zh-CN" sz="3200" b="0" kern="1200" dirty="0">
                <a:solidFill>
                  <a:srgbClr val="4D4D4D"/>
                </a:solidFill>
                <a:latin typeface="微软雅黑" panose="020B0503020204020204" pitchFamily="34" charset="-122"/>
                <a:ea typeface="微软雅黑" panose="020B0503020204020204" pitchFamily="34" charset="-122"/>
              </a:rPr>
              <a:t>3-3</a:t>
            </a:r>
            <a:r>
              <a:rPr lang="zh-CN" altLang="en-US" sz="3200" b="0" kern="1200" dirty="0">
                <a:solidFill>
                  <a:srgbClr val="4D4D4D"/>
                </a:solidFill>
                <a:latin typeface="微软雅黑" panose="020B0503020204020204" pitchFamily="34" charset="-122"/>
                <a:ea typeface="微软雅黑" panose="020B0503020204020204" pitchFamily="34" charset="-122"/>
              </a:rPr>
              <a:t>：查看交换机的</a:t>
            </a:r>
            <a:r>
              <a:rPr lang="en-US" altLang="zh-CN" sz="3200" b="0" kern="1200" dirty="0">
                <a:solidFill>
                  <a:srgbClr val="4D4D4D"/>
                </a:solidFill>
                <a:latin typeface="微软雅黑" panose="020B0503020204020204" pitchFamily="34" charset="-122"/>
                <a:ea typeface="微软雅黑" panose="020B0503020204020204" pitchFamily="34" charset="-122"/>
              </a:rPr>
              <a:t>MAC</a:t>
            </a:r>
            <a:r>
              <a:rPr lang="zh-CN" altLang="en-US" sz="3200" b="0" kern="1200" dirty="0">
                <a:solidFill>
                  <a:srgbClr val="4D4D4D"/>
                </a:solidFill>
                <a:latin typeface="微软雅黑" panose="020B0503020204020204" pitchFamily="34" charset="-122"/>
                <a:ea typeface="微软雅黑" panose="020B0503020204020204" pitchFamily="34" charset="-122"/>
              </a:rPr>
              <a:t>地址表</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r>
              <a:rPr lang="zh-CN" altLang="en-US" sz="3200" b="0" kern="1200" dirty="0">
                <a:solidFill>
                  <a:srgbClr val="4D4D4D"/>
                </a:solidFill>
                <a:latin typeface="微软雅黑" panose="020B0503020204020204" pitchFamily="34" charset="-122"/>
                <a:ea typeface="微软雅黑" panose="020B0503020204020204" pitchFamily="34" charset="-122"/>
              </a:rPr>
              <a:t>扩展实验</a:t>
            </a:r>
            <a:r>
              <a:rPr lang="en-US" altLang="zh-CN" sz="3200" b="0" kern="1200" dirty="0">
                <a:solidFill>
                  <a:srgbClr val="4D4D4D"/>
                </a:solidFill>
                <a:latin typeface="微软雅黑" panose="020B0503020204020204" pitchFamily="34" charset="-122"/>
                <a:ea typeface="微软雅黑" panose="020B0503020204020204" pitchFamily="34" charset="-122"/>
              </a:rPr>
              <a:t>3-2</a:t>
            </a:r>
            <a:r>
              <a:rPr lang="zh-CN" altLang="en-US" sz="3200" b="0" kern="1200" dirty="0">
                <a:solidFill>
                  <a:srgbClr val="4D4D4D"/>
                </a:solidFill>
                <a:latin typeface="微软雅黑" panose="020B0503020204020204" pitchFamily="34" charset="-122"/>
                <a:ea typeface="微软雅黑" panose="020B0503020204020204" pitchFamily="34" charset="-122"/>
              </a:rPr>
              <a:t>：生成树</a:t>
            </a:r>
            <a:endParaRPr lang="en-US" altLang="zh-CN" sz="3200" b="0" kern="1200" dirty="0">
              <a:solidFill>
                <a:srgbClr val="4D4D4D"/>
              </a:solidFill>
              <a:latin typeface="微软雅黑" panose="020B0503020204020204" pitchFamily="34" charset="-122"/>
              <a:ea typeface="微软雅黑" panose="020B0503020204020204" pitchFamily="34" charset="-122"/>
            </a:endParaRPr>
          </a:p>
          <a:p>
            <a:endParaRPr lang="zh-CN" altLang="en-US" dirty="0"/>
          </a:p>
        </p:txBody>
      </p:sp>
      <p:sp>
        <p:nvSpPr>
          <p:cNvPr id="121858" name="标题 1"/>
          <p:cNvSpPr>
            <a:spLocks noGrp="1" noChangeArrowheads="1"/>
          </p:cNvSpPr>
          <p:nvPr>
            <p:ph type="title"/>
          </p:nvPr>
        </p:nvSpPr>
        <p:spPr/>
        <p:txBody>
          <a:bodyPr/>
          <a:lstStyle/>
          <a:p>
            <a:r>
              <a:rPr lang="zh-CN" altLang="en-US" sz="4000" dirty="0">
                <a:solidFill>
                  <a:srgbClr val="FFFFFF"/>
                </a:solidFill>
              </a:rPr>
              <a:t>动手实验</a:t>
            </a: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lstStyle/>
          <a:p>
            <a:r>
              <a:rPr lang="zh-CN" altLang="en-US" sz="3200" b="0" kern="1200" dirty="0">
                <a:solidFill>
                  <a:srgbClr val="4D4D4D"/>
                </a:solidFill>
                <a:latin typeface="微软雅黑" panose="020B0503020204020204" pitchFamily="34" charset="-122"/>
                <a:ea typeface="微软雅黑" panose="020B0503020204020204" pitchFamily="34" charset="-122"/>
              </a:rPr>
              <a:t>虚拟局域网 </a:t>
            </a:r>
            <a:r>
              <a:rPr lang="en-US" altLang="zh-CN" sz="3200" b="0" kern="1200" dirty="0">
                <a:solidFill>
                  <a:srgbClr val="4D4D4D"/>
                </a:solidFill>
                <a:latin typeface="微软雅黑" panose="020B0503020204020204" pitchFamily="34" charset="-122"/>
                <a:ea typeface="微软雅黑" panose="020B0503020204020204" pitchFamily="34" charset="-122"/>
              </a:rPr>
              <a:t>VLAN </a:t>
            </a:r>
            <a:r>
              <a:rPr lang="zh-CN" altLang="en-US" sz="3200" b="0" kern="1200" dirty="0">
                <a:solidFill>
                  <a:srgbClr val="4D4D4D"/>
                </a:solidFill>
                <a:latin typeface="微软雅黑" panose="020B0503020204020204" pitchFamily="34" charset="-122"/>
                <a:ea typeface="微软雅黑" panose="020B0503020204020204" pitchFamily="34" charset="-122"/>
              </a:rPr>
              <a:t>是由一些局域网网段构成的与物理位置无关的逻辑组。</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这些网段具有某些共同的需求。</a:t>
            </a:r>
          </a:p>
          <a:p>
            <a:pPr lvl="1"/>
            <a:r>
              <a:rPr lang="zh-CN" altLang="en-US" sz="2800" dirty="0">
                <a:solidFill>
                  <a:srgbClr val="4D4D4D"/>
                </a:solidFill>
                <a:latin typeface="微软雅黑" panose="020B0503020204020204" pitchFamily="34" charset="-122"/>
                <a:ea typeface="微软雅黑" panose="020B0503020204020204" pitchFamily="34" charset="-122"/>
                <a:cs typeface="+mn-cs"/>
              </a:rPr>
              <a:t>每一个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 </a:t>
            </a:r>
            <a:r>
              <a:rPr lang="zh-CN" altLang="en-US" sz="2800" dirty="0">
                <a:solidFill>
                  <a:srgbClr val="4D4D4D"/>
                </a:solidFill>
                <a:latin typeface="微软雅黑" panose="020B0503020204020204" pitchFamily="34" charset="-122"/>
                <a:ea typeface="微软雅黑" panose="020B0503020204020204" pitchFamily="34" charset="-122"/>
                <a:cs typeface="+mn-cs"/>
              </a:rPr>
              <a:t>的帧都有一个明确的标识符，指明发送这个帧的工作站是属于哪一个 </a:t>
            </a:r>
            <a:r>
              <a:rPr lang="en-US" altLang="zh-CN" sz="2800" dirty="0">
                <a:solidFill>
                  <a:srgbClr val="4D4D4D"/>
                </a:solidFill>
                <a:latin typeface="微软雅黑" panose="020B0503020204020204" pitchFamily="34" charset="-122"/>
                <a:ea typeface="微软雅黑" panose="020B0503020204020204" pitchFamily="34" charset="-122"/>
                <a:cs typeface="+mn-cs"/>
              </a:rPr>
              <a:t>VLAN</a:t>
            </a:r>
            <a:r>
              <a:rPr lang="zh-CN" altLang="en-US" sz="2800" dirty="0">
                <a:solidFill>
                  <a:srgbClr val="4D4D4D"/>
                </a:solidFill>
                <a:latin typeface="微软雅黑" panose="020B0503020204020204" pitchFamily="34" charset="-122"/>
                <a:ea typeface="微软雅黑" panose="020B0503020204020204" pitchFamily="34" charset="-122"/>
                <a:cs typeface="+mn-cs"/>
              </a:rPr>
              <a:t>。</a:t>
            </a:r>
          </a:p>
          <a:p>
            <a:r>
              <a:rPr lang="zh-CN" altLang="en-US" sz="3200" b="0" kern="1200" dirty="0">
                <a:solidFill>
                  <a:srgbClr val="4D4D4D"/>
                </a:solidFill>
                <a:latin typeface="微软雅黑" panose="020B0503020204020204" pitchFamily="34" charset="-122"/>
                <a:ea typeface="微软雅黑" panose="020B0503020204020204" pitchFamily="34" charset="-122"/>
              </a:rPr>
              <a:t>虚拟局域网其实只是局域网给用户提供的一种服务，而并不是一种新型局域网。</a:t>
            </a:r>
          </a:p>
        </p:txBody>
      </p:sp>
      <p:sp>
        <p:nvSpPr>
          <p:cNvPr id="122882" name="Rectangle 2"/>
          <p:cNvSpPr>
            <a:spLocks noGrp="1" noChangeArrowheads="1"/>
          </p:cNvSpPr>
          <p:nvPr>
            <p:ph type="title"/>
          </p:nvPr>
        </p:nvSpPr>
        <p:spPr/>
        <p:txBody>
          <a:bodyPr/>
          <a:lstStyle/>
          <a:p>
            <a:r>
              <a:rPr lang="zh-CN" altLang="en-US" sz="4000" dirty="0">
                <a:solidFill>
                  <a:srgbClr val="FFFFFF"/>
                </a:solidFill>
              </a:rPr>
              <a:t>虚拟局域网</a:t>
            </a: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23906"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7"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08"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09"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3910"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1"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2"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3"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4"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5"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6"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7"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8"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19"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0"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1"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2"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3"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3924"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25"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3926"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27"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8"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29"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0"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1"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2"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3"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4"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5"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6"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3937"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3938"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3939"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3940"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2"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3"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4"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5"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6"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7"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8" name="Picture 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49"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50"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1"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2"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3"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4"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3955"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folHlink"/>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3956" name="Text Box 52"/>
          <p:cNvSpPr txBox="1">
            <a:spLocks noChangeArrowheads="1"/>
          </p:cNvSpPr>
          <p:nvPr/>
        </p:nvSpPr>
        <p:spPr bwMode="auto">
          <a:xfrm>
            <a:off x="5339928" y="5733791"/>
            <a:ext cx="4403664"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a:t>
            </a:r>
            <a:r>
              <a:rPr lang="en-US" altLang="zh-CN" sz="2900" b="0">
                <a:solidFill>
                  <a:srgbClr val="333399"/>
                </a:solidFill>
                <a:latin typeface="Arial" charset="0"/>
              </a:rPr>
              <a:t>:</a:t>
            </a:r>
          </a:p>
          <a:p>
            <a:pPr algn="ctr" eaLnBrk="1" hangingPunct="1"/>
            <a:r>
              <a:rPr lang="en-US" altLang="zh-CN" sz="2900" b="0">
                <a:solidFill>
                  <a:srgbClr val="333399"/>
                </a:solidFill>
                <a:latin typeface="Arial" charset="0"/>
              </a:rPr>
              <a:t> 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endParaRPr lang="en-US" altLang="zh-CN" sz="2900" b="0">
              <a:solidFill>
                <a:srgbClr val="333399"/>
              </a:solidFill>
              <a:latin typeface="Arial" charset="0"/>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5"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6"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7"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5958"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59"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0"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1"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2"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3"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4"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5"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6"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7"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68"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69"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0"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1"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5972"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73"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5974"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75"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6"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5977"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8"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79"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0"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1"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2"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3"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4"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5985"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5986"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5987"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5988"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8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0"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1"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3"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4"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5"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9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98"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5999"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0"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1"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2"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6003"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6004"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5381"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当 </a:t>
            </a:r>
            <a:r>
              <a:rPr lang="en-US" altLang="zh-CN" sz="2900" b="0">
                <a:solidFill>
                  <a:srgbClr val="333399"/>
                </a:solidFill>
                <a:latin typeface="Arial" charset="0"/>
              </a:rPr>
              <a:t>B</a:t>
            </a:r>
            <a:r>
              <a:rPr lang="en-US" altLang="zh-CN" sz="2900" b="0" baseline="-25000">
                <a:solidFill>
                  <a:srgbClr val="333399"/>
                </a:solidFill>
                <a:latin typeface="Arial" charset="0"/>
              </a:rPr>
              <a:t>1</a:t>
            </a:r>
            <a:r>
              <a:rPr lang="en-US" altLang="zh-CN" sz="2900" b="0">
                <a:solidFill>
                  <a:srgbClr val="333399"/>
                </a:solidFill>
                <a:latin typeface="Arial" charset="0"/>
              </a:rPr>
              <a:t> </a:t>
            </a:r>
            <a:r>
              <a:rPr lang="zh-CN" altLang="en-US" sz="2900" b="0">
                <a:solidFill>
                  <a:srgbClr val="333399"/>
                </a:solidFill>
                <a:latin typeface="Arial" charset="0"/>
              </a:rPr>
              <a:t>向 </a:t>
            </a:r>
            <a:r>
              <a:rPr lang="en-US" altLang="zh-CN" sz="2900" b="0">
                <a:solidFill>
                  <a:srgbClr val="333399"/>
                </a:solidFill>
                <a:latin typeface="Arial" charset="0"/>
              </a:rPr>
              <a:t>VLAN</a:t>
            </a:r>
            <a:r>
              <a:rPr lang="en-US" altLang="zh-CN" sz="2900" b="0" baseline="-25000">
                <a:solidFill>
                  <a:srgbClr val="333399"/>
                </a:solidFill>
                <a:latin typeface="Arial" charset="0"/>
              </a:rPr>
              <a:t>2</a:t>
            </a:r>
            <a:r>
              <a:rPr lang="en-US" altLang="zh-CN" sz="2900" b="0">
                <a:solidFill>
                  <a:srgbClr val="333399"/>
                </a:solidFill>
                <a:latin typeface="Arial" charset="0"/>
              </a:rPr>
              <a:t> </a:t>
            </a:r>
            <a:r>
              <a:rPr lang="zh-CN" altLang="en-US" sz="2900" b="0">
                <a:solidFill>
                  <a:srgbClr val="333399"/>
                </a:solidFill>
                <a:latin typeface="Arial" charset="0"/>
              </a:rPr>
              <a:t>工作组内成员发送数据时，</a:t>
            </a:r>
          </a:p>
          <a:p>
            <a:pPr algn="ctr" eaLnBrk="1" hangingPunct="1"/>
            <a:r>
              <a:rPr lang="zh-CN" altLang="en-US" sz="2900" b="0">
                <a:solidFill>
                  <a:srgbClr val="333399"/>
                </a:solidFill>
                <a:latin typeface="Arial" charset="0"/>
              </a:rPr>
              <a:t>工作站 </a:t>
            </a:r>
            <a:r>
              <a:rPr lang="en-US" altLang="zh-CN" sz="2900" b="0">
                <a:solidFill>
                  <a:srgbClr val="333399"/>
                </a:solidFill>
                <a:latin typeface="Arial" charset="0"/>
              </a:rPr>
              <a:t>B</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B</a:t>
            </a:r>
            <a:r>
              <a:rPr lang="en-US" altLang="zh-CN" sz="2900" b="0" baseline="-25000">
                <a:solidFill>
                  <a:srgbClr val="333399"/>
                </a:solidFill>
                <a:latin typeface="Arial" charset="0"/>
              </a:rPr>
              <a:t>3 </a:t>
            </a:r>
            <a:r>
              <a:rPr lang="zh-CN" altLang="en-US" sz="2900" b="0">
                <a:solidFill>
                  <a:srgbClr val="333399"/>
                </a:solidFill>
                <a:latin typeface="Arial" charset="0"/>
              </a:rPr>
              <a:t>将会收到广播的信息。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5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8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3"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4"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5"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28006"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7"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8"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09"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0"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1"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2"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3"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4"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5"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16"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17"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8"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19"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28020"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1"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28022"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23"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4"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25"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6"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7"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28"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29"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0"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1"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2"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28033"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28034"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28035"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2803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8"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9"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0"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1"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2"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3"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4"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45"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46"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47"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8"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49"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0"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28051"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28052"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7429" name="Text Box 53"/>
          <p:cNvSpPr txBox="1">
            <a:spLocks noChangeArrowheads="1"/>
          </p:cNvSpPr>
          <p:nvPr/>
        </p:nvSpPr>
        <p:spPr bwMode="auto">
          <a:xfrm>
            <a:off x="526983" y="5694093"/>
            <a:ext cx="11136450"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发送数据时，工作站 </a:t>
            </a:r>
            <a:r>
              <a:rPr lang="en-US" altLang="zh-CN" sz="2900" b="0">
                <a:solidFill>
                  <a:srgbClr val="333399"/>
                </a:solidFill>
                <a:latin typeface="Arial" charset="0"/>
              </a:rPr>
              <a:t>A</a:t>
            </a:r>
            <a:r>
              <a:rPr lang="en-US" altLang="zh-CN" sz="2900" b="0" baseline="-25000">
                <a:solidFill>
                  <a:srgbClr val="333399"/>
                </a:solidFill>
                <a:latin typeface="Arial" charset="0"/>
              </a:rPr>
              <a:t>1</a:t>
            </a:r>
            <a:r>
              <a:rPr lang="en-US" altLang="zh-CN" sz="2900" b="0">
                <a:solidFill>
                  <a:srgbClr val="333399"/>
                </a:solidFill>
                <a:latin typeface="Arial" charset="0"/>
              </a:rPr>
              <a:t>, A</a:t>
            </a:r>
            <a:r>
              <a:rPr lang="en-US" altLang="zh-CN" sz="2900" b="0" baseline="-25000">
                <a:solidFill>
                  <a:srgbClr val="333399"/>
                </a:solidFill>
                <a:latin typeface="Arial" charset="0"/>
              </a:rPr>
              <a:t>2 </a:t>
            </a:r>
            <a:r>
              <a:rPr lang="zh-CN" altLang="en-US" sz="2900" b="0">
                <a:solidFill>
                  <a:srgbClr val="333399"/>
                </a:solidFill>
                <a:latin typeface="Arial" charset="0"/>
              </a:rPr>
              <a:t>和 </a:t>
            </a:r>
            <a:r>
              <a:rPr lang="en-US" altLang="zh-CN" sz="2900" b="0">
                <a:solidFill>
                  <a:srgbClr val="333399"/>
                </a:solidFill>
                <a:latin typeface="Arial" charset="0"/>
              </a:rPr>
              <a:t>C</a:t>
            </a:r>
            <a:r>
              <a:rPr lang="en-US" altLang="zh-CN" sz="2900" b="0" baseline="-25000">
                <a:solidFill>
                  <a:srgbClr val="333399"/>
                </a:solidFill>
                <a:latin typeface="Arial" charset="0"/>
              </a:rPr>
              <a:t>1</a:t>
            </a:r>
          </a:p>
          <a:p>
            <a:pPr algn="ctr" eaLnBrk="1" hangingPunct="1"/>
            <a:r>
              <a:rPr lang="zh-CN" altLang="en-US" sz="2900" b="0">
                <a:solidFill>
                  <a:srgbClr val="333399"/>
                </a:solidFill>
                <a:latin typeface="Arial" charset="0"/>
              </a:rPr>
              <a:t>都不会收到 </a:t>
            </a:r>
            <a:r>
              <a:rPr lang="en-US" altLang="zh-CN" sz="2900" b="0">
                <a:solidFill>
                  <a:srgbClr val="333399"/>
                </a:solidFill>
                <a:latin typeface="Arial" charset="0"/>
              </a:rPr>
              <a:t>B</a:t>
            </a:r>
            <a:r>
              <a:rPr lang="en-US" altLang="zh-CN" sz="2900" b="0" baseline="-25000">
                <a:solidFill>
                  <a:srgbClr val="333399"/>
                </a:solidFill>
                <a:latin typeface="Arial" charset="0"/>
              </a:rPr>
              <a:t>1 </a:t>
            </a:r>
            <a:r>
              <a:rPr lang="zh-CN" altLang="en-US" sz="2900" b="0">
                <a:solidFill>
                  <a:srgbClr val="333399"/>
                </a:solidFill>
                <a:latin typeface="Arial" charset="0"/>
              </a:rPr>
              <a:t>发出的广播信息。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AutoShape 2"/>
          <p:cNvSpPr>
            <a:spLocks noChangeArrowheads="1"/>
          </p:cNvSpPr>
          <p:nvPr/>
        </p:nvSpPr>
        <p:spPr bwMode="auto">
          <a:xfrm flipH="1">
            <a:off x="1102641" y="4112577"/>
            <a:ext cx="10080370"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1" name="Line 3"/>
          <p:cNvSpPr>
            <a:spLocks noChangeShapeType="1"/>
          </p:cNvSpPr>
          <p:nvPr/>
        </p:nvSpPr>
        <p:spPr bwMode="auto">
          <a:xfrm>
            <a:off x="2996810" y="6210151"/>
            <a:ext cx="2090994"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2" name="AutoShape 4"/>
          <p:cNvSpPr>
            <a:spLocks noChangeArrowheads="1"/>
          </p:cNvSpPr>
          <p:nvPr/>
        </p:nvSpPr>
        <p:spPr bwMode="auto">
          <a:xfrm flipH="1">
            <a:off x="1102641" y="2170616"/>
            <a:ext cx="10080370" cy="1397323"/>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3" name="AutoShape 5"/>
          <p:cNvSpPr>
            <a:spLocks noChangeArrowheads="1"/>
          </p:cNvSpPr>
          <p:nvPr/>
        </p:nvSpPr>
        <p:spPr bwMode="auto">
          <a:xfrm flipH="1">
            <a:off x="1202110" y="304871"/>
            <a:ext cx="9881431" cy="1398912"/>
          </a:xfrm>
          <a:prstGeom prst="cube">
            <a:avLst>
              <a:gd name="adj" fmla="val 93745"/>
            </a:avLst>
          </a:prstGeom>
          <a:solidFill>
            <a:schemeClr val="bg1"/>
          </a:solidFill>
          <a:ln w="9525">
            <a:solidFill>
              <a:schemeClr val="tx1"/>
            </a:solidFill>
            <a:miter lim="800000"/>
            <a:headEnd/>
            <a:tailEnd/>
          </a:ln>
        </p:spPr>
        <p:txBody>
          <a:bodyPr wrap="none" lIns="108850" tIns="54425" rIns="108850" bIns="54425" anchor="ctr"/>
          <a:lstStyle/>
          <a:p>
            <a:pPr eaLnBrk="1" hangingPunct="1"/>
            <a:endParaRPr lang="zh-CN" altLang="en-US"/>
          </a:p>
        </p:txBody>
      </p:sp>
      <p:sp>
        <p:nvSpPr>
          <p:cNvPr id="130054" name="Line 6"/>
          <p:cNvSpPr>
            <a:spLocks noChangeShapeType="1"/>
          </p:cNvSpPr>
          <p:nvPr/>
        </p:nvSpPr>
        <p:spPr bwMode="auto">
          <a:xfrm>
            <a:off x="3572468" y="693899"/>
            <a:ext cx="522325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5" name="Line 7"/>
          <p:cNvSpPr>
            <a:spLocks noChangeShapeType="1"/>
          </p:cNvSpPr>
          <p:nvPr/>
        </p:nvSpPr>
        <p:spPr bwMode="auto">
          <a:xfrm>
            <a:off x="3771409" y="849510"/>
            <a:ext cx="314919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6" name="Line 8"/>
          <p:cNvSpPr>
            <a:spLocks noChangeShapeType="1"/>
          </p:cNvSpPr>
          <p:nvPr/>
        </p:nvSpPr>
        <p:spPr bwMode="auto">
          <a:xfrm>
            <a:off x="3968234" y="100353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7" name="Line 9"/>
          <p:cNvSpPr>
            <a:spLocks noChangeShapeType="1"/>
          </p:cNvSpPr>
          <p:nvPr/>
        </p:nvSpPr>
        <p:spPr bwMode="auto">
          <a:xfrm>
            <a:off x="3968234" y="2947082"/>
            <a:ext cx="692059"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8" name="Line 10"/>
          <p:cNvSpPr>
            <a:spLocks noChangeShapeType="1"/>
          </p:cNvSpPr>
          <p:nvPr/>
        </p:nvSpPr>
        <p:spPr bwMode="auto">
          <a:xfrm>
            <a:off x="3771409" y="2713666"/>
            <a:ext cx="348781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59" name="Line 11"/>
          <p:cNvSpPr>
            <a:spLocks noChangeShapeType="1"/>
          </p:cNvSpPr>
          <p:nvPr/>
        </p:nvSpPr>
        <p:spPr bwMode="auto">
          <a:xfrm>
            <a:off x="3475115" y="2480249"/>
            <a:ext cx="530367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0" name="Line 12"/>
          <p:cNvSpPr>
            <a:spLocks noChangeShapeType="1"/>
          </p:cNvSpPr>
          <p:nvPr/>
        </p:nvSpPr>
        <p:spPr bwMode="auto">
          <a:xfrm>
            <a:off x="3671939" y="4733434"/>
            <a:ext cx="187723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1" name="Line 13"/>
          <p:cNvSpPr>
            <a:spLocks noChangeShapeType="1"/>
          </p:cNvSpPr>
          <p:nvPr/>
        </p:nvSpPr>
        <p:spPr bwMode="auto">
          <a:xfrm>
            <a:off x="3671940" y="4889045"/>
            <a:ext cx="994704"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2" name="Line 14"/>
          <p:cNvSpPr>
            <a:spLocks noChangeShapeType="1"/>
          </p:cNvSpPr>
          <p:nvPr/>
        </p:nvSpPr>
        <p:spPr bwMode="auto">
          <a:xfrm>
            <a:off x="3206333" y="4423799"/>
            <a:ext cx="565499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3" name="Line 15"/>
          <p:cNvSpPr>
            <a:spLocks noChangeShapeType="1"/>
          </p:cNvSpPr>
          <p:nvPr/>
        </p:nvSpPr>
        <p:spPr bwMode="auto">
          <a:xfrm>
            <a:off x="3475114" y="4579410"/>
            <a:ext cx="352379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64" name="AutoShape 16"/>
          <p:cNvSpPr>
            <a:spLocks noChangeArrowheads="1"/>
          </p:cNvSpPr>
          <p:nvPr/>
        </p:nvSpPr>
        <p:spPr bwMode="auto">
          <a:xfrm flipH="1">
            <a:off x="2387290" y="4190383"/>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65" name="AutoShape 17"/>
          <p:cNvSpPr>
            <a:spLocks noChangeArrowheads="1"/>
          </p:cNvSpPr>
          <p:nvPr/>
        </p:nvSpPr>
        <p:spPr bwMode="auto">
          <a:xfrm>
            <a:off x="6637003" y="538288"/>
            <a:ext cx="1481474" cy="4584173"/>
          </a:xfrm>
          <a:prstGeom prst="roundRect">
            <a:avLst>
              <a:gd name="adj" fmla="val 50000"/>
            </a:avLst>
          </a:prstGeom>
          <a:solidFill>
            <a:srgbClr val="FFFF66">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6" name="AutoShape 18"/>
          <p:cNvSpPr>
            <a:spLocks noChangeArrowheads="1"/>
          </p:cNvSpPr>
          <p:nvPr/>
        </p:nvSpPr>
        <p:spPr bwMode="auto">
          <a:xfrm>
            <a:off x="4363999" y="538288"/>
            <a:ext cx="2076180" cy="5128812"/>
          </a:xfrm>
          <a:prstGeom prst="roundRect">
            <a:avLst>
              <a:gd name="adj" fmla="val 50000"/>
            </a:avLst>
          </a:prstGeom>
          <a:solidFill>
            <a:srgbClr val="CCECFF">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67" name="Text Box 19"/>
          <p:cNvSpPr txBox="1">
            <a:spLocks noChangeArrowheads="1"/>
          </p:cNvSpPr>
          <p:nvPr/>
        </p:nvSpPr>
        <p:spPr bwMode="auto">
          <a:xfrm>
            <a:off x="5117434" y="85903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4</a:t>
            </a:r>
            <a:endParaRPr kumimoji="1" lang="en-US" altLang="zh-CN" sz="2400" b="0">
              <a:solidFill>
                <a:srgbClr val="333399"/>
              </a:solidFill>
              <a:latin typeface="Arial" charset="0"/>
            </a:endParaRPr>
          </a:p>
        </p:txBody>
      </p:sp>
      <p:sp>
        <p:nvSpPr>
          <p:cNvPr id="130068" name="Text Box 20"/>
          <p:cNvSpPr txBox="1">
            <a:spLocks noChangeArrowheads="1"/>
          </p:cNvSpPr>
          <p:nvPr/>
        </p:nvSpPr>
        <p:spPr bwMode="auto">
          <a:xfrm>
            <a:off x="7528005" y="4458733"/>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69" name="AutoShape 21"/>
          <p:cNvSpPr>
            <a:spLocks noChangeArrowheads="1"/>
          </p:cNvSpPr>
          <p:nvPr/>
        </p:nvSpPr>
        <p:spPr bwMode="auto">
          <a:xfrm>
            <a:off x="8416889" y="382677"/>
            <a:ext cx="1382003" cy="4584173"/>
          </a:xfrm>
          <a:prstGeom prst="roundRect">
            <a:avLst>
              <a:gd name="adj" fmla="val 50000"/>
            </a:avLst>
          </a:prstGeom>
          <a:solidFill>
            <a:srgbClr val="FF99CC">
              <a:alpha val="50195"/>
            </a:srgbClr>
          </a:solidFill>
          <a:ln w="19050">
            <a:solidFill>
              <a:schemeClr val="tx1"/>
            </a:solidFill>
            <a:prstDash val="dash"/>
            <a:round/>
            <a:headEnd/>
            <a:tailEnd/>
          </a:ln>
        </p:spPr>
        <p:txBody>
          <a:bodyPr wrap="none" lIns="108850" tIns="54425" rIns="108850" bIns="54425" anchor="ctr"/>
          <a:lstStyle/>
          <a:p>
            <a:pPr eaLnBrk="1" hangingPunct="1"/>
            <a:endParaRPr lang="zh-CN" altLang="en-US"/>
          </a:p>
        </p:txBody>
      </p:sp>
      <p:sp>
        <p:nvSpPr>
          <p:cNvPr id="130070" name="AutoShape 22"/>
          <p:cNvSpPr>
            <a:spLocks noChangeArrowheads="1"/>
          </p:cNvSpPr>
          <p:nvPr/>
        </p:nvSpPr>
        <p:spPr bwMode="auto">
          <a:xfrm flipH="1">
            <a:off x="2387290" y="382676"/>
            <a:ext cx="1580945"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71" name="Line 23"/>
          <p:cNvSpPr>
            <a:spLocks noChangeShapeType="1"/>
          </p:cNvSpPr>
          <p:nvPr/>
        </p:nvSpPr>
        <p:spPr bwMode="auto">
          <a:xfrm>
            <a:off x="2090994" y="938431"/>
            <a:ext cx="0" cy="503830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2" name="Line 24"/>
          <p:cNvSpPr>
            <a:spLocks noChangeShapeType="1"/>
          </p:cNvSpPr>
          <p:nvPr/>
        </p:nvSpPr>
        <p:spPr bwMode="auto">
          <a:xfrm>
            <a:off x="2071948" y="927315"/>
            <a:ext cx="61163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73" name="Text Box 25"/>
          <p:cNvSpPr txBox="1">
            <a:spLocks noChangeArrowheads="1"/>
          </p:cNvSpPr>
          <p:nvPr/>
        </p:nvSpPr>
        <p:spPr bwMode="auto">
          <a:xfrm>
            <a:off x="8461332" y="1735540"/>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4" name="Text Box 26"/>
          <p:cNvSpPr txBox="1">
            <a:spLocks noChangeArrowheads="1"/>
          </p:cNvSpPr>
          <p:nvPr/>
        </p:nvSpPr>
        <p:spPr bwMode="auto">
          <a:xfrm>
            <a:off x="9153393" y="455719"/>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5" name="Text Box 27"/>
          <p:cNvSpPr txBox="1">
            <a:spLocks noChangeArrowheads="1"/>
          </p:cNvSpPr>
          <p:nvPr/>
        </p:nvSpPr>
        <p:spPr bwMode="auto">
          <a:xfrm>
            <a:off x="7278271" y="73518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76" name="Text Box 28"/>
          <p:cNvSpPr txBox="1">
            <a:spLocks noChangeArrowheads="1"/>
          </p:cNvSpPr>
          <p:nvPr/>
        </p:nvSpPr>
        <p:spPr bwMode="auto">
          <a:xfrm>
            <a:off x="4660293"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7" name="Text Box 29"/>
          <p:cNvSpPr txBox="1">
            <a:spLocks noChangeArrowheads="1"/>
          </p:cNvSpPr>
          <p:nvPr/>
        </p:nvSpPr>
        <p:spPr bwMode="auto">
          <a:xfrm>
            <a:off x="6694147" y="1738716"/>
            <a:ext cx="113834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VLAN</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78" name="Text Box 30"/>
          <p:cNvSpPr txBox="1">
            <a:spLocks noChangeArrowheads="1"/>
          </p:cNvSpPr>
          <p:nvPr/>
        </p:nvSpPr>
        <p:spPr bwMode="auto">
          <a:xfrm>
            <a:off x="9208419" y="4161802"/>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79" name="Text Box 31"/>
          <p:cNvSpPr txBox="1">
            <a:spLocks noChangeArrowheads="1"/>
          </p:cNvSpPr>
          <p:nvPr/>
        </p:nvSpPr>
        <p:spPr bwMode="auto">
          <a:xfrm>
            <a:off x="5911082" y="4574647"/>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0" name="Text Box 32"/>
          <p:cNvSpPr txBox="1">
            <a:spLocks noChangeArrowheads="1"/>
          </p:cNvSpPr>
          <p:nvPr/>
        </p:nvSpPr>
        <p:spPr bwMode="auto">
          <a:xfrm>
            <a:off x="5056060" y="5019250"/>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1</a:t>
            </a:r>
            <a:endParaRPr kumimoji="1" lang="en-US" altLang="zh-CN" sz="2400" b="0">
              <a:solidFill>
                <a:srgbClr val="333399"/>
              </a:solidFill>
              <a:latin typeface="Arial" charset="0"/>
            </a:endParaRPr>
          </a:p>
        </p:txBody>
      </p:sp>
      <p:sp>
        <p:nvSpPr>
          <p:cNvPr id="130081" name="Text Box 33"/>
          <p:cNvSpPr txBox="1">
            <a:spLocks noChangeArrowheads="1"/>
          </p:cNvSpPr>
          <p:nvPr/>
        </p:nvSpPr>
        <p:spPr bwMode="auto">
          <a:xfrm>
            <a:off x="5096270" y="2816878"/>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A</a:t>
            </a:r>
            <a:r>
              <a:rPr kumimoji="1" lang="en-US" altLang="zh-CN" sz="2400" b="0" baseline="-25000">
                <a:solidFill>
                  <a:srgbClr val="333399"/>
                </a:solidFill>
                <a:latin typeface="Arial" charset="0"/>
              </a:rPr>
              <a:t>3</a:t>
            </a:r>
            <a:endParaRPr kumimoji="1" lang="en-US" altLang="zh-CN" sz="2400" b="0">
              <a:solidFill>
                <a:srgbClr val="333399"/>
              </a:solidFill>
              <a:latin typeface="Arial" charset="0"/>
            </a:endParaRPr>
          </a:p>
        </p:txBody>
      </p:sp>
      <p:sp>
        <p:nvSpPr>
          <p:cNvPr id="130082" name="Text Box 34"/>
          <p:cNvSpPr txBox="1">
            <a:spLocks noChangeArrowheads="1"/>
          </p:cNvSpPr>
          <p:nvPr/>
        </p:nvSpPr>
        <p:spPr bwMode="auto">
          <a:xfrm>
            <a:off x="9242282" y="2302408"/>
            <a:ext cx="556457"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C</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sp>
        <p:nvSpPr>
          <p:cNvPr id="130083" name="Text Box 35"/>
          <p:cNvSpPr txBox="1">
            <a:spLocks noChangeArrowheads="1"/>
          </p:cNvSpPr>
          <p:nvPr/>
        </p:nvSpPr>
        <p:spPr bwMode="auto">
          <a:xfrm>
            <a:off x="7583031" y="2454844"/>
            <a:ext cx="538824" cy="4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eaLnBrk="1" hangingPunct="1"/>
            <a:r>
              <a:rPr kumimoji="1" lang="en-US" altLang="zh-CN" sz="2400" b="0">
                <a:solidFill>
                  <a:srgbClr val="333399"/>
                </a:solidFill>
                <a:latin typeface="Arial" charset="0"/>
              </a:rPr>
              <a:t>B</a:t>
            </a:r>
            <a:r>
              <a:rPr kumimoji="1" lang="en-US" altLang="zh-CN" sz="2400" b="0" baseline="-25000">
                <a:solidFill>
                  <a:srgbClr val="333399"/>
                </a:solidFill>
                <a:latin typeface="Arial" charset="0"/>
              </a:rPr>
              <a:t>2</a:t>
            </a:r>
            <a:endParaRPr kumimoji="1" lang="en-US" altLang="zh-CN" sz="2400" b="0">
              <a:solidFill>
                <a:srgbClr val="333399"/>
              </a:solidFill>
              <a:latin typeface="Arial" charset="0"/>
            </a:endParaRPr>
          </a:p>
        </p:txBody>
      </p:sp>
      <p:pic>
        <p:nvPicPr>
          <p:cNvPr id="13008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927315"/>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538288"/>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6"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474" y="771704"/>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7"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6410" y="2324638"/>
            <a:ext cx="679362"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8"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467" y="2558055"/>
            <a:ext cx="679361" cy="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89"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3470" y="2791472"/>
            <a:ext cx="679361" cy="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0" name="Picture 42"/>
          <p:cNvSpPr>
            <a:spLocks noChangeArrowheads="1"/>
          </p:cNvSpPr>
          <p:nvPr/>
        </p:nvSpPr>
        <p:spPr bwMode="auto">
          <a:xfrm>
            <a:off x="4463470" y="4741373"/>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lstStyle/>
          <a:p>
            <a:pPr eaLnBrk="1" hangingPunct="1"/>
            <a:endParaRPr lang="zh-CN" altLang="en-US"/>
          </a:p>
        </p:txBody>
      </p:sp>
      <p:pic>
        <p:nvPicPr>
          <p:cNvPr id="130091"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2354" y="4579411"/>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2"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828" y="4423800"/>
            <a:ext cx="679361"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9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3712" y="4268189"/>
            <a:ext cx="679362" cy="53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94" name="AutoShape 46"/>
          <p:cNvSpPr>
            <a:spLocks noChangeArrowheads="1"/>
          </p:cNvSpPr>
          <p:nvPr/>
        </p:nvSpPr>
        <p:spPr bwMode="auto">
          <a:xfrm flipH="1">
            <a:off x="2387290" y="2246833"/>
            <a:ext cx="1580945" cy="933666"/>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095" name="Line 47"/>
          <p:cNvSpPr>
            <a:spLocks noChangeShapeType="1"/>
          </p:cNvSpPr>
          <p:nvPr/>
        </p:nvSpPr>
        <p:spPr bwMode="auto">
          <a:xfrm>
            <a:off x="2287819" y="2785120"/>
            <a:ext cx="0" cy="334722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6" name="Line 48"/>
          <p:cNvSpPr>
            <a:spLocks noChangeShapeType="1"/>
          </p:cNvSpPr>
          <p:nvPr/>
        </p:nvSpPr>
        <p:spPr bwMode="auto">
          <a:xfrm>
            <a:off x="2270889" y="2791471"/>
            <a:ext cx="36825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7" name="Line 49"/>
          <p:cNvSpPr>
            <a:spLocks noChangeShapeType="1"/>
          </p:cNvSpPr>
          <p:nvPr/>
        </p:nvSpPr>
        <p:spPr bwMode="auto">
          <a:xfrm>
            <a:off x="2486760" y="4773130"/>
            <a:ext cx="0" cy="151482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8" name="Line 50"/>
          <p:cNvSpPr>
            <a:spLocks noChangeShapeType="1"/>
          </p:cNvSpPr>
          <p:nvPr/>
        </p:nvSpPr>
        <p:spPr bwMode="auto">
          <a:xfrm>
            <a:off x="2467712" y="4773130"/>
            <a:ext cx="203174"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108850" tIns="54425" rIns="108850" bIns="54425" anchor="ctr"/>
          <a:lstStyle/>
          <a:p>
            <a:endParaRPr lang="zh-CN" altLang="en-US"/>
          </a:p>
        </p:txBody>
      </p:sp>
      <p:sp>
        <p:nvSpPr>
          <p:cNvPr id="130099" name="AutoShape 51"/>
          <p:cNvSpPr>
            <a:spLocks noChangeArrowheads="1"/>
          </p:cNvSpPr>
          <p:nvPr/>
        </p:nvSpPr>
        <p:spPr bwMode="auto">
          <a:xfrm flipH="1">
            <a:off x="1595759" y="5667100"/>
            <a:ext cx="1583061" cy="932078"/>
          </a:xfrm>
          <a:prstGeom prst="cube">
            <a:avLst>
              <a:gd name="adj" fmla="val 28329"/>
            </a:avLst>
          </a:prstGeom>
          <a:solidFill>
            <a:srgbClr val="99FFCC"/>
          </a:solidFill>
          <a:ln w="9525">
            <a:solidFill>
              <a:schemeClr val="tx1"/>
            </a:solidFill>
            <a:miter lim="800000"/>
            <a:headEnd/>
            <a:tailEnd/>
          </a:ln>
        </p:spPr>
        <p:txBody>
          <a:bodyPr wrap="none" lIns="108850" tIns="54425" rIns="108850" bIns="54425" anchor="ctr"/>
          <a:lstStyle/>
          <a:p>
            <a:pPr algn="ctr" eaLnBrk="1" hangingPunct="1"/>
            <a:r>
              <a:rPr kumimoji="1" lang="zh-CN" altLang="en-US" sz="2400">
                <a:solidFill>
                  <a:srgbClr val="333399"/>
                </a:solidFill>
                <a:ea typeface="黑体" pitchFamily="49" charset="-122"/>
              </a:rPr>
              <a:t>以太网</a:t>
            </a:r>
          </a:p>
          <a:p>
            <a:pPr algn="ctr" eaLnBrk="1" hangingPunct="1"/>
            <a:r>
              <a:rPr kumimoji="1" lang="zh-CN" altLang="en-US" sz="2400">
                <a:solidFill>
                  <a:srgbClr val="333399"/>
                </a:solidFill>
                <a:ea typeface="黑体" pitchFamily="49" charset="-122"/>
              </a:rPr>
              <a:t>交换机</a:t>
            </a:r>
          </a:p>
        </p:txBody>
      </p:sp>
      <p:sp>
        <p:nvSpPr>
          <p:cNvPr id="130100" name="Text Box 52"/>
          <p:cNvSpPr txBox="1">
            <a:spLocks noChangeArrowheads="1"/>
          </p:cNvSpPr>
          <p:nvPr/>
        </p:nvSpPr>
        <p:spPr bwMode="auto">
          <a:xfrm>
            <a:off x="5963846" y="5806833"/>
            <a:ext cx="5352641" cy="100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latin typeface="Arial" charset="0"/>
              </a:rPr>
              <a:t>三个虚拟局域网 </a:t>
            </a:r>
            <a:r>
              <a:rPr lang="en-US" altLang="zh-CN" sz="2900" b="0">
                <a:solidFill>
                  <a:srgbClr val="333399"/>
                </a:solidFill>
                <a:latin typeface="Arial" charset="0"/>
              </a:rPr>
              <a:t>VLAN</a:t>
            </a:r>
            <a:r>
              <a:rPr lang="en-US" altLang="zh-CN" sz="2900" b="0" baseline="-25000">
                <a:solidFill>
                  <a:srgbClr val="333399"/>
                </a:solidFill>
                <a:latin typeface="Arial" charset="0"/>
              </a:rPr>
              <a:t>1</a:t>
            </a:r>
            <a:r>
              <a:rPr lang="en-US" altLang="zh-CN" sz="2900" b="0">
                <a:solidFill>
                  <a:srgbClr val="333399"/>
                </a:solidFill>
                <a:latin typeface="Arial" charset="0"/>
              </a:rPr>
              <a:t>, VLAN</a:t>
            </a:r>
            <a:r>
              <a:rPr lang="en-US" altLang="zh-CN" sz="2900" b="0" baseline="-25000">
                <a:solidFill>
                  <a:srgbClr val="333399"/>
                </a:solidFill>
                <a:latin typeface="Arial" charset="0"/>
              </a:rPr>
              <a:t>2</a:t>
            </a:r>
          </a:p>
          <a:p>
            <a:pPr algn="ctr" eaLnBrk="1" hangingPunct="1"/>
            <a:r>
              <a:rPr lang="zh-CN" altLang="en-US" sz="2900" b="0">
                <a:solidFill>
                  <a:srgbClr val="333399"/>
                </a:solidFill>
                <a:latin typeface="Arial" charset="0"/>
              </a:rPr>
              <a:t>和 </a:t>
            </a:r>
            <a:r>
              <a:rPr lang="en-US" altLang="zh-CN" sz="2900" b="0">
                <a:solidFill>
                  <a:srgbClr val="333399"/>
                </a:solidFill>
                <a:latin typeface="Arial" charset="0"/>
              </a:rPr>
              <a:t>VLAN</a:t>
            </a:r>
            <a:r>
              <a:rPr lang="en-US" altLang="zh-CN" sz="2900" b="0" baseline="-25000">
                <a:solidFill>
                  <a:srgbClr val="333399"/>
                </a:solidFill>
                <a:latin typeface="Arial" charset="0"/>
              </a:rPr>
              <a:t>3</a:t>
            </a:r>
            <a:r>
              <a:rPr lang="en-US" altLang="zh-CN" sz="2900" b="0">
                <a:solidFill>
                  <a:srgbClr val="333399"/>
                </a:solidFill>
                <a:latin typeface="Arial" charset="0"/>
              </a:rPr>
              <a:t> </a:t>
            </a:r>
            <a:r>
              <a:rPr lang="zh-CN" altLang="en-US" sz="2900" b="0">
                <a:solidFill>
                  <a:srgbClr val="333399"/>
                </a:solidFill>
                <a:latin typeface="Arial" charset="0"/>
              </a:rPr>
              <a:t>的构成 </a:t>
            </a:r>
          </a:p>
        </p:txBody>
      </p:sp>
      <p:sp>
        <p:nvSpPr>
          <p:cNvPr id="359477" name="Text Box 53"/>
          <p:cNvSpPr txBox="1">
            <a:spLocks noChangeArrowheads="1"/>
          </p:cNvSpPr>
          <p:nvPr/>
        </p:nvSpPr>
        <p:spPr bwMode="auto">
          <a:xfrm>
            <a:off x="526982" y="5694093"/>
            <a:ext cx="11377719" cy="1002465"/>
          </a:xfrm>
          <a:prstGeom prst="rect">
            <a:avLst/>
          </a:prstGeom>
          <a:solidFill>
            <a:srgbClr val="FFFF99"/>
          </a:solidFill>
          <a:ln w="9525">
            <a:solidFill>
              <a:srgbClr val="333399"/>
            </a:solidFill>
            <a:miter lim="800000"/>
            <a:headEnd/>
            <a:tailEnd/>
          </a:ln>
        </p:spPr>
        <p:txBody>
          <a:bodyPr lIns="108850" tIns="54425" rIns="108850" bIns="54425">
            <a:spAutoFit/>
          </a:bodyPr>
          <a:lstStyle>
            <a:lvl1pPr>
              <a:defRPr sz="1600" b="1">
                <a:solidFill>
                  <a:srgbClr val="1C1C1C"/>
                </a:solidFill>
                <a:latin typeface="黑体" pitchFamily="49" charset="-122"/>
                <a:ea typeface="黑体" pitchFamily="49" charset="-122"/>
              </a:defRPr>
            </a:lvl1pPr>
            <a:lvl2pPr marL="742950" indent="-285750">
              <a:defRPr sz="1600">
                <a:solidFill>
                  <a:srgbClr val="1C1C1C"/>
                </a:solidFill>
                <a:latin typeface="黑体" pitchFamily="49" charset="-122"/>
                <a:ea typeface="黑体" pitchFamily="49" charset="-122"/>
              </a:defRPr>
            </a:lvl2pPr>
            <a:lvl3pPr marL="1143000" indent="-228600">
              <a:defRPr sz="1600">
                <a:solidFill>
                  <a:srgbClr val="1C1C1C"/>
                </a:solidFill>
                <a:latin typeface="黑体" pitchFamily="49" charset="-122"/>
                <a:ea typeface="黑体" pitchFamily="49" charset="-122"/>
              </a:defRPr>
            </a:lvl3pPr>
            <a:lvl4pPr marL="1600200" indent="-228600">
              <a:defRPr sz="1600">
                <a:solidFill>
                  <a:srgbClr val="1C1C1C"/>
                </a:solidFill>
                <a:latin typeface="黑体" pitchFamily="49" charset="-122"/>
                <a:ea typeface="黑体" pitchFamily="49" charset="-122"/>
              </a:defRPr>
            </a:lvl4pPr>
            <a:lvl5pPr marL="2057400" indent="-228600">
              <a:defRPr sz="1600">
                <a:solidFill>
                  <a:srgbClr val="1C1C1C"/>
                </a:solidFill>
                <a:latin typeface="黑体" pitchFamily="49" charset="-122"/>
                <a:ea typeface="黑体" pitchFamily="49" charset="-122"/>
              </a:defRPr>
            </a:lvl5pPr>
            <a:lvl6pPr marL="2514600" indent="-228600" eaLnBrk="0" hangingPunct="0">
              <a:defRPr sz="1600">
                <a:solidFill>
                  <a:srgbClr val="1C1C1C"/>
                </a:solidFill>
                <a:latin typeface="黑体" pitchFamily="49" charset="-122"/>
                <a:ea typeface="黑体" pitchFamily="49" charset="-122"/>
              </a:defRPr>
            </a:lvl6pPr>
            <a:lvl7pPr marL="2971800" indent="-228600" eaLnBrk="0" hangingPunct="0">
              <a:defRPr sz="1600">
                <a:solidFill>
                  <a:srgbClr val="1C1C1C"/>
                </a:solidFill>
                <a:latin typeface="黑体" pitchFamily="49" charset="-122"/>
                <a:ea typeface="黑体" pitchFamily="49" charset="-122"/>
              </a:defRPr>
            </a:lvl7pPr>
            <a:lvl8pPr marL="3429000" indent="-228600" eaLnBrk="0" hangingPunct="0">
              <a:defRPr sz="1600">
                <a:solidFill>
                  <a:srgbClr val="1C1C1C"/>
                </a:solidFill>
                <a:latin typeface="黑体" pitchFamily="49" charset="-122"/>
                <a:ea typeface="黑体" pitchFamily="49" charset="-122"/>
              </a:defRPr>
            </a:lvl8pPr>
            <a:lvl9pPr marL="3886200" indent="-228600" eaLnBrk="0" hangingPunct="0">
              <a:defRPr sz="1600">
                <a:solidFill>
                  <a:srgbClr val="1C1C1C"/>
                </a:solidFill>
                <a:latin typeface="黑体" pitchFamily="49" charset="-122"/>
                <a:ea typeface="黑体" pitchFamily="49" charset="-122"/>
              </a:defRPr>
            </a:lvl9pPr>
          </a:lstStyle>
          <a:p>
            <a:pPr algn="ctr" eaLnBrk="1" hangingPunct="1"/>
            <a:r>
              <a:rPr lang="zh-CN" altLang="en-US" sz="2900" b="0">
                <a:solidFill>
                  <a:srgbClr val="333399"/>
                </a:solidFill>
              </a:rPr>
              <a:t>虚拟局域网限制了接收广播信息的工作站数，使得网络</a:t>
            </a:r>
          </a:p>
          <a:p>
            <a:pPr algn="ctr" eaLnBrk="1" hangingPunct="1"/>
            <a:r>
              <a:rPr lang="zh-CN" altLang="en-US" sz="2900" b="0">
                <a:solidFill>
                  <a:srgbClr val="333399"/>
                </a:solidFill>
              </a:rPr>
              <a:t>不会因传播过多的广播信息</a:t>
            </a:r>
            <a:r>
              <a:rPr lang="en-US" altLang="zh-CN" sz="2900" b="0">
                <a:solidFill>
                  <a:srgbClr val="333399"/>
                </a:solidFill>
              </a:rPr>
              <a:t>(</a:t>
            </a:r>
            <a:r>
              <a:rPr lang="zh-CN" altLang="en-US" sz="2900" b="0">
                <a:solidFill>
                  <a:srgbClr val="333399"/>
                </a:solidFill>
              </a:rPr>
              <a:t>即</a:t>
            </a:r>
            <a:r>
              <a:rPr lang="zh-CN" altLang="en-US" sz="2900" b="0">
                <a:solidFill>
                  <a:srgbClr val="333399"/>
                </a:solidFill>
                <a:latin typeface="Arial" charset="0"/>
              </a:rPr>
              <a:t>“</a:t>
            </a:r>
            <a:r>
              <a:rPr lang="zh-CN" altLang="en-US" sz="2900" b="0">
                <a:solidFill>
                  <a:srgbClr val="333399"/>
                </a:solidFill>
              </a:rPr>
              <a:t>广播风暴</a:t>
            </a:r>
            <a:r>
              <a:rPr lang="zh-CN" altLang="en-US" sz="2900" b="0">
                <a:solidFill>
                  <a:srgbClr val="333399"/>
                </a:solidFill>
                <a:latin typeface="Arial" charset="0"/>
              </a:rPr>
              <a:t>”</a:t>
            </a:r>
            <a:r>
              <a:rPr lang="en-US" altLang="zh-CN" sz="2900" b="0">
                <a:solidFill>
                  <a:srgbClr val="333399"/>
                </a:solidFill>
              </a:rPr>
              <a:t>)</a:t>
            </a:r>
            <a:r>
              <a:rPr lang="zh-CN" altLang="en-US" sz="2900" b="0">
                <a:solidFill>
                  <a:srgbClr val="333399"/>
                </a:solidFill>
              </a:rPr>
              <a:t>而引起性能恶化。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77" grpId="0" animBg="1"/>
    </p:bldLst>
  </p:timing>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4997</TotalTime>
  <Words>8198</Words>
  <Application>Microsoft Office PowerPoint</Application>
  <PresentationFormat>自定义</PresentationFormat>
  <Paragraphs>1349</Paragraphs>
  <Slides>113</Slides>
  <Notes>40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6" baseType="lpstr">
      <vt:lpstr>黑体</vt:lpstr>
      <vt:lpstr>微软雅黑</vt:lpstr>
      <vt:lpstr>Arial</vt:lpstr>
      <vt:lpstr>Calibri</vt:lpstr>
      <vt:lpstr>Franklin Gothic Book</vt:lpstr>
      <vt:lpstr>Symbol</vt:lpstr>
      <vt:lpstr>Tahoma</vt:lpstr>
      <vt:lpstr>Times New Roman</vt:lpstr>
      <vt:lpstr>Verdana</vt:lpstr>
      <vt:lpstr>Wingdings</vt:lpstr>
      <vt:lpstr>Wingdings 3</vt:lpstr>
      <vt:lpstr>NordriDesignStudio</vt:lpstr>
      <vt:lpstr>公式</vt:lpstr>
      <vt:lpstr>PowerPoint 演示文稿</vt:lpstr>
      <vt:lpstr>回顾</vt:lpstr>
      <vt:lpstr>指引</vt:lpstr>
      <vt:lpstr>数据链路层的简单模型</vt:lpstr>
      <vt:lpstr>数据链路层的简单模型</vt:lpstr>
      <vt:lpstr>数据链路层的信道类型</vt:lpstr>
      <vt:lpstr>链路与数据链路</vt:lpstr>
      <vt:lpstr>帧</vt:lpstr>
      <vt:lpstr>数据链路层像个数字管道</vt:lpstr>
      <vt:lpstr>指引</vt:lpstr>
      <vt:lpstr>数据链路层的三个基本问题</vt:lpstr>
      <vt:lpstr>封装成帧</vt:lpstr>
      <vt:lpstr>用控制字符进行帧定界的方法举例</vt:lpstr>
      <vt:lpstr>透明传输</vt:lpstr>
      <vt:lpstr>用字节填充法解决透明传输的问题</vt:lpstr>
      <vt:lpstr>差错控制</vt:lpstr>
      <vt:lpstr>循环冗余检验 CRC</vt:lpstr>
      <vt:lpstr>循环冗余检验 CRC</vt:lpstr>
      <vt:lpstr>冗余码的计算举例</vt:lpstr>
      <vt:lpstr>循环冗余检验的计算过程</vt:lpstr>
      <vt:lpstr>帧检验序列 FCS</vt:lpstr>
      <vt:lpstr>接收端对收到的每一帧进行CRC检验</vt:lpstr>
      <vt:lpstr>小结：CRC差错检测技术</vt:lpstr>
      <vt:lpstr>指引</vt:lpstr>
      <vt:lpstr>PPP协议使用场合</vt:lpstr>
      <vt:lpstr>PPP协议</vt:lpstr>
      <vt:lpstr>PPP协议</vt:lpstr>
      <vt:lpstr>PPP协议帧格式</vt:lpstr>
      <vt:lpstr>PPP协议帧格式</vt:lpstr>
      <vt:lpstr>字节填充</vt:lpstr>
      <vt:lpstr>零比特填充方法</vt:lpstr>
      <vt:lpstr>零比特填充法</vt:lpstr>
      <vt:lpstr>不使用序号和确认机制</vt:lpstr>
      <vt:lpstr>指引</vt:lpstr>
      <vt:lpstr>局域网的拓扑</vt:lpstr>
      <vt:lpstr>局域网的特点与优点</vt:lpstr>
      <vt:lpstr>共享通信媒体</vt:lpstr>
      <vt:lpstr>认识以太网</vt:lpstr>
      <vt:lpstr>认识以太网</vt:lpstr>
      <vt:lpstr>载波监听多点接入/碰撞检测  CSMA/CD</vt:lpstr>
      <vt:lpstr>碰撞检测</vt:lpstr>
      <vt:lpstr>碰撞检测</vt:lpstr>
      <vt:lpstr>电磁波在总线上的有限传播速率的影响</vt:lpstr>
      <vt:lpstr>传播时延对载波监听的影响 </vt:lpstr>
      <vt:lpstr>PowerPoint 演示文稿</vt:lpstr>
      <vt:lpstr>重要特性</vt:lpstr>
      <vt:lpstr>争用期</vt:lpstr>
      <vt:lpstr>最短有效帧长</vt:lpstr>
      <vt:lpstr>二进制指数类型退避算法</vt:lpstr>
      <vt:lpstr>指引</vt:lpstr>
      <vt:lpstr>指引</vt:lpstr>
      <vt:lpstr>以太网的两个标准</vt:lpstr>
      <vt:lpstr>以太网与数据链路层的两个子层</vt:lpstr>
      <vt:lpstr>以太网提供的服务</vt:lpstr>
      <vt:lpstr>曼彻斯特编码</vt:lpstr>
      <vt:lpstr>指引</vt:lpstr>
      <vt:lpstr>星型拓扑</vt:lpstr>
      <vt:lpstr>集线器的一些特点 </vt:lpstr>
      <vt:lpstr>10Base-T</vt:lpstr>
      <vt:lpstr>指引</vt:lpstr>
      <vt:lpstr>以太网的信道利用率</vt:lpstr>
      <vt:lpstr>以太网的信道利用率</vt:lpstr>
      <vt:lpstr>以太网的信道利用率:参数a</vt:lpstr>
      <vt:lpstr>以太网的信道利用率：最大值</vt:lpstr>
      <vt:lpstr>指引</vt:lpstr>
      <vt:lpstr>MAC层的硬件地址(MAC地址)</vt:lpstr>
      <vt:lpstr>适配器检查 MAC 地址</vt:lpstr>
      <vt:lpstr>MAC帧格式</vt:lpstr>
      <vt:lpstr>MAC帧格式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帧间最小间隔 </vt:lpstr>
      <vt:lpstr>指引</vt:lpstr>
      <vt:lpstr>在物理层考虑扩展</vt:lpstr>
      <vt:lpstr>在物理层考虑扩展</vt:lpstr>
      <vt:lpstr>在物理层考虑扩展</vt:lpstr>
      <vt:lpstr>在物理层考虑扩展</vt:lpstr>
      <vt:lpstr>在数据链路层扩展以太网 </vt:lpstr>
      <vt:lpstr>以太网交换机的特点</vt:lpstr>
      <vt:lpstr>以太网交换机的特点</vt:lpstr>
      <vt:lpstr>以太网交换机的交换方式</vt:lpstr>
      <vt:lpstr>以太网交换机的自学习功能</vt:lpstr>
      <vt:lpstr>以太网交换机的自学习功能</vt:lpstr>
      <vt:lpstr>交换机自学习和转发帧的步骤归纳 </vt:lpstr>
      <vt:lpstr>交换机使用了生成树协议 </vt:lpstr>
      <vt:lpstr>交换机使用了生成树协议 </vt:lpstr>
      <vt:lpstr>用交换机扩展以太网</vt:lpstr>
      <vt:lpstr>独占传输媒体的带宽</vt:lpstr>
      <vt:lpstr>动手实验</vt:lpstr>
      <vt:lpstr>虚拟局域网</vt:lpstr>
      <vt:lpstr>PowerPoint 演示文稿</vt:lpstr>
      <vt:lpstr>PowerPoint 演示文稿</vt:lpstr>
      <vt:lpstr>PowerPoint 演示文稿</vt:lpstr>
      <vt:lpstr>PowerPoint 演示文稿</vt:lpstr>
      <vt:lpstr>虚拟局域网帧格式</vt:lpstr>
      <vt:lpstr>指引</vt:lpstr>
      <vt:lpstr>100BASE-T 以太网</vt:lpstr>
      <vt:lpstr>100Base-T特点</vt:lpstr>
      <vt:lpstr>吉比特以太网</vt:lpstr>
      <vt:lpstr>吉比特以太网的物理层 </vt:lpstr>
      <vt:lpstr>吉比特以太网的配置举例 </vt:lpstr>
      <vt:lpstr>10吉比特以太网</vt:lpstr>
      <vt:lpstr>10吉比特以太网的物理层 </vt:lpstr>
      <vt:lpstr>端到端的以太网传输 </vt:lpstr>
      <vt:lpstr>以太网从 10 Mb/s 到10 Gb/s 的演进 </vt:lpstr>
      <vt:lpstr>使用高速以太网进行宽带接入</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sunny</cp:lastModifiedBy>
  <cp:revision>320</cp:revision>
  <dcterms:created xsi:type="dcterms:W3CDTF">2007-10-21T01:27:31Z</dcterms:created>
  <dcterms:modified xsi:type="dcterms:W3CDTF">2020-03-12T02:30:42Z</dcterms:modified>
</cp:coreProperties>
</file>