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  <p:sldMasterId id="2147483699" r:id="rId3"/>
  </p:sldMasterIdLst>
  <p:notesMasterIdLst>
    <p:notesMasterId r:id="rId18"/>
  </p:notesMasterIdLst>
  <p:handoutMasterIdLst>
    <p:handoutMasterId r:id="rId19"/>
  </p:handoutMasterIdLst>
  <p:sldIdLst>
    <p:sldId id="256" r:id="rId4"/>
    <p:sldId id="401" r:id="rId5"/>
    <p:sldId id="301" r:id="rId6"/>
    <p:sldId id="302" r:id="rId7"/>
    <p:sldId id="303" r:id="rId8"/>
    <p:sldId id="316" r:id="rId9"/>
    <p:sldId id="306" r:id="rId10"/>
    <p:sldId id="308" r:id="rId11"/>
    <p:sldId id="309" r:id="rId12"/>
    <p:sldId id="410" r:id="rId13"/>
    <p:sldId id="310" r:id="rId14"/>
    <p:sldId id="412" r:id="rId15"/>
    <p:sldId id="311" r:id="rId16"/>
    <p:sldId id="409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FFFFF"/>
    <a:srgbClr val="FFFF00"/>
    <a:srgbClr val="0000CC"/>
    <a:srgbClr val="FF3300"/>
    <a:srgbClr val="99CC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6" autoAdjust="0"/>
    <p:restoredTop sz="85026" autoAdjust="0"/>
  </p:normalViewPr>
  <p:slideViewPr>
    <p:cSldViewPr>
      <p:cViewPr varScale="1">
        <p:scale>
          <a:sx n="61" d="100"/>
          <a:sy n="61" d="100"/>
        </p:scale>
        <p:origin x="1410" y="66"/>
      </p:cViewPr>
      <p:guideLst>
        <p:guide orient="horz" pos="227"/>
        <p:guide orient="horz" pos="164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1AAC1BA-457D-4400-81F5-988BF09ABB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615108C-CE7A-4E68-B677-5BAE085DD3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53181568-0608-4CEA-9BAA-D2DB875F96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C8B56203-B549-42AB-90DA-4E24708977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75BB88-92F1-40AE-AB30-364BC8012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311D611-E6F1-4BB6-ABC8-221AAA8427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DB8D7C4-CBB2-438D-836A-616417E9DF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D1680BE-92A9-4C35-87FD-0F68454C2730}" type="datetimeFigureOut">
              <a:rPr lang="zh-CN" altLang="en-US"/>
              <a:pPr>
                <a:defRPr/>
              </a:pPr>
              <a:t>2018/2/27</a:t>
            </a:fld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320C7CE-E52A-4946-B7C9-074AD85AC2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2A7BF676-C677-4D5B-A07C-7B9D0AE791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F0E5953A-CAD1-4157-9B0E-9A690A4D6A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25075ADC-D27B-4160-BD46-4954FA6D7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58D3BC8-2E02-49F8-8012-C603EAF633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B5DAAF33-589B-4815-B599-1CD236F2D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4E9CD6D-C3F0-40BE-8D40-B8242811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0x7E</a:t>
            </a:r>
            <a:r>
              <a:rPr lang="en-US" altLang="zh-CN">
                <a:sym typeface="Wingdings" panose="05000000000000000000" pitchFamily="2" charset="2"/>
              </a:rPr>
              <a:t>0x7D  0x5E</a:t>
            </a:r>
          </a:p>
          <a:p>
            <a:r>
              <a:rPr lang="en-US" altLang="zh-CN">
                <a:sym typeface="Wingdings" panose="05000000000000000000" pitchFamily="2" charset="2"/>
              </a:rPr>
              <a:t>0x7D0x7D  0x5D</a:t>
            </a:r>
          </a:p>
          <a:p>
            <a:r>
              <a:rPr lang="en-US" altLang="zh-CN">
                <a:sym typeface="Wingdings" panose="05000000000000000000" pitchFamily="2" charset="2"/>
              </a:rPr>
              <a:t>0x030x7D  0x23</a:t>
            </a:r>
          </a:p>
          <a:p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0x7D 0x230x7D 0x5D 0x23</a:t>
            </a:r>
          </a:p>
          <a:p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这种情况是</a:t>
            </a:r>
            <a:r>
              <a:rPr lang="en-US" altLang="zh-CN">
                <a:sym typeface="Wingdings" panose="05000000000000000000" pitchFamily="2" charset="2"/>
              </a:rPr>
              <a:t>PPP</a:t>
            </a:r>
            <a:r>
              <a:rPr lang="zh-CN" altLang="en-US">
                <a:sym typeface="Wingdings" panose="05000000000000000000" pitchFamily="2" charset="2"/>
              </a:rPr>
              <a:t>异步传输的情况。异步传输是以字符为单位的。一个字节是</a:t>
            </a:r>
            <a:r>
              <a:rPr lang="en-US" altLang="zh-CN">
                <a:sym typeface="Wingdings" panose="05000000000000000000" pitchFamily="2" charset="2"/>
              </a:rPr>
              <a:t>8</a:t>
            </a:r>
            <a:r>
              <a:rPr lang="zh-CN" altLang="en-US">
                <a:sym typeface="Wingdings" panose="05000000000000000000" pitchFamily="2" charset="2"/>
              </a:rPr>
              <a:t>个二进制位，一个字符可能是一个字节，也可以是多个字节。如一个英文字母就是一个字节，而一个中文汉字就是两个字节。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>
                <a:sym typeface="Wingdings" panose="05000000000000000000" pitchFamily="2" charset="2"/>
              </a:rPr>
              <a:t>此时如果使用零比特填充的话，会出现识别错误。</a:t>
            </a:r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1267ADA4-C605-41A9-9723-3656D1EE6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425683-AABE-411A-AE38-6D1B84D1C202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EBBCB75-A057-41C0-9814-E72D2FC01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298B8839-CC10-45C5-86F6-4A4F8777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在使用同步传输的时候，是以比特为单位来传输的。此时就可以使用零比特填充法。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E018538-08D7-4E1B-9EF5-4AE514F61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50C141-7D31-40F0-8264-7EA62B93B308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8629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466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218141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0290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25565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236413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7319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134232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06937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4138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0139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509526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78445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010458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91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91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4480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928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5846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6554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8613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559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8690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8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458983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5499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5751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4324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91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91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200521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47682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03868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0423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11253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13731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D778D450-F2E3-442E-B863-4267D001E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A02207B1-09D8-45FC-AB67-003606347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>
            <a:extLst>
              <a:ext uri="{FF2B5EF4-FFF2-40B4-BE49-F238E27FC236}">
                <a16:creationId xmlns:a16="http://schemas.microsoft.com/office/drawing/2014/main" id="{09EFE5D9-25AB-4930-868A-8B90ED886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562E6035-A864-4462-994C-247B889FD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spcBef>
          <a:spcPct val="20000"/>
        </a:spcBef>
        <a:spcAft>
          <a:spcPct val="0"/>
        </a:spcAft>
        <a:buClr>
          <a:srgbClr val="1C1C1C"/>
        </a:buClr>
        <a:buFont typeface="Wingdings" panose="05000000000000000000" pitchFamily="2" charset="2"/>
        <a:buChar char="•"/>
        <a:defRPr sz="1600" b="1">
          <a:solidFill>
            <a:srgbClr val="1C1C1C"/>
          </a:solidFill>
          <a:latin typeface="+mn-lt"/>
          <a:ea typeface="+mn-ea"/>
          <a:cs typeface="+mn-cs"/>
        </a:defRPr>
      </a:lvl1pPr>
      <a:lvl2pPr marL="820738" indent="-7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1C1C1C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C1C1C"/>
          </a:solidFill>
          <a:latin typeface="+mn-lt"/>
          <a:ea typeface="+mn-ea"/>
        </a:defRPr>
      </a:lvl3pPr>
      <a:lvl4pPr marL="1612900" indent="-2413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C1C1C"/>
          </a:solidFill>
          <a:latin typeface="+mn-lt"/>
          <a:ea typeface="+mn-ea"/>
        </a:defRPr>
      </a:lvl4pPr>
      <a:lvl5pPr marL="1968500" indent="-1397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5pPr>
      <a:lvl6pPr marL="24257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>
            <a:extLst>
              <a:ext uri="{FF2B5EF4-FFF2-40B4-BE49-F238E27FC236}">
                <a16:creationId xmlns:a16="http://schemas.microsoft.com/office/drawing/2014/main" id="{8663D2F3-3D2A-4EC1-AC49-B5C5405D1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</a:p>
        </p:txBody>
      </p:sp>
      <p:sp>
        <p:nvSpPr>
          <p:cNvPr id="3075" name="Rectangle 12">
            <a:extLst>
              <a:ext uri="{FF2B5EF4-FFF2-40B4-BE49-F238E27FC236}">
                <a16:creationId xmlns:a16="http://schemas.microsoft.com/office/drawing/2014/main" id="{573F97EF-6BD9-4306-BA76-A147E98D8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spcBef>
          <a:spcPct val="20000"/>
        </a:spcBef>
        <a:spcAft>
          <a:spcPct val="0"/>
        </a:spcAft>
        <a:buClr>
          <a:srgbClr val="1C1C1C"/>
        </a:buClr>
        <a:buFont typeface="Wingdings" panose="05000000000000000000" pitchFamily="2" charset="2"/>
        <a:buChar char="•"/>
        <a:defRPr sz="1600" b="1">
          <a:solidFill>
            <a:srgbClr val="1C1C1C"/>
          </a:solidFill>
          <a:latin typeface="+mn-lt"/>
          <a:ea typeface="+mn-ea"/>
          <a:cs typeface="+mn-cs"/>
        </a:defRPr>
      </a:lvl1pPr>
      <a:lvl2pPr marL="820738" indent="-7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1C1C1C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C1C1C"/>
          </a:solidFill>
          <a:latin typeface="+mn-lt"/>
          <a:ea typeface="+mn-ea"/>
        </a:defRPr>
      </a:lvl3pPr>
      <a:lvl4pPr marL="1612900" indent="-2413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C1C1C"/>
          </a:solidFill>
          <a:latin typeface="+mn-lt"/>
          <a:ea typeface="+mn-ea"/>
        </a:defRPr>
      </a:lvl4pPr>
      <a:lvl5pPr marL="1968500" indent="-1397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5pPr>
      <a:lvl6pPr marL="24257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4EDBD11-C98F-4673-BE95-8431B5359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85875"/>
            <a:ext cx="725328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Arial" charset="0"/>
                <a:ea typeface="+mj-ea"/>
              </a:rPr>
              <a:t>         计算机网络：数据链路层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80DA6-F87A-4BD5-B99B-9C0CA792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949950"/>
            <a:ext cx="2879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A52E5-A0DF-416E-A1B6-D69E2201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P109.3-09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454E9-852E-46BE-B3DE-7C335E4E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200000"/>
              </a:lnSpc>
              <a:buNone/>
            </a:pPr>
            <a:r>
              <a:rPr lang="zh-CN" altLang="en-US" sz="2400" dirty="0"/>
              <a:t>一个</a:t>
            </a:r>
            <a:r>
              <a:rPr lang="en-US" altLang="zh-CN" sz="2400" dirty="0"/>
              <a:t>PPP</a:t>
            </a:r>
            <a:r>
              <a:rPr lang="zh-CN" altLang="en-US" sz="2400" dirty="0"/>
              <a:t>帧的数据部分（用十六进制写出）是</a:t>
            </a:r>
            <a:endParaRPr lang="en-US" altLang="zh-CN" sz="2400" dirty="0"/>
          </a:p>
          <a:p>
            <a:pPr indent="0">
              <a:lnSpc>
                <a:spcPct val="200000"/>
              </a:lnSpc>
              <a:buNone/>
            </a:pPr>
            <a:r>
              <a:rPr lang="en-US" altLang="zh-CN" sz="2400" dirty="0"/>
              <a:t>7D  5E  FE  27  7D  5D  7D  5D  65  7D  5E</a:t>
            </a:r>
            <a:r>
              <a:rPr lang="zh-CN" altLang="en-US" sz="2400" dirty="0"/>
              <a:t>，试问真正的数据是什么（用十六进制写出）？</a:t>
            </a:r>
          </a:p>
        </p:txBody>
      </p:sp>
    </p:spTree>
    <p:extLst>
      <p:ext uri="{BB962C8B-B14F-4D97-AF65-F5344CB8AC3E}">
        <p14:creationId xmlns:p14="http://schemas.microsoft.com/office/powerpoint/2010/main" val="14327909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9114001-D6B2-4418-9083-1D6077C33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零比特填充法</a:t>
            </a:r>
          </a:p>
        </p:txBody>
      </p:sp>
      <p:sp>
        <p:nvSpPr>
          <p:cNvPr id="20483" name="AutoShape 4">
            <a:extLst>
              <a:ext uri="{FF2B5EF4-FFF2-40B4-BE49-F238E27FC236}">
                <a16:creationId xmlns:a16="http://schemas.microsoft.com/office/drawing/2014/main" id="{5BD2A4F2-E102-45B5-A503-90433176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4360863"/>
            <a:ext cx="230505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AutoShape 5">
            <a:extLst>
              <a:ext uri="{FF2B5EF4-FFF2-40B4-BE49-F238E27FC236}">
                <a16:creationId xmlns:a16="http://schemas.microsoft.com/office/drawing/2014/main" id="{6DA7D3D4-F391-4623-9FB8-CC1B78FE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4391025"/>
            <a:ext cx="242888" cy="3508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F8CEB6B4-9923-472E-9F2E-755CA253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327525"/>
            <a:ext cx="4668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0 1 0 0 1 1 1 1 1 0 1 0 0 0 1 0 1 0</a:t>
            </a:r>
          </a:p>
        </p:txBody>
      </p:sp>
      <p:sp>
        <p:nvSpPr>
          <p:cNvPr id="20486" name="AutoShape 7">
            <a:extLst>
              <a:ext uri="{FF2B5EF4-FFF2-40B4-BE49-F238E27FC236}">
                <a16:creationId xmlns:a16="http://schemas.microsoft.com/office/drawing/2014/main" id="{F7F42E5D-DCFC-4595-B5AB-5F949E36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743200"/>
            <a:ext cx="2305050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7" name="AutoShape 8">
            <a:extLst>
              <a:ext uri="{FF2B5EF4-FFF2-40B4-BE49-F238E27FC236}">
                <a16:creationId xmlns:a16="http://schemas.microsoft.com/office/drawing/2014/main" id="{9CF8A1D6-E6E5-46EF-91F4-4C2D6E498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1087438"/>
            <a:ext cx="2043112" cy="431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221098E8-94A4-4D91-9DDB-FAF05004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1087438"/>
            <a:ext cx="4414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0 1 0 0 1 1 1 1 1 1 0 0 0 1 0 1 0</a:t>
            </a:r>
          </a:p>
        </p:txBody>
      </p:sp>
      <p:sp>
        <p:nvSpPr>
          <p:cNvPr id="20489" name="AutoShape 10">
            <a:extLst>
              <a:ext uri="{FF2B5EF4-FFF2-40B4-BE49-F238E27FC236}">
                <a16:creationId xmlns:a16="http://schemas.microsoft.com/office/drawing/2014/main" id="{7F6A2669-886B-4BBF-9CEF-117354DD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2774950"/>
            <a:ext cx="242887" cy="3714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Rectangle 11">
            <a:extLst>
              <a:ext uri="{FF2B5EF4-FFF2-40B4-BE49-F238E27FC236}">
                <a16:creationId xmlns:a16="http://schemas.microsoft.com/office/drawing/2014/main" id="{FB4DDDAD-DA1F-4D06-BCAD-B54D66BB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2738438"/>
            <a:ext cx="4668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0 1 0 0 1 1 1 1 1 0 1 0 0 0 1 0 1 0</a:t>
            </a:r>
          </a:p>
        </p:txBody>
      </p:sp>
      <p:sp>
        <p:nvSpPr>
          <p:cNvPr id="20491" name="Rectangle 12">
            <a:extLst>
              <a:ext uri="{FF2B5EF4-FFF2-40B4-BE49-F238E27FC236}">
                <a16:creationId xmlns:a16="http://schemas.microsoft.com/office/drawing/2014/main" id="{5CF604BF-3CD6-46F6-BED2-D2509ADE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052513"/>
            <a:ext cx="297338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信息字段中出现了和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标志字段 </a:t>
            </a: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F </a:t>
            </a: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完全一样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的 </a:t>
            </a: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8 </a:t>
            </a: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比特组合</a:t>
            </a:r>
          </a:p>
        </p:txBody>
      </p:sp>
      <p:sp>
        <p:nvSpPr>
          <p:cNvPr id="20492" name="Rectangle 13">
            <a:extLst>
              <a:ext uri="{FF2B5EF4-FFF2-40B4-BE49-F238E27FC236}">
                <a16:creationId xmlns:a16="http://schemas.microsoft.com/office/drawing/2014/main" id="{F4A585C7-D761-4221-BC00-AF93A7CC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2890838"/>
            <a:ext cx="3295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发送端在 </a:t>
            </a: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5 </a:t>
            </a: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个连 </a:t>
            </a: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1 </a:t>
            </a: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之后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填入 </a:t>
            </a: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0 </a:t>
            </a: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比特再发送出去</a:t>
            </a:r>
          </a:p>
        </p:txBody>
      </p:sp>
      <p:sp>
        <p:nvSpPr>
          <p:cNvPr id="20493" name="Rectangle 14">
            <a:extLst>
              <a:ext uri="{FF2B5EF4-FFF2-40B4-BE49-F238E27FC236}">
                <a16:creationId xmlns:a16="http://schemas.microsoft.com/office/drawing/2014/main" id="{9BF5E496-17BB-4A06-9DE2-3099650C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4473575"/>
            <a:ext cx="29067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folHlink"/>
                </a:solidFill>
                <a:latin typeface="Arial" panose="020B0604020202020204" pitchFamily="34" charset="0"/>
              </a:rPr>
              <a:t>在接收端把 </a:t>
            </a:r>
            <a:r>
              <a:rPr kumimoji="1" lang="en-US" altLang="zh-CN" sz="2400" b="0" dirty="0">
                <a:solidFill>
                  <a:schemeClr val="folHlink"/>
                </a:solidFill>
                <a:latin typeface="Arial" panose="020B0604020202020204" pitchFamily="34" charset="0"/>
              </a:rPr>
              <a:t>5 </a:t>
            </a:r>
            <a:r>
              <a:rPr kumimoji="1" lang="zh-CN" altLang="en-US" sz="2400" b="0" dirty="0">
                <a:solidFill>
                  <a:schemeClr val="folHlink"/>
                </a:solidFill>
                <a:latin typeface="Arial" panose="020B0604020202020204" pitchFamily="34" charset="0"/>
              </a:rPr>
              <a:t>个连 </a:t>
            </a:r>
            <a:r>
              <a:rPr kumimoji="1" lang="en-US" altLang="zh-CN" sz="2400" b="0" dirty="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 dirty="0">
                <a:solidFill>
                  <a:schemeClr val="folHlink"/>
                </a:solidFill>
                <a:latin typeface="Arial" panose="020B0604020202020204" pitchFamily="34" charset="0"/>
              </a:rPr>
              <a:t>之后的 </a:t>
            </a:r>
            <a:r>
              <a:rPr kumimoji="1" lang="en-US" altLang="zh-CN" sz="2400" b="0" dirty="0">
                <a:solidFill>
                  <a:schemeClr val="folHlink"/>
                </a:solidFill>
                <a:latin typeface="Arial" panose="020B0604020202020204" pitchFamily="34" charset="0"/>
              </a:rPr>
              <a:t>0 </a:t>
            </a:r>
            <a:r>
              <a:rPr kumimoji="1" lang="zh-CN" altLang="en-US" sz="2400" b="0" dirty="0">
                <a:solidFill>
                  <a:schemeClr val="folHlink"/>
                </a:solidFill>
                <a:latin typeface="Arial" panose="020B0604020202020204" pitchFamily="34" charset="0"/>
              </a:rPr>
              <a:t>比特删除</a:t>
            </a:r>
          </a:p>
        </p:txBody>
      </p:sp>
      <p:sp>
        <p:nvSpPr>
          <p:cNvPr id="20494" name="Rectangle 15">
            <a:extLst>
              <a:ext uri="{FF2B5EF4-FFF2-40B4-BE49-F238E27FC236}">
                <a16:creationId xmlns:a16="http://schemas.microsoft.com/office/drawing/2014/main" id="{A333226C-6CD9-4E2A-8DD5-FBD632E0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1857375"/>
            <a:ext cx="35829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会被误认为是标志字段 </a:t>
            </a: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F </a:t>
            </a:r>
          </a:p>
        </p:txBody>
      </p:sp>
      <p:sp>
        <p:nvSpPr>
          <p:cNvPr id="20495" name="AutoShape 16">
            <a:extLst>
              <a:ext uri="{FF2B5EF4-FFF2-40B4-BE49-F238E27FC236}">
                <a16:creationId xmlns:a16="http://schemas.microsoft.com/office/drawing/2014/main" id="{2BF2E776-1CEA-47DF-BBD6-2C01568E675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73838" y="3222625"/>
            <a:ext cx="327025" cy="155575"/>
          </a:xfrm>
          <a:prstGeom prst="rightArrow">
            <a:avLst>
              <a:gd name="adj1" fmla="val 50000"/>
              <a:gd name="adj2" fmla="val 105112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6" name="Rectangle 17">
            <a:extLst>
              <a:ext uri="{FF2B5EF4-FFF2-40B4-BE49-F238E27FC236}">
                <a16:creationId xmlns:a16="http://schemas.microsoft.com/office/drawing/2014/main" id="{17259789-04C0-4F53-8079-0CA8C275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3441700"/>
            <a:ext cx="2652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发送端填入 </a:t>
            </a: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0 </a:t>
            </a: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比特</a:t>
            </a:r>
          </a:p>
        </p:txBody>
      </p:sp>
      <p:sp>
        <p:nvSpPr>
          <p:cNvPr id="20497" name="AutoShape 18">
            <a:extLst>
              <a:ext uri="{FF2B5EF4-FFF2-40B4-BE49-F238E27FC236}">
                <a16:creationId xmlns:a16="http://schemas.microsoft.com/office/drawing/2014/main" id="{0A65A92E-81F7-4996-8F16-F73DF61728B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651625" y="4786313"/>
            <a:ext cx="365125" cy="155575"/>
          </a:xfrm>
          <a:prstGeom prst="rightArrow">
            <a:avLst>
              <a:gd name="adj1" fmla="val 50000"/>
              <a:gd name="adj2" fmla="val 117358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8" name="Rectangle 19">
            <a:extLst>
              <a:ext uri="{FF2B5EF4-FFF2-40B4-BE49-F238E27FC236}">
                <a16:creationId xmlns:a16="http://schemas.microsoft.com/office/drawing/2014/main" id="{1CA35BC6-AD9C-484E-A00C-381AC795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5097463"/>
            <a:ext cx="35671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接收端删除填入的 </a:t>
            </a:r>
            <a:r>
              <a:rPr kumimoji="1" lang="en-US" altLang="zh-CN" sz="2400" b="0">
                <a:solidFill>
                  <a:schemeClr val="folHlink"/>
                </a:solidFill>
                <a:latin typeface="Arial" panose="020B0604020202020204" pitchFamily="34" charset="0"/>
              </a:rPr>
              <a:t>0 </a:t>
            </a:r>
            <a:r>
              <a:rPr kumimoji="1" lang="zh-CN" altLang="en-US" sz="2400" b="0">
                <a:solidFill>
                  <a:schemeClr val="folHlink"/>
                </a:solidFill>
                <a:latin typeface="Arial" panose="020B0604020202020204" pitchFamily="34" charset="0"/>
              </a:rPr>
              <a:t>比特</a:t>
            </a:r>
          </a:p>
        </p:txBody>
      </p:sp>
      <p:sp>
        <p:nvSpPr>
          <p:cNvPr id="20499" name="AutoShape 20">
            <a:extLst>
              <a:ext uri="{FF2B5EF4-FFF2-40B4-BE49-F238E27FC236}">
                <a16:creationId xmlns:a16="http://schemas.microsoft.com/office/drawing/2014/main" id="{8C92414E-B7C4-4359-8A9A-AEBF932DADCF}"/>
              </a:ext>
            </a:extLst>
          </p:cNvPr>
          <p:cNvSpPr>
            <a:spLocks/>
          </p:cNvSpPr>
          <p:nvPr/>
        </p:nvSpPr>
        <p:spPr bwMode="auto">
          <a:xfrm rot="-5400000">
            <a:off x="5910263" y="685800"/>
            <a:ext cx="296862" cy="1944688"/>
          </a:xfrm>
          <a:prstGeom prst="leftBrace">
            <a:avLst>
              <a:gd name="adj1" fmla="val 5459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1536F-FE87-4659-96FE-48E82DE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P109.3-10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2A128-6B5F-4A84-BC5D-70DE98DF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200000"/>
              </a:lnSpc>
              <a:buNone/>
            </a:pPr>
            <a:r>
              <a:rPr lang="en-US" altLang="zh-CN" sz="2400" dirty="0"/>
              <a:t>PPP</a:t>
            </a:r>
            <a:r>
              <a:rPr lang="zh-CN" altLang="en-US" sz="2400" dirty="0"/>
              <a:t>协议使用同步传输技术传送比特串</a:t>
            </a:r>
            <a:r>
              <a:rPr lang="en-US" altLang="zh-CN" sz="2400" dirty="0"/>
              <a:t>0110111111111100</a:t>
            </a:r>
            <a:r>
              <a:rPr lang="zh-CN" altLang="en-US" sz="2400" dirty="0"/>
              <a:t>。试问经过零比特填充后变成怎样的比特串？若接收端收到的</a:t>
            </a:r>
            <a:r>
              <a:rPr lang="en-US" altLang="zh-CN" sz="2400" dirty="0"/>
              <a:t>PPP</a:t>
            </a:r>
            <a:r>
              <a:rPr lang="zh-CN" altLang="en-US" sz="2400" dirty="0"/>
              <a:t>帧的数据部分是</a:t>
            </a:r>
            <a:r>
              <a:rPr lang="en-US" altLang="zh-CN" sz="2400" dirty="0"/>
              <a:t>0001110111110111110110</a:t>
            </a:r>
            <a:r>
              <a:rPr lang="zh-CN" altLang="en-US" sz="2400" dirty="0"/>
              <a:t>，问删除发送端加入的零比特后变成怎样的比特串？</a:t>
            </a:r>
          </a:p>
        </p:txBody>
      </p:sp>
    </p:spTree>
    <p:extLst>
      <p:ext uri="{BB962C8B-B14F-4D97-AF65-F5344CB8AC3E}">
        <p14:creationId xmlns:p14="http://schemas.microsoft.com/office/powerpoint/2010/main" val="25086384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86ECCDB-13FB-48C5-B30E-068B767FB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不使用序号和确认机制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1AE1DD4-3624-4A9A-AE0C-A154F4F72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PPP </a:t>
            </a:r>
            <a:r>
              <a:rPr lang="zh-CN" altLang="en-US" sz="2400" dirty="0"/>
              <a:t>协议之所以不使用序号和确认机制是出于以下的考虑：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333399"/>
                </a:solidFill>
              </a:rPr>
              <a:t>在数据链路层出现差错的概率不大时，使用比较简单的 </a:t>
            </a:r>
            <a:r>
              <a:rPr lang="en-US" altLang="zh-CN" sz="2400" dirty="0">
                <a:solidFill>
                  <a:srgbClr val="333399"/>
                </a:solidFill>
              </a:rPr>
              <a:t>PPP </a:t>
            </a:r>
            <a:r>
              <a:rPr lang="zh-CN" altLang="en-US" sz="2400" dirty="0">
                <a:solidFill>
                  <a:srgbClr val="333399"/>
                </a:solidFill>
              </a:rPr>
              <a:t>协议较为合理。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333399"/>
                </a:solidFill>
              </a:rPr>
              <a:t>在因特网环境下，</a:t>
            </a:r>
            <a:r>
              <a:rPr lang="en-US" altLang="zh-CN" sz="2400" dirty="0">
                <a:solidFill>
                  <a:srgbClr val="333399"/>
                </a:solidFill>
              </a:rPr>
              <a:t>PPP </a:t>
            </a:r>
            <a:r>
              <a:rPr lang="zh-CN" altLang="en-US" sz="2400" dirty="0">
                <a:solidFill>
                  <a:srgbClr val="333399"/>
                </a:solidFill>
              </a:rPr>
              <a:t>的信息字段放入的数据是 </a:t>
            </a:r>
            <a:r>
              <a:rPr lang="en-US" altLang="zh-CN" sz="2400" dirty="0">
                <a:solidFill>
                  <a:srgbClr val="333399"/>
                </a:solidFill>
              </a:rPr>
              <a:t>IP </a:t>
            </a:r>
            <a:r>
              <a:rPr lang="zh-CN" altLang="en-US" sz="2400" dirty="0">
                <a:solidFill>
                  <a:srgbClr val="333399"/>
                </a:solidFill>
              </a:rPr>
              <a:t>数据报。数据链路层的可靠传输并不能够保证网络层的传输也是可靠的。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333399"/>
                </a:solidFill>
              </a:rPr>
              <a:t>帧检验序列 </a:t>
            </a:r>
            <a:r>
              <a:rPr lang="en-US" altLang="zh-CN" sz="2400" dirty="0">
                <a:solidFill>
                  <a:srgbClr val="333399"/>
                </a:solidFill>
              </a:rPr>
              <a:t>FCS </a:t>
            </a:r>
            <a:r>
              <a:rPr lang="zh-CN" altLang="en-US" sz="2400" dirty="0">
                <a:solidFill>
                  <a:srgbClr val="333399"/>
                </a:solidFill>
              </a:rPr>
              <a:t>字段可保证无差错接受。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A63938A-6CC3-408D-833E-576DFD015D6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8446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Thank You</a:t>
            </a:r>
            <a:r>
              <a:rPr lang="zh-CN" altLang="en-US" sz="3200" b="0">
                <a:solidFill>
                  <a:srgbClr val="000066"/>
                </a:solidFill>
                <a:latin typeface="Arial" panose="020B0604020202020204" pitchFamily="34" charset="0"/>
              </a:rPr>
              <a:t>！</a:t>
            </a:r>
            <a:endParaRPr lang="en-US" altLang="zh-CN" sz="3200" b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000066"/>
                </a:solidFill>
                <a:latin typeface="Arial" panose="020B0604020202020204" pitchFamily="34" charset="0"/>
              </a:rPr>
              <a:t>Any Questions</a:t>
            </a:r>
            <a:r>
              <a:rPr lang="zh-CN" altLang="en-US" sz="3200" b="0">
                <a:solidFill>
                  <a:srgbClr val="000066"/>
                </a:solidFill>
                <a:latin typeface="Arial" panose="020B0604020202020204" pitchFamily="34" charset="0"/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6466378-7C8C-48AE-AE87-F5468AB32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指引</a:t>
            </a: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C1B60FB-9C55-45DC-AC7A-9CA138362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数据链路层基本概念及基本问题</a:t>
            </a:r>
          </a:p>
          <a:p>
            <a:pPr lvl="1" eaLnBrk="1" hangingPunct="1"/>
            <a:r>
              <a:rPr lang="zh-CN" altLang="en-US" sz="2000">
                <a:solidFill>
                  <a:srgbClr val="11111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基本概念</a:t>
            </a:r>
          </a:p>
          <a:p>
            <a:pPr lvl="1" eaLnBrk="1" hangingPunct="1"/>
            <a:r>
              <a:rPr lang="zh-CN" altLang="en-US" sz="2000">
                <a:solidFill>
                  <a:srgbClr val="11111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三个基本问题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两种情况下的数据链路层</a:t>
            </a:r>
          </a:p>
          <a:p>
            <a:pPr lvl="1" eaLnBrk="1" hangingPunct="1"/>
            <a:r>
              <a:rPr lang="zh-CN" altLang="en-US" sz="200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使用点对点信道的数据链路层</a:t>
            </a:r>
            <a:endParaRPr lang="en-US" altLang="zh-CN" sz="200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hangingPunct="1"/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使用广播信道的数据链路层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以太局域网（以太网）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扩展以太网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高速以太网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grpSp>
        <p:nvGrpSpPr>
          <p:cNvPr id="10244" name="Group 24">
            <a:extLst>
              <a:ext uri="{FF2B5EF4-FFF2-40B4-BE49-F238E27FC236}">
                <a16:creationId xmlns:a16="http://schemas.microsoft.com/office/drawing/2014/main" id="{1608C22A-64CD-4270-9A99-CAA62E781193}"/>
              </a:ext>
            </a:extLst>
          </p:cNvPr>
          <p:cNvGrpSpPr>
            <a:grpSpLocks/>
          </p:cNvGrpSpPr>
          <p:nvPr/>
        </p:nvGrpSpPr>
        <p:grpSpPr bwMode="auto">
          <a:xfrm>
            <a:off x="5586413" y="1052513"/>
            <a:ext cx="2514600" cy="3600450"/>
            <a:chOff x="3379" y="1207"/>
            <a:chExt cx="1584" cy="2268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A1C7B6B6-EA39-4EBE-A85F-E9B7CB68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D4F1BA1-E152-4D4D-941F-D7F8AE3A2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应用层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93898A8E-C7AD-49F9-A4BA-F66797FE0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63B85804-C102-428B-A1FF-6CEAC25A1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232FE3A-96C2-4A77-8D55-0EB06FA69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955A19DF-9EBC-4156-BBDF-0DDB23FC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运输层</a:t>
              </a:r>
            </a:p>
          </p:txBody>
        </p:sp>
        <p:sp>
          <p:nvSpPr>
            <p:cNvPr id="11" name="Line 23">
              <a:extLst>
                <a:ext uri="{FF2B5EF4-FFF2-40B4-BE49-F238E27FC236}">
                  <a16:creationId xmlns:a16="http://schemas.microsoft.com/office/drawing/2014/main" id="{28135FBF-0335-4C34-ADFE-453E61E6E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24">
              <a:extLst>
                <a:ext uri="{FF2B5EF4-FFF2-40B4-BE49-F238E27FC236}">
                  <a16:creationId xmlns:a16="http://schemas.microsoft.com/office/drawing/2014/main" id="{4EECCB53-F10B-4F78-B0C8-053E51927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25">
              <a:extLst>
                <a:ext uri="{FF2B5EF4-FFF2-40B4-BE49-F238E27FC236}">
                  <a16:creationId xmlns:a16="http://schemas.microsoft.com/office/drawing/2014/main" id="{6649E49C-61F8-4938-AE0E-1A2039D7E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3CAFE1F-E9D0-4C7F-B85C-6A6B1BAB5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3001F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Book" pitchFamily="34" charset="0"/>
                </a:rPr>
                <a:t>数据链路层</a:t>
              </a:r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60AF6F21-BFC8-4005-824A-346AE8FD4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C0EE753F-45DB-4699-A8DC-285C28738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EBBF878F-D298-4CB3-BF41-7E7FC74CC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B00263A7-7067-4B6B-B029-BF2F245C7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33">
              <a:extLst>
                <a:ext uri="{FF2B5EF4-FFF2-40B4-BE49-F238E27FC236}">
                  <a16:creationId xmlns:a16="http://schemas.microsoft.com/office/drawing/2014/main" id="{6B6F35A1-8D41-47D1-ABF9-60E9C1C4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网络层</a:t>
              </a:r>
            </a:p>
          </p:txBody>
        </p:sp>
        <p:sp>
          <p:nvSpPr>
            <p:cNvPr id="20" name="Line 36">
              <a:extLst>
                <a:ext uri="{FF2B5EF4-FFF2-40B4-BE49-F238E27FC236}">
                  <a16:creationId xmlns:a16="http://schemas.microsoft.com/office/drawing/2014/main" id="{3B6FB80C-46A8-4747-B9D9-CAE757D97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69376959-14E1-48F6-A189-AB340ACB1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8A90011F-5C07-4802-AAEA-9A934C31F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Book" pitchFamily="34" charset="0"/>
                </a:rPr>
                <a:t>物理层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A35A6A0-D999-4072-A452-D88B1B2D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PPP</a:t>
            </a:r>
            <a:r>
              <a:rPr lang="zh-CN" altLang="en-US"/>
              <a:t>协议使用场合</a:t>
            </a:r>
          </a:p>
        </p:txBody>
      </p:sp>
      <p:sp>
        <p:nvSpPr>
          <p:cNvPr id="11267" name="Line 4">
            <a:extLst>
              <a:ext uri="{FF2B5EF4-FFF2-40B4-BE49-F238E27FC236}">
                <a16:creationId xmlns:a16="http://schemas.microsoft.com/office/drawing/2014/main" id="{B5EBE59D-AC30-4CC7-A75C-88AE36734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4365625"/>
            <a:ext cx="403225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Oval 5">
            <a:extLst>
              <a:ext uri="{FF2B5EF4-FFF2-40B4-BE49-F238E27FC236}">
                <a16:creationId xmlns:a16="http://schemas.microsoft.com/office/drawing/2014/main" id="{BC187CE9-4041-472D-9D43-DFDA9F07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557338"/>
            <a:ext cx="936625" cy="252095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1AFB0429-C595-402E-89AC-58390567E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33638"/>
            <a:ext cx="412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用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1800" b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户</a:t>
            </a:r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id="{0AC6F16D-C73C-49E8-AACB-D15D71E2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25384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至因特网</a:t>
            </a:r>
          </a:p>
        </p:txBody>
      </p:sp>
      <p:pic>
        <p:nvPicPr>
          <p:cNvPr id="11271" name="Picture 8">
            <a:extLst>
              <a:ext uri="{FF2B5EF4-FFF2-40B4-BE49-F238E27FC236}">
                <a16:creationId xmlns:a16="http://schemas.microsoft.com/office/drawing/2014/main" id="{1A26183C-F037-499B-92A2-2F2BDEF706E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1800"/>
            <a:ext cx="3762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9">
            <a:extLst>
              <a:ext uri="{FF2B5EF4-FFF2-40B4-BE49-F238E27FC236}">
                <a16:creationId xmlns:a16="http://schemas.microsoft.com/office/drawing/2014/main" id="{342E7E65-5660-491A-82DE-AE5CB6C5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1774825"/>
            <a:ext cx="2201862" cy="22320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14DD3A59-16A5-40CB-8EA9-E5B1D94D2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1814513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已向因特网管理机构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申请到一批</a:t>
            </a:r>
            <a:r>
              <a:rPr kumimoji="1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IP </a:t>
            </a:r>
            <a:r>
              <a:rPr kumimoji="1" lang="zh-CN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地址</a:t>
            </a:r>
          </a:p>
        </p:txBody>
      </p:sp>
      <p:sp>
        <p:nvSpPr>
          <p:cNvPr id="11274" name="Text Box 11">
            <a:extLst>
              <a:ext uri="{FF2B5EF4-FFF2-40B4-BE49-F238E27FC236}">
                <a16:creationId xmlns:a16="http://schemas.microsoft.com/office/drawing/2014/main" id="{6452DADB-D034-4B3E-8B79-9735538E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5" y="26971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ISP</a:t>
            </a:r>
          </a:p>
        </p:txBody>
      </p:sp>
      <p:sp>
        <p:nvSpPr>
          <p:cNvPr id="11275" name="Freeform 12">
            <a:extLst>
              <a:ext uri="{FF2B5EF4-FFF2-40B4-BE49-F238E27FC236}">
                <a16:creationId xmlns:a16="http://schemas.microsoft.com/office/drawing/2014/main" id="{77D9DDED-9529-4743-B4AD-CD4369998BD7}"/>
              </a:ext>
            </a:extLst>
          </p:cNvPr>
          <p:cNvSpPr>
            <a:spLocks/>
          </p:cNvSpPr>
          <p:nvPr/>
        </p:nvSpPr>
        <p:spPr bwMode="auto">
          <a:xfrm>
            <a:off x="7242175" y="2925763"/>
            <a:ext cx="1506538" cy="114300"/>
          </a:xfrm>
          <a:custGeom>
            <a:avLst/>
            <a:gdLst>
              <a:gd name="T0" fmla="*/ 0 w 949"/>
              <a:gd name="T1" fmla="*/ 0 h 72"/>
              <a:gd name="T2" fmla="*/ 2147483646 w 949"/>
              <a:gd name="T3" fmla="*/ 0 h 72"/>
              <a:gd name="T4" fmla="*/ 2147483646 w 949"/>
              <a:gd name="T5" fmla="*/ 2147483646 h 72"/>
              <a:gd name="T6" fmla="*/ 2147483646 w 949"/>
              <a:gd name="T7" fmla="*/ 2147483646 h 72"/>
              <a:gd name="T8" fmla="*/ 0 60000 65536"/>
              <a:gd name="T9" fmla="*/ 0 60000 65536"/>
              <a:gd name="T10" fmla="*/ 0 60000 65536"/>
              <a:gd name="T11" fmla="*/ 0 60000 65536"/>
              <a:gd name="T12" fmla="*/ 0 w 949"/>
              <a:gd name="T13" fmla="*/ 0 h 72"/>
              <a:gd name="T14" fmla="*/ 949 w 949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9" h="72">
                <a:moveTo>
                  <a:pt x="0" y="0"/>
                </a:moveTo>
                <a:lnTo>
                  <a:pt x="379" y="0"/>
                </a:lnTo>
                <a:lnTo>
                  <a:pt x="297" y="72"/>
                </a:lnTo>
                <a:lnTo>
                  <a:pt x="949" y="62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276" name="Picture 13">
            <a:extLst>
              <a:ext uri="{FF2B5EF4-FFF2-40B4-BE49-F238E27FC236}">
                <a16:creationId xmlns:a16="http://schemas.microsoft.com/office/drawing/2014/main" id="{55361D0F-D19A-45BB-8C79-4D8A84C1EA5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76463"/>
            <a:ext cx="3762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4">
            <a:extLst>
              <a:ext uri="{FF2B5EF4-FFF2-40B4-BE49-F238E27FC236}">
                <a16:creationId xmlns:a16="http://schemas.microsoft.com/office/drawing/2014/main" id="{AFE3B67F-922D-4BED-B767-CACB853D243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52713"/>
            <a:ext cx="3762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5">
            <a:extLst>
              <a:ext uri="{FF2B5EF4-FFF2-40B4-BE49-F238E27FC236}">
                <a16:creationId xmlns:a16="http://schemas.microsoft.com/office/drawing/2014/main" id="{34B24737-E2B0-4EEE-B8D1-1D48C311A48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28963"/>
            <a:ext cx="3762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6">
            <a:extLst>
              <a:ext uri="{FF2B5EF4-FFF2-40B4-BE49-F238E27FC236}">
                <a16:creationId xmlns:a16="http://schemas.microsoft.com/office/drawing/2014/main" id="{D023B1AB-467E-4D92-85A9-D05DBEA4F8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605213"/>
            <a:ext cx="3762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Line 17">
            <a:extLst>
              <a:ext uri="{FF2B5EF4-FFF2-40B4-BE49-F238E27FC236}">
                <a16:creationId xmlns:a16="http://schemas.microsoft.com/office/drawing/2014/main" id="{0C90A1A4-24D8-430A-AEB3-39B20A762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917700"/>
            <a:ext cx="4032250" cy="2889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Text Box 18">
            <a:extLst>
              <a:ext uri="{FF2B5EF4-FFF2-40B4-BE49-F238E27FC236}">
                <a16:creationId xmlns:a16="http://schemas.microsoft.com/office/drawing/2014/main" id="{4B5FB1EF-A86E-40DE-89F2-36B0461D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5384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接入网</a:t>
            </a:r>
          </a:p>
        </p:txBody>
      </p:sp>
      <p:sp>
        <p:nvSpPr>
          <p:cNvPr id="11282" name="Line 19">
            <a:extLst>
              <a:ext uri="{FF2B5EF4-FFF2-40B4-BE49-F238E27FC236}">
                <a16:creationId xmlns:a16="http://schemas.microsoft.com/office/drawing/2014/main" id="{5423576F-F417-4827-A626-5EADF975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422525"/>
            <a:ext cx="4032250" cy="1428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20">
            <a:extLst>
              <a:ext uri="{FF2B5EF4-FFF2-40B4-BE49-F238E27FC236}">
                <a16:creationId xmlns:a16="http://schemas.microsoft.com/office/drawing/2014/main" id="{9A5E6C59-56AC-4C43-AF8C-9A2DF9F28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925763"/>
            <a:ext cx="403225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21">
            <a:extLst>
              <a:ext uri="{FF2B5EF4-FFF2-40B4-BE49-F238E27FC236}">
                <a16:creationId xmlns:a16="http://schemas.microsoft.com/office/drawing/2014/main" id="{E81F3CF8-5288-4924-906D-988235F646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3217863"/>
            <a:ext cx="4049713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2">
            <a:extLst>
              <a:ext uri="{FF2B5EF4-FFF2-40B4-BE49-F238E27FC236}">
                <a16:creationId xmlns:a16="http://schemas.microsoft.com/office/drawing/2014/main" id="{075E9C14-5852-47FF-B07F-1D1114924A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3573463"/>
            <a:ext cx="4032250" cy="2889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Text Box 23">
            <a:extLst>
              <a:ext uri="{FF2B5EF4-FFF2-40B4-BE49-F238E27FC236}">
                <a16:creationId xmlns:a16="http://schemas.microsoft.com/office/drawing/2014/main" id="{083C2D89-C59E-4E42-BA39-4C48EA18B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160838"/>
            <a:ext cx="11620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PPP</a:t>
            </a:r>
            <a:r>
              <a:rPr kumimoji="1" lang="en-US" altLang="zh-CN" sz="1800" b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1800" b="0">
                <a:solidFill>
                  <a:schemeClr val="folHlink"/>
                </a:solidFill>
                <a:latin typeface="Arial" panose="020B0604020202020204" pitchFamily="34" charset="0"/>
              </a:rPr>
              <a:t>协议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26CEE5C-3FC1-4DBA-BD13-B980A9749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PPP</a:t>
            </a:r>
            <a:r>
              <a:rPr lang="zh-CN" altLang="en-US" sz="2800" dirty="0"/>
              <a:t>协议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598D11B-29CA-4A39-806D-DCA81CA4D9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现在全世界使用得最多的数据链路层协议是</a:t>
            </a:r>
            <a:r>
              <a:rPr lang="zh-CN" altLang="en-US" sz="2400" dirty="0">
                <a:solidFill>
                  <a:schemeClr val="hlink"/>
                </a:solidFill>
              </a:rPr>
              <a:t>点对点协议</a:t>
            </a:r>
            <a:r>
              <a:rPr lang="zh-CN" altLang="en-US" sz="2400" dirty="0"/>
              <a:t> </a:t>
            </a:r>
            <a:r>
              <a:rPr lang="en-US" altLang="zh-CN" sz="2400" dirty="0"/>
              <a:t>PPP (Point-to-Point Protocol)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用户使用拨号电话线接入因特网时，一般都是使用 </a:t>
            </a:r>
            <a:r>
              <a:rPr lang="en-US" altLang="zh-CN" sz="2400" dirty="0"/>
              <a:t>PPP </a:t>
            </a:r>
            <a:r>
              <a:rPr lang="zh-CN" altLang="en-US" sz="2400" dirty="0"/>
              <a:t>协议。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2A64024-F8CD-43B2-9696-817F58AF9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PPP</a:t>
            </a:r>
            <a:r>
              <a:rPr lang="zh-CN" altLang="en-US"/>
              <a:t>协议</a:t>
            </a: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F22483C-44B9-4768-9251-DA75A0CE2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4186238" cy="4641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PPP</a:t>
            </a:r>
            <a:r>
              <a:rPr lang="zh-CN" altLang="en-US" sz="1800"/>
              <a:t>协议应该满足的要求：</a:t>
            </a:r>
          </a:p>
          <a:p>
            <a:pPr lvl="1" eaLnBrk="1" hangingPunct="1"/>
            <a:r>
              <a:rPr lang="zh-CN" altLang="en-US" sz="1800"/>
              <a:t>简单</a:t>
            </a:r>
            <a:r>
              <a:rPr lang="en-US" altLang="zh-CN" sz="1800"/>
              <a:t>——</a:t>
            </a:r>
            <a:r>
              <a:rPr lang="zh-CN" altLang="en-US" sz="1800"/>
              <a:t>这是</a:t>
            </a:r>
            <a:r>
              <a:rPr lang="zh-CN" altLang="en-US" sz="1800">
                <a:solidFill>
                  <a:schemeClr val="hlink"/>
                </a:solidFill>
              </a:rPr>
              <a:t>首要的要求</a:t>
            </a:r>
          </a:p>
          <a:p>
            <a:pPr lvl="1" eaLnBrk="1" hangingPunct="1"/>
            <a:r>
              <a:rPr lang="zh-CN" altLang="en-US" sz="1800">
                <a:solidFill>
                  <a:srgbClr val="FF0000"/>
                </a:solidFill>
              </a:rPr>
              <a:t>封装成帧 </a:t>
            </a:r>
          </a:p>
          <a:p>
            <a:pPr lvl="1" eaLnBrk="1" hangingPunct="1"/>
            <a:r>
              <a:rPr lang="zh-CN" altLang="en-US" sz="1800">
                <a:solidFill>
                  <a:srgbClr val="FF0000"/>
                </a:solidFill>
              </a:rPr>
              <a:t>透明性 </a:t>
            </a:r>
          </a:p>
          <a:p>
            <a:pPr lvl="1" eaLnBrk="1" hangingPunct="1"/>
            <a:r>
              <a:rPr lang="zh-CN" altLang="en-US" sz="1800"/>
              <a:t>多种网络层协议 </a:t>
            </a:r>
          </a:p>
          <a:p>
            <a:pPr lvl="1" eaLnBrk="1" hangingPunct="1"/>
            <a:r>
              <a:rPr lang="zh-CN" altLang="en-US" sz="1800"/>
              <a:t>多种类型链路 </a:t>
            </a:r>
          </a:p>
          <a:p>
            <a:pPr lvl="1" eaLnBrk="1" hangingPunct="1"/>
            <a:r>
              <a:rPr lang="zh-CN" altLang="en-US" sz="1800">
                <a:solidFill>
                  <a:srgbClr val="FF0000"/>
                </a:solidFill>
              </a:rPr>
              <a:t>差错检测 </a:t>
            </a:r>
          </a:p>
          <a:p>
            <a:pPr lvl="1" eaLnBrk="1" hangingPunct="1"/>
            <a:r>
              <a:rPr lang="zh-CN" altLang="en-US" sz="1800"/>
              <a:t>检测连接状态 </a:t>
            </a:r>
          </a:p>
          <a:p>
            <a:pPr lvl="1" eaLnBrk="1" hangingPunct="1"/>
            <a:r>
              <a:rPr lang="zh-CN" altLang="en-US" sz="1800"/>
              <a:t>最大传送单元 </a:t>
            </a:r>
          </a:p>
          <a:p>
            <a:pPr lvl="1" eaLnBrk="1" hangingPunct="1"/>
            <a:r>
              <a:rPr lang="zh-CN" altLang="en-US" sz="1800"/>
              <a:t>网络层地址协商 </a:t>
            </a:r>
          </a:p>
          <a:p>
            <a:pPr lvl="1" eaLnBrk="1" hangingPunct="1"/>
            <a:r>
              <a:rPr lang="zh-CN" altLang="en-US" sz="1800"/>
              <a:t>数据压缩协商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B293ACB-CA67-4A55-B0A8-BC9D62253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9703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ClrTx/>
              <a:buFontTx/>
              <a:buChar char="•"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</a:rPr>
              <a:t>PPP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</a:rPr>
              <a:t>协议不需要满足的要求：</a:t>
            </a:r>
          </a:p>
          <a:p>
            <a:pPr lvl="1">
              <a:buClrTx/>
              <a:buFontTx/>
              <a:buChar char="–"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纠错 </a:t>
            </a:r>
          </a:p>
          <a:p>
            <a:pPr lvl="1">
              <a:buClrTx/>
              <a:buFontTx/>
              <a:buChar char="–"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流量控制 </a:t>
            </a:r>
          </a:p>
          <a:p>
            <a:pPr lvl="1">
              <a:buClrTx/>
              <a:buFontTx/>
              <a:buChar char="–"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序号 </a:t>
            </a:r>
          </a:p>
          <a:p>
            <a:pPr lvl="1">
              <a:buClrTx/>
              <a:buFontTx/>
              <a:buChar char="–"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多点线路 </a:t>
            </a:r>
          </a:p>
          <a:p>
            <a:pPr lvl="1">
              <a:buClrTx/>
              <a:buFontTx/>
              <a:buChar char="–"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半双工或单工链路 </a:t>
            </a:r>
          </a:p>
          <a:p>
            <a:pPr>
              <a:buClrTx/>
              <a:buFontTx/>
              <a:buChar char="•"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Char char="•"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1ECC3-11C2-49E9-A8CD-A8F85086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932113"/>
            <a:ext cx="5832475" cy="3017837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20713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800" b="0" dirty="0">
                <a:solidFill>
                  <a:schemeClr val="tx1"/>
                </a:solidFill>
                <a:latin typeface="Franklin Gothic Book" panose="020B0503020102020204" pitchFamily="34" charset="0"/>
              </a:rPr>
              <a:t>PPP </a:t>
            </a:r>
            <a:r>
              <a:rPr lang="zh-CN" altLang="en-US" sz="2800" b="0" dirty="0">
                <a:solidFill>
                  <a:schemeClr val="tx1"/>
                </a:solidFill>
                <a:latin typeface="Franklin Gothic Book" panose="020B0503020102020204" pitchFamily="34" charset="0"/>
              </a:rPr>
              <a:t>有一个 </a:t>
            </a:r>
            <a:r>
              <a:rPr lang="en-US" altLang="zh-CN" sz="2800" b="0" dirty="0">
                <a:solidFill>
                  <a:schemeClr val="tx1"/>
                </a:solidFill>
                <a:latin typeface="Franklin Gothic Book" panose="020B0503020102020204" pitchFamily="34" charset="0"/>
              </a:rPr>
              <a:t>2 </a:t>
            </a:r>
            <a:r>
              <a:rPr lang="zh-CN" altLang="en-US" sz="2800" b="0" dirty="0">
                <a:solidFill>
                  <a:schemeClr val="tx1"/>
                </a:solidFill>
                <a:latin typeface="Franklin Gothic Book" panose="020B0503020102020204" pitchFamily="34" charset="0"/>
              </a:rPr>
              <a:t>个字节的协议字段。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0x0021 —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PPP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帧的信息字段就是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数据报。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0xC021 —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信息字段是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PPP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链路控制数据。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0x8021 —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表示这是网络控制数据。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0xC023 —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信息字段是安全性认证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0xC025 —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信息字段是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LQR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0xC223 —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信息字段是安全性认证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CHAP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B2714-90B2-4A8E-B812-377DD7038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712788"/>
            <a:ext cx="2898775" cy="465137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IP </a:t>
            </a:r>
            <a:r>
              <a:rPr kumimoji="1"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数据报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E4FFBA9-7AD7-4DF1-A0D5-06EDD538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21478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86BBCE8-6A55-45AB-98CC-B24FDD142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21478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4DA31A36-5288-4A8F-B7E8-5060E09D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214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70ADDF0-04B2-4D2F-BFB8-38AFA85E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214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78CCB92-89E2-426C-9D99-1319E42E0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21478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字节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D942DDDD-DAF5-4877-8523-F63B377C4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214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1C3CA4E8-EA32-4B75-9C46-49BD89C6D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214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E86A0D7-EDE9-4235-9BA4-7404A9E06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725" y="700088"/>
            <a:ext cx="17463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8D3B0B2D-C440-46BC-A61D-F1629819C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700088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EF5D6DF4-2281-4E56-BEB1-5BA58283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147888"/>
            <a:ext cx="21590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0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不超过 </a:t>
            </a:r>
            <a:r>
              <a:rPr kumimoji="1" lang="en-US" altLang="zh-CN" sz="20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1500 </a:t>
            </a:r>
            <a:r>
              <a:rPr kumimoji="1" lang="zh-CN" altLang="en-US" sz="20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字节</a:t>
            </a:r>
          </a:p>
        </p:txBody>
      </p:sp>
      <p:sp>
        <p:nvSpPr>
          <p:cNvPr id="16" name="Line 32">
            <a:extLst>
              <a:ext uri="{FF2B5EF4-FFF2-40B4-BE49-F238E27FC236}">
                <a16:creationId xmlns:a16="http://schemas.microsoft.com/office/drawing/2014/main" id="{AE104322-5612-4CB3-AC56-0F7C37A92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697163"/>
            <a:ext cx="73358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7" name="Text Box 33">
            <a:extLst>
              <a:ext uri="{FF2B5EF4-FFF2-40B4-BE49-F238E27FC236}">
                <a16:creationId xmlns:a16="http://schemas.microsoft.com/office/drawing/2014/main" id="{BD846E3E-57F2-441A-95C6-4EB209A95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2474913"/>
            <a:ext cx="11826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PPP </a:t>
            </a:r>
            <a:r>
              <a:rPr kumimoji="1"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帧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B6309D7C-9F19-4FA8-BA8E-884BB8A1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9620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先发送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6ED5CC09-107E-4862-8AB7-3FBC64648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1547813"/>
            <a:ext cx="7335838" cy="566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41980D9E-DE3A-4A27-BDCA-D8872F655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6438" y="154781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Line 7">
            <a:extLst>
              <a:ext uri="{FF2B5EF4-FFF2-40B4-BE49-F238E27FC236}">
                <a16:creationId xmlns:a16="http://schemas.microsoft.com/office/drawing/2014/main" id="{2C4F75E0-2565-41AD-86B4-CC38247E7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350" y="1558925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7114D000-21D4-4646-8A25-9C450DB30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751013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7E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433A07AD-21AB-4312-89B9-FB47BCEB7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9363" y="1558925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192C8DF1-4FEC-47E8-8F9E-B6FA3CA59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154781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70CBBD2E-9DF1-4A07-BF38-0C5075FA3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1751013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FF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F3F247AA-B216-42B2-B480-6DFCDB0E1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17510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03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A930B318-170A-4EF3-B4B2-73211F83C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15144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6966FA9B-44D4-43F1-9280-D4286DAE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15128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43F3BA9A-5259-4E27-9EF2-2E77DD4A6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5144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3D48D117-A90C-4446-B926-2446067E4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16129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FCS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CF6BAB53-B5E4-4473-AC25-CA337FB8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15351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65E175D2-BD27-4589-BDD5-9EFC1F54E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1751013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7E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048EED08-F1E4-4B16-8EEC-76060516E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1574800"/>
            <a:ext cx="2898775" cy="51911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255AD979-3ED8-4072-A8D1-5840324A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1597025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协议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A6B5A529-7A43-44F9-BDB7-4E521B26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1620838"/>
            <a:ext cx="241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信    息    部    分</a:t>
            </a:r>
          </a:p>
        </p:txBody>
      </p:sp>
      <p:sp>
        <p:nvSpPr>
          <p:cNvPr id="36" name="AutoShape 34">
            <a:extLst>
              <a:ext uri="{FF2B5EF4-FFF2-40B4-BE49-F238E27FC236}">
                <a16:creationId xmlns:a16="http://schemas.microsoft.com/office/drawing/2014/main" id="{BB2FD3B3-3F2B-4DF1-AA03-7FF88A0D971F}"/>
              </a:ext>
            </a:extLst>
          </p:cNvPr>
          <p:cNvSpPr>
            <a:spLocks/>
          </p:cNvSpPr>
          <p:nvPr/>
        </p:nvSpPr>
        <p:spPr bwMode="auto">
          <a:xfrm rot="5400000">
            <a:off x="2702718" y="100807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7" name="AutoShape 35">
            <a:extLst>
              <a:ext uri="{FF2B5EF4-FFF2-40B4-BE49-F238E27FC236}">
                <a16:creationId xmlns:a16="http://schemas.microsoft.com/office/drawing/2014/main" id="{BDA1787C-935A-4623-BDE4-E0B2FF0244D3}"/>
              </a:ext>
            </a:extLst>
          </p:cNvPr>
          <p:cNvSpPr>
            <a:spLocks/>
          </p:cNvSpPr>
          <p:nvPr/>
        </p:nvSpPr>
        <p:spPr bwMode="auto">
          <a:xfrm rot="5400000">
            <a:off x="7827169" y="607219"/>
            <a:ext cx="161925" cy="1719263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567C5A16-82DB-4BC4-A364-984393B4C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10429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首部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A134882F-BA45-46FB-9B24-1C7A7B6C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10429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4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尾部</a:t>
            </a: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02C370F3-E00C-46D5-BF43-BC9803F27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979488"/>
            <a:ext cx="0" cy="485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22C29A6-4AFE-49B8-AEFD-1900AAF9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1519238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B6B7B23A-A347-482B-9DF9-60102043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725" y="1558925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3" name="AutoShape 42">
            <a:extLst>
              <a:ext uri="{FF2B5EF4-FFF2-40B4-BE49-F238E27FC236}">
                <a16:creationId xmlns:a16="http://schemas.microsoft.com/office/drawing/2014/main" id="{2C1CF218-2CC2-4417-8FB8-F7DCE1401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1116013"/>
            <a:ext cx="271462" cy="566737"/>
          </a:xfrm>
          <a:prstGeom prst="downArrow">
            <a:avLst>
              <a:gd name="adj1" fmla="val 50000"/>
              <a:gd name="adj2" fmla="val 7829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eaLnBrk="1" hangingPunct="1">
              <a:defRPr/>
            </a:pP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4378" name="AutoShape 43">
            <a:extLst>
              <a:ext uri="{FF2B5EF4-FFF2-40B4-BE49-F238E27FC236}">
                <a16:creationId xmlns:a16="http://schemas.microsoft.com/office/drawing/2014/main" id="{0D76B253-B7F3-497F-A7DC-0FBEB355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35350"/>
            <a:ext cx="1547813" cy="1008063"/>
          </a:xfrm>
          <a:prstGeom prst="wedgeEllipseCallout">
            <a:avLst>
              <a:gd name="adj1" fmla="val 73181"/>
              <a:gd name="adj2" fmla="val -185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</a:t>
            </a:r>
            <a:r>
              <a:rPr kumimoji="1"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03</a:t>
            </a:r>
            <a:r>
              <a:rPr kumimoji="1"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是固定的</a:t>
            </a:r>
          </a:p>
        </p:txBody>
      </p:sp>
      <p:sp>
        <p:nvSpPr>
          <p:cNvPr id="32811" name="Rectangle 44">
            <a:extLst>
              <a:ext uri="{FF2B5EF4-FFF2-40B4-BE49-F238E27FC236}">
                <a16:creationId xmlns:a16="http://schemas.microsoft.com/office/drawing/2014/main" id="{2A9AA3A6-A2C2-47B7-8C64-C06CECC9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111111"/>
                </a:solidFill>
                <a:latin typeface="+mj-ea"/>
                <a:ea typeface="+mj-ea"/>
              </a:rPr>
              <a:t>PPP</a:t>
            </a:r>
            <a:r>
              <a:rPr lang="zh-CN" altLang="en-US" sz="2400" b="1" dirty="0">
                <a:solidFill>
                  <a:srgbClr val="111111"/>
                </a:solidFill>
                <a:latin typeface="+mj-ea"/>
                <a:ea typeface="+mj-ea"/>
              </a:rPr>
              <a:t>协议帧格式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814B83F-2D3E-41EF-B235-4C5ADC8DC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PPP</a:t>
            </a:r>
            <a:r>
              <a:rPr lang="zh-CN" altLang="en-US"/>
              <a:t>协议帧格式</a:t>
            </a: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906587-8D46-4BBD-85E6-E117BA986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标志字段</a:t>
            </a:r>
            <a:r>
              <a:rPr lang="zh-CN" altLang="en-US"/>
              <a:t> </a:t>
            </a:r>
            <a:r>
              <a:rPr lang="en-US" altLang="zh-CN" sz="1800"/>
              <a:t>F</a:t>
            </a:r>
            <a:r>
              <a:rPr lang="en-US" altLang="zh-CN"/>
              <a:t> </a:t>
            </a:r>
            <a:r>
              <a:rPr lang="en-US" altLang="zh-CN" sz="1800"/>
              <a:t>= 0x7E </a:t>
            </a:r>
            <a:r>
              <a:rPr lang="zh-CN" altLang="en-US" sz="1800"/>
              <a:t>（符号“</a:t>
            </a:r>
            <a:r>
              <a:rPr lang="en-US" altLang="zh-CN" sz="1800"/>
              <a:t>0x”</a:t>
            </a:r>
            <a:r>
              <a:rPr lang="zh-CN" altLang="en-US" sz="1800"/>
              <a:t>表示后面的字符是用十六进制表示。十六进制的</a:t>
            </a:r>
            <a:r>
              <a:rPr lang="zh-CN" altLang="en-US"/>
              <a:t> </a:t>
            </a:r>
            <a:r>
              <a:rPr lang="en-US" altLang="zh-CN" sz="1800"/>
              <a:t>7E</a:t>
            </a:r>
            <a:r>
              <a:rPr lang="en-US" altLang="zh-CN"/>
              <a:t> </a:t>
            </a:r>
            <a:r>
              <a:rPr lang="zh-CN" altLang="en-US" sz="1800"/>
              <a:t>的二进制表示是 </a:t>
            </a:r>
            <a:r>
              <a:rPr lang="en-US" altLang="zh-CN" sz="1800"/>
              <a:t>01111110</a:t>
            </a:r>
            <a:r>
              <a:rPr lang="zh-CN" altLang="en-US" sz="1800"/>
              <a:t>）。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地址字段</a:t>
            </a:r>
            <a:r>
              <a:rPr lang="zh-CN" altLang="en-US"/>
              <a:t> </a:t>
            </a:r>
            <a:r>
              <a:rPr lang="en-US" altLang="zh-CN" sz="1800"/>
              <a:t>A</a:t>
            </a:r>
            <a:r>
              <a:rPr lang="en-US" altLang="zh-CN"/>
              <a:t> </a:t>
            </a:r>
            <a:r>
              <a:rPr lang="zh-CN" altLang="en-US" sz="1800"/>
              <a:t>只置为 </a:t>
            </a:r>
            <a:r>
              <a:rPr lang="en-US" altLang="zh-CN" sz="1800"/>
              <a:t>0xFF</a:t>
            </a:r>
            <a:r>
              <a:rPr lang="zh-CN" altLang="en-US" sz="1800"/>
              <a:t>。地址字段实际上并不起作用。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控制字段</a:t>
            </a:r>
            <a:r>
              <a:rPr lang="zh-CN" altLang="en-US"/>
              <a:t> </a:t>
            </a:r>
            <a:r>
              <a:rPr lang="en-US" altLang="zh-CN" sz="1800"/>
              <a:t>C</a:t>
            </a:r>
            <a:r>
              <a:rPr lang="en-US" altLang="zh-CN"/>
              <a:t> </a:t>
            </a:r>
            <a:r>
              <a:rPr lang="zh-CN" altLang="en-US" sz="1800"/>
              <a:t>通常置为 </a:t>
            </a:r>
            <a:r>
              <a:rPr lang="en-US" altLang="zh-CN" sz="1800"/>
              <a:t>0x03</a:t>
            </a:r>
            <a:r>
              <a:rPr lang="zh-CN" altLang="en-US" sz="18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PPP </a:t>
            </a:r>
            <a:r>
              <a:rPr lang="zh-CN" altLang="en-US" sz="1800"/>
              <a:t>是面向字节的，所有的 </a:t>
            </a:r>
            <a:r>
              <a:rPr lang="en-US" altLang="zh-CN" sz="1800"/>
              <a:t>PPP </a:t>
            </a:r>
            <a:r>
              <a:rPr lang="zh-CN" altLang="en-US" sz="1800"/>
              <a:t>帧的长度都是整数字节。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CEDFBB5-7214-4225-A954-F9FB9B58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3196431"/>
            <a:ext cx="2898775" cy="465138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数据报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3307FE01-1059-481D-B20E-BAA9A1B75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616" y="4631531"/>
            <a:ext cx="3254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C9C9A9F-7590-46C9-B17E-0C08FEC61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516" y="4631531"/>
            <a:ext cx="3254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854C6E46-653D-47F0-9F3D-D489FE475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128" y="4631531"/>
            <a:ext cx="3254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03800385-A311-4DE4-AB89-FD1ED94C6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528" y="4631531"/>
            <a:ext cx="3254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908C5E9D-30EC-4F33-BD3F-7489FDB6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28" y="4631531"/>
            <a:ext cx="692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字节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6F29335F-DE1E-4C97-9E00-D98A810D6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053" y="4631531"/>
            <a:ext cx="3238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D0A9A79C-63FA-4F2C-864D-56BBCD02B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653" y="4631531"/>
            <a:ext cx="3254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24E35C91-6DF2-4B75-8721-D93D132BF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928" y="3183731"/>
            <a:ext cx="17463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FC87C9A0-9D38-4BD1-BDE4-157FCE99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2703" y="3183731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0B4D3D17-21CF-4390-B145-E77E2D34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878" y="4631531"/>
            <a:ext cx="2159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不超过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1500 </a:t>
            </a: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字节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D1343469-C6FC-4FF7-BE13-B7865BAB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53" y="344566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先发送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19699004-4E7A-4141-BC9C-BF085BB0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28" y="4031456"/>
            <a:ext cx="7335838" cy="566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 b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726325A7-1FAB-4EE4-8E45-6AAE25D28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0641" y="4031456"/>
            <a:ext cx="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8D4E7B52-5612-4271-8840-667D356AF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553" y="404256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AC8FB632-1BAC-4D1A-B6BA-972EA759F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953" y="4234656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7E</a:t>
            </a:r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5DE94D70-91BB-41D3-8071-159E3CD6D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566" y="404256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id="{A0E15EC7-E67C-41DF-A177-05A1BD5D2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6491" y="4031456"/>
            <a:ext cx="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8C7681CA-47B6-49F7-9C6B-E5BEB38F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878" y="4234656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FF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3C6886B4-972F-4C49-8C00-0DB599D27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453" y="423465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03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778C6445-EAAC-4D3D-9D92-C9D7CF72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153" y="399811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63B2E745-52CB-4A69-9B01-E18C8132A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53" y="399653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3572CB58-614C-4052-8768-48D5F1934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741" y="399811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12D53F2D-74E6-49B2-9C99-1817CC7FF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728" y="4096544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FCS</a:t>
            </a:r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B03A923F-4A32-4F62-8B93-17ABCA51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028" y="4018756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5389" name="Text Box 29">
            <a:extLst>
              <a:ext uri="{FF2B5EF4-FFF2-40B4-BE49-F238E27FC236}">
                <a16:creationId xmlns:a16="http://schemas.microsoft.com/office/drawing/2014/main" id="{F8F66723-B965-470F-87CC-E9A16B30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5703" y="4234656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7E</a:t>
            </a:r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B0DDCDF2-4735-4EA2-A8CB-E9D905E3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058444"/>
            <a:ext cx="289877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31A86D1B-F365-49AE-BD65-3F22C68E2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128" y="4080669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协议</a:t>
            </a:r>
          </a:p>
        </p:txBody>
      </p:sp>
      <p:sp>
        <p:nvSpPr>
          <p:cNvPr id="15392" name="Text Box 32">
            <a:extLst>
              <a:ext uri="{FF2B5EF4-FFF2-40B4-BE49-F238E27FC236}">
                <a16:creationId xmlns:a16="http://schemas.microsoft.com/office/drawing/2014/main" id="{8B1A2987-C3B6-435F-99A1-96F58A7E3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878" y="4104481"/>
            <a:ext cx="203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信    息    部    分</a:t>
            </a:r>
          </a:p>
        </p:txBody>
      </p:sp>
      <p:sp>
        <p:nvSpPr>
          <p:cNvPr id="15393" name="AutoShape 33">
            <a:extLst>
              <a:ext uri="{FF2B5EF4-FFF2-40B4-BE49-F238E27FC236}">
                <a16:creationId xmlns:a16="http://schemas.microsoft.com/office/drawing/2014/main" id="{43079F0F-9B60-4F11-A17E-FB6EC47E400A}"/>
              </a:ext>
            </a:extLst>
          </p:cNvPr>
          <p:cNvSpPr>
            <a:spLocks/>
          </p:cNvSpPr>
          <p:nvPr/>
        </p:nvSpPr>
        <p:spPr bwMode="auto">
          <a:xfrm rot="5400000">
            <a:off x="2476922" y="2584450"/>
            <a:ext cx="176212" cy="2717800"/>
          </a:xfrm>
          <a:prstGeom prst="leftBrace">
            <a:avLst>
              <a:gd name="adj1" fmla="val 128529"/>
              <a:gd name="adj2" fmla="val 50069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94" name="AutoShape 34">
            <a:extLst>
              <a:ext uri="{FF2B5EF4-FFF2-40B4-BE49-F238E27FC236}">
                <a16:creationId xmlns:a16="http://schemas.microsoft.com/office/drawing/2014/main" id="{4515A219-3555-4EB1-A7C9-D0B221797AEC}"/>
              </a:ext>
            </a:extLst>
          </p:cNvPr>
          <p:cNvSpPr>
            <a:spLocks/>
          </p:cNvSpPr>
          <p:nvPr/>
        </p:nvSpPr>
        <p:spPr bwMode="auto">
          <a:xfrm rot="5400000">
            <a:off x="7601372" y="3090862"/>
            <a:ext cx="161925" cy="1719263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783167B6-814C-4B1A-AF5E-55FCE8EB6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078" y="3526631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首部</a:t>
            </a:r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D9C85AC8-38B4-4431-9BCF-33036710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28" y="3526631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尾部</a:t>
            </a:r>
          </a:p>
        </p:txBody>
      </p:sp>
      <p:sp>
        <p:nvSpPr>
          <p:cNvPr id="15397" name="Line 37">
            <a:extLst>
              <a:ext uri="{FF2B5EF4-FFF2-40B4-BE49-F238E27FC236}">
                <a16:creationId xmlns:a16="http://schemas.microsoft.com/office/drawing/2014/main" id="{CC513FA0-DF08-4A27-8F18-856BB68D5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128" y="3463131"/>
            <a:ext cx="0" cy="485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8" name="Line 38">
            <a:extLst>
              <a:ext uri="{FF2B5EF4-FFF2-40B4-BE49-F238E27FC236}">
                <a16:creationId xmlns:a16="http://schemas.microsoft.com/office/drawing/2014/main" id="{DAFD5A20-C485-43F3-BFD1-198B09D34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2703" y="4002881"/>
            <a:ext cx="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id="{2D134E8B-F8F7-483C-A5F8-88DD3DE22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928" y="4042569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0" name="AutoShape 40">
            <a:extLst>
              <a:ext uri="{FF2B5EF4-FFF2-40B4-BE49-F238E27FC236}">
                <a16:creationId xmlns:a16="http://schemas.microsoft.com/office/drawing/2014/main" id="{F169CFD2-F059-429C-A470-6E2F17EC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341" y="3599656"/>
            <a:ext cx="271462" cy="566738"/>
          </a:xfrm>
          <a:prstGeom prst="downArrow">
            <a:avLst>
              <a:gd name="adj1" fmla="val 50000"/>
              <a:gd name="adj2" fmla="val 7829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8B496D-3658-4D54-A70A-EFD7DB560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字节填充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5687A4-8C29-4D4D-8EB5-0A8D8B65D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问题：信息字段中出现了标志字段的值，可能会被误认为是“标志”，怎么办？</a:t>
            </a:r>
          </a:p>
          <a:p>
            <a:pPr lvl="1" eaLnBrk="1" hangingPunct="1"/>
            <a:r>
              <a:rPr lang="zh-CN" altLang="en-US" sz="1800"/>
              <a:t>将信息字段中出现的每个 </a:t>
            </a:r>
            <a:r>
              <a:rPr lang="en-US" altLang="zh-CN" sz="1800"/>
              <a:t>0x7E </a:t>
            </a:r>
            <a:r>
              <a:rPr lang="zh-CN" altLang="en-US" sz="1800"/>
              <a:t>字节转变成为 </a:t>
            </a:r>
            <a:r>
              <a:rPr lang="en-US" altLang="zh-CN" sz="1800"/>
              <a:t>2 </a:t>
            </a:r>
            <a:r>
              <a:rPr lang="zh-CN" altLang="en-US" sz="1800"/>
              <a:t>字节序列</a:t>
            </a:r>
            <a:r>
              <a:rPr lang="en-US" altLang="zh-CN" sz="1800"/>
              <a:t>(0x7D, 0x5E)</a:t>
            </a:r>
            <a:r>
              <a:rPr lang="zh-CN" altLang="en-US" sz="1800"/>
              <a:t>。 </a:t>
            </a:r>
            <a:endParaRPr lang="zh-CN" altLang="en-US" sz="2400"/>
          </a:p>
          <a:p>
            <a:pPr lvl="1" eaLnBrk="1" hangingPunct="1"/>
            <a:r>
              <a:rPr lang="zh-CN" altLang="en-US" sz="1800"/>
              <a:t>若信息字段中出现一个 </a:t>
            </a:r>
            <a:r>
              <a:rPr lang="en-US" altLang="zh-CN" sz="1800"/>
              <a:t>0x7D </a:t>
            </a:r>
            <a:r>
              <a:rPr lang="zh-CN" altLang="en-US" sz="1800"/>
              <a:t>的字节</a:t>
            </a:r>
            <a:r>
              <a:rPr lang="en-US" altLang="zh-CN" sz="1800"/>
              <a:t>, </a:t>
            </a:r>
            <a:r>
              <a:rPr lang="zh-CN" altLang="en-US" sz="1800"/>
              <a:t>则将其转变成为 </a:t>
            </a:r>
            <a:r>
              <a:rPr lang="en-US" altLang="zh-CN" sz="1800"/>
              <a:t>2 </a:t>
            </a:r>
            <a:r>
              <a:rPr lang="zh-CN" altLang="en-US" sz="1800"/>
              <a:t>字节序列</a:t>
            </a:r>
            <a:r>
              <a:rPr lang="en-US" altLang="zh-CN" sz="1800"/>
              <a:t>(0x7D, 0x5D)</a:t>
            </a:r>
            <a:r>
              <a:rPr lang="zh-CN" altLang="en-US" sz="1800"/>
              <a:t>。</a:t>
            </a:r>
          </a:p>
          <a:p>
            <a:pPr lvl="1" eaLnBrk="1" hangingPunct="1"/>
            <a:r>
              <a:rPr lang="zh-CN" altLang="en-US" sz="1800"/>
              <a:t>若信息字段中出现 </a:t>
            </a:r>
            <a:r>
              <a:rPr lang="en-US" altLang="zh-CN" sz="1800"/>
              <a:t>ASCII </a:t>
            </a:r>
            <a:r>
              <a:rPr lang="zh-CN" altLang="en-US" sz="1800"/>
              <a:t>码的控制字符（即数值小于 </a:t>
            </a:r>
            <a:r>
              <a:rPr lang="en-US" altLang="zh-CN" sz="1800"/>
              <a:t>0x20 </a:t>
            </a:r>
            <a:r>
              <a:rPr lang="zh-CN" altLang="en-US" sz="1800"/>
              <a:t>的字符），则在该字符前面要加入一个 </a:t>
            </a:r>
            <a:r>
              <a:rPr lang="en-US" altLang="zh-CN" sz="1800"/>
              <a:t>0x7D </a:t>
            </a:r>
            <a:r>
              <a:rPr lang="zh-CN" altLang="en-US" sz="1800"/>
              <a:t>字节，同时将该字符的编码加以改变。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E179F-89B0-4269-833A-309141ED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3802063"/>
            <a:ext cx="2898775" cy="465137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数据报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1A5CCB83-87FE-4E6E-B4C8-8EAA6806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5237163"/>
            <a:ext cx="3254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43367070-948C-4BF9-AEA1-D764EEAD0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237163"/>
            <a:ext cx="3254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43028BB4-7198-4F77-B0E9-2E5985AE3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237163"/>
            <a:ext cx="3254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7A5C2DDE-C926-4471-8C33-2670BDBA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5237163"/>
            <a:ext cx="3254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E6A19F1B-A135-4DC4-903A-77FC6CEDD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37163"/>
            <a:ext cx="692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字节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56DAF670-3F15-4169-A62F-909C90AED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5237163"/>
            <a:ext cx="3238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75D2A0F8-1154-484D-9358-E73DF0BCF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5237163"/>
            <a:ext cx="3254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0134F641-F5CD-45C6-8B03-DAF40F29E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3789363"/>
            <a:ext cx="17463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EA6C23F8-CA63-4074-9776-36C729FF0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789363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19A46808-4D8C-4D76-B409-A18963A2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5237163"/>
            <a:ext cx="2159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不超过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1500 </a:t>
            </a: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字节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3D1EFB3A-A7C2-4705-A072-A34030E0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513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先发送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86BEBA16-91CE-472A-9FF2-AAEF5510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637088"/>
            <a:ext cx="7335838" cy="566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 b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B78BD8E4-5181-488E-9CB3-4122ACD3E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13" y="46370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9ADB5240-6340-4CE2-834D-80342E80C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46482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B6DEF521-DFD8-4E9A-903A-1406BB3E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4840288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7E</a:t>
            </a:r>
          </a:p>
        </p:txBody>
      </p:sp>
      <p:sp>
        <p:nvSpPr>
          <p:cNvPr id="16404" name="Line 20">
            <a:extLst>
              <a:ext uri="{FF2B5EF4-FFF2-40B4-BE49-F238E27FC236}">
                <a16:creationId xmlns:a16="http://schemas.microsoft.com/office/drawing/2014/main" id="{5D665319-F6DC-45C3-BE17-F3F4B06A3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6482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27988E65-CF31-4C35-90D1-3B29E0601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463" y="4637088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720423C9-CF61-4C56-9868-8A8CBAD88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4840288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FF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68BFAA3E-DB77-4A51-8CD9-FB530A97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84028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03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511DF510-C059-4D64-B63B-2FB05E1E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60375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96814582-E65C-40DF-9253-E4886F615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4602163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F5802966-553D-463E-B9C1-F35440B4F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46037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B6578441-50E2-464E-BACF-41E56F91C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4702175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FCS</a:t>
            </a: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45951170-A174-4C0E-9328-257B23D2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62438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AA8F92AE-86C6-483C-8AE3-F0145496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5" y="4840288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7E</a:t>
            </a:r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13FFB9F0-8F8E-4201-BEF8-5465362C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4664075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00164E54-270C-40C4-A342-72795B81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6863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协议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E43952BE-C95F-48B5-8031-B1BA91FA4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4710113"/>
            <a:ext cx="203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信    息    部    分</a:t>
            </a:r>
          </a:p>
        </p:txBody>
      </p:sp>
      <p:sp>
        <p:nvSpPr>
          <p:cNvPr id="16417" name="AutoShape 33">
            <a:extLst>
              <a:ext uri="{FF2B5EF4-FFF2-40B4-BE49-F238E27FC236}">
                <a16:creationId xmlns:a16="http://schemas.microsoft.com/office/drawing/2014/main" id="{3FC9EA5D-74E0-4661-8507-858A44682184}"/>
              </a:ext>
            </a:extLst>
          </p:cNvPr>
          <p:cNvSpPr>
            <a:spLocks/>
          </p:cNvSpPr>
          <p:nvPr/>
        </p:nvSpPr>
        <p:spPr bwMode="auto">
          <a:xfrm rot="5400000">
            <a:off x="2451893" y="3190082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8" name="AutoShape 34">
            <a:extLst>
              <a:ext uri="{FF2B5EF4-FFF2-40B4-BE49-F238E27FC236}">
                <a16:creationId xmlns:a16="http://schemas.microsoft.com/office/drawing/2014/main" id="{4BB1BFB0-EBE1-4DFF-A204-8EA87EFC69F2}"/>
              </a:ext>
            </a:extLst>
          </p:cNvPr>
          <p:cNvSpPr>
            <a:spLocks/>
          </p:cNvSpPr>
          <p:nvPr/>
        </p:nvSpPr>
        <p:spPr bwMode="auto">
          <a:xfrm rot="5400000">
            <a:off x="7576344" y="3696494"/>
            <a:ext cx="161925" cy="1719263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C5A1B559-44C2-4C5C-AC64-DB75E68A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41322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首部</a:t>
            </a: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30C2A1ED-1725-4D06-B9BE-37CFAB40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41322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尾部</a:t>
            </a:r>
          </a:p>
        </p:txBody>
      </p:sp>
      <p:sp>
        <p:nvSpPr>
          <p:cNvPr id="16421" name="Line 37">
            <a:extLst>
              <a:ext uri="{FF2B5EF4-FFF2-40B4-BE49-F238E27FC236}">
                <a16:creationId xmlns:a16="http://schemas.microsoft.com/office/drawing/2014/main" id="{625063B3-1C28-4677-8F51-871BE259F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4068763"/>
            <a:ext cx="0" cy="485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2" name="Line 38">
            <a:extLst>
              <a:ext uri="{FF2B5EF4-FFF2-40B4-BE49-F238E27FC236}">
                <a16:creationId xmlns:a16="http://schemas.microsoft.com/office/drawing/2014/main" id="{063867AF-9E3B-44BC-A4DA-028DEDBD9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4608513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Line 39">
            <a:extLst>
              <a:ext uri="{FF2B5EF4-FFF2-40B4-BE49-F238E27FC236}">
                <a16:creationId xmlns:a16="http://schemas.microsoft.com/office/drawing/2014/main" id="{074CA1A7-52FC-43DC-B534-C2F2687E1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4648200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AutoShape 40">
            <a:extLst>
              <a:ext uri="{FF2B5EF4-FFF2-40B4-BE49-F238E27FC236}">
                <a16:creationId xmlns:a16="http://schemas.microsoft.com/office/drawing/2014/main" id="{BC618748-0BFF-4C26-963C-5669EB3F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4205288"/>
            <a:ext cx="271462" cy="566737"/>
          </a:xfrm>
          <a:prstGeom prst="downArrow">
            <a:avLst>
              <a:gd name="adj1" fmla="val 50000"/>
              <a:gd name="adj2" fmla="val 7829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F627E2-8B11-4608-9368-21ED62C61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零</a:t>
            </a:r>
            <a:r>
              <a:rPr lang="zh-CN" altLang="en-US"/>
              <a:t>比特填充方法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23D583-808E-407C-A1AA-08D1F8C83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" y="750094"/>
            <a:ext cx="8229600" cy="4784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PPP </a:t>
            </a:r>
            <a:r>
              <a:rPr lang="zh-CN" altLang="en-US" sz="2200" dirty="0"/>
              <a:t>协议用在 </a:t>
            </a:r>
            <a:r>
              <a:rPr lang="en-US" altLang="zh-CN" sz="2200" dirty="0"/>
              <a:t>SONET/SDH </a:t>
            </a:r>
            <a:r>
              <a:rPr lang="zh-CN" altLang="en-US" sz="2200" dirty="0"/>
              <a:t>链路时，是使用同步传输（一连串的比特连续传送）。这时 </a:t>
            </a:r>
            <a:r>
              <a:rPr lang="en-US" altLang="zh-CN" sz="2200" dirty="0"/>
              <a:t>PPP </a:t>
            </a:r>
            <a:r>
              <a:rPr lang="zh-CN" altLang="en-US" sz="2200" dirty="0"/>
              <a:t>协议采用</a:t>
            </a:r>
            <a:r>
              <a:rPr lang="zh-CN" altLang="en-US" sz="2200" dirty="0">
                <a:solidFill>
                  <a:srgbClr val="FF3300"/>
                </a:solidFill>
              </a:rPr>
              <a:t>零比特填充方法</a:t>
            </a:r>
            <a:r>
              <a:rPr lang="zh-CN" altLang="en-US" sz="2200" dirty="0"/>
              <a:t>来实现透明传输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在发送端，只要发现有 </a:t>
            </a:r>
            <a:r>
              <a:rPr lang="en-US" altLang="zh-CN" sz="2200" dirty="0"/>
              <a:t>5 </a:t>
            </a:r>
            <a:r>
              <a:rPr lang="zh-CN" altLang="en-US" sz="2200" dirty="0"/>
              <a:t>个连续 </a:t>
            </a:r>
            <a:r>
              <a:rPr lang="en-US" altLang="zh-CN" sz="2200" dirty="0"/>
              <a:t>1</a:t>
            </a:r>
            <a:r>
              <a:rPr lang="zh-CN" altLang="en-US" sz="2200" dirty="0"/>
              <a:t>，则立即填入一个 </a:t>
            </a:r>
            <a:r>
              <a:rPr lang="en-US" altLang="zh-CN" sz="2200" dirty="0"/>
              <a:t>0</a:t>
            </a:r>
            <a:r>
              <a:rPr lang="zh-CN" altLang="en-US" sz="2200" dirty="0"/>
              <a:t>。接收端对帧中的比特流进行扫描。每当发现 </a:t>
            </a:r>
            <a:r>
              <a:rPr lang="en-US" altLang="zh-CN" sz="2200" dirty="0"/>
              <a:t>5 </a:t>
            </a:r>
            <a:r>
              <a:rPr lang="zh-CN" altLang="en-US" sz="2200" dirty="0"/>
              <a:t>个连续</a:t>
            </a:r>
            <a:r>
              <a:rPr lang="en-US" altLang="zh-CN" sz="2200" dirty="0"/>
              <a:t>1</a:t>
            </a:r>
            <a:r>
              <a:rPr lang="zh-CN" altLang="en-US" sz="2200" dirty="0"/>
              <a:t>时，就把这 </a:t>
            </a:r>
            <a:r>
              <a:rPr lang="en-US" altLang="zh-CN" sz="2200" dirty="0"/>
              <a:t>5 </a:t>
            </a:r>
            <a:r>
              <a:rPr lang="zh-CN" altLang="en-US" sz="2200" dirty="0"/>
              <a:t>个连续 </a:t>
            </a:r>
            <a:r>
              <a:rPr lang="en-US" altLang="zh-CN" sz="2200" dirty="0"/>
              <a:t>1 </a:t>
            </a:r>
            <a:r>
              <a:rPr lang="zh-CN" altLang="en-US" sz="2200" dirty="0"/>
              <a:t>后的一个 </a:t>
            </a:r>
            <a:r>
              <a:rPr lang="en-US" altLang="zh-CN" sz="2200" dirty="0"/>
              <a:t>0 </a:t>
            </a:r>
            <a:r>
              <a:rPr lang="zh-CN" altLang="en-US" sz="2200" dirty="0"/>
              <a:t>删除</a:t>
            </a:r>
          </a:p>
        </p:txBody>
      </p:sp>
      <p:sp>
        <p:nvSpPr>
          <p:cNvPr id="18436" name="Rectangle 21">
            <a:extLst>
              <a:ext uri="{FF2B5EF4-FFF2-40B4-BE49-F238E27FC236}">
                <a16:creationId xmlns:a16="http://schemas.microsoft.com/office/drawing/2014/main" id="{B9CEF731-BB6C-47BA-B570-CE078900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3900488"/>
            <a:ext cx="2898775" cy="465137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IP </a:t>
            </a: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数据报</a:t>
            </a:r>
          </a:p>
        </p:txBody>
      </p:sp>
      <p:sp>
        <p:nvSpPr>
          <p:cNvPr id="18437" name="Text Box 22">
            <a:extLst>
              <a:ext uri="{FF2B5EF4-FFF2-40B4-BE49-F238E27FC236}">
                <a16:creationId xmlns:a16="http://schemas.microsoft.com/office/drawing/2014/main" id="{1C5CB0B7-142D-4F32-BB41-2C71CE96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5335588"/>
            <a:ext cx="3254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8" name="Text Box 23">
            <a:extLst>
              <a:ext uri="{FF2B5EF4-FFF2-40B4-BE49-F238E27FC236}">
                <a16:creationId xmlns:a16="http://schemas.microsoft.com/office/drawing/2014/main" id="{A40ABC9B-AE17-4370-9711-A38C241F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335588"/>
            <a:ext cx="3254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39" name="Text Box 24">
            <a:extLst>
              <a:ext uri="{FF2B5EF4-FFF2-40B4-BE49-F238E27FC236}">
                <a16:creationId xmlns:a16="http://schemas.microsoft.com/office/drawing/2014/main" id="{96EA8393-43D1-4E65-900F-6319620D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335588"/>
            <a:ext cx="3254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0" name="Text Box 25">
            <a:extLst>
              <a:ext uri="{FF2B5EF4-FFF2-40B4-BE49-F238E27FC236}">
                <a16:creationId xmlns:a16="http://schemas.microsoft.com/office/drawing/2014/main" id="{DADCF53F-21F8-484D-8D01-61725384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5335588"/>
            <a:ext cx="3254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1" name="Text Box 26">
            <a:extLst>
              <a:ext uri="{FF2B5EF4-FFF2-40B4-BE49-F238E27FC236}">
                <a16:creationId xmlns:a16="http://schemas.microsoft.com/office/drawing/2014/main" id="{3D29F1AD-395B-4004-A6D3-F483DE2CB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5588"/>
            <a:ext cx="692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字节</a:t>
            </a:r>
          </a:p>
        </p:txBody>
      </p:sp>
      <p:sp>
        <p:nvSpPr>
          <p:cNvPr id="18442" name="Text Box 27">
            <a:extLst>
              <a:ext uri="{FF2B5EF4-FFF2-40B4-BE49-F238E27FC236}">
                <a16:creationId xmlns:a16="http://schemas.microsoft.com/office/drawing/2014/main" id="{397015B8-1596-49A0-A75C-A2FAE5674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5335588"/>
            <a:ext cx="3238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3" name="Text Box 28">
            <a:extLst>
              <a:ext uri="{FF2B5EF4-FFF2-40B4-BE49-F238E27FC236}">
                <a16:creationId xmlns:a16="http://schemas.microsoft.com/office/drawing/2014/main" id="{5F8AD25F-F543-4DC6-A80E-99B279CE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5335588"/>
            <a:ext cx="3254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44" name="Line 29">
            <a:extLst>
              <a:ext uri="{FF2B5EF4-FFF2-40B4-BE49-F238E27FC236}">
                <a16:creationId xmlns:a16="http://schemas.microsoft.com/office/drawing/2014/main" id="{C693C9C2-4506-472C-8ADD-D17603737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3887788"/>
            <a:ext cx="17463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Line 30">
            <a:extLst>
              <a:ext uri="{FF2B5EF4-FFF2-40B4-BE49-F238E27FC236}">
                <a16:creationId xmlns:a16="http://schemas.microsoft.com/office/drawing/2014/main" id="{9E5327A0-0636-4A26-A6F8-3A68C9586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3887788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Text Box 31">
            <a:extLst>
              <a:ext uri="{FF2B5EF4-FFF2-40B4-BE49-F238E27FC236}">
                <a16:creationId xmlns:a16="http://schemas.microsoft.com/office/drawing/2014/main" id="{5CC2027A-79DA-4FF7-87E8-B2DA1DD01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5335588"/>
            <a:ext cx="2159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不超过 </a:t>
            </a: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1500 </a:t>
            </a: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字节</a:t>
            </a:r>
          </a:p>
        </p:txBody>
      </p:sp>
      <p:sp>
        <p:nvSpPr>
          <p:cNvPr id="18447" name="Text Box 32">
            <a:extLst>
              <a:ext uri="{FF2B5EF4-FFF2-40B4-BE49-F238E27FC236}">
                <a16:creationId xmlns:a16="http://schemas.microsoft.com/office/drawing/2014/main" id="{9F4FCE9B-65D0-4986-9CDB-87480B42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497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先发送</a:t>
            </a:r>
          </a:p>
        </p:txBody>
      </p:sp>
      <p:sp>
        <p:nvSpPr>
          <p:cNvPr id="18448" name="Rectangle 33">
            <a:extLst>
              <a:ext uri="{FF2B5EF4-FFF2-40B4-BE49-F238E27FC236}">
                <a16:creationId xmlns:a16="http://schemas.microsoft.com/office/drawing/2014/main" id="{0D8F2321-2862-4072-B71E-0431F0447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735513"/>
            <a:ext cx="7335838" cy="566737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 b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8449" name="Line 34">
            <a:extLst>
              <a:ext uri="{FF2B5EF4-FFF2-40B4-BE49-F238E27FC236}">
                <a16:creationId xmlns:a16="http://schemas.microsoft.com/office/drawing/2014/main" id="{3DFD9622-253F-4023-9086-C38FE17E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13" y="473551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35">
            <a:extLst>
              <a:ext uri="{FF2B5EF4-FFF2-40B4-BE49-F238E27FC236}">
                <a16:creationId xmlns:a16="http://schemas.microsoft.com/office/drawing/2014/main" id="{CFE4547A-B7D0-4465-92DB-7AF6116CD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4746625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Text Box 36">
            <a:extLst>
              <a:ext uri="{FF2B5EF4-FFF2-40B4-BE49-F238E27FC236}">
                <a16:creationId xmlns:a16="http://schemas.microsoft.com/office/drawing/2014/main" id="{68DA88B9-DC74-435F-8537-26C57CDB9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4938713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7E</a:t>
            </a:r>
          </a:p>
        </p:txBody>
      </p:sp>
      <p:sp>
        <p:nvSpPr>
          <p:cNvPr id="18452" name="Line 37">
            <a:extLst>
              <a:ext uri="{FF2B5EF4-FFF2-40B4-BE49-F238E27FC236}">
                <a16:creationId xmlns:a16="http://schemas.microsoft.com/office/drawing/2014/main" id="{D4A6F278-083E-45DB-88E1-66A4CB423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746625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Line 38">
            <a:extLst>
              <a:ext uri="{FF2B5EF4-FFF2-40B4-BE49-F238E27FC236}">
                <a16:creationId xmlns:a16="http://schemas.microsoft.com/office/drawing/2014/main" id="{FCEAEB96-B9D2-40F6-BD46-C5AC82622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463" y="473551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Text Box 39">
            <a:extLst>
              <a:ext uri="{FF2B5EF4-FFF2-40B4-BE49-F238E27FC236}">
                <a16:creationId xmlns:a16="http://schemas.microsoft.com/office/drawing/2014/main" id="{102D0DCA-3BAD-44A4-81C1-DCE40211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4938713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FF</a:t>
            </a:r>
          </a:p>
        </p:txBody>
      </p:sp>
      <p:sp>
        <p:nvSpPr>
          <p:cNvPr id="18455" name="Text Box 40">
            <a:extLst>
              <a:ext uri="{FF2B5EF4-FFF2-40B4-BE49-F238E27FC236}">
                <a16:creationId xmlns:a16="http://schemas.microsoft.com/office/drawing/2014/main" id="{AAE319D0-CD30-494B-BF94-E0F1B24D6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493871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03</a:t>
            </a:r>
          </a:p>
        </p:txBody>
      </p:sp>
      <p:sp>
        <p:nvSpPr>
          <p:cNvPr id="18456" name="Text Box 41">
            <a:extLst>
              <a:ext uri="{FF2B5EF4-FFF2-40B4-BE49-F238E27FC236}">
                <a16:creationId xmlns:a16="http://schemas.microsoft.com/office/drawing/2014/main" id="{61AF82BB-F1A2-411E-A1F6-4D029B0BD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7021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8457" name="Text Box 42">
            <a:extLst>
              <a:ext uri="{FF2B5EF4-FFF2-40B4-BE49-F238E27FC236}">
                <a16:creationId xmlns:a16="http://schemas.microsoft.com/office/drawing/2014/main" id="{C32E3DBD-92FB-4B2F-9A8F-FE2A21A36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47005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458" name="Text Box 43">
            <a:extLst>
              <a:ext uri="{FF2B5EF4-FFF2-40B4-BE49-F238E27FC236}">
                <a16:creationId xmlns:a16="http://schemas.microsoft.com/office/drawing/2014/main" id="{5C5D5AF2-4691-4069-8F3E-6B406C935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47021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459" name="Text Box 44">
            <a:extLst>
              <a:ext uri="{FF2B5EF4-FFF2-40B4-BE49-F238E27FC236}">
                <a16:creationId xmlns:a16="http://schemas.microsoft.com/office/drawing/2014/main" id="{5C25D7ED-CEC1-4FD9-B104-E82740D9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48006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FCS</a:t>
            </a:r>
          </a:p>
        </p:txBody>
      </p:sp>
      <p:sp>
        <p:nvSpPr>
          <p:cNvPr id="18460" name="Text Box 45">
            <a:extLst>
              <a:ext uri="{FF2B5EF4-FFF2-40B4-BE49-F238E27FC236}">
                <a16:creationId xmlns:a16="http://schemas.microsoft.com/office/drawing/2014/main" id="{00183C58-8625-45EF-A08D-A47796DC5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281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333399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8461" name="Text Box 46">
            <a:extLst>
              <a:ext uri="{FF2B5EF4-FFF2-40B4-BE49-F238E27FC236}">
                <a16:creationId xmlns:a16="http://schemas.microsoft.com/office/drawing/2014/main" id="{C524A77F-252C-49BA-A437-BE02D807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5" y="4938713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rPr>
              <a:t>7E</a:t>
            </a:r>
          </a:p>
        </p:txBody>
      </p:sp>
      <p:sp>
        <p:nvSpPr>
          <p:cNvPr id="18462" name="Rectangle 47">
            <a:extLst>
              <a:ext uri="{FF2B5EF4-FFF2-40B4-BE49-F238E27FC236}">
                <a16:creationId xmlns:a16="http://schemas.microsoft.com/office/drawing/2014/main" id="{DBF6F0BC-B1CF-441C-A8F3-EE1E05DC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4762500"/>
            <a:ext cx="289877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3" name="Text Box 48">
            <a:extLst>
              <a:ext uri="{FF2B5EF4-FFF2-40B4-BE49-F238E27FC236}">
                <a16:creationId xmlns:a16="http://schemas.microsoft.com/office/drawing/2014/main" id="{81AA9C67-C65A-4529-A9F9-3C0BE4929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784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协议</a:t>
            </a:r>
          </a:p>
        </p:txBody>
      </p:sp>
      <p:sp>
        <p:nvSpPr>
          <p:cNvPr id="18464" name="Text Box 49">
            <a:extLst>
              <a:ext uri="{FF2B5EF4-FFF2-40B4-BE49-F238E27FC236}">
                <a16:creationId xmlns:a16="http://schemas.microsoft.com/office/drawing/2014/main" id="{972C000E-9BE5-4291-BDA8-CF9337618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4808538"/>
            <a:ext cx="203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信    息    部    分</a:t>
            </a:r>
          </a:p>
        </p:txBody>
      </p:sp>
      <p:sp>
        <p:nvSpPr>
          <p:cNvPr id="18465" name="AutoShape 50">
            <a:extLst>
              <a:ext uri="{FF2B5EF4-FFF2-40B4-BE49-F238E27FC236}">
                <a16:creationId xmlns:a16="http://schemas.microsoft.com/office/drawing/2014/main" id="{A36FA5CA-CF39-4E7C-9BEE-B1BB40E51008}"/>
              </a:ext>
            </a:extLst>
          </p:cNvPr>
          <p:cNvSpPr>
            <a:spLocks/>
          </p:cNvSpPr>
          <p:nvPr/>
        </p:nvSpPr>
        <p:spPr bwMode="auto">
          <a:xfrm rot="5400000">
            <a:off x="2451893" y="3288507"/>
            <a:ext cx="176213" cy="2717800"/>
          </a:xfrm>
          <a:prstGeom prst="leftBrace">
            <a:avLst>
              <a:gd name="adj1" fmla="val 128528"/>
              <a:gd name="adj2" fmla="val 50069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6" name="AutoShape 51">
            <a:extLst>
              <a:ext uri="{FF2B5EF4-FFF2-40B4-BE49-F238E27FC236}">
                <a16:creationId xmlns:a16="http://schemas.microsoft.com/office/drawing/2014/main" id="{AC6E7B9F-4A81-4C0E-9FB0-B1D4FDD93244}"/>
              </a:ext>
            </a:extLst>
          </p:cNvPr>
          <p:cNvSpPr>
            <a:spLocks/>
          </p:cNvSpPr>
          <p:nvPr/>
        </p:nvSpPr>
        <p:spPr bwMode="auto">
          <a:xfrm rot="5400000">
            <a:off x="7576344" y="3794919"/>
            <a:ext cx="161925" cy="1719263"/>
          </a:xfrm>
          <a:prstGeom prst="leftBrace">
            <a:avLst>
              <a:gd name="adj1" fmla="val 88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7" name="Text Box 52">
            <a:extLst>
              <a:ext uri="{FF2B5EF4-FFF2-40B4-BE49-F238E27FC236}">
                <a16:creationId xmlns:a16="http://schemas.microsoft.com/office/drawing/2014/main" id="{F233B467-DDC8-41A8-A035-5DC560AC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42306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首部</a:t>
            </a:r>
          </a:p>
        </p:txBody>
      </p:sp>
      <p:sp>
        <p:nvSpPr>
          <p:cNvPr id="18468" name="Text Box 53">
            <a:extLst>
              <a:ext uri="{FF2B5EF4-FFF2-40B4-BE49-F238E27FC236}">
                <a16:creationId xmlns:a16="http://schemas.microsoft.com/office/drawing/2014/main" id="{541791DC-97FF-4A67-B24A-4371413DE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42306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rgbClr val="333399"/>
                </a:solidFill>
                <a:latin typeface="Arial" panose="020B0604020202020204" pitchFamily="34" charset="0"/>
              </a:rPr>
              <a:t>尾部</a:t>
            </a:r>
          </a:p>
        </p:txBody>
      </p:sp>
      <p:sp>
        <p:nvSpPr>
          <p:cNvPr id="18469" name="Line 54">
            <a:extLst>
              <a:ext uri="{FF2B5EF4-FFF2-40B4-BE49-F238E27FC236}">
                <a16:creationId xmlns:a16="http://schemas.microsoft.com/office/drawing/2014/main" id="{7B36D9C3-5028-443C-AA6C-E85E65AEF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4167188"/>
            <a:ext cx="0" cy="485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0" name="Line 55">
            <a:extLst>
              <a:ext uri="{FF2B5EF4-FFF2-40B4-BE49-F238E27FC236}">
                <a16:creationId xmlns:a16="http://schemas.microsoft.com/office/drawing/2014/main" id="{9B243F44-7315-4E70-A9FE-868B19957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4706938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Line 56">
            <a:extLst>
              <a:ext uri="{FF2B5EF4-FFF2-40B4-BE49-F238E27FC236}">
                <a16:creationId xmlns:a16="http://schemas.microsoft.com/office/drawing/2014/main" id="{5A47392C-9CCA-4618-B1A2-BB70BB4A8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4746625"/>
            <a:ext cx="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AutoShape 57">
            <a:extLst>
              <a:ext uri="{FF2B5EF4-FFF2-40B4-BE49-F238E27FC236}">
                <a16:creationId xmlns:a16="http://schemas.microsoft.com/office/drawing/2014/main" id="{911A79ED-80DD-49B8-B7E8-7C4B49E2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4303713"/>
            <a:ext cx="271462" cy="566737"/>
          </a:xfrm>
          <a:prstGeom prst="downArrow">
            <a:avLst>
              <a:gd name="adj1" fmla="val 50000"/>
              <a:gd name="adj2" fmla="val 7829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1C1C1C"/>
              </a:buClr>
              <a:buFont typeface="Wingdings" panose="05000000000000000000" pitchFamily="2" charset="2"/>
              <a:buChar char="•"/>
              <a:defRPr sz="1600" b="1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</TotalTime>
  <Words>1014</Words>
  <Application>Microsoft Office PowerPoint</Application>
  <PresentationFormat>全屏显示(4:3)</PresentationFormat>
  <Paragraphs>200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黑体</vt:lpstr>
      <vt:lpstr>宋体</vt:lpstr>
      <vt:lpstr>新宋体</vt:lpstr>
      <vt:lpstr>Arial</vt:lpstr>
      <vt:lpstr>Calibri</vt:lpstr>
      <vt:lpstr>Franklin Gothic Book</vt:lpstr>
      <vt:lpstr>Symbol</vt:lpstr>
      <vt:lpstr>Times New Roman</vt:lpstr>
      <vt:lpstr>Verdana</vt:lpstr>
      <vt:lpstr>Wingdings</vt:lpstr>
      <vt:lpstr>Wingdings 3</vt:lpstr>
      <vt:lpstr>上海Nordri专业商务幻灯演示设计</vt:lpstr>
      <vt:lpstr>NordriDesignStudio</vt:lpstr>
      <vt:lpstr>1_NordriDesignStudio</vt:lpstr>
      <vt:lpstr>PowerPoint 演示文稿</vt:lpstr>
      <vt:lpstr>指引</vt:lpstr>
      <vt:lpstr>PPP协议使用场合</vt:lpstr>
      <vt:lpstr>PPP协议</vt:lpstr>
      <vt:lpstr>PPP协议</vt:lpstr>
      <vt:lpstr>PowerPoint 演示文稿</vt:lpstr>
      <vt:lpstr>PPP协议帧格式</vt:lpstr>
      <vt:lpstr>字节填充</vt:lpstr>
      <vt:lpstr>零比特填充方法</vt:lpstr>
      <vt:lpstr>练习：P109.3-09</vt:lpstr>
      <vt:lpstr>零比特填充法</vt:lpstr>
      <vt:lpstr>练习：P109.3-10</vt:lpstr>
      <vt:lpstr>不使用序号和确认机制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pc</cp:lastModifiedBy>
  <cp:revision>161</cp:revision>
  <dcterms:created xsi:type="dcterms:W3CDTF">2007-10-21T01:27:31Z</dcterms:created>
  <dcterms:modified xsi:type="dcterms:W3CDTF">2018-02-27T13:53:26Z</dcterms:modified>
</cp:coreProperties>
</file>