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7" r:id="rId2"/>
    <p:sldMasterId id="2147483699" r:id="rId3"/>
  </p:sldMasterIdLst>
  <p:notesMasterIdLst>
    <p:notesMasterId r:id="rId19"/>
  </p:notesMasterIdLst>
  <p:handoutMasterIdLst>
    <p:handoutMasterId r:id="rId20"/>
  </p:handoutMasterIdLst>
  <p:sldIdLst>
    <p:sldId id="256" r:id="rId4"/>
    <p:sldId id="402" r:id="rId5"/>
    <p:sldId id="320" r:id="rId6"/>
    <p:sldId id="319" r:id="rId7"/>
    <p:sldId id="321" r:id="rId8"/>
    <p:sldId id="323" r:id="rId9"/>
    <p:sldId id="322" r:id="rId10"/>
    <p:sldId id="324" r:id="rId11"/>
    <p:sldId id="325" r:id="rId12"/>
    <p:sldId id="327" r:id="rId13"/>
    <p:sldId id="328" r:id="rId14"/>
    <p:sldId id="326" r:id="rId15"/>
    <p:sldId id="329" r:id="rId16"/>
    <p:sldId id="330" r:id="rId17"/>
    <p:sldId id="409"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0">
          <p15:clr>
            <a:srgbClr val="A4A3A4"/>
          </p15:clr>
        </p15:guide>
        <p15:guide id="4" orient="horz" pos="709">
          <p15:clr>
            <a:srgbClr val="A4A3A4"/>
          </p15:clr>
        </p15:guide>
        <p15:guide id="5" pos="295">
          <p15:clr>
            <a:srgbClr val="A4A3A4"/>
          </p15:clr>
        </p15:guide>
        <p15:guide id="6"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11111"/>
    <a:srgbClr val="FFFF00"/>
    <a:srgbClr val="0000CC"/>
    <a:srgbClr val="FF3300"/>
    <a:srgbClr val="99CC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85026" autoAdjust="0"/>
  </p:normalViewPr>
  <p:slideViewPr>
    <p:cSldViewPr>
      <p:cViewPr varScale="1">
        <p:scale>
          <a:sx n="56" d="100"/>
          <a:sy n="56" d="100"/>
        </p:scale>
        <p:origin x="84" y="90"/>
      </p:cViewPr>
      <p:guideLst>
        <p:guide orient="horz" pos="227"/>
        <p:guide orient="horz" pos="164"/>
        <p:guide orient="horz" pos="4110"/>
        <p:guide orient="horz" pos="709"/>
        <p:guide pos="295"/>
        <p:guide pos="5465"/>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DCEE526-2806-4255-AE59-3DCEC014168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BBEA5EFC-69E4-46E6-8C22-F61589F5868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37A6B868-5CF5-40EA-8539-67D235F696F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3AE6F48F-10C2-446F-AF3E-8A825896213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693D88C-00CF-44B5-9C18-A281BCB8FF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6EC54753-FA16-4A5D-BCE8-B9A12A8001C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a16="http://schemas.microsoft.com/office/drawing/2014/main" id="{46E17FA3-FA0C-407E-90BB-F884A9EDCC4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F59578AC-D228-4113-BF2F-BCDF79179D21}" type="datetimeFigureOut">
              <a:rPr lang="zh-CN" altLang="en-US"/>
              <a:pPr>
                <a:defRPr/>
              </a:pPr>
              <a:t>2018/2/27</a:t>
            </a:fld>
            <a:endParaRPr lang="en-US" altLang="zh-CN"/>
          </a:p>
        </p:txBody>
      </p:sp>
      <p:sp>
        <p:nvSpPr>
          <p:cNvPr id="7172" name="Rectangle 4">
            <a:extLst>
              <a:ext uri="{FF2B5EF4-FFF2-40B4-BE49-F238E27FC236}">
                <a16:creationId xmlns:a16="http://schemas.microsoft.com/office/drawing/2014/main" id="{F76DFE68-05E0-4C57-AD6C-9F5B1F12E20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A968C8C9-45CC-4AA8-B7B2-5F1C2751C4A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C56AAFAC-65A1-4FFA-8697-C3273C3A559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a16="http://schemas.microsoft.com/office/drawing/2014/main" id="{B2B0DCCC-5C6F-4599-B937-6995C560078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6540E858-4EF5-490C-953A-20227AF0CD3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D27D8A8-4667-4A80-8000-3EF68CA21685}"/>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156CCA19-0582-4552-8038-D400AFCFCB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D16461C-41D5-46AF-BC8C-95EFBC31FDEA}"/>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F9D0096-502C-4BDA-891E-0FB9C2449B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E6F32E-AC9E-4B99-9277-14A10ED859C4}"/>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1E06723-25F6-4CDD-907A-F87E588E22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75028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490022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94588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3864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24332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340461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707301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2571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684458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0240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513694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98908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4056079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109108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91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491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92621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586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61629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2773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4196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9023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6044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7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6297375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0689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94766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04545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91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491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493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142675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74550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92602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3846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356165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517891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0DADC05D-AE8E-4E23-B58C-6C919B0BE4FE}"/>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a:extLst>
              <a:ext uri="{FF2B5EF4-FFF2-40B4-BE49-F238E27FC236}">
                <a16:creationId xmlns:a16="http://schemas.microsoft.com/office/drawing/2014/main" id="{823A6340-9D71-48E9-AC82-52A8D1198BD4}"/>
              </a:ext>
            </a:extLst>
          </p:cNvPr>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00"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0">
            <a:extLst>
              <a:ext uri="{FF2B5EF4-FFF2-40B4-BE49-F238E27FC236}">
                <a16:creationId xmlns:a16="http://schemas.microsoft.com/office/drawing/2014/main" id="{24F39AC4-9ABD-4841-BC7B-3D6C73529488}"/>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p>
        </p:txBody>
      </p:sp>
      <p:sp>
        <p:nvSpPr>
          <p:cNvPr id="2051" name="Rectangle 12">
            <a:extLst>
              <a:ext uri="{FF2B5EF4-FFF2-40B4-BE49-F238E27FC236}">
                <a16:creationId xmlns:a16="http://schemas.microsoft.com/office/drawing/2014/main" id="{6075B01B-FBC7-4739-92CD-07AB4281BBFD}"/>
              </a:ext>
            </a:extLst>
          </p:cNvPr>
          <p:cNvSpPr>
            <a:spLocks noGrp="1" noChangeArrowheads="1"/>
          </p:cNvSpPr>
          <p:nvPr>
            <p:ph type="body" idx="1"/>
          </p:nvPr>
        </p:nvSpPr>
        <p:spPr bwMode="auto">
          <a:xfrm>
            <a:off x="457200" y="981075"/>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01"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Lst>
  <p:transition>
    <p:fade/>
  </p:transition>
  <p:txStyles>
    <p:titleStyle>
      <a:lvl1pPr algn="l" rtl="0" eaLnBrk="0" fontAlgn="base" hangingPunct="0">
        <a:spcBef>
          <a:spcPct val="0"/>
        </a:spcBef>
        <a:spcAft>
          <a:spcPct val="0"/>
        </a:spcAft>
        <a:defRPr sz="2400">
          <a:solidFill>
            <a:srgbClr val="1C1C1C"/>
          </a:solidFill>
          <a:latin typeface="+mj-lt"/>
          <a:ea typeface="+mj-ea"/>
          <a:cs typeface="+mj-cs"/>
        </a:defRPr>
      </a:lvl1pPr>
      <a:lvl2pPr algn="l" rtl="0" eaLnBrk="0" fontAlgn="base" hangingPunct="0">
        <a:spcBef>
          <a:spcPct val="0"/>
        </a:spcBef>
        <a:spcAft>
          <a:spcPct val="0"/>
        </a:spcAft>
        <a:defRPr sz="2400">
          <a:solidFill>
            <a:srgbClr val="1C1C1C"/>
          </a:solidFill>
          <a:latin typeface="黑体" pitchFamily="2" charset="-122"/>
          <a:ea typeface="黑体" pitchFamily="2" charset="-122"/>
        </a:defRPr>
      </a:lvl2pPr>
      <a:lvl3pPr algn="l" rtl="0" eaLnBrk="0" fontAlgn="base" hangingPunct="0">
        <a:spcBef>
          <a:spcPct val="0"/>
        </a:spcBef>
        <a:spcAft>
          <a:spcPct val="0"/>
        </a:spcAft>
        <a:defRPr sz="2400">
          <a:solidFill>
            <a:srgbClr val="1C1C1C"/>
          </a:solidFill>
          <a:latin typeface="黑体" pitchFamily="2" charset="-122"/>
          <a:ea typeface="黑体" pitchFamily="2" charset="-122"/>
        </a:defRPr>
      </a:lvl3pPr>
      <a:lvl4pPr algn="l" rtl="0" eaLnBrk="0" fontAlgn="base" hangingPunct="0">
        <a:spcBef>
          <a:spcPct val="0"/>
        </a:spcBef>
        <a:spcAft>
          <a:spcPct val="0"/>
        </a:spcAft>
        <a:defRPr sz="2400">
          <a:solidFill>
            <a:srgbClr val="1C1C1C"/>
          </a:solidFill>
          <a:latin typeface="黑体" pitchFamily="2" charset="-122"/>
          <a:ea typeface="黑体" pitchFamily="2" charset="-122"/>
        </a:defRPr>
      </a:lvl4pPr>
      <a:lvl5pPr algn="l" rtl="0" eaLnBrk="0" fontAlgn="base" hangingPunct="0">
        <a:spcBef>
          <a:spcPct val="0"/>
        </a:spcBef>
        <a:spcAft>
          <a:spcPct val="0"/>
        </a:spcAft>
        <a:defRPr sz="2400">
          <a:solidFill>
            <a:srgbClr val="1C1C1C"/>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spcBef>
          <a:spcPct val="20000"/>
        </a:spcBef>
        <a:spcAft>
          <a:spcPct val="0"/>
        </a:spcAft>
        <a:buClr>
          <a:srgbClr val="1C1C1C"/>
        </a:buClr>
        <a:buFont typeface="Wingdings" panose="05000000000000000000" pitchFamily="2" charset="2"/>
        <a:buChar char="•"/>
        <a:defRPr sz="1600" b="1">
          <a:solidFill>
            <a:srgbClr val="1C1C1C"/>
          </a:solidFill>
          <a:latin typeface="+mn-lt"/>
          <a:ea typeface="+mn-ea"/>
          <a:cs typeface="+mn-cs"/>
        </a:defRPr>
      </a:lvl1pPr>
      <a:lvl2pPr marL="820738" indent="-7938" algn="l" rtl="0" eaLnBrk="0" fontAlgn="base" hangingPunct="0">
        <a:spcBef>
          <a:spcPct val="20000"/>
        </a:spcBef>
        <a:spcAft>
          <a:spcPct val="0"/>
        </a:spcAft>
        <a:buClr>
          <a:schemeClr val="tx2"/>
        </a:buClr>
        <a:buFont typeface="Wingdings" panose="05000000000000000000" pitchFamily="2" charset="2"/>
        <a:buChar char="§"/>
        <a:defRPr sz="1600">
          <a:solidFill>
            <a:srgbClr val="1C1C1C"/>
          </a:solidFill>
          <a:latin typeface="+mn-lt"/>
          <a:ea typeface="+mn-ea"/>
        </a:defRPr>
      </a:lvl2pPr>
      <a:lvl3pPr marL="1257300" indent="-342900" algn="l" rtl="0" eaLnBrk="0" fontAlgn="base" hangingPunct="0">
        <a:spcBef>
          <a:spcPct val="20000"/>
        </a:spcBef>
        <a:spcAft>
          <a:spcPct val="0"/>
        </a:spcAft>
        <a:buClr>
          <a:schemeClr val="tx1"/>
        </a:buClr>
        <a:buChar char="•"/>
        <a:defRPr sz="1600">
          <a:solidFill>
            <a:srgbClr val="1C1C1C"/>
          </a:solidFill>
          <a:latin typeface="+mn-lt"/>
          <a:ea typeface="+mn-ea"/>
        </a:defRPr>
      </a:lvl3pPr>
      <a:lvl4pPr marL="1612900" indent="-241300" algn="l" rtl="0" eaLnBrk="0" fontAlgn="base" hangingPunct="0">
        <a:spcBef>
          <a:spcPct val="20000"/>
        </a:spcBef>
        <a:spcAft>
          <a:spcPct val="0"/>
        </a:spcAft>
        <a:buChar char="–"/>
        <a:defRPr sz="1600">
          <a:solidFill>
            <a:srgbClr val="1C1C1C"/>
          </a:solidFill>
          <a:latin typeface="+mn-lt"/>
          <a:ea typeface="+mn-ea"/>
        </a:defRPr>
      </a:lvl4pPr>
      <a:lvl5pPr marL="1968500" indent="-139700" algn="l" rtl="0" eaLnBrk="0" fontAlgn="base" hangingPunct="0">
        <a:spcBef>
          <a:spcPct val="20000"/>
        </a:spcBef>
        <a:spcAft>
          <a:spcPct val="0"/>
        </a:spcAft>
        <a:buChar char="»"/>
        <a:defRPr sz="1600">
          <a:solidFill>
            <a:srgbClr val="1C1C1C"/>
          </a:solidFill>
          <a:latin typeface="+mn-lt"/>
          <a:ea typeface="+mn-ea"/>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0">
            <a:extLst>
              <a:ext uri="{FF2B5EF4-FFF2-40B4-BE49-F238E27FC236}">
                <a16:creationId xmlns:a16="http://schemas.microsoft.com/office/drawing/2014/main" id="{A9FE2568-F5EE-4D7B-AA65-5BC4617AB92D}"/>
              </a:ext>
            </a:extLst>
          </p:cNvPr>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p>
        </p:txBody>
      </p:sp>
      <p:sp>
        <p:nvSpPr>
          <p:cNvPr id="3075" name="Rectangle 12">
            <a:extLst>
              <a:ext uri="{FF2B5EF4-FFF2-40B4-BE49-F238E27FC236}">
                <a16:creationId xmlns:a16="http://schemas.microsoft.com/office/drawing/2014/main" id="{2D166C44-C208-4EFE-9317-7011BABAAD9F}"/>
              </a:ext>
            </a:extLst>
          </p:cNvPr>
          <p:cNvSpPr>
            <a:spLocks noGrp="1" noChangeArrowheads="1"/>
          </p:cNvSpPr>
          <p:nvPr>
            <p:ph type="body" idx="1"/>
          </p:nvPr>
        </p:nvSpPr>
        <p:spPr bwMode="auto">
          <a:xfrm>
            <a:off x="457200" y="981075"/>
            <a:ext cx="8229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02"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xStyles>
    <p:titleStyle>
      <a:lvl1pPr algn="l" rtl="0" eaLnBrk="0" fontAlgn="base" hangingPunct="0">
        <a:spcBef>
          <a:spcPct val="0"/>
        </a:spcBef>
        <a:spcAft>
          <a:spcPct val="0"/>
        </a:spcAft>
        <a:defRPr sz="2400">
          <a:solidFill>
            <a:srgbClr val="1C1C1C"/>
          </a:solidFill>
          <a:latin typeface="+mj-lt"/>
          <a:ea typeface="+mj-ea"/>
          <a:cs typeface="+mj-cs"/>
        </a:defRPr>
      </a:lvl1pPr>
      <a:lvl2pPr algn="l" rtl="0" eaLnBrk="0" fontAlgn="base" hangingPunct="0">
        <a:spcBef>
          <a:spcPct val="0"/>
        </a:spcBef>
        <a:spcAft>
          <a:spcPct val="0"/>
        </a:spcAft>
        <a:defRPr sz="2400">
          <a:solidFill>
            <a:srgbClr val="1C1C1C"/>
          </a:solidFill>
          <a:latin typeface="黑体" pitchFamily="2" charset="-122"/>
          <a:ea typeface="黑体" pitchFamily="2" charset="-122"/>
        </a:defRPr>
      </a:lvl2pPr>
      <a:lvl3pPr algn="l" rtl="0" eaLnBrk="0" fontAlgn="base" hangingPunct="0">
        <a:spcBef>
          <a:spcPct val="0"/>
        </a:spcBef>
        <a:spcAft>
          <a:spcPct val="0"/>
        </a:spcAft>
        <a:defRPr sz="2400">
          <a:solidFill>
            <a:srgbClr val="1C1C1C"/>
          </a:solidFill>
          <a:latin typeface="黑体" pitchFamily="2" charset="-122"/>
          <a:ea typeface="黑体" pitchFamily="2" charset="-122"/>
        </a:defRPr>
      </a:lvl3pPr>
      <a:lvl4pPr algn="l" rtl="0" eaLnBrk="0" fontAlgn="base" hangingPunct="0">
        <a:spcBef>
          <a:spcPct val="0"/>
        </a:spcBef>
        <a:spcAft>
          <a:spcPct val="0"/>
        </a:spcAft>
        <a:defRPr sz="2400">
          <a:solidFill>
            <a:srgbClr val="1C1C1C"/>
          </a:solidFill>
          <a:latin typeface="黑体" pitchFamily="2" charset="-122"/>
          <a:ea typeface="黑体" pitchFamily="2" charset="-122"/>
        </a:defRPr>
      </a:lvl4pPr>
      <a:lvl5pPr algn="l" rtl="0" eaLnBrk="0" fontAlgn="base" hangingPunct="0">
        <a:spcBef>
          <a:spcPct val="0"/>
        </a:spcBef>
        <a:spcAft>
          <a:spcPct val="0"/>
        </a:spcAft>
        <a:defRPr sz="2400">
          <a:solidFill>
            <a:srgbClr val="1C1C1C"/>
          </a:solidFill>
          <a:latin typeface="黑体" pitchFamily="2" charset="-122"/>
          <a:ea typeface="黑体" pitchFamily="2" charset="-122"/>
        </a:defRPr>
      </a:lvl5pPr>
      <a:lvl6pPr marL="457200" algn="l" rtl="0" fontAlgn="base">
        <a:spcBef>
          <a:spcPct val="0"/>
        </a:spcBef>
        <a:spcAft>
          <a:spcPct val="0"/>
        </a:spcAft>
        <a:defRPr sz="2400">
          <a:solidFill>
            <a:srgbClr val="1C1C1C"/>
          </a:solidFill>
          <a:latin typeface="黑体" pitchFamily="2" charset="-122"/>
          <a:ea typeface="黑体" pitchFamily="2" charset="-122"/>
        </a:defRPr>
      </a:lvl6pPr>
      <a:lvl7pPr marL="914400" algn="l" rtl="0" fontAlgn="base">
        <a:spcBef>
          <a:spcPct val="0"/>
        </a:spcBef>
        <a:spcAft>
          <a:spcPct val="0"/>
        </a:spcAft>
        <a:defRPr sz="2400">
          <a:solidFill>
            <a:srgbClr val="1C1C1C"/>
          </a:solidFill>
          <a:latin typeface="黑体" pitchFamily="2" charset="-122"/>
          <a:ea typeface="黑体" pitchFamily="2" charset="-122"/>
        </a:defRPr>
      </a:lvl7pPr>
      <a:lvl8pPr marL="1371600" algn="l" rtl="0" fontAlgn="base">
        <a:spcBef>
          <a:spcPct val="0"/>
        </a:spcBef>
        <a:spcAft>
          <a:spcPct val="0"/>
        </a:spcAft>
        <a:defRPr sz="2400">
          <a:solidFill>
            <a:srgbClr val="1C1C1C"/>
          </a:solidFill>
          <a:latin typeface="黑体" pitchFamily="2" charset="-122"/>
          <a:ea typeface="黑体" pitchFamily="2" charset="-122"/>
        </a:defRPr>
      </a:lvl8pPr>
      <a:lvl9pPr marL="1828800" algn="l" rtl="0" fontAlgn="base">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spcBef>
          <a:spcPct val="20000"/>
        </a:spcBef>
        <a:spcAft>
          <a:spcPct val="0"/>
        </a:spcAft>
        <a:buClr>
          <a:srgbClr val="1C1C1C"/>
        </a:buClr>
        <a:buFont typeface="Wingdings" panose="05000000000000000000" pitchFamily="2" charset="2"/>
        <a:buChar char="•"/>
        <a:defRPr sz="1600" b="1">
          <a:solidFill>
            <a:srgbClr val="1C1C1C"/>
          </a:solidFill>
          <a:latin typeface="+mn-lt"/>
          <a:ea typeface="+mn-ea"/>
          <a:cs typeface="+mn-cs"/>
        </a:defRPr>
      </a:lvl1pPr>
      <a:lvl2pPr marL="820738" indent="-7938" algn="l" rtl="0" eaLnBrk="0" fontAlgn="base" hangingPunct="0">
        <a:spcBef>
          <a:spcPct val="20000"/>
        </a:spcBef>
        <a:spcAft>
          <a:spcPct val="0"/>
        </a:spcAft>
        <a:buClr>
          <a:schemeClr val="tx2"/>
        </a:buClr>
        <a:buFont typeface="Wingdings" panose="05000000000000000000" pitchFamily="2" charset="2"/>
        <a:buChar char="§"/>
        <a:defRPr sz="1600">
          <a:solidFill>
            <a:srgbClr val="1C1C1C"/>
          </a:solidFill>
          <a:latin typeface="+mn-lt"/>
          <a:ea typeface="+mn-ea"/>
        </a:defRPr>
      </a:lvl2pPr>
      <a:lvl3pPr marL="1257300" indent="-342900" algn="l" rtl="0" eaLnBrk="0" fontAlgn="base" hangingPunct="0">
        <a:spcBef>
          <a:spcPct val="20000"/>
        </a:spcBef>
        <a:spcAft>
          <a:spcPct val="0"/>
        </a:spcAft>
        <a:buClr>
          <a:schemeClr val="tx1"/>
        </a:buClr>
        <a:buChar char="•"/>
        <a:defRPr sz="1600">
          <a:solidFill>
            <a:srgbClr val="1C1C1C"/>
          </a:solidFill>
          <a:latin typeface="+mn-lt"/>
          <a:ea typeface="+mn-ea"/>
        </a:defRPr>
      </a:lvl3pPr>
      <a:lvl4pPr marL="1612900" indent="-241300" algn="l" rtl="0" eaLnBrk="0" fontAlgn="base" hangingPunct="0">
        <a:spcBef>
          <a:spcPct val="20000"/>
        </a:spcBef>
        <a:spcAft>
          <a:spcPct val="0"/>
        </a:spcAft>
        <a:buChar char="–"/>
        <a:defRPr sz="1600">
          <a:solidFill>
            <a:srgbClr val="1C1C1C"/>
          </a:solidFill>
          <a:latin typeface="+mn-lt"/>
          <a:ea typeface="+mn-ea"/>
        </a:defRPr>
      </a:lvl4pPr>
      <a:lvl5pPr marL="1968500" indent="-139700" algn="l" rtl="0" eaLnBrk="0" fontAlgn="base" hangingPunct="0">
        <a:spcBef>
          <a:spcPct val="20000"/>
        </a:spcBef>
        <a:spcAft>
          <a:spcPct val="0"/>
        </a:spcAft>
        <a:buChar char="»"/>
        <a:defRPr sz="1600">
          <a:solidFill>
            <a:srgbClr val="1C1C1C"/>
          </a:solidFill>
          <a:latin typeface="+mn-lt"/>
          <a:ea typeface="+mn-ea"/>
        </a:defRPr>
      </a:lvl5pPr>
      <a:lvl6pPr marL="2425700" algn="l" rtl="0" fontAlgn="base">
        <a:spcBef>
          <a:spcPct val="20000"/>
        </a:spcBef>
        <a:spcAft>
          <a:spcPct val="0"/>
        </a:spcAft>
        <a:buChar char="»"/>
        <a:defRPr sz="1600">
          <a:solidFill>
            <a:srgbClr val="1C1C1C"/>
          </a:solidFill>
          <a:latin typeface="+mn-lt"/>
          <a:ea typeface="+mn-ea"/>
        </a:defRPr>
      </a:lvl6pPr>
      <a:lvl7pPr marL="2882900" algn="l" rtl="0" fontAlgn="base">
        <a:spcBef>
          <a:spcPct val="20000"/>
        </a:spcBef>
        <a:spcAft>
          <a:spcPct val="0"/>
        </a:spcAft>
        <a:buChar char="»"/>
        <a:defRPr sz="1600">
          <a:solidFill>
            <a:srgbClr val="1C1C1C"/>
          </a:solidFill>
          <a:latin typeface="+mn-lt"/>
          <a:ea typeface="+mn-ea"/>
        </a:defRPr>
      </a:lvl7pPr>
      <a:lvl8pPr marL="3340100" algn="l" rtl="0" fontAlgn="base">
        <a:spcBef>
          <a:spcPct val="20000"/>
        </a:spcBef>
        <a:spcAft>
          <a:spcPct val="0"/>
        </a:spcAft>
        <a:buChar char="»"/>
        <a:defRPr sz="1600">
          <a:solidFill>
            <a:srgbClr val="1C1C1C"/>
          </a:solidFill>
          <a:latin typeface="+mn-lt"/>
          <a:ea typeface="+mn-ea"/>
        </a:defRPr>
      </a:lvl8pPr>
      <a:lvl9pPr marL="3797300" algn="l" rtl="0" fontAlgn="base">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F96BC7-8DFE-43D0-940F-EDDAB5E79F60}"/>
              </a:ext>
            </a:extLst>
          </p:cNvPr>
          <p:cNvSpPr txBox="1">
            <a:spLocks noChangeArrowheads="1"/>
          </p:cNvSpPr>
          <p:nvPr/>
        </p:nvSpPr>
        <p:spPr bwMode="auto">
          <a:xfrm>
            <a:off x="0" y="1285875"/>
            <a:ext cx="7253288" cy="1462088"/>
          </a:xfrm>
          <a:prstGeom prst="rect">
            <a:avLst/>
          </a:prstGeom>
          <a:noFill/>
          <a:ln w="9525">
            <a:noFill/>
            <a:miter lim="800000"/>
            <a:headEnd/>
            <a:tailEnd/>
          </a:ln>
        </p:spPr>
        <p:txBody>
          <a:bodyPr anchor="ctr"/>
          <a:lstStyle/>
          <a:p>
            <a:pPr eaLnBrk="1" hangingPunct="1">
              <a:defRPr/>
            </a:pPr>
            <a:r>
              <a:rPr lang="zh-CN" altLang="en-US" sz="3200" dirty="0">
                <a:solidFill>
                  <a:schemeClr val="tx2"/>
                </a:solidFill>
                <a:latin typeface="Arial" charset="0"/>
                <a:ea typeface="+mj-ea"/>
              </a:rPr>
              <a:t>         计算机网络：局域网</a:t>
            </a:r>
          </a:p>
        </p:txBody>
      </p:sp>
      <p:pic>
        <p:nvPicPr>
          <p:cNvPr id="4" name="图片 3">
            <a:extLst>
              <a:ext uri="{FF2B5EF4-FFF2-40B4-BE49-F238E27FC236}">
                <a16:creationId xmlns:a16="http://schemas.microsoft.com/office/drawing/2014/main" id="{3378FF95-8541-49B5-BCE0-560E4CB14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949950"/>
            <a:ext cx="2879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a:extLst>
              <a:ext uri="{FF2B5EF4-FFF2-40B4-BE49-F238E27FC236}">
                <a16:creationId xmlns:a16="http://schemas.microsoft.com/office/drawing/2014/main" id="{414F95D5-B035-4B65-B89E-770A8F7C7F5D}"/>
              </a:ext>
            </a:extLst>
          </p:cNvPr>
          <p:cNvSpPr>
            <a:spLocks noChangeShapeType="1"/>
          </p:cNvSpPr>
          <p:nvPr/>
        </p:nvSpPr>
        <p:spPr bwMode="auto">
          <a:xfrm>
            <a:off x="1908175" y="1911350"/>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9" name="Line 3">
            <a:extLst>
              <a:ext uri="{FF2B5EF4-FFF2-40B4-BE49-F238E27FC236}">
                <a16:creationId xmlns:a16="http://schemas.microsoft.com/office/drawing/2014/main" id="{1F2D01C0-955D-4441-B68D-54994FBFDC80}"/>
              </a:ext>
            </a:extLst>
          </p:cNvPr>
          <p:cNvSpPr>
            <a:spLocks noChangeShapeType="1"/>
          </p:cNvSpPr>
          <p:nvPr/>
        </p:nvSpPr>
        <p:spPr bwMode="auto">
          <a:xfrm>
            <a:off x="1901825" y="1622425"/>
            <a:ext cx="4673600"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0" name="Rectangle 4">
            <a:extLst>
              <a:ext uri="{FF2B5EF4-FFF2-40B4-BE49-F238E27FC236}">
                <a16:creationId xmlns:a16="http://schemas.microsoft.com/office/drawing/2014/main" id="{0DCD3003-ED88-4C44-96EA-153779C39CCE}"/>
              </a:ext>
            </a:extLst>
          </p:cNvPr>
          <p:cNvSpPr>
            <a:spLocks noChangeArrowheads="1"/>
          </p:cNvSpPr>
          <p:nvPr/>
        </p:nvSpPr>
        <p:spPr bwMode="auto">
          <a:xfrm>
            <a:off x="3770313" y="1412875"/>
            <a:ext cx="730250" cy="395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1 km</a:t>
            </a:r>
          </a:p>
        </p:txBody>
      </p:sp>
      <p:sp>
        <p:nvSpPr>
          <p:cNvPr id="19461" name="Line 5">
            <a:extLst>
              <a:ext uri="{FF2B5EF4-FFF2-40B4-BE49-F238E27FC236}">
                <a16:creationId xmlns:a16="http://schemas.microsoft.com/office/drawing/2014/main" id="{DA443C07-D990-49DE-A0EF-9379E1B7297A}"/>
              </a:ext>
            </a:extLst>
          </p:cNvPr>
          <p:cNvSpPr>
            <a:spLocks noChangeShapeType="1"/>
          </p:cNvSpPr>
          <p:nvPr/>
        </p:nvSpPr>
        <p:spPr bwMode="auto">
          <a:xfrm>
            <a:off x="1897063" y="1916113"/>
            <a:ext cx="0" cy="1808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678" name="Line 6">
            <a:extLst>
              <a:ext uri="{FF2B5EF4-FFF2-40B4-BE49-F238E27FC236}">
                <a16:creationId xmlns:a16="http://schemas.microsoft.com/office/drawing/2014/main" id="{6F4B9257-5EA7-4FF5-8C7C-034AAEF77FC4}"/>
              </a:ext>
            </a:extLst>
          </p:cNvPr>
          <p:cNvSpPr>
            <a:spLocks noChangeShapeType="1"/>
          </p:cNvSpPr>
          <p:nvPr/>
        </p:nvSpPr>
        <p:spPr bwMode="auto">
          <a:xfrm>
            <a:off x="1901825" y="1916113"/>
            <a:ext cx="4648200" cy="868362"/>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Rectangle 7">
            <a:extLst>
              <a:ext uri="{FF2B5EF4-FFF2-40B4-BE49-F238E27FC236}">
                <a16:creationId xmlns:a16="http://schemas.microsoft.com/office/drawing/2014/main" id="{4CD2DAB4-5775-48AF-BF40-D07FA2D3B4C7}"/>
              </a:ext>
            </a:extLst>
          </p:cNvPr>
          <p:cNvSpPr>
            <a:spLocks noChangeArrowheads="1"/>
          </p:cNvSpPr>
          <p:nvPr/>
        </p:nvSpPr>
        <p:spPr bwMode="auto">
          <a:xfrm>
            <a:off x="1547813" y="1414463"/>
            <a:ext cx="4175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800" b="0">
                <a:solidFill>
                  <a:srgbClr val="333399"/>
                </a:solidFill>
                <a:latin typeface="Arial" panose="020B0604020202020204" pitchFamily="34" charset="0"/>
              </a:rPr>
              <a:t>A</a:t>
            </a:r>
          </a:p>
        </p:txBody>
      </p:sp>
      <p:sp>
        <p:nvSpPr>
          <p:cNvPr id="19464" name="Rectangle 8">
            <a:extLst>
              <a:ext uri="{FF2B5EF4-FFF2-40B4-BE49-F238E27FC236}">
                <a16:creationId xmlns:a16="http://schemas.microsoft.com/office/drawing/2014/main" id="{1FE5E8F0-C2B1-48EB-A00F-0B1D690D8FF1}"/>
              </a:ext>
            </a:extLst>
          </p:cNvPr>
          <p:cNvSpPr>
            <a:spLocks noChangeArrowheads="1"/>
          </p:cNvSpPr>
          <p:nvPr/>
        </p:nvSpPr>
        <p:spPr bwMode="auto">
          <a:xfrm>
            <a:off x="6530975" y="1414463"/>
            <a:ext cx="4175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800" b="0">
                <a:solidFill>
                  <a:srgbClr val="333399"/>
                </a:solidFill>
                <a:latin typeface="Arial" panose="020B0604020202020204" pitchFamily="34" charset="0"/>
              </a:rPr>
              <a:t>B</a:t>
            </a:r>
          </a:p>
        </p:txBody>
      </p:sp>
      <p:sp>
        <p:nvSpPr>
          <p:cNvPr id="19465" name="Line 9">
            <a:extLst>
              <a:ext uri="{FF2B5EF4-FFF2-40B4-BE49-F238E27FC236}">
                <a16:creationId xmlns:a16="http://schemas.microsoft.com/office/drawing/2014/main" id="{216FEB46-FA75-40BC-9052-89E9166FA9B7}"/>
              </a:ext>
            </a:extLst>
          </p:cNvPr>
          <p:cNvSpPr>
            <a:spLocks noChangeShapeType="1"/>
          </p:cNvSpPr>
          <p:nvPr/>
        </p:nvSpPr>
        <p:spPr bwMode="auto">
          <a:xfrm flipH="1">
            <a:off x="1779588" y="2259013"/>
            <a:ext cx="6350" cy="1090612"/>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Rectangle 10">
            <a:extLst>
              <a:ext uri="{FF2B5EF4-FFF2-40B4-BE49-F238E27FC236}">
                <a16:creationId xmlns:a16="http://schemas.microsoft.com/office/drawing/2014/main" id="{30387983-04A8-456A-9DA8-0AE642CE9110}"/>
              </a:ext>
            </a:extLst>
          </p:cNvPr>
          <p:cNvSpPr>
            <a:spLocks noChangeArrowheads="1"/>
          </p:cNvSpPr>
          <p:nvPr/>
        </p:nvSpPr>
        <p:spPr bwMode="auto">
          <a:xfrm>
            <a:off x="1560513" y="2590800"/>
            <a:ext cx="250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i="1">
                <a:solidFill>
                  <a:srgbClr val="333399"/>
                </a:solidFill>
                <a:latin typeface="Arial" panose="020B0604020202020204" pitchFamily="34" charset="0"/>
              </a:rPr>
              <a:t>t</a:t>
            </a:r>
          </a:p>
        </p:txBody>
      </p:sp>
      <p:sp>
        <p:nvSpPr>
          <p:cNvPr id="19467" name="Line 11">
            <a:extLst>
              <a:ext uri="{FF2B5EF4-FFF2-40B4-BE49-F238E27FC236}">
                <a16:creationId xmlns:a16="http://schemas.microsoft.com/office/drawing/2014/main" id="{6200D8F9-CD33-46EE-9D7B-DEDFC47AF841}"/>
              </a:ext>
            </a:extLst>
          </p:cNvPr>
          <p:cNvSpPr>
            <a:spLocks noChangeShapeType="1"/>
          </p:cNvSpPr>
          <p:nvPr/>
        </p:nvSpPr>
        <p:spPr bwMode="auto">
          <a:xfrm>
            <a:off x="6569075" y="1905000"/>
            <a:ext cx="0" cy="148431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684" name="Line 12">
            <a:extLst>
              <a:ext uri="{FF2B5EF4-FFF2-40B4-BE49-F238E27FC236}">
                <a16:creationId xmlns:a16="http://schemas.microsoft.com/office/drawing/2014/main" id="{EC137D6A-5675-4F62-A823-65549EAA5278}"/>
              </a:ext>
            </a:extLst>
          </p:cNvPr>
          <p:cNvSpPr>
            <a:spLocks noChangeShapeType="1"/>
          </p:cNvSpPr>
          <p:nvPr/>
        </p:nvSpPr>
        <p:spPr bwMode="auto">
          <a:xfrm flipH="1">
            <a:off x="1897063" y="2619375"/>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3">
            <a:extLst>
              <a:ext uri="{FF2B5EF4-FFF2-40B4-BE49-F238E27FC236}">
                <a16:creationId xmlns:a16="http://schemas.microsoft.com/office/drawing/2014/main" id="{2237F86D-20C7-4E78-BFAC-BC09238C91A2}"/>
              </a:ext>
            </a:extLst>
          </p:cNvPr>
          <p:cNvGrpSpPr>
            <a:grpSpLocks/>
          </p:cNvGrpSpPr>
          <p:nvPr/>
        </p:nvGrpSpPr>
        <p:grpSpPr bwMode="auto">
          <a:xfrm>
            <a:off x="5340350" y="1911350"/>
            <a:ext cx="965200" cy="793750"/>
            <a:chOff x="3364" y="411"/>
            <a:chExt cx="608" cy="500"/>
          </a:xfrm>
        </p:grpSpPr>
        <p:sp>
          <p:nvSpPr>
            <p:cNvPr id="19493" name="Line 14">
              <a:extLst>
                <a:ext uri="{FF2B5EF4-FFF2-40B4-BE49-F238E27FC236}">
                  <a16:creationId xmlns:a16="http://schemas.microsoft.com/office/drawing/2014/main" id="{722FCC42-6EC9-452D-ABD1-8C9EF5D42FBB}"/>
                </a:ext>
              </a:extLst>
            </p:cNvPr>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AutoShape 15">
              <a:extLst>
                <a:ext uri="{FF2B5EF4-FFF2-40B4-BE49-F238E27FC236}">
                  <a16:creationId xmlns:a16="http://schemas.microsoft.com/office/drawing/2014/main" id="{725172EC-7C34-4185-A615-190AD07E0E1C}"/>
                </a:ext>
              </a:extLst>
            </p:cNvPr>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Arial" panose="020B0604020202020204" pitchFamily="34" charset="0"/>
                </a:rPr>
                <a:t>碰撞</a:t>
              </a:r>
            </a:p>
          </p:txBody>
        </p:sp>
      </p:grpSp>
      <p:grpSp>
        <p:nvGrpSpPr>
          <p:cNvPr id="3" name="Group 16">
            <a:extLst>
              <a:ext uri="{FF2B5EF4-FFF2-40B4-BE49-F238E27FC236}">
                <a16:creationId xmlns:a16="http://schemas.microsoft.com/office/drawing/2014/main" id="{10D8441C-1278-4C76-ACEB-A289B0676D08}"/>
              </a:ext>
            </a:extLst>
          </p:cNvPr>
          <p:cNvGrpSpPr>
            <a:grpSpLocks/>
          </p:cNvGrpSpPr>
          <p:nvPr/>
        </p:nvGrpSpPr>
        <p:grpSpPr bwMode="auto">
          <a:xfrm>
            <a:off x="250825" y="2455863"/>
            <a:ext cx="3960813" cy="1214437"/>
            <a:chOff x="158" y="754"/>
            <a:chExt cx="2495" cy="765"/>
          </a:xfrm>
        </p:grpSpPr>
        <p:sp>
          <p:nvSpPr>
            <p:cNvPr id="19488" name="Text Box 17">
              <a:extLst>
                <a:ext uri="{FF2B5EF4-FFF2-40B4-BE49-F238E27FC236}">
                  <a16:creationId xmlns:a16="http://schemas.microsoft.com/office/drawing/2014/main" id="{0AEA718E-A427-4DCE-BA4C-962918AFB2B4}"/>
                </a:ext>
              </a:extLst>
            </p:cNvPr>
            <p:cNvSpPr txBox="1">
              <a:spLocks noChangeArrowheads="1"/>
            </p:cNvSpPr>
            <p:nvPr/>
          </p:nvSpPr>
          <p:spPr bwMode="auto">
            <a:xfrm>
              <a:off x="158" y="1269"/>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2</a:t>
              </a:r>
              <a:r>
                <a:rPr kumimoji="1" lang="en-US" altLang="zh-CN" sz="2000" b="0">
                  <a:solidFill>
                    <a:srgbClr val="333399"/>
                  </a:solidFill>
                  <a:latin typeface="Arial" panose="020B0604020202020204" pitchFamily="34" charset="0"/>
                  <a:sym typeface="Symbol" panose="05050102010706020507" pitchFamily="18" charset="2"/>
                </a:rPr>
                <a:t></a:t>
              </a:r>
              <a:r>
                <a:rPr kumimoji="1" lang="en-US" altLang="zh-CN"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sym typeface="Symbol" panose="05050102010706020507" pitchFamily="18" charset="2"/>
                </a:rPr>
                <a:t> </a:t>
              </a:r>
            </a:p>
          </p:txBody>
        </p:sp>
        <p:sp>
          <p:nvSpPr>
            <p:cNvPr id="19489" name="Line 18">
              <a:extLst>
                <a:ext uri="{FF2B5EF4-FFF2-40B4-BE49-F238E27FC236}">
                  <a16:creationId xmlns:a16="http://schemas.microsoft.com/office/drawing/2014/main" id="{08FAA273-BF89-4C16-80A7-9A66130A103D}"/>
                </a:ext>
              </a:extLst>
            </p:cNvPr>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9490" name="Group 19">
              <a:extLst>
                <a:ext uri="{FF2B5EF4-FFF2-40B4-BE49-F238E27FC236}">
                  <a16:creationId xmlns:a16="http://schemas.microsoft.com/office/drawing/2014/main" id="{705C4AC2-911A-4A2A-A97E-C5E7346092B0}"/>
                </a:ext>
              </a:extLst>
            </p:cNvPr>
            <p:cNvGrpSpPr>
              <a:grpSpLocks/>
            </p:cNvGrpSpPr>
            <p:nvPr/>
          </p:nvGrpSpPr>
          <p:grpSpPr bwMode="auto">
            <a:xfrm>
              <a:off x="1247" y="754"/>
              <a:ext cx="1406" cy="272"/>
              <a:chOff x="1247" y="754"/>
              <a:chExt cx="1406" cy="272"/>
            </a:xfrm>
          </p:grpSpPr>
          <p:sp>
            <p:nvSpPr>
              <p:cNvPr id="19491" name="AutoShape 20">
                <a:extLst>
                  <a:ext uri="{FF2B5EF4-FFF2-40B4-BE49-F238E27FC236}">
                    <a16:creationId xmlns:a16="http://schemas.microsoft.com/office/drawing/2014/main" id="{FE0C77AA-CA08-44CD-AF8B-371C40D75F5C}"/>
                  </a:ext>
                </a:extLst>
              </p:cNvPr>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endParaRPr kumimoji="1" lang="zh-CN" altLang="en-US" sz="2000" b="0">
                  <a:solidFill>
                    <a:srgbClr val="333399"/>
                  </a:solidFill>
                  <a:latin typeface="Arial" panose="020B0604020202020204" pitchFamily="34" charset="0"/>
                </a:endParaRPr>
              </a:p>
            </p:txBody>
          </p:sp>
          <p:sp>
            <p:nvSpPr>
              <p:cNvPr id="19492" name="Text Box 21">
                <a:extLst>
                  <a:ext uri="{FF2B5EF4-FFF2-40B4-BE49-F238E27FC236}">
                    <a16:creationId xmlns:a16="http://schemas.microsoft.com/office/drawing/2014/main" id="{83D22F16-B69A-415F-A012-D90DF84D75D4}"/>
                  </a:ext>
                </a:extLst>
              </p:cNvPr>
              <p:cNvSpPr txBox="1">
                <a:spLocks noChangeArrowheads="1"/>
              </p:cNvSpPr>
              <p:nvPr/>
            </p:nvSpPr>
            <p:spPr bwMode="auto">
              <a:xfrm>
                <a:off x="1247" y="754"/>
                <a:ext cx="1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A </a:t>
                </a:r>
                <a:r>
                  <a:rPr kumimoji="1" lang="zh-CN" altLang="en-US" sz="2000" b="0">
                    <a:solidFill>
                      <a:srgbClr val="333399"/>
                    </a:solidFill>
                    <a:latin typeface="Arial" panose="020B0604020202020204" pitchFamily="34" charset="0"/>
                  </a:rPr>
                  <a:t>检测到发生碰撞</a:t>
                </a:r>
              </a:p>
            </p:txBody>
          </p:sp>
        </p:grpSp>
      </p:grpSp>
      <p:grpSp>
        <p:nvGrpSpPr>
          <p:cNvPr id="5" name="Group 22">
            <a:extLst>
              <a:ext uri="{FF2B5EF4-FFF2-40B4-BE49-F238E27FC236}">
                <a16:creationId xmlns:a16="http://schemas.microsoft.com/office/drawing/2014/main" id="{A393C09D-C324-4369-B8D7-957DE2D167E9}"/>
              </a:ext>
            </a:extLst>
          </p:cNvPr>
          <p:cNvGrpSpPr>
            <a:grpSpLocks/>
          </p:cNvGrpSpPr>
          <p:nvPr/>
        </p:nvGrpSpPr>
        <p:grpSpPr bwMode="auto">
          <a:xfrm>
            <a:off x="6615113" y="1792288"/>
            <a:ext cx="1844675" cy="969962"/>
            <a:chOff x="4167" y="336"/>
            <a:chExt cx="1162" cy="611"/>
          </a:xfrm>
        </p:grpSpPr>
        <p:grpSp>
          <p:nvGrpSpPr>
            <p:cNvPr id="19482" name="Group 23">
              <a:extLst>
                <a:ext uri="{FF2B5EF4-FFF2-40B4-BE49-F238E27FC236}">
                  <a16:creationId xmlns:a16="http://schemas.microsoft.com/office/drawing/2014/main" id="{C4DA7296-5105-4AFA-A06F-B8150D0B069F}"/>
                </a:ext>
              </a:extLst>
            </p:cNvPr>
            <p:cNvGrpSpPr>
              <a:grpSpLocks/>
            </p:cNvGrpSpPr>
            <p:nvPr/>
          </p:nvGrpSpPr>
          <p:grpSpPr bwMode="auto">
            <a:xfrm>
              <a:off x="4167" y="697"/>
              <a:ext cx="1027" cy="250"/>
              <a:chOff x="4167" y="697"/>
              <a:chExt cx="1027" cy="250"/>
            </a:xfrm>
          </p:grpSpPr>
          <p:sp>
            <p:nvSpPr>
              <p:cNvPr id="19486" name="Line 24">
                <a:extLst>
                  <a:ext uri="{FF2B5EF4-FFF2-40B4-BE49-F238E27FC236}">
                    <a16:creationId xmlns:a16="http://schemas.microsoft.com/office/drawing/2014/main" id="{DEC53828-C1D1-4C19-9CB5-1FEE0C84D408}"/>
                  </a:ext>
                </a:extLst>
              </p:cNvPr>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87" name="Text Box 25">
                <a:extLst>
                  <a:ext uri="{FF2B5EF4-FFF2-40B4-BE49-F238E27FC236}">
                    <a16:creationId xmlns:a16="http://schemas.microsoft.com/office/drawing/2014/main" id="{CD34A4F8-2B3A-4BFF-94A5-F7DB64D13B98}"/>
                  </a:ext>
                </a:extLst>
              </p:cNvPr>
              <p:cNvSpPr txBox="1">
                <a:spLocks noChangeArrowheads="1"/>
              </p:cNvSpPr>
              <p:nvPr/>
            </p:nvSpPr>
            <p:spPr bwMode="auto">
              <a:xfrm>
                <a:off x="4411" y="697"/>
                <a:ext cx="7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i="1">
                    <a:solidFill>
                      <a:srgbClr val="333399"/>
                    </a:solidFill>
                    <a:latin typeface="Arial" panose="020B0604020202020204" pitchFamily="34" charset="0"/>
                  </a:rPr>
                  <a:t>  </a:t>
                </a: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r>
                  <a:rPr kumimoji="1" lang="en-US" altLang="zh-CN"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sym typeface="Symbol" panose="05050102010706020507" pitchFamily="18" charset="2"/>
                  </a:rPr>
                  <a:t> </a:t>
                </a:r>
                <a:r>
                  <a:rPr kumimoji="1" lang="en-US" altLang="zh-CN" sz="2000" b="0" baseline="30000">
                    <a:solidFill>
                      <a:srgbClr val="333399"/>
                    </a:solidFill>
                    <a:latin typeface="Arial" panose="020B0604020202020204" pitchFamily="34" charset="0"/>
                  </a:rPr>
                  <a:t> </a:t>
                </a:r>
              </a:p>
            </p:txBody>
          </p:sp>
        </p:grpSp>
        <p:grpSp>
          <p:nvGrpSpPr>
            <p:cNvPr id="19483" name="Group 26">
              <a:extLst>
                <a:ext uri="{FF2B5EF4-FFF2-40B4-BE49-F238E27FC236}">
                  <a16:creationId xmlns:a16="http://schemas.microsoft.com/office/drawing/2014/main" id="{569E9085-054A-4BB3-AEEE-68B33691CB96}"/>
                </a:ext>
              </a:extLst>
            </p:cNvPr>
            <p:cNvGrpSpPr>
              <a:grpSpLocks/>
            </p:cNvGrpSpPr>
            <p:nvPr/>
          </p:nvGrpSpPr>
          <p:grpSpPr bwMode="auto">
            <a:xfrm>
              <a:off x="4286" y="336"/>
              <a:ext cx="1043" cy="256"/>
              <a:chOff x="4286" y="336"/>
              <a:chExt cx="1043" cy="256"/>
            </a:xfrm>
          </p:grpSpPr>
          <p:sp>
            <p:nvSpPr>
              <p:cNvPr id="19484" name="AutoShape 27">
                <a:extLst>
                  <a:ext uri="{FF2B5EF4-FFF2-40B4-BE49-F238E27FC236}">
                    <a16:creationId xmlns:a16="http://schemas.microsoft.com/office/drawing/2014/main" id="{09F57F84-CA9C-4E21-8879-BD0838DAFC11}"/>
                  </a:ext>
                </a:extLst>
              </p:cNvPr>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endParaRPr kumimoji="1" lang="zh-CN" altLang="en-US" sz="2000" b="0">
                  <a:solidFill>
                    <a:srgbClr val="333399"/>
                  </a:solidFill>
                  <a:latin typeface="Arial" panose="020B0604020202020204" pitchFamily="34" charset="0"/>
                </a:endParaRPr>
              </a:p>
            </p:txBody>
          </p:sp>
          <p:sp>
            <p:nvSpPr>
              <p:cNvPr id="19485" name="Text Box 28">
                <a:extLst>
                  <a:ext uri="{FF2B5EF4-FFF2-40B4-BE49-F238E27FC236}">
                    <a16:creationId xmlns:a16="http://schemas.microsoft.com/office/drawing/2014/main" id="{DE6CC5C7-6350-44C0-85F1-BE42D958A504}"/>
                  </a:ext>
                </a:extLst>
              </p:cNvPr>
              <p:cNvSpPr txBox="1">
                <a:spLocks noChangeArrowheads="1"/>
              </p:cNvSpPr>
              <p:nvPr/>
            </p:nvSpPr>
            <p:spPr bwMode="auto">
              <a:xfrm>
                <a:off x="4286" y="336"/>
                <a:ext cx="9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B </a:t>
                </a:r>
                <a:r>
                  <a:rPr kumimoji="1" lang="zh-CN" altLang="en-US" sz="2000" b="0">
                    <a:solidFill>
                      <a:srgbClr val="333399"/>
                    </a:solidFill>
                    <a:latin typeface="Arial" panose="020B0604020202020204" pitchFamily="34" charset="0"/>
                  </a:rPr>
                  <a:t>发送数据</a:t>
                </a:r>
              </a:p>
            </p:txBody>
          </p:sp>
        </p:grpSp>
      </p:grpSp>
      <p:grpSp>
        <p:nvGrpSpPr>
          <p:cNvPr id="8" name="Group 29">
            <a:extLst>
              <a:ext uri="{FF2B5EF4-FFF2-40B4-BE49-F238E27FC236}">
                <a16:creationId xmlns:a16="http://schemas.microsoft.com/office/drawing/2014/main" id="{A28924AE-2A23-4FEB-B36B-44C8DB2ED041}"/>
              </a:ext>
            </a:extLst>
          </p:cNvPr>
          <p:cNvGrpSpPr>
            <a:grpSpLocks/>
          </p:cNvGrpSpPr>
          <p:nvPr/>
        </p:nvGrpSpPr>
        <p:grpSpPr bwMode="auto">
          <a:xfrm>
            <a:off x="4067175" y="2632075"/>
            <a:ext cx="3725863" cy="1006475"/>
            <a:chOff x="2562" y="865"/>
            <a:chExt cx="2347" cy="634"/>
          </a:xfrm>
        </p:grpSpPr>
        <p:grpSp>
          <p:nvGrpSpPr>
            <p:cNvPr id="19477" name="Group 30">
              <a:extLst>
                <a:ext uri="{FF2B5EF4-FFF2-40B4-BE49-F238E27FC236}">
                  <a16:creationId xmlns:a16="http://schemas.microsoft.com/office/drawing/2014/main" id="{436795F2-8F71-4408-8D38-70D09D011C7C}"/>
                </a:ext>
              </a:extLst>
            </p:cNvPr>
            <p:cNvGrpSpPr>
              <a:grpSpLocks/>
            </p:cNvGrpSpPr>
            <p:nvPr/>
          </p:nvGrpSpPr>
          <p:grpSpPr bwMode="auto">
            <a:xfrm>
              <a:off x="2562" y="1240"/>
              <a:ext cx="1546" cy="259"/>
              <a:chOff x="2562" y="1240"/>
              <a:chExt cx="1546" cy="259"/>
            </a:xfrm>
          </p:grpSpPr>
          <p:sp>
            <p:nvSpPr>
              <p:cNvPr id="19480" name="AutoShape 31">
                <a:extLst>
                  <a:ext uri="{FF2B5EF4-FFF2-40B4-BE49-F238E27FC236}">
                    <a16:creationId xmlns:a16="http://schemas.microsoft.com/office/drawing/2014/main" id="{CF5B5BA1-4760-46A8-9603-82C2BA7788EF}"/>
                  </a:ext>
                </a:extLst>
              </p:cNvPr>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endParaRPr kumimoji="1" lang="zh-CN" altLang="en-US" sz="2000" b="0">
                  <a:solidFill>
                    <a:srgbClr val="333399"/>
                  </a:solidFill>
                  <a:latin typeface="Arial" panose="020B0604020202020204" pitchFamily="34" charset="0"/>
                </a:endParaRPr>
              </a:p>
            </p:txBody>
          </p:sp>
          <p:sp>
            <p:nvSpPr>
              <p:cNvPr id="19481" name="Text Box 32">
                <a:extLst>
                  <a:ext uri="{FF2B5EF4-FFF2-40B4-BE49-F238E27FC236}">
                    <a16:creationId xmlns:a16="http://schemas.microsoft.com/office/drawing/2014/main" id="{373D9A04-7094-4DC1-A28A-D0D1DFF17F40}"/>
                  </a:ext>
                </a:extLst>
              </p:cNvPr>
              <p:cNvSpPr txBox="1">
                <a:spLocks noChangeArrowheads="1"/>
              </p:cNvSpPr>
              <p:nvPr/>
            </p:nvSpPr>
            <p:spPr bwMode="auto">
              <a:xfrm>
                <a:off x="2562" y="1240"/>
                <a:ext cx="15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B </a:t>
                </a:r>
                <a:r>
                  <a:rPr kumimoji="1" lang="zh-CN" altLang="en-US" sz="2000" b="0">
                    <a:solidFill>
                      <a:srgbClr val="333399"/>
                    </a:solidFill>
                    <a:latin typeface="Arial" panose="020B0604020202020204" pitchFamily="34" charset="0"/>
                  </a:rPr>
                  <a:t>检测到发生碰撞</a:t>
                </a:r>
              </a:p>
            </p:txBody>
          </p:sp>
        </p:grpSp>
        <p:sp>
          <p:nvSpPr>
            <p:cNvPr id="19478" name="Line 33">
              <a:extLst>
                <a:ext uri="{FF2B5EF4-FFF2-40B4-BE49-F238E27FC236}">
                  <a16:creationId xmlns:a16="http://schemas.microsoft.com/office/drawing/2014/main" id="{54C2493A-6C26-4106-AFF1-59A3AFA10BAF}"/>
                </a:ext>
              </a:extLst>
            </p:cNvPr>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79" name="Text Box 34">
              <a:extLst>
                <a:ext uri="{FF2B5EF4-FFF2-40B4-BE49-F238E27FC236}">
                  <a16:creationId xmlns:a16="http://schemas.microsoft.com/office/drawing/2014/main" id="{F6E4D89C-8438-418B-93F0-EE23F844F065}"/>
                </a:ext>
              </a:extLst>
            </p:cNvPr>
            <p:cNvSpPr txBox="1">
              <a:spLocks noChangeArrowheads="1"/>
            </p:cNvSpPr>
            <p:nvPr/>
          </p:nvSpPr>
          <p:spPr bwMode="auto">
            <a:xfrm>
              <a:off x="4410" y="86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i="1">
                  <a:solidFill>
                    <a:srgbClr val="333399"/>
                  </a:solidFill>
                  <a:latin typeface="Arial" panose="020B0604020202020204" pitchFamily="34" charset="0"/>
                </a:rPr>
                <a:t>  </a:t>
              </a: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p>
          </p:txBody>
        </p:sp>
      </p:grpSp>
      <p:sp>
        <p:nvSpPr>
          <p:cNvPr id="19473" name="Text Box 35">
            <a:extLst>
              <a:ext uri="{FF2B5EF4-FFF2-40B4-BE49-F238E27FC236}">
                <a16:creationId xmlns:a16="http://schemas.microsoft.com/office/drawing/2014/main" id="{C1ADE8EF-AA70-40BC-AD30-8BBDD9C761D4}"/>
              </a:ext>
            </a:extLst>
          </p:cNvPr>
          <p:cNvSpPr txBox="1">
            <a:spLocks noChangeArrowheads="1"/>
          </p:cNvSpPr>
          <p:nvPr/>
        </p:nvSpPr>
        <p:spPr bwMode="auto">
          <a:xfrm>
            <a:off x="779463" y="1706563"/>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0</a:t>
            </a:r>
            <a:endParaRPr kumimoji="1" lang="en-US" altLang="zh-CN" sz="2000" b="0" baseline="30000">
              <a:solidFill>
                <a:srgbClr val="333399"/>
              </a:solidFill>
              <a:latin typeface="Arial" panose="020B0604020202020204" pitchFamily="34" charset="0"/>
            </a:endParaRPr>
          </a:p>
        </p:txBody>
      </p:sp>
      <p:sp>
        <p:nvSpPr>
          <p:cNvPr id="19474" name="Line 36">
            <a:extLst>
              <a:ext uri="{FF2B5EF4-FFF2-40B4-BE49-F238E27FC236}">
                <a16:creationId xmlns:a16="http://schemas.microsoft.com/office/drawing/2014/main" id="{7BE38BC1-700E-4957-9720-EA3C3914C3FC}"/>
              </a:ext>
            </a:extLst>
          </p:cNvPr>
          <p:cNvSpPr>
            <a:spLocks noChangeShapeType="1"/>
          </p:cNvSpPr>
          <p:nvPr/>
        </p:nvSpPr>
        <p:spPr bwMode="auto">
          <a:xfrm>
            <a:off x="1449388" y="1911350"/>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75" name="Text Box 37">
            <a:extLst>
              <a:ext uri="{FF2B5EF4-FFF2-40B4-BE49-F238E27FC236}">
                <a16:creationId xmlns:a16="http://schemas.microsoft.com/office/drawing/2014/main" id="{3846F6BF-0089-4FC6-8A64-F132052C9EBD}"/>
              </a:ext>
            </a:extLst>
          </p:cNvPr>
          <p:cNvSpPr txBox="1">
            <a:spLocks noChangeArrowheads="1"/>
          </p:cNvSpPr>
          <p:nvPr/>
        </p:nvSpPr>
        <p:spPr bwMode="auto">
          <a:xfrm>
            <a:off x="6662738" y="3040063"/>
            <a:ext cx="2230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b="0">
                <a:solidFill>
                  <a:srgbClr val="333399"/>
                </a:solidFill>
                <a:latin typeface="Arial" panose="020B0604020202020204" pitchFamily="34" charset="0"/>
              </a:rPr>
              <a:t>单程端到端</a:t>
            </a:r>
          </a:p>
          <a:p>
            <a:pPr algn="ctr" eaLnBrk="1" hangingPunct="1">
              <a:spcBef>
                <a:spcPct val="0"/>
              </a:spcBef>
              <a:buClrTx/>
              <a:buFontTx/>
              <a:buNone/>
            </a:pPr>
            <a:r>
              <a:rPr lang="zh-CN" altLang="en-US" sz="2400" b="0">
                <a:solidFill>
                  <a:srgbClr val="333399"/>
                </a:solidFill>
                <a:latin typeface="Arial" panose="020B0604020202020204" pitchFamily="34" charset="0"/>
              </a:rPr>
              <a:t>传播时延记为</a:t>
            </a:r>
            <a:r>
              <a:rPr lang="zh-CN" altLang="en-US" sz="2400" b="0" i="1">
                <a:solidFill>
                  <a:srgbClr val="333399"/>
                </a:solidFill>
                <a:latin typeface="Arial" panose="020B0604020202020204" pitchFamily="34" charset="0"/>
                <a:sym typeface="Symbol" panose="05050102010706020507" pitchFamily="18" charset="2"/>
              </a:rPr>
              <a:t></a:t>
            </a:r>
            <a:r>
              <a:rPr lang="zh-CN" altLang="en-US" sz="2400" b="0">
                <a:solidFill>
                  <a:srgbClr val="333399"/>
                </a:solidFill>
                <a:latin typeface="Arial" panose="020B0604020202020204" pitchFamily="34" charset="0"/>
              </a:rPr>
              <a:t> </a:t>
            </a:r>
          </a:p>
        </p:txBody>
      </p:sp>
      <p:sp>
        <p:nvSpPr>
          <p:cNvPr id="19476" name="Text Box 38">
            <a:extLst>
              <a:ext uri="{FF2B5EF4-FFF2-40B4-BE49-F238E27FC236}">
                <a16:creationId xmlns:a16="http://schemas.microsoft.com/office/drawing/2014/main" id="{651C5745-7325-462F-AC0D-7F4FBCDDA465}"/>
              </a:ext>
            </a:extLst>
          </p:cNvPr>
          <p:cNvSpPr txBox="1">
            <a:spLocks noChangeArrowheads="1"/>
          </p:cNvSpPr>
          <p:nvPr/>
        </p:nvSpPr>
        <p:spPr bwMode="auto">
          <a:xfrm>
            <a:off x="1906588" y="115888"/>
            <a:ext cx="7058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r" eaLnBrk="1" hangingPunct="1">
              <a:spcBef>
                <a:spcPct val="0"/>
              </a:spcBef>
              <a:buClrTx/>
              <a:buFontTx/>
              <a:buNone/>
            </a:pPr>
            <a:r>
              <a:rPr lang="zh-CN" altLang="en-US" sz="3200">
                <a:solidFill>
                  <a:schemeClr val="bg1"/>
                </a:solidFill>
                <a:latin typeface="Arial" panose="020B0604020202020204" pitchFamily="34" charset="0"/>
              </a:rPr>
              <a:t>传播时延对载波监听的影响</a:t>
            </a:r>
            <a:r>
              <a:rPr lang="zh-CN" altLang="en-US" sz="3600" b="0">
                <a:solidFill>
                  <a:schemeClr val="folHlink"/>
                </a:solidFill>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wipe(left)">
                                      <p:cBhvr>
                                        <p:cTn id="7" dur="5000"/>
                                        <p:tgtEl>
                                          <p:spTgt spid="284678"/>
                                        </p:tgtEl>
                                      </p:cBhvr>
                                    </p:animEffect>
                                  </p:childTnLst>
                                </p:cTn>
                              </p:par>
                              <p:par>
                                <p:cTn id="8" presetID="22" presetClass="entr" presetSubtype="2" fill="hold" nodeType="withEffect">
                                  <p:stCondLst>
                                    <p:cond delay="4000"/>
                                  </p:stCondLst>
                                  <p:childTnLst>
                                    <p:set>
                                      <p:cBhvr>
                                        <p:cTn id="9" dur="1" fill="hold">
                                          <p:stCondLst>
                                            <p:cond delay="0"/>
                                          </p:stCondLst>
                                        </p:cTn>
                                        <p:tgtEl>
                                          <p:spTgt spid="284684"/>
                                        </p:tgtEl>
                                        <p:attrNameLst>
                                          <p:attrName>style.visibility</p:attrName>
                                        </p:attrNameLst>
                                      </p:cBhvr>
                                      <p:to>
                                        <p:strVal val="visible"/>
                                      </p:to>
                                    </p:set>
                                    <p:animEffect transition="in" filter="wipe(right)">
                                      <p:cBhvr>
                                        <p:cTn id="10" dur="5000"/>
                                        <p:tgtEl>
                                          <p:spTgt spid="284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369445F6-976B-4ABF-B2BD-C695E95B94FC}"/>
              </a:ext>
            </a:extLst>
          </p:cNvPr>
          <p:cNvSpPr>
            <a:spLocks noChangeArrowheads="1"/>
          </p:cNvSpPr>
          <p:nvPr/>
        </p:nvSpPr>
        <p:spPr bwMode="auto">
          <a:xfrm>
            <a:off x="5302250" y="5429250"/>
            <a:ext cx="1144588" cy="142875"/>
          </a:xfrm>
          <a:prstGeom prst="rect">
            <a:avLst/>
          </a:prstGeom>
          <a:solidFill>
            <a:srgbClr val="996600"/>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86723" name="Rectangle 3">
            <a:extLst>
              <a:ext uri="{FF2B5EF4-FFF2-40B4-BE49-F238E27FC236}">
                <a16:creationId xmlns:a16="http://schemas.microsoft.com/office/drawing/2014/main" id="{7E628FA5-20E0-4C52-8638-430A8E1FE319}"/>
              </a:ext>
            </a:extLst>
          </p:cNvPr>
          <p:cNvSpPr>
            <a:spLocks noChangeArrowheads="1"/>
          </p:cNvSpPr>
          <p:nvPr/>
        </p:nvSpPr>
        <p:spPr bwMode="auto">
          <a:xfrm>
            <a:off x="2060575" y="5213350"/>
            <a:ext cx="4386263" cy="142875"/>
          </a:xfrm>
          <a:prstGeom prst="rect">
            <a:avLst/>
          </a:prstGeom>
          <a:solidFill>
            <a:schemeClr val="accent1"/>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1508" name="Line 4">
            <a:extLst>
              <a:ext uri="{FF2B5EF4-FFF2-40B4-BE49-F238E27FC236}">
                <a16:creationId xmlns:a16="http://schemas.microsoft.com/office/drawing/2014/main" id="{7233A8EA-95E3-40C8-8CFA-B5262E632642}"/>
              </a:ext>
            </a:extLst>
          </p:cNvPr>
          <p:cNvSpPr>
            <a:spLocks noChangeShapeType="1"/>
          </p:cNvSpPr>
          <p:nvPr/>
        </p:nvSpPr>
        <p:spPr bwMode="auto">
          <a:xfrm>
            <a:off x="1908175" y="652463"/>
            <a:ext cx="4660900" cy="0"/>
          </a:xfrm>
          <a:prstGeom prst="line">
            <a:avLst/>
          </a:prstGeom>
          <a:noFill/>
          <a:ln w="38100" cmpd="dbl">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9" name="Line 5">
            <a:extLst>
              <a:ext uri="{FF2B5EF4-FFF2-40B4-BE49-F238E27FC236}">
                <a16:creationId xmlns:a16="http://schemas.microsoft.com/office/drawing/2014/main" id="{F2E7A64E-1FAA-4C6D-AB40-4F953325C2D7}"/>
              </a:ext>
            </a:extLst>
          </p:cNvPr>
          <p:cNvSpPr>
            <a:spLocks noChangeShapeType="1"/>
          </p:cNvSpPr>
          <p:nvPr/>
        </p:nvSpPr>
        <p:spPr bwMode="auto">
          <a:xfrm>
            <a:off x="1908175" y="333375"/>
            <a:ext cx="4673600" cy="0"/>
          </a:xfrm>
          <a:prstGeom prst="line">
            <a:avLst/>
          </a:prstGeom>
          <a:noFill/>
          <a:ln w="19050">
            <a:solidFill>
              <a:srgbClr val="FFCC00"/>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Rectangle 6">
            <a:extLst>
              <a:ext uri="{FF2B5EF4-FFF2-40B4-BE49-F238E27FC236}">
                <a16:creationId xmlns:a16="http://schemas.microsoft.com/office/drawing/2014/main" id="{9A49E1F4-2A24-4089-A1C0-88B5454B9EF2}"/>
              </a:ext>
            </a:extLst>
          </p:cNvPr>
          <p:cNvSpPr>
            <a:spLocks noChangeArrowheads="1"/>
          </p:cNvSpPr>
          <p:nvPr/>
        </p:nvSpPr>
        <p:spPr bwMode="auto">
          <a:xfrm>
            <a:off x="3770313" y="153988"/>
            <a:ext cx="730250" cy="395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1 km</a:t>
            </a:r>
          </a:p>
        </p:txBody>
      </p:sp>
      <p:sp>
        <p:nvSpPr>
          <p:cNvPr id="21511" name="Line 7">
            <a:extLst>
              <a:ext uri="{FF2B5EF4-FFF2-40B4-BE49-F238E27FC236}">
                <a16:creationId xmlns:a16="http://schemas.microsoft.com/office/drawing/2014/main" id="{B01EEF3F-84DE-455E-94F7-CB16E6FA2A97}"/>
              </a:ext>
            </a:extLst>
          </p:cNvPr>
          <p:cNvSpPr>
            <a:spLocks noChangeShapeType="1"/>
          </p:cNvSpPr>
          <p:nvPr/>
        </p:nvSpPr>
        <p:spPr bwMode="auto">
          <a:xfrm>
            <a:off x="1897063" y="657225"/>
            <a:ext cx="0" cy="1808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a:extLst>
              <a:ext uri="{FF2B5EF4-FFF2-40B4-BE49-F238E27FC236}">
                <a16:creationId xmlns:a16="http://schemas.microsoft.com/office/drawing/2014/main" id="{7FBBFDAD-3237-47A4-8A2A-BC5D25342588}"/>
              </a:ext>
            </a:extLst>
          </p:cNvPr>
          <p:cNvSpPr>
            <a:spLocks noChangeShapeType="1"/>
          </p:cNvSpPr>
          <p:nvPr/>
        </p:nvSpPr>
        <p:spPr bwMode="auto">
          <a:xfrm>
            <a:off x="1901825" y="657225"/>
            <a:ext cx="4648200" cy="868363"/>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Rectangle 9">
            <a:extLst>
              <a:ext uri="{FF2B5EF4-FFF2-40B4-BE49-F238E27FC236}">
                <a16:creationId xmlns:a16="http://schemas.microsoft.com/office/drawing/2014/main" id="{21BAD49C-539E-47FC-84A4-FE8D034314F4}"/>
              </a:ext>
            </a:extLst>
          </p:cNvPr>
          <p:cNvSpPr>
            <a:spLocks noChangeArrowheads="1"/>
          </p:cNvSpPr>
          <p:nvPr/>
        </p:nvSpPr>
        <p:spPr bwMode="auto">
          <a:xfrm>
            <a:off x="1641475" y="307975"/>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a:solidFill>
                  <a:srgbClr val="FFFF00"/>
                </a:solidFill>
                <a:latin typeface="Arial" panose="020B0604020202020204" pitchFamily="34" charset="0"/>
              </a:rPr>
              <a:t>A</a:t>
            </a:r>
          </a:p>
        </p:txBody>
      </p:sp>
      <p:sp>
        <p:nvSpPr>
          <p:cNvPr id="21514" name="Rectangle 10">
            <a:extLst>
              <a:ext uri="{FF2B5EF4-FFF2-40B4-BE49-F238E27FC236}">
                <a16:creationId xmlns:a16="http://schemas.microsoft.com/office/drawing/2014/main" id="{E3B7A37D-D771-4A91-A08D-DEE4F30D397D}"/>
              </a:ext>
            </a:extLst>
          </p:cNvPr>
          <p:cNvSpPr>
            <a:spLocks noChangeArrowheads="1"/>
          </p:cNvSpPr>
          <p:nvPr/>
        </p:nvSpPr>
        <p:spPr bwMode="auto">
          <a:xfrm>
            <a:off x="6464300" y="307975"/>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a:solidFill>
                  <a:srgbClr val="FFFF00"/>
                </a:solidFill>
                <a:latin typeface="Arial" panose="020B0604020202020204" pitchFamily="34" charset="0"/>
              </a:rPr>
              <a:t>B</a:t>
            </a:r>
          </a:p>
        </p:txBody>
      </p:sp>
      <p:sp>
        <p:nvSpPr>
          <p:cNvPr id="21515" name="Line 11">
            <a:extLst>
              <a:ext uri="{FF2B5EF4-FFF2-40B4-BE49-F238E27FC236}">
                <a16:creationId xmlns:a16="http://schemas.microsoft.com/office/drawing/2014/main" id="{B7163BC7-E124-4472-8497-8A6062E0177B}"/>
              </a:ext>
            </a:extLst>
          </p:cNvPr>
          <p:cNvSpPr>
            <a:spLocks noChangeShapeType="1"/>
          </p:cNvSpPr>
          <p:nvPr/>
        </p:nvSpPr>
        <p:spPr bwMode="auto">
          <a:xfrm flipH="1">
            <a:off x="1779588" y="1000125"/>
            <a:ext cx="6350" cy="1090613"/>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Rectangle 12">
            <a:extLst>
              <a:ext uri="{FF2B5EF4-FFF2-40B4-BE49-F238E27FC236}">
                <a16:creationId xmlns:a16="http://schemas.microsoft.com/office/drawing/2014/main" id="{8E9C5B37-CE8C-478D-A417-6A88730C8B0A}"/>
              </a:ext>
            </a:extLst>
          </p:cNvPr>
          <p:cNvSpPr>
            <a:spLocks noChangeArrowheads="1"/>
          </p:cNvSpPr>
          <p:nvPr/>
        </p:nvSpPr>
        <p:spPr bwMode="auto">
          <a:xfrm>
            <a:off x="1560513" y="1331913"/>
            <a:ext cx="2651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i="1">
                <a:solidFill>
                  <a:srgbClr val="FF3300"/>
                </a:solidFill>
                <a:latin typeface="Arial" panose="020B0604020202020204" pitchFamily="34" charset="0"/>
              </a:rPr>
              <a:t>t</a:t>
            </a:r>
          </a:p>
        </p:txBody>
      </p:sp>
      <p:sp>
        <p:nvSpPr>
          <p:cNvPr id="21517" name="Line 13">
            <a:extLst>
              <a:ext uri="{FF2B5EF4-FFF2-40B4-BE49-F238E27FC236}">
                <a16:creationId xmlns:a16="http://schemas.microsoft.com/office/drawing/2014/main" id="{97A2B46B-9E33-4315-91F9-68A34A20428D}"/>
              </a:ext>
            </a:extLst>
          </p:cNvPr>
          <p:cNvSpPr>
            <a:spLocks noChangeShapeType="1"/>
          </p:cNvSpPr>
          <p:nvPr/>
        </p:nvSpPr>
        <p:spPr bwMode="auto">
          <a:xfrm>
            <a:off x="6569075" y="646113"/>
            <a:ext cx="0" cy="1484312"/>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14">
            <a:extLst>
              <a:ext uri="{FF2B5EF4-FFF2-40B4-BE49-F238E27FC236}">
                <a16:creationId xmlns:a16="http://schemas.microsoft.com/office/drawing/2014/main" id="{3CF2A046-804C-4819-A78E-988352365C0A}"/>
              </a:ext>
            </a:extLst>
          </p:cNvPr>
          <p:cNvSpPr>
            <a:spLocks noChangeShapeType="1"/>
          </p:cNvSpPr>
          <p:nvPr/>
        </p:nvSpPr>
        <p:spPr bwMode="auto">
          <a:xfrm flipH="1">
            <a:off x="1897063" y="1360488"/>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19" name="Group 15">
            <a:extLst>
              <a:ext uri="{FF2B5EF4-FFF2-40B4-BE49-F238E27FC236}">
                <a16:creationId xmlns:a16="http://schemas.microsoft.com/office/drawing/2014/main" id="{3985E8A7-7D64-489D-A746-0CE2FE9BB78B}"/>
              </a:ext>
            </a:extLst>
          </p:cNvPr>
          <p:cNvGrpSpPr>
            <a:grpSpLocks/>
          </p:cNvGrpSpPr>
          <p:nvPr/>
        </p:nvGrpSpPr>
        <p:grpSpPr bwMode="auto">
          <a:xfrm>
            <a:off x="5340350" y="652463"/>
            <a:ext cx="965200" cy="793750"/>
            <a:chOff x="3364" y="411"/>
            <a:chExt cx="608" cy="500"/>
          </a:xfrm>
        </p:grpSpPr>
        <p:sp>
          <p:nvSpPr>
            <p:cNvPr id="21579" name="Line 16">
              <a:extLst>
                <a:ext uri="{FF2B5EF4-FFF2-40B4-BE49-F238E27FC236}">
                  <a16:creationId xmlns:a16="http://schemas.microsoft.com/office/drawing/2014/main" id="{D1A1466D-86D4-4836-BD54-C3029492D5D5}"/>
                </a:ext>
              </a:extLst>
            </p:cNvPr>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0" name="AutoShape 17">
              <a:extLst>
                <a:ext uri="{FF2B5EF4-FFF2-40B4-BE49-F238E27FC236}">
                  <a16:creationId xmlns:a16="http://schemas.microsoft.com/office/drawing/2014/main" id="{0FA6EF81-5DB5-467C-A508-E618707000F0}"/>
                </a:ext>
              </a:extLst>
            </p:cNvPr>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zh-CN" altLang="en-US" sz="2000" b="0">
                  <a:solidFill>
                    <a:srgbClr val="333399"/>
                  </a:solidFill>
                  <a:latin typeface="Arial" panose="020B0604020202020204" pitchFamily="34" charset="0"/>
                </a:rPr>
                <a:t>碰撞</a:t>
              </a:r>
            </a:p>
          </p:txBody>
        </p:sp>
      </p:grpSp>
      <p:sp>
        <p:nvSpPr>
          <p:cNvPr id="286738" name="Text Box 18">
            <a:extLst>
              <a:ext uri="{FF2B5EF4-FFF2-40B4-BE49-F238E27FC236}">
                <a16:creationId xmlns:a16="http://schemas.microsoft.com/office/drawing/2014/main" id="{96BED33E-E5BF-4A9B-B376-F4DBEC8A1935}"/>
              </a:ext>
            </a:extLst>
          </p:cNvPr>
          <p:cNvSpPr txBox="1">
            <a:spLocks noChangeArrowheads="1"/>
          </p:cNvSpPr>
          <p:nvPr/>
        </p:nvSpPr>
        <p:spPr bwMode="auto">
          <a:xfrm>
            <a:off x="6877050" y="3275013"/>
            <a:ext cx="22018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nSpc>
                <a:spcPct val="90000"/>
              </a:lnSpc>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r>
              <a:rPr kumimoji="1" lang="en-US" altLang="zh-CN"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sym typeface="Symbol" panose="05050102010706020507" pitchFamily="18" charset="2"/>
              </a:rPr>
              <a:t> </a:t>
            </a:r>
            <a:endParaRPr kumimoji="1" lang="en-US" altLang="zh-CN" sz="2000" b="0">
              <a:solidFill>
                <a:srgbClr val="333399"/>
              </a:solidFill>
              <a:latin typeface="Arial" panose="020B0604020202020204" pitchFamily="34" charset="0"/>
            </a:endParaRPr>
          </a:p>
          <a:p>
            <a:pPr>
              <a:lnSpc>
                <a:spcPct val="90000"/>
              </a:lnSpc>
              <a:spcBef>
                <a:spcPct val="0"/>
              </a:spcBef>
              <a:buClrTx/>
              <a:buFontTx/>
              <a:buNone/>
            </a:pPr>
            <a:r>
              <a:rPr kumimoji="1" lang="en-US" altLang="zh-CN" sz="2000" b="0">
                <a:solidFill>
                  <a:srgbClr val="333399"/>
                </a:solidFill>
                <a:latin typeface="Arial" panose="020B0604020202020204" pitchFamily="34" charset="0"/>
              </a:rPr>
              <a:t>B </a:t>
            </a:r>
            <a:r>
              <a:rPr kumimoji="1" lang="zh-CN" altLang="en-US" sz="2000" b="0">
                <a:solidFill>
                  <a:srgbClr val="333399"/>
                </a:solidFill>
                <a:latin typeface="Arial" panose="020B0604020202020204" pitchFamily="34" charset="0"/>
              </a:rPr>
              <a:t>检测到</a:t>
            </a:r>
            <a:r>
              <a:rPr kumimoji="1" lang="zh-CN" altLang="en-US" sz="2000" b="0">
                <a:solidFill>
                  <a:schemeClr val="hlink"/>
                </a:solidFill>
                <a:latin typeface="Arial" panose="020B0604020202020204" pitchFamily="34" charset="0"/>
              </a:rPr>
              <a:t>信道空闲</a:t>
            </a:r>
          </a:p>
          <a:p>
            <a:pPr>
              <a:lnSpc>
                <a:spcPct val="90000"/>
              </a:lnSpc>
              <a:spcBef>
                <a:spcPct val="0"/>
              </a:spcBef>
              <a:buClrTx/>
              <a:buFontTx/>
              <a:buNone/>
            </a:pPr>
            <a:r>
              <a:rPr kumimoji="1" lang="zh-CN" altLang="en-US" sz="2000" b="0">
                <a:solidFill>
                  <a:srgbClr val="333399"/>
                </a:solidFill>
                <a:latin typeface="Arial" panose="020B0604020202020204" pitchFamily="34" charset="0"/>
              </a:rPr>
              <a:t>发送数据</a:t>
            </a:r>
          </a:p>
        </p:txBody>
      </p:sp>
      <p:sp>
        <p:nvSpPr>
          <p:cNvPr id="286739" name="Text Box 19">
            <a:extLst>
              <a:ext uri="{FF2B5EF4-FFF2-40B4-BE49-F238E27FC236}">
                <a16:creationId xmlns:a16="http://schemas.microsoft.com/office/drawing/2014/main" id="{A72751BA-DE3F-4382-96F2-05083F949207}"/>
              </a:ext>
            </a:extLst>
          </p:cNvPr>
          <p:cNvSpPr txBox="1">
            <a:spLocks noChangeArrowheads="1"/>
          </p:cNvSpPr>
          <p:nvPr/>
        </p:nvSpPr>
        <p:spPr bwMode="auto">
          <a:xfrm>
            <a:off x="6877050" y="4246563"/>
            <a:ext cx="1417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nSpc>
                <a:spcPct val="90000"/>
              </a:lnSpc>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r>
              <a:rPr kumimoji="1" lang="en-US" altLang="zh-CN" sz="2000" b="0">
                <a:solidFill>
                  <a:schemeClr val="tx1"/>
                </a:solidFill>
                <a:latin typeface="Tahoma" panose="020B0604030504040204" pitchFamily="34" charset="0"/>
                <a:ea typeface="宋体" panose="02010600030101010101" pitchFamily="2" charset="-122"/>
              </a:rPr>
              <a:t> </a:t>
            </a:r>
            <a:r>
              <a:rPr kumimoji="1" lang="en-US" altLang="zh-CN" sz="2000" b="0">
                <a:solidFill>
                  <a:srgbClr val="333399"/>
                </a:solidFill>
                <a:latin typeface="Arial" panose="020B0604020202020204" pitchFamily="34" charset="0"/>
                <a:sym typeface="Symbol" panose="05050102010706020507" pitchFamily="18" charset="2"/>
              </a:rPr>
              <a:t>  / 2</a:t>
            </a:r>
            <a:endParaRPr kumimoji="1" lang="en-US" altLang="zh-CN" sz="2000" b="0" baseline="30000">
              <a:solidFill>
                <a:srgbClr val="333399"/>
              </a:solidFill>
              <a:latin typeface="Arial" panose="020B0604020202020204" pitchFamily="34" charset="0"/>
            </a:endParaRPr>
          </a:p>
          <a:p>
            <a:pPr>
              <a:lnSpc>
                <a:spcPct val="90000"/>
              </a:lnSpc>
              <a:spcBef>
                <a:spcPct val="0"/>
              </a:spcBef>
              <a:buClrTx/>
              <a:buFontTx/>
              <a:buNone/>
            </a:pPr>
            <a:r>
              <a:rPr kumimoji="1" lang="zh-CN" altLang="en-US" sz="2000" b="0">
                <a:solidFill>
                  <a:srgbClr val="333399"/>
                </a:solidFill>
                <a:latin typeface="Arial" panose="020B0604020202020204" pitchFamily="34" charset="0"/>
              </a:rPr>
              <a:t>发生碰撞</a:t>
            </a:r>
          </a:p>
        </p:txBody>
      </p:sp>
      <p:grpSp>
        <p:nvGrpSpPr>
          <p:cNvPr id="21522" name="Group 20">
            <a:extLst>
              <a:ext uri="{FF2B5EF4-FFF2-40B4-BE49-F238E27FC236}">
                <a16:creationId xmlns:a16="http://schemas.microsoft.com/office/drawing/2014/main" id="{E1C791F5-C9CC-4BD4-B8A4-2E9DD90C7067}"/>
              </a:ext>
            </a:extLst>
          </p:cNvPr>
          <p:cNvGrpSpPr>
            <a:grpSpLocks/>
          </p:cNvGrpSpPr>
          <p:nvPr/>
        </p:nvGrpSpPr>
        <p:grpSpPr bwMode="auto">
          <a:xfrm>
            <a:off x="250825" y="1196975"/>
            <a:ext cx="3960813" cy="1214438"/>
            <a:chOff x="158" y="754"/>
            <a:chExt cx="2495" cy="765"/>
          </a:xfrm>
        </p:grpSpPr>
        <p:sp>
          <p:nvSpPr>
            <p:cNvPr id="21574" name="Text Box 21">
              <a:extLst>
                <a:ext uri="{FF2B5EF4-FFF2-40B4-BE49-F238E27FC236}">
                  <a16:creationId xmlns:a16="http://schemas.microsoft.com/office/drawing/2014/main" id="{3297E9BA-627C-4607-9263-A27748990549}"/>
                </a:ext>
              </a:extLst>
            </p:cNvPr>
            <p:cNvSpPr txBox="1">
              <a:spLocks noChangeArrowheads="1"/>
            </p:cNvSpPr>
            <p:nvPr/>
          </p:nvSpPr>
          <p:spPr bwMode="auto">
            <a:xfrm>
              <a:off x="158" y="1269"/>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2</a:t>
              </a:r>
              <a:r>
                <a:rPr kumimoji="1" lang="en-US" altLang="zh-CN" sz="2000" b="0">
                  <a:solidFill>
                    <a:srgbClr val="333399"/>
                  </a:solidFill>
                  <a:latin typeface="Arial" panose="020B0604020202020204" pitchFamily="34" charset="0"/>
                  <a:sym typeface="Symbol" panose="05050102010706020507" pitchFamily="18" charset="2"/>
                </a:rPr>
                <a:t></a:t>
              </a:r>
              <a:r>
                <a:rPr kumimoji="1" lang="en-US" altLang="zh-CN"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sym typeface="Symbol" panose="05050102010706020507" pitchFamily="18" charset="2"/>
                </a:rPr>
                <a:t> </a:t>
              </a:r>
            </a:p>
          </p:txBody>
        </p:sp>
        <p:sp>
          <p:nvSpPr>
            <p:cNvPr id="21575" name="Line 22">
              <a:extLst>
                <a:ext uri="{FF2B5EF4-FFF2-40B4-BE49-F238E27FC236}">
                  <a16:creationId xmlns:a16="http://schemas.microsoft.com/office/drawing/2014/main" id="{3FDAA0D1-A72F-40D0-9747-176ADEC3C0D7}"/>
                </a:ext>
              </a:extLst>
            </p:cNvPr>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1576" name="Group 23">
              <a:extLst>
                <a:ext uri="{FF2B5EF4-FFF2-40B4-BE49-F238E27FC236}">
                  <a16:creationId xmlns:a16="http://schemas.microsoft.com/office/drawing/2014/main" id="{BE0613F0-AA95-48AE-AC4C-053750770724}"/>
                </a:ext>
              </a:extLst>
            </p:cNvPr>
            <p:cNvGrpSpPr>
              <a:grpSpLocks/>
            </p:cNvGrpSpPr>
            <p:nvPr/>
          </p:nvGrpSpPr>
          <p:grpSpPr bwMode="auto">
            <a:xfrm>
              <a:off x="1247" y="754"/>
              <a:ext cx="1406" cy="272"/>
              <a:chOff x="1247" y="754"/>
              <a:chExt cx="1406" cy="272"/>
            </a:xfrm>
          </p:grpSpPr>
          <p:sp>
            <p:nvSpPr>
              <p:cNvPr id="21577" name="AutoShape 24">
                <a:extLst>
                  <a:ext uri="{FF2B5EF4-FFF2-40B4-BE49-F238E27FC236}">
                    <a16:creationId xmlns:a16="http://schemas.microsoft.com/office/drawing/2014/main" id="{9A170FD4-A181-4CAE-941B-1997666D78A7}"/>
                  </a:ext>
                </a:extLst>
              </p:cNvPr>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endParaRPr kumimoji="1" lang="zh-CN" altLang="en-US" sz="2000" b="0">
                  <a:solidFill>
                    <a:srgbClr val="333399"/>
                  </a:solidFill>
                  <a:latin typeface="Arial" panose="020B0604020202020204" pitchFamily="34" charset="0"/>
                </a:endParaRPr>
              </a:p>
            </p:txBody>
          </p:sp>
          <p:sp>
            <p:nvSpPr>
              <p:cNvPr id="21578" name="Text Box 25">
                <a:extLst>
                  <a:ext uri="{FF2B5EF4-FFF2-40B4-BE49-F238E27FC236}">
                    <a16:creationId xmlns:a16="http://schemas.microsoft.com/office/drawing/2014/main" id="{9A162612-094F-4DD7-B4B1-0AD6681DCF45}"/>
                  </a:ext>
                </a:extLst>
              </p:cNvPr>
              <p:cNvSpPr txBox="1">
                <a:spLocks noChangeArrowheads="1"/>
              </p:cNvSpPr>
              <p:nvPr/>
            </p:nvSpPr>
            <p:spPr bwMode="auto">
              <a:xfrm>
                <a:off x="1247" y="754"/>
                <a:ext cx="1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A </a:t>
                </a:r>
                <a:r>
                  <a:rPr kumimoji="1" lang="zh-CN" altLang="en-US" sz="2000" b="0">
                    <a:solidFill>
                      <a:srgbClr val="333399"/>
                    </a:solidFill>
                    <a:latin typeface="Arial" panose="020B0604020202020204" pitchFamily="34" charset="0"/>
                  </a:rPr>
                  <a:t>检测到发生碰撞</a:t>
                </a:r>
              </a:p>
            </p:txBody>
          </p:sp>
        </p:grpSp>
      </p:grpSp>
      <p:grpSp>
        <p:nvGrpSpPr>
          <p:cNvPr id="21523" name="Group 26">
            <a:extLst>
              <a:ext uri="{FF2B5EF4-FFF2-40B4-BE49-F238E27FC236}">
                <a16:creationId xmlns:a16="http://schemas.microsoft.com/office/drawing/2014/main" id="{9BC2F935-64F6-4BD4-A2B4-549C88615669}"/>
              </a:ext>
            </a:extLst>
          </p:cNvPr>
          <p:cNvGrpSpPr>
            <a:grpSpLocks/>
          </p:cNvGrpSpPr>
          <p:nvPr/>
        </p:nvGrpSpPr>
        <p:grpSpPr bwMode="auto">
          <a:xfrm>
            <a:off x="6615113" y="533400"/>
            <a:ext cx="1844675" cy="969963"/>
            <a:chOff x="4167" y="336"/>
            <a:chExt cx="1162" cy="611"/>
          </a:xfrm>
        </p:grpSpPr>
        <p:grpSp>
          <p:nvGrpSpPr>
            <p:cNvPr id="21568" name="Group 27">
              <a:extLst>
                <a:ext uri="{FF2B5EF4-FFF2-40B4-BE49-F238E27FC236}">
                  <a16:creationId xmlns:a16="http://schemas.microsoft.com/office/drawing/2014/main" id="{F6CB45C0-6B89-4538-9752-3E61898EEF98}"/>
                </a:ext>
              </a:extLst>
            </p:cNvPr>
            <p:cNvGrpSpPr>
              <a:grpSpLocks/>
            </p:cNvGrpSpPr>
            <p:nvPr/>
          </p:nvGrpSpPr>
          <p:grpSpPr bwMode="auto">
            <a:xfrm>
              <a:off x="4167" y="697"/>
              <a:ext cx="1027" cy="250"/>
              <a:chOff x="4167" y="697"/>
              <a:chExt cx="1027" cy="250"/>
            </a:xfrm>
          </p:grpSpPr>
          <p:sp>
            <p:nvSpPr>
              <p:cNvPr id="21572" name="Line 28">
                <a:extLst>
                  <a:ext uri="{FF2B5EF4-FFF2-40B4-BE49-F238E27FC236}">
                    <a16:creationId xmlns:a16="http://schemas.microsoft.com/office/drawing/2014/main" id="{CA86C667-83D4-4638-BDF7-5B9DBE0E3ED5}"/>
                  </a:ext>
                </a:extLst>
              </p:cNvPr>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73" name="Text Box 29">
                <a:extLst>
                  <a:ext uri="{FF2B5EF4-FFF2-40B4-BE49-F238E27FC236}">
                    <a16:creationId xmlns:a16="http://schemas.microsoft.com/office/drawing/2014/main" id="{D744749D-2367-4725-BE69-EC62E1C025A5}"/>
                  </a:ext>
                </a:extLst>
              </p:cNvPr>
              <p:cNvSpPr txBox="1">
                <a:spLocks noChangeArrowheads="1"/>
              </p:cNvSpPr>
              <p:nvPr/>
            </p:nvSpPr>
            <p:spPr bwMode="auto">
              <a:xfrm>
                <a:off x="4411" y="697"/>
                <a:ext cx="7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i="1">
                    <a:solidFill>
                      <a:srgbClr val="333399"/>
                    </a:solidFill>
                    <a:latin typeface="Arial" panose="020B0604020202020204" pitchFamily="34" charset="0"/>
                  </a:rPr>
                  <a:t>  </a:t>
                </a: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r>
                  <a:rPr kumimoji="1" lang="en-US" altLang="zh-CN"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sym typeface="Symbol" panose="05050102010706020507" pitchFamily="18" charset="2"/>
                  </a:rPr>
                  <a:t> </a:t>
                </a:r>
                <a:r>
                  <a:rPr kumimoji="1" lang="en-US" altLang="zh-CN" sz="2000" b="0" baseline="30000">
                    <a:solidFill>
                      <a:srgbClr val="333399"/>
                    </a:solidFill>
                    <a:latin typeface="Arial" panose="020B0604020202020204" pitchFamily="34" charset="0"/>
                  </a:rPr>
                  <a:t> </a:t>
                </a:r>
              </a:p>
            </p:txBody>
          </p:sp>
        </p:grpSp>
        <p:grpSp>
          <p:nvGrpSpPr>
            <p:cNvPr id="21569" name="Group 30">
              <a:extLst>
                <a:ext uri="{FF2B5EF4-FFF2-40B4-BE49-F238E27FC236}">
                  <a16:creationId xmlns:a16="http://schemas.microsoft.com/office/drawing/2014/main" id="{0C9074ED-0FCC-4DAB-9EB7-FF61FCB1B156}"/>
                </a:ext>
              </a:extLst>
            </p:cNvPr>
            <p:cNvGrpSpPr>
              <a:grpSpLocks/>
            </p:cNvGrpSpPr>
            <p:nvPr/>
          </p:nvGrpSpPr>
          <p:grpSpPr bwMode="auto">
            <a:xfrm>
              <a:off x="4286" y="336"/>
              <a:ext cx="1043" cy="256"/>
              <a:chOff x="4286" y="336"/>
              <a:chExt cx="1043" cy="256"/>
            </a:xfrm>
          </p:grpSpPr>
          <p:sp>
            <p:nvSpPr>
              <p:cNvPr id="21570" name="AutoShape 31">
                <a:extLst>
                  <a:ext uri="{FF2B5EF4-FFF2-40B4-BE49-F238E27FC236}">
                    <a16:creationId xmlns:a16="http://schemas.microsoft.com/office/drawing/2014/main" id="{EDD838B8-62CD-47A1-8A5A-3D04C6D60032}"/>
                  </a:ext>
                </a:extLst>
              </p:cNvPr>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endParaRPr kumimoji="1" lang="zh-CN" altLang="en-US" sz="2000" b="0">
                  <a:solidFill>
                    <a:srgbClr val="333399"/>
                  </a:solidFill>
                  <a:latin typeface="Arial" panose="020B0604020202020204" pitchFamily="34" charset="0"/>
                </a:endParaRPr>
              </a:p>
            </p:txBody>
          </p:sp>
          <p:sp>
            <p:nvSpPr>
              <p:cNvPr id="21571" name="Text Box 32">
                <a:extLst>
                  <a:ext uri="{FF2B5EF4-FFF2-40B4-BE49-F238E27FC236}">
                    <a16:creationId xmlns:a16="http://schemas.microsoft.com/office/drawing/2014/main" id="{2DE7A72D-039A-4E88-B7F4-ED2DE1CB07D8}"/>
                  </a:ext>
                </a:extLst>
              </p:cNvPr>
              <p:cNvSpPr txBox="1">
                <a:spLocks noChangeArrowheads="1"/>
              </p:cNvSpPr>
              <p:nvPr/>
            </p:nvSpPr>
            <p:spPr bwMode="auto">
              <a:xfrm>
                <a:off x="4286" y="336"/>
                <a:ext cx="9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B </a:t>
                </a:r>
                <a:r>
                  <a:rPr kumimoji="1" lang="zh-CN" altLang="en-US" sz="2000" b="0">
                    <a:solidFill>
                      <a:srgbClr val="333399"/>
                    </a:solidFill>
                    <a:latin typeface="Arial" panose="020B0604020202020204" pitchFamily="34" charset="0"/>
                  </a:rPr>
                  <a:t>发送数据</a:t>
                </a:r>
              </a:p>
            </p:txBody>
          </p:sp>
        </p:grpSp>
      </p:grpSp>
      <p:grpSp>
        <p:nvGrpSpPr>
          <p:cNvPr id="21524" name="Group 33">
            <a:extLst>
              <a:ext uri="{FF2B5EF4-FFF2-40B4-BE49-F238E27FC236}">
                <a16:creationId xmlns:a16="http://schemas.microsoft.com/office/drawing/2014/main" id="{5D6630EB-31EE-464A-9A87-4013543B0C03}"/>
              </a:ext>
            </a:extLst>
          </p:cNvPr>
          <p:cNvGrpSpPr>
            <a:grpSpLocks/>
          </p:cNvGrpSpPr>
          <p:nvPr/>
        </p:nvGrpSpPr>
        <p:grpSpPr bwMode="auto">
          <a:xfrm>
            <a:off x="4067175" y="1373188"/>
            <a:ext cx="3725863" cy="1006475"/>
            <a:chOff x="2562" y="865"/>
            <a:chExt cx="2347" cy="634"/>
          </a:xfrm>
        </p:grpSpPr>
        <p:grpSp>
          <p:nvGrpSpPr>
            <p:cNvPr id="21563" name="Group 34">
              <a:extLst>
                <a:ext uri="{FF2B5EF4-FFF2-40B4-BE49-F238E27FC236}">
                  <a16:creationId xmlns:a16="http://schemas.microsoft.com/office/drawing/2014/main" id="{A894A193-A46A-4A93-90B8-AEFD49548BD3}"/>
                </a:ext>
              </a:extLst>
            </p:cNvPr>
            <p:cNvGrpSpPr>
              <a:grpSpLocks/>
            </p:cNvGrpSpPr>
            <p:nvPr/>
          </p:nvGrpSpPr>
          <p:grpSpPr bwMode="auto">
            <a:xfrm>
              <a:off x="2562" y="1240"/>
              <a:ext cx="1546" cy="259"/>
              <a:chOff x="2562" y="1240"/>
              <a:chExt cx="1546" cy="259"/>
            </a:xfrm>
          </p:grpSpPr>
          <p:sp>
            <p:nvSpPr>
              <p:cNvPr id="21566" name="AutoShape 35">
                <a:extLst>
                  <a:ext uri="{FF2B5EF4-FFF2-40B4-BE49-F238E27FC236}">
                    <a16:creationId xmlns:a16="http://schemas.microsoft.com/office/drawing/2014/main" id="{9B414D9A-2968-4F14-ADFF-1276F574C300}"/>
                  </a:ext>
                </a:extLst>
              </p:cNvPr>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endParaRPr kumimoji="1" lang="zh-CN" altLang="en-US" sz="2000" b="0">
                  <a:solidFill>
                    <a:srgbClr val="333399"/>
                  </a:solidFill>
                  <a:latin typeface="Arial" panose="020B0604020202020204" pitchFamily="34" charset="0"/>
                </a:endParaRPr>
              </a:p>
            </p:txBody>
          </p:sp>
          <p:sp>
            <p:nvSpPr>
              <p:cNvPr id="21567" name="Text Box 36">
                <a:extLst>
                  <a:ext uri="{FF2B5EF4-FFF2-40B4-BE49-F238E27FC236}">
                    <a16:creationId xmlns:a16="http://schemas.microsoft.com/office/drawing/2014/main" id="{AD00216D-F118-434F-98E0-B8CD7E51106D}"/>
                  </a:ext>
                </a:extLst>
              </p:cNvPr>
              <p:cNvSpPr txBox="1">
                <a:spLocks noChangeArrowheads="1"/>
              </p:cNvSpPr>
              <p:nvPr/>
            </p:nvSpPr>
            <p:spPr bwMode="auto">
              <a:xfrm>
                <a:off x="2562" y="1240"/>
                <a:ext cx="15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a:solidFill>
                      <a:srgbClr val="333399"/>
                    </a:solidFill>
                    <a:latin typeface="Arial" panose="020B0604020202020204" pitchFamily="34" charset="0"/>
                  </a:rPr>
                  <a:t>B </a:t>
                </a:r>
                <a:r>
                  <a:rPr kumimoji="1" lang="zh-CN" altLang="en-US" sz="2000" b="0">
                    <a:solidFill>
                      <a:srgbClr val="333399"/>
                    </a:solidFill>
                    <a:latin typeface="Arial" panose="020B0604020202020204" pitchFamily="34" charset="0"/>
                  </a:rPr>
                  <a:t>检测到发生碰撞</a:t>
                </a:r>
              </a:p>
            </p:txBody>
          </p:sp>
        </p:grpSp>
        <p:sp>
          <p:nvSpPr>
            <p:cNvPr id="21564" name="Line 37">
              <a:extLst>
                <a:ext uri="{FF2B5EF4-FFF2-40B4-BE49-F238E27FC236}">
                  <a16:creationId xmlns:a16="http://schemas.microsoft.com/office/drawing/2014/main" id="{B95D5729-3026-4BF1-9E2E-13B50EC1AFA7}"/>
                </a:ext>
              </a:extLst>
            </p:cNvPr>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65" name="Text Box 38">
              <a:extLst>
                <a:ext uri="{FF2B5EF4-FFF2-40B4-BE49-F238E27FC236}">
                  <a16:creationId xmlns:a16="http://schemas.microsoft.com/office/drawing/2014/main" id="{3022CC5B-2254-486E-A3A1-5949EC15E097}"/>
                </a:ext>
              </a:extLst>
            </p:cNvPr>
            <p:cNvSpPr txBox="1">
              <a:spLocks noChangeArrowheads="1"/>
            </p:cNvSpPr>
            <p:nvPr/>
          </p:nvSpPr>
          <p:spPr bwMode="auto">
            <a:xfrm>
              <a:off x="4410" y="86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i="1">
                  <a:solidFill>
                    <a:srgbClr val="333399"/>
                  </a:solidFill>
                  <a:latin typeface="Arial" panose="020B0604020202020204" pitchFamily="34" charset="0"/>
                </a:rPr>
                <a:t>  </a:t>
              </a: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p>
          </p:txBody>
        </p:sp>
      </p:grpSp>
      <p:sp>
        <p:nvSpPr>
          <p:cNvPr id="286759" name="Rectangle 39">
            <a:extLst>
              <a:ext uri="{FF2B5EF4-FFF2-40B4-BE49-F238E27FC236}">
                <a16:creationId xmlns:a16="http://schemas.microsoft.com/office/drawing/2014/main" id="{8041A3F1-570F-4431-92DC-11E72D4D4208}"/>
              </a:ext>
            </a:extLst>
          </p:cNvPr>
          <p:cNvSpPr>
            <a:spLocks noChangeArrowheads="1"/>
          </p:cNvSpPr>
          <p:nvPr/>
        </p:nvSpPr>
        <p:spPr bwMode="auto">
          <a:xfrm>
            <a:off x="1692275" y="4364038"/>
            <a:ext cx="400050" cy="504825"/>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A</a:t>
            </a:r>
          </a:p>
        </p:txBody>
      </p:sp>
      <p:sp>
        <p:nvSpPr>
          <p:cNvPr id="286760" name="Rectangle 40">
            <a:extLst>
              <a:ext uri="{FF2B5EF4-FFF2-40B4-BE49-F238E27FC236}">
                <a16:creationId xmlns:a16="http://schemas.microsoft.com/office/drawing/2014/main" id="{19E22B49-01F7-4325-92AA-D03FB37BDE0C}"/>
              </a:ext>
            </a:extLst>
          </p:cNvPr>
          <p:cNvSpPr>
            <a:spLocks noChangeArrowheads="1"/>
          </p:cNvSpPr>
          <p:nvPr/>
        </p:nvSpPr>
        <p:spPr bwMode="auto">
          <a:xfrm>
            <a:off x="6403975" y="5141913"/>
            <a:ext cx="400050" cy="50165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B</a:t>
            </a:r>
          </a:p>
        </p:txBody>
      </p:sp>
      <p:grpSp>
        <p:nvGrpSpPr>
          <p:cNvPr id="10" name="Group 41">
            <a:extLst>
              <a:ext uri="{FF2B5EF4-FFF2-40B4-BE49-F238E27FC236}">
                <a16:creationId xmlns:a16="http://schemas.microsoft.com/office/drawing/2014/main" id="{A9758837-7519-4DCA-9336-B8C7B288743D}"/>
              </a:ext>
            </a:extLst>
          </p:cNvPr>
          <p:cNvGrpSpPr>
            <a:grpSpLocks/>
          </p:cNvGrpSpPr>
          <p:nvPr/>
        </p:nvGrpSpPr>
        <p:grpSpPr bwMode="auto">
          <a:xfrm>
            <a:off x="2092325" y="4437063"/>
            <a:ext cx="4100513" cy="142875"/>
            <a:chOff x="1318" y="2795"/>
            <a:chExt cx="2583" cy="90"/>
          </a:xfrm>
        </p:grpSpPr>
        <p:sp>
          <p:nvSpPr>
            <p:cNvPr id="21561" name="Rectangle 42">
              <a:extLst>
                <a:ext uri="{FF2B5EF4-FFF2-40B4-BE49-F238E27FC236}">
                  <a16:creationId xmlns:a16="http://schemas.microsoft.com/office/drawing/2014/main" id="{878B1B6C-B21E-4C75-BF9B-80C24A54CEEF}"/>
                </a:ext>
              </a:extLst>
            </p:cNvPr>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1562" name="Line 43">
              <a:extLst>
                <a:ext uri="{FF2B5EF4-FFF2-40B4-BE49-F238E27FC236}">
                  <a16:creationId xmlns:a16="http://schemas.microsoft.com/office/drawing/2014/main" id="{094B7F4B-4D76-4F31-8521-4A933E2B4EC9}"/>
                </a:ext>
              </a:extLst>
            </p:cNvPr>
            <p:cNvSpPr>
              <a:spLocks noChangeShapeType="1"/>
            </p:cNvSpPr>
            <p:nvPr/>
          </p:nvSpPr>
          <p:spPr bwMode="auto">
            <a:xfrm>
              <a:off x="3780" y="2841"/>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4">
            <a:extLst>
              <a:ext uri="{FF2B5EF4-FFF2-40B4-BE49-F238E27FC236}">
                <a16:creationId xmlns:a16="http://schemas.microsoft.com/office/drawing/2014/main" id="{760C67B6-78E8-47FF-B940-59CB54E83B1C}"/>
              </a:ext>
            </a:extLst>
          </p:cNvPr>
          <p:cNvGrpSpPr>
            <a:grpSpLocks/>
          </p:cNvGrpSpPr>
          <p:nvPr/>
        </p:nvGrpSpPr>
        <p:grpSpPr bwMode="auto">
          <a:xfrm>
            <a:off x="5810250" y="4651375"/>
            <a:ext cx="636588" cy="146050"/>
            <a:chOff x="3660" y="2930"/>
            <a:chExt cx="401" cy="92"/>
          </a:xfrm>
        </p:grpSpPr>
        <p:sp>
          <p:nvSpPr>
            <p:cNvPr id="21559" name="Rectangle 45">
              <a:extLst>
                <a:ext uri="{FF2B5EF4-FFF2-40B4-BE49-F238E27FC236}">
                  <a16:creationId xmlns:a16="http://schemas.microsoft.com/office/drawing/2014/main" id="{8B49D32D-2631-4D9C-950E-96A1DB31FE2C}"/>
                </a:ext>
              </a:extLst>
            </p:cNvPr>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1560" name="Line 46">
              <a:extLst>
                <a:ext uri="{FF2B5EF4-FFF2-40B4-BE49-F238E27FC236}">
                  <a16:creationId xmlns:a16="http://schemas.microsoft.com/office/drawing/2014/main" id="{62109100-DB31-47CE-BC1F-FA1CB2926DCE}"/>
                </a:ext>
              </a:extLst>
            </p:cNvPr>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67" name="Line 47">
            <a:extLst>
              <a:ext uri="{FF2B5EF4-FFF2-40B4-BE49-F238E27FC236}">
                <a16:creationId xmlns:a16="http://schemas.microsoft.com/office/drawing/2014/main" id="{CB7FC09A-ECC0-4151-92A7-A167DDC24FBF}"/>
              </a:ext>
            </a:extLst>
          </p:cNvPr>
          <p:cNvSpPr>
            <a:spLocks noChangeShapeType="1"/>
          </p:cNvSpPr>
          <p:nvPr/>
        </p:nvSpPr>
        <p:spPr bwMode="auto">
          <a:xfrm>
            <a:off x="6345238" y="5284788"/>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48">
            <a:extLst>
              <a:ext uri="{FF2B5EF4-FFF2-40B4-BE49-F238E27FC236}">
                <a16:creationId xmlns:a16="http://schemas.microsoft.com/office/drawing/2014/main" id="{DD7038A5-8C65-447A-9345-5046BBA86B45}"/>
              </a:ext>
            </a:extLst>
          </p:cNvPr>
          <p:cNvGrpSpPr>
            <a:grpSpLocks/>
          </p:cNvGrpSpPr>
          <p:nvPr/>
        </p:nvGrpSpPr>
        <p:grpSpPr bwMode="auto">
          <a:xfrm>
            <a:off x="1692275" y="5903913"/>
            <a:ext cx="5111750" cy="503237"/>
            <a:chOff x="1066" y="3719"/>
            <a:chExt cx="3220" cy="317"/>
          </a:xfrm>
        </p:grpSpPr>
        <p:sp>
          <p:nvSpPr>
            <p:cNvPr id="21554" name="Rectangle 49">
              <a:extLst>
                <a:ext uri="{FF2B5EF4-FFF2-40B4-BE49-F238E27FC236}">
                  <a16:creationId xmlns:a16="http://schemas.microsoft.com/office/drawing/2014/main" id="{4F70A1EB-AF36-4D12-B700-F20A55529D1D}"/>
                </a:ext>
              </a:extLst>
            </p:cNvPr>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1555" name="Rectangle 50">
              <a:extLst>
                <a:ext uri="{FF2B5EF4-FFF2-40B4-BE49-F238E27FC236}">
                  <a16:creationId xmlns:a16="http://schemas.microsoft.com/office/drawing/2014/main" id="{0B271AC4-EB7D-4C83-90AD-D8EDDD8E00DF}"/>
                </a:ext>
              </a:extLst>
            </p:cNvPr>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1556" name="Rectangle 51">
              <a:extLst>
                <a:ext uri="{FF2B5EF4-FFF2-40B4-BE49-F238E27FC236}">
                  <a16:creationId xmlns:a16="http://schemas.microsoft.com/office/drawing/2014/main" id="{23772807-3950-42A4-BD4F-AD17BFE9547D}"/>
                </a:ext>
              </a:extLst>
            </p:cNvPr>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A</a:t>
              </a:r>
            </a:p>
          </p:txBody>
        </p:sp>
        <p:sp>
          <p:nvSpPr>
            <p:cNvPr id="21557" name="Rectangle 52">
              <a:extLst>
                <a:ext uri="{FF2B5EF4-FFF2-40B4-BE49-F238E27FC236}">
                  <a16:creationId xmlns:a16="http://schemas.microsoft.com/office/drawing/2014/main" id="{E3E01D6A-3DBA-4179-8395-E7AB9A710FEF}"/>
                </a:ext>
              </a:extLst>
            </p:cNvPr>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B</a:t>
              </a:r>
            </a:p>
          </p:txBody>
        </p:sp>
        <p:sp>
          <p:nvSpPr>
            <p:cNvPr id="21558" name="Line 53">
              <a:extLst>
                <a:ext uri="{FF2B5EF4-FFF2-40B4-BE49-F238E27FC236}">
                  <a16:creationId xmlns:a16="http://schemas.microsoft.com/office/drawing/2014/main" id="{29F7AECB-52BB-43B4-BE76-98B8793344E6}"/>
                </a:ext>
              </a:extLst>
            </p:cNvPr>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74" name="Rectangle 54">
            <a:extLst>
              <a:ext uri="{FF2B5EF4-FFF2-40B4-BE49-F238E27FC236}">
                <a16:creationId xmlns:a16="http://schemas.microsoft.com/office/drawing/2014/main" id="{AE6652C5-09D8-40C8-8E48-0F20F1387165}"/>
              </a:ext>
            </a:extLst>
          </p:cNvPr>
          <p:cNvSpPr>
            <a:spLocks noChangeArrowheads="1"/>
          </p:cNvSpPr>
          <p:nvPr/>
        </p:nvSpPr>
        <p:spPr bwMode="auto">
          <a:xfrm>
            <a:off x="6319838" y="3817938"/>
            <a:ext cx="127000" cy="146050"/>
          </a:xfrm>
          <a:prstGeom prst="rect">
            <a:avLst/>
          </a:prstGeom>
          <a:solidFill>
            <a:srgbClr val="996600"/>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86775" name="Rectangle 55">
            <a:extLst>
              <a:ext uri="{FF2B5EF4-FFF2-40B4-BE49-F238E27FC236}">
                <a16:creationId xmlns:a16="http://schemas.microsoft.com/office/drawing/2014/main" id="{46668CC4-A95A-409A-8B54-D80FEFF4D4D0}"/>
              </a:ext>
            </a:extLst>
          </p:cNvPr>
          <p:cNvSpPr>
            <a:spLocks noChangeArrowheads="1"/>
          </p:cNvSpPr>
          <p:nvPr/>
        </p:nvSpPr>
        <p:spPr bwMode="auto">
          <a:xfrm>
            <a:off x="2092325" y="3602038"/>
            <a:ext cx="3400425" cy="144462"/>
          </a:xfrm>
          <a:prstGeom prst="rect">
            <a:avLst/>
          </a:prstGeom>
          <a:solidFill>
            <a:schemeClr val="accent1"/>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86776" name="Rectangle 56">
            <a:extLst>
              <a:ext uri="{FF2B5EF4-FFF2-40B4-BE49-F238E27FC236}">
                <a16:creationId xmlns:a16="http://schemas.microsoft.com/office/drawing/2014/main" id="{43B1D31F-A598-4AF9-9F9A-C14DD6AC3591}"/>
              </a:ext>
            </a:extLst>
          </p:cNvPr>
          <p:cNvSpPr>
            <a:spLocks noChangeArrowheads="1"/>
          </p:cNvSpPr>
          <p:nvPr/>
        </p:nvSpPr>
        <p:spPr bwMode="auto">
          <a:xfrm>
            <a:off x="1692275" y="3530600"/>
            <a:ext cx="400050" cy="504825"/>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A</a:t>
            </a:r>
          </a:p>
        </p:txBody>
      </p:sp>
      <p:sp>
        <p:nvSpPr>
          <p:cNvPr id="286777" name="Rectangle 57">
            <a:extLst>
              <a:ext uri="{FF2B5EF4-FFF2-40B4-BE49-F238E27FC236}">
                <a16:creationId xmlns:a16="http://schemas.microsoft.com/office/drawing/2014/main" id="{1D9CF26E-75CA-418F-9003-6CA3B0E75F93}"/>
              </a:ext>
            </a:extLst>
          </p:cNvPr>
          <p:cNvSpPr>
            <a:spLocks noChangeArrowheads="1"/>
          </p:cNvSpPr>
          <p:nvPr/>
        </p:nvSpPr>
        <p:spPr bwMode="auto">
          <a:xfrm>
            <a:off x="6403975" y="3530600"/>
            <a:ext cx="400050" cy="504825"/>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B</a:t>
            </a:r>
          </a:p>
        </p:txBody>
      </p:sp>
      <p:sp>
        <p:nvSpPr>
          <p:cNvPr id="286778" name="Line 58">
            <a:extLst>
              <a:ext uri="{FF2B5EF4-FFF2-40B4-BE49-F238E27FC236}">
                <a16:creationId xmlns:a16="http://schemas.microsoft.com/office/drawing/2014/main" id="{FF46FFD8-1833-423C-8C0F-734DCB41C4E7}"/>
              </a:ext>
            </a:extLst>
          </p:cNvPr>
          <p:cNvSpPr>
            <a:spLocks noChangeShapeType="1"/>
          </p:cNvSpPr>
          <p:nvPr/>
        </p:nvSpPr>
        <p:spPr bwMode="auto">
          <a:xfrm>
            <a:off x="5492750" y="3675063"/>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779" name="Line 59">
            <a:extLst>
              <a:ext uri="{FF2B5EF4-FFF2-40B4-BE49-F238E27FC236}">
                <a16:creationId xmlns:a16="http://schemas.microsoft.com/office/drawing/2014/main" id="{F4253DD4-4713-4009-A0ED-00993808FAC8}"/>
              </a:ext>
            </a:extLst>
          </p:cNvPr>
          <p:cNvSpPr>
            <a:spLocks noChangeShapeType="1"/>
          </p:cNvSpPr>
          <p:nvPr/>
        </p:nvSpPr>
        <p:spPr bwMode="auto">
          <a:xfrm flipH="1">
            <a:off x="6129338" y="3889375"/>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780" name="Text Box 60">
            <a:extLst>
              <a:ext uri="{FF2B5EF4-FFF2-40B4-BE49-F238E27FC236}">
                <a16:creationId xmlns:a16="http://schemas.microsoft.com/office/drawing/2014/main" id="{EDE33983-DCA6-4C7F-8A74-65DF647DE274}"/>
              </a:ext>
            </a:extLst>
          </p:cNvPr>
          <p:cNvSpPr txBox="1">
            <a:spLocks noChangeArrowheads="1"/>
          </p:cNvSpPr>
          <p:nvPr/>
        </p:nvSpPr>
        <p:spPr bwMode="auto">
          <a:xfrm>
            <a:off x="293688" y="2374900"/>
            <a:ext cx="132556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lnSpc>
                <a:spcPct val="90000"/>
              </a:lnSpc>
              <a:spcBef>
                <a:spcPct val="0"/>
              </a:spcBef>
              <a:buClrTx/>
              <a:buFontTx/>
              <a:buNone/>
            </a:pPr>
            <a:r>
              <a:rPr kumimoji="1" lang="zh-CN" altLang="en-US" sz="2000" b="0" i="1">
                <a:solidFill>
                  <a:srgbClr val="333399"/>
                </a:solidFill>
                <a:latin typeface="Arial" panose="020B0604020202020204" pitchFamily="34" charset="0"/>
              </a:rPr>
              <a:t> </a:t>
            </a: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0</a:t>
            </a:r>
            <a:endParaRPr kumimoji="1" lang="en-US" altLang="zh-CN" sz="2000" b="0" baseline="30000">
              <a:solidFill>
                <a:srgbClr val="333399"/>
              </a:solidFill>
              <a:latin typeface="Arial" panose="020B0604020202020204" pitchFamily="34" charset="0"/>
            </a:endParaRPr>
          </a:p>
          <a:p>
            <a:pPr algn="ctr">
              <a:lnSpc>
                <a:spcPct val="95000"/>
              </a:lnSpc>
              <a:spcBef>
                <a:spcPct val="0"/>
              </a:spcBef>
              <a:buClrTx/>
              <a:buFontTx/>
              <a:buNone/>
            </a:pPr>
            <a:r>
              <a:rPr kumimoji="1" lang="en-US" altLang="zh-CN" sz="2000" b="0">
                <a:solidFill>
                  <a:srgbClr val="333399"/>
                </a:solidFill>
                <a:latin typeface="Arial" panose="020B0604020202020204" pitchFamily="34" charset="0"/>
              </a:rPr>
              <a:t>  A </a:t>
            </a:r>
            <a:r>
              <a:rPr kumimoji="1" lang="zh-CN" altLang="en-US" sz="2000" b="0">
                <a:solidFill>
                  <a:srgbClr val="333399"/>
                </a:solidFill>
                <a:latin typeface="Arial" panose="020B0604020202020204" pitchFamily="34" charset="0"/>
              </a:rPr>
              <a:t>检测到</a:t>
            </a:r>
          </a:p>
          <a:p>
            <a:pPr algn="ctr">
              <a:lnSpc>
                <a:spcPct val="95000"/>
              </a:lnSpc>
              <a:spcBef>
                <a:spcPct val="0"/>
              </a:spcBef>
              <a:buClrTx/>
              <a:buFontTx/>
              <a:buNone/>
            </a:pPr>
            <a:r>
              <a:rPr kumimoji="1" lang="zh-CN" altLang="en-US" sz="2000" b="0">
                <a:solidFill>
                  <a:srgbClr val="333399"/>
                </a:solidFill>
                <a:latin typeface="Arial" panose="020B0604020202020204" pitchFamily="34" charset="0"/>
              </a:rPr>
              <a:t>信道空闲</a:t>
            </a:r>
          </a:p>
          <a:p>
            <a:pPr algn="ctr">
              <a:lnSpc>
                <a:spcPct val="95000"/>
              </a:lnSpc>
              <a:spcBef>
                <a:spcPct val="0"/>
              </a:spcBef>
              <a:buClrTx/>
              <a:buFontTx/>
              <a:buNone/>
            </a:pPr>
            <a:r>
              <a:rPr kumimoji="1" lang="zh-CN" altLang="en-US" sz="2000" b="0">
                <a:solidFill>
                  <a:srgbClr val="333399"/>
                </a:solidFill>
                <a:latin typeface="Arial" panose="020B0604020202020204" pitchFamily="34" charset="0"/>
              </a:rPr>
              <a:t>发送数据</a:t>
            </a:r>
          </a:p>
        </p:txBody>
      </p:sp>
      <p:grpSp>
        <p:nvGrpSpPr>
          <p:cNvPr id="13" name="Group 61">
            <a:extLst>
              <a:ext uri="{FF2B5EF4-FFF2-40B4-BE49-F238E27FC236}">
                <a16:creationId xmlns:a16="http://schemas.microsoft.com/office/drawing/2014/main" id="{DCBDA27E-E24C-46E2-8603-5729A00D64CF}"/>
              </a:ext>
            </a:extLst>
          </p:cNvPr>
          <p:cNvGrpSpPr>
            <a:grpSpLocks/>
          </p:cNvGrpSpPr>
          <p:nvPr/>
        </p:nvGrpSpPr>
        <p:grpSpPr bwMode="auto">
          <a:xfrm>
            <a:off x="1995488" y="2808288"/>
            <a:ext cx="446087" cy="142875"/>
            <a:chOff x="1176" y="1872"/>
            <a:chExt cx="336" cy="96"/>
          </a:xfrm>
        </p:grpSpPr>
        <p:sp>
          <p:nvSpPr>
            <p:cNvPr id="21552" name="Rectangle 62">
              <a:extLst>
                <a:ext uri="{FF2B5EF4-FFF2-40B4-BE49-F238E27FC236}">
                  <a16:creationId xmlns:a16="http://schemas.microsoft.com/office/drawing/2014/main" id="{89953083-6E42-455D-89B4-D078D373477D}"/>
                </a:ext>
              </a:extLst>
            </p:cNvPr>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1553" name="Line 63">
              <a:extLst>
                <a:ext uri="{FF2B5EF4-FFF2-40B4-BE49-F238E27FC236}">
                  <a16:creationId xmlns:a16="http://schemas.microsoft.com/office/drawing/2014/main" id="{AE1D29F6-5AD3-48AF-9412-25C5ECCA7011}"/>
                </a:ext>
              </a:extLst>
            </p:cNvPr>
            <p:cNvSpPr>
              <a:spLocks noChangeShapeType="1"/>
            </p:cNvSpPr>
            <p:nvPr/>
          </p:nvSpPr>
          <p:spPr bwMode="auto">
            <a:xfrm>
              <a:off x="1368" y="1926"/>
              <a:ext cx="144"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84" name="Rectangle 64">
            <a:extLst>
              <a:ext uri="{FF2B5EF4-FFF2-40B4-BE49-F238E27FC236}">
                <a16:creationId xmlns:a16="http://schemas.microsoft.com/office/drawing/2014/main" id="{EA71C19F-8ABF-47A2-9400-C1B01CE586BC}"/>
              </a:ext>
            </a:extLst>
          </p:cNvPr>
          <p:cNvSpPr>
            <a:spLocks noChangeArrowheads="1"/>
          </p:cNvSpPr>
          <p:nvPr/>
        </p:nvSpPr>
        <p:spPr bwMode="auto">
          <a:xfrm>
            <a:off x="1692275" y="2736850"/>
            <a:ext cx="400050" cy="503238"/>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A</a:t>
            </a:r>
          </a:p>
        </p:txBody>
      </p:sp>
      <p:sp>
        <p:nvSpPr>
          <p:cNvPr id="286785" name="Rectangle 65">
            <a:extLst>
              <a:ext uri="{FF2B5EF4-FFF2-40B4-BE49-F238E27FC236}">
                <a16:creationId xmlns:a16="http://schemas.microsoft.com/office/drawing/2014/main" id="{83AF160E-6185-4FEF-B103-3DB33E3AB9E5}"/>
              </a:ext>
            </a:extLst>
          </p:cNvPr>
          <p:cNvSpPr>
            <a:spLocks noChangeArrowheads="1"/>
          </p:cNvSpPr>
          <p:nvPr/>
        </p:nvSpPr>
        <p:spPr bwMode="auto">
          <a:xfrm>
            <a:off x="6403975" y="2736850"/>
            <a:ext cx="400050" cy="503238"/>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B</a:t>
            </a:r>
          </a:p>
        </p:txBody>
      </p:sp>
      <p:sp>
        <p:nvSpPr>
          <p:cNvPr id="21541" name="Text Box 66">
            <a:extLst>
              <a:ext uri="{FF2B5EF4-FFF2-40B4-BE49-F238E27FC236}">
                <a16:creationId xmlns:a16="http://schemas.microsoft.com/office/drawing/2014/main" id="{24239C23-9FC1-47EC-B8FA-05BED2F473A1}"/>
              </a:ext>
            </a:extLst>
          </p:cNvPr>
          <p:cNvSpPr txBox="1">
            <a:spLocks noChangeArrowheads="1"/>
          </p:cNvSpPr>
          <p:nvPr/>
        </p:nvSpPr>
        <p:spPr bwMode="auto">
          <a:xfrm>
            <a:off x="779463" y="447675"/>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0</a:t>
            </a:r>
            <a:endParaRPr kumimoji="1" lang="en-US" altLang="zh-CN" sz="2000" b="0" baseline="30000">
              <a:solidFill>
                <a:srgbClr val="333399"/>
              </a:solidFill>
              <a:latin typeface="Arial" panose="020B0604020202020204" pitchFamily="34" charset="0"/>
            </a:endParaRPr>
          </a:p>
        </p:txBody>
      </p:sp>
      <p:sp>
        <p:nvSpPr>
          <p:cNvPr id="21542" name="Line 67">
            <a:extLst>
              <a:ext uri="{FF2B5EF4-FFF2-40B4-BE49-F238E27FC236}">
                <a16:creationId xmlns:a16="http://schemas.microsoft.com/office/drawing/2014/main" id="{083C0089-2C74-4159-B552-03DF46070C4C}"/>
              </a:ext>
            </a:extLst>
          </p:cNvPr>
          <p:cNvSpPr>
            <a:spLocks noChangeShapeType="1"/>
          </p:cNvSpPr>
          <p:nvPr/>
        </p:nvSpPr>
        <p:spPr bwMode="auto">
          <a:xfrm>
            <a:off x="1449388" y="652463"/>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68">
            <a:extLst>
              <a:ext uri="{FF2B5EF4-FFF2-40B4-BE49-F238E27FC236}">
                <a16:creationId xmlns:a16="http://schemas.microsoft.com/office/drawing/2014/main" id="{5B011DA9-B173-444A-8324-8618436ED161}"/>
              </a:ext>
            </a:extLst>
          </p:cNvPr>
          <p:cNvGrpSpPr>
            <a:grpSpLocks/>
          </p:cNvGrpSpPr>
          <p:nvPr/>
        </p:nvGrpSpPr>
        <p:grpSpPr bwMode="auto">
          <a:xfrm>
            <a:off x="4500563" y="4921250"/>
            <a:ext cx="4578350" cy="915988"/>
            <a:chOff x="2835" y="3100"/>
            <a:chExt cx="2884" cy="577"/>
          </a:xfrm>
        </p:grpSpPr>
        <p:sp>
          <p:nvSpPr>
            <p:cNvPr id="21550" name="Text Box 69">
              <a:extLst>
                <a:ext uri="{FF2B5EF4-FFF2-40B4-BE49-F238E27FC236}">
                  <a16:creationId xmlns:a16="http://schemas.microsoft.com/office/drawing/2014/main" id="{0AA1C430-B6CD-4A32-A19E-095EB9446A58}"/>
                </a:ext>
              </a:extLst>
            </p:cNvPr>
            <p:cNvSpPr txBox="1">
              <a:spLocks noChangeArrowheads="1"/>
            </p:cNvSpPr>
            <p:nvPr/>
          </p:nvSpPr>
          <p:spPr bwMode="auto">
            <a:xfrm>
              <a:off x="4332" y="3100"/>
              <a:ext cx="138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nSpc>
                  <a:spcPct val="90000"/>
                </a:lnSpc>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endParaRPr kumimoji="1" lang="en-US" altLang="zh-CN" sz="2000" b="0" baseline="30000">
                <a:solidFill>
                  <a:srgbClr val="333399"/>
                </a:solidFill>
                <a:latin typeface="Arial" panose="020B0604020202020204" pitchFamily="34" charset="0"/>
              </a:endParaRPr>
            </a:p>
            <a:p>
              <a:pPr>
                <a:lnSpc>
                  <a:spcPct val="90000"/>
                </a:lnSpc>
                <a:spcBef>
                  <a:spcPct val="0"/>
                </a:spcBef>
                <a:buClrTx/>
                <a:buFontTx/>
                <a:buNone/>
              </a:pPr>
              <a:r>
                <a:rPr kumimoji="1" lang="en-US" altLang="zh-CN" sz="2000" b="0">
                  <a:solidFill>
                    <a:srgbClr val="333399"/>
                  </a:solidFill>
                  <a:latin typeface="Arial" panose="020B0604020202020204" pitchFamily="34" charset="0"/>
                </a:rPr>
                <a:t>B </a:t>
              </a:r>
              <a:r>
                <a:rPr kumimoji="1" lang="zh-CN" altLang="en-US" sz="2000" b="0">
                  <a:solidFill>
                    <a:srgbClr val="333399"/>
                  </a:solidFill>
                  <a:latin typeface="Arial" panose="020B0604020202020204" pitchFamily="34" charset="0"/>
                </a:rPr>
                <a:t>检测到发生碰撞</a:t>
              </a:r>
            </a:p>
            <a:p>
              <a:pPr>
                <a:lnSpc>
                  <a:spcPct val="90000"/>
                </a:lnSpc>
                <a:spcBef>
                  <a:spcPct val="0"/>
                </a:spcBef>
                <a:buClrTx/>
                <a:buFontTx/>
                <a:buNone/>
              </a:pPr>
              <a:r>
                <a:rPr kumimoji="1" lang="zh-CN" altLang="en-US" sz="2000" b="0">
                  <a:solidFill>
                    <a:srgbClr val="333399"/>
                  </a:solidFill>
                  <a:latin typeface="Arial" panose="020B0604020202020204" pitchFamily="34" charset="0"/>
                </a:rPr>
                <a:t>停止发送</a:t>
              </a:r>
            </a:p>
          </p:txBody>
        </p:sp>
        <p:sp>
          <p:nvSpPr>
            <p:cNvPr id="21551" name="Text Box 70">
              <a:extLst>
                <a:ext uri="{FF2B5EF4-FFF2-40B4-BE49-F238E27FC236}">
                  <a16:creationId xmlns:a16="http://schemas.microsoft.com/office/drawing/2014/main" id="{3BCBDE9B-7206-47CA-8B96-E133FA9C0361}"/>
                </a:ext>
              </a:extLst>
            </p:cNvPr>
            <p:cNvSpPr txBox="1">
              <a:spLocks noChangeArrowheads="1"/>
            </p:cNvSpPr>
            <p:nvPr/>
          </p:nvSpPr>
          <p:spPr bwMode="auto">
            <a:xfrm>
              <a:off x="2835" y="3339"/>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000">
                  <a:solidFill>
                    <a:schemeClr val="hlink"/>
                  </a:solidFill>
                  <a:latin typeface="Tahoma" panose="020B0604030504040204" pitchFamily="34" charset="0"/>
                  <a:ea typeface="宋体" panose="02010600030101010101" pitchFamily="2" charset="-122"/>
                </a:rPr>
                <a:t>STOP</a:t>
              </a:r>
            </a:p>
          </p:txBody>
        </p:sp>
      </p:grpSp>
      <p:grpSp>
        <p:nvGrpSpPr>
          <p:cNvPr id="15" name="Group 71">
            <a:extLst>
              <a:ext uri="{FF2B5EF4-FFF2-40B4-BE49-F238E27FC236}">
                <a16:creationId xmlns:a16="http://schemas.microsoft.com/office/drawing/2014/main" id="{1127877D-8346-403B-A832-4FE2DC3ADE16}"/>
              </a:ext>
            </a:extLst>
          </p:cNvPr>
          <p:cNvGrpSpPr>
            <a:grpSpLocks/>
          </p:cNvGrpSpPr>
          <p:nvPr/>
        </p:nvGrpSpPr>
        <p:grpSpPr bwMode="auto">
          <a:xfrm>
            <a:off x="323850" y="5661025"/>
            <a:ext cx="2592388" cy="939800"/>
            <a:chOff x="204" y="3566"/>
            <a:chExt cx="1633" cy="592"/>
          </a:xfrm>
        </p:grpSpPr>
        <p:sp>
          <p:nvSpPr>
            <p:cNvPr id="21548" name="Text Box 72">
              <a:extLst>
                <a:ext uri="{FF2B5EF4-FFF2-40B4-BE49-F238E27FC236}">
                  <a16:creationId xmlns:a16="http://schemas.microsoft.com/office/drawing/2014/main" id="{D9E956FC-F858-4DF2-81E6-65CDD29C84A5}"/>
                </a:ext>
              </a:extLst>
            </p:cNvPr>
            <p:cNvSpPr txBox="1">
              <a:spLocks noChangeArrowheads="1"/>
            </p:cNvSpPr>
            <p:nvPr/>
          </p:nvSpPr>
          <p:spPr bwMode="auto">
            <a:xfrm>
              <a:off x="204" y="3581"/>
              <a:ext cx="75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nSpc>
                  <a:spcPct val="90000"/>
                </a:lnSpc>
                <a:spcBef>
                  <a:spcPct val="0"/>
                </a:spcBef>
                <a:buClrTx/>
                <a:buFontTx/>
                <a:buNone/>
              </a:pPr>
              <a:r>
                <a:rPr kumimoji="1" lang="en-US" altLang="zh-CN" sz="2000" b="0" i="1">
                  <a:solidFill>
                    <a:srgbClr val="333399"/>
                  </a:solidFill>
                  <a:latin typeface="Arial" panose="020B0604020202020204" pitchFamily="34" charset="0"/>
                </a:rPr>
                <a:t>t</a:t>
              </a:r>
              <a:r>
                <a:rPr kumimoji="1" lang="en-US" altLang="zh-CN" sz="2000" b="0">
                  <a:solidFill>
                    <a:srgbClr val="333399"/>
                  </a:solidFill>
                  <a:latin typeface="Arial" panose="020B0604020202020204" pitchFamily="34" charset="0"/>
                </a:rPr>
                <a:t> = 2</a:t>
              </a:r>
              <a:r>
                <a:rPr kumimoji="1" lang="en-US" altLang="zh-CN" sz="2000" b="0">
                  <a:solidFill>
                    <a:srgbClr val="333399"/>
                  </a:solidFill>
                  <a:latin typeface="Tahoma" panose="020B0604030504040204" pitchFamily="34" charset="0"/>
                  <a:ea typeface="宋体" panose="02010600030101010101" pitchFamily="2" charset="-122"/>
                  <a:sym typeface="Symbol" panose="05050102010706020507" pitchFamily="18" charset="2"/>
                </a:rPr>
                <a:t></a:t>
              </a:r>
              <a:r>
                <a:rPr kumimoji="1" lang="en-US" altLang="zh-CN"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sym typeface="Symbol" panose="05050102010706020507" pitchFamily="18" charset="2"/>
                </a:rPr>
                <a:t> </a:t>
              </a:r>
              <a:endParaRPr kumimoji="1" lang="en-US" altLang="zh-CN" sz="2000" b="0" baseline="30000">
                <a:solidFill>
                  <a:srgbClr val="333399"/>
                </a:solidFill>
                <a:latin typeface="Arial" panose="020B0604020202020204" pitchFamily="34" charset="0"/>
              </a:endParaRPr>
            </a:p>
            <a:p>
              <a:pPr>
                <a:lnSpc>
                  <a:spcPct val="90000"/>
                </a:lnSpc>
                <a:spcBef>
                  <a:spcPct val="0"/>
                </a:spcBef>
                <a:buClrTx/>
                <a:buFontTx/>
                <a:buNone/>
              </a:pPr>
              <a:r>
                <a:rPr kumimoji="1" lang="en-US" altLang="zh-CN" sz="2000" b="0">
                  <a:solidFill>
                    <a:srgbClr val="333399"/>
                  </a:solidFill>
                  <a:latin typeface="Arial" panose="020B0604020202020204" pitchFamily="34" charset="0"/>
                </a:rPr>
                <a:t>A </a:t>
              </a:r>
              <a:r>
                <a:rPr kumimoji="1" lang="zh-CN" altLang="en-US" sz="2000" b="0">
                  <a:solidFill>
                    <a:srgbClr val="333399"/>
                  </a:solidFill>
                  <a:latin typeface="Arial" panose="020B0604020202020204" pitchFamily="34" charset="0"/>
                </a:rPr>
                <a:t>检测到</a:t>
              </a:r>
            </a:p>
            <a:p>
              <a:pPr>
                <a:lnSpc>
                  <a:spcPct val="90000"/>
                </a:lnSpc>
                <a:spcBef>
                  <a:spcPct val="0"/>
                </a:spcBef>
                <a:buClrTx/>
                <a:buFontTx/>
                <a:buNone/>
              </a:pPr>
              <a:r>
                <a:rPr kumimoji="1" lang="zh-CN" altLang="en-US" sz="2000" b="0">
                  <a:solidFill>
                    <a:srgbClr val="333399"/>
                  </a:solidFill>
                  <a:latin typeface="Arial" panose="020B0604020202020204" pitchFamily="34" charset="0"/>
                </a:rPr>
                <a:t>发生碰撞</a:t>
              </a:r>
            </a:p>
          </p:txBody>
        </p:sp>
        <p:sp>
          <p:nvSpPr>
            <p:cNvPr id="21549" name="Text Box 73">
              <a:extLst>
                <a:ext uri="{FF2B5EF4-FFF2-40B4-BE49-F238E27FC236}">
                  <a16:creationId xmlns:a16="http://schemas.microsoft.com/office/drawing/2014/main" id="{0B146C1F-0641-4C00-900B-164CE021A734}"/>
                </a:ext>
              </a:extLst>
            </p:cNvPr>
            <p:cNvSpPr txBox="1">
              <a:spLocks noChangeArrowheads="1"/>
            </p:cNvSpPr>
            <p:nvPr/>
          </p:nvSpPr>
          <p:spPr bwMode="auto">
            <a:xfrm>
              <a:off x="1294" y="356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000">
                  <a:solidFill>
                    <a:schemeClr val="hlink"/>
                  </a:solidFill>
                  <a:latin typeface="Tahoma" panose="020B0604030504040204" pitchFamily="34" charset="0"/>
                  <a:ea typeface="宋体" panose="02010600030101010101" pitchFamily="2" charset="-122"/>
                </a:rPr>
                <a:t>STOP</a:t>
              </a:r>
            </a:p>
          </p:txBody>
        </p:sp>
      </p:grpSp>
      <p:sp>
        <p:nvSpPr>
          <p:cNvPr id="286794" name="Rectangle 74">
            <a:extLst>
              <a:ext uri="{FF2B5EF4-FFF2-40B4-BE49-F238E27FC236}">
                <a16:creationId xmlns:a16="http://schemas.microsoft.com/office/drawing/2014/main" id="{33A98209-7BF3-4845-9770-979FACCA826C}"/>
              </a:ext>
            </a:extLst>
          </p:cNvPr>
          <p:cNvSpPr>
            <a:spLocks noChangeArrowheads="1"/>
          </p:cNvSpPr>
          <p:nvPr/>
        </p:nvSpPr>
        <p:spPr bwMode="auto">
          <a:xfrm>
            <a:off x="1692275" y="5141913"/>
            <a:ext cx="400050" cy="50165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A</a:t>
            </a:r>
          </a:p>
        </p:txBody>
      </p:sp>
      <p:sp>
        <p:nvSpPr>
          <p:cNvPr id="286795" name="Rectangle 75">
            <a:extLst>
              <a:ext uri="{FF2B5EF4-FFF2-40B4-BE49-F238E27FC236}">
                <a16:creationId xmlns:a16="http://schemas.microsoft.com/office/drawing/2014/main" id="{EAB138A6-FAD5-4CF3-AF84-5AD516E145E8}"/>
              </a:ext>
            </a:extLst>
          </p:cNvPr>
          <p:cNvSpPr>
            <a:spLocks noChangeArrowheads="1"/>
          </p:cNvSpPr>
          <p:nvPr/>
        </p:nvSpPr>
        <p:spPr bwMode="auto">
          <a:xfrm>
            <a:off x="6403975" y="4364038"/>
            <a:ext cx="400050" cy="504825"/>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a:spcBef>
                <a:spcPct val="0"/>
              </a:spcBef>
              <a:buClrTx/>
              <a:buFontTx/>
              <a:buNone/>
            </a:pPr>
            <a:r>
              <a:rPr kumimoji="1" lang="en-US" altLang="zh-CN" sz="2000" b="0">
                <a:solidFill>
                  <a:srgbClr val="333399"/>
                </a:solidFill>
                <a:latin typeface="Arial" panose="020B0604020202020204" pitchFamily="34" charset="0"/>
              </a:rPr>
              <a:t>B</a:t>
            </a:r>
          </a:p>
        </p:txBody>
      </p:sp>
      <p:sp>
        <p:nvSpPr>
          <p:cNvPr id="21547" name="Text Box 76">
            <a:extLst>
              <a:ext uri="{FF2B5EF4-FFF2-40B4-BE49-F238E27FC236}">
                <a16:creationId xmlns:a16="http://schemas.microsoft.com/office/drawing/2014/main" id="{4A46C419-7C1B-46E5-8566-A325CBC010D8}"/>
              </a:ext>
            </a:extLst>
          </p:cNvPr>
          <p:cNvSpPr txBox="1">
            <a:spLocks noChangeArrowheads="1"/>
          </p:cNvSpPr>
          <p:nvPr/>
        </p:nvSpPr>
        <p:spPr bwMode="auto">
          <a:xfrm>
            <a:off x="6662738" y="1781175"/>
            <a:ext cx="2230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b="0">
                <a:solidFill>
                  <a:srgbClr val="333399"/>
                </a:solidFill>
                <a:latin typeface="Arial" panose="020B0604020202020204" pitchFamily="34" charset="0"/>
              </a:rPr>
              <a:t>单程端到端</a:t>
            </a:r>
          </a:p>
          <a:p>
            <a:pPr algn="ctr" eaLnBrk="1" hangingPunct="1">
              <a:spcBef>
                <a:spcPct val="0"/>
              </a:spcBef>
              <a:buClrTx/>
              <a:buFontTx/>
              <a:buNone/>
            </a:pPr>
            <a:r>
              <a:rPr lang="zh-CN" altLang="en-US" sz="2400" b="0">
                <a:solidFill>
                  <a:srgbClr val="333399"/>
                </a:solidFill>
                <a:latin typeface="Arial" panose="020B0604020202020204" pitchFamily="34" charset="0"/>
              </a:rPr>
              <a:t>传播时延记为</a:t>
            </a:r>
            <a:r>
              <a:rPr lang="zh-CN" altLang="en-US" sz="2400" b="0" i="1">
                <a:solidFill>
                  <a:srgbClr val="333399"/>
                </a:solidFill>
                <a:latin typeface="Arial" panose="020B0604020202020204" pitchFamily="34" charset="0"/>
                <a:sym typeface="Symbol" panose="05050102010706020507" pitchFamily="18" charset="2"/>
              </a:rPr>
              <a:t></a:t>
            </a:r>
            <a:r>
              <a:rPr lang="zh-CN" altLang="en-US" sz="2400" b="0">
                <a:solidFill>
                  <a:srgbClr val="333399"/>
                </a:solidFill>
                <a:latin typeface="Arial" panose="020B0604020202020204"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6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85"/>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286780"/>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38"/>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286738"/>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286774"/>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286774"/>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nodeType="withEffect">
                                  <p:stCondLst>
                                    <p:cond delay="500"/>
                                  </p:stCondLst>
                                  <p:childTnLst>
                                    <p:anim calcmode="discrete" valueType="str">
                                      <p:cBhvr>
                                        <p:cTn id="40" dur="1000" fill="hold"/>
                                        <p:tgtEl>
                                          <p:spTgt spid="286779"/>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6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795"/>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86739"/>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286739"/>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6794"/>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6760"/>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867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8672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86767"/>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animBg="1"/>
      <p:bldP spid="286738" grpId="0"/>
      <p:bldP spid="286738" grpId="1"/>
      <p:bldP spid="286739" grpId="0"/>
      <p:bldP spid="286739" grpId="1"/>
      <p:bldP spid="286759" grpId="0" animBg="1"/>
      <p:bldP spid="286760" grpId="0" animBg="1"/>
      <p:bldP spid="286774" grpId="0" animBg="1"/>
      <p:bldP spid="286774" grpId="1" animBg="1"/>
      <p:bldP spid="286774" grpId="2" animBg="1"/>
      <p:bldP spid="286775" grpId="0" animBg="1"/>
      <p:bldP spid="286776" grpId="0" animBg="1"/>
      <p:bldP spid="286777" grpId="0" animBg="1"/>
      <p:bldP spid="286780" grpId="0"/>
      <p:bldP spid="286780" grpId="1"/>
      <p:bldP spid="286784" grpId="0" animBg="1"/>
      <p:bldP spid="286785" grpId="0" animBg="1"/>
      <p:bldP spid="286794" grpId="0" animBg="1"/>
      <p:bldP spid="2867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5940EFE-BF8B-431A-B59A-601D20CE26FB}"/>
              </a:ext>
            </a:extLst>
          </p:cNvPr>
          <p:cNvSpPr>
            <a:spLocks noGrp="1" noChangeArrowheads="1"/>
          </p:cNvSpPr>
          <p:nvPr>
            <p:ph type="title"/>
          </p:nvPr>
        </p:nvSpPr>
        <p:spPr/>
        <p:txBody>
          <a:bodyPr/>
          <a:lstStyle/>
          <a:p>
            <a:pPr eaLnBrk="1" hangingPunct="1"/>
            <a:r>
              <a:rPr lang="zh-CN" altLang="en-US"/>
              <a:t>重要特性</a:t>
            </a:r>
          </a:p>
        </p:txBody>
      </p:sp>
      <p:sp>
        <p:nvSpPr>
          <p:cNvPr id="23555" name="Rectangle 3">
            <a:extLst>
              <a:ext uri="{FF2B5EF4-FFF2-40B4-BE49-F238E27FC236}">
                <a16:creationId xmlns:a16="http://schemas.microsoft.com/office/drawing/2014/main" id="{777AADAC-9703-401A-A742-460918F8ED77}"/>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使用 </a:t>
            </a:r>
            <a:r>
              <a:rPr lang="en-US" altLang="zh-CN" sz="2000"/>
              <a:t>CSMA/CD </a:t>
            </a:r>
            <a:r>
              <a:rPr lang="zh-CN" altLang="en-US" sz="2000"/>
              <a:t>协议的以太网不能进行全双工通信而只能进行双向交替通信（半双工通信）。</a:t>
            </a:r>
          </a:p>
          <a:p>
            <a:pPr eaLnBrk="1" hangingPunct="1">
              <a:buFont typeface="Wingdings" panose="05000000000000000000" pitchFamily="2" charset="2"/>
              <a:buNone/>
            </a:pPr>
            <a:r>
              <a:rPr lang="zh-CN" altLang="en-US" sz="2000"/>
              <a:t>每个站在发送数据之后的一小段时间内，存在着遭遇碰撞的可能性。 </a:t>
            </a:r>
          </a:p>
          <a:p>
            <a:pPr eaLnBrk="1" hangingPunct="1">
              <a:buFont typeface="Wingdings" panose="05000000000000000000" pitchFamily="2" charset="2"/>
              <a:buNone/>
            </a:pPr>
            <a:r>
              <a:rPr lang="zh-CN" altLang="en-US" sz="2000"/>
              <a:t>这种</a:t>
            </a:r>
            <a:r>
              <a:rPr lang="zh-CN" altLang="en-US" sz="2000">
                <a:solidFill>
                  <a:schemeClr val="hlink"/>
                </a:solidFill>
              </a:rPr>
              <a:t>发送的不确定性</a:t>
            </a:r>
            <a:r>
              <a:rPr lang="zh-CN" altLang="en-US" sz="2000"/>
              <a:t>使整个以太网的平均通信量远小于以太网的最高数据率。</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6D6CD93-C802-41B4-A95E-FB7EB62A862A}"/>
              </a:ext>
            </a:extLst>
          </p:cNvPr>
          <p:cNvSpPr>
            <a:spLocks noGrp="1" noChangeArrowheads="1"/>
          </p:cNvSpPr>
          <p:nvPr>
            <p:ph type="title"/>
          </p:nvPr>
        </p:nvSpPr>
        <p:spPr/>
        <p:txBody>
          <a:bodyPr/>
          <a:lstStyle/>
          <a:p>
            <a:pPr eaLnBrk="1" hangingPunct="1"/>
            <a:r>
              <a:rPr lang="zh-CN" altLang="en-US"/>
              <a:t>争用期</a:t>
            </a:r>
          </a:p>
        </p:txBody>
      </p:sp>
      <p:sp>
        <p:nvSpPr>
          <p:cNvPr id="24579" name="Rectangle 3">
            <a:extLst>
              <a:ext uri="{FF2B5EF4-FFF2-40B4-BE49-F238E27FC236}">
                <a16:creationId xmlns:a16="http://schemas.microsoft.com/office/drawing/2014/main" id="{852155B0-E73F-4C50-B7A3-BAD1FA2A2411}"/>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zh-CN" altLang="en-US" sz="1800"/>
              <a:t>最先发送数据帧的站，在发送数据帧后至多经过时间 </a:t>
            </a:r>
            <a:r>
              <a:rPr lang="en-US" altLang="zh-CN" sz="1800"/>
              <a:t>2</a:t>
            </a:r>
            <a:r>
              <a:rPr lang="en-US" altLang="zh-CN" sz="1800">
                <a:sym typeface="Symbol" panose="05050102010706020507" pitchFamily="18" charset="2"/>
              </a:rPr>
              <a:t> </a:t>
            </a:r>
            <a:r>
              <a:rPr lang="zh-CN" altLang="en-US" sz="1800">
                <a:sym typeface="Symbol" panose="05050102010706020507" pitchFamily="18" charset="2"/>
              </a:rPr>
              <a:t>（两倍的端到端往返时延）</a:t>
            </a:r>
            <a:r>
              <a:rPr lang="zh-CN" altLang="en-US" sz="1800"/>
              <a:t>就可知道发送的数据帧是否遭受了碰撞。</a:t>
            </a:r>
          </a:p>
          <a:p>
            <a:pPr eaLnBrk="1" hangingPunct="1">
              <a:lnSpc>
                <a:spcPct val="80000"/>
              </a:lnSpc>
              <a:buFont typeface="Wingdings" panose="05000000000000000000" pitchFamily="2" charset="2"/>
              <a:buNone/>
            </a:pPr>
            <a:r>
              <a:rPr lang="zh-CN" altLang="en-US" sz="1800"/>
              <a:t>经过争用期这段时间还没有检测到碰撞，才能肯定这次发送不会发生碰撞。</a:t>
            </a:r>
          </a:p>
          <a:p>
            <a:pPr eaLnBrk="1" hangingPunct="1">
              <a:lnSpc>
                <a:spcPct val="80000"/>
              </a:lnSpc>
              <a:buFont typeface="Wingdings" panose="05000000000000000000" pitchFamily="2" charset="2"/>
              <a:buNone/>
            </a:pPr>
            <a:r>
              <a:rPr lang="zh-CN" altLang="en-US" sz="1800"/>
              <a:t>以太网的争用期</a:t>
            </a:r>
          </a:p>
          <a:p>
            <a:pPr lvl="1" eaLnBrk="1" hangingPunct="1">
              <a:lnSpc>
                <a:spcPct val="80000"/>
              </a:lnSpc>
              <a:buFontTx/>
              <a:buChar char="•"/>
            </a:pPr>
            <a:r>
              <a:rPr lang="zh-CN" altLang="en-US" sz="1800"/>
              <a:t>以太网的端到端往返时延 </a:t>
            </a:r>
            <a:r>
              <a:rPr lang="en-US" altLang="zh-CN" sz="1800"/>
              <a:t>2</a:t>
            </a:r>
            <a:r>
              <a:rPr lang="en-US" altLang="zh-CN" sz="1800">
                <a:sym typeface="Symbol" panose="05050102010706020507" pitchFamily="18" charset="2"/>
              </a:rPr>
              <a:t> </a:t>
            </a:r>
            <a:r>
              <a:rPr lang="zh-CN" altLang="en-US" sz="1800"/>
              <a:t>称为争用期，或碰撞窗口。通常，取 </a:t>
            </a:r>
            <a:r>
              <a:rPr lang="en-US" altLang="zh-CN" sz="1800"/>
              <a:t>51.2 </a:t>
            </a:r>
            <a:r>
              <a:rPr lang="en-US" altLang="zh-CN" sz="1800">
                <a:sym typeface="Symbol" panose="05050102010706020507" pitchFamily="18" charset="2"/>
              </a:rPr>
              <a:t></a:t>
            </a:r>
            <a:r>
              <a:rPr lang="en-US" altLang="zh-CN" sz="1800"/>
              <a:t>s </a:t>
            </a:r>
            <a:r>
              <a:rPr lang="zh-CN" altLang="en-US" sz="1800"/>
              <a:t>为争用期的长度。</a:t>
            </a:r>
          </a:p>
          <a:p>
            <a:pPr lvl="1" eaLnBrk="1" hangingPunct="1">
              <a:lnSpc>
                <a:spcPct val="80000"/>
              </a:lnSpc>
              <a:buFontTx/>
              <a:buChar char="•"/>
            </a:pPr>
            <a:r>
              <a:rPr lang="zh-CN" altLang="en-US" sz="1800"/>
              <a:t>对于 </a:t>
            </a:r>
            <a:r>
              <a:rPr lang="en-US" altLang="zh-CN" sz="1800"/>
              <a:t>10 Mb/s </a:t>
            </a:r>
            <a:r>
              <a:rPr lang="zh-CN" altLang="en-US" sz="1800"/>
              <a:t>以太网，在争用期内可发送</a:t>
            </a:r>
            <a:r>
              <a:rPr lang="en-US" altLang="zh-CN" sz="1800"/>
              <a:t>512 bit</a:t>
            </a:r>
            <a:r>
              <a:rPr lang="zh-CN" altLang="en-US" sz="1800"/>
              <a:t>，即 </a:t>
            </a:r>
            <a:r>
              <a:rPr lang="en-US" altLang="zh-CN" sz="1800"/>
              <a:t>64 </a:t>
            </a:r>
            <a:r>
              <a:rPr lang="zh-CN" altLang="en-US" sz="1800"/>
              <a:t>字节。</a:t>
            </a:r>
          </a:p>
          <a:p>
            <a:pPr lvl="1" eaLnBrk="1" hangingPunct="1">
              <a:lnSpc>
                <a:spcPct val="80000"/>
              </a:lnSpc>
              <a:buFontTx/>
              <a:buChar char="•"/>
            </a:pPr>
            <a:r>
              <a:rPr lang="zh-CN" altLang="en-US" sz="1800"/>
              <a:t>以太网在发送数据时，若前 </a:t>
            </a:r>
            <a:r>
              <a:rPr lang="en-US" altLang="zh-CN" sz="1800"/>
              <a:t>64 </a:t>
            </a:r>
            <a:r>
              <a:rPr lang="zh-CN" altLang="en-US" sz="1800"/>
              <a:t>字节未发生冲突，则后续的数据就不会发生冲突。</a:t>
            </a:r>
          </a:p>
          <a:p>
            <a:pPr eaLnBrk="1" hangingPunct="1">
              <a:lnSpc>
                <a:spcPct val="80000"/>
              </a:lnSpc>
              <a:buFont typeface="Wingdings" panose="05000000000000000000" pitchFamily="2" charset="2"/>
              <a:buNone/>
            </a:pPr>
            <a:r>
              <a:rPr lang="zh-CN" altLang="en-US" sz="1800"/>
              <a:t>最短有效帧长 </a:t>
            </a:r>
          </a:p>
          <a:p>
            <a:pPr lvl="1" eaLnBrk="1" hangingPunct="1">
              <a:lnSpc>
                <a:spcPct val="80000"/>
              </a:lnSpc>
              <a:buFontTx/>
              <a:buChar char="•"/>
            </a:pPr>
            <a:r>
              <a:rPr lang="zh-CN" altLang="en-US" sz="1800"/>
              <a:t>如果发生冲突，就一定是在发送的前 </a:t>
            </a:r>
            <a:r>
              <a:rPr lang="en-US" altLang="zh-CN" sz="1800"/>
              <a:t>64 </a:t>
            </a:r>
            <a:r>
              <a:rPr lang="zh-CN" altLang="en-US" sz="1800"/>
              <a:t>字节之内。 </a:t>
            </a:r>
          </a:p>
          <a:p>
            <a:pPr lvl="1" eaLnBrk="1" hangingPunct="1">
              <a:lnSpc>
                <a:spcPct val="80000"/>
              </a:lnSpc>
              <a:buFontTx/>
              <a:buChar char="•"/>
            </a:pPr>
            <a:r>
              <a:rPr lang="zh-CN" altLang="en-US" sz="1800"/>
              <a:t>由于一检测到冲突就立即中止发送，这时已经发送出去的数据一定小于 </a:t>
            </a:r>
            <a:r>
              <a:rPr lang="en-US" altLang="zh-CN" sz="1800"/>
              <a:t>64 </a:t>
            </a:r>
            <a:r>
              <a:rPr lang="zh-CN" altLang="en-US" sz="1800"/>
              <a:t>字节。 </a:t>
            </a:r>
          </a:p>
          <a:p>
            <a:pPr lvl="1" eaLnBrk="1" hangingPunct="1">
              <a:lnSpc>
                <a:spcPct val="80000"/>
              </a:lnSpc>
              <a:buFontTx/>
              <a:buChar char="•"/>
            </a:pPr>
            <a:r>
              <a:rPr lang="zh-CN" altLang="en-US" sz="1800"/>
              <a:t>以太网规定了最短有效帧长为 </a:t>
            </a:r>
            <a:r>
              <a:rPr lang="en-US" altLang="zh-CN" sz="1800"/>
              <a:t>64 </a:t>
            </a:r>
            <a:r>
              <a:rPr lang="zh-CN" altLang="en-US" sz="1800"/>
              <a:t>字节，凡长度小于 </a:t>
            </a:r>
            <a:r>
              <a:rPr lang="en-US" altLang="zh-CN" sz="1800"/>
              <a:t>64 </a:t>
            </a:r>
            <a:r>
              <a:rPr lang="zh-CN" altLang="en-US" sz="1800"/>
              <a:t>字节的帧都是由于冲突而异常中止的无效帧。</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E46B46F-2D74-431D-B658-C4859371D47B}"/>
              </a:ext>
            </a:extLst>
          </p:cNvPr>
          <p:cNvSpPr>
            <a:spLocks noGrp="1" noChangeArrowheads="1"/>
          </p:cNvSpPr>
          <p:nvPr>
            <p:ph type="title"/>
          </p:nvPr>
        </p:nvSpPr>
        <p:spPr/>
        <p:txBody>
          <a:bodyPr/>
          <a:lstStyle/>
          <a:p>
            <a:pPr eaLnBrk="1" hangingPunct="1"/>
            <a:r>
              <a:rPr lang="zh-CN" altLang="en-US"/>
              <a:t>二进制指数类型退避算法</a:t>
            </a:r>
            <a:endParaRPr lang="zh-CN" altLang="en-US" sz="2000"/>
          </a:p>
        </p:txBody>
      </p:sp>
      <p:sp>
        <p:nvSpPr>
          <p:cNvPr id="25603" name="Rectangle 3">
            <a:extLst>
              <a:ext uri="{FF2B5EF4-FFF2-40B4-BE49-F238E27FC236}">
                <a16:creationId xmlns:a16="http://schemas.microsoft.com/office/drawing/2014/main" id="{DD47F077-2DEE-4675-8468-A3BCA71D77F4}"/>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000"/>
              <a:t>发生碰撞的站在停止发送数据后，要推迟（退避）一个随机时间才能再发送数据。</a:t>
            </a:r>
          </a:p>
          <a:p>
            <a:pPr lvl="1" eaLnBrk="1" hangingPunct="1">
              <a:lnSpc>
                <a:spcPct val="90000"/>
              </a:lnSpc>
            </a:pPr>
            <a:r>
              <a:rPr lang="zh-CN" altLang="en-US" sz="2000">
                <a:solidFill>
                  <a:srgbClr val="333399"/>
                </a:solidFill>
              </a:rPr>
              <a:t>确定</a:t>
            </a:r>
            <a:r>
              <a:rPr lang="zh-CN" altLang="en-US" sz="2000">
                <a:solidFill>
                  <a:schemeClr val="accent2"/>
                </a:solidFill>
              </a:rPr>
              <a:t>基本退避时间</a:t>
            </a:r>
            <a:r>
              <a:rPr lang="zh-CN" altLang="en-US" sz="2000">
                <a:solidFill>
                  <a:srgbClr val="333399"/>
                </a:solidFill>
              </a:rPr>
              <a:t>，一般是取为争用期 </a:t>
            </a:r>
            <a:r>
              <a:rPr lang="en-US" altLang="zh-CN" sz="2000">
                <a:solidFill>
                  <a:srgbClr val="333399"/>
                </a:solidFill>
              </a:rPr>
              <a:t>2</a:t>
            </a:r>
            <a:r>
              <a:rPr lang="en-US" altLang="zh-CN" sz="2000" i="1">
                <a:solidFill>
                  <a:srgbClr val="333399"/>
                </a:solidFill>
                <a:sym typeface="Symbol" panose="05050102010706020507" pitchFamily="18" charset="2"/>
              </a:rPr>
              <a:t></a:t>
            </a:r>
            <a:r>
              <a:rPr lang="zh-CN" altLang="en-US" sz="2000">
                <a:solidFill>
                  <a:srgbClr val="333399"/>
                </a:solidFill>
              </a:rPr>
              <a:t>。</a:t>
            </a:r>
          </a:p>
          <a:p>
            <a:pPr lvl="1" eaLnBrk="1" hangingPunct="1">
              <a:lnSpc>
                <a:spcPct val="90000"/>
              </a:lnSpc>
            </a:pPr>
            <a:r>
              <a:rPr lang="zh-CN" altLang="en-US" sz="2000">
                <a:solidFill>
                  <a:srgbClr val="333399"/>
                </a:solidFill>
              </a:rPr>
              <a:t>定义参数 </a:t>
            </a:r>
            <a:r>
              <a:rPr lang="en-US" altLang="zh-CN" sz="2000" i="1">
                <a:solidFill>
                  <a:srgbClr val="333399"/>
                </a:solidFill>
              </a:rPr>
              <a:t>k</a:t>
            </a:r>
            <a:r>
              <a:rPr lang="en-US" altLang="zh-CN" sz="2000">
                <a:solidFill>
                  <a:srgbClr val="333399"/>
                </a:solidFill>
              </a:rPr>
              <a:t> </a:t>
            </a:r>
            <a:r>
              <a:rPr lang="zh-CN" altLang="en-US" sz="2000">
                <a:solidFill>
                  <a:srgbClr val="333399"/>
                </a:solidFill>
              </a:rPr>
              <a:t>，</a:t>
            </a:r>
          </a:p>
          <a:p>
            <a:pPr lvl="1" eaLnBrk="1" hangingPunct="1">
              <a:lnSpc>
                <a:spcPct val="90000"/>
              </a:lnSpc>
              <a:buFont typeface="Wingdings" panose="05000000000000000000" pitchFamily="2" charset="2"/>
              <a:buNone/>
            </a:pPr>
            <a:r>
              <a:rPr lang="zh-CN" altLang="en-US" sz="2000">
                <a:solidFill>
                  <a:srgbClr val="333399"/>
                </a:solidFill>
              </a:rPr>
              <a:t>                 </a:t>
            </a:r>
            <a:r>
              <a:rPr lang="en-US" altLang="zh-CN" sz="2000" i="1">
                <a:solidFill>
                  <a:srgbClr val="333399"/>
                </a:solidFill>
              </a:rPr>
              <a:t>k</a:t>
            </a:r>
            <a:r>
              <a:rPr lang="en-US" altLang="zh-CN" sz="2000">
                <a:solidFill>
                  <a:srgbClr val="333399"/>
                </a:solidFill>
              </a:rPr>
              <a:t> = Min[</a:t>
            </a:r>
            <a:r>
              <a:rPr lang="zh-CN" altLang="en-US" sz="2000">
                <a:solidFill>
                  <a:srgbClr val="333399"/>
                </a:solidFill>
              </a:rPr>
              <a:t>重传次数</a:t>
            </a:r>
            <a:r>
              <a:rPr lang="en-US" altLang="zh-CN" sz="2000">
                <a:solidFill>
                  <a:srgbClr val="333399"/>
                </a:solidFill>
              </a:rPr>
              <a:t>, 10]</a:t>
            </a:r>
          </a:p>
          <a:p>
            <a:pPr lvl="1" eaLnBrk="1" hangingPunct="1">
              <a:lnSpc>
                <a:spcPct val="90000"/>
              </a:lnSpc>
            </a:pPr>
            <a:r>
              <a:rPr lang="zh-CN" altLang="en-US" sz="2000">
                <a:solidFill>
                  <a:srgbClr val="333399"/>
                </a:solidFill>
              </a:rPr>
              <a:t>从整数集合</a:t>
            </a:r>
            <a:r>
              <a:rPr lang="en-US" altLang="zh-CN" sz="2000">
                <a:solidFill>
                  <a:srgbClr val="333399"/>
                </a:solidFill>
              </a:rPr>
              <a:t>[0,1,…, (2</a:t>
            </a:r>
            <a:r>
              <a:rPr lang="en-US" altLang="zh-CN" sz="2000" i="1" baseline="30000">
                <a:solidFill>
                  <a:srgbClr val="333399"/>
                </a:solidFill>
              </a:rPr>
              <a:t>k</a:t>
            </a:r>
            <a:r>
              <a:rPr lang="en-US" altLang="zh-CN" sz="2000" i="1">
                <a:solidFill>
                  <a:srgbClr val="333399"/>
                </a:solidFill>
              </a:rPr>
              <a:t> </a:t>
            </a:r>
            <a:r>
              <a:rPr lang="en-US" altLang="zh-CN" sz="2000">
                <a:solidFill>
                  <a:srgbClr val="333399"/>
                </a:solidFill>
                <a:sym typeface="Symbol" panose="05050102010706020507" pitchFamily="18" charset="2"/>
              </a:rPr>
              <a:t></a:t>
            </a:r>
            <a:r>
              <a:rPr lang="en-US" altLang="zh-CN" sz="2000">
                <a:solidFill>
                  <a:srgbClr val="333399"/>
                </a:solidFill>
              </a:rPr>
              <a:t>1)]</a:t>
            </a:r>
            <a:r>
              <a:rPr lang="zh-CN" altLang="en-US" sz="2000">
                <a:solidFill>
                  <a:srgbClr val="333399"/>
                </a:solidFill>
              </a:rPr>
              <a:t>中随机地取出一个数，记为 </a:t>
            </a:r>
            <a:r>
              <a:rPr lang="en-US" altLang="zh-CN" sz="2000" i="1">
                <a:solidFill>
                  <a:srgbClr val="333399"/>
                </a:solidFill>
              </a:rPr>
              <a:t>r</a:t>
            </a:r>
            <a:r>
              <a:rPr lang="zh-CN" altLang="en-US" sz="2000">
                <a:solidFill>
                  <a:srgbClr val="333399"/>
                </a:solidFill>
              </a:rPr>
              <a:t>。重传所需的时延就是 </a:t>
            </a:r>
            <a:r>
              <a:rPr lang="en-US" altLang="zh-CN" sz="2000" i="1">
                <a:solidFill>
                  <a:srgbClr val="333399"/>
                </a:solidFill>
              </a:rPr>
              <a:t>r </a:t>
            </a:r>
            <a:r>
              <a:rPr lang="zh-CN" altLang="en-US" sz="2000">
                <a:solidFill>
                  <a:srgbClr val="333399"/>
                </a:solidFill>
              </a:rPr>
              <a:t>倍的</a:t>
            </a:r>
            <a:r>
              <a:rPr lang="zh-CN" altLang="en-US" sz="2000">
                <a:solidFill>
                  <a:schemeClr val="accent2"/>
                </a:solidFill>
              </a:rPr>
              <a:t>基本退避时间</a:t>
            </a:r>
            <a:r>
              <a:rPr lang="zh-CN" altLang="en-US" sz="2000">
                <a:solidFill>
                  <a:srgbClr val="333399"/>
                </a:solidFill>
              </a:rPr>
              <a:t>。</a:t>
            </a:r>
          </a:p>
          <a:p>
            <a:pPr lvl="1" eaLnBrk="1" hangingPunct="1">
              <a:lnSpc>
                <a:spcPct val="90000"/>
              </a:lnSpc>
            </a:pPr>
            <a:r>
              <a:rPr lang="zh-CN" altLang="en-US" sz="2000">
                <a:solidFill>
                  <a:srgbClr val="333399"/>
                </a:solidFill>
              </a:rPr>
              <a:t>当重传达 </a:t>
            </a:r>
            <a:r>
              <a:rPr lang="en-US" altLang="zh-CN" sz="2000">
                <a:solidFill>
                  <a:srgbClr val="333399"/>
                </a:solidFill>
              </a:rPr>
              <a:t>16 </a:t>
            </a:r>
            <a:r>
              <a:rPr lang="zh-CN" altLang="en-US" sz="2000">
                <a:solidFill>
                  <a:srgbClr val="333399"/>
                </a:solidFill>
              </a:rPr>
              <a:t>次仍不能成功时即丢弃该帧，并向高层报告。</a:t>
            </a:r>
            <a:endParaRPr lang="en-US" altLang="zh-CN" sz="2000">
              <a:solidFill>
                <a:srgbClr val="333399"/>
              </a:solidFill>
            </a:endParaRPr>
          </a:p>
          <a:p>
            <a:pPr eaLnBrk="1" hangingPunct="1">
              <a:buFont typeface="Wingdings" panose="05000000000000000000" pitchFamily="2" charset="2"/>
              <a:buNone/>
            </a:pPr>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2DC3A55-F355-478F-9B96-D51F9A403E6B}"/>
              </a:ext>
            </a:extLst>
          </p:cNvPr>
          <p:cNvSpPr>
            <a:spLocks noChangeArrowheads="1"/>
          </p:cNvSpPr>
          <p:nvPr/>
        </p:nvSpPr>
        <p:spPr bwMode="black">
          <a:xfrm>
            <a:off x="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US" altLang="zh-CN" sz="3200" b="0">
                <a:solidFill>
                  <a:srgbClr val="000066"/>
                </a:solidFill>
                <a:latin typeface="Arial" panose="020B0604020202020204" pitchFamily="34" charset="0"/>
              </a:rPr>
              <a:t>Thank You</a:t>
            </a:r>
            <a:r>
              <a:rPr lang="zh-CN" altLang="en-US" sz="3200" b="0">
                <a:solidFill>
                  <a:srgbClr val="000066"/>
                </a:solidFill>
                <a:latin typeface="Arial" panose="020B0604020202020204" pitchFamily="34" charset="0"/>
              </a:rPr>
              <a:t>！</a:t>
            </a:r>
            <a:endParaRPr lang="en-US" altLang="zh-CN" sz="3200" b="0">
              <a:solidFill>
                <a:srgbClr val="000066"/>
              </a:solidFill>
              <a:latin typeface="Arial" panose="020B0604020202020204" pitchFamily="34" charset="0"/>
            </a:endParaRPr>
          </a:p>
          <a:p>
            <a:pPr algn="ctr" eaLnBrk="1" hangingPunct="1">
              <a:spcBef>
                <a:spcPct val="0"/>
              </a:spcBef>
              <a:buClrTx/>
              <a:buFontTx/>
              <a:buNone/>
            </a:pPr>
            <a:r>
              <a:rPr lang="en-US" altLang="zh-CN" sz="3200" b="0">
                <a:solidFill>
                  <a:srgbClr val="000066"/>
                </a:solidFill>
                <a:latin typeface="Arial" panose="020B0604020202020204" pitchFamily="34" charset="0"/>
              </a:rPr>
              <a:t>Any Questions</a:t>
            </a:r>
            <a:r>
              <a:rPr lang="zh-CN" altLang="en-US" sz="3200" b="0">
                <a:solidFill>
                  <a:srgbClr val="000066"/>
                </a:solidFill>
                <a:latin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6D16CA5-56E0-4910-A977-99EE7263F108}"/>
              </a:ext>
            </a:extLst>
          </p:cNvPr>
          <p:cNvSpPr>
            <a:spLocks noGrp="1" noChangeArrowheads="1"/>
          </p:cNvSpPr>
          <p:nvPr>
            <p:ph type="title"/>
          </p:nvPr>
        </p:nvSpPr>
        <p:spPr/>
        <p:txBody>
          <a:bodyPr/>
          <a:lstStyle/>
          <a:p>
            <a:pPr eaLnBrk="1" hangingPunct="1"/>
            <a:r>
              <a:rPr lang="zh-CN" altLang="en-US"/>
              <a:t>指引</a:t>
            </a:r>
            <a:endParaRPr lang="en-US" altLang="zh-CN"/>
          </a:p>
        </p:txBody>
      </p:sp>
      <p:sp>
        <p:nvSpPr>
          <p:cNvPr id="10243" name="Rectangle 3">
            <a:extLst>
              <a:ext uri="{FF2B5EF4-FFF2-40B4-BE49-F238E27FC236}">
                <a16:creationId xmlns:a16="http://schemas.microsoft.com/office/drawing/2014/main" id="{56C840F8-E388-43F3-9729-A02FB2AABB0A}"/>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数据链路层基本概念及基本问题</a:t>
            </a:r>
          </a:p>
          <a:p>
            <a:pPr lvl="1" eaLnBrk="1" hangingPunct="1"/>
            <a:r>
              <a:rPr lang="zh-CN" altLang="en-US" sz="2000">
                <a:solidFill>
                  <a:srgbClr val="111111"/>
                </a:solidFill>
                <a:latin typeface="新宋体" panose="02010609030101010101" pitchFamily="49" charset="-122"/>
                <a:ea typeface="新宋体" panose="02010609030101010101" pitchFamily="49" charset="-122"/>
              </a:rPr>
              <a:t>基本概念</a:t>
            </a:r>
          </a:p>
          <a:p>
            <a:pPr lvl="1" eaLnBrk="1" hangingPunct="1"/>
            <a:r>
              <a:rPr lang="zh-CN" altLang="en-US" sz="2000">
                <a:solidFill>
                  <a:srgbClr val="111111"/>
                </a:solidFill>
                <a:latin typeface="新宋体" panose="02010609030101010101" pitchFamily="49" charset="-122"/>
                <a:ea typeface="新宋体" panose="02010609030101010101" pitchFamily="49" charset="-122"/>
              </a:rPr>
              <a:t>三个基本问题</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两种情况下的数据链路层</a:t>
            </a:r>
          </a:p>
          <a:p>
            <a:pPr lvl="1" eaLnBrk="1" hangingPunct="1"/>
            <a:r>
              <a:rPr lang="zh-CN" altLang="en-US" sz="2000">
                <a:latin typeface="新宋体" panose="02010609030101010101" pitchFamily="49" charset="-122"/>
                <a:ea typeface="新宋体" panose="02010609030101010101" pitchFamily="49" charset="-122"/>
              </a:rPr>
              <a:t>使用点对点信道的数据链路层</a:t>
            </a:r>
            <a:endParaRPr lang="en-US" altLang="zh-CN" sz="2000">
              <a:latin typeface="新宋体" panose="02010609030101010101" pitchFamily="49" charset="-122"/>
              <a:ea typeface="新宋体" panose="02010609030101010101" pitchFamily="49" charset="-122"/>
            </a:endParaRPr>
          </a:p>
          <a:p>
            <a:pPr lvl="1" eaLnBrk="1" hangingPunct="1"/>
            <a:r>
              <a:rPr lang="zh-CN" altLang="en-US" sz="2000">
                <a:solidFill>
                  <a:srgbClr val="FF0000"/>
                </a:solidFill>
                <a:latin typeface="新宋体" panose="02010609030101010101" pitchFamily="49" charset="-122"/>
                <a:ea typeface="新宋体" panose="02010609030101010101" pitchFamily="49" charset="-122"/>
              </a:rPr>
              <a:t>使用广播信道的数据链路层</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以太局域网（以太网）</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扩展以太网</a:t>
            </a:r>
          </a:p>
          <a:p>
            <a:pPr eaLnBrk="1" hangingPunct="1">
              <a:buFont typeface="Wingdings" panose="05000000000000000000" pitchFamily="2" charset="2"/>
              <a:buNone/>
            </a:pPr>
            <a:r>
              <a:rPr lang="zh-CN" altLang="en-US" sz="2000">
                <a:latin typeface="新宋体" panose="02010609030101010101" pitchFamily="49" charset="-122"/>
                <a:ea typeface="新宋体" panose="02010609030101010101" pitchFamily="49" charset="-122"/>
              </a:rPr>
              <a:t>高速以太网</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zh-CN" altLang="en-US"/>
          </a:p>
        </p:txBody>
      </p:sp>
      <p:grpSp>
        <p:nvGrpSpPr>
          <p:cNvPr id="10244" name="Group 24">
            <a:extLst>
              <a:ext uri="{FF2B5EF4-FFF2-40B4-BE49-F238E27FC236}">
                <a16:creationId xmlns:a16="http://schemas.microsoft.com/office/drawing/2014/main" id="{27888B99-683B-4FBA-AB4D-3D8C6E7FC4CF}"/>
              </a:ext>
            </a:extLst>
          </p:cNvPr>
          <p:cNvGrpSpPr>
            <a:grpSpLocks/>
          </p:cNvGrpSpPr>
          <p:nvPr/>
        </p:nvGrpSpPr>
        <p:grpSpPr bwMode="auto">
          <a:xfrm>
            <a:off x="5586413" y="1052513"/>
            <a:ext cx="2514600" cy="3600450"/>
            <a:chOff x="3379" y="1207"/>
            <a:chExt cx="1584" cy="2268"/>
          </a:xfrm>
        </p:grpSpPr>
        <p:sp>
          <p:nvSpPr>
            <p:cNvPr id="5" name="AutoShape 4">
              <a:extLst>
                <a:ext uri="{FF2B5EF4-FFF2-40B4-BE49-F238E27FC236}">
                  <a16:creationId xmlns:a16="http://schemas.microsoft.com/office/drawing/2014/main" id="{BAA9190A-2BFF-4767-9FA6-CFA7EE80A9D2}"/>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a:p>
              <a:pPr algn="ctr" eaLnBrk="1" hangingPunct="1">
                <a:defRPr/>
              </a:pPr>
              <a:endParaRPr kumimoji="1" lang="zh-CN" altLang="en-US" sz="2400" b="1">
                <a:solidFill>
                  <a:srgbClr val="FF0000"/>
                </a:solidFill>
                <a:effectLst>
                  <a:outerShdw blurRad="38100" dist="38100" dir="2700000" algn="tl">
                    <a:srgbClr val="000000"/>
                  </a:outerShdw>
                </a:effectLst>
              </a:endParaRPr>
            </a:p>
          </p:txBody>
        </p:sp>
        <p:sp>
          <p:nvSpPr>
            <p:cNvPr id="6" name="Rectangle 6">
              <a:extLst>
                <a:ext uri="{FF2B5EF4-FFF2-40B4-BE49-F238E27FC236}">
                  <a16:creationId xmlns:a16="http://schemas.microsoft.com/office/drawing/2014/main" id="{71883E42-A92E-4118-8455-344B800C36EC}"/>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应用层</a:t>
              </a:r>
            </a:p>
          </p:txBody>
        </p:sp>
        <p:sp>
          <p:nvSpPr>
            <p:cNvPr id="7" name="Line 8">
              <a:extLst>
                <a:ext uri="{FF2B5EF4-FFF2-40B4-BE49-F238E27FC236}">
                  <a16:creationId xmlns:a16="http://schemas.microsoft.com/office/drawing/2014/main" id="{42085123-1678-4369-ADF6-08F35F9D5FEE}"/>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8" name="Line 9">
              <a:extLst>
                <a:ext uri="{FF2B5EF4-FFF2-40B4-BE49-F238E27FC236}">
                  <a16:creationId xmlns:a16="http://schemas.microsoft.com/office/drawing/2014/main" id="{16CA8000-AF15-4225-8F61-73566D9F9F92}"/>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9" name="Line 10">
              <a:extLst>
                <a:ext uri="{FF2B5EF4-FFF2-40B4-BE49-F238E27FC236}">
                  <a16:creationId xmlns:a16="http://schemas.microsoft.com/office/drawing/2014/main" id="{4C974CFF-2DE2-4661-BB0E-F28218C568A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0" name="Rectangle 21">
              <a:extLst>
                <a:ext uri="{FF2B5EF4-FFF2-40B4-BE49-F238E27FC236}">
                  <a16:creationId xmlns:a16="http://schemas.microsoft.com/office/drawing/2014/main" id="{13C742EB-8D4F-472C-8A3E-5A9353B42AD3}"/>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运输层</a:t>
              </a:r>
            </a:p>
          </p:txBody>
        </p:sp>
        <p:sp>
          <p:nvSpPr>
            <p:cNvPr id="11" name="Line 23">
              <a:extLst>
                <a:ext uri="{FF2B5EF4-FFF2-40B4-BE49-F238E27FC236}">
                  <a16:creationId xmlns:a16="http://schemas.microsoft.com/office/drawing/2014/main" id="{2AB3A4E5-F163-4B04-BD00-48BE08F44E22}"/>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2" name="Line 24">
              <a:extLst>
                <a:ext uri="{FF2B5EF4-FFF2-40B4-BE49-F238E27FC236}">
                  <a16:creationId xmlns:a16="http://schemas.microsoft.com/office/drawing/2014/main" id="{1585069F-03AC-454C-89CF-A00A70EA7266}"/>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3" name="Line 25">
              <a:extLst>
                <a:ext uri="{FF2B5EF4-FFF2-40B4-BE49-F238E27FC236}">
                  <a16:creationId xmlns:a16="http://schemas.microsoft.com/office/drawing/2014/main" id="{BBB4033A-D4DD-4D6D-8109-A2603E20D5F8}"/>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4" name="Rectangle 27">
              <a:extLst>
                <a:ext uri="{FF2B5EF4-FFF2-40B4-BE49-F238E27FC236}">
                  <a16:creationId xmlns:a16="http://schemas.microsoft.com/office/drawing/2014/main" id="{61880C1F-1E53-44AE-AB68-8190CAB98C29}"/>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3001F9"/>
                  </a:solidFill>
                  <a:effectLst>
                    <a:outerShdw blurRad="38100" dist="38100" dir="2700000" algn="tl">
                      <a:srgbClr val="000000"/>
                    </a:outerShdw>
                  </a:effectLst>
                  <a:latin typeface="Franklin Gothic Book" pitchFamily="34" charset="0"/>
                </a:rPr>
                <a:t>数据链路层</a:t>
              </a:r>
            </a:p>
          </p:txBody>
        </p:sp>
        <p:sp>
          <p:nvSpPr>
            <p:cNvPr id="15" name="Line 28">
              <a:extLst>
                <a:ext uri="{FF2B5EF4-FFF2-40B4-BE49-F238E27FC236}">
                  <a16:creationId xmlns:a16="http://schemas.microsoft.com/office/drawing/2014/main" id="{B970EF9F-A5FB-45A1-8905-CD404EF1737F}"/>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6" name="Line 29">
              <a:extLst>
                <a:ext uri="{FF2B5EF4-FFF2-40B4-BE49-F238E27FC236}">
                  <a16:creationId xmlns:a16="http://schemas.microsoft.com/office/drawing/2014/main" id="{78DBAE33-FC39-45F6-8802-59CA93DBC6D4}"/>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7" name="Line 30">
              <a:extLst>
                <a:ext uri="{FF2B5EF4-FFF2-40B4-BE49-F238E27FC236}">
                  <a16:creationId xmlns:a16="http://schemas.microsoft.com/office/drawing/2014/main" id="{949A002F-F73D-4B7C-8C83-33DB0027998B}"/>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8" name="Line 31">
              <a:extLst>
                <a:ext uri="{FF2B5EF4-FFF2-40B4-BE49-F238E27FC236}">
                  <a16:creationId xmlns:a16="http://schemas.microsoft.com/office/drawing/2014/main" id="{4A1A9AA9-85B6-447F-A3B4-1D1F96C85D30}"/>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19" name="Rectangle 33">
              <a:extLst>
                <a:ext uri="{FF2B5EF4-FFF2-40B4-BE49-F238E27FC236}">
                  <a16:creationId xmlns:a16="http://schemas.microsoft.com/office/drawing/2014/main" id="{B98E1526-7C30-4B36-BD4D-2458EA436BA9}"/>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rPr>
                <a:t>网络层</a:t>
              </a:r>
            </a:p>
          </p:txBody>
        </p:sp>
        <p:sp>
          <p:nvSpPr>
            <p:cNvPr id="20" name="Line 36">
              <a:extLst>
                <a:ext uri="{FF2B5EF4-FFF2-40B4-BE49-F238E27FC236}">
                  <a16:creationId xmlns:a16="http://schemas.microsoft.com/office/drawing/2014/main" id="{2EE35E65-B86D-452B-80F9-481C46CA2D38}"/>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1" name="Line 37">
              <a:extLst>
                <a:ext uri="{FF2B5EF4-FFF2-40B4-BE49-F238E27FC236}">
                  <a16:creationId xmlns:a16="http://schemas.microsoft.com/office/drawing/2014/main" id="{C9D1BC4F-8D63-4621-BE6E-3A7A2855FF6B}"/>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400" b="1">
                <a:solidFill>
                  <a:srgbClr val="FF0000"/>
                </a:solidFill>
                <a:effectLst>
                  <a:outerShdw blurRad="38100" dist="38100" dir="2700000" algn="tl">
                    <a:srgbClr val="000000">
                      <a:alpha val="43137"/>
                    </a:srgbClr>
                  </a:outerShdw>
                </a:effectLst>
              </a:endParaRPr>
            </a:p>
          </p:txBody>
        </p:sp>
        <p:sp>
          <p:nvSpPr>
            <p:cNvPr id="22" name="Rectangle 39">
              <a:extLst>
                <a:ext uri="{FF2B5EF4-FFF2-40B4-BE49-F238E27FC236}">
                  <a16:creationId xmlns:a16="http://schemas.microsoft.com/office/drawing/2014/main" id="{717FAC57-554F-420B-AA95-C1C5591C7BE3}"/>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400" b="1">
                  <a:solidFill>
                    <a:srgbClr val="FF0000"/>
                  </a:solidFill>
                  <a:effectLst>
                    <a:outerShdw blurRad="38100" dist="38100" dir="2700000" algn="tl">
                      <a:srgbClr val="000000"/>
                    </a:outerShdw>
                  </a:effectLst>
                  <a:latin typeface="Franklin Gothic Book" pitchFamily="34" charset="0"/>
                </a:rPr>
                <a:t>物理层</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3">
            <a:extLst>
              <a:ext uri="{FF2B5EF4-FFF2-40B4-BE49-F238E27FC236}">
                <a16:creationId xmlns:a16="http://schemas.microsoft.com/office/drawing/2014/main" id="{5D00CDFC-C524-4C40-A07A-BEA88BD42823}"/>
              </a:ext>
            </a:extLst>
          </p:cNvPr>
          <p:cNvSpPr>
            <a:spLocks noChangeShapeType="1"/>
          </p:cNvSpPr>
          <p:nvPr/>
        </p:nvSpPr>
        <p:spPr bwMode="auto">
          <a:xfrm flipH="1" flipV="1">
            <a:off x="1411288" y="1243013"/>
            <a:ext cx="533400" cy="4572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 name="Line 4">
            <a:extLst>
              <a:ext uri="{FF2B5EF4-FFF2-40B4-BE49-F238E27FC236}">
                <a16:creationId xmlns:a16="http://schemas.microsoft.com/office/drawing/2014/main" id="{B6360881-775D-4CDD-9E92-10375B017663}"/>
              </a:ext>
            </a:extLst>
          </p:cNvPr>
          <p:cNvSpPr>
            <a:spLocks noChangeShapeType="1"/>
          </p:cNvSpPr>
          <p:nvPr/>
        </p:nvSpPr>
        <p:spPr bwMode="auto">
          <a:xfrm flipV="1">
            <a:off x="2097088" y="1166813"/>
            <a:ext cx="0" cy="533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8" name="Line 5">
            <a:extLst>
              <a:ext uri="{FF2B5EF4-FFF2-40B4-BE49-F238E27FC236}">
                <a16:creationId xmlns:a16="http://schemas.microsoft.com/office/drawing/2014/main" id="{56150004-BB3F-4079-9AE8-BFF4808D02D9}"/>
              </a:ext>
            </a:extLst>
          </p:cNvPr>
          <p:cNvSpPr>
            <a:spLocks noChangeShapeType="1"/>
          </p:cNvSpPr>
          <p:nvPr/>
        </p:nvSpPr>
        <p:spPr bwMode="auto">
          <a:xfrm flipH="1">
            <a:off x="1487488" y="1928813"/>
            <a:ext cx="425450" cy="3651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 name="Line 6">
            <a:extLst>
              <a:ext uri="{FF2B5EF4-FFF2-40B4-BE49-F238E27FC236}">
                <a16:creationId xmlns:a16="http://schemas.microsoft.com/office/drawing/2014/main" id="{44D27B0F-5048-47DA-9EEB-44F88C088A7D}"/>
              </a:ext>
            </a:extLst>
          </p:cNvPr>
          <p:cNvSpPr>
            <a:spLocks noChangeShapeType="1"/>
          </p:cNvSpPr>
          <p:nvPr/>
        </p:nvSpPr>
        <p:spPr bwMode="auto">
          <a:xfrm>
            <a:off x="2097088" y="1928813"/>
            <a:ext cx="673100" cy="5064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 name="Line 7">
            <a:extLst>
              <a:ext uri="{FF2B5EF4-FFF2-40B4-BE49-F238E27FC236}">
                <a16:creationId xmlns:a16="http://schemas.microsoft.com/office/drawing/2014/main" id="{987B6A0D-3CE7-4720-9B04-186F72EEF438}"/>
              </a:ext>
            </a:extLst>
          </p:cNvPr>
          <p:cNvSpPr>
            <a:spLocks noChangeShapeType="1"/>
          </p:cNvSpPr>
          <p:nvPr/>
        </p:nvSpPr>
        <p:spPr bwMode="auto">
          <a:xfrm flipV="1">
            <a:off x="2173288" y="1395413"/>
            <a:ext cx="533400" cy="3810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8">
            <a:extLst>
              <a:ext uri="{FF2B5EF4-FFF2-40B4-BE49-F238E27FC236}">
                <a16:creationId xmlns:a16="http://schemas.microsoft.com/office/drawing/2014/main" id="{877962DF-9522-477B-8102-6A6FBB5274F7}"/>
              </a:ext>
            </a:extLst>
          </p:cNvPr>
          <p:cNvSpPr>
            <a:spLocks noChangeArrowheads="1"/>
          </p:cNvSpPr>
          <p:nvPr/>
        </p:nvSpPr>
        <p:spPr bwMode="auto">
          <a:xfrm>
            <a:off x="1868488" y="1624013"/>
            <a:ext cx="368300" cy="368300"/>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2" name="Rectangle 9">
            <a:extLst>
              <a:ext uri="{FF2B5EF4-FFF2-40B4-BE49-F238E27FC236}">
                <a16:creationId xmlns:a16="http://schemas.microsoft.com/office/drawing/2014/main" id="{2D658853-F6A5-4127-BE07-0F9C89E88683}"/>
              </a:ext>
            </a:extLst>
          </p:cNvPr>
          <p:cNvSpPr>
            <a:spLocks noChangeArrowheads="1"/>
          </p:cNvSpPr>
          <p:nvPr/>
        </p:nvSpPr>
        <p:spPr bwMode="auto">
          <a:xfrm>
            <a:off x="7053263" y="4948238"/>
            <a:ext cx="101600" cy="101600"/>
          </a:xfrm>
          <a:prstGeom prst="rect">
            <a:avLst/>
          </a:prstGeom>
          <a:solidFill>
            <a:srgbClr val="333399"/>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3" name="Rectangle 10">
            <a:extLst>
              <a:ext uri="{FF2B5EF4-FFF2-40B4-BE49-F238E27FC236}">
                <a16:creationId xmlns:a16="http://schemas.microsoft.com/office/drawing/2014/main" id="{DD7C1A75-C671-41BE-ACEC-838AD6755526}"/>
              </a:ext>
            </a:extLst>
          </p:cNvPr>
          <p:cNvSpPr>
            <a:spLocks noChangeArrowheads="1"/>
          </p:cNvSpPr>
          <p:nvPr/>
        </p:nvSpPr>
        <p:spPr bwMode="auto">
          <a:xfrm>
            <a:off x="7034213" y="3770313"/>
            <a:ext cx="101600" cy="101600"/>
          </a:xfrm>
          <a:prstGeom prst="rect">
            <a:avLst/>
          </a:prstGeom>
          <a:solidFill>
            <a:srgbClr val="333399"/>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4" name="Rectangle 11">
            <a:extLst>
              <a:ext uri="{FF2B5EF4-FFF2-40B4-BE49-F238E27FC236}">
                <a16:creationId xmlns:a16="http://schemas.microsoft.com/office/drawing/2014/main" id="{1C3DA508-805D-4987-B2AC-07D10235E2C3}"/>
              </a:ext>
            </a:extLst>
          </p:cNvPr>
          <p:cNvSpPr>
            <a:spLocks noChangeArrowheads="1"/>
          </p:cNvSpPr>
          <p:nvPr/>
        </p:nvSpPr>
        <p:spPr bwMode="auto">
          <a:xfrm>
            <a:off x="7062788" y="4284663"/>
            <a:ext cx="101600" cy="101600"/>
          </a:xfrm>
          <a:prstGeom prst="rect">
            <a:avLst/>
          </a:prstGeom>
          <a:solidFill>
            <a:srgbClr val="333399"/>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5" name="Rectangle 12">
            <a:extLst>
              <a:ext uri="{FF2B5EF4-FFF2-40B4-BE49-F238E27FC236}">
                <a16:creationId xmlns:a16="http://schemas.microsoft.com/office/drawing/2014/main" id="{397D04E1-7476-4F23-A9C3-FB8146B0DB00}"/>
              </a:ext>
            </a:extLst>
          </p:cNvPr>
          <p:cNvSpPr>
            <a:spLocks noChangeArrowheads="1"/>
          </p:cNvSpPr>
          <p:nvPr/>
        </p:nvSpPr>
        <p:spPr bwMode="auto">
          <a:xfrm>
            <a:off x="5135563" y="3770313"/>
            <a:ext cx="101600" cy="101600"/>
          </a:xfrm>
          <a:prstGeom prst="rect">
            <a:avLst/>
          </a:prstGeom>
          <a:solidFill>
            <a:srgbClr val="333399"/>
          </a:solidFill>
          <a:ln w="12700">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6" name="Line 13">
            <a:extLst>
              <a:ext uri="{FF2B5EF4-FFF2-40B4-BE49-F238E27FC236}">
                <a16:creationId xmlns:a16="http://schemas.microsoft.com/office/drawing/2014/main" id="{C6F733D7-F596-4D06-BEB3-545330F3AFFF}"/>
              </a:ext>
            </a:extLst>
          </p:cNvPr>
          <p:cNvSpPr>
            <a:spLocks noChangeShapeType="1"/>
          </p:cNvSpPr>
          <p:nvPr/>
        </p:nvSpPr>
        <p:spPr bwMode="auto">
          <a:xfrm>
            <a:off x="5314950" y="1574800"/>
            <a:ext cx="2155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Rectangle 14">
            <a:extLst>
              <a:ext uri="{FF2B5EF4-FFF2-40B4-BE49-F238E27FC236}">
                <a16:creationId xmlns:a16="http://schemas.microsoft.com/office/drawing/2014/main" id="{1F4F1632-E6E2-424D-B11B-65507F26763C}"/>
              </a:ext>
            </a:extLst>
          </p:cNvPr>
          <p:cNvSpPr>
            <a:spLocks noChangeArrowheads="1"/>
          </p:cNvSpPr>
          <p:nvPr/>
        </p:nvSpPr>
        <p:spPr bwMode="auto">
          <a:xfrm>
            <a:off x="7423150" y="1524000"/>
            <a:ext cx="101600" cy="101600"/>
          </a:xfrm>
          <a:prstGeom prst="rect">
            <a:avLst/>
          </a:prstGeom>
          <a:solidFill>
            <a:schemeClr val="tx1"/>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8" name="Rectangle 15">
            <a:extLst>
              <a:ext uri="{FF2B5EF4-FFF2-40B4-BE49-F238E27FC236}">
                <a16:creationId xmlns:a16="http://schemas.microsoft.com/office/drawing/2014/main" id="{6619F40D-8E7B-41FA-956B-790D9330BB6A}"/>
              </a:ext>
            </a:extLst>
          </p:cNvPr>
          <p:cNvSpPr>
            <a:spLocks noChangeArrowheads="1"/>
          </p:cNvSpPr>
          <p:nvPr/>
        </p:nvSpPr>
        <p:spPr bwMode="auto">
          <a:xfrm>
            <a:off x="5203825" y="1524000"/>
            <a:ext cx="101600" cy="101600"/>
          </a:xfrm>
          <a:prstGeom prst="rect">
            <a:avLst/>
          </a:prstGeom>
          <a:solidFill>
            <a:schemeClr val="tx1"/>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279" name="Line 16">
            <a:extLst>
              <a:ext uri="{FF2B5EF4-FFF2-40B4-BE49-F238E27FC236}">
                <a16:creationId xmlns:a16="http://schemas.microsoft.com/office/drawing/2014/main" id="{36EE9394-0D33-4E39-8104-1238CC9AC89A}"/>
              </a:ext>
            </a:extLst>
          </p:cNvPr>
          <p:cNvSpPr>
            <a:spLocks noChangeShapeType="1"/>
          </p:cNvSpPr>
          <p:nvPr/>
        </p:nvSpPr>
        <p:spPr bwMode="auto">
          <a:xfrm flipV="1">
            <a:off x="5740400" y="1257300"/>
            <a:ext cx="0" cy="320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7">
            <a:extLst>
              <a:ext uri="{FF2B5EF4-FFF2-40B4-BE49-F238E27FC236}">
                <a16:creationId xmlns:a16="http://schemas.microsoft.com/office/drawing/2014/main" id="{41EB4D7D-3D28-4AE8-822F-00A14FC3322B}"/>
              </a:ext>
            </a:extLst>
          </p:cNvPr>
          <p:cNvSpPr>
            <a:spLocks noChangeShapeType="1"/>
          </p:cNvSpPr>
          <p:nvPr/>
        </p:nvSpPr>
        <p:spPr bwMode="auto">
          <a:xfrm>
            <a:off x="6121400" y="1587500"/>
            <a:ext cx="0"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8">
            <a:extLst>
              <a:ext uri="{FF2B5EF4-FFF2-40B4-BE49-F238E27FC236}">
                <a16:creationId xmlns:a16="http://schemas.microsoft.com/office/drawing/2014/main" id="{2532B3CE-CD6D-46F0-9285-56CAE8A757ED}"/>
              </a:ext>
            </a:extLst>
          </p:cNvPr>
          <p:cNvSpPr>
            <a:spLocks noChangeShapeType="1"/>
          </p:cNvSpPr>
          <p:nvPr/>
        </p:nvSpPr>
        <p:spPr bwMode="auto">
          <a:xfrm flipV="1">
            <a:off x="6597650" y="1228725"/>
            <a:ext cx="0" cy="358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9">
            <a:extLst>
              <a:ext uri="{FF2B5EF4-FFF2-40B4-BE49-F238E27FC236}">
                <a16:creationId xmlns:a16="http://schemas.microsoft.com/office/drawing/2014/main" id="{ADC0B5A9-D945-402D-8155-555C6A17CFF9}"/>
              </a:ext>
            </a:extLst>
          </p:cNvPr>
          <p:cNvSpPr>
            <a:spLocks noChangeShapeType="1"/>
          </p:cNvSpPr>
          <p:nvPr/>
        </p:nvSpPr>
        <p:spPr bwMode="auto">
          <a:xfrm>
            <a:off x="7083425" y="1587500"/>
            <a:ext cx="0"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20">
            <a:extLst>
              <a:ext uri="{FF2B5EF4-FFF2-40B4-BE49-F238E27FC236}">
                <a16:creationId xmlns:a16="http://schemas.microsoft.com/office/drawing/2014/main" id="{F10A510C-D64F-4770-89E7-442E81AD7C64}"/>
              </a:ext>
            </a:extLst>
          </p:cNvPr>
          <p:cNvSpPr>
            <a:spLocks noChangeShapeType="1"/>
          </p:cNvSpPr>
          <p:nvPr/>
        </p:nvSpPr>
        <p:spPr bwMode="auto">
          <a:xfrm>
            <a:off x="5354638" y="4344988"/>
            <a:ext cx="1774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21">
            <a:extLst>
              <a:ext uri="{FF2B5EF4-FFF2-40B4-BE49-F238E27FC236}">
                <a16:creationId xmlns:a16="http://schemas.microsoft.com/office/drawing/2014/main" id="{2ED32D33-C6D1-4F5D-A326-1016A51C29BA}"/>
              </a:ext>
            </a:extLst>
          </p:cNvPr>
          <p:cNvSpPr>
            <a:spLocks noChangeShapeType="1"/>
          </p:cNvSpPr>
          <p:nvPr/>
        </p:nvSpPr>
        <p:spPr bwMode="auto">
          <a:xfrm flipV="1">
            <a:off x="5695950" y="4195763"/>
            <a:ext cx="0" cy="146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22">
            <a:extLst>
              <a:ext uri="{FF2B5EF4-FFF2-40B4-BE49-F238E27FC236}">
                <a16:creationId xmlns:a16="http://schemas.microsoft.com/office/drawing/2014/main" id="{B49AC33B-4772-4F59-A763-813809D0C519}"/>
              </a:ext>
            </a:extLst>
          </p:cNvPr>
          <p:cNvSpPr>
            <a:spLocks noChangeShapeType="1"/>
          </p:cNvSpPr>
          <p:nvPr/>
        </p:nvSpPr>
        <p:spPr bwMode="auto">
          <a:xfrm flipV="1">
            <a:off x="6380163" y="4211638"/>
            <a:ext cx="0" cy="146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3">
            <a:extLst>
              <a:ext uri="{FF2B5EF4-FFF2-40B4-BE49-F238E27FC236}">
                <a16:creationId xmlns:a16="http://schemas.microsoft.com/office/drawing/2014/main" id="{E5B4CAA7-27AB-4596-9D00-153E012462C0}"/>
              </a:ext>
            </a:extLst>
          </p:cNvPr>
          <p:cNvSpPr>
            <a:spLocks noChangeShapeType="1"/>
          </p:cNvSpPr>
          <p:nvPr/>
        </p:nvSpPr>
        <p:spPr bwMode="auto">
          <a:xfrm>
            <a:off x="5827713" y="3671888"/>
            <a:ext cx="0" cy="136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24">
            <a:extLst>
              <a:ext uri="{FF2B5EF4-FFF2-40B4-BE49-F238E27FC236}">
                <a16:creationId xmlns:a16="http://schemas.microsoft.com/office/drawing/2014/main" id="{55DDC60A-6098-4F6C-9D81-0A9DA072FAF0}"/>
              </a:ext>
            </a:extLst>
          </p:cNvPr>
          <p:cNvSpPr>
            <a:spLocks noChangeShapeType="1"/>
          </p:cNvSpPr>
          <p:nvPr/>
        </p:nvSpPr>
        <p:spPr bwMode="auto">
          <a:xfrm>
            <a:off x="6684963" y="3681413"/>
            <a:ext cx="0" cy="136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25">
            <a:extLst>
              <a:ext uri="{FF2B5EF4-FFF2-40B4-BE49-F238E27FC236}">
                <a16:creationId xmlns:a16="http://schemas.microsoft.com/office/drawing/2014/main" id="{026C3BCB-EC77-405A-B649-AD897D6BDDEF}"/>
              </a:ext>
            </a:extLst>
          </p:cNvPr>
          <p:cNvSpPr>
            <a:spLocks noChangeShapeType="1"/>
          </p:cNvSpPr>
          <p:nvPr/>
        </p:nvSpPr>
        <p:spPr bwMode="auto">
          <a:xfrm flipV="1">
            <a:off x="6713538" y="4808538"/>
            <a:ext cx="0" cy="187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26">
            <a:extLst>
              <a:ext uri="{FF2B5EF4-FFF2-40B4-BE49-F238E27FC236}">
                <a16:creationId xmlns:a16="http://schemas.microsoft.com/office/drawing/2014/main" id="{CD6FFA0F-17F4-4A81-8EE0-DB05FA37577E}"/>
              </a:ext>
            </a:extLst>
          </p:cNvPr>
          <p:cNvSpPr>
            <a:spLocks noChangeShapeType="1"/>
          </p:cNvSpPr>
          <p:nvPr/>
        </p:nvSpPr>
        <p:spPr bwMode="auto">
          <a:xfrm>
            <a:off x="5237163" y="3811588"/>
            <a:ext cx="18224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Freeform 27">
            <a:extLst>
              <a:ext uri="{FF2B5EF4-FFF2-40B4-BE49-F238E27FC236}">
                <a16:creationId xmlns:a16="http://schemas.microsoft.com/office/drawing/2014/main" id="{2674E844-F782-4A3C-934D-2D63199DBDD6}"/>
              </a:ext>
            </a:extLst>
          </p:cNvPr>
          <p:cNvSpPr>
            <a:spLocks/>
          </p:cNvSpPr>
          <p:nvPr/>
        </p:nvSpPr>
        <p:spPr bwMode="auto">
          <a:xfrm>
            <a:off x="5341938" y="3821113"/>
            <a:ext cx="1735137" cy="1182687"/>
          </a:xfrm>
          <a:custGeom>
            <a:avLst/>
            <a:gdLst>
              <a:gd name="T0" fmla="*/ 0 w 1093"/>
              <a:gd name="T1" fmla="*/ 0 h 745"/>
              <a:gd name="T2" fmla="*/ 0 w 1093"/>
              <a:gd name="T3" fmla="*/ 2147483646 h 745"/>
              <a:gd name="T4" fmla="*/ 2147483646 w 1093"/>
              <a:gd name="T5" fmla="*/ 2147483646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1" name="Rectangle 28">
            <a:extLst>
              <a:ext uri="{FF2B5EF4-FFF2-40B4-BE49-F238E27FC236}">
                <a16:creationId xmlns:a16="http://schemas.microsoft.com/office/drawing/2014/main" id="{7601BEBC-42FB-403E-BC17-67CD788F6670}"/>
              </a:ext>
            </a:extLst>
          </p:cNvPr>
          <p:cNvSpPr>
            <a:spLocks noChangeArrowheads="1"/>
          </p:cNvSpPr>
          <p:nvPr/>
        </p:nvSpPr>
        <p:spPr bwMode="auto">
          <a:xfrm>
            <a:off x="7667625" y="2601913"/>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Times New Roman" panose="02020603050405020304" pitchFamily="18" charset="0"/>
              </a:rPr>
              <a:t>匹配电阻</a:t>
            </a:r>
          </a:p>
        </p:txBody>
      </p:sp>
      <p:sp>
        <p:nvSpPr>
          <p:cNvPr id="11292" name="Line 29">
            <a:extLst>
              <a:ext uri="{FF2B5EF4-FFF2-40B4-BE49-F238E27FC236}">
                <a16:creationId xmlns:a16="http://schemas.microsoft.com/office/drawing/2014/main" id="{3EAE2546-09C7-4A71-B1C6-6AE23048821F}"/>
              </a:ext>
            </a:extLst>
          </p:cNvPr>
          <p:cNvSpPr>
            <a:spLocks noChangeShapeType="1"/>
          </p:cNvSpPr>
          <p:nvPr/>
        </p:nvSpPr>
        <p:spPr bwMode="auto">
          <a:xfrm>
            <a:off x="7524750" y="1665288"/>
            <a:ext cx="360363" cy="9366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0">
            <a:extLst>
              <a:ext uri="{FF2B5EF4-FFF2-40B4-BE49-F238E27FC236}">
                <a16:creationId xmlns:a16="http://schemas.microsoft.com/office/drawing/2014/main" id="{C47EBD32-AC01-4868-A81F-4C8125A8E469}"/>
              </a:ext>
            </a:extLst>
          </p:cNvPr>
          <p:cNvSpPr>
            <a:spLocks noChangeShapeType="1"/>
          </p:cNvSpPr>
          <p:nvPr/>
        </p:nvSpPr>
        <p:spPr bwMode="auto">
          <a:xfrm flipH="1">
            <a:off x="7107238" y="3033713"/>
            <a:ext cx="704850" cy="7112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Rectangle 31">
            <a:extLst>
              <a:ext uri="{FF2B5EF4-FFF2-40B4-BE49-F238E27FC236}">
                <a16:creationId xmlns:a16="http://schemas.microsoft.com/office/drawing/2014/main" id="{15181FE9-5275-434A-9CE9-85F2B382C04F}"/>
              </a:ext>
            </a:extLst>
          </p:cNvPr>
          <p:cNvSpPr>
            <a:spLocks noChangeArrowheads="1"/>
          </p:cNvSpPr>
          <p:nvPr/>
        </p:nvSpPr>
        <p:spPr bwMode="auto">
          <a:xfrm>
            <a:off x="3130550" y="1355725"/>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Times New Roman" panose="02020603050405020304" pitchFamily="18" charset="0"/>
              </a:rPr>
              <a:t>集线器</a:t>
            </a:r>
          </a:p>
        </p:txBody>
      </p:sp>
      <p:sp>
        <p:nvSpPr>
          <p:cNvPr id="11295" name="Line 32">
            <a:extLst>
              <a:ext uri="{FF2B5EF4-FFF2-40B4-BE49-F238E27FC236}">
                <a16:creationId xmlns:a16="http://schemas.microsoft.com/office/drawing/2014/main" id="{EF4C7997-CCFD-49C4-A411-F9DEA79EBF03}"/>
              </a:ext>
            </a:extLst>
          </p:cNvPr>
          <p:cNvSpPr>
            <a:spLocks noChangeShapeType="1"/>
          </p:cNvSpPr>
          <p:nvPr/>
        </p:nvSpPr>
        <p:spPr bwMode="auto">
          <a:xfrm flipV="1">
            <a:off x="6008688" y="4792663"/>
            <a:ext cx="0"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3">
            <a:extLst>
              <a:ext uri="{FF2B5EF4-FFF2-40B4-BE49-F238E27FC236}">
                <a16:creationId xmlns:a16="http://schemas.microsoft.com/office/drawing/2014/main" id="{E5496A69-9FEC-4F87-8DD7-9E3DBBFB8B12}"/>
              </a:ext>
            </a:extLst>
          </p:cNvPr>
          <p:cNvSpPr>
            <a:spLocks noChangeShapeType="1"/>
          </p:cNvSpPr>
          <p:nvPr/>
        </p:nvSpPr>
        <p:spPr bwMode="auto">
          <a:xfrm flipH="1" flipV="1">
            <a:off x="1738313" y="3787775"/>
            <a:ext cx="119062" cy="123825"/>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Rectangle 34">
            <a:extLst>
              <a:ext uri="{FF2B5EF4-FFF2-40B4-BE49-F238E27FC236}">
                <a16:creationId xmlns:a16="http://schemas.microsoft.com/office/drawing/2014/main" id="{85EFD214-D6C3-47F9-80F3-CAEA1281C32D}"/>
              </a:ext>
            </a:extLst>
          </p:cNvPr>
          <p:cNvSpPr>
            <a:spLocks noChangeArrowheads="1"/>
          </p:cNvSpPr>
          <p:nvPr/>
        </p:nvSpPr>
        <p:spPr bwMode="auto">
          <a:xfrm>
            <a:off x="3203575" y="4114800"/>
            <a:ext cx="1450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pPr>
            <a:r>
              <a:rPr kumimoji="1" lang="zh-CN" altLang="en-US" sz="2000" b="0">
                <a:solidFill>
                  <a:srgbClr val="333399"/>
                </a:solidFill>
                <a:latin typeface="Times New Roman" panose="02020603050405020304" pitchFamily="18" charset="0"/>
              </a:rPr>
              <a:t>干线耦合器</a:t>
            </a:r>
          </a:p>
        </p:txBody>
      </p:sp>
      <p:sp>
        <p:nvSpPr>
          <p:cNvPr id="11298" name="Line 35">
            <a:extLst>
              <a:ext uri="{FF2B5EF4-FFF2-40B4-BE49-F238E27FC236}">
                <a16:creationId xmlns:a16="http://schemas.microsoft.com/office/drawing/2014/main" id="{B9949DD3-1A12-4512-8CFF-0AEECA4D6B88}"/>
              </a:ext>
            </a:extLst>
          </p:cNvPr>
          <p:cNvSpPr>
            <a:spLocks noChangeShapeType="1"/>
          </p:cNvSpPr>
          <p:nvPr/>
        </p:nvSpPr>
        <p:spPr bwMode="auto">
          <a:xfrm flipH="1">
            <a:off x="2736850" y="3789363"/>
            <a:ext cx="111125" cy="104775"/>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6">
            <a:extLst>
              <a:ext uri="{FF2B5EF4-FFF2-40B4-BE49-F238E27FC236}">
                <a16:creationId xmlns:a16="http://schemas.microsoft.com/office/drawing/2014/main" id="{63786E49-F029-4C1E-A2CD-E9C916F821B1}"/>
              </a:ext>
            </a:extLst>
          </p:cNvPr>
          <p:cNvSpPr>
            <a:spLocks noChangeShapeType="1"/>
          </p:cNvSpPr>
          <p:nvPr/>
        </p:nvSpPr>
        <p:spPr bwMode="auto">
          <a:xfrm flipH="1" flipV="1">
            <a:off x="2755900" y="4733925"/>
            <a:ext cx="131763" cy="139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0" name="Line 37">
            <a:extLst>
              <a:ext uri="{FF2B5EF4-FFF2-40B4-BE49-F238E27FC236}">
                <a16:creationId xmlns:a16="http://schemas.microsoft.com/office/drawing/2014/main" id="{AB28F3B1-572E-494C-AF64-DD9EDDCA49E9}"/>
              </a:ext>
            </a:extLst>
          </p:cNvPr>
          <p:cNvSpPr>
            <a:spLocks noChangeShapeType="1"/>
          </p:cNvSpPr>
          <p:nvPr/>
        </p:nvSpPr>
        <p:spPr bwMode="auto">
          <a:xfrm flipH="1">
            <a:off x="1768475" y="4775200"/>
            <a:ext cx="98425" cy="1206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Oval 38">
            <a:extLst>
              <a:ext uri="{FF2B5EF4-FFF2-40B4-BE49-F238E27FC236}">
                <a16:creationId xmlns:a16="http://schemas.microsoft.com/office/drawing/2014/main" id="{62E80C38-922B-4BB7-8B51-4C8B4C4D5307}"/>
              </a:ext>
            </a:extLst>
          </p:cNvPr>
          <p:cNvSpPr>
            <a:spLocks noChangeArrowheads="1"/>
          </p:cNvSpPr>
          <p:nvPr/>
        </p:nvSpPr>
        <p:spPr bwMode="auto">
          <a:xfrm rot="-2760000">
            <a:off x="1704975" y="3716338"/>
            <a:ext cx="1203325" cy="1203325"/>
          </a:xfrm>
          <a:prstGeom prst="ellipse">
            <a:avLst/>
          </a:prstGeom>
          <a:solidFill>
            <a:schemeClr val="bg1"/>
          </a:solidFill>
          <a:ln w="28575">
            <a:solidFill>
              <a:srgbClr val="333399"/>
            </a:solidFill>
            <a:round/>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302" name="Rectangle 39">
            <a:extLst>
              <a:ext uri="{FF2B5EF4-FFF2-40B4-BE49-F238E27FC236}">
                <a16:creationId xmlns:a16="http://schemas.microsoft.com/office/drawing/2014/main" id="{A4607A1A-E4B5-46BA-B390-780F12E64AFE}"/>
              </a:ext>
            </a:extLst>
          </p:cNvPr>
          <p:cNvSpPr>
            <a:spLocks noChangeArrowheads="1"/>
          </p:cNvSpPr>
          <p:nvPr/>
        </p:nvSpPr>
        <p:spPr bwMode="auto">
          <a:xfrm rot="-2760000">
            <a:off x="1795462" y="3859213"/>
            <a:ext cx="136525" cy="88900"/>
          </a:xfrm>
          <a:prstGeom prst="rect">
            <a:avLst/>
          </a:prstGeom>
          <a:solidFill>
            <a:schemeClr val="bg1"/>
          </a:solidFill>
          <a:ln w="28575">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303" name="Rectangle 40">
            <a:extLst>
              <a:ext uri="{FF2B5EF4-FFF2-40B4-BE49-F238E27FC236}">
                <a16:creationId xmlns:a16="http://schemas.microsoft.com/office/drawing/2014/main" id="{2F3E4F08-FE24-4543-8FEE-E1954AB1CF19}"/>
              </a:ext>
            </a:extLst>
          </p:cNvPr>
          <p:cNvSpPr>
            <a:spLocks noChangeArrowheads="1"/>
          </p:cNvSpPr>
          <p:nvPr/>
        </p:nvSpPr>
        <p:spPr bwMode="auto">
          <a:xfrm rot="-2760000">
            <a:off x="2679700" y="4686301"/>
            <a:ext cx="136525" cy="88900"/>
          </a:xfrm>
          <a:prstGeom prst="rect">
            <a:avLst/>
          </a:prstGeom>
          <a:solidFill>
            <a:schemeClr val="bg1"/>
          </a:solidFill>
          <a:ln w="254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304" name="Rectangle 41">
            <a:extLst>
              <a:ext uri="{FF2B5EF4-FFF2-40B4-BE49-F238E27FC236}">
                <a16:creationId xmlns:a16="http://schemas.microsoft.com/office/drawing/2014/main" id="{8C732EF3-B933-4D21-A05F-74431C33B949}"/>
              </a:ext>
            </a:extLst>
          </p:cNvPr>
          <p:cNvSpPr>
            <a:spLocks noChangeArrowheads="1"/>
          </p:cNvSpPr>
          <p:nvPr/>
        </p:nvSpPr>
        <p:spPr bwMode="auto">
          <a:xfrm rot="-2760000">
            <a:off x="2695576" y="3821112"/>
            <a:ext cx="88900" cy="136525"/>
          </a:xfrm>
          <a:prstGeom prst="rect">
            <a:avLst/>
          </a:prstGeom>
          <a:solidFill>
            <a:schemeClr val="bg1"/>
          </a:solidFill>
          <a:ln w="28575">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305" name="Line 42">
            <a:extLst>
              <a:ext uri="{FF2B5EF4-FFF2-40B4-BE49-F238E27FC236}">
                <a16:creationId xmlns:a16="http://schemas.microsoft.com/office/drawing/2014/main" id="{DE1D22BC-6B92-4389-9A9D-4FB3EBCBDF8C}"/>
              </a:ext>
            </a:extLst>
          </p:cNvPr>
          <p:cNvSpPr>
            <a:spLocks noChangeShapeType="1"/>
          </p:cNvSpPr>
          <p:nvPr/>
        </p:nvSpPr>
        <p:spPr bwMode="auto">
          <a:xfrm>
            <a:off x="2800350" y="3948113"/>
            <a:ext cx="476250" cy="382587"/>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Rectangle 43">
            <a:extLst>
              <a:ext uri="{FF2B5EF4-FFF2-40B4-BE49-F238E27FC236}">
                <a16:creationId xmlns:a16="http://schemas.microsoft.com/office/drawing/2014/main" id="{4CC9F459-FE3F-4B76-A73D-AAFF9827537C}"/>
              </a:ext>
            </a:extLst>
          </p:cNvPr>
          <p:cNvSpPr>
            <a:spLocks noChangeArrowheads="1"/>
          </p:cNvSpPr>
          <p:nvPr/>
        </p:nvSpPr>
        <p:spPr bwMode="auto">
          <a:xfrm rot="-2760000">
            <a:off x="1858963" y="4662487"/>
            <a:ext cx="88900" cy="136525"/>
          </a:xfrm>
          <a:prstGeom prst="rect">
            <a:avLst/>
          </a:prstGeom>
          <a:solidFill>
            <a:schemeClr val="bg1"/>
          </a:solidFill>
          <a:ln w="254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307" name="Arc 44">
            <a:extLst>
              <a:ext uri="{FF2B5EF4-FFF2-40B4-BE49-F238E27FC236}">
                <a16:creationId xmlns:a16="http://schemas.microsoft.com/office/drawing/2014/main" id="{00626761-4A14-4FBC-86AE-F055ECBEFD8E}"/>
              </a:ext>
            </a:extLst>
          </p:cNvPr>
          <p:cNvSpPr>
            <a:spLocks/>
          </p:cNvSpPr>
          <p:nvPr/>
        </p:nvSpPr>
        <p:spPr bwMode="auto">
          <a:xfrm flipV="1">
            <a:off x="2122488" y="4137025"/>
            <a:ext cx="627062" cy="636588"/>
          </a:xfrm>
          <a:custGeom>
            <a:avLst/>
            <a:gdLst>
              <a:gd name="T0" fmla="*/ 0 w 25403"/>
              <a:gd name="T1" fmla="*/ 2147483646 h 30101"/>
              <a:gd name="T2" fmla="*/ 2147483646 w 25403"/>
              <a:gd name="T3" fmla="*/ 2147483646 h 30101"/>
              <a:gd name="T4" fmla="*/ 2147483646 w 25403"/>
              <a:gd name="T5" fmla="*/ 2147483646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lnTo>
                  <a:pt x="0" y="337"/>
                </a:lnTo>
                <a:close/>
              </a:path>
            </a:pathLst>
          </a:custGeom>
          <a:noFill/>
          <a:ln w="28575">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1308" name="Picture 45">
            <a:extLst>
              <a:ext uri="{FF2B5EF4-FFF2-40B4-BE49-F238E27FC236}">
                <a16:creationId xmlns:a16="http://schemas.microsoft.com/office/drawing/2014/main" id="{25E000F7-1383-4736-9C20-629E251A98B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963" y="341153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9" name="Picture 46">
            <a:extLst>
              <a:ext uri="{FF2B5EF4-FFF2-40B4-BE49-F238E27FC236}">
                <a16:creationId xmlns:a16="http://schemas.microsoft.com/office/drawing/2014/main" id="{D4733601-0031-42C4-B64C-73EF9857F9C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3429000"/>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0" name="Picture 47">
            <a:extLst>
              <a:ext uri="{FF2B5EF4-FFF2-40B4-BE49-F238E27FC236}">
                <a16:creationId xmlns:a16="http://schemas.microsoft.com/office/drawing/2014/main" id="{AAB67D23-D0AC-4609-BB78-537A62D0A5C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467100"/>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1" name="Picture 48">
            <a:extLst>
              <a:ext uri="{FF2B5EF4-FFF2-40B4-BE49-F238E27FC236}">
                <a16:creationId xmlns:a16="http://schemas.microsoft.com/office/drawing/2014/main" id="{A27673E5-276B-428E-9622-35F60F96AF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4762500"/>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2" name="Picture 49">
            <a:extLst>
              <a:ext uri="{FF2B5EF4-FFF2-40B4-BE49-F238E27FC236}">
                <a16:creationId xmlns:a16="http://schemas.microsoft.com/office/drawing/2014/main" id="{701EF327-82E8-4F5E-A090-96E048315D3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4838700"/>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3" name="Picture 50">
            <a:extLst>
              <a:ext uri="{FF2B5EF4-FFF2-40B4-BE49-F238E27FC236}">
                <a16:creationId xmlns:a16="http://schemas.microsoft.com/office/drawing/2014/main" id="{944CCBC6-0D4E-46A4-82E0-FAC600FF1D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0748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4" name="Picture 51">
            <a:extLst>
              <a:ext uri="{FF2B5EF4-FFF2-40B4-BE49-F238E27FC236}">
                <a16:creationId xmlns:a16="http://schemas.microsoft.com/office/drawing/2014/main" id="{7E53B575-3D0D-4DAB-AE89-A5B3C7061F2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8" y="208121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5" name="Picture 52">
            <a:extLst>
              <a:ext uri="{FF2B5EF4-FFF2-40B4-BE49-F238E27FC236}">
                <a16:creationId xmlns:a16="http://schemas.microsoft.com/office/drawing/2014/main" id="{5115AD72-8DC6-4C50-B4A4-50B9EA99CE7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09061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6" name="Picture 53">
            <a:extLst>
              <a:ext uri="{FF2B5EF4-FFF2-40B4-BE49-F238E27FC236}">
                <a16:creationId xmlns:a16="http://schemas.microsoft.com/office/drawing/2014/main" id="{4CAB76B3-6761-4EDA-955E-0DDD168A297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88" y="116681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7" name="Picture 54">
            <a:extLst>
              <a:ext uri="{FF2B5EF4-FFF2-40B4-BE49-F238E27FC236}">
                <a16:creationId xmlns:a16="http://schemas.microsoft.com/office/drawing/2014/main" id="{FCFF5FDC-C261-4415-BA46-A899239D8FA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8" y="83661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8" name="Picture 55">
            <a:extLst>
              <a:ext uri="{FF2B5EF4-FFF2-40B4-BE49-F238E27FC236}">
                <a16:creationId xmlns:a16="http://schemas.microsoft.com/office/drawing/2014/main" id="{05087258-AC6C-489B-A8A7-4BF5274425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75" y="174307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9" name="Picture 56">
            <a:extLst>
              <a:ext uri="{FF2B5EF4-FFF2-40B4-BE49-F238E27FC236}">
                <a16:creationId xmlns:a16="http://schemas.microsoft.com/office/drawing/2014/main" id="{5B6C9EDA-C8C5-41EC-A817-ACCBC68C7E3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075" y="175577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0" name="Picture 57">
            <a:extLst>
              <a:ext uri="{FF2B5EF4-FFF2-40B4-BE49-F238E27FC236}">
                <a16:creationId xmlns:a16="http://schemas.microsoft.com/office/drawing/2014/main" id="{C9863AF4-C64F-41AD-9F45-6492B288BB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275" y="99377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1" name="Picture 58">
            <a:extLst>
              <a:ext uri="{FF2B5EF4-FFF2-40B4-BE49-F238E27FC236}">
                <a16:creationId xmlns:a16="http://schemas.microsoft.com/office/drawing/2014/main" id="{624B217F-1945-4CC6-A41B-62E544AF094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675" y="98107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2" name="Picture 59">
            <a:extLst>
              <a:ext uri="{FF2B5EF4-FFF2-40B4-BE49-F238E27FC236}">
                <a16:creationId xmlns:a16="http://schemas.microsoft.com/office/drawing/2014/main" id="{295D79E8-0999-4549-85C4-A7527DB1E1A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3" y="456723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3" name="Picture 60">
            <a:extLst>
              <a:ext uri="{FF2B5EF4-FFF2-40B4-BE49-F238E27FC236}">
                <a16:creationId xmlns:a16="http://schemas.microsoft.com/office/drawing/2014/main" id="{FE249B71-1F93-4C91-A37A-6C9F39E926F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063" y="457993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4" name="Picture 61">
            <a:extLst>
              <a:ext uri="{FF2B5EF4-FFF2-40B4-BE49-F238E27FC236}">
                <a16:creationId xmlns:a16="http://schemas.microsoft.com/office/drawing/2014/main" id="{79511518-1F8F-4F22-83B7-7A8B5CD87D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394493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5" name="Picture 62">
            <a:extLst>
              <a:ext uri="{FF2B5EF4-FFF2-40B4-BE49-F238E27FC236}">
                <a16:creationId xmlns:a16="http://schemas.microsoft.com/office/drawing/2014/main" id="{D1F534DC-E6F5-42B0-BFCA-BB157E96BCC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563" y="395763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6" name="Picture 63">
            <a:extLst>
              <a:ext uri="{FF2B5EF4-FFF2-40B4-BE49-F238E27FC236}">
                <a16:creationId xmlns:a16="http://schemas.microsoft.com/office/drawing/2014/main" id="{6470B1B2-6FC9-4C10-A0F1-FC7556468A5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163" y="341153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7" name="Line 64">
            <a:extLst>
              <a:ext uri="{FF2B5EF4-FFF2-40B4-BE49-F238E27FC236}">
                <a16:creationId xmlns:a16="http://schemas.microsoft.com/office/drawing/2014/main" id="{6EFED999-645D-4441-80CA-2AB5CC7233AB}"/>
              </a:ext>
            </a:extLst>
          </p:cNvPr>
          <p:cNvSpPr>
            <a:spLocks noChangeShapeType="1"/>
          </p:cNvSpPr>
          <p:nvPr/>
        </p:nvSpPr>
        <p:spPr bwMode="auto">
          <a:xfrm flipV="1">
            <a:off x="2173288" y="1643063"/>
            <a:ext cx="1030287" cy="2095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8" name="Text Box 65">
            <a:extLst>
              <a:ext uri="{FF2B5EF4-FFF2-40B4-BE49-F238E27FC236}">
                <a16:creationId xmlns:a16="http://schemas.microsoft.com/office/drawing/2014/main" id="{3309C8E0-0325-4F38-8461-A4826648B73F}"/>
              </a:ext>
            </a:extLst>
          </p:cNvPr>
          <p:cNvSpPr txBox="1">
            <a:spLocks noChangeArrowheads="1"/>
          </p:cNvSpPr>
          <p:nvPr/>
        </p:nvSpPr>
        <p:spPr bwMode="auto">
          <a:xfrm>
            <a:off x="5795963" y="22415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rgbClr val="333399"/>
                </a:solidFill>
              </a:rPr>
              <a:t>总线网</a:t>
            </a:r>
          </a:p>
        </p:txBody>
      </p:sp>
      <p:sp>
        <p:nvSpPr>
          <p:cNvPr id="11329" name="Text Box 66">
            <a:extLst>
              <a:ext uri="{FF2B5EF4-FFF2-40B4-BE49-F238E27FC236}">
                <a16:creationId xmlns:a16="http://schemas.microsoft.com/office/drawing/2014/main" id="{CDCE9DA2-CEB3-4D16-AEF8-DE1413B49EFD}"/>
              </a:ext>
            </a:extLst>
          </p:cNvPr>
          <p:cNvSpPr txBox="1">
            <a:spLocks noChangeArrowheads="1"/>
          </p:cNvSpPr>
          <p:nvPr/>
        </p:nvSpPr>
        <p:spPr bwMode="auto">
          <a:xfrm>
            <a:off x="1390650" y="25796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rgbClr val="333399"/>
                </a:solidFill>
              </a:rPr>
              <a:t>星形网</a:t>
            </a:r>
          </a:p>
        </p:txBody>
      </p:sp>
      <p:sp>
        <p:nvSpPr>
          <p:cNvPr id="11330" name="Text Box 67">
            <a:extLst>
              <a:ext uri="{FF2B5EF4-FFF2-40B4-BE49-F238E27FC236}">
                <a16:creationId xmlns:a16="http://schemas.microsoft.com/office/drawing/2014/main" id="{F6B62E59-DB45-448F-8EB0-0D5FDDF1FE8E}"/>
              </a:ext>
            </a:extLst>
          </p:cNvPr>
          <p:cNvSpPr txBox="1">
            <a:spLocks noChangeArrowheads="1"/>
          </p:cNvSpPr>
          <p:nvPr/>
        </p:nvSpPr>
        <p:spPr bwMode="auto">
          <a:xfrm>
            <a:off x="5651500" y="5311775"/>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rgbClr val="333399"/>
                </a:solidFill>
              </a:rPr>
              <a:t>树形网 </a:t>
            </a:r>
          </a:p>
        </p:txBody>
      </p:sp>
      <p:sp>
        <p:nvSpPr>
          <p:cNvPr id="11331" name="Text Box 68">
            <a:extLst>
              <a:ext uri="{FF2B5EF4-FFF2-40B4-BE49-F238E27FC236}">
                <a16:creationId xmlns:a16="http://schemas.microsoft.com/office/drawing/2014/main" id="{0C188198-D5F4-4702-934F-E87AE0A6C1CF}"/>
              </a:ext>
            </a:extLst>
          </p:cNvPr>
          <p:cNvSpPr txBox="1">
            <a:spLocks noChangeArrowheads="1"/>
          </p:cNvSpPr>
          <p:nvPr/>
        </p:nvSpPr>
        <p:spPr bwMode="auto">
          <a:xfrm>
            <a:off x="1763713" y="53133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400" b="0">
                <a:solidFill>
                  <a:srgbClr val="333399"/>
                </a:solidFill>
              </a:rPr>
              <a:t>环形网</a:t>
            </a:r>
          </a:p>
        </p:txBody>
      </p:sp>
      <p:sp>
        <p:nvSpPr>
          <p:cNvPr id="11332" name="标题 68">
            <a:extLst>
              <a:ext uri="{FF2B5EF4-FFF2-40B4-BE49-F238E27FC236}">
                <a16:creationId xmlns:a16="http://schemas.microsoft.com/office/drawing/2014/main" id="{19417C72-4D93-4709-80B3-9FE8BDBC191B}"/>
              </a:ext>
            </a:extLst>
          </p:cNvPr>
          <p:cNvSpPr>
            <a:spLocks noGrp="1" noChangeArrowheads="1"/>
          </p:cNvSpPr>
          <p:nvPr>
            <p:ph type="title"/>
          </p:nvPr>
        </p:nvSpPr>
        <p:spPr/>
        <p:txBody>
          <a:bodyPr/>
          <a:lstStyle/>
          <a:p>
            <a:r>
              <a:rPr lang="zh-CN" altLang="en-US" dirty="0"/>
              <a:t>局域网的拓扑</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81DF2CC-0303-4006-9419-1E85A5B9FAA2}"/>
              </a:ext>
            </a:extLst>
          </p:cNvPr>
          <p:cNvSpPr>
            <a:spLocks noGrp="1" noChangeArrowheads="1"/>
          </p:cNvSpPr>
          <p:nvPr>
            <p:ph type="title"/>
          </p:nvPr>
        </p:nvSpPr>
        <p:spPr/>
        <p:txBody>
          <a:bodyPr/>
          <a:lstStyle/>
          <a:p>
            <a:pPr eaLnBrk="1" hangingPunct="1"/>
            <a:r>
              <a:rPr lang="zh-CN" altLang="en-US"/>
              <a:t>局域网的特点与优点</a:t>
            </a:r>
          </a:p>
        </p:txBody>
      </p:sp>
      <p:sp>
        <p:nvSpPr>
          <p:cNvPr id="13315" name="Rectangle 3">
            <a:extLst>
              <a:ext uri="{FF2B5EF4-FFF2-40B4-BE49-F238E27FC236}">
                <a16:creationId xmlns:a16="http://schemas.microsoft.com/office/drawing/2014/main" id="{5BF5B2D7-4F88-46E6-9524-75E50A9312AC}"/>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局域网最主要的特点是：网络为一个单位所拥有，且地理范围和站点数目均有限。 </a:t>
            </a:r>
          </a:p>
          <a:p>
            <a:pPr eaLnBrk="1" hangingPunct="1">
              <a:buFont typeface="Wingdings" panose="05000000000000000000" pitchFamily="2" charset="2"/>
              <a:buNone/>
            </a:pPr>
            <a:r>
              <a:rPr lang="zh-CN" altLang="en-US" sz="2000"/>
              <a:t>局域网具有如下的一些主要优点：</a:t>
            </a:r>
          </a:p>
          <a:p>
            <a:pPr lvl="1" eaLnBrk="1" hangingPunct="1"/>
            <a:r>
              <a:rPr lang="zh-CN" altLang="en-US" sz="2000">
                <a:solidFill>
                  <a:schemeClr val="folHlink"/>
                </a:solidFill>
              </a:rPr>
              <a:t>具有</a:t>
            </a:r>
            <a:r>
              <a:rPr lang="zh-CN" altLang="en-US" sz="2000" b="1">
                <a:solidFill>
                  <a:srgbClr val="FF3300"/>
                </a:solidFill>
              </a:rPr>
              <a:t>广播功能</a:t>
            </a:r>
            <a:r>
              <a:rPr lang="zh-CN" altLang="en-US" sz="2000">
                <a:solidFill>
                  <a:schemeClr val="folHlink"/>
                </a:solidFill>
              </a:rPr>
              <a:t>，从一个站点可很方便地访问全网。局域网上的主机可共享连接在局域网上的各种硬件和软件资源。</a:t>
            </a:r>
            <a:r>
              <a:rPr lang="zh-CN" altLang="en-US" sz="2000"/>
              <a:t> </a:t>
            </a:r>
            <a:endParaRPr lang="zh-CN" altLang="en-US" sz="2000">
              <a:solidFill>
                <a:srgbClr val="333399"/>
              </a:solidFill>
            </a:endParaRPr>
          </a:p>
          <a:p>
            <a:pPr lvl="1" eaLnBrk="1" hangingPunct="1"/>
            <a:r>
              <a:rPr lang="zh-CN" altLang="en-US" sz="2000">
                <a:solidFill>
                  <a:srgbClr val="333399"/>
                </a:solidFill>
              </a:rPr>
              <a:t>便于系统的扩展和逐渐地演变，各设备的位置可灵活调整和改变。</a:t>
            </a:r>
          </a:p>
          <a:p>
            <a:pPr lvl="1" eaLnBrk="1" hangingPunct="1"/>
            <a:r>
              <a:rPr lang="zh-CN" altLang="en-US" sz="2000">
                <a:solidFill>
                  <a:srgbClr val="333399"/>
                </a:solidFill>
              </a:rPr>
              <a:t>提高了系统的可靠性、可用性和生存性。</a:t>
            </a:r>
          </a:p>
          <a:p>
            <a:pPr eaLnBrk="1" hangingPunct="1">
              <a:buFont typeface="Wingdings" panose="05000000000000000000" pitchFamily="2" charset="2"/>
              <a:buNone/>
            </a:pPr>
            <a:endParaRPr lang="zh-CN" altLang="en-US"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A7C6171-A44C-489E-B46C-1C19FCB0FC85}"/>
              </a:ext>
            </a:extLst>
          </p:cNvPr>
          <p:cNvSpPr>
            <a:spLocks noGrp="1" noChangeArrowheads="1"/>
          </p:cNvSpPr>
          <p:nvPr>
            <p:ph type="title"/>
          </p:nvPr>
        </p:nvSpPr>
        <p:spPr/>
        <p:txBody>
          <a:bodyPr/>
          <a:lstStyle/>
          <a:p>
            <a:pPr eaLnBrk="1" hangingPunct="1"/>
            <a:r>
              <a:rPr lang="zh-CN" altLang="en-US"/>
              <a:t>认识以太网</a:t>
            </a:r>
          </a:p>
        </p:txBody>
      </p:sp>
      <p:sp>
        <p:nvSpPr>
          <p:cNvPr id="278532" name="Rectangle 4">
            <a:extLst>
              <a:ext uri="{FF2B5EF4-FFF2-40B4-BE49-F238E27FC236}">
                <a16:creationId xmlns:a16="http://schemas.microsoft.com/office/drawing/2014/main" id="{90F10125-228D-4CAF-B482-CB32C927E038}"/>
              </a:ext>
            </a:extLst>
          </p:cNvPr>
          <p:cNvSpPr>
            <a:spLocks noChangeArrowheads="1"/>
          </p:cNvSpPr>
          <p:nvPr/>
        </p:nvSpPr>
        <p:spPr bwMode="auto">
          <a:xfrm>
            <a:off x="468313" y="836613"/>
            <a:ext cx="7772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buClrTx/>
              <a:buFontTx/>
              <a:buChar char="•"/>
            </a:pPr>
            <a:r>
              <a:rPr lang="zh-CN" altLang="en-US" sz="2000" b="0">
                <a:solidFill>
                  <a:schemeClr val="tx1"/>
                </a:solidFill>
                <a:latin typeface="Arial" panose="020B0604020202020204" pitchFamily="34" charset="0"/>
              </a:rPr>
              <a:t>最初的以太网是将许多计算机都连接到一根总线上。当初认为这样的连接方法既简单又可靠，因为总线上没有有源器件。 </a:t>
            </a:r>
          </a:p>
        </p:txBody>
      </p:sp>
      <p:grpSp>
        <p:nvGrpSpPr>
          <p:cNvPr id="14340" name="Group 5">
            <a:extLst>
              <a:ext uri="{FF2B5EF4-FFF2-40B4-BE49-F238E27FC236}">
                <a16:creationId xmlns:a16="http://schemas.microsoft.com/office/drawing/2014/main" id="{162EBF02-B88A-402F-A3D4-52D30241F4F1}"/>
              </a:ext>
            </a:extLst>
          </p:cNvPr>
          <p:cNvGrpSpPr>
            <a:grpSpLocks/>
          </p:cNvGrpSpPr>
          <p:nvPr/>
        </p:nvGrpSpPr>
        <p:grpSpPr bwMode="auto">
          <a:xfrm>
            <a:off x="4337050" y="2460625"/>
            <a:ext cx="471488" cy="1406525"/>
            <a:chOff x="1177" y="1994"/>
            <a:chExt cx="258" cy="714"/>
          </a:xfrm>
        </p:grpSpPr>
        <p:sp>
          <p:nvSpPr>
            <p:cNvPr id="14384" name="Line 6">
              <a:extLst>
                <a:ext uri="{FF2B5EF4-FFF2-40B4-BE49-F238E27FC236}">
                  <a16:creationId xmlns:a16="http://schemas.microsoft.com/office/drawing/2014/main" id="{1C8757BB-7527-4A63-8DBE-57CA23C72350}"/>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4385" name="Picture 7">
              <a:extLst>
                <a:ext uri="{FF2B5EF4-FFF2-40B4-BE49-F238E27FC236}">
                  <a16:creationId xmlns:a16="http://schemas.microsoft.com/office/drawing/2014/main" id="{5C7753D3-4B31-49CF-BE56-C3F27185EA5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1" name="Line 8">
            <a:extLst>
              <a:ext uri="{FF2B5EF4-FFF2-40B4-BE49-F238E27FC236}">
                <a16:creationId xmlns:a16="http://schemas.microsoft.com/office/drawing/2014/main" id="{041B8E45-CBD3-4867-B20D-90F7679D3AAB}"/>
              </a:ext>
            </a:extLst>
          </p:cNvPr>
          <p:cNvSpPr>
            <a:spLocks noChangeShapeType="1"/>
          </p:cNvSpPr>
          <p:nvPr/>
        </p:nvSpPr>
        <p:spPr bwMode="auto">
          <a:xfrm flipV="1">
            <a:off x="642938" y="2449513"/>
            <a:ext cx="78168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Rectangle 9">
            <a:extLst>
              <a:ext uri="{FF2B5EF4-FFF2-40B4-BE49-F238E27FC236}">
                <a16:creationId xmlns:a16="http://schemas.microsoft.com/office/drawing/2014/main" id="{8D25031B-0D8E-47B2-A267-1A3B3FF9DC12}"/>
              </a:ext>
            </a:extLst>
          </p:cNvPr>
          <p:cNvSpPr>
            <a:spLocks noChangeArrowheads="1"/>
          </p:cNvSpPr>
          <p:nvPr/>
        </p:nvSpPr>
        <p:spPr bwMode="auto">
          <a:xfrm>
            <a:off x="8342313" y="2382838"/>
            <a:ext cx="117475" cy="125412"/>
          </a:xfrm>
          <a:prstGeom prst="rect">
            <a:avLst/>
          </a:prstGeom>
          <a:solidFill>
            <a:srgbClr val="333399"/>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4343" name="Rectangle 10">
            <a:extLst>
              <a:ext uri="{FF2B5EF4-FFF2-40B4-BE49-F238E27FC236}">
                <a16:creationId xmlns:a16="http://schemas.microsoft.com/office/drawing/2014/main" id="{3E57A600-8103-4F94-BABC-E9AD2F19F708}"/>
              </a:ext>
            </a:extLst>
          </p:cNvPr>
          <p:cNvSpPr>
            <a:spLocks noChangeArrowheads="1"/>
          </p:cNvSpPr>
          <p:nvPr/>
        </p:nvSpPr>
        <p:spPr bwMode="auto">
          <a:xfrm>
            <a:off x="539750" y="2382838"/>
            <a:ext cx="117475" cy="125412"/>
          </a:xfrm>
          <a:prstGeom prst="rect">
            <a:avLst/>
          </a:prstGeom>
          <a:solidFill>
            <a:srgbClr val="333399"/>
          </a:solidFill>
          <a:ln w="12700">
            <a:solidFill>
              <a:srgbClr val="333399"/>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4344" name="Line 11">
            <a:extLst>
              <a:ext uri="{FF2B5EF4-FFF2-40B4-BE49-F238E27FC236}">
                <a16:creationId xmlns:a16="http://schemas.microsoft.com/office/drawing/2014/main" id="{0C5A5EDA-28D0-469D-9302-C816FDFFE7BA}"/>
              </a:ext>
            </a:extLst>
          </p:cNvPr>
          <p:cNvSpPr>
            <a:spLocks noChangeShapeType="1"/>
          </p:cNvSpPr>
          <p:nvPr/>
        </p:nvSpPr>
        <p:spPr bwMode="auto">
          <a:xfrm>
            <a:off x="7885113" y="2241550"/>
            <a:ext cx="493712" cy="239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45" name="Group 12">
            <a:extLst>
              <a:ext uri="{FF2B5EF4-FFF2-40B4-BE49-F238E27FC236}">
                <a16:creationId xmlns:a16="http://schemas.microsoft.com/office/drawing/2014/main" id="{8DB7FE50-4D37-4FD3-A836-892D1B222CB5}"/>
              </a:ext>
            </a:extLst>
          </p:cNvPr>
          <p:cNvGrpSpPr>
            <a:grpSpLocks/>
          </p:cNvGrpSpPr>
          <p:nvPr/>
        </p:nvGrpSpPr>
        <p:grpSpPr bwMode="auto">
          <a:xfrm>
            <a:off x="1390650" y="2460625"/>
            <a:ext cx="471488" cy="1406525"/>
            <a:chOff x="1177" y="1994"/>
            <a:chExt cx="258" cy="714"/>
          </a:xfrm>
        </p:grpSpPr>
        <p:sp>
          <p:nvSpPr>
            <p:cNvPr id="14382" name="Line 13">
              <a:extLst>
                <a:ext uri="{FF2B5EF4-FFF2-40B4-BE49-F238E27FC236}">
                  <a16:creationId xmlns:a16="http://schemas.microsoft.com/office/drawing/2014/main" id="{23F05E63-8795-406B-8904-C272460C093E}"/>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4383" name="Picture 14">
              <a:extLst>
                <a:ext uri="{FF2B5EF4-FFF2-40B4-BE49-F238E27FC236}">
                  <a16:creationId xmlns:a16="http://schemas.microsoft.com/office/drawing/2014/main" id="{251B53D8-CE25-4820-AD27-CF90E2384B7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6" name="Freeform 15">
            <a:extLst>
              <a:ext uri="{FF2B5EF4-FFF2-40B4-BE49-F238E27FC236}">
                <a16:creationId xmlns:a16="http://schemas.microsoft.com/office/drawing/2014/main" id="{7F6CA007-C234-4B57-B6B6-50DF9E5B136E}"/>
              </a:ext>
            </a:extLst>
          </p:cNvPr>
          <p:cNvSpPr>
            <a:spLocks/>
          </p:cNvSpPr>
          <p:nvPr/>
        </p:nvSpPr>
        <p:spPr bwMode="auto">
          <a:xfrm>
            <a:off x="3101975" y="2462213"/>
            <a:ext cx="3175" cy="1027112"/>
          </a:xfrm>
          <a:custGeom>
            <a:avLst/>
            <a:gdLst>
              <a:gd name="T0" fmla="*/ 0 w 2"/>
              <a:gd name="T1" fmla="*/ 2147483646 h 521"/>
              <a:gd name="T2" fmla="*/ 2147483646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headEnd/>
            <a:tailEnd/>
          </a:ln>
        </p:spPr>
        <p:txBody>
          <a:bodyPr wrap="none" anchor="ctr"/>
          <a:lstStyle/>
          <a:p>
            <a:endParaRPr lang="zh-CN" altLang="en-US"/>
          </a:p>
        </p:txBody>
      </p:sp>
      <p:pic>
        <p:nvPicPr>
          <p:cNvPr id="14347" name="Picture 16">
            <a:extLst>
              <a:ext uri="{FF2B5EF4-FFF2-40B4-BE49-F238E27FC236}">
                <a16:creationId xmlns:a16="http://schemas.microsoft.com/office/drawing/2014/main" id="{7669FE34-67CA-43DA-9A12-DF2AE891434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850" y="3354388"/>
            <a:ext cx="4714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17">
            <a:extLst>
              <a:ext uri="{FF2B5EF4-FFF2-40B4-BE49-F238E27FC236}">
                <a16:creationId xmlns:a16="http://schemas.microsoft.com/office/drawing/2014/main" id="{A05A122C-3E8D-40A6-A0C9-1484CAAFC85A}"/>
              </a:ext>
            </a:extLst>
          </p:cNvPr>
          <p:cNvGrpSpPr>
            <a:grpSpLocks/>
          </p:cNvGrpSpPr>
          <p:nvPr/>
        </p:nvGrpSpPr>
        <p:grpSpPr bwMode="auto">
          <a:xfrm>
            <a:off x="5810250" y="2460625"/>
            <a:ext cx="471488" cy="1406525"/>
            <a:chOff x="1177" y="1994"/>
            <a:chExt cx="258" cy="714"/>
          </a:xfrm>
        </p:grpSpPr>
        <p:sp>
          <p:nvSpPr>
            <p:cNvPr id="14380" name="Line 18">
              <a:extLst>
                <a:ext uri="{FF2B5EF4-FFF2-40B4-BE49-F238E27FC236}">
                  <a16:creationId xmlns:a16="http://schemas.microsoft.com/office/drawing/2014/main" id="{914CA9D2-13C1-4AB2-B2E4-00726AB9034C}"/>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4381" name="Picture 19">
              <a:extLst>
                <a:ext uri="{FF2B5EF4-FFF2-40B4-BE49-F238E27FC236}">
                  <a16:creationId xmlns:a16="http://schemas.microsoft.com/office/drawing/2014/main" id="{B7B32F43-16E6-4D33-A6B6-979E202ADD8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9" name="Freeform 20">
            <a:extLst>
              <a:ext uri="{FF2B5EF4-FFF2-40B4-BE49-F238E27FC236}">
                <a16:creationId xmlns:a16="http://schemas.microsoft.com/office/drawing/2014/main" id="{855042DF-AF45-4943-99FA-1317F51D958E}"/>
              </a:ext>
            </a:extLst>
          </p:cNvPr>
          <p:cNvSpPr>
            <a:spLocks/>
          </p:cNvSpPr>
          <p:nvPr/>
        </p:nvSpPr>
        <p:spPr bwMode="auto">
          <a:xfrm>
            <a:off x="7523163" y="2462213"/>
            <a:ext cx="3175" cy="1042987"/>
          </a:xfrm>
          <a:custGeom>
            <a:avLst/>
            <a:gdLst>
              <a:gd name="T0" fmla="*/ 0 w 2"/>
              <a:gd name="T1" fmla="*/ 2147483646 h 529"/>
              <a:gd name="T2" fmla="*/ 2147483646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headEnd/>
            <a:tailEnd/>
          </a:ln>
        </p:spPr>
        <p:txBody>
          <a:bodyPr wrap="none" anchor="ctr"/>
          <a:lstStyle/>
          <a:p>
            <a:endParaRPr lang="zh-CN" altLang="en-US"/>
          </a:p>
        </p:txBody>
      </p:sp>
      <p:pic>
        <p:nvPicPr>
          <p:cNvPr id="14350" name="Picture 21">
            <a:extLst>
              <a:ext uri="{FF2B5EF4-FFF2-40B4-BE49-F238E27FC236}">
                <a16:creationId xmlns:a16="http://schemas.microsoft.com/office/drawing/2014/main" id="{BDADF11E-9CCA-45C9-9D4B-ABFB060A6F1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038" y="3354388"/>
            <a:ext cx="47148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0" name="Text Box 22">
            <a:extLst>
              <a:ext uri="{FF2B5EF4-FFF2-40B4-BE49-F238E27FC236}">
                <a16:creationId xmlns:a16="http://schemas.microsoft.com/office/drawing/2014/main" id="{4225485E-530C-4F72-974C-ACD67BBDD7A2}"/>
              </a:ext>
            </a:extLst>
          </p:cNvPr>
          <p:cNvSpPr txBox="1">
            <a:spLocks noChangeArrowheads="1"/>
          </p:cNvSpPr>
          <p:nvPr/>
        </p:nvSpPr>
        <p:spPr bwMode="auto">
          <a:xfrm>
            <a:off x="2508250" y="4186238"/>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en-US" altLang="zh-CN" sz="2000" b="0">
                <a:solidFill>
                  <a:srgbClr val="333399"/>
                </a:solidFill>
                <a:latin typeface="Arial" panose="020B0604020202020204" pitchFamily="34" charset="0"/>
              </a:rPr>
              <a:t>B</a:t>
            </a:r>
            <a:r>
              <a:rPr kumimoji="1" lang="zh-CN" altLang="en-US" sz="2000" b="0">
                <a:solidFill>
                  <a:srgbClr val="333399"/>
                </a:solidFill>
                <a:latin typeface="Arial" panose="020B0604020202020204" pitchFamily="34" charset="0"/>
              </a:rPr>
              <a:t>向</a:t>
            </a:r>
            <a:r>
              <a:rPr kumimoji="1" lang="zh-CN" altLang="en-US" sz="12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D</a:t>
            </a:r>
          </a:p>
          <a:p>
            <a:pPr algn="ctr" eaLnBrk="1" hangingPunct="1">
              <a:spcBef>
                <a:spcPct val="0"/>
              </a:spcBef>
              <a:buClrTx/>
              <a:buFontTx/>
              <a:buNone/>
            </a:pPr>
            <a:r>
              <a:rPr kumimoji="1" lang="zh-CN" altLang="en-US" sz="2000" b="0">
                <a:solidFill>
                  <a:srgbClr val="333399"/>
                </a:solidFill>
                <a:latin typeface="Arial" panose="020B0604020202020204" pitchFamily="34" charset="0"/>
              </a:rPr>
              <a:t>发送数据</a:t>
            </a:r>
          </a:p>
        </p:txBody>
      </p:sp>
      <p:sp>
        <p:nvSpPr>
          <p:cNvPr id="14352" name="Text Box 23">
            <a:extLst>
              <a:ext uri="{FF2B5EF4-FFF2-40B4-BE49-F238E27FC236}">
                <a16:creationId xmlns:a16="http://schemas.microsoft.com/office/drawing/2014/main" id="{5CF2625C-A0C2-4176-9E7B-D3C79DA486F6}"/>
              </a:ext>
            </a:extLst>
          </p:cNvPr>
          <p:cNvSpPr txBox="1">
            <a:spLocks noChangeArrowheads="1"/>
          </p:cNvSpPr>
          <p:nvPr/>
        </p:nvSpPr>
        <p:spPr bwMode="auto">
          <a:xfrm>
            <a:off x="4125913" y="38608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C</a:t>
            </a:r>
          </a:p>
        </p:txBody>
      </p:sp>
      <p:sp>
        <p:nvSpPr>
          <p:cNvPr id="14353" name="Text Box 24">
            <a:extLst>
              <a:ext uri="{FF2B5EF4-FFF2-40B4-BE49-F238E27FC236}">
                <a16:creationId xmlns:a16="http://schemas.microsoft.com/office/drawing/2014/main" id="{869F23FE-8653-45D6-813A-DB8E8225CFE0}"/>
              </a:ext>
            </a:extLst>
          </p:cNvPr>
          <p:cNvSpPr txBox="1">
            <a:spLocks noChangeArrowheads="1"/>
          </p:cNvSpPr>
          <p:nvPr/>
        </p:nvSpPr>
        <p:spPr bwMode="auto">
          <a:xfrm>
            <a:off x="5667375" y="3846513"/>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D</a:t>
            </a:r>
          </a:p>
        </p:txBody>
      </p:sp>
      <p:sp>
        <p:nvSpPr>
          <p:cNvPr id="14354" name="Text Box 25">
            <a:extLst>
              <a:ext uri="{FF2B5EF4-FFF2-40B4-BE49-F238E27FC236}">
                <a16:creationId xmlns:a16="http://schemas.microsoft.com/office/drawing/2014/main" id="{0798DBDB-564B-4D70-877E-94854C22AA8D}"/>
              </a:ext>
            </a:extLst>
          </p:cNvPr>
          <p:cNvSpPr txBox="1">
            <a:spLocks noChangeArrowheads="1"/>
          </p:cNvSpPr>
          <p:nvPr/>
        </p:nvSpPr>
        <p:spPr bwMode="auto">
          <a:xfrm>
            <a:off x="1187450" y="3846513"/>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A</a:t>
            </a:r>
          </a:p>
        </p:txBody>
      </p:sp>
      <p:sp>
        <p:nvSpPr>
          <p:cNvPr id="14355" name="Text Box 26">
            <a:extLst>
              <a:ext uri="{FF2B5EF4-FFF2-40B4-BE49-F238E27FC236}">
                <a16:creationId xmlns:a16="http://schemas.microsoft.com/office/drawing/2014/main" id="{6913B212-EFB8-421B-8CF9-B6930C243365}"/>
              </a:ext>
            </a:extLst>
          </p:cNvPr>
          <p:cNvSpPr txBox="1">
            <a:spLocks noChangeArrowheads="1"/>
          </p:cNvSpPr>
          <p:nvPr/>
        </p:nvSpPr>
        <p:spPr bwMode="auto">
          <a:xfrm>
            <a:off x="7046913" y="3843338"/>
            <a:ext cx="633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    </a:t>
            </a:r>
            <a:r>
              <a:rPr kumimoji="1" lang="en-US" altLang="zh-CN" sz="2000" b="0">
                <a:solidFill>
                  <a:srgbClr val="333399"/>
                </a:solidFill>
                <a:latin typeface="Arial" panose="020B0604020202020204" pitchFamily="34" charset="0"/>
              </a:rPr>
              <a:t>E</a:t>
            </a:r>
          </a:p>
        </p:txBody>
      </p:sp>
      <p:sp>
        <p:nvSpPr>
          <p:cNvPr id="14356" name="Line 27">
            <a:extLst>
              <a:ext uri="{FF2B5EF4-FFF2-40B4-BE49-F238E27FC236}">
                <a16:creationId xmlns:a16="http://schemas.microsoft.com/office/drawing/2014/main" id="{5B437C25-FC96-4356-A3D4-C39C50D32EAD}"/>
              </a:ext>
            </a:extLst>
          </p:cNvPr>
          <p:cNvSpPr>
            <a:spLocks noChangeShapeType="1"/>
          </p:cNvSpPr>
          <p:nvPr/>
        </p:nvSpPr>
        <p:spPr bwMode="auto">
          <a:xfrm flipH="1">
            <a:off x="642938" y="2168525"/>
            <a:ext cx="544512" cy="280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Text Box 28">
            <a:extLst>
              <a:ext uri="{FF2B5EF4-FFF2-40B4-BE49-F238E27FC236}">
                <a16:creationId xmlns:a16="http://schemas.microsoft.com/office/drawing/2014/main" id="{D05EEF83-D4A4-4C9D-9E27-D57AC914B167}"/>
              </a:ext>
            </a:extLst>
          </p:cNvPr>
          <p:cNvSpPr txBox="1">
            <a:spLocks noChangeArrowheads="1"/>
          </p:cNvSpPr>
          <p:nvPr/>
        </p:nvSpPr>
        <p:spPr bwMode="auto">
          <a:xfrm>
            <a:off x="1052513" y="1844675"/>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匹配电阻（用来吸收总线上传播的信号）</a:t>
            </a:r>
          </a:p>
        </p:txBody>
      </p:sp>
      <p:sp>
        <p:nvSpPr>
          <p:cNvPr id="14358" name="Text Box 29">
            <a:extLst>
              <a:ext uri="{FF2B5EF4-FFF2-40B4-BE49-F238E27FC236}">
                <a16:creationId xmlns:a16="http://schemas.microsoft.com/office/drawing/2014/main" id="{CABAAF86-EF97-4A50-80D3-D7EEF07ECE4C}"/>
              </a:ext>
            </a:extLst>
          </p:cNvPr>
          <p:cNvSpPr txBox="1">
            <a:spLocks noChangeArrowheads="1"/>
          </p:cNvSpPr>
          <p:nvPr/>
        </p:nvSpPr>
        <p:spPr bwMode="auto">
          <a:xfrm>
            <a:off x="6842125" y="184467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匹配电阻</a:t>
            </a:r>
          </a:p>
        </p:txBody>
      </p:sp>
      <p:sp>
        <p:nvSpPr>
          <p:cNvPr id="278558" name="Freeform 30">
            <a:extLst>
              <a:ext uri="{FF2B5EF4-FFF2-40B4-BE49-F238E27FC236}">
                <a16:creationId xmlns:a16="http://schemas.microsoft.com/office/drawing/2014/main" id="{1460724E-8A53-4064-A5FF-36E69EFA1905}"/>
              </a:ext>
            </a:extLst>
          </p:cNvPr>
          <p:cNvSpPr>
            <a:spLocks/>
          </p:cNvSpPr>
          <p:nvPr/>
        </p:nvSpPr>
        <p:spPr bwMode="auto">
          <a:xfrm>
            <a:off x="3016250" y="2549525"/>
            <a:ext cx="1582738" cy="915988"/>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59" name="Freeform 31">
            <a:extLst>
              <a:ext uri="{FF2B5EF4-FFF2-40B4-BE49-F238E27FC236}">
                <a16:creationId xmlns:a16="http://schemas.microsoft.com/office/drawing/2014/main" id="{413E2052-C543-476D-A1A0-7D73A3F3A717}"/>
              </a:ext>
            </a:extLst>
          </p:cNvPr>
          <p:cNvSpPr>
            <a:spLocks/>
          </p:cNvSpPr>
          <p:nvPr/>
        </p:nvSpPr>
        <p:spPr bwMode="auto">
          <a:xfrm>
            <a:off x="3059113" y="2562225"/>
            <a:ext cx="3082925" cy="998538"/>
          </a:xfrm>
          <a:custGeom>
            <a:avLst/>
            <a:gdLst>
              <a:gd name="T0" fmla="*/ 2147483646 w 1895"/>
              <a:gd name="T1" fmla="*/ 2147483646 h 629"/>
              <a:gd name="T2" fmla="*/ 2147483646 w 1895"/>
              <a:gd name="T3" fmla="*/ 2147483646 h 629"/>
              <a:gd name="T4" fmla="*/ 2147483646 w 1895"/>
              <a:gd name="T5" fmla="*/ 2147483646 h 629"/>
              <a:gd name="T6" fmla="*/ 2147483646 w 1895"/>
              <a:gd name="T7" fmla="*/ 2147483646 h 629"/>
              <a:gd name="T8" fmla="*/ 2147483646 w 1895"/>
              <a:gd name="T9" fmla="*/ 2147483646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60" name="Freeform 32">
            <a:extLst>
              <a:ext uri="{FF2B5EF4-FFF2-40B4-BE49-F238E27FC236}">
                <a16:creationId xmlns:a16="http://schemas.microsoft.com/office/drawing/2014/main" id="{1B44359E-1016-48A4-BA48-85E3865C0B1E}"/>
              </a:ext>
            </a:extLst>
          </p:cNvPr>
          <p:cNvSpPr>
            <a:spLocks/>
          </p:cNvSpPr>
          <p:nvPr/>
        </p:nvSpPr>
        <p:spPr bwMode="auto">
          <a:xfrm>
            <a:off x="3059113" y="2565400"/>
            <a:ext cx="4432300" cy="962025"/>
          </a:xfrm>
          <a:custGeom>
            <a:avLst/>
            <a:gdLst>
              <a:gd name="T0" fmla="*/ 2147483646 w 2601"/>
              <a:gd name="T1" fmla="*/ 2147483646 h 606"/>
              <a:gd name="T2" fmla="*/ 2147483646 w 2601"/>
              <a:gd name="T3" fmla="*/ 2147483646 h 606"/>
              <a:gd name="T4" fmla="*/ 2147483646 w 2601"/>
              <a:gd name="T5" fmla="*/ 2147483646 h 606"/>
              <a:gd name="T6" fmla="*/ 2147483646 w 2601"/>
              <a:gd name="T7" fmla="*/ 2147483646 h 606"/>
              <a:gd name="T8" fmla="*/ 2147483646 w 2601"/>
              <a:gd name="T9" fmla="*/ 214748364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61" name="Freeform 33">
            <a:extLst>
              <a:ext uri="{FF2B5EF4-FFF2-40B4-BE49-F238E27FC236}">
                <a16:creationId xmlns:a16="http://schemas.microsoft.com/office/drawing/2014/main" id="{7D18BBFA-DB89-43E5-B210-2726793637CA}"/>
              </a:ext>
            </a:extLst>
          </p:cNvPr>
          <p:cNvSpPr>
            <a:spLocks/>
          </p:cNvSpPr>
          <p:nvPr/>
        </p:nvSpPr>
        <p:spPr bwMode="auto">
          <a:xfrm>
            <a:off x="3059113" y="2528888"/>
            <a:ext cx="5157787" cy="846137"/>
          </a:xfrm>
          <a:custGeom>
            <a:avLst/>
            <a:gdLst>
              <a:gd name="T0" fmla="*/ 2147483646 w 3249"/>
              <a:gd name="T1" fmla="*/ 2147483646 h 533"/>
              <a:gd name="T2" fmla="*/ 2147483646 w 3249"/>
              <a:gd name="T3" fmla="*/ 2147483646 h 533"/>
              <a:gd name="T4" fmla="*/ 2147483646 w 3249"/>
              <a:gd name="T5" fmla="*/ 2147483646 h 533"/>
              <a:gd name="T6" fmla="*/ 2147483646 w 3249"/>
              <a:gd name="T7" fmla="*/ 2147483646 h 533"/>
              <a:gd name="T8" fmla="*/ 2147483646 w 3249"/>
              <a:gd name="T9" fmla="*/ 2147483646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62" name="Freeform 34">
            <a:extLst>
              <a:ext uri="{FF2B5EF4-FFF2-40B4-BE49-F238E27FC236}">
                <a16:creationId xmlns:a16="http://schemas.microsoft.com/office/drawing/2014/main" id="{E9DD8F87-2BFE-4E22-AEE4-931ED21BA220}"/>
              </a:ext>
            </a:extLst>
          </p:cNvPr>
          <p:cNvSpPr>
            <a:spLocks/>
          </p:cNvSpPr>
          <p:nvPr/>
        </p:nvSpPr>
        <p:spPr bwMode="auto">
          <a:xfrm>
            <a:off x="539750" y="2528888"/>
            <a:ext cx="2609850" cy="846137"/>
          </a:xfrm>
          <a:custGeom>
            <a:avLst/>
            <a:gdLst>
              <a:gd name="T0" fmla="*/ 2147483646 w 1644"/>
              <a:gd name="T1" fmla="*/ 2147483646 h 533"/>
              <a:gd name="T2" fmla="*/ 2147483646 w 1644"/>
              <a:gd name="T3" fmla="*/ 2147483646 h 533"/>
              <a:gd name="T4" fmla="*/ 2147483646 w 1644"/>
              <a:gd name="T5" fmla="*/ 2147483646 h 533"/>
              <a:gd name="T6" fmla="*/ 2147483646 w 1644"/>
              <a:gd name="T7" fmla="*/ 2147483646 h 533"/>
              <a:gd name="T8" fmla="*/ 0 w 1644"/>
              <a:gd name="T9" fmla="*/ 2147483646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63" name="Freeform 35">
            <a:extLst>
              <a:ext uri="{FF2B5EF4-FFF2-40B4-BE49-F238E27FC236}">
                <a16:creationId xmlns:a16="http://schemas.microsoft.com/office/drawing/2014/main" id="{700584F2-7A44-441D-A5A7-C56DD814B1D0}"/>
              </a:ext>
            </a:extLst>
          </p:cNvPr>
          <p:cNvSpPr>
            <a:spLocks/>
          </p:cNvSpPr>
          <p:nvPr/>
        </p:nvSpPr>
        <p:spPr bwMode="auto">
          <a:xfrm flipH="1">
            <a:off x="1476375" y="2528888"/>
            <a:ext cx="1582738" cy="915987"/>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36">
            <a:extLst>
              <a:ext uri="{FF2B5EF4-FFF2-40B4-BE49-F238E27FC236}">
                <a16:creationId xmlns:a16="http://schemas.microsoft.com/office/drawing/2014/main" id="{A919FE21-B822-4046-9C4E-975FB4CAF853}"/>
              </a:ext>
            </a:extLst>
          </p:cNvPr>
          <p:cNvGrpSpPr>
            <a:grpSpLocks/>
          </p:cNvGrpSpPr>
          <p:nvPr/>
        </p:nvGrpSpPr>
        <p:grpSpPr bwMode="auto">
          <a:xfrm>
            <a:off x="7261225" y="3470275"/>
            <a:ext cx="249238" cy="268288"/>
            <a:chOff x="1474" y="3430"/>
            <a:chExt cx="136" cy="136"/>
          </a:xfrm>
        </p:grpSpPr>
        <p:sp>
          <p:nvSpPr>
            <p:cNvPr id="14378" name="Line 37">
              <a:extLst>
                <a:ext uri="{FF2B5EF4-FFF2-40B4-BE49-F238E27FC236}">
                  <a16:creationId xmlns:a16="http://schemas.microsoft.com/office/drawing/2014/main" id="{B3B1EC03-8563-4F89-940F-D14AF98847AE}"/>
                </a:ext>
              </a:extLst>
            </p:cNvPr>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38">
              <a:extLst>
                <a:ext uri="{FF2B5EF4-FFF2-40B4-BE49-F238E27FC236}">
                  <a16:creationId xmlns:a16="http://schemas.microsoft.com/office/drawing/2014/main" id="{8403E186-381A-4AED-BD38-943AAD56B324}"/>
                </a:ext>
              </a:extLst>
            </p:cNvPr>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67" name="AutoShape 39">
            <a:extLst>
              <a:ext uri="{FF2B5EF4-FFF2-40B4-BE49-F238E27FC236}">
                <a16:creationId xmlns:a16="http://schemas.microsoft.com/office/drawing/2014/main" id="{A4AC1740-C196-47E6-BF4E-42730132B6E4}"/>
              </a:ext>
            </a:extLst>
          </p:cNvPr>
          <p:cNvSpPr>
            <a:spLocks noChangeArrowheads="1"/>
          </p:cNvSpPr>
          <p:nvPr/>
        </p:nvSpPr>
        <p:spPr bwMode="auto">
          <a:xfrm>
            <a:off x="7078663" y="4240213"/>
            <a:ext cx="877887" cy="377825"/>
          </a:xfrm>
          <a:prstGeom prst="roundRect">
            <a:avLst>
              <a:gd name="adj" fmla="val 16667"/>
            </a:avLst>
          </a:prstGeom>
          <a:solidFill>
            <a:srgbClr val="FFFF66"/>
          </a:solidFill>
          <a:ln w="9525">
            <a:solidFill>
              <a:schemeClr val="tx1"/>
            </a:solidFill>
            <a:round/>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000" b="0">
                <a:solidFill>
                  <a:srgbClr val="333399"/>
                </a:solidFill>
                <a:latin typeface="Tahoma" panose="020B0604030504040204" pitchFamily="34" charset="0"/>
              </a:rPr>
              <a:t>不接受</a:t>
            </a:r>
          </a:p>
        </p:txBody>
      </p:sp>
      <p:grpSp>
        <p:nvGrpSpPr>
          <p:cNvPr id="6" name="Group 40">
            <a:extLst>
              <a:ext uri="{FF2B5EF4-FFF2-40B4-BE49-F238E27FC236}">
                <a16:creationId xmlns:a16="http://schemas.microsoft.com/office/drawing/2014/main" id="{FFB4766D-B134-46F0-9716-BAB3A7062C5B}"/>
              </a:ext>
            </a:extLst>
          </p:cNvPr>
          <p:cNvGrpSpPr>
            <a:grpSpLocks/>
          </p:cNvGrpSpPr>
          <p:nvPr/>
        </p:nvGrpSpPr>
        <p:grpSpPr bwMode="auto">
          <a:xfrm>
            <a:off x="4322763" y="3470275"/>
            <a:ext cx="249237" cy="268288"/>
            <a:chOff x="1474" y="3430"/>
            <a:chExt cx="136" cy="136"/>
          </a:xfrm>
        </p:grpSpPr>
        <p:sp>
          <p:nvSpPr>
            <p:cNvPr id="14376" name="Line 41">
              <a:extLst>
                <a:ext uri="{FF2B5EF4-FFF2-40B4-BE49-F238E27FC236}">
                  <a16:creationId xmlns:a16="http://schemas.microsoft.com/office/drawing/2014/main" id="{5A73315A-D129-4E9F-89F1-F23A6CD17D7F}"/>
                </a:ext>
              </a:extLst>
            </p:cNvPr>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42">
              <a:extLst>
                <a:ext uri="{FF2B5EF4-FFF2-40B4-BE49-F238E27FC236}">
                  <a16:creationId xmlns:a16="http://schemas.microsoft.com/office/drawing/2014/main" id="{39F5F122-E14E-4674-BD3D-85A298AFB711}"/>
                </a:ext>
              </a:extLst>
            </p:cNvPr>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1" name="AutoShape 43">
            <a:extLst>
              <a:ext uri="{FF2B5EF4-FFF2-40B4-BE49-F238E27FC236}">
                <a16:creationId xmlns:a16="http://schemas.microsoft.com/office/drawing/2014/main" id="{0D39CA82-0DCC-40AF-894F-1DEEB9D7976E}"/>
              </a:ext>
            </a:extLst>
          </p:cNvPr>
          <p:cNvSpPr>
            <a:spLocks noChangeArrowheads="1"/>
          </p:cNvSpPr>
          <p:nvPr/>
        </p:nvSpPr>
        <p:spPr bwMode="auto">
          <a:xfrm>
            <a:off x="4140200" y="4240213"/>
            <a:ext cx="877888" cy="377825"/>
          </a:xfrm>
          <a:prstGeom prst="roundRect">
            <a:avLst>
              <a:gd name="adj" fmla="val 16667"/>
            </a:avLst>
          </a:prstGeom>
          <a:solidFill>
            <a:srgbClr val="FFFF66"/>
          </a:solidFill>
          <a:ln w="9525">
            <a:solidFill>
              <a:schemeClr val="tx1"/>
            </a:solidFill>
            <a:round/>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000" b="0">
                <a:solidFill>
                  <a:srgbClr val="333399"/>
                </a:solidFill>
                <a:latin typeface="Tahoma" panose="020B0604030504040204" pitchFamily="34" charset="0"/>
              </a:rPr>
              <a:t>不接受</a:t>
            </a:r>
          </a:p>
        </p:txBody>
      </p:sp>
      <p:grpSp>
        <p:nvGrpSpPr>
          <p:cNvPr id="7" name="Group 44">
            <a:extLst>
              <a:ext uri="{FF2B5EF4-FFF2-40B4-BE49-F238E27FC236}">
                <a16:creationId xmlns:a16="http://schemas.microsoft.com/office/drawing/2014/main" id="{6198C03B-24D4-49AD-B143-27F6D1F056D7}"/>
              </a:ext>
            </a:extLst>
          </p:cNvPr>
          <p:cNvGrpSpPr>
            <a:grpSpLocks/>
          </p:cNvGrpSpPr>
          <p:nvPr/>
        </p:nvGrpSpPr>
        <p:grpSpPr bwMode="auto">
          <a:xfrm>
            <a:off x="1370013" y="3470275"/>
            <a:ext cx="249237" cy="268288"/>
            <a:chOff x="1474" y="3430"/>
            <a:chExt cx="136" cy="136"/>
          </a:xfrm>
        </p:grpSpPr>
        <p:sp>
          <p:nvSpPr>
            <p:cNvPr id="14374" name="Line 45">
              <a:extLst>
                <a:ext uri="{FF2B5EF4-FFF2-40B4-BE49-F238E27FC236}">
                  <a16:creationId xmlns:a16="http://schemas.microsoft.com/office/drawing/2014/main" id="{C3B4178C-A0BF-4D42-A8AE-F9A31B859FBA}"/>
                </a:ext>
              </a:extLst>
            </p:cNvPr>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46">
              <a:extLst>
                <a:ext uri="{FF2B5EF4-FFF2-40B4-BE49-F238E27FC236}">
                  <a16:creationId xmlns:a16="http://schemas.microsoft.com/office/drawing/2014/main" id="{5B089ED8-2FF9-472A-B065-F652779E0FA1}"/>
                </a:ext>
              </a:extLst>
            </p:cNvPr>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5" name="AutoShape 47">
            <a:extLst>
              <a:ext uri="{FF2B5EF4-FFF2-40B4-BE49-F238E27FC236}">
                <a16:creationId xmlns:a16="http://schemas.microsoft.com/office/drawing/2014/main" id="{6F6F07AE-235D-4DA5-BA1E-0A9425EB55FE}"/>
              </a:ext>
            </a:extLst>
          </p:cNvPr>
          <p:cNvSpPr>
            <a:spLocks noChangeArrowheads="1"/>
          </p:cNvSpPr>
          <p:nvPr/>
        </p:nvSpPr>
        <p:spPr bwMode="auto">
          <a:xfrm>
            <a:off x="1187450" y="4240213"/>
            <a:ext cx="877888" cy="377825"/>
          </a:xfrm>
          <a:prstGeom prst="roundRect">
            <a:avLst>
              <a:gd name="adj" fmla="val 16667"/>
            </a:avLst>
          </a:prstGeom>
          <a:solidFill>
            <a:srgbClr val="FFFF66"/>
          </a:solidFill>
          <a:ln w="9525">
            <a:solidFill>
              <a:schemeClr val="tx1"/>
            </a:solidFill>
            <a:round/>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000" b="0">
                <a:solidFill>
                  <a:srgbClr val="333399"/>
                </a:solidFill>
                <a:latin typeface="Tahoma" panose="020B0604030504040204" pitchFamily="34" charset="0"/>
              </a:rPr>
              <a:t>不接受</a:t>
            </a:r>
          </a:p>
        </p:txBody>
      </p:sp>
      <p:sp>
        <p:nvSpPr>
          <p:cNvPr id="278576" name="Text Box 48">
            <a:extLst>
              <a:ext uri="{FF2B5EF4-FFF2-40B4-BE49-F238E27FC236}">
                <a16:creationId xmlns:a16="http://schemas.microsoft.com/office/drawing/2014/main" id="{C17FDC05-0750-474F-8C08-6036A2B30AAD}"/>
              </a:ext>
            </a:extLst>
          </p:cNvPr>
          <p:cNvSpPr txBox="1">
            <a:spLocks noChangeArrowheads="1"/>
          </p:cNvSpPr>
          <p:nvPr/>
        </p:nvSpPr>
        <p:spPr bwMode="auto">
          <a:xfrm>
            <a:off x="5724525" y="4257675"/>
            <a:ext cx="701675" cy="406400"/>
          </a:xfrm>
          <a:prstGeom prst="rect">
            <a:avLst/>
          </a:prstGeom>
          <a:solidFill>
            <a:srgbClr val="FFCCFF"/>
          </a:solidFill>
          <a:ln w="9525">
            <a:solidFill>
              <a:schemeClr val="tx2"/>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000" b="0">
                <a:solidFill>
                  <a:srgbClr val="333399"/>
                </a:solidFill>
                <a:latin typeface="Arial" panose="020B0604020202020204" pitchFamily="34" charset="0"/>
              </a:rPr>
              <a:t>接受</a:t>
            </a:r>
          </a:p>
        </p:txBody>
      </p:sp>
      <p:sp>
        <p:nvSpPr>
          <p:cNvPr id="14372" name="Text Box 49">
            <a:extLst>
              <a:ext uri="{FF2B5EF4-FFF2-40B4-BE49-F238E27FC236}">
                <a16:creationId xmlns:a16="http://schemas.microsoft.com/office/drawing/2014/main" id="{45C38AA0-71D9-454A-B684-A7DA9BD277BB}"/>
              </a:ext>
            </a:extLst>
          </p:cNvPr>
          <p:cNvSpPr txBox="1">
            <a:spLocks noChangeArrowheads="1"/>
          </p:cNvSpPr>
          <p:nvPr/>
        </p:nvSpPr>
        <p:spPr bwMode="auto">
          <a:xfrm>
            <a:off x="2922588" y="38465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en-US" altLang="zh-CN" sz="2000" b="0">
                <a:solidFill>
                  <a:srgbClr val="333399"/>
                </a:solidFill>
                <a:latin typeface="Arial" panose="020B0604020202020204" pitchFamily="34" charset="0"/>
              </a:rPr>
              <a:t>B</a:t>
            </a:r>
          </a:p>
        </p:txBody>
      </p:sp>
      <p:sp>
        <p:nvSpPr>
          <p:cNvPr id="278578" name="Text Box 50">
            <a:extLst>
              <a:ext uri="{FF2B5EF4-FFF2-40B4-BE49-F238E27FC236}">
                <a16:creationId xmlns:a16="http://schemas.microsoft.com/office/drawing/2014/main" id="{804912AA-6BF3-47C5-BB23-2687750B2C57}"/>
              </a:ext>
            </a:extLst>
          </p:cNvPr>
          <p:cNvSpPr txBox="1">
            <a:spLocks noChangeArrowheads="1"/>
          </p:cNvSpPr>
          <p:nvPr/>
        </p:nvSpPr>
        <p:spPr bwMode="auto">
          <a:xfrm>
            <a:off x="3775075" y="2817813"/>
            <a:ext cx="1703388" cy="711200"/>
          </a:xfrm>
          <a:prstGeom prst="rect">
            <a:avLst/>
          </a:prstGeom>
          <a:solidFill>
            <a:srgbClr val="FFFF99"/>
          </a:solidFill>
          <a:ln w="9525">
            <a:solidFill>
              <a:srgbClr val="333399"/>
            </a:solidFill>
            <a:miter lim="800000"/>
            <a:headEnd/>
            <a:tailEnd/>
          </a:ln>
        </p:spPr>
        <p:txBody>
          <a:bodyPr wrap="none">
            <a:spAutoFit/>
          </a:bodyP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000" b="0">
                <a:solidFill>
                  <a:srgbClr val="333399"/>
                </a:solidFill>
                <a:latin typeface="Arial" panose="020B0604020202020204" pitchFamily="34" charset="0"/>
              </a:rPr>
              <a:t>只有 </a:t>
            </a:r>
            <a:r>
              <a:rPr lang="en-US" altLang="zh-CN" sz="2000" b="0">
                <a:solidFill>
                  <a:srgbClr val="333399"/>
                </a:solidFill>
                <a:latin typeface="Arial" panose="020B0604020202020204" pitchFamily="34" charset="0"/>
              </a:rPr>
              <a:t>D </a:t>
            </a:r>
            <a:r>
              <a:rPr lang="zh-CN" altLang="en-US" sz="2000" b="0">
                <a:solidFill>
                  <a:srgbClr val="333399"/>
                </a:solidFill>
                <a:latin typeface="Arial" panose="020B0604020202020204" pitchFamily="34" charset="0"/>
              </a:rPr>
              <a:t>接受</a:t>
            </a:r>
          </a:p>
          <a:p>
            <a:pPr algn="ctr" eaLnBrk="1" hangingPunct="1">
              <a:spcBef>
                <a:spcPct val="0"/>
              </a:spcBef>
              <a:buClrTx/>
              <a:buFontTx/>
              <a:buNone/>
            </a:pPr>
            <a:r>
              <a:rPr lang="en-US" altLang="zh-CN" sz="2000" b="0">
                <a:solidFill>
                  <a:srgbClr val="333399"/>
                </a:solidFill>
                <a:latin typeface="Arial" panose="020B0604020202020204" pitchFamily="34" charset="0"/>
              </a:rPr>
              <a:t>B </a:t>
            </a:r>
            <a:r>
              <a:rPr lang="zh-CN" altLang="en-US" sz="2000" b="0">
                <a:solidFill>
                  <a:srgbClr val="333399"/>
                </a:solidFill>
                <a:latin typeface="Arial" panose="020B0604020202020204" pitchFamily="34" charset="0"/>
              </a:rPr>
              <a:t>发送的数据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50"/>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278550"/>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nodeType="after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wipe(right)">
                                      <p:cBhvr>
                                        <p:cTn id="17" dur="2000"/>
                                        <p:tgtEl>
                                          <p:spTgt spid="278562"/>
                                        </p:tgtEl>
                                      </p:cBhvr>
                                    </p:animEffect>
                                  </p:childTnLst>
                                </p:cTn>
                              </p:par>
                              <p:par>
                                <p:cTn id="18" presetID="22" presetClass="entr" presetSubtype="2" fill="hold" nodeType="withEffect">
                                  <p:stCondLst>
                                    <p:cond delay="0"/>
                                  </p:stCondLst>
                                  <p:childTnLst>
                                    <p:set>
                                      <p:cBhvr>
                                        <p:cTn id="19" dur="1" fill="hold">
                                          <p:stCondLst>
                                            <p:cond delay="0"/>
                                          </p:stCondLst>
                                        </p:cTn>
                                        <p:tgtEl>
                                          <p:spTgt spid="278563"/>
                                        </p:tgtEl>
                                        <p:attrNameLst>
                                          <p:attrName>style.visibility</p:attrName>
                                        </p:attrNameLst>
                                      </p:cBhvr>
                                      <p:to>
                                        <p:strVal val="visible"/>
                                      </p:to>
                                    </p:set>
                                    <p:animEffect transition="in" filter="wipe(right)">
                                      <p:cBhvr>
                                        <p:cTn id="20" dur="2000"/>
                                        <p:tgtEl>
                                          <p:spTgt spid="278563"/>
                                        </p:tgtEl>
                                      </p:cBhvr>
                                    </p:animEffect>
                                  </p:childTnLst>
                                </p:cTn>
                              </p:par>
                              <p:par>
                                <p:cTn id="21" presetID="22" presetClass="entr" presetSubtype="8" fill="hold" nodeType="withEffect">
                                  <p:stCondLst>
                                    <p:cond delay="0"/>
                                  </p:stCondLst>
                                  <p:childTnLst>
                                    <p:set>
                                      <p:cBhvr>
                                        <p:cTn id="22" dur="1" fill="hold">
                                          <p:stCondLst>
                                            <p:cond delay="0"/>
                                          </p:stCondLst>
                                        </p:cTn>
                                        <p:tgtEl>
                                          <p:spTgt spid="278561"/>
                                        </p:tgtEl>
                                        <p:attrNameLst>
                                          <p:attrName>style.visibility</p:attrName>
                                        </p:attrNameLst>
                                      </p:cBhvr>
                                      <p:to>
                                        <p:strVal val="visible"/>
                                      </p:to>
                                    </p:set>
                                    <p:animEffect transition="in" filter="wipe(left)">
                                      <p:cBhvr>
                                        <p:cTn id="23" dur="2000"/>
                                        <p:tgtEl>
                                          <p:spTgt spid="278561"/>
                                        </p:tgtEl>
                                      </p:cBhvr>
                                    </p:animEffect>
                                  </p:childTnLst>
                                </p:cTn>
                              </p:par>
                              <p:par>
                                <p:cTn id="24" presetID="22" presetClass="entr" presetSubtype="8" fill="hold" nodeType="withEffect">
                                  <p:stCondLst>
                                    <p:cond delay="0"/>
                                  </p:stCondLst>
                                  <p:childTnLst>
                                    <p:set>
                                      <p:cBhvr>
                                        <p:cTn id="25" dur="1" fill="hold">
                                          <p:stCondLst>
                                            <p:cond delay="0"/>
                                          </p:stCondLst>
                                        </p:cTn>
                                        <p:tgtEl>
                                          <p:spTgt spid="278560"/>
                                        </p:tgtEl>
                                        <p:attrNameLst>
                                          <p:attrName>style.visibility</p:attrName>
                                        </p:attrNameLst>
                                      </p:cBhvr>
                                      <p:to>
                                        <p:strVal val="visible"/>
                                      </p:to>
                                    </p:set>
                                    <p:animEffect transition="in" filter="wipe(left)">
                                      <p:cBhvr>
                                        <p:cTn id="26" dur="2000"/>
                                        <p:tgtEl>
                                          <p:spTgt spid="278560"/>
                                        </p:tgtEl>
                                      </p:cBhvr>
                                    </p:animEffect>
                                  </p:childTnLst>
                                </p:cTn>
                              </p:par>
                              <p:par>
                                <p:cTn id="27" presetID="22" presetClass="entr" presetSubtype="8" fill="hold" nodeType="withEffect">
                                  <p:stCondLst>
                                    <p:cond delay="0"/>
                                  </p:stCondLst>
                                  <p:childTnLst>
                                    <p:set>
                                      <p:cBhvr>
                                        <p:cTn id="28" dur="1" fill="hold">
                                          <p:stCondLst>
                                            <p:cond delay="0"/>
                                          </p:stCondLst>
                                        </p:cTn>
                                        <p:tgtEl>
                                          <p:spTgt spid="278559"/>
                                        </p:tgtEl>
                                        <p:attrNameLst>
                                          <p:attrName>style.visibility</p:attrName>
                                        </p:attrNameLst>
                                      </p:cBhvr>
                                      <p:to>
                                        <p:strVal val="visible"/>
                                      </p:to>
                                    </p:set>
                                    <p:animEffect transition="in" filter="wipe(left)">
                                      <p:cBhvr>
                                        <p:cTn id="29" dur="2000"/>
                                        <p:tgtEl>
                                          <p:spTgt spid="278559"/>
                                        </p:tgtEl>
                                      </p:cBhvr>
                                    </p:animEffect>
                                  </p:childTnLst>
                                </p:cTn>
                              </p:par>
                              <p:par>
                                <p:cTn id="30" presetID="22" presetClass="entr" presetSubtype="8" fill="hold" nodeType="with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wipe(left)">
                                      <p:cBhvr>
                                        <p:cTn id="32" dur="2000"/>
                                        <p:tgtEl>
                                          <p:spTgt spid="278558"/>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27857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857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857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85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278575"/>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278571"/>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278576"/>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278567"/>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6"/>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7"/>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nodeType="afterEffect">
                                  <p:stCondLst>
                                    <p:cond delay="0"/>
                                  </p:stCondLst>
                                  <p:childTnLst>
                                    <p:animEffect transition="out" filter="fade">
                                      <p:cBhvr>
                                        <p:cTn id="65" dur="2000"/>
                                        <p:tgtEl>
                                          <p:spTgt spid="278558"/>
                                        </p:tgtEl>
                                      </p:cBhvr>
                                    </p:animEffect>
                                    <p:set>
                                      <p:cBhvr>
                                        <p:cTn id="66" dur="1" fill="hold">
                                          <p:stCondLst>
                                            <p:cond delay="1999"/>
                                          </p:stCondLst>
                                        </p:cTn>
                                        <p:tgtEl>
                                          <p:spTgt spid="27855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278560"/>
                                        </p:tgtEl>
                                      </p:cBhvr>
                                    </p:animEffect>
                                    <p:set>
                                      <p:cBhvr>
                                        <p:cTn id="69" dur="1" fill="hold">
                                          <p:stCondLst>
                                            <p:cond delay="1999"/>
                                          </p:stCondLst>
                                        </p:cTn>
                                        <p:tgtEl>
                                          <p:spTgt spid="278560"/>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278561"/>
                                        </p:tgtEl>
                                      </p:cBhvr>
                                    </p:animEffect>
                                    <p:set>
                                      <p:cBhvr>
                                        <p:cTn id="72" dur="1" fill="hold">
                                          <p:stCondLst>
                                            <p:cond delay="1999"/>
                                          </p:stCondLst>
                                        </p:cTn>
                                        <p:tgtEl>
                                          <p:spTgt spid="278561"/>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2000"/>
                                        <p:tgtEl>
                                          <p:spTgt spid="278563"/>
                                        </p:tgtEl>
                                      </p:cBhvr>
                                    </p:animEffect>
                                    <p:set>
                                      <p:cBhvr>
                                        <p:cTn id="75" dur="1" fill="hold">
                                          <p:stCondLst>
                                            <p:cond delay="1999"/>
                                          </p:stCondLst>
                                        </p:cTn>
                                        <p:tgtEl>
                                          <p:spTgt spid="278563"/>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2000"/>
                                        <p:tgtEl>
                                          <p:spTgt spid="278562"/>
                                        </p:tgtEl>
                                      </p:cBhvr>
                                    </p:animEffect>
                                    <p:set>
                                      <p:cBhvr>
                                        <p:cTn id="78" dur="1" fill="hold">
                                          <p:stCondLst>
                                            <p:cond delay="1999"/>
                                          </p:stCondLst>
                                        </p:cTn>
                                        <p:tgtEl>
                                          <p:spTgt spid="27856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7"/>
                                        </p:tgtEl>
                                      </p:cBhvr>
                                    </p:animEffect>
                                    <p:set>
                                      <p:cBhvr>
                                        <p:cTn id="81" dur="1" fill="hold">
                                          <p:stCondLst>
                                            <p:cond delay="19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6"/>
                                        </p:tgtEl>
                                      </p:cBhvr>
                                    </p:animEffect>
                                    <p:set>
                                      <p:cBhvr>
                                        <p:cTn id="84" dur="1" fill="hold">
                                          <p:stCondLst>
                                            <p:cond delay="1999"/>
                                          </p:stCondLst>
                                        </p:cTn>
                                        <p:tgtEl>
                                          <p:spTgt spid="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5"/>
                                        </p:tgtEl>
                                      </p:cBhvr>
                                    </p:animEffect>
                                    <p:set>
                                      <p:cBhvr>
                                        <p:cTn id="87" dur="1" fill="hold">
                                          <p:stCondLst>
                                            <p:cond delay="1999"/>
                                          </p:stCondLst>
                                        </p:cTn>
                                        <p:tgtEl>
                                          <p:spTgt spid="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278578"/>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2785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build="p"/>
      <p:bldP spid="278550" grpId="0"/>
      <p:bldP spid="278550" grpId="1"/>
      <p:bldP spid="278567" grpId="0" animBg="1"/>
      <p:bldP spid="278567" grpId="1" animBg="1"/>
      <p:bldP spid="278571" grpId="0" animBg="1"/>
      <p:bldP spid="278571" grpId="1" animBg="1"/>
      <p:bldP spid="278575" grpId="0" animBg="1"/>
      <p:bldP spid="278575" grpId="1" animBg="1"/>
      <p:bldP spid="278576" grpId="0" animBg="1"/>
      <p:bldP spid="278576" grpId="1" animBg="1"/>
      <p:bldP spid="278578" grpId="0" animBg="1"/>
      <p:bldP spid="27857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F2A18DA-575D-4F92-903E-506B5AA06E44}"/>
              </a:ext>
            </a:extLst>
          </p:cNvPr>
          <p:cNvSpPr>
            <a:spLocks noGrp="1" noChangeArrowheads="1"/>
          </p:cNvSpPr>
          <p:nvPr>
            <p:ph type="title"/>
          </p:nvPr>
        </p:nvSpPr>
        <p:spPr/>
        <p:txBody>
          <a:bodyPr/>
          <a:lstStyle/>
          <a:p>
            <a:pPr eaLnBrk="1" hangingPunct="1"/>
            <a:r>
              <a:rPr lang="zh-CN" altLang="en-US"/>
              <a:t>认识以太网</a:t>
            </a:r>
            <a:endParaRPr lang="en-US" altLang="zh-CN"/>
          </a:p>
        </p:txBody>
      </p:sp>
      <p:sp>
        <p:nvSpPr>
          <p:cNvPr id="15363" name="Rectangle 3">
            <a:extLst>
              <a:ext uri="{FF2B5EF4-FFF2-40B4-BE49-F238E27FC236}">
                <a16:creationId xmlns:a16="http://schemas.microsoft.com/office/drawing/2014/main" id="{1013F40B-2066-43FC-B0AE-1E7EFE141196}"/>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总线上的每一个工作的计算机都能检测到 </a:t>
            </a:r>
            <a:r>
              <a:rPr lang="en-US" altLang="zh-CN" sz="2000"/>
              <a:t>B </a:t>
            </a:r>
            <a:r>
              <a:rPr lang="zh-CN" altLang="en-US" sz="2000"/>
              <a:t>发送的数据信号。 </a:t>
            </a:r>
          </a:p>
          <a:p>
            <a:pPr eaLnBrk="1" hangingPunct="1">
              <a:buFont typeface="Wingdings" panose="05000000000000000000" pitchFamily="2" charset="2"/>
              <a:buNone/>
            </a:pPr>
            <a:r>
              <a:rPr lang="zh-CN" altLang="en-US" sz="2000"/>
              <a:t>由于只有计算机 </a:t>
            </a:r>
            <a:r>
              <a:rPr lang="en-US" altLang="zh-CN" sz="2000"/>
              <a:t>D </a:t>
            </a:r>
            <a:r>
              <a:rPr lang="zh-CN" altLang="en-US" sz="2000"/>
              <a:t>的地址与数据帧首部写入的地址一致，因此只有 </a:t>
            </a:r>
            <a:r>
              <a:rPr lang="en-US" altLang="zh-CN" sz="2000"/>
              <a:t>D </a:t>
            </a:r>
            <a:r>
              <a:rPr lang="zh-CN" altLang="en-US" sz="2000"/>
              <a:t>才接收这个数据帧。 </a:t>
            </a:r>
          </a:p>
          <a:p>
            <a:pPr eaLnBrk="1" hangingPunct="1">
              <a:buFont typeface="Wingdings" panose="05000000000000000000" pitchFamily="2" charset="2"/>
              <a:buNone/>
            </a:pPr>
            <a:r>
              <a:rPr lang="zh-CN" altLang="en-US" sz="2000"/>
              <a:t>其他所有的计算机（</a:t>
            </a:r>
            <a:r>
              <a:rPr lang="en-US" altLang="zh-CN" sz="2000"/>
              <a:t>A, C </a:t>
            </a:r>
            <a:r>
              <a:rPr lang="zh-CN" altLang="en-US" sz="2000"/>
              <a:t>和 </a:t>
            </a:r>
            <a:r>
              <a:rPr lang="en-US" altLang="zh-CN" sz="2000"/>
              <a:t>E</a:t>
            </a:r>
            <a:r>
              <a:rPr lang="zh-CN" altLang="en-US" sz="2000"/>
              <a:t>）都检测到不是发送给它们的数据帧，因此就丢弃这个数据帧而不能够收下来。</a:t>
            </a:r>
          </a:p>
          <a:p>
            <a:pPr eaLnBrk="1" hangingPunct="1">
              <a:buFont typeface="Wingdings" panose="05000000000000000000" pitchFamily="2" charset="2"/>
              <a:buNone/>
            </a:pPr>
            <a:r>
              <a:rPr lang="zh-CN" altLang="en-US" sz="2000"/>
              <a:t>具有广播特性的总线上实现了一对一的通信。</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9CDF39B-5B43-43A0-8842-999820587B8D}"/>
              </a:ext>
            </a:extLst>
          </p:cNvPr>
          <p:cNvSpPr>
            <a:spLocks noGrp="1" noChangeArrowheads="1"/>
          </p:cNvSpPr>
          <p:nvPr>
            <p:ph type="title"/>
          </p:nvPr>
        </p:nvSpPr>
        <p:spPr/>
        <p:txBody>
          <a:bodyPr/>
          <a:lstStyle/>
          <a:p>
            <a:pPr eaLnBrk="1" hangingPunct="1"/>
            <a:r>
              <a:rPr lang="zh-CN" altLang="en-US"/>
              <a:t>载波监听多点接入</a:t>
            </a:r>
            <a:r>
              <a:rPr lang="en-US" altLang="zh-CN"/>
              <a:t>/</a:t>
            </a:r>
            <a:r>
              <a:rPr lang="zh-CN" altLang="en-US"/>
              <a:t>碰撞检测  </a:t>
            </a:r>
            <a:r>
              <a:rPr lang="en-US" altLang="zh-CN"/>
              <a:t>CSMA/CD</a:t>
            </a:r>
            <a:endParaRPr lang="zh-CN" altLang="en-US"/>
          </a:p>
        </p:txBody>
      </p:sp>
      <p:sp>
        <p:nvSpPr>
          <p:cNvPr id="16387" name="Rectangle 3">
            <a:extLst>
              <a:ext uri="{FF2B5EF4-FFF2-40B4-BE49-F238E27FC236}">
                <a16:creationId xmlns:a16="http://schemas.microsoft.com/office/drawing/2014/main" id="{0030869D-6A12-4F01-AECB-89B63F47D0BD}"/>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000"/>
              <a:t>CSMA/CD </a:t>
            </a:r>
            <a:r>
              <a:rPr lang="zh-CN" altLang="en-US" sz="2000"/>
              <a:t>表示 </a:t>
            </a:r>
            <a:r>
              <a:rPr lang="en-US" altLang="zh-CN" sz="2000"/>
              <a:t>Carrier Sense Multiple Access with Collision Detection</a:t>
            </a:r>
            <a:r>
              <a:rPr lang="zh-CN" altLang="en-US" sz="2000"/>
              <a:t>。</a:t>
            </a:r>
          </a:p>
          <a:p>
            <a:pPr eaLnBrk="1" hangingPunct="1">
              <a:buFont typeface="Wingdings" panose="05000000000000000000" pitchFamily="2" charset="2"/>
              <a:buNone/>
            </a:pPr>
            <a:r>
              <a:rPr lang="zh-CN" altLang="en-US" sz="2000"/>
              <a:t>“</a:t>
            </a:r>
            <a:r>
              <a:rPr lang="zh-CN" altLang="en-US" sz="2000">
                <a:solidFill>
                  <a:schemeClr val="hlink"/>
                </a:solidFill>
              </a:rPr>
              <a:t>多点接入</a:t>
            </a:r>
            <a:r>
              <a:rPr lang="zh-CN" altLang="en-US" sz="2000"/>
              <a:t>”表示许多计算机以多点接入的方式连接在一根总线上。</a:t>
            </a:r>
          </a:p>
          <a:p>
            <a:pPr eaLnBrk="1" hangingPunct="1">
              <a:buFont typeface="Wingdings" panose="05000000000000000000" pitchFamily="2" charset="2"/>
              <a:buNone/>
            </a:pPr>
            <a:r>
              <a:rPr lang="zh-CN" altLang="en-US" sz="2000"/>
              <a:t>“</a:t>
            </a:r>
            <a:r>
              <a:rPr lang="zh-CN" altLang="en-US" sz="2000">
                <a:solidFill>
                  <a:schemeClr val="hlink"/>
                </a:solidFill>
              </a:rPr>
              <a:t>载波监听</a:t>
            </a:r>
            <a:r>
              <a:rPr lang="zh-CN" altLang="en-US" sz="2000"/>
              <a:t>”是指每一个站在发送数据之前先要检测一下总线上是否有其他计算机在发送数据，如果有，则暂时不要发送数据，以免发生碰撞。 </a:t>
            </a:r>
          </a:p>
          <a:p>
            <a:pPr eaLnBrk="1" hangingPunct="1">
              <a:buFont typeface="Wingdings" panose="05000000000000000000" pitchFamily="2" charset="2"/>
              <a:buNone/>
            </a:pPr>
            <a:r>
              <a:rPr lang="zh-CN" altLang="en-US" sz="2000"/>
              <a:t>“载波监听”就是用电子技术检测总线上有没有其他计算机发送的数据信号。</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FF1B475-84E9-4EDB-A006-27E2E8485FAD}"/>
              </a:ext>
            </a:extLst>
          </p:cNvPr>
          <p:cNvSpPr>
            <a:spLocks noGrp="1" noChangeArrowheads="1"/>
          </p:cNvSpPr>
          <p:nvPr>
            <p:ph type="title"/>
          </p:nvPr>
        </p:nvSpPr>
        <p:spPr/>
        <p:txBody>
          <a:bodyPr/>
          <a:lstStyle/>
          <a:p>
            <a:pPr eaLnBrk="1" hangingPunct="1"/>
            <a:r>
              <a:rPr lang="zh-CN" altLang="en-US"/>
              <a:t>碰撞检测</a:t>
            </a:r>
          </a:p>
        </p:txBody>
      </p:sp>
      <p:sp>
        <p:nvSpPr>
          <p:cNvPr id="17411" name="Rectangle 3">
            <a:extLst>
              <a:ext uri="{FF2B5EF4-FFF2-40B4-BE49-F238E27FC236}">
                <a16:creationId xmlns:a16="http://schemas.microsoft.com/office/drawing/2014/main" id="{19315175-3114-4016-B7D2-24491BFCAB95}"/>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a:t>
            </a:r>
            <a:r>
              <a:rPr lang="zh-CN" altLang="en-US" sz="2000">
                <a:solidFill>
                  <a:srgbClr val="FF3300"/>
                </a:solidFill>
              </a:rPr>
              <a:t>碰撞检测</a:t>
            </a:r>
            <a:r>
              <a:rPr lang="zh-CN" altLang="en-US" sz="2000"/>
              <a:t>”就是计算机边发送数据边检测信道上的信号电压大小。</a:t>
            </a:r>
          </a:p>
          <a:p>
            <a:pPr lvl="1" eaLnBrk="1" hangingPunct="1"/>
            <a:r>
              <a:rPr lang="zh-CN" altLang="en-US" sz="2000"/>
              <a:t>当几个站同时在总线上发送数据时，总线上的信号电压摆动值将会增大（互相叠加）。</a:t>
            </a:r>
          </a:p>
          <a:p>
            <a:pPr lvl="1" eaLnBrk="1" hangingPunct="1"/>
            <a:r>
              <a:rPr lang="zh-CN" altLang="en-US" sz="2000"/>
              <a:t>当一个站检测到的信号电压摆动值超过一定的门限值时，就认为总线上至少有两个站同时在发送数据，表明产生了</a:t>
            </a:r>
            <a:r>
              <a:rPr lang="zh-CN" altLang="en-US" sz="2000">
                <a:solidFill>
                  <a:srgbClr val="FF3300"/>
                </a:solidFill>
              </a:rPr>
              <a:t>碰撞</a:t>
            </a:r>
            <a:r>
              <a:rPr lang="zh-CN" altLang="en-US" sz="2000"/>
              <a:t>。</a:t>
            </a:r>
          </a:p>
          <a:p>
            <a:pPr lvl="1" eaLnBrk="1" hangingPunct="1"/>
            <a:r>
              <a:rPr lang="zh-CN" altLang="en-US" sz="2000"/>
              <a:t>所谓“碰撞”就是发生了冲突。因此“碰撞检测”也称为“</a:t>
            </a:r>
            <a:r>
              <a:rPr lang="zh-CN" altLang="en-US" sz="2000">
                <a:solidFill>
                  <a:srgbClr val="FF3300"/>
                </a:solidFill>
              </a:rPr>
              <a:t>冲突检测</a:t>
            </a:r>
            <a:r>
              <a:rPr lang="zh-CN" altLang="en-US" sz="2000"/>
              <a:t>”。</a:t>
            </a:r>
          </a:p>
          <a:p>
            <a:pPr eaLnBrk="1" hangingPunct="1">
              <a:buFont typeface="Wingdings" panose="05000000000000000000" pitchFamily="2" charset="2"/>
              <a:buNone/>
            </a:pPr>
            <a:endParaRPr lang="zh-CN" altLang="en-US" sz="2000"/>
          </a:p>
          <a:p>
            <a:pPr eaLnBrk="1" hangingPunct="1">
              <a:buFont typeface="Wingdings" panose="05000000000000000000" pitchFamily="2" charset="2"/>
              <a:buNone/>
            </a:pPr>
            <a:r>
              <a:rPr lang="zh-CN" altLang="en-US" sz="2000">
                <a:solidFill>
                  <a:srgbClr val="FF3300"/>
                </a:solidFill>
              </a:rPr>
              <a:t>检测到碰撞后</a:t>
            </a:r>
          </a:p>
          <a:p>
            <a:pPr lvl="1" eaLnBrk="1" hangingPunct="1"/>
            <a:r>
              <a:rPr lang="zh-CN" altLang="en-US" sz="2000"/>
              <a:t>在发生碰撞时，总线上传输的信号产生了严重的失真，无法从中恢复出有用的信息来。</a:t>
            </a:r>
          </a:p>
          <a:p>
            <a:pPr lvl="1" eaLnBrk="1" hangingPunct="1"/>
            <a:r>
              <a:rPr lang="zh-CN" altLang="en-US" sz="2000"/>
              <a:t>每一个正在发送数据的站，一旦发现总线上出现了碰撞，就要立即停止发送，免得继续浪费网络资源，然后等待一段随机时间后再次发送。</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0B3418-846C-47BC-8CEF-5D21F8AB9216}"/>
              </a:ext>
            </a:extLst>
          </p:cNvPr>
          <p:cNvSpPr>
            <a:spLocks noGrp="1" noChangeArrowheads="1"/>
          </p:cNvSpPr>
          <p:nvPr>
            <p:ph type="title"/>
          </p:nvPr>
        </p:nvSpPr>
        <p:spPr/>
        <p:txBody>
          <a:bodyPr/>
          <a:lstStyle/>
          <a:p>
            <a:pPr eaLnBrk="1" hangingPunct="1"/>
            <a:r>
              <a:rPr lang="zh-CN" altLang="en-US"/>
              <a:t>电磁波在总线上的</a:t>
            </a:r>
            <a:r>
              <a:rPr lang="zh-CN" altLang="en-US">
                <a:solidFill>
                  <a:srgbClr val="FF3300"/>
                </a:solidFill>
              </a:rPr>
              <a:t>有限传播速率</a:t>
            </a:r>
            <a:r>
              <a:rPr lang="zh-CN" altLang="en-US"/>
              <a:t>的影响</a:t>
            </a:r>
          </a:p>
        </p:txBody>
      </p:sp>
      <p:sp>
        <p:nvSpPr>
          <p:cNvPr id="18435" name="Rectangle 3">
            <a:extLst>
              <a:ext uri="{FF2B5EF4-FFF2-40B4-BE49-F238E27FC236}">
                <a16:creationId xmlns:a16="http://schemas.microsoft.com/office/drawing/2014/main" id="{9CA434B3-B4FA-4C2A-8D82-032A64303C94}"/>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000"/>
              <a:t>当某个站监听到总线是空闲时，也可能总线并非真正是空闲的。 </a:t>
            </a:r>
          </a:p>
          <a:p>
            <a:pPr eaLnBrk="1" hangingPunct="1">
              <a:buFont typeface="Wingdings" panose="05000000000000000000" pitchFamily="2" charset="2"/>
              <a:buNone/>
            </a:pPr>
            <a:r>
              <a:rPr lang="en-US" altLang="zh-CN" sz="2000"/>
              <a:t>A </a:t>
            </a:r>
            <a:r>
              <a:rPr lang="zh-CN" altLang="en-US" sz="2000"/>
              <a:t>向 </a:t>
            </a:r>
            <a:r>
              <a:rPr lang="en-US" altLang="zh-CN" sz="2000"/>
              <a:t>B </a:t>
            </a:r>
            <a:r>
              <a:rPr lang="zh-CN" altLang="en-US" sz="2000"/>
              <a:t>发出的信息，要经过一定的时间后才能传送到 </a:t>
            </a:r>
            <a:r>
              <a:rPr lang="en-US" altLang="zh-CN" sz="2000"/>
              <a:t>B</a:t>
            </a:r>
            <a:r>
              <a:rPr lang="zh-CN" altLang="en-US" sz="2000"/>
              <a:t>。</a:t>
            </a:r>
          </a:p>
          <a:p>
            <a:pPr eaLnBrk="1" hangingPunct="1">
              <a:buFont typeface="Wingdings" panose="05000000000000000000" pitchFamily="2" charset="2"/>
              <a:buNone/>
            </a:pPr>
            <a:r>
              <a:rPr lang="en-US" altLang="zh-CN" sz="2000"/>
              <a:t>B </a:t>
            </a:r>
            <a:r>
              <a:rPr lang="zh-CN" altLang="en-US" sz="2000"/>
              <a:t>若在 </a:t>
            </a:r>
            <a:r>
              <a:rPr lang="en-US" altLang="zh-CN" sz="2000"/>
              <a:t>A </a:t>
            </a:r>
            <a:r>
              <a:rPr lang="zh-CN" altLang="en-US" sz="2000"/>
              <a:t>发送的信息到达 </a:t>
            </a:r>
            <a:r>
              <a:rPr lang="en-US" altLang="zh-CN" sz="2000"/>
              <a:t>B </a:t>
            </a:r>
            <a:r>
              <a:rPr lang="zh-CN" altLang="en-US" sz="2000"/>
              <a:t>之前发送自己的帧</a:t>
            </a:r>
            <a:r>
              <a:rPr lang="en-US" altLang="zh-CN" sz="2000"/>
              <a:t>(</a:t>
            </a:r>
            <a:r>
              <a:rPr lang="zh-CN" altLang="en-US" sz="2000"/>
              <a:t>因为这时 </a:t>
            </a:r>
            <a:r>
              <a:rPr lang="en-US" altLang="zh-CN" sz="2000"/>
              <a:t>B </a:t>
            </a:r>
            <a:r>
              <a:rPr lang="zh-CN" altLang="en-US" sz="2000"/>
              <a:t>的载波监听检测不到 </a:t>
            </a:r>
            <a:r>
              <a:rPr lang="en-US" altLang="zh-CN" sz="2000"/>
              <a:t>A </a:t>
            </a:r>
            <a:r>
              <a:rPr lang="zh-CN" altLang="en-US" sz="2000"/>
              <a:t>所发送的信息</a:t>
            </a:r>
            <a:r>
              <a:rPr lang="en-US" altLang="zh-CN" sz="2000"/>
              <a:t>)</a:t>
            </a:r>
            <a:r>
              <a:rPr lang="zh-CN" altLang="en-US" sz="2000"/>
              <a:t>，则必然要在某个时间和 </a:t>
            </a:r>
            <a:r>
              <a:rPr lang="en-US" altLang="zh-CN" sz="2000"/>
              <a:t>A </a:t>
            </a:r>
            <a:r>
              <a:rPr lang="zh-CN" altLang="en-US" sz="2000"/>
              <a:t>发送的帧发生碰撞。</a:t>
            </a:r>
          </a:p>
          <a:p>
            <a:pPr eaLnBrk="1" hangingPunct="1">
              <a:buFont typeface="Wingdings" panose="05000000000000000000" pitchFamily="2" charset="2"/>
              <a:buNone/>
            </a:pPr>
            <a:r>
              <a:rPr lang="zh-CN" altLang="en-US" sz="2000"/>
              <a:t>碰撞的结果是两个帧都变得无用。</a:t>
            </a:r>
          </a:p>
        </p:txBody>
      </p:sp>
    </p:spTree>
  </p:cSld>
  <p:clrMapOvr>
    <a:masterClrMapping/>
  </p:clrMapOvr>
  <p:transition>
    <p:fade/>
  </p:transition>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4009</TotalTime>
  <Words>1221</Words>
  <Application>Microsoft Office PowerPoint</Application>
  <PresentationFormat>全屏显示(4:3)</PresentationFormat>
  <Paragraphs>152</Paragraphs>
  <Slides>15</Slides>
  <Notes>3</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15</vt:i4>
      </vt:variant>
    </vt:vector>
  </HeadingPairs>
  <TitlesOfParts>
    <vt:vector size="28" baseType="lpstr">
      <vt:lpstr>黑体</vt:lpstr>
      <vt:lpstr>宋体</vt:lpstr>
      <vt:lpstr>新宋体</vt:lpstr>
      <vt:lpstr>Arial</vt:lpstr>
      <vt:lpstr>Calibri</vt:lpstr>
      <vt:lpstr>Franklin Gothic Book</vt:lpstr>
      <vt:lpstr>Symbol</vt:lpstr>
      <vt:lpstr>Tahoma</vt:lpstr>
      <vt:lpstr>Times New Roman</vt:lpstr>
      <vt:lpstr>Wingdings</vt:lpstr>
      <vt:lpstr>上海Nordri专业商务幻灯演示设计</vt:lpstr>
      <vt:lpstr>NordriDesignStudio</vt:lpstr>
      <vt:lpstr>1_NordriDesignStudio</vt:lpstr>
      <vt:lpstr>PowerPoint 演示文稿</vt:lpstr>
      <vt:lpstr>指引</vt:lpstr>
      <vt:lpstr>局域网的拓扑</vt:lpstr>
      <vt:lpstr>局域网的特点与优点</vt:lpstr>
      <vt:lpstr>认识以太网</vt:lpstr>
      <vt:lpstr>认识以太网</vt:lpstr>
      <vt:lpstr>载波监听多点接入/碰撞检测  CSMA/CD</vt:lpstr>
      <vt:lpstr>碰撞检测</vt:lpstr>
      <vt:lpstr>电磁波在总线上的有限传播速率的影响</vt:lpstr>
      <vt:lpstr>PowerPoint 演示文稿</vt:lpstr>
      <vt:lpstr>PowerPoint 演示文稿</vt:lpstr>
      <vt:lpstr>重要特性</vt:lpstr>
      <vt:lpstr>争用期</vt:lpstr>
      <vt:lpstr>二进制指数类型退避算法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赵阳</cp:lastModifiedBy>
  <cp:revision>153</cp:revision>
  <dcterms:created xsi:type="dcterms:W3CDTF">2007-10-21T01:27:31Z</dcterms:created>
  <dcterms:modified xsi:type="dcterms:W3CDTF">2018-02-27T01:39:27Z</dcterms:modified>
</cp:coreProperties>
</file>