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56" r:id="rId2"/>
    <p:sldId id="257" r:id="rId3"/>
    <p:sldId id="335" r:id="rId4"/>
    <p:sldId id="334" r:id="rId5"/>
    <p:sldId id="270" r:id="rId6"/>
    <p:sldId id="336" r:id="rId7"/>
    <p:sldId id="337" r:id="rId8"/>
    <p:sldId id="338" r:id="rId9"/>
    <p:sldId id="341" r:id="rId10"/>
    <p:sldId id="339" r:id="rId11"/>
    <p:sldId id="353" r:id="rId12"/>
    <p:sldId id="298" r:id="rId13"/>
    <p:sldId id="304" r:id="rId14"/>
    <p:sldId id="306" r:id="rId15"/>
    <p:sldId id="303" r:id="rId16"/>
    <p:sldId id="351" r:id="rId17"/>
    <p:sldId id="342" r:id="rId18"/>
    <p:sldId id="340" r:id="rId19"/>
    <p:sldId id="343" r:id="rId20"/>
    <p:sldId id="350" r:id="rId21"/>
    <p:sldId id="344" r:id="rId22"/>
    <p:sldId id="345" r:id="rId23"/>
    <p:sldId id="312" r:id="rId24"/>
    <p:sldId id="313" r:id="rId25"/>
    <p:sldId id="315" r:id="rId26"/>
    <p:sldId id="316" r:id="rId27"/>
    <p:sldId id="317" r:id="rId28"/>
    <p:sldId id="320" r:id="rId29"/>
    <p:sldId id="322" r:id="rId30"/>
    <p:sldId id="346" r:id="rId31"/>
    <p:sldId id="281" r:id="rId32"/>
    <p:sldId id="347" r:id="rId33"/>
    <p:sldId id="352" r:id="rId34"/>
    <p:sldId id="327" r:id="rId35"/>
    <p:sldId id="328" r:id="rId36"/>
    <p:sldId id="329" r:id="rId37"/>
    <p:sldId id="331" r:id="rId38"/>
    <p:sldId id="348" r:id="rId39"/>
    <p:sldId id="349" r:id="rId40"/>
    <p:sldId id="295" r:id="rId41"/>
    <p:sldId id="26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4D54"/>
    <a:srgbClr val="BA77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9"/>
    <p:restoredTop sz="80435"/>
  </p:normalViewPr>
  <p:slideViewPr>
    <p:cSldViewPr snapToGrid="0" snapToObjects="1">
      <p:cViewPr>
        <p:scale>
          <a:sx n="92" d="100"/>
          <a:sy n="92" d="100"/>
        </p:scale>
        <p:origin x="1168" y="2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61" d="100"/>
          <a:sy n="161" d="100"/>
        </p:scale>
        <p:origin x="152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174CC-77CD-C941-AA58-9A047DA12C62}" type="doc">
      <dgm:prSet loTypeId="urn:microsoft.com/office/officeart/2005/8/layout/radial5" loCatId="" qsTypeId="urn:microsoft.com/office/officeart/2005/8/quickstyle/simple1" qsCatId="simple" csTypeId="urn:microsoft.com/office/officeart/2005/8/colors/accent6_3" csCatId="accent6" phldr="1"/>
      <dgm:spPr/>
      <dgm:t>
        <a:bodyPr/>
        <a:lstStyle/>
        <a:p>
          <a:endParaRPr lang="en-US"/>
        </a:p>
      </dgm:t>
    </dgm:pt>
    <dgm:pt modelId="{5379FA69-0D89-9F49-8699-D69590BAE815}">
      <dgm:prSet phldrT="[Text]"/>
      <dgm:spPr/>
      <dgm:t>
        <a:bodyPr/>
        <a:lstStyle/>
        <a:p>
          <a:r>
            <a:rPr lang="en-US" b="1" dirty="0"/>
            <a:t>Traffic Matrix</a:t>
          </a:r>
        </a:p>
      </dgm:t>
    </dgm:pt>
    <dgm:pt modelId="{6B076289-1CEF-CD4B-8FA3-7EBAACEF6F9A}" type="parTrans" cxnId="{D8074D8C-7342-DA40-84FE-ECDF9D815922}">
      <dgm:prSet/>
      <dgm:spPr/>
      <dgm:t>
        <a:bodyPr/>
        <a:lstStyle/>
        <a:p>
          <a:endParaRPr lang="en-US"/>
        </a:p>
      </dgm:t>
    </dgm:pt>
    <dgm:pt modelId="{CDF71ED6-F26C-6A49-8182-F68ECEA67BA0}" type="sibTrans" cxnId="{D8074D8C-7342-DA40-84FE-ECDF9D815922}">
      <dgm:prSet/>
      <dgm:spPr/>
      <dgm:t>
        <a:bodyPr/>
        <a:lstStyle/>
        <a:p>
          <a:endParaRPr lang="en-US"/>
        </a:p>
      </dgm:t>
    </dgm:pt>
    <dgm:pt modelId="{2DF4EB86-59FE-EC44-A03A-FAB6AFC8DB8E}">
      <dgm:prSet phldrT="[Text]"/>
      <dgm:spPr>
        <a:solidFill>
          <a:schemeClr val="accent6">
            <a:lumMod val="60000"/>
            <a:lumOff val="40000"/>
          </a:schemeClr>
        </a:solidFill>
      </dgm:spPr>
      <dgm:t>
        <a:bodyPr/>
        <a:lstStyle/>
        <a:p>
          <a:r>
            <a:rPr lang="en-US" b="0" cap="none" spc="0" dirty="0">
              <a:ln w="0"/>
              <a:solidFill>
                <a:schemeClr val="tx1"/>
              </a:solidFill>
              <a:effectLst>
                <a:outerShdw blurRad="38100" dist="19050" dir="2700000" algn="tl" rotWithShape="0">
                  <a:schemeClr val="dk1">
                    <a:alpha val="40000"/>
                  </a:schemeClr>
                </a:outerShdw>
              </a:effectLst>
            </a:rPr>
            <a:t>Network Optimization</a:t>
          </a:r>
        </a:p>
      </dgm:t>
    </dgm:pt>
    <dgm:pt modelId="{76502BB1-E12F-3047-A5EB-03C63D99F2E9}" type="parTrans" cxnId="{60D2403B-147B-BD41-8D42-58C3B7BA55D8}">
      <dgm:prSet/>
      <dgm:spPr>
        <a:solidFill>
          <a:schemeClr val="accent6">
            <a:lumMod val="60000"/>
            <a:lumOff val="40000"/>
          </a:schemeClr>
        </a:solidFill>
      </dgm:spPr>
      <dgm:t>
        <a:bodyPr/>
        <a:lstStyle/>
        <a:p>
          <a:endParaRPr lang="en-US"/>
        </a:p>
      </dgm:t>
    </dgm:pt>
    <dgm:pt modelId="{9B8D0F93-C633-9948-A69A-70D3958563F6}" type="sibTrans" cxnId="{60D2403B-147B-BD41-8D42-58C3B7BA55D8}">
      <dgm:prSet/>
      <dgm:spPr/>
      <dgm:t>
        <a:bodyPr/>
        <a:lstStyle/>
        <a:p>
          <a:endParaRPr lang="en-US"/>
        </a:p>
      </dgm:t>
    </dgm:pt>
    <dgm:pt modelId="{938AC5BF-DC4F-274D-B119-0E7E9E0ACDAE}">
      <dgm:prSet phldrT="[Text]" custT="1"/>
      <dgm:spPr>
        <a:solidFill>
          <a:schemeClr val="accent6">
            <a:lumMod val="60000"/>
            <a:lumOff val="40000"/>
          </a:schemeClr>
        </a:solidFill>
      </dgm:spPr>
      <dgm:t>
        <a:bodyPr/>
        <a:lstStyle/>
        <a:p>
          <a:r>
            <a:rPr lang="en-US" sz="1600" b="0" cap="none" spc="0" dirty="0">
              <a:ln w="0"/>
              <a:solidFill>
                <a:schemeClr val="tx1"/>
              </a:solidFill>
              <a:effectLst>
                <a:outerShdw blurRad="38100" dist="19050" dir="2700000" algn="tl" rotWithShape="0">
                  <a:schemeClr val="dk1">
                    <a:alpha val="40000"/>
                  </a:schemeClr>
                </a:outerShdw>
              </a:effectLst>
            </a:rPr>
            <a:t>Anomaly Detection</a:t>
          </a:r>
        </a:p>
      </dgm:t>
    </dgm:pt>
    <dgm:pt modelId="{BB7A9792-43BB-0A4F-8F01-06B963683249}" type="parTrans" cxnId="{AD85A17D-7F69-2F44-8903-24CEF004DA42}">
      <dgm:prSet/>
      <dgm:spPr>
        <a:solidFill>
          <a:schemeClr val="accent6">
            <a:lumMod val="60000"/>
            <a:lumOff val="40000"/>
          </a:schemeClr>
        </a:solidFill>
      </dgm:spPr>
      <dgm:t>
        <a:bodyPr/>
        <a:lstStyle/>
        <a:p>
          <a:endParaRPr lang="en-US"/>
        </a:p>
      </dgm:t>
    </dgm:pt>
    <dgm:pt modelId="{4A5BF599-769E-B343-9DE3-8FC00EEC7CB3}" type="sibTrans" cxnId="{AD85A17D-7F69-2F44-8903-24CEF004DA42}">
      <dgm:prSet/>
      <dgm:spPr/>
      <dgm:t>
        <a:bodyPr/>
        <a:lstStyle/>
        <a:p>
          <a:endParaRPr lang="en-US"/>
        </a:p>
      </dgm:t>
    </dgm:pt>
    <dgm:pt modelId="{0F82565D-929B-5E4B-8B5B-F82D362C9815}">
      <dgm:prSet phldrT="[Text]" custT="1"/>
      <dgm:spPr>
        <a:solidFill>
          <a:schemeClr val="accent6">
            <a:lumMod val="60000"/>
            <a:lumOff val="40000"/>
          </a:schemeClr>
        </a:solidFill>
      </dgm:spPr>
      <dgm:t>
        <a:bodyPr/>
        <a:lstStyle/>
        <a:p>
          <a:r>
            <a:rPr lang="en-US" sz="1800" b="0" cap="none" spc="0" dirty="0">
              <a:ln w="0"/>
              <a:solidFill>
                <a:schemeClr val="tx1"/>
              </a:solidFill>
              <a:effectLst>
                <a:outerShdw blurRad="38100" dist="19050" dir="2700000" algn="tl" rotWithShape="0">
                  <a:schemeClr val="dk1">
                    <a:alpha val="40000"/>
                  </a:schemeClr>
                </a:outerShdw>
              </a:effectLst>
            </a:rPr>
            <a:t>Protocol Design</a:t>
          </a:r>
        </a:p>
      </dgm:t>
    </dgm:pt>
    <dgm:pt modelId="{4EE8D036-E9EF-0347-B358-E18B2F549FD8}" type="parTrans" cxnId="{2762B90D-5B93-5C45-9854-3A91276EA39F}">
      <dgm:prSet/>
      <dgm:spPr>
        <a:solidFill>
          <a:schemeClr val="accent6">
            <a:lumMod val="60000"/>
            <a:lumOff val="40000"/>
          </a:schemeClr>
        </a:solidFill>
      </dgm:spPr>
      <dgm:t>
        <a:bodyPr/>
        <a:lstStyle/>
        <a:p>
          <a:endParaRPr lang="en-US"/>
        </a:p>
      </dgm:t>
    </dgm:pt>
    <dgm:pt modelId="{3D8E2CFF-F15F-F84A-87C3-C8C9F2FEE98E}" type="sibTrans" cxnId="{2762B90D-5B93-5C45-9854-3A91276EA39F}">
      <dgm:prSet/>
      <dgm:spPr/>
      <dgm:t>
        <a:bodyPr/>
        <a:lstStyle/>
        <a:p>
          <a:endParaRPr lang="en-US"/>
        </a:p>
      </dgm:t>
    </dgm:pt>
    <dgm:pt modelId="{EA9E0425-173E-F242-967C-67F6D9E3EE6F}">
      <dgm:prSet phldrT="[Text]" custT="1"/>
      <dgm:spPr>
        <a:solidFill>
          <a:schemeClr val="accent6">
            <a:lumMod val="60000"/>
            <a:lumOff val="40000"/>
          </a:schemeClr>
        </a:solidFill>
      </dgm:spPr>
      <dgm:t>
        <a:bodyPr/>
        <a:lstStyle/>
        <a:p>
          <a:endParaRPr lang="en-US" sz="1800" b="0" cap="none" spc="0" dirty="0">
            <a:ln w="0"/>
            <a:solidFill>
              <a:schemeClr val="tx1"/>
            </a:solidFill>
            <a:effectLst>
              <a:outerShdw blurRad="38100" dist="19050" dir="2700000" algn="tl" rotWithShape="0">
                <a:schemeClr val="dk1">
                  <a:alpha val="40000"/>
                </a:schemeClr>
              </a:outerShdw>
            </a:effectLst>
          </a:endParaRPr>
        </a:p>
      </dgm:t>
    </dgm:pt>
    <dgm:pt modelId="{83F096E2-95C9-3B47-9F6D-F7138974DC1A}" type="parTrans" cxnId="{9EA7BE90-0D15-3A4E-9ACB-0FBE7609E25C}">
      <dgm:prSet/>
      <dgm:spPr/>
      <dgm:t>
        <a:bodyPr/>
        <a:lstStyle/>
        <a:p>
          <a:endParaRPr lang="en-US"/>
        </a:p>
      </dgm:t>
    </dgm:pt>
    <dgm:pt modelId="{89D7E440-25EB-A444-A7E9-CBC23BA6AC26}" type="sibTrans" cxnId="{9EA7BE90-0D15-3A4E-9ACB-0FBE7609E25C}">
      <dgm:prSet/>
      <dgm:spPr/>
      <dgm:t>
        <a:bodyPr/>
        <a:lstStyle/>
        <a:p>
          <a:endParaRPr lang="en-US"/>
        </a:p>
      </dgm:t>
    </dgm:pt>
    <dgm:pt modelId="{078FBB60-CE85-F242-B2C0-2AA120A74A08}">
      <dgm:prSet phldrT="[Text]" custT="1"/>
      <dgm:spPr>
        <a:solidFill>
          <a:schemeClr val="accent6">
            <a:lumMod val="60000"/>
            <a:lumOff val="40000"/>
          </a:schemeClr>
        </a:solidFill>
      </dgm:spPr>
      <dgm:t>
        <a:bodyPr/>
        <a:lstStyle/>
        <a:p>
          <a:r>
            <a:rPr lang="en-US" sz="1800" b="0" cap="none" spc="0" dirty="0">
              <a:ln w="0"/>
              <a:solidFill>
                <a:schemeClr val="tx1"/>
              </a:solidFill>
              <a:effectLst>
                <a:outerShdw blurRad="38100" dist="19050" dir="2700000" algn="tl" rotWithShape="0">
                  <a:schemeClr val="dk1">
                    <a:alpha val="40000"/>
                  </a:schemeClr>
                </a:outerShdw>
              </a:effectLst>
            </a:rPr>
            <a:t>...</a:t>
          </a:r>
        </a:p>
      </dgm:t>
    </dgm:pt>
    <dgm:pt modelId="{3330A600-D0ED-A748-94D9-476F25D169A2}" type="parTrans" cxnId="{A65094A7-01A2-6A4A-A9D3-3613A2F26CC8}">
      <dgm:prSet/>
      <dgm:spPr/>
      <dgm:t>
        <a:bodyPr/>
        <a:lstStyle/>
        <a:p>
          <a:endParaRPr lang="en-US"/>
        </a:p>
      </dgm:t>
    </dgm:pt>
    <dgm:pt modelId="{5C96FC78-80DD-B447-8222-09E09806A3EE}" type="sibTrans" cxnId="{A65094A7-01A2-6A4A-A9D3-3613A2F26CC8}">
      <dgm:prSet/>
      <dgm:spPr/>
      <dgm:t>
        <a:bodyPr/>
        <a:lstStyle/>
        <a:p>
          <a:endParaRPr lang="en-US"/>
        </a:p>
      </dgm:t>
    </dgm:pt>
    <dgm:pt modelId="{538F1DA3-B3A3-0648-8139-3DF3D36F52C9}" type="pres">
      <dgm:prSet presAssocID="{D80174CC-77CD-C941-AA58-9A047DA12C62}" presName="Name0" presStyleCnt="0">
        <dgm:presLayoutVars>
          <dgm:chMax val="1"/>
          <dgm:dir/>
          <dgm:animLvl val="ctr"/>
          <dgm:resizeHandles val="exact"/>
        </dgm:presLayoutVars>
      </dgm:prSet>
      <dgm:spPr/>
    </dgm:pt>
    <dgm:pt modelId="{938A7253-E7D4-B344-AD12-382462AD2DA3}" type="pres">
      <dgm:prSet presAssocID="{5379FA69-0D89-9F49-8699-D69590BAE815}" presName="centerShape" presStyleLbl="node0" presStyleIdx="0" presStyleCnt="1" custScaleX="145788" custLinFactNeighborX="8852" custLinFactNeighborY="418"/>
      <dgm:spPr/>
    </dgm:pt>
    <dgm:pt modelId="{BBBC05C8-2117-DD42-A536-9E4A26726578}" type="pres">
      <dgm:prSet presAssocID="{76502BB1-E12F-3047-A5EB-03C63D99F2E9}" presName="parTrans" presStyleLbl="sibTrans2D1" presStyleIdx="0" presStyleCnt="5"/>
      <dgm:spPr/>
    </dgm:pt>
    <dgm:pt modelId="{D44F069A-0CF7-7E4D-893A-BD201EED875E}" type="pres">
      <dgm:prSet presAssocID="{76502BB1-E12F-3047-A5EB-03C63D99F2E9}" presName="connectorText" presStyleLbl="sibTrans2D1" presStyleIdx="0" presStyleCnt="5"/>
      <dgm:spPr/>
    </dgm:pt>
    <dgm:pt modelId="{28BD6135-6DB9-B647-A998-50411F5202CB}" type="pres">
      <dgm:prSet presAssocID="{2DF4EB86-59FE-EC44-A03A-FAB6AFC8DB8E}" presName="node" presStyleLbl="node1" presStyleIdx="0" presStyleCnt="5" custRadScaleRad="103040" custRadScaleInc="33453">
        <dgm:presLayoutVars>
          <dgm:bulletEnabled val="1"/>
        </dgm:presLayoutVars>
      </dgm:prSet>
      <dgm:spPr/>
    </dgm:pt>
    <dgm:pt modelId="{B9FA1BBB-3F53-E34B-ABC5-229B2EBA8FAE}" type="pres">
      <dgm:prSet presAssocID="{BB7A9792-43BB-0A4F-8F01-06B963683249}" presName="parTrans" presStyleLbl="sibTrans2D1" presStyleIdx="1" presStyleCnt="5"/>
      <dgm:spPr/>
    </dgm:pt>
    <dgm:pt modelId="{BD229DEA-D103-E745-BB9D-69B1A339B2BD}" type="pres">
      <dgm:prSet presAssocID="{BB7A9792-43BB-0A4F-8F01-06B963683249}" presName="connectorText" presStyleLbl="sibTrans2D1" presStyleIdx="1" presStyleCnt="5"/>
      <dgm:spPr/>
    </dgm:pt>
    <dgm:pt modelId="{9E447230-47A7-6642-8F83-6586BC68D41D}" type="pres">
      <dgm:prSet presAssocID="{938AC5BF-DC4F-274D-B119-0E7E9E0ACDAE}" presName="node" presStyleLbl="node1" presStyleIdx="1" presStyleCnt="5" custRadScaleRad="133188" custRadScaleInc="-648">
        <dgm:presLayoutVars>
          <dgm:bulletEnabled val="1"/>
        </dgm:presLayoutVars>
      </dgm:prSet>
      <dgm:spPr/>
    </dgm:pt>
    <dgm:pt modelId="{10985DD3-6968-6349-AAF8-868AD177FB44}" type="pres">
      <dgm:prSet presAssocID="{4EE8D036-E9EF-0347-B358-E18B2F549FD8}" presName="parTrans" presStyleLbl="sibTrans2D1" presStyleIdx="2" presStyleCnt="5"/>
      <dgm:spPr/>
    </dgm:pt>
    <dgm:pt modelId="{3AE01AFB-74E8-474B-9F7F-DDF154A62EF0}" type="pres">
      <dgm:prSet presAssocID="{4EE8D036-E9EF-0347-B358-E18B2F549FD8}" presName="connectorText" presStyleLbl="sibTrans2D1" presStyleIdx="2" presStyleCnt="5"/>
      <dgm:spPr/>
    </dgm:pt>
    <dgm:pt modelId="{5A45F436-87E0-4541-8275-9F3D4D65308D}" type="pres">
      <dgm:prSet presAssocID="{0F82565D-929B-5E4B-8B5B-F82D362C9815}" presName="node" presStyleLbl="node1" presStyleIdx="2" presStyleCnt="5" custRadScaleRad="133873" custRadScaleInc="-644">
        <dgm:presLayoutVars>
          <dgm:bulletEnabled val="1"/>
        </dgm:presLayoutVars>
      </dgm:prSet>
      <dgm:spPr/>
    </dgm:pt>
    <dgm:pt modelId="{1B1800B9-9B16-0B42-9041-6B91AE045E08}" type="pres">
      <dgm:prSet presAssocID="{3330A600-D0ED-A748-94D9-476F25D169A2}" presName="parTrans" presStyleLbl="sibTrans2D1" presStyleIdx="3" presStyleCnt="5"/>
      <dgm:spPr/>
    </dgm:pt>
    <dgm:pt modelId="{9433754B-725E-244C-9817-EE49A78E8616}" type="pres">
      <dgm:prSet presAssocID="{3330A600-D0ED-A748-94D9-476F25D169A2}" presName="connectorText" presStyleLbl="sibTrans2D1" presStyleIdx="3" presStyleCnt="5"/>
      <dgm:spPr/>
    </dgm:pt>
    <dgm:pt modelId="{E81C2598-A642-F743-9636-E9324CFB13F2}" type="pres">
      <dgm:prSet presAssocID="{078FBB60-CE85-F242-B2C0-2AA120A74A08}" presName="node" presStyleLbl="node1" presStyleIdx="3" presStyleCnt="5" custRadScaleRad="102167" custRadScaleInc="6159">
        <dgm:presLayoutVars>
          <dgm:bulletEnabled val="1"/>
        </dgm:presLayoutVars>
      </dgm:prSet>
      <dgm:spPr/>
    </dgm:pt>
    <dgm:pt modelId="{3F346410-5B08-B342-8668-C388AA839394}" type="pres">
      <dgm:prSet presAssocID="{83F096E2-95C9-3B47-9F6D-F7138974DC1A}" presName="parTrans" presStyleLbl="sibTrans2D1" presStyleIdx="4" presStyleCnt="5"/>
      <dgm:spPr/>
    </dgm:pt>
    <dgm:pt modelId="{2929B650-9347-2D42-81B8-FBD14F65CF54}" type="pres">
      <dgm:prSet presAssocID="{83F096E2-95C9-3B47-9F6D-F7138974DC1A}" presName="connectorText" presStyleLbl="sibTrans2D1" presStyleIdx="4" presStyleCnt="5"/>
      <dgm:spPr/>
    </dgm:pt>
    <dgm:pt modelId="{F008F1E0-B3DF-E04F-AE7D-280ADEB5661D}" type="pres">
      <dgm:prSet presAssocID="{EA9E0425-173E-F242-967C-67F6D9E3EE6F}" presName="node" presStyleLbl="node1" presStyleIdx="4" presStyleCnt="5" custRadScaleRad="103952" custRadScaleInc="17108">
        <dgm:presLayoutVars>
          <dgm:bulletEnabled val="1"/>
        </dgm:presLayoutVars>
      </dgm:prSet>
      <dgm:spPr/>
    </dgm:pt>
  </dgm:ptLst>
  <dgm:cxnLst>
    <dgm:cxn modelId="{2762B90D-5B93-5C45-9854-3A91276EA39F}" srcId="{5379FA69-0D89-9F49-8699-D69590BAE815}" destId="{0F82565D-929B-5E4B-8B5B-F82D362C9815}" srcOrd="2" destOrd="0" parTransId="{4EE8D036-E9EF-0347-B358-E18B2F549FD8}" sibTransId="{3D8E2CFF-F15F-F84A-87C3-C8C9F2FEE98E}"/>
    <dgm:cxn modelId="{7095F30D-E243-D344-AE67-53F01B1AB50B}" type="presOf" srcId="{3330A600-D0ED-A748-94D9-476F25D169A2}" destId="{1B1800B9-9B16-0B42-9041-6B91AE045E08}" srcOrd="0" destOrd="0" presId="urn:microsoft.com/office/officeart/2005/8/layout/radial5"/>
    <dgm:cxn modelId="{3DD1A62C-A3CA-6E4E-8F59-CA1A080F1FC5}" type="presOf" srcId="{76502BB1-E12F-3047-A5EB-03C63D99F2E9}" destId="{D44F069A-0CF7-7E4D-893A-BD201EED875E}" srcOrd="1" destOrd="0" presId="urn:microsoft.com/office/officeart/2005/8/layout/radial5"/>
    <dgm:cxn modelId="{FE983730-E6F5-394D-B479-D9CBB7F1F473}" type="presOf" srcId="{938AC5BF-DC4F-274D-B119-0E7E9E0ACDAE}" destId="{9E447230-47A7-6642-8F83-6586BC68D41D}" srcOrd="0" destOrd="0" presId="urn:microsoft.com/office/officeart/2005/8/layout/radial5"/>
    <dgm:cxn modelId="{60D2403B-147B-BD41-8D42-58C3B7BA55D8}" srcId="{5379FA69-0D89-9F49-8699-D69590BAE815}" destId="{2DF4EB86-59FE-EC44-A03A-FAB6AFC8DB8E}" srcOrd="0" destOrd="0" parTransId="{76502BB1-E12F-3047-A5EB-03C63D99F2E9}" sibTransId="{9B8D0F93-C633-9948-A69A-70D3958563F6}"/>
    <dgm:cxn modelId="{8597D563-3F1B-D443-86A9-2ED99FD01550}" type="presOf" srcId="{EA9E0425-173E-F242-967C-67F6D9E3EE6F}" destId="{F008F1E0-B3DF-E04F-AE7D-280ADEB5661D}" srcOrd="0" destOrd="0" presId="urn:microsoft.com/office/officeart/2005/8/layout/radial5"/>
    <dgm:cxn modelId="{203B4C68-90DC-7A43-9A43-DC2E09EEFECD}" type="presOf" srcId="{078FBB60-CE85-F242-B2C0-2AA120A74A08}" destId="{E81C2598-A642-F743-9636-E9324CFB13F2}" srcOrd="0" destOrd="0" presId="urn:microsoft.com/office/officeart/2005/8/layout/radial5"/>
    <dgm:cxn modelId="{CD3F797B-FCA8-2341-847A-CB3F6F16F193}" type="presOf" srcId="{83F096E2-95C9-3B47-9F6D-F7138974DC1A}" destId="{2929B650-9347-2D42-81B8-FBD14F65CF54}" srcOrd="1" destOrd="0" presId="urn:microsoft.com/office/officeart/2005/8/layout/radial5"/>
    <dgm:cxn modelId="{AD85A17D-7F69-2F44-8903-24CEF004DA42}" srcId="{5379FA69-0D89-9F49-8699-D69590BAE815}" destId="{938AC5BF-DC4F-274D-B119-0E7E9E0ACDAE}" srcOrd="1" destOrd="0" parTransId="{BB7A9792-43BB-0A4F-8F01-06B963683249}" sibTransId="{4A5BF599-769E-B343-9DE3-8FC00EEC7CB3}"/>
    <dgm:cxn modelId="{0251ED87-491D-F541-98AC-DBF4340CA142}" type="presOf" srcId="{0F82565D-929B-5E4B-8B5B-F82D362C9815}" destId="{5A45F436-87E0-4541-8275-9F3D4D65308D}" srcOrd="0" destOrd="0" presId="urn:microsoft.com/office/officeart/2005/8/layout/radial5"/>
    <dgm:cxn modelId="{D8074D8C-7342-DA40-84FE-ECDF9D815922}" srcId="{D80174CC-77CD-C941-AA58-9A047DA12C62}" destId="{5379FA69-0D89-9F49-8699-D69590BAE815}" srcOrd="0" destOrd="0" parTransId="{6B076289-1CEF-CD4B-8FA3-7EBAACEF6F9A}" sibTransId="{CDF71ED6-F26C-6A49-8182-F68ECEA67BA0}"/>
    <dgm:cxn modelId="{9EA7BE90-0D15-3A4E-9ACB-0FBE7609E25C}" srcId="{5379FA69-0D89-9F49-8699-D69590BAE815}" destId="{EA9E0425-173E-F242-967C-67F6D9E3EE6F}" srcOrd="4" destOrd="0" parTransId="{83F096E2-95C9-3B47-9F6D-F7138974DC1A}" sibTransId="{89D7E440-25EB-A444-A7E9-CBC23BA6AC26}"/>
    <dgm:cxn modelId="{0DDE1292-D790-F04B-BF61-B61903A5AA47}" type="presOf" srcId="{4EE8D036-E9EF-0347-B358-E18B2F549FD8}" destId="{10985DD3-6968-6349-AAF8-868AD177FB44}" srcOrd="0" destOrd="0" presId="urn:microsoft.com/office/officeart/2005/8/layout/radial5"/>
    <dgm:cxn modelId="{A65094A7-01A2-6A4A-A9D3-3613A2F26CC8}" srcId="{5379FA69-0D89-9F49-8699-D69590BAE815}" destId="{078FBB60-CE85-F242-B2C0-2AA120A74A08}" srcOrd="3" destOrd="0" parTransId="{3330A600-D0ED-A748-94D9-476F25D169A2}" sibTransId="{5C96FC78-80DD-B447-8222-09E09806A3EE}"/>
    <dgm:cxn modelId="{7060CAAC-4B42-EC4D-81C3-AD2BC200C279}" type="presOf" srcId="{D80174CC-77CD-C941-AA58-9A047DA12C62}" destId="{538F1DA3-B3A3-0648-8139-3DF3D36F52C9}" srcOrd="0" destOrd="0" presId="urn:microsoft.com/office/officeart/2005/8/layout/radial5"/>
    <dgm:cxn modelId="{6A2D81B5-EE88-CA48-A98A-5873B1F3C921}" type="presOf" srcId="{BB7A9792-43BB-0A4F-8F01-06B963683249}" destId="{BD229DEA-D103-E745-BB9D-69B1A339B2BD}" srcOrd="1" destOrd="0" presId="urn:microsoft.com/office/officeart/2005/8/layout/radial5"/>
    <dgm:cxn modelId="{C97EB6CB-4D23-0842-8BB9-73E4C20FC224}" type="presOf" srcId="{3330A600-D0ED-A748-94D9-476F25D169A2}" destId="{9433754B-725E-244C-9817-EE49A78E8616}" srcOrd="1" destOrd="0" presId="urn:microsoft.com/office/officeart/2005/8/layout/radial5"/>
    <dgm:cxn modelId="{8FF9FCCE-C36E-2049-A8CB-330316C77952}" type="presOf" srcId="{76502BB1-E12F-3047-A5EB-03C63D99F2E9}" destId="{BBBC05C8-2117-DD42-A536-9E4A26726578}" srcOrd="0" destOrd="0" presId="urn:microsoft.com/office/officeart/2005/8/layout/radial5"/>
    <dgm:cxn modelId="{D46890D5-75DA-2145-8F5E-EEB1B6E057EE}" type="presOf" srcId="{4EE8D036-E9EF-0347-B358-E18B2F549FD8}" destId="{3AE01AFB-74E8-474B-9F7F-DDF154A62EF0}" srcOrd="1" destOrd="0" presId="urn:microsoft.com/office/officeart/2005/8/layout/radial5"/>
    <dgm:cxn modelId="{E30AAEDA-7701-124C-A64C-4570CE44A5F8}" type="presOf" srcId="{2DF4EB86-59FE-EC44-A03A-FAB6AFC8DB8E}" destId="{28BD6135-6DB9-B647-A998-50411F5202CB}" srcOrd="0" destOrd="0" presId="urn:microsoft.com/office/officeart/2005/8/layout/radial5"/>
    <dgm:cxn modelId="{D2CC6EDC-DC01-4442-A29B-50172654BFA9}" type="presOf" srcId="{BB7A9792-43BB-0A4F-8F01-06B963683249}" destId="{B9FA1BBB-3F53-E34B-ABC5-229B2EBA8FAE}" srcOrd="0" destOrd="0" presId="urn:microsoft.com/office/officeart/2005/8/layout/radial5"/>
    <dgm:cxn modelId="{27B235F1-F5BA-D94D-A6FA-04DAEA31106C}" type="presOf" srcId="{83F096E2-95C9-3B47-9F6D-F7138974DC1A}" destId="{3F346410-5B08-B342-8668-C388AA839394}" srcOrd="0" destOrd="0" presId="urn:microsoft.com/office/officeart/2005/8/layout/radial5"/>
    <dgm:cxn modelId="{87F595F9-F24C-EE47-AFD6-7C4F4D39A1AB}" type="presOf" srcId="{5379FA69-0D89-9F49-8699-D69590BAE815}" destId="{938A7253-E7D4-B344-AD12-382462AD2DA3}" srcOrd="0" destOrd="0" presId="urn:microsoft.com/office/officeart/2005/8/layout/radial5"/>
    <dgm:cxn modelId="{511868E2-EDA8-8B41-910B-9D79BEFEC7B0}" type="presParOf" srcId="{538F1DA3-B3A3-0648-8139-3DF3D36F52C9}" destId="{938A7253-E7D4-B344-AD12-382462AD2DA3}" srcOrd="0" destOrd="0" presId="urn:microsoft.com/office/officeart/2005/8/layout/radial5"/>
    <dgm:cxn modelId="{98F98DD3-545B-6F45-91B9-261AFBD76859}" type="presParOf" srcId="{538F1DA3-B3A3-0648-8139-3DF3D36F52C9}" destId="{BBBC05C8-2117-DD42-A536-9E4A26726578}" srcOrd="1" destOrd="0" presId="urn:microsoft.com/office/officeart/2005/8/layout/radial5"/>
    <dgm:cxn modelId="{2840D770-133D-504F-8996-430C509E256A}" type="presParOf" srcId="{BBBC05C8-2117-DD42-A536-9E4A26726578}" destId="{D44F069A-0CF7-7E4D-893A-BD201EED875E}" srcOrd="0" destOrd="0" presId="urn:microsoft.com/office/officeart/2005/8/layout/radial5"/>
    <dgm:cxn modelId="{267F1B03-A75D-E348-8BF7-86445607C8F5}" type="presParOf" srcId="{538F1DA3-B3A3-0648-8139-3DF3D36F52C9}" destId="{28BD6135-6DB9-B647-A998-50411F5202CB}" srcOrd="2" destOrd="0" presId="urn:microsoft.com/office/officeart/2005/8/layout/radial5"/>
    <dgm:cxn modelId="{FDE29D3B-B34C-7045-BEC3-40A8303641FC}" type="presParOf" srcId="{538F1DA3-B3A3-0648-8139-3DF3D36F52C9}" destId="{B9FA1BBB-3F53-E34B-ABC5-229B2EBA8FAE}" srcOrd="3" destOrd="0" presId="urn:microsoft.com/office/officeart/2005/8/layout/radial5"/>
    <dgm:cxn modelId="{9343E16B-1077-C840-BDF1-5901513154BA}" type="presParOf" srcId="{B9FA1BBB-3F53-E34B-ABC5-229B2EBA8FAE}" destId="{BD229DEA-D103-E745-BB9D-69B1A339B2BD}" srcOrd="0" destOrd="0" presId="urn:microsoft.com/office/officeart/2005/8/layout/radial5"/>
    <dgm:cxn modelId="{59CA9E72-CD09-174D-B920-480E6BC711DB}" type="presParOf" srcId="{538F1DA3-B3A3-0648-8139-3DF3D36F52C9}" destId="{9E447230-47A7-6642-8F83-6586BC68D41D}" srcOrd="4" destOrd="0" presId="urn:microsoft.com/office/officeart/2005/8/layout/radial5"/>
    <dgm:cxn modelId="{00B1A342-037D-9841-8BB6-8D57691332BF}" type="presParOf" srcId="{538F1DA3-B3A3-0648-8139-3DF3D36F52C9}" destId="{10985DD3-6968-6349-AAF8-868AD177FB44}" srcOrd="5" destOrd="0" presId="urn:microsoft.com/office/officeart/2005/8/layout/radial5"/>
    <dgm:cxn modelId="{4137B825-C759-E543-8FA8-6FD8BB6542DC}" type="presParOf" srcId="{10985DD3-6968-6349-AAF8-868AD177FB44}" destId="{3AE01AFB-74E8-474B-9F7F-DDF154A62EF0}" srcOrd="0" destOrd="0" presId="urn:microsoft.com/office/officeart/2005/8/layout/radial5"/>
    <dgm:cxn modelId="{39A68C41-76A5-B64D-9D42-A85A19A8487F}" type="presParOf" srcId="{538F1DA3-B3A3-0648-8139-3DF3D36F52C9}" destId="{5A45F436-87E0-4541-8275-9F3D4D65308D}" srcOrd="6" destOrd="0" presId="urn:microsoft.com/office/officeart/2005/8/layout/radial5"/>
    <dgm:cxn modelId="{A972BFEB-1703-4047-8436-F62CF0A9BCD9}" type="presParOf" srcId="{538F1DA3-B3A3-0648-8139-3DF3D36F52C9}" destId="{1B1800B9-9B16-0B42-9041-6B91AE045E08}" srcOrd="7" destOrd="0" presId="urn:microsoft.com/office/officeart/2005/8/layout/radial5"/>
    <dgm:cxn modelId="{7AACE5CF-45A1-C141-8533-C1CA1C64403D}" type="presParOf" srcId="{1B1800B9-9B16-0B42-9041-6B91AE045E08}" destId="{9433754B-725E-244C-9817-EE49A78E8616}" srcOrd="0" destOrd="0" presId="urn:microsoft.com/office/officeart/2005/8/layout/radial5"/>
    <dgm:cxn modelId="{37990D3E-170E-7A43-B84F-A238BD9CE57D}" type="presParOf" srcId="{538F1DA3-B3A3-0648-8139-3DF3D36F52C9}" destId="{E81C2598-A642-F743-9636-E9324CFB13F2}" srcOrd="8" destOrd="0" presId="urn:microsoft.com/office/officeart/2005/8/layout/radial5"/>
    <dgm:cxn modelId="{6C31B237-4862-5E4C-B0F7-599F179D4170}" type="presParOf" srcId="{538F1DA3-B3A3-0648-8139-3DF3D36F52C9}" destId="{3F346410-5B08-B342-8668-C388AA839394}" srcOrd="9" destOrd="0" presId="urn:microsoft.com/office/officeart/2005/8/layout/radial5"/>
    <dgm:cxn modelId="{62EC6FFD-1B54-F04D-8BC8-6A3F6F393A83}" type="presParOf" srcId="{3F346410-5B08-B342-8668-C388AA839394}" destId="{2929B650-9347-2D42-81B8-FBD14F65CF54}" srcOrd="0" destOrd="0" presId="urn:microsoft.com/office/officeart/2005/8/layout/radial5"/>
    <dgm:cxn modelId="{4EBB60A4-2F95-9E46-A9AA-E2F8A8E76E76}" type="presParOf" srcId="{538F1DA3-B3A3-0648-8139-3DF3D36F52C9}" destId="{F008F1E0-B3DF-E04F-AE7D-280ADEB5661D}"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7253-E7D4-B344-AD12-382462AD2DA3}">
      <dsp:nvSpPr>
        <dsp:cNvPr id="0" name=""/>
        <dsp:cNvSpPr/>
      </dsp:nvSpPr>
      <dsp:spPr>
        <a:xfrm>
          <a:off x="2530238" y="1879412"/>
          <a:ext cx="1645093" cy="1128414"/>
        </a:xfrm>
        <a:prstGeom prst="ellipse">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dirty="0"/>
            <a:t>Traffic Matrix</a:t>
          </a:r>
        </a:p>
      </dsp:txBody>
      <dsp:txXfrm>
        <a:off x="2771156" y="2044664"/>
        <a:ext cx="1163257" cy="797910"/>
      </dsp:txXfrm>
    </dsp:sp>
    <dsp:sp modelId="{BBBC05C8-2117-DD42-A536-9E4A26726578}">
      <dsp:nvSpPr>
        <dsp:cNvPr id="0" name=""/>
        <dsp:cNvSpPr/>
      </dsp:nvSpPr>
      <dsp:spPr>
        <a:xfrm rot="16329141">
          <a:off x="3258015" y="1460023"/>
          <a:ext cx="249052" cy="383661"/>
        </a:xfrm>
        <a:prstGeom prst="rightArrow">
          <a:avLst>
            <a:gd name="adj1" fmla="val 60000"/>
            <a:gd name="adj2" fmla="val 5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93970" y="1574087"/>
        <a:ext cx="174336" cy="230197"/>
      </dsp:txXfrm>
    </dsp:sp>
    <dsp:sp modelId="{28BD6135-6DB9-B647-A998-50411F5202CB}">
      <dsp:nvSpPr>
        <dsp:cNvPr id="0" name=""/>
        <dsp:cNvSpPr/>
      </dsp:nvSpPr>
      <dsp:spPr>
        <a:xfrm>
          <a:off x="2712858" y="0"/>
          <a:ext cx="1410518" cy="1410518"/>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kern="1200" cap="none" spc="0" dirty="0">
              <a:ln w="0"/>
              <a:solidFill>
                <a:schemeClr val="tx1"/>
              </a:solidFill>
              <a:effectLst>
                <a:outerShdw blurRad="38100" dist="19050" dir="2700000" algn="tl" rotWithShape="0">
                  <a:schemeClr val="dk1">
                    <a:alpha val="40000"/>
                  </a:schemeClr>
                </a:outerShdw>
              </a:effectLst>
            </a:rPr>
            <a:t>Network Optimization</a:t>
          </a:r>
        </a:p>
      </dsp:txBody>
      <dsp:txXfrm>
        <a:off x="2919424" y="206566"/>
        <a:ext cx="997386" cy="997386"/>
      </dsp:txXfrm>
    </dsp:sp>
    <dsp:sp modelId="{B9FA1BBB-3F53-E34B-ABC5-229B2EBA8FAE}">
      <dsp:nvSpPr>
        <dsp:cNvPr id="0" name=""/>
        <dsp:cNvSpPr/>
      </dsp:nvSpPr>
      <dsp:spPr>
        <a:xfrm rot="20319513">
          <a:off x="4168033" y="1877523"/>
          <a:ext cx="285291" cy="383661"/>
        </a:xfrm>
        <a:prstGeom prst="rightArrow">
          <a:avLst>
            <a:gd name="adj1" fmla="val 60000"/>
            <a:gd name="adj2" fmla="val 5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70967" y="1969829"/>
        <a:ext cx="199704" cy="230197"/>
      </dsp:txXfrm>
    </dsp:sp>
    <dsp:sp modelId="{9E447230-47A7-6642-8F83-6586BC68D41D}">
      <dsp:nvSpPr>
        <dsp:cNvPr id="0" name=""/>
        <dsp:cNvSpPr/>
      </dsp:nvSpPr>
      <dsp:spPr>
        <a:xfrm>
          <a:off x="4520526" y="1006547"/>
          <a:ext cx="1410518" cy="1410518"/>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kern="1200" cap="none" spc="0" dirty="0">
              <a:ln w="0"/>
              <a:solidFill>
                <a:schemeClr val="tx1"/>
              </a:solidFill>
              <a:effectLst>
                <a:outerShdw blurRad="38100" dist="19050" dir="2700000" algn="tl" rotWithShape="0">
                  <a:schemeClr val="dk1">
                    <a:alpha val="40000"/>
                  </a:schemeClr>
                </a:outerShdw>
              </a:effectLst>
            </a:rPr>
            <a:t>Anomaly Detection</a:t>
          </a:r>
        </a:p>
      </dsp:txBody>
      <dsp:txXfrm>
        <a:off x="4727092" y="1213113"/>
        <a:ext cx="997386" cy="997386"/>
      </dsp:txXfrm>
    </dsp:sp>
    <dsp:sp modelId="{10985DD3-6968-6349-AAF8-868AD177FB44}">
      <dsp:nvSpPr>
        <dsp:cNvPr id="0" name=""/>
        <dsp:cNvSpPr/>
      </dsp:nvSpPr>
      <dsp:spPr>
        <a:xfrm rot="3153287">
          <a:off x="3747393" y="2907142"/>
          <a:ext cx="214533" cy="383661"/>
        </a:xfrm>
        <a:prstGeom prst="rightArrow">
          <a:avLst>
            <a:gd name="adj1" fmla="val 60000"/>
            <a:gd name="adj2" fmla="val 5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60007" y="2958325"/>
        <a:ext cx="150173" cy="230197"/>
      </dsp:txXfrm>
    </dsp:sp>
    <dsp:sp modelId="{5A45F436-87E0-4541-8275-9F3D4D65308D}">
      <dsp:nvSpPr>
        <dsp:cNvPr id="0" name=""/>
        <dsp:cNvSpPr/>
      </dsp:nvSpPr>
      <dsp:spPr>
        <a:xfrm>
          <a:off x="3704945" y="3119148"/>
          <a:ext cx="1410518" cy="1410518"/>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kern="1200" cap="none" spc="0" dirty="0">
              <a:ln w="0"/>
              <a:solidFill>
                <a:schemeClr val="tx1"/>
              </a:solidFill>
              <a:effectLst>
                <a:outerShdw blurRad="38100" dist="19050" dir="2700000" algn="tl" rotWithShape="0">
                  <a:schemeClr val="dk1">
                    <a:alpha val="40000"/>
                  </a:schemeClr>
                </a:outerShdw>
              </a:effectLst>
            </a:rPr>
            <a:t>Protocol Design</a:t>
          </a:r>
        </a:p>
      </dsp:txBody>
      <dsp:txXfrm>
        <a:off x="3911511" y="3325714"/>
        <a:ext cx="997386" cy="997386"/>
      </dsp:txXfrm>
    </dsp:sp>
    <dsp:sp modelId="{1B1800B9-9B16-0B42-9041-6B91AE045E08}">
      <dsp:nvSpPr>
        <dsp:cNvPr id="0" name=""/>
        <dsp:cNvSpPr/>
      </dsp:nvSpPr>
      <dsp:spPr>
        <a:xfrm rot="8131633">
          <a:off x="2523264" y="2913585"/>
          <a:ext cx="310862" cy="383661"/>
        </a:xfrm>
        <a:prstGeom prst="rightArrow">
          <a:avLst>
            <a:gd name="adj1" fmla="val 60000"/>
            <a:gd name="adj2" fmla="val 50000"/>
          </a:avLst>
        </a:prstGeom>
        <a:solidFill>
          <a:schemeClr val="accent6">
            <a:shade val="90000"/>
            <a:hueOff val="241040"/>
            <a:satOff val="-9490"/>
            <a:lumOff val="1888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03168" y="2957650"/>
        <a:ext cx="217603" cy="230197"/>
      </dsp:txXfrm>
    </dsp:sp>
    <dsp:sp modelId="{E81C2598-A642-F743-9636-E9324CFB13F2}">
      <dsp:nvSpPr>
        <dsp:cNvPr id="0" name=""/>
        <dsp:cNvSpPr/>
      </dsp:nvSpPr>
      <dsp:spPr>
        <a:xfrm>
          <a:off x="1254627" y="3105858"/>
          <a:ext cx="1410518" cy="1410518"/>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kern="1200" cap="none" spc="0" dirty="0">
              <a:ln w="0"/>
              <a:solidFill>
                <a:schemeClr val="tx1"/>
              </a:solidFill>
              <a:effectLst>
                <a:outerShdw blurRad="38100" dist="19050" dir="2700000" algn="tl" rotWithShape="0">
                  <a:schemeClr val="dk1">
                    <a:alpha val="40000"/>
                  </a:schemeClr>
                </a:outerShdw>
              </a:effectLst>
            </a:rPr>
            <a:t>...</a:t>
          </a:r>
        </a:p>
      </dsp:txBody>
      <dsp:txXfrm>
        <a:off x="1461193" y="3312424"/>
        <a:ext cx="997386" cy="997386"/>
      </dsp:txXfrm>
    </dsp:sp>
    <dsp:sp modelId="{3F346410-5B08-B342-8668-C388AA839394}">
      <dsp:nvSpPr>
        <dsp:cNvPr id="0" name=""/>
        <dsp:cNvSpPr/>
      </dsp:nvSpPr>
      <dsp:spPr>
        <a:xfrm rot="12064680">
          <a:off x="2203148" y="1870258"/>
          <a:ext cx="319486" cy="383661"/>
        </a:xfrm>
        <a:prstGeom prst="rightArrow">
          <a:avLst>
            <a:gd name="adj1" fmla="val 60000"/>
            <a:gd name="adj2" fmla="val 50000"/>
          </a:avLst>
        </a:prstGeom>
        <a:solidFill>
          <a:schemeClr val="accent6">
            <a:shade val="90000"/>
            <a:hueOff val="321387"/>
            <a:satOff val="-12653"/>
            <a:lumOff val="251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295788" y="1964225"/>
        <a:ext cx="223640" cy="230197"/>
      </dsp:txXfrm>
    </dsp:sp>
    <dsp:sp modelId="{F008F1E0-B3DF-E04F-AE7D-280ADEB5661D}">
      <dsp:nvSpPr>
        <dsp:cNvPr id="0" name=""/>
        <dsp:cNvSpPr/>
      </dsp:nvSpPr>
      <dsp:spPr>
        <a:xfrm>
          <a:off x="709887" y="991543"/>
          <a:ext cx="1410518" cy="1410518"/>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b="0" kern="1200" cap="none" spc="0" dirty="0">
            <a:ln w="0"/>
            <a:solidFill>
              <a:schemeClr val="tx1"/>
            </a:solidFill>
            <a:effectLst>
              <a:outerShdw blurRad="38100" dist="19050" dir="2700000" algn="tl" rotWithShape="0">
                <a:schemeClr val="dk1">
                  <a:alpha val="40000"/>
                </a:schemeClr>
              </a:outerShdw>
            </a:effectLst>
          </a:endParaRPr>
        </a:p>
      </dsp:txBody>
      <dsp:txXfrm>
        <a:off x="916453" y="1198109"/>
        <a:ext cx="997386" cy="997386"/>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E9BCC4-D521-324A-8D6F-5539B4EBB043}"/>
              </a:ext>
            </a:extLst>
          </p:cNvPr>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CAE0DA-6854-6C45-A8CE-4D370915EC77}"/>
              </a:ext>
            </a:extLst>
          </p:cNvPr>
          <p:cNvSpPr>
            <a:spLocks noGrp="1"/>
          </p:cNvSpPr>
          <p:nvPr>
            <p:ph type="dt" sz="quarter" idx="1"/>
          </p:nvPr>
        </p:nvSpPr>
        <p:spPr>
          <a:xfrm>
            <a:off x="3884613" y="3"/>
            <a:ext cx="2971800" cy="458788"/>
          </a:xfrm>
          <a:prstGeom prst="rect">
            <a:avLst/>
          </a:prstGeom>
        </p:spPr>
        <p:txBody>
          <a:bodyPr vert="horz" lIns="91440" tIns="45720" rIns="91440" bIns="45720" rtlCol="0"/>
          <a:lstStyle>
            <a:lvl1pPr algn="r">
              <a:defRPr sz="1200"/>
            </a:lvl1pPr>
          </a:lstStyle>
          <a:p>
            <a:fld id="{AA0AFFDD-940F-9B4B-B3CB-853CEEB7C4C3}" type="datetimeFigureOut">
              <a:rPr lang="en-US" smtClean="0"/>
              <a:t>7/19/18</a:t>
            </a:fld>
            <a:endParaRPr lang="en-US"/>
          </a:p>
        </p:txBody>
      </p:sp>
      <p:sp>
        <p:nvSpPr>
          <p:cNvPr id="4" name="Footer Placeholder 3">
            <a:extLst>
              <a:ext uri="{FF2B5EF4-FFF2-40B4-BE49-F238E27FC236}">
                <a16:creationId xmlns:a16="http://schemas.microsoft.com/office/drawing/2014/main" id="{1EAB2727-5409-6744-B63A-FB32208FF0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E4DAEA8-008E-9D4E-9EFA-613A25AA75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26CB8E-F84F-7047-BEE3-9C12D9DDFDE9}" type="slidenum">
              <a:rPr lang="en-US" smtClean="0"/>
              <a:t>‹#›</a:t>
            </a:fld>
            <a:endParaRPr lang="en-US"/>
          </a:p>
        </p:txBody>
      </p:sp>
    </p:spTree>
    <p:extLst>
      <p:ext uri="{BB962C8B-B14F-4D97-AF65-F5344CB8AC3E}">
        <p14:creationId xmlns:p14="http://schemas.microsoft.com/office/powerpoint/2010/main" val="211821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A1D31DCC-8226-0648-9051-BCB46FE08B1E}" type="datetimeFigureOut">
              <a:rPr lang="en-US" smtClean="0"/>
              <a:t>7/19/18</a:t>
            </a:fld>
            <a:endParaRPr lang="en-US"/>
          </a:p>
        </p:txBody>
      </p:sp>
      <p:sp>
        <p:nvSpPr>
          <p:cNvPr id="4" name="Slide Image Placeholder 3"/>
          <p:cNvSpPr>
            <a:spLocks noGrp="1" noRot="1" noChangeAspect="1"/>
          </p:cNvSpPr>
          <p:nvPr>
            <p:ph type="sldImg" idx="2"/>
          </p:nvPr>
        </p:nvSpPr>
        <p:spPr>
          <a:xfrm>
            <a:off x="2098675" y="771525"/>
            <a:ext cx="2660650" cy="1997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2926080"/>
            <a:ext cx="5486400" cy="507492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1F611B-439A-314D-AA42-FD164D6E46FA}" type="slidenum">
              <a:rPr lang="en-US" smtClean="0"/>
              <a:t>‹#›</a:t>
            </a:fld>
            <a:endParaRPr lang="en-US"/>
          </a:p>
        </p:txBody>
      </p:sp>
    </p:spTree>
    <p:extLst>
      <p:ext uri="{BB962C8B-B14F-4D97-AF65-F5344CB8AC3E}">
        <p14:creationId xmlns:p14="http://schemas.microsoft.com/office/powerpoint/2010/main" val="2139510768"/>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1F611B-439A-314D-AA42-FD164D6E46FA}" type="slidenum">
              <a:rPr lang="en-US" smtClean="0"/>
              <a:t>1</a:t>
            </a:fld>
            <a:endParaRPr lang="en-US"/>
          </a:p>
        </p:txBody>
      </p:sp>
    </p:spTree>
    <p:extLst>
      <p:ext uri="{BB962C8B-B14F-4D97-AF65-F5344CB8AC3E}">
        <p14:creationId xmlns:p14="http://schemas.microsoft.com/office/powerpoint/2010/main" val="4006197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case of backbone network, even thought thank to the Software defined network architecture, we can perform a comprehensive management and network control. In the SDN-based network, a flow can be monitored at any time and at any flow level. However, with the explosion in the traffic, monitoring all the traffic still remains as the impractical task. The solution is that we can only take a partial monitoring and then predict the rest. </a:t>
            </a:r>
          </a:p>
        </p:txBody>
      </p:sp>
      <p:sp>
        <p:nvSpPr>
          <p:cNvPr id="4" name="Slide Number Placeholder 3"/>
          <p:cNvSpPr>
            <a:spLocks noGrp="1"/>
          </p:cNvSpPr>
          <p:nvPr>
            <p:ph type="sldNum" sz="quarter" idx="10"/>
          </p:nvPr>
        </p:nvSpPr>
        <p:spPr/>
        <p:txBody>
          <a:bodyPr/>
          <a:lstStyle/>
          <a:p>
            <a:fld id="{091F611B-439A-314D-AA42-FD164D6E46FA}" type="slidenum">
              <a:rPr lang="en-US" smtClean="0"/>
              <a:t>10</a:t>
            </a:fld>
            <a:endParaRPr lang="en-US"/>
          </a:p>
        </p:txBody>
      </p:sp>
    </p:spTree>
    <p:extLst>
      <p:ext uri="{BB962C8B-B14F-4D97-AF65-F5344CB8AC3E}">
        <p14:creationId xmlns:p14="http://schemas.microsoft.com/office/powerpoint/2010/main" val="3620252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case of backbone network, even thought thank to the Software defined network architecture, we can perform a comprehensive management and network control. In the SDN-based network, a flow can be monitored at any time and at any flow level. However, with the explosion in the traffic, monitoring all the traffic still remains as the impractical task. The solution is that we can only take a partial monitoring and then predict the rest. </a:t>
            </a:r>
          </a:p>
        </p:txBody>
      </p:sp>
      <p:sp>
        <p:nvSpPr>
          <p:cNvPr id="4" name="Slide Number Placeholder 3"/>
          <p:cNvSpPr>
            <a:spLocks noGrp="1"/>
          </p:cNvSpPr>
          <p:nvPr>
            <p:ph type="sldNum" sz="quarter" idx="10"/>
          </p:nvPr>
        </p:nvSpPr>
        <p:spPr/>
        <p:txBody>
          <a:bodyPr/>
          <a:lstStyle/>
          <a:p>
            <a:fld id="{091F611B-439A-314D-AA42-FD164D6E46FA}" type="slidenum">
              <a:rPr lang="en-US" smtClean="0"/>
              <a:t>11</a:t>
            </a:fld>
            <a:endParaRPr lang="en-US"/>
          </a:p>
        </p:txBody>
      </p:sp>
    </p:spTree>
    <p:extLst>
      <p:ext uri="{BB962C8B-B14F-4D97-AF65-F5344CB8AC3E}">
        <p14:creationId xmlns:p14="http://schemas.microsoft.com/office/powerpoint/2010/main" val="3049324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that the k-by-k matrix here is the traffic matrix at timestep j, where k is the number of nodes in the network. After flattening this matrix, we got the vector of n dimension and if we stack all the vector of other timesteps, (like this) we will get the traffic matrix over timestep, each column is the traffic load of an origin-destination pair. </a:t>
            </a:r>
          </a:p>
        </p:txBody>
      </p:sp>
      <p:sp>
        <p:nvSpPr>
          <p:cNvPr id="4" name="Slide Number Placeholder 3"/>
          <p:cNvSpPr>
            <a:spLocks noGrp="1"/>
          </p:cNvSpPr>
          <p:nvPr>
            <p:ph type="sldNum" sz="quarter" idx="10"/>
          </p:nvPr>
        </p:nvSpPr>
        <p:spPr/>
        <p:txBody>
          <a:bodyPr/>
          <a:lstStyle/>
          <a:p>
            <a:fld id="{091F611B-439A-314D-AA42-FD164D6E46FA}" type="slidenum">
              <a:rPr lang="en-US" smtClean="0"/>
              <a:t>12</a:t>
            </a:fld>
            <a:endParaRPr lang="en-US"/>
          </a:p>
        </p:txBody>
      </p:sp>
    </p:spTree>
    <p:extLst>
      <p:ext uri="{BB962C8B-B14F-4D97-AF65-F5344CB8AC3E}">
        <p14:creationId xmlns:p14="http://schemas.microsoft.com/office/powerpoint/2010/main" val="882934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 above, we only can measure a part of traffic at each timestep, so that, in this traffic matrix, suppose that the green element is the one we obtain by measuring and the red is the one we got after using prediction algorithm. To predict the future traffic load for each flow, we first define a time frame consist of several historical traffic data. And then, we predict the future traffic using these historical data.</a:t>
            </a:r>
          </a:p>
          <a:p>
            <a:endParaRPr lang="en-US" dirty="0"/>
          </a:p>
          <a:p>
            <a:r>
              <a:rPr lang="en-US" dirty="0"/>
              <a:t>We repeat the same process for other flows. After that, we slide the time frame to predict the next timestep.</a:t>
            </a:r>
          </a:p>
          <a:p>
            <a:endParaRPr lang="en-US" dirty="0"/>
          </a:p>
          <a:p>
            <a:r>
              <a:rPr lang="en-US" dirty="0"/>
              <a:t>We can see that, the input sequence contains both the correct data (the green elements) and the incorrect data which is the results of the previous predictions. </a:t>
            </a:r>
          </a:p>
          <a:p>
            <a:r>
              <a:rPr lang="en-US" dirty="0"/>
              <a:t>Therefore, we define a new problem in traffic prediction called semi-recursive traffic prediction.</a:t>
            </a:r>
          </a:p>
        </p:txBody>
      </p:sp>
      <p:sp>
        <p:nvSpPr>
          <p:cNvPr id="4" name="Slide Number Placeholder 3"/>
          <p:cNvSpPr>
            <a:spLocks noGrp="1"/>
          </p:cNvSpPr>
          <p:nvPr>
            <p:ph type="sldNum" sz="quarter" idx="10"/>
          </p:nvPr>
        </p:nvSpPr>
        <p:spPr/>
        <p:txBody>
          <a:bodyPr/>
          <a:lstStyle/>
          <a:p>
            <a:fld id="{091F611B-439A-314D-AA42-FD164D6E46FA}" type="slidenum">
              <a:rPr lang="en-US" smtClean="0"/>
              <a:t>13</a:t>
            </a:fld>
            <a:endParaRPr lang="en-US"/>
          </a:p>
        </p:txBody>
      </p:sp>
    </p:spTree>
    <p:extLst>
      <p:ext uri="{BB962C8B-B14F-4D97-AF65-F5344CB8AC3E}">
        <p14:creationId xmlns:p14="http://schemas.microsoft.com/office/powerpoint/2010/main" val="4170055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in our case, we defined the semi-recursive traffic prediction when the input sequence consists of both correct and incorrect data. </a:t>
            </a:r>
          </a:p>
          <a:p>
            <a:r>
              <a:rPr lang="en-US" dirty="0"/>
              <a:t>In the formula, l is the length of the time frame or the number of historical data. The traffic load of flow I at timestep j equal either the measured traffic o(</a:t>
            </a:r>
            <a:r>
              <a:rPr lang="en-US" dirty="0" err="1"/>
              <a:t>ij</a:t>
            </a:r>
            <a:r>
              <a:rPr lang="en-US" dirty="0"/>
              <a:t>) or the predicted value depend on the measurement policy m(</a:t>
            </a:r>
            <a:r>
              <a:rPr lang="en-US" dirty="0" err="1"/>
              <a:t>ij</a:t>
            </a:r>
            <a:r>
              <a:rPr lang="en-US" dirty="0"/>
              <a:t>).</a:t>
            </a:r>
          </a:p>
          <a:p>
            <a:endParaRPr lang="en-US" dirty="0"/>
          </a:p>
        </p:txBody>
      </p:sp>
      <p:sp>
        <p:nvSpPr>
          <p:cNvPr id="4" name="Slide Number Placeholder 3"/>
          <p:cNvSpPr>
            <a:spLocks noGrp="1"/>
          </p:cNvSpPr>
          <p:nvPr>
            <p:ph type="sldNum" sz="quarter" idx="10"/>
          </p:nvPr>
        </p:nvSpPr>
        <p:spPr/>
        <p:txBody>
          <a:bodyPr/>
          <a:lstStyle/>
          <a:p>
            <a:fld id="{091F611B-439A-314D-AA42-FD164D6E46FA}" type="slidenum">
              <a:rPr lang="en-US" smtClean="0"/>
              <a:t>14</a:t>
            </a:fld>
            <a:endParaRPr lang="en-US"/>
          </a:p>
        </p:txBody>
      </p:sp>
    </p:spTree>
    <p:extLst>
      <p:ext uri="{BB962C8B-B14F-4D97-AF65-F5344CB8AC3E}">
        <p14:creationId xmlns:p14="http://schemas.microsoft.com/office/powerpoint/2010/main" val="3908352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take a look about the different between two time series prediction strategies. Direct prediction and recursive prediction. </a:t>
            </a:r>
          </a:p>
          <a:p>
            <a:r>
              <a:rPr lang="en-US" dirty="0"/>
              <a:t>In direct prediction, we predict the future value based on the precise input while in recursive prediction, the predicted value continuously become the input for the next prediction round.</a:t>
            </a:r>
          </a:p>
          <a:p>
            <a:endParaRPr lang="en-US" dirty="0"/>
          </a:p>
          <a:p>
            <a:r>
              <a:rPr lang="en-US" dirty="0"/>
              <a:t>The big difference here is with the correct input, direct prediction can achieve high accuracy than the recursive prediction.</a:t>
            </a:r>
          </a:p>
        </p:txBody>
      </p:sp>
      <p:sp>
        <p:nvSpPr>
          <p:cNvPr id="4" name="Slide Number Placeholder 3"/>
          <p:cNvSpPr>
            <a:spLocks noGrp="1"/>
          </p:cNvSpPr>
          <p:nvPr>
            <p:ph type="sldNum" sz="quarter" idx="10"/>
          </p:nvPr>
        </p:nvSpPr>
        <p:spPr/>
        <p:txBody>
          <a:bodyPr/>
          <a:lstStyle/>
          <a:p>
            <a:fld id="{091F611B-439A-314D-AA42-FD164D6E46FA}" type="slidenum">
              <a:rPr lang="en-US" smtClean="0"/>
              <a:t>15</a:t>
            </a:fld>
            <a:endParaRPr lang="en-US"/>
          </a:p>
        </p:txBody>
      </p:sp>
    </p:spTree>
    <p:extLst>
      <p:ext uri="{BB962C8B-B14F-4D97-AF65-F5344CB8AC3E}">
        <p14:creationId xmlns:p14="http://schemas.microsoft.com/office/powerpoint/2010/main" val="1027430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in our case, we defined the semi-recursive traffic prediction when the input sequence consists of both correct and incorrect data. </a:t>
            </a:r>
          </a:p>
          <a:p>
            <a:r>
              <a:rPr lang="en-US" dirty="0"/>
              <a:t>In the formula, l is the length of the time frame or the number of historical data. The traffic load of flow I at timestep j equal either the measured traffic o(</a:t>
            </a:r>
            <a:r>
              <a:rPr lang="en-US" dirty="0" err="1"/>
              <a:t>ij</a:t>
            </a:r>
            <a:r>
              <a:rPr lang="en-US" dirty="0"/>
              <a:t>) or the predicted value depend on the measurement policy m(</a:t>
            </a:r>
            <a:r>
              <a:rPr lang="en-US" dirty="0" err="1"/>
              <a:t>ij</a:t>
            </a:r>
            <a:r>
              <a:rPr lang="en-US" dirty="0"/>
              <a:t>).</a:t>
            </a:r>
          </a:p>
          <a:p>
            <a:endParaRPr lang="en-US" dirty="0"/>
          </a:p>
        </p:txBody>
      </p:sp>
      <p:sp>
        <p:nvSpPr>
          <p:cNvPr id="4" name="Slide Number Placeholder 3"/>
          <p:cNvSpPr>
            <a:spLocks noGrp="1"/>
          </p:cNvSpPr>
          <p:nvPr>
            <p:ph type="sldNum" sz="quarter" idx="10"/>
          </p:nvPr>
        </p:nvSpPr>
        <p:spPr/>
        <p:txBody>
          <a:bodyPr/>
          <a:lstStyle/>
          <a:p>
            <a:fld id="{091F611B-439A-314D-AA42-FD164D6E46FA}" type="slidenum">
              <a:rPr lang="en-US" smtClean="0"/>
              <a:t>16</a:t>
            </a:fld>
            <a:endParaRPr lang="en-US"/>
          </a:p>
        </p:txBody>
      </p:sp>
    </p:spTree>
    <p:extLst>
      <p:ext uri="{BB962C8B-B14F-4D97-AF65-F5344CB8AC3E}">
        <p14:creationId xmlns:p14="http://schemas.microsoft.com/office/powerpoint/2010/main" val="2528531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the semi-recursive prediction problem, we face two main challenges. The first one is the accumulative error in the prediction results.</a:t>
            </a:r>
          </a:p>
          <a:p>
            <a:r>
              <a:rPr lang="en-US" dirty="0"/>
              <a:t>We conduced an experiment which can show the challenge of the semi-recursive prediction. The direct prediction show the good performance in capture the trend and predicting.</a:t>
            </a:r>
          </a:p>
          <a:p>
            <a:r>
              <a:rPr lang="en-US" dirty="0"/>
              <a:t>The blue stars indicate the measured points. </a:t>
            </a:r>
          </a:p>
          <a:p>
            <a:r>
              <a:rPr lang="en-US" dirty="0"/>
              <a:t>We can see that, between the consecutive measurement traffic, the error of the prediction result become larger over time since the error will be accumulated.</a:t>
            </a:r>
          </a:p>
          <a:p>
            <a:endParaRPr lang="en-US" dirty="0"/>
          </a:p>
        </p:txBody>
      </p:sp>
      <p:sp>
        <p:nvSpPr>
          <p:cNvPr id="4" name="Slide Number Placeholder 3"/>
          <p:cNvSpPr>
            <a:spLocks noGrp="1"/>
          </p:cNvSpPr>
          <p:nvPr>
            <p:ph type="sldNum" sz="quarter" idx="10"/>
          </p:nvPr>
        </p:nvSpPr>
        <p:spPr/>
        <p:txBody>
          <a:bodyPr/>
          <a:lstStyle/>
          <a:p>
            <a:fld id="{091F611B-439A-314D-AA42-FD164D6E46FA}" type="slidenum">
              <a:rPr lang="en-US" smtClean="0"/>
              <a:t>17</a:t>
            </a:fld>
            <a:endParaRPr lang="en-US"/>
          </a:p>
        </p:txBody>
      </p:sp>
    </p:spTree>
    <p:extLst>
      <p:ext uri="{BB962C8B-B14F-4D97-AF65-F5344CB8AC3E}">
        <p14:creationId xmlns:p14="http://schemas.microsoft.com/office/powerpoint/2010/main" val="1677671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predicting the traffic of all the flow in the network, we need to select which flows we will monitored for obtained the correct data.</a:t>
            </a:r>
          </a:p>
          <a:p>
            <a:r>
              <a:rPr lang="en-US" dirty="0"/>
              <a:t>Because what we want is to reduce the traffic monitoring overhead, therefore we want to measure a small number of flows at each timestep.</a:t>
            </a:r>
          </a:p>
          <a:p>
            <a:endParaRPr lang="en-US" dirty="0"/>
          </a:p>
          <a:p>
            <a:r>
              <a:rPr lang="en-US" dirty="0"/>
              <a:t>So that, we need a scheme for selecting the monitored flows.</a:t>
            </a:r>
          </a:p>
        </p:txBody>
      </p:sp>
      <p:sp>
        <p:nvSpPr>
          <p:cNvPr id="4" name="Slide Number Placeholder 3"/>
          <p:cNvSpPr>
            <a:spLocks noGrp="1"/>
          </p:cNvSpPr>
          <p:nvPr>
            <p:ph type="sldNum" sz="quarter" idx="10"/>
          </p:nvPr>
        </p:nvSpPr>
        <p:spPr/>
        <p:txBody>
          <a:bodyPr/>
          <a:lstStyle/>
          <a:p>
            <a:fld id="{091F611B-439A-314D-AA42-FD164D6E46FA}" type="slidenum">
              <a:rPr lang="en-US" smtClean="0"/>
              <a:t>18</a:t>
            </a:fld>
            <a:endParaRPr lang="en-US"/>
          </a:p>
        </p:txBody>
      </p:sp>
    </p:spTree>
    <p:extLst>
      <p:ext uri="{BB962C8B-B14F-4D97-AF65-F5344CB8AC3E}">
        <p14:creationId xmlns:p14="http://schemas.microsoft.com/office/powerpoint/2010/main" val="3145833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1F611B-439A-314D-AA42-FD164D6E46FA}" type="slidenum">
              <a:rPr lang="en-US" smtClean="0"/>
              <a:t>19</a:t>
            </a:fld>
            <a:endParaRPr lang="en-US"/>
          </a:p>
        </p:txBody>
      </p:sp>
    </p:spTree>
    <p:extLst>
      <p:ext uri="{BB962C8B-B14F-4D97-AF65-F5344CB8AC3E}">
        <p14:creationId xmlns:p14="http://schemas.microsoft.com/office/powerpoint/2010/main" val="1682595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1F611B-439A-314D-AA42-FD164D6E46FA}" type="slidenum">
              <a:rPr lang="en-US" smtClean="0"/>
              <a:t>2</a:t>
            </a:fld>
            <a:endParaRPr lang="en-US"/>
          </a:p>
        </p:txBody>
      </p:sp>
    </p:spTree>
    <p:extLst>
      <p:ext uri="{BB962C8B-B14F-4D97-AF65-F5344CB8AC3E}">
        <p14:creationId xmlns:p14="http://schemas.microsoft.com/office/powerpoint/2010/main" val="868741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for the prediction model, we use the RNN-LSTM for predicting the future traffic network. RNN is a well known model in processing the time series data and has been applied in many application domain such as NLP.</a:t>
            </a:r>
          </a:p>
          <a:p>
            <a:r>
              <a:rPr lang="en-US" dirty="0"/>
              <a:t>We also use the LSTM unit instead of the standard RNN unit in order to well capture the LRD in the traffic network. The figure shows the basic model of RNN. X0 to </a:t>
            </a:r>
            <a:r>
              <a:rPr lang="en-US" dirty="0" err="1"/>
              <a:t>xt</a:t>
            </a:r>
            <a:r>
              <a:rPr lang="en-US" dirty="0"/>
              <a:t> is the input sequence and the output of each step is fed back to the model and become the input for the next step.</a:t>
            </a:r>
          </a:p>
        </p:txBody>
      </p:sp>
      <p:sp>
        <p:nvSpPr>
          <p:cNvPr id="4" name="Slide Number Placeholder 3"/>
          <p:cNvSpPr>
            <a:spLocks noGrp="1"/>
          </p:cNvSpPr>
          <p:nvPr>
            <p:ph type="sldNum" sz="quarter" idx="10"/>
          </p:nvPr>
        </p:nvSpPr>
        <p:spPr/>
        <p:txBody>
          <a:bodyPr/>
          <a:lstStyle/>
          <a:p>
            <a:fld id="{091F611B-439A-314D-AA42-FD164D6E46FA}" type="slidenum">
              <a:rPr lang="en-US" smtClean="0"/>
              <a:t>20</a:t>
            </a:fld>
            <a:endParaRPr lang="en-US"/>
          </a:p>
        </p:txBody>
      </p:sp>
    </p:spTree>
    <p:extLst>
      <p:ext uri="{BB962C8B-B14F-4D97-AF65-F5344CB8AC3E}">
        <p14:creationId xmlns:p14="http://schemas.microsoft.com/office/powerpoint/2010/main" val="2600354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that we use l historical traffic data as input. The RNN will take the input step by step as following: …</a:t>
            </a:r>
          </a:p>
          <a:p>
            <a:r>
              <a:rPr lang="en-US" dirty="0"/>
              <a:t>In the end, we get the predicted traffic at time t+1. </a:t>
            </a:r>
          </a:p>
          <a:p>
            <a:r>
              <a:rPr lang="en-US" dirty="0"/>
              <a:t>Normally, when using RNN for the regression problem, people do not care about the intermediate output.</a:t>
            </a:r>
          </a:p>
          <a:p>
            <a:r>
              <a:rPr lang="en-US" dirty="0"/>
              <a:t>However, in our case, these output play an important roles in correcting the imprecise input.</a:t>
            </a:r>
          </a:p>
          <a:p>
            <a:r>
              <a:rPr lang="en-US" dirty="0"/>
              <a:t>I will go to the detail of how we can leverage the intermediate output for correcting the input data in the next few slides.</a:t>
            </a:r>
          </a:p>
          <a:p>
            <a:endParaRPr lang="en-US" dirty="0"/>
          </a:p>
        </p:txBody>
      </p:sp>
      <p:sp>
        <p:nvSpPr>
          <p:cNvPr id="4" name="Slide Number Placeholder 3"/>
          <p:cNvSpPr>
            <a:spLocks noGrp="1"/>
          </p:cNvSpPr>
          <p:nvPr>
            <p:ph type="sldNum" sz="quarter" idx="10"/>
          </p:nvPr>
        </p:nvSpPr>
        <p:spPr/>
        <p:txBody>
          <a:bodyPr/>
          <a:lstStyle/>
          <a:p>
            <a:fld id="{091F611B-439A-314D-AA42-FD164D6E46FA}" type="slidenum">
              <a:rPr lang="en-US" smtClean="0"/>
              <a:t>21</a:t>
            </a:fld>
            <a:endParaRPr lang="en-US"/>
          </a:p>
        </p:txBody>
      </p:sp>
    </p:spTree>
    <p:extLst>
      <p:ext uri="{BB962C8B-B14F-4D97-AF65-F5344CB8AC3E}">
        <p14:creationId xmlns:p14="http://schemas.microsoft.com/office/powerpoint/2010/main" val="3609998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intuition of our approach is we observe that if in the input sequence contains mode correct data, we will get better prediction results.</a:t>
            </a:r>
          </a:p>
          <a:p>
            <a:r>
              <a:rPr lang="en-US" dirty="0"/>
              <a:t>Therefore, the main idea of our approach is to leverage the correct data in the input sequence.</a:t>
            </a:r>
          </a:p>
          <a:p>
            <a:endParaRPr lang="en-US" dirty="0"/>
          </a:p>
          <a:p>
            <a:r>
              <a:rPr lang="en-US" dirty="0"/>
              <a:t>Motivated by the bidirectional recurrent neural network, we add an extra network to the model. This network is also fed by the same input but in the reverse order.</a:t>
            </a:r>
          </a:p>
          <a:p>
            <a:r>
              <a:rPr lang="en-US" dirty="0"/>
              <a:t> </a:t>
            </a:r>
          </a:p>
        </p:txBody>
      </p:sp>
      <p:sp>
        <p:nvSpPr>
          <p:cNvPr id="4" name="Slide Number Placeholder 3"/>
          <p:cNvSpPr>
            <a:spLocks noGrp="1"/>
          </p:cNvSpPr>
          <p:nvPr>
            <p:ph type="sldNum" sz="quarter" idx="10"/>
          </p:nvPr>
        </p:nvSpPr>
        <p:spPr/>
        <p:txBody>
          <a:bodyPr/>
          <a:lstStyle/>
          <a:p>
            <a:fld id="{091F611B-439A-314D-AA42-FD164D6E46FA}" type="slidenum">
              <a:rPr lang="en-US" smtClean="0"/>
              <a:t>22</a:t>
            </a:fld>
            <a:endParaRPr lang="en-US"/>
          </a:p>
        </p:txBody>
      </p:sp>
    </p:spTree>
    <p:extLst>
      <p:ext uri="{BB962C8B-B14F-4D97-AF65-F5344CB8AC3E}">
        <p14:creationId xmlns:p14="http://schemas.microsoft.com/office/powerpoint/2010/main" val="3304325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example of how we correct the input data. Consider the input x_3 which is the imprecise data. The y_3 is the output of forward network and the y’_3 is the output of backward network.</a:t>
            </a:r>
          </a:p>
          <a:p>
            <a:r>
              <a:rPr lang="en-US" dirty="0"/>
              <a:t>It is clearly that we get y’_3 based on the information of x_4 to x_8 which contains 3 correct data while the input for y_3 contains only 1 correct data. Therefore, we can use y_3 and y’_3 for update the x_3.</a:t>
            </a:r>
          </a:p>
        </p:txBody>
      </p:sp>
      <p:sp>
        <p:nvSpPr>
          <p:cNvPr id="4" name="Slide Number Placeholder 3"/>
          <p:cNvSpPr>
            <a:spLocks noGrp="1"/>
          </p:cNvSpPr>
          <p:nvPr>
            <p:ph type="sldNum" sz="quarter" idx="10"/>
          </p:nvPr>
        </p:nvSpPr>
        <p:spPr/>
        <p:txBody>
          <a:bodyPr/>
          <a:lstStyle/>
          <a:p>
            <a:fld id="{091F611B-439A-314D-AA42-FD164D6E46FA}" type="slidenum">
              <a:rPr lang="en-US" smtClean="0"/>
              <a:t>23</a:t>
            </a:fld>
            <a:endParaRPr lang="en-US"/>
          </a:p>
        </p:txBody>
      </p:sp>
    </p:spTree>
    <p:extLst>
      <p:ext uri="{BB962C8B-B14F-4D97-AF65-F5344CB8AC3E}">
        <p14:creationId xmlns:p14="http://schemas.microsoft.com/office/powerpoint/2010/main" val="865903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updating bases on this formula  where alpha, beta, and gamma are the confidence factor represent to how accurate the y_3, y’_3 and x_3 are. </a:t>
            </a:r>
          </a:p>
        </p:txBody>
      </p:sp>
      <p:sp>
        <p:nvSpPr>
          <p:cNvPr id="4" name="Slide Number Placeholder 3"/>
          <p:cNvSpPr>
            <a:spLocks noGrp="1"/>
          </p:cNvSpPr>
          <p:nvPr>
            <p:ph type="sldNum" sz="quarter" idx="10"/>
          </p:nvPr>
        </p:nvSpPr>
        <p:spPr/>
        <p:txBody>
          <a:bodyPr/>
          <a:lstStyle/>
          <a:p>
            <a:fld id="{091F611B-439A-314D-AA42-FD164D6E46FA}" type="slidenum">
              <a:rPr lang="en-US" smtClean="0"/>
              <a:t>24</a:t>
            </a:fld>
            <a:endParaRPr lang="en-US"/>
          </a:p>
        </p:txBody>
      </p:sp>
    </p:spTree>
    <p:extLst>
      <p:ext uri="{BB962C8B-B14F-4D97-AF65-F5344CB8AC3E}">
        <p14:creationId xmlns:p14="http://schemas.microsoft.com/office/powerpoint/2010/main" val="3892158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explain how we choose the confidence factors, we first defined the forward and backward loss. The forward and backward loss determine how good the forward and backward network are in predicting traffic.</a:t>
            </a:r>
          </a:p>
          <a:p>
            <a:r>
              <a:rPr lang="en-US" dirty="0"/>
              <a:t>For example, the forward loss is calculated as follow. </a:t>
            </a:r>
          </a:p>
          <a:p>
            <a:r>
              <a:rPr lang="en-US" dirty="0"/>
              <a:t>We only consider the correct input and calculate the loss based on the formula here.</a:t>
            </a:r>
          </a:p>
        </p:txBody>
      </p:sp>
      <p:sp>
        <p:nvSpPr>
          <p:cNvPr id="4" name="Slide Number Placeholder 3"/>
          <p:cNvSpPr>
            <a:spLocks noGrp="1"/>
          </p:cNvSpPr>
          <p:nvPr>
            <p:ph type="sldNum" sz="quarter" idx="10"/>
          </p:nvPr>
        </p:nvSpPr>
        <p:spPr/>
        <p:txBody>
          <a:bodyPr/>
          <a:lstStyle/>
          <a:p>
            <a:fld id="{091F611B-439A-314D-AA42-FD164D6E46FA}" type="slidenum">
              <a:rPr lang="en-US" smtClean="0"/>
              <a:t>25</a:t>
            </a:fld>
            <a:endParaRPr lang="en-US"/>
          </a:p>
        </p:txBody>
      </p:sp>
    </p:spTree>
    <p:extLst>
      <p:ext uri="{BB962C8B-B14F-4D97-AF65-F5344CB8AC3E}">
        <p14:creationId xmlns:p14="http://schemas.microsoft.com/office/powerpoint/2010/main" val="3484927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backward loss can also be calculated as the same.</a:t>
            </a:r>
          </a:p>
        </p:txBody>
      </p:sp>
      <p:sp>
        <p:nvSpPr>
          <p:cNvPr id="4" name="Slide Number Placeholder 3"/>
          <p:cNvSpPr>
            <a:spLocks noGrp="1"/>
          </p:cNvSpPr>
          <p:nvPr>
            <p:ph type="sldNum" sz="quarter" idx="10"/>
          </p:nvPr>
        </p:nvSpPr>
        <p:spPr/>
        <p:txBody>
          <a:bodyPr/>
          <a:lstStyle/>
          <a:p>
            <a:fld id="{091F611B-439A-314D-AA42-FD164D6E46FA}" type="slidenum">
              <a:rPr lang="en-US" smtClean="0"/>
              <a:t>26</a:t>
            </a:fld>
            <a:endParaRPr lang="en-US"/>
          </a:p>
        </p:txBody>
      </p:sp>
    </p:spTree>
    <p:extLst>
      <p:ext uri="{BB962C8B-B14F-4D97-AF65-F5344CB8AC3E}">
        <p14:creationId xmlns:p14="http://schemas.microsoft.com/office/powerpoint/2010/main" val="1264279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determine the confidence factors based on the forward loss and the backward loss while the confident of the current input (alpha) is the measurement rate of the input sequence.</a:t>
            </a:r>
          </a:p>
          <a:p>
            <a:endParaRPr lang="en-US" dirty="0"/>
          </a:p>
          <a:p>
            <a:r>
              <a:rPr lang="en-US" dirty="0"/>
              <a:t>So we have solve the problem of accumulative error by correcting the input data before feeding it in to the model.</a:t>
            </a:r>
          </a:p>
          <a:p>
            <a:endParaRPr lang="en-US" dirty="0"/>
          </a:p>
          <a:p>
            <a:r>
              <a:rPr lang="en-US" dirty="0"/>
              <a:t>Then in the next few slide, I present the scheme where we used to address the second challenge.</a:t>
            </a:r>
          </a:p>
        </p:txBody>
      </p:sp>
      <p:sp>
        <p:nvSpPr>
          <p:cNvPr id="4" name="Slide Number Placeholder 3"/>
          <p:cNvSpPr>
            <a:spLocks noGrp="1"/>
          </p:cNvSpPr>
          <p:nvPr>
            <p:ph type="sldNum" sz="quarter" idx="10"/>
          </p:nvPr>
        </p:nvSpPr>
        <p:spPr/>
        <p:txBody>
          <a:bodyPr/>
          <a:lstStyle/>
          <a:p>
            <a:fld id="{091F611B-439A-314D-AA42-FD164D6E46FA}" type="slidenum">
              <a:rPr lang="en-US" smtClean="0"/>
              <a:t>27</a:t>
            </a:fld>
            <a:endParaRPr lang="en-US"/>
          </a:p>
        </p:txBody>
      </p:sp>
    </p:spTree>
    <p:extLst>
      <p:ext uri="{BB962C8B-B14F-4D97-AF65-F5344CB8AC3E}">
        <p14:creationId xmlns:p14="http://schemas.microsoft.com/office/powerpoint/2010/main" val="2641839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challenge is how we determine which flows need to be measured in the next timestep.</a:t>
            </a:r>
          </a:p>
          <a:p>
            <a:r>
              <a:rPr lang="en-US" dirty="0"/>
              <a:t>We know that if we let a flow starvation, the error will accumulated. Therefore, we defined a new loss called consecutive loss in which indicates how long a flow has not been monitored. It is the timesteps from when the flow was last monitored still the current timestep t.</a:t>
            </a:r>
          </a:p>
          <a:p>
            <a:endParaRPr lang="en-US" dirty="0"/>
          </a:p>
          <a:p>
            <a:r>
              <a:rPr lang="en-US" dirty="0"/>
              <a:t>Example….</a:t>
            </a:r>
          </a:p>
        </p:txBody>
      </p:sp>
      <p:sp>
        <p:nvSpPr>
          <p:cNvPr id="4" name="Slide Number Placeholder 3"/>
          <p:cNvSpPr>
            <a:spLocks noGrp="1"/>
          </p:cNvSpPr>
          <p:nvPr>
            <p:ph type="sldNum" sz="quarter" idx="10"/>
          </p:nvPr>
        </p:nvSpPr>
        <p:spPr/>
        <p:txBody>
          <a:bodyPr/>
          <a:lstStyle/>
          <a:p>
            <a:fld id="{091F611B-439A-314D-AA42-FD164D6E46FA}" type="slidenum">
              <a:rPr lang="en-US" smtClean="0"/>
              <a:t>28</a:t>
            </a:fld>
            <a:endParaRPr lang="en-US"/>
          </a:p>
        </p:txBody>
      </p:sp>
    </p:spTree>
    <p:extLst>
      <p:ext uri="{BB962C8B-B14F-4D97-AF65-F5344CB8AC3E}">
        <p14:creationId xmlns:p14="http://schemas.microsoft.com/office/powerpoint/2010/main" val="2485662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for each flow, we defined a weight wit which indicates the priority of flows in being chosen to be monitored. The flow is designed to be inversely proportional with the </a:t>
            </a:r>
            <a:r>
              <a:rPr lang="en-US" sz="1600" dirty="0"/>
              <a:t>Consecutive Missing Measurement</a:t>
            </a:r>
            <a:r>
              <a:rPr lang="en-US" dirty="0"/>
              <a:t>, forward backward loss and the standard deviation of this flow in the time frame.</a:t>
            </a:r>
          </a:p>
          <a:p>
            <a:endParaRPr lang="en-US" dirty="0"/>
          </a:p>
          <a:p>
            <a:r>
              <a:rPr lang="en-US" dirty="0"/>
              <a:t>After that, the flows with lower weights will be chosen.</a:t>
            </a:r>
          </a:p>
        </p:txBody>
      </p:sp>
      <p:sp>
        <p:nvSpPr>
          <p:cNvPr id="4" name="Slide Number Placeholder 3"/>
          <p:cNvSpPr>
            <a:spLocks noGrp="1"/>
          </p:cNvSpPr>
          <p:nvPr>
            <p:ph type="sldNum" sz="quarter" idx="10"/>
          </p:nvPr>
        </p:nvSpPr>
        <p:spPr/>
        <p:txBody>
          <a:bodyPr/>
          <a:lstStyle/>
          <a:p>
            <a:fld id="{091F611B-439A-314D-AA42-FD164D6E46FA}" type="slidenum">
              <a:rPr lang="en-US" smtClean="0"/>
              <a:t>29</a:t>
            </a:fld>
            <a:endParaRPr lang="en-US"/>
          </a:p>
        </p:txBody>
      </p:sp>
    </p:spTree>
    <p:extLst>
      <p:ext uri="{BB962C8B-B14F-4D97-AF65-F5344CB8AC3E}">
        <p14:creationId xmlns:p14="http://schemas.microsoft.com/office/powerpoint/2010/main" val="65101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1F611B-439A-314D-AA42-FD164D6E46FA}" type="slidenum">
              <a:rPr lang="en-US" smtClean="0"/>
              <a:t>3</a:t>
            </a:fld>
            <a:endParaRPr lang="en-US"/>
          </a:p>
        </p:txBody>
      </p:sp>
    </p:spTree>
    <p:extLst>
      <p:ext uri="{BB962C8B-B14F-4D97-AF65-F5344CB8AC3E}">
        <p14:creationId xmlns:p14="http://schemas.microsoft.com/office/powerpoint/2010/main" val="3006676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1F611B-439A-314D-AA42-FD164D6E46FA}" type="slidenum">
              <a:rPr lang="en-US" smtClean="0"/>
              <a:t>30</a:t>
            </a:fld>
            <a:endParaRPr lang="en-US"/>
          </a:p>
        </p:txBody>
      </p:sp>
    </p:spTree>
    <p:extLst>
      <p:ext uri="{BB962C8B-B14F-4D97-AF65-F5344CB8AC3E}">
        <p14:creationId xmlns:p14="http://schemas.microsoft.com/office/powerpoint/2010/main" val="20463326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experiment, we use the Abilene dataset which contains the real traffic matrix. There are total 144 flows in the network and they were measured in 168 days.</a:t>
            </a:r>
          </a:p>
        </p:txBody>
      </p:sp>
      <p:sp>
        <p:nvSpPr>
          <p:cNvPr id="4" name="Slide Number Placeholder 3"/>
          <p:cNvSpPr>
            <a:spLocks noGrp="1"/>
          </p:cNvSpPr>
          <p:nvPr>
            <p:ph type="sldNum" sz="quarter" idx="10"/>
          </p:nvPr>
        </p:nvSpPr>
        <p:spPr/>
        <p:txBody>
          <a:bodyPr/>
          <a:lstStyle/>
          <a:p>
            <a:fld id="{091F611B-439A-314D-AA42-FD164D6E46FA}" type="slidenum">
              <a:rPr lang="en-US" smtClean="0"/>
              <a:t>31</a:t>
            </a:fld>
            <a:endParaRPr lang="en-US"/>
          </a:p>
        </p:txBody>
      </p:sp>
    </p:spTree>
    <p:extLst>
      <p:ext uri="{BB962C8B-B14F-4D97-AF65-F5344CB8AC3E}">
        <p14:creationId xmlns:p14="http://schemas.microsoft.com/office/powerpoint/2010/main" val="1812202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experiment setup. </a:t>
            </a:r>
          </a:p>
        </p:txBody>
      </p:sp>
      <p:sp>
        <p:nvSpPr>
          <p:cNvPr id="4" name="Slide Number Placeholder 3"/>
          <p:cNvSpPr>
            <a:spLocks noGrp="1"/>
          </p:cNvSpPr>
          <p:nvPr>
            <p:ph type="sldNum" sz="quarter" idx="10"/>
          </p:nvPr>
        </p:nvSpPr>
        <p:spPr/>
        <p:txBody>
          <a:bodyPr/>
          <a:lstStyle/>
          <a:p>
            <a:fld id="{091F611B-439A-314D-AA42-FD164D6E46FA}" type="slidenum">
              <a:rPr lang="en-US" smtClean="0"/>
              <a:t>32</a:t>
            </a:fld>
            <a:endParaRPr lang="en-US"/>
          </a:p>
        </p:txBody>
      </p:sp>
    </p:spTree>
    <p:extLst>
      <p:ext uri="{BB962C8B-B14F-4D97-AF65-F5344CB8AC3E}">
        <p14:creationId xmlns:p14="http://schemas.microsoft.com/office/powerpoint/2010/main" val="1610301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experiment setup. </a:t>
            </a:r>
          </a:p>
        </p:txBody>
      </p:sp>
      <p:sp>
        <p:nvSpPr>
          <p:cNvPr id="4" name="Slide Number Placeholder 3"/>
          <p:cNvSpPr>
            <a:spLocks noGrp="1"/>
          </p:cNvSpPr>
          <p:nvPr>
            <p:ph type="sldNum" sz="quarter" idx="10"/>
          </p:nvPr>
        </p:nvSpPr>
        <p:spPr/>
        <p:txBody>
          <a:bodyPr/>
          <a:lstStyle/>
          <a:p>
            <a:fld id="{091F611B-439A-314D-AA42-FD164D6E46FA}" type="slidenum">
              <a:rPr lang="en-US" smtClean="0"/>
              <a:t>33</a:t>
            </a:fld>
            <a:endParaRPr lang="en-US"/>
          </a:p>
        </p:txBody>
      </p:sp>
    </p:spTree>
    <p:extLst>
      <p:ext uri="{BB962C8B-B14F-4D97-AF65-F5344CB8AC3E}">
        <p14:creationId xmlns:p14="http://schemas.microsoft.com/office/powerpoint/2010/main" val="1067168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the performance, we use 3 metrics. </a:t>
            </a:r>
          </a:p>
          <a:p>
            <a:r>
              <a:rPr lang="en-US" dirty="0"/>
              <a:t>First is the error ratio, </a:t>
            </a:r>
          </a:p>
          <a:p>
            <a:r>
              <a:rPr lang="en-US" dirty="0"/>
              <a:t>MAE is the average absolute errors</a:t>
            </a:r>
          </a:p>
          <a:p>
            <a:r>
              <a:rPr lang="en-US" dirty="0"/>
              <a:t>RMSE: presents sample standard deviation of the differences between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conducted two experiments. In the first one, at each timestep, we measure 30% flows of the network flows. In the second one, we let consecutive measurements over 4 hours all loss from 10 am in everyday and then calculate the errors of each model. </a:t>
            </a:r>
            <a:endParaRPr lang="en-US" dirty="0"/>
          </a:p>
          <a:p>
            <a:endParaRPr lang="en-US" dirty="0"/>
          </a:p>
        </p:txBody>
      </p:sp>
      <p:sp>
        <p:nvSpPr>
          <p:cNvPr id="4" name="Slide Number Placeholder 3"/>
          <p:cNvSpPr>
            <a:spLocks noGrp="1"/>
          </p:cNvSpPr>
          <p:nvPr>
            <p:ph type="sldNum" sz="quarter" idx="10"/>
          </p:nvPr>
        </p:nvSpPr>
        <p:spPr/>
        <p:txBody>
          <a:bodyPr/>
          <a:lstStyle/>
          <a:p>
            <a:fld id="{091F611B-439A-314D-AA42-FD164D6E46FA}" type="slidenum">
              <a:rPr lang="en-US" smtClean="0"/>
              <a:t>34</a:t>
            </a:fld>
            <a:endParaRPr lang="en-US"/>
          </a:p>
        </p:txBody>
      </p:sp>
    </p:spTree>
    <p:extLst>
      <p:ext uri="{BB962C8B-B14F-4D97-AF65-F5344CB8AC3E}">
        <p14:creationId xmlns:p14="http://schemas.microsoft.com/office/powerpoint/2010/main" val="76839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results of the first experiment are plotted in Fig. 6 and 7. Fig.6 compares the traffic volume predicted by our algorithm and the actual values of a flow chosen randomly. As shown, our algorithm can capture the traffic trend smoothly. Specifically, the largest gap between the predicted values and the actual value is .... Recalling the results shown in Figure 2a, it can be seen that our input data correction algorithm has improved the performance significantly. </a:t>
            </a:r>
            <a:endParaRPr lang="en-US" dirty="0"/>
          </a:p>
        </p:txBody>
      </p:sp>
      <p:sp>
        <p:nvSpPr>
          <p:cNvPr id="4" name="Slide Number Placeholder 3"/>
          <p:cNvSpPr>
            <a:spLocks noGrp="1"/>
          </p:cNvSpPr>
          <p:nvPr>
            <p:ph type="sldNum" sz="quarter" idx="10"/>
          </p:nvPr>
        </p:nvSpPr>
        <p:spPr/>
        <p:txBody>
          <a:bodyPr/>
          <a:lstStyle/>
          <a:p>
            <a:fld id="{091F611B-439A-314D-AA42-FD164D6E46FA}" type="slidenum">
              <a:rPr lang="en-US" smtClean="0"/>
              <a:t>35</a:t>
            </a:fld>
            <a:endParaRPr lang="en-US"/>
          </a:p>
        </p:txBody>
      </p:sp>
    </p:spTree>
    <p:extLst>
      <p:ext uri="{BB962C8B-B14F-4D97-AF65-F5344CB8AC3E}">
        <p14:creationId xmlns:p14="http://schemas.microsoft.com/office/powerpoint/2010/main" val="3685751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shows the performance comparison among ARIMA, standard RNN and our proposed approach in terms of 𝐸𝑟𝑟𝑜𝑟 𝑅𝑎𝑡𝑖𝑜 , 𝑀𝐴𝐸 and 𝑅𝑀𝑆𝐸 . We can see that our approach outperforms ARIMA and the standard RNN model in terms of all the metrics. Specifically, the proposed approach results in the 𝐸𝑟𝑟𝑜𝑟 𝑅𝑎𝑡𝑖𝑜 that is less than 48.3% that of the standard RNN. The MAE and 𝑅𝑀𝑆𝐸 of the proposed approach are less than 24.2% and 62.9% that of the standard RNN, respectively. Furthermore, comparing with the ARIMA, our approach achieves the 𝐸𝑟𝑟𝑜𝑟𝑅𝑎𝑡𝑖𝑜, 𝑀𝐴𝐸 and 𝑅𝑀𝑆𝐸 that are less than 59.5%, 90,9% and 71.5% of ARIMA. </a:t>
            </a:r>
            <a:endParaRPr lang="en-US" dirty="0"/>
          </a:p>
          <a:p>
            <a:endParaRPr lang="en-US" dirty="0"/>
          </a:p>
        </p:txBody>
      </p:sp>
      <p:sp>
        <p:nvSpPr>
          <p:cNvPr id="4" name="Slide Number Placeholder 3"/>
          <p:cNvSpPr>
            <a:spLocks noGrp="1"/>
          </p:cNvSpPr>
          <p:nvPr>
            <p:ph type="sldNum" sz="quarter" idx="10"/>
          </p:nvPr>
        </p:nvSpPr>
        <p:spPr/>
        <p:txBody>
          <a:bodyPr/>
          <a:lstStyle/>
          <a:p>
            <a:fld id="{091F611B-439A-314D-AA42-FD164D6E46FA}" type="slidenum">
              <a:rPr lang="en-US" smtClean="0"/>
              <a:t>36</a:t>
            </a:fld>
            <a:endParaRPr lang="en-US"/>
          </a:p>
        </p:txBody>
      </p:sp>
    </p:spTree>
    <p:extLst>
      <p:ext uri="{BB962C8B-B14F-4D97-AF65-F5344CB8AC3E}">
        <p14:creationId xmlns:p14="http://schemas.microsoft.com/office/powerpoint/2010/main" val="331470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results of the second experiment are presented in Fig.8. As shown, while ARIMA is affected significantly by the consecutive loss (i.e., increasing more than 105, 9 and 106 times in term of 𝐸𝑟𝑟𝑜𝑟 𝑅𝑎𝑡𝑖𝑜 , 𝑀𝐴𝐸 and 𝑅𝑀𝑆𝐸 , respectively, compared to the results of the first  experiment), our proposed approach and standard RNN are not. Our proposed approach shows the superiority in dealing with the imprecise as the 𝐸𝑟𝑟𝑜𝑟𝑅𝑎𝑡𝑖𝑜 always remains under 0.5 (Fig.8). </a:t>
            </a:r>
            <a:endParaRPr lang="en-US" dirty="0"/>
          </a:p>
          <a:p>
            <a:endParaRPr lang="en-US" dirty="0"/>
          </a:p>
        </p:txBody>
      </p:sp>
      <p:sp>
        <p:nvSpPr>
          <p:cNvPr id="4" name="Slide Number Placeholder 3"/>
          <p:cNvSpPr>
            <a:spLocks noGrp="1"/>
          </p:cNvSpPr>
          <p:nvPr>
            <p:ph type="sldNum" sz="quarter" idx="10"/>
          </p:nvPr>
        </p:nvSpPr>
        <p:spPr/>
        <p:txBody>
          <a:bodyPr/>
          <a:lstStyle/>
          <a:p>
            <a:fld id="{091F611B-439A-314D-AA42-FD164D6E46FA}" type="slidenum">
              <a:rPr lang="en-US" smtClean="0"/>
              <a:t>37</a:t>
            </a:fld>
            <a:endParaRPr lang="en-US"/>
          </a:p>
        </p:txBody>
      </p:sp>
    </p:spTree>
    <p:extLst>
      <p:ext uri="{BB962C8B-B14F-4D97-AF65-F5344CB8AC3E}">
        <p14:creationId xmlns:p14="http://schemas.microsoft.com/office/powerpoint/2010/main" val="35390455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paper, we defined the semi-recursive traffic prediction problem where the future traffic is estimated under the lack of precise historical data. We proposed the novel deep learning model and techniques which leverage the forward and backward Recurrent Neural Network for input data correction and monitored flows determination after each timestep. We conducted preliminary experiments for evaluating our proposed approach. The results demonstrated that the proposed approach can achieve better performance compared with the well-known methods in time series analysis field. </a:t>
            </a:r>
            <a:endParaRPr lang="en-US" dirty="0"/>
          </a:p>
          <a:p>
            <a:endParaRPr lang="en-US" dirty="0"/>
          </a:p>
        </p:txBody>
      </p:sp>
      <p:sp>
        <p:nvSpPr>
          <p:cNvPr id="4" name="Slide Number Placeholder 3"/>
          <p:cNvSpPr>
            <a:spLocks noGrp="1"/>
          </p:cNvSpPr>
          <p:nvPr>
            <p:ph type="sldNum" sz="quarter" idx="10"/>
          </p:nvPr>
        </p:nvSpPr>
        <p:spPr/>
        <p:txBody>
          <a:bodyPr/>
          <a:lstStyle/>
          <a:p>
            <a:fld id="{091F611B-439A-314D-AA42-FD164D6E46FA}" type="slidenum">
              <a:rPr lang="en-US" smtClean="0"/>
              <a:t>38</a:t>
            </a:fld>
            <a:endParaRPr lang="en-US"/>
          </a:p>
        </p:txBody>
      </p:sp>
    </p:spTree>
    <p:extLst>
      <p:ext uri="{BB962C8B-B14F-4D97-AF65-F5344CB8AC3E}">
        <p14:creationId xmlns:p14="http://schemas.microsoft.com/office/powerpoint/2010/main" val="18151690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Although our model is good at capturing the long-term dependencies temporal feature and predicting the future traffic even in high missing observation data, we have abandoned the relation between the 𝑂𝐷 flows in the network when treating the flows independently. In the future work, we will examine the relation between the flows in the traffic matrix and capture not only the temporal but also the spatial feature of the traffic matrix. </a:t>
            </a:r>
            <a:endParaRPr lang="en-US" dirty="0"/>
          </a:p>
          <a:p>
            <a:endParaRPr lang="en-US" dirty="0"/>
          </a:p>
        </p:txBody>
      </p:sp>
      <p:sp>
        <p:nvSpPr>
          <p:cNvPr id="4" name="Slide Number Placeholder 3"/>
          <p:cNvSpPr>
            <a:spLocks noGrp="1"/>
          </p:cNvSpPr>
          <p:nvPr>
            <p:ph type="sldNum" sz="quarter" idx="10"/>
          </p:nvPr>
        </p:nvSpPr>
        <p:spPr/>
        <p:txBody>
          <a:bodyPr/>
          <a:lstStyle/>
          <a:p>
            <a:fld id="{091F611B-439A-314D-AA42-FD164D6E46FA}" type="slidenum">
              <a:rPr lang="en-US" smtClean="0"/>
              <a:t>39</a:t>
            </a:fld>
            <a:endParaRPr lang="en-US"/>
          </a:p>
        </p:txBody>
      </p:sp>
    </p:spTree>
    <p:extLst>
      <p:ext uri="{BB962C8B-B14F-4D97-AF65-F5344CB8AC3E}">
        <p14:creationId xmlns:p14="http://schemas.microsoft.com/office/powerpoint/2010/main" val="2018534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 backbone network likes in this figure which consists k nodes. A traffic matrix is a k-by-k matrix where each element represents for the traffic volume between the origin and destination at on particular time. The traffic matrix contains a lot of information which can tell us about the network situation. </a:t>
            </a:r>
          </a:p>
        </p:txBody>
      </p:sp>
      <p:sp>
        <p:nvSpPr>
          <p:cNvPr id="4" name="Slide Number Placeholder 3"/>
          <p:cNvSpPr>
            <a:spLocks noGrp="1"/>
          </p:cNvSpPr>
          <p:nvPr>
            <p:ph type="sldNum" sz="quarter" idx="10"/>
          </p:nvPr>
        </p:nvSpPr>
        <p:spPr/>
        <p:txBody>
          <a:bodyPr/>
          <a:lstStyle/>
          <a:p>
            <a:fld id="{091F611B-439A-314D-AA42-FD164D6E46FA}" type="slidenum">
              <a:rPr lang="en-US" smtClean="0"/>
              <a:t>4</a:t>
            </a:fld>
            <a:endParaRPr lang="en-US"/>
          </a:p>
        </p:txBody>
      </p:sp>
    </p:spTree>
    <p:extLst>
      <p:ext uri="{BB962C8B-B14F-4D97-AF65-F5344CB8AC3E}">
        <p14:creationId xmlns:p14="http://schemas.microsoft.com/office/powerpoint/2010/main" val="1803574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1F611B-439A-314D-AA42-FD164D6E46FA}" type="slidenum">
              <a:rPr lang="en-US" smtClean="0"/>
              <a:t>40</a:t>
            </a:fld>
            <a:endParaRPr lang="en-US"/>
          </a:p>
        </p:txBody>
      </p:sp>
    </p:spTree>
    <p:extLst>
      <p:ext uri="{BB962C8B-B14F-4D97-AF65-F5344CB8AC3E}">
        <p14:creationId xmlns:p14="http://schemas.microsoft.com/office/powerpoint/2010/main" val="23827694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1F611B-439A-314D-AA42-FD164D6E46FA}" type="slidenum">
              <a:rPr lang="en-US" smtClean="0"/>
              <a:t>41</a:t>
            </a:fld>
            <a:endParaRPr lang="en-US"/>
          </a:p>
        </p:txBody>
      </p:sp>
    </p:spTree>
    <p:extLst>
      <p:ext uri="{BB962C8B-B14F-4D97-AF65-F5344CB8AC3E}">
        <p14:creationId xmlns:p14="http://schemas.microsoft.com/office/powerpoint/2010/main" val="161897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it plays an important roles in wide range of network management tasks such as QoS provisioning …</a:t>
            </a:r>
          </a:p>
          <a:p>
            <a:r>
              <a:rPr lang="en-US" dirty="0"/>
              <a:t>However, we know that with the explosion in the network today, to measure all the traffic is impractical due to the monitoring resources constraints. </a:t>
            </a:r>
          </a:p>
        </p:txBody>
      </p:sp>
      <p:sp>
        <p:nvSpPr>
          <p:cNvPr id="4" name="Slide Number Placeholder 3"/>
          <p:cNvSpPr>
            <a:spLocks noGrp="1"/>
          </p:cNvSpPr>
          <p:nvPr>
            <p:ph type="sldNum" sz="quarter" idx="10"/>
          </p:nvPr>
        </p:nvSpPr>
        <p:spPr/>
        <p:txBody>
          <a:bodyPr/>
          <a:lstStyle/>
          <a:p>
            <a:fld id="{091F611B-439A-314D-AA42-FD164D6E46FA}" type="slidenum">
              <a:rPr lang="en-US" smtClean="0"/>
              <a:t>5</a:t>
            </a:fld>
            <a:endParaRPr lang="en-US"/>
          </a:p>
        </p:txBody>
      </p:sp>
    </p:spTree>
    <p:extLst>
      <p:ext uri="{BB962C8B-B14F-4D97-AF65-F5344CB8AC3E}">
        <p14:creationId xmlns:p14="http://schemas.microsoft.com/office/powerpoint/2010/main" val="1975358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important of TM, many researchers have invested in how to obtain the traffic matrix. These researches can be divided into 3 main approaches. Network tomography based. Traffic interpolation using compress sensing and traffic prediction using deep learning approach. </a:t>
            </a:r>
          </a:p>
          <a:p>
            <a:endParaRPr lang="en-US" dirty="0"/>
          </a:p>
          <a:p>
            <a:r>
              <a:rPr lang="en-US" dirty="0"/>
              <a:t>In 1996, network tomography has been introduced in which we can estimate the traffic based on link count and routing information. However, the network tomography suffers problem then the number of traffic flows are far more larger than the number of links can be monitored.</a:t>
            </a:r>
          </a:p>
          <a:p>
            <a:endParaRPr lang="en-US" dirty="0"/>
          </a:p>
          <a:p>
            <a:r>
              <a:rPr lang="en-US" dirty="0"/>
              <a:t>In the traffic interpolation problem, the authors try to recovery the traffic matrix based on the compress sensing and matrix completion techniques where they assume that the traffic matrix is a sparse matrix which means almost element is equal to zero. This approach is efficient in recover the traffic matrix under the high missing rate. However, it is useful in the traffic analysis not for traffic engineering or QoS planning when we need to predict the future traffic.</a:t>
            </a:r>
          </a:p>
          <a:p>
            <a:endParaRPr lang="en-US" dirty="0"/>
          </a:p>
          <a:p>
            <a:endParaRPr lang="en-US" dirty="0"/>
          </a:p>
        </p:txBody>
      </p:sp>
      <p:sp>
        <p:nvSpPr>
          <p:cNvPr id="4" name="Slide Number Placeholder 3"/>
          <p:cNvSpPr>
            <a:spLocks noGrp="1"/>
          </p:cNvSpPr>
          <p:nvPr>
            <p:ph type="sldNum" sz="quarter" idx="10"/>
          </p:nvPr>
        </p:nvSpPr>
        <p:spPr/>
        <p:txBody>
          <a:bodyPr/>
          <a:lstStyle/>
          <a:p>
            <a:fld id="{091F611B-439A-314D-AA42-FD164D6E46FA}" type="slidenum">
              <a:rPr lang="en-US" smtClean="0"/>
              <a:t>6</a:t>
            </a:fld>
            <a:endParaRPr lang="en-US"/>
          </a:p>
        </p:txBody>
      </p:sp>
    </p:spTree>
    <p:extLst>
      <p:ext uri="{BB962C8B-B14F-4D97-AF65-F5344CB8AC3E}">
        <p14:creationId xmlns:p14="http://schemas.microsoft.com/office/powerpoint/2010/main" val="2218886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recent years, Deep Learning has been applied in many application domains. In traffic prediction problem, deep learning has been used for modeling and predicting the traffic load in cellular network also in data center and achieved good results. However, the condition in cellular network or data center is different to the backbone network. For example, in the cellular network, the network operator can control all the traffic that pass through the base stations which mean that after estimate the future traffic, the traffic data can be collected to become the input for the next prediction. </a:t>
            </a:r>
          </a:p>
        </p:txBody>
      </p:sp>
      <p:sp>
        <p:nvSpPr>
          <p:cNvPr id="4" name="Slide Number Placeholder 3"/>
          <p:cNvSpPr>
            <a:spLocks noGrp="1"/>
          </p:cNvSpPr>
          <p:nvPr>
            <p:ph type="sldNum" sz="quarter" idx="10"/>
          </p:nvPr>
        </p:nvSpPr>
        <p:spPr/>
        <p:txBody>
          <a:bodyPr/>
          <a:lstStyle/>
          <a:p>
            <a:fld id="{091F611B-439A-314D-AA42-FD164D6E46FA}" type="slidenum">
              <a:rPr lang="en-US" smtClean="0"/>
              <a:t>7</a:t>
            </a:fld>
            <a:endParaRPr lang="en-US"/>
          </a:p>
        </p:txBody>
      </p:sp>
    </p:spTree>
    <p:extLst>
      <p:ext uri="{BB962C8B-B14F-4D97-AF65-F5344CB8AC3E}">
        <p14:creationId xmlns:p14="http://schemas.microsoft.com/office/powerpoint/2010/main" val="2369411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1996, network tomography has been introduced in which we can estimate the traffic based on link count and routing information. However, the network tomography suffers problem then the number of traffic flows are far more larger than the number of links can be monitored.</a:t>
            </a:r>
          </a:p>
          <a:p>
            <a:endParaRPr lang="en-US" dirty="0"/>
          </a:p>
          <a:p>
            <a:r>
              <a:rPr lang="en-US" dirty="0"/>
              <a:t>In the traffic interpolation problem, the authors try to recovery the traffic matrix based on the compress sensing and matrix completion techniques where they assume that the traffic matrix is a sparse matrix which means almost element is equal to zero. This approach is efficient in recover the traffic matrix under the high missing rate. However, it is useful in the traffic analysis not for traffic engineering or QoS planning when we need to predict the future traffic.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recent years, Deep Learning has been applied in many application domains. In traffic prediction problem, deep learning has been used for modeling and predicting the traffic load in cellular network also in data center and achieved good results. However, the condition in cellular network or data center is different to the backbone network. For example, in the cellular network, the network operator can control all the traffic that pass through the base stations which mean that after estimate the future traffic, the traffic data can be collected to become the input for the next prediction. </a:t>
            </a:r>
          </a:p>
        </p:txBody>
      </p:sp>
      <p:sp>
        <p:nvSpPr>
          <p:cNvPr id="4" name="Slide Number Placeholder 3"/>
          <p:cNvSpPr>
            <a:spLocks noGrp="1"/>
          </p:cNvSpPr>
          <p:nvPr>
            <p:ph type="sldNum" sz="quarter" idx="10"/>
          </p:nvPr>
        </p:nvSpPr>
        <p:spPr/>
        <p:txBody>
          <a:bodyPr/>
          <a:lstStyle/>
          <a:p>
            <a:fld id="{091F611B-439A-314D-AA42-FD164D6E46FA}" type="slidenum">
              <a:rPr lang="en-US" smtClean="0"/>
              <a:t>8</a:t>
            </a:fld>
            <a:endParaRPr lang="en-US"/>
          </a:p>
        </p:txBody>
      </p:sp>
    </p:spTree>
    <p:extLst>
      <p:ext uri="{BB962C8B-B14F-4D97-AF65-F5344CB8AC3E}">
        <p14:creationId xmlns:p14="http://schemas.microsoft.com/office/powerpoint/2010/main" val="3726235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will present about the motivations and problem description. </a:t>
            </a:r>
          </a:p>
        </p:txBody>
      </p:sp>
      <p:sp>
        <p:nvSpPr>
          <p:cNvPr id="4" name="Slide Number Placeholder 3"/>
          <p:cNvSpPr>
            <a:spLocks noGrp="1"/>
          </p:cNvSpPr>
          <p:nvPr>
            <p:ph type="sldNum" sz="quarter" idx="10"/>
          </p:nvPr>
        </p:nvSpPr>
        <p:spPr/>
        <p:txBody>
          <a:bodyPr/>
          <a:lstStyle/>
          <a:p>
            <a:fld id="{091F611B-439A-314D-AA42-FD164D6E46FA}" type="slidenum">
              <a:rPr lang="en-US" smtClean="0"/>
              <a:t>9</a:t>
            </a:fld>
            <a:endParaRPr lang="en-US"/>
          </a:p>
        </p:txBody>
      </p:sp>
    </p:spTree>
    <p:extLst>
      <p:ext uri="{BB962C8B-B14F-4D97-AF65-F5344CB8AC3E}">
        <p14:creationId xmlns:p14="http://schemas.microsoft.com/office/powerpoint/2010/main" val="341146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61D55499-0115-0049-89CD-CC8763871F84}" type="slidenum">
              <a:rPr lang="en-US" smtClean="0"/>
              <a:t>‹#›</a:t>
            </a:fld>
            <a:endParaRPr lang="en-US"/>
          </a:p>
        </p:txBody>
      </p:sp>
    </p:spTree>
    <p:extLst>
      <p:ext uri="{BB962C8B-B14F-4D97-AF65-F5344CB8AC3E}">
        <p14:creationId xmlns:p14="http://schemas.microsoft.com/office/powerpoint/2010/main" val="917939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473A17D-AECC-F942-A25F-10336A346361}" type="datetime1">
              <a:rPr lang="en-US" smtClean="0"/>
              <a:t>7/19/18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t>National Institute of Informatics</a:t>
            </a:r>
          </a:p>
        </p:txBody>
      </p:sp>
      <p:sp>
        <p:nvSpPr>
          <p:cNvPr id="6" name="Slide Number Placeholder 5"/>
          <p:cNvSpPr>
            <a:spLocks noGrp="1"/>
          </p:cNvSpPr>
          <p:nvPr>
            <p:ph type="sldNum" sz="quarter" idx="12"/>
          </p:nvPr>
        </p:nvSpPr>
        <p:spPr/>
        <p:txBody>
          <a:bodyPr/>
          <a:lstStyle/>
          <a:p>
            <a:fld id="{61D55499-0115-0049-89CD-CC8763871F84}" type="slidenum">
              <a:rPr lang="en-US" smtClean="0"/>
              <a:t>‹#›</a:t>
            </a:fld>
            <a:endParaRPr lang="en-US"/>
          </a:p>
        </p:txBody>
      </p:sp>
    </p:spTree>
    <p:extLst>
      <p:ext uri="{BB962C8B-B14F-4D97-AF65-F5344CB8AC3E}">
        <p14:creationId xmlns:p14="http://schemas.microsoft.com/office/powerpoint/2010/main" val="7408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EBA6125-619B-2B44-9D8C-99FD875C06C8}" type="datetime1">
              <a:rPr lang="en-US" smtClean="0"/>
              <a:t>7/19/18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t>National Institute of Informatics</a:t>
            </a:r>
          </a:p>
        </p:txBody>
      </p:sp>
      <p:sp>
        <p:nvSpPr>
          <p:cNvPr id="6" name="Slide Number Placeholder 5"/>
          <p:cNvSpPr>
            <a:spLocks noGrp="1"/>
          </p:cNvSpPr>
          <p:nvPr>
            <p:ph type="sldNum" sz="quarter" idx="12"/>
          </p:nvPr>
        </p:nvSpPr>
        <p:spPr/>
        <p:txBody>
          <a:bodyPr/>
          <a:lstStyle/>
          <a:p>
            <a:fld id="{61D55499-0115-0049-89CD-CC8763871F84}" type="slidenum">
              <a:rPr lang="en-US" smtClean="0"/>
              <a:t>‹#›</a:t>
            </a:fld>
            <a:endParaRPr lang="en-US"/>
          </a:p>
        </p:txBody>
      </p:sp>
    </p:spTree>
    <p:extLst>
      <p:ext uri="{BB962C8B-B14F-4D97-AF65-F5344CB8AC3E}">
        <p14:creationId xmlns:p14="http://schemas.microsoft.com/office/powerpoint/2010/main" val="331011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2498BC5-E204-CD46-B132-77086A975B29}" type="datetime1">
              <a:rPr lang="en-US" smtClean="0"/>
              <a:t>7/19/18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t>National Institute of Informatics</a:t>
            </a:r>
          </a:p>
        </p:txBody>
      </p:sp>
      <p:sp>
        <p:nvSpPr>
          <p:cNvPr id="6" name="Slide Number Placeholder 5"/>
          <p:cNvSpPr>
            <a:spLocks noGrp="1"/>
          </p:cNvSpPr>
          <p:nvPr>
            <p:ph type="sldNum" sz="quarter" idx="12"/>
          </p:nvPr>
        </p:nvSpPr>
        <p:spPr/>
        <p:txBody>
          <a:bodyPr/>
          <a:lstStyle/>
          <a:p>
            <a:fld id="{61D55499-0115-0049-89CD-CC8763871F84}" type="slidenum">
              <a:rPr lang="en-US" smtClean="0"/>
              <a:t>‹#›</a:t>
            </a:fld>
            <a:endParaRPr lang="en-US"/>
          </a:p>
        </p:txBody>
      </p:sp>
    </p:spTree>
    <p:extLst>
      <p:ext uri="{BB962C8B-B14F-4D97-AF65-F5344CB8AC3E}">
        <p14:creationId xmlns:p14="http://schemas.microsoft.com/office/powerpoint/2010/main" val="130116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6E04888-1C62-644B-9B41-116D235A7C9B}" type="datetime1">
              <a:rPr lang="en-US" smtClean="0"/>
              <a:t>7/19/18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t>National Institute of Informatics</a:t>
            </a:r>
          </a:p>
        </p:txBody>
      </p:sp>
      <p:sp>
        <p:nvSpPr>
          <p:cNvPr id="6" name="Slide Number Placeholder 5"/>
          <p:cNvSpPr>
            <a:spLocks noGrp="1"/>
          </p:cNvSpPr>
          <p:nvPr>
            <p:ph type="sldNum" sz="quarter" idx="12"/>
          </p:nvPr>
        </p:nvSpPr>
        <p:spPr/>
        <p:txBody>
          <a:bodyPr/>
          <a:lstStyle/>
          <a:p>
            <a:fld id="{61D55499-0115-0049-89CD-CC8763871F84}" type="slidenum">
              <a:rPr lang="en-US" smtClean="0"/>
              <a:t>‹#›</a:t>
            </a:fld>
            <a:endParaRPr lang="en-US"/>
          </a:p>
        </p:txBody>
      </p:sp>
    </p:spTree>
    <p:extLst>
      <p:ext uri="{BB962C8B-B14F-4D97-AF65-F5344CB8AC3E}">
        <p14:creationId xmlns:p14="http://schemas.microsoft.com/office/powerpoint/2010/main" val="86514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2B93776-4055-9C4F-B164-9544E394B7AF}" type="datetime1">
              <a:rPr lang="en-US" smtClean="0"/>
              <a:t>7/19/18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t>National Institute of Informatics</a:t>
            </a:r>
          </a:p>
        </p:txBody>
      </p:sp>
      <p:sp>
        <p:nvSpPr>
          <p:cNvPr id="7" name="Slide Number Placeholder 6"/>
          <p:cNvSpPr>
            <a:spLocks noGrp="1"/>
          </p:cNvSpPr>
          <p:nvPr>
            <p:ph type="sldNum" sz="quarter" idx="12"/>
          </p:nvPr>
        </p:nvSpPr>
        <p:spPr/>
        <p:txBody>
          <a:bodyPr/>
          <a:lstStyle/>
          <a:p>
            <a:fld id="{61D55499-0115-0049-89CD-CC8763871F84}" type="slidenum">
              <a:rPr lang="en-US" smtClean="0"/>
              <a:t>‹#›</a:t>
            </a:fld>
            <a:endParaRPr lang="en-US"/>
          </a:p>
        </p:txBody>
      </p:sp>
    </p:spTree>
    <p:extLst>
      <p:ext uri="{BB962C8B-B14F-4D97-AF65-F5344CB8AC3E}">
        <p14:creationId xmlns:p14="http://schemas.microsoft.com/office/powerpoint/2010/main" val="306885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7D3DAA08-6140-0243-8379-DEC93155A9D1}" type="datetime1">
              <a:rPr lang="en-US" smtClean="0"/>
              <a:t>7/19/18</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t>National Institute of Informatics</a:t>
            </a:r>
          </a:p>
        </p:txBody>
      </p:sp>
      <p:sp>
        <p:nvSpPr>
          <p:cNvPr id="9" name="Slide Number Placeholder 8"/>
          <p:cNvSpPr>
            <a:spLocks noGrp="1"/>
          </p:cNvSpPr>
          <p:nvPr>
            <p:ph type="sldNum" sz="quarter" idx="12"/>
          </p:nvPr>
        </p:nvSpPr>
        <p:spPr/>
        <p:txBody>
          <a:bodyPr/>
          <a:lstStyle/>
          <a:p>
            <a:fld id="{61D55499-0115-0049-89CD-CC8763871F84}" type="slidenum">
              <a:rPr lang="en-US" smtClean="0"/>
              <a:t>‹#›</a:t>
            </a:fld>
            <a:endParaRPr lang="en-US"/>
          </a:p>
        </p:txBody>
      </p:sp>
    </p:spTree>
    <p:extLst>
      <p:ext uri="{BB962C8B-B14F-4D97-AF65-F5344CB8AC3E}">
        <p14:creationId xmlns:p14="http://schemas.microsoft.com/office/powerpoint/2010/main" val="63258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4DF385B1-730B-B14A-956C-C33F15792157}" type="datetime1">
              <a:rPr lang="en-US" smtClean="0"/>
              <a:t>7/19/18</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t>National Institute of Informatics</a:t>
            </a:r>
          </a:p>
        </p:txBody>
      </p:sp>
      <p:sp>
        <p:nvSpPr>
          <p:cNvPr id="5" name="Slide Number Placeholder 4"/>
          <p:cNvSpPr>
            <a:spLocks noGrp="1"/>
          </p:cNvSpPr>
          <p:nvPr>
            <p:ph type="sldNum" sz="quarter" idx="12"/>
          </p:nvPr>
        </p:nvSpPr>
        <p:spPr/>
        <p:txBody>
          <a:bodyPr/>
          <a:lstStyle/>
          <a:p>
            <a:fld id="{61D55499-0115-0049-89CD-CC8763871F84}" type="slidenum">
              <a:rPr lang="en-US" smtClean="0"/>
              <a:t>‹#›</a:t>
            </a:fld>
            <a:endParaRPr lang="en-US"/>
          </a:p>
        </p:txBody>
      </p:sp>
    </p:spTree>
    <p:extLst>
      <p:ext uri="{BB962C8B-B14F-4D97-AF65-F5344CB8AC3E}">
        <p14:creationId xmlns:p14="http://schemas.microsoft.com/office/powerpoint/2010/main" val="283428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1267E0F6-E91F-AA40-8BBA-FCE120A3F779}" type="datetime1">
              <a:rPr lang="en-US" smtClean="0"/>
              <a:t>7/19/18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t>National Institute of Informatics</a:t>
            </a:r>
          </a:p>
        </p:txBody>
      </p:sp>
      <p:sp>
        <p:nvSpPr>
          <p:cNvPr id="4" name="Slide Number Placeholder 3"/>
          <p:cNvSpPr>
            <a:spLocks noGrp="1"/>
          </p:cNvSpPr>
          <p:nvPr>
            <p:ph type="sldNum" sz="quarter" idx="12"/>
          </p:nvPr>
        </p:nvSpPr>
        <p:spPr/>
        <p:txBody>
          <a:bodyPr/>
          <a:lstStyle/>
          <a:p>
            <a:fld id="{61D55499-0115-0049-89CD-CC8763871F84}" type="slidenum">
              <a:rPr lang="en-US" smtClean="0"/>
              <a:t>‹#›</a:t>
            </a:fld>
            <a:endParaRPr lang="en-US"/>
          </a:p>
        </p:txBody>
      </p:sp>
    </p:spTree>
    <p:extLst>
      <p:ext uri="{BB962C8B-B14F-4D97-AF65-F5344CB8AC3E}">
        <p14:creationId xmlns:p14="http://schemas.microsoft.com/office/powerpoint/2010/main" val="3988532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FD07A362-F02C-BE4C-89AF-A3B47AC704C1}" type="datetime1">
              <a:rPr lang="en-US" smtClean="0"/>
              <a:t>7/19/18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t>National Institute of Informatics</a:t>
            </a:r>
          </a:p>
        </p:txBody>
      </p:sp>
      <p:sp>
        <p:nvSpPr>
          <p:cNvPr id="7" name="Slide Number Placeholder 6"/>
          <p:cNvSpPr>
            <a:spLocks noGrp="1"/>
          </p:cNvSpPr>
          <p:nvPr>
            <p:ph type="sldNum" sz="quarter" idx="12"/>
          </p:nvPr>
        </p:nvSpPr>
        <p:spPr/>
        <p:txBody>
          <a:bodyPr/>
          <a:lstStyle/>
          <a:p>
            <a:fld id="{61D55499-0115-0049-89CD-CC8763871F84}" type="slidenum">
              <a:rPr lang="en-US" smtClean="0"/>
              <a:t>‹#›</a:t>
            </a:fld>
            <a:endParaRPr lang="en-US"/>
          </a:p>
        </p:txBody>
      </p:sp>
    </p:spTree>
    <p:extLst>
      <p:ext uri="{BB962C8B-B14F-4D97-AF65-F5344CB8AC3E}">
        <p14:creationId xmlns:p14="http://schemas.microsoft.com/office/powerpoint/2010/main" val="382062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1A426615-129C-D349-A613-5F2605DE1EFE}" type="datetime1">
              <a:rPr lang="en-US" smtClean="0"/>
              <a:t>7/19/18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t>National Institute of Informatics</a:t>
            </a:r>
          </a:p>
        </p:txBody>
      </p:sp>
      <p:sp>
        <p:nvSpPr>
          <p:cNvPr id="7" name="Slide Number Placeholder 6"/>
          <p:cNvSpPr>
            <a:spLocks noGrp="1"/>
          </p:cNvSpPr>
          <p:nvPr>
            <p:ph type="sldNum" sz="quarter" idx="12"/>
          </p:nvPr>
        </p:nvSpPr>
        <p:spPr/>
        <p:txBody>
          <a:bodyPr/>
          <a:lstStyle/>
          <a:p>
            <a:fld id="{61D55499-0115-0049-89CD-CC8763871F84}" type="slidenum">
              <a:rPr lang="en-US" smtClean="0"/>
              <a:t>‹#›</a:t>
            </a:fld>
            <a:endParaRPr lang="en-US"/>
          </a:p>
        </p:txBody>
      </p:sp>
    </p:spTree>
    <p:extLst>
      <p:ext uri="{BB962C8B-B14F-4D97-AF65-F5344CB8AC3E}">
        <p14:creationId xmlns:p14="http://schemas.microsoft.com/office/powerpoint/2010/main" val="235424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600">
                <a:solidFill>
                  <a:schemeClr val="tx1"/>
                </a:solidFill>
              </a:defRPr>
            </a:lvl1pPr>
          </a:lstStyle>
          <a:p>
            <a:fld id="{61D55499-0115-0049-89CD-CC8763871F84}" type="slidenum">
              <a:rPr lang="en-US" smtClean="0"/>
              <a:pPr/>
              <a:t>‹#›</a:t>
            </a:fld>
            <a:endParaRPr lang="en-US" dirty="0"/>
          </a:p>
        </p:txBody>
      </p:sp>
    </p:spTree>
    <p:extLst>
      <p:ext uri="{BB962C8B-B14F-4D97-AF65-F5344CB8AC3E}">
        <p14:creationId xmlns:p14="http://schemas.microsoft.com/office/powerpoint/2010/main" val="2461420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9.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0.jpg"/></Relationships>
</file>

<file path=ppt/slides/_rels/slide12.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154.png"/><Relationship Id="rId4" Type="http://schemas.openxmlformats.org/officeDocument/2006/relationships/image" Target="../media/image110.png"/><Relationship Id="rId9" Type="http://schemas.openxmlformats.org/officeDocument/2006/relationships/image" Target="../media/image1410.png"/></Relationships>
</file>

<file path=ppt/slides/_rels/slide13.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232.png"/><Relationship Id="rId18"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174.png"/><Relationship Id="rId12" Type="http://schemas.openxmlformats.org/officeDocument/2006/relationships/image" Target="../media/image220.png"/><Relationship Id="rId17" Type="http://schemas.openxmlformats.org/officeDocument/2006/relationships/image" Target="../media/image27.png"/><Relationship Id="rId2" Type="http://schemas.openxmlformats.org/officeDocument/2006/relationships/notesSlide" Target="../notesSlides/notesSlide13.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610.png"/><Relationship Id="rId11" Type="http://schemas.openxmlformats.org/officeDocument/2006/relationships/image" Target="../media/image210.png"/><Relationship Id="rId5" Type="http://schemas.openxmlformats.org/officeDocument/2006/relationships/image" Target="../media/image23.svg"/><Relationship Id="rId10" Type="http://schemas.openxmlformats.org/officeDocument/2006/relationships/image" Target="../media/image200.png"/><Relationship Id="rId19" Type="http://schemas.openxmlformats.org/officeDocument/2006/relationships/image" Target="../media/image29.png"/><Relationship Id="rId4" Type="http://schemas.openxmlformats.org/officeDocument/2006/relationships/image" Target="../media/image22.png"/><Relationship Id="rId9" Type="http://schemas.openxmlformats.org/officeDocument/2006/relationships/image" Target="../media/image190.png"/><Relationship Id="rId14" Type="http://schemas.openxmlformats.org/officeDocument/2006/relationships/image" Target="../media/image24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31.png"/><Relationship Id="rId7" Type="http://schemas.openxmlformats.org/officeDocument/2006/relationships/image" Target="../media/image32.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15.xml"/><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511.png"/><Relationship Id="rId11" Type="http://schemas.openxmlformats.org/officeDocument/2006/relationships/image" Target="../media/image301.png"/><Relationship Id="rId5" Type="http://schemas.openxmlformats.org/officeDocument/2006/relationships/image" Target="../media/image1411.png"/><Relationship Id="rId15" Type="http://schemas.openxmlformats.org/officeDocument/2006/relationships/image" Target="../media/image36.png"/><Relationship Id="rId10" Type="http://schemas.openxmlformats.org/officeDocument/2006/relationships/image" Target="../media/image281.png"/><Relationship Id="rId4" Type="http://schemas.openxmlformats.org/officeDocument/2006/relationships/image" Target="../media/image241.png"/><Relationship Id="rId9" Type="http://schemas.openxmlformats.org/officeDocument/2006/relationships/image" Target="../media/image271.png"/><Relationship Id="rId1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1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420.png"/><Relationship Id="rId18" Type="http://schemas.openxmlformats.org/officeDocument/2006/relationships/image" Target="../media/image66.png"/><Relationship Id="rId3" Type="http://schemas.openxmlformats.org/officeDocument/2006/relationships/image" Target="../media/image182.png"/><Relationship Id="rId7" Type="http://schemas.openxmlformats.org/officeDocument/2006/relationships/image" Target="../media/image57.png"/><Relationship Id="rId12" Type="http://schemas.openxmlformats.org/officeDocument/2006/relationships/image" Target="../media/image62.png"/><Relationship Id="rId17" Type="http://schemas.openxmlformats.org/officeDocument/2006/relationships/image" Target="../media/image65.png"/><Relationship Id="rId2" Type="http://schemas.openxmlformats.org/officeDocument/2006/relationships/notesSlide" Target="../notesSlides/notesSlide21.xml"/><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61.png"/><Relationship Id="rId5" Type="http://schemas.openxmlformats.org/officeDocument/2006/relationships/image" Target="../media/image240.png"/><Relationship Id="rId15" Type="http://schemas.openxmlformats.org/officeDocument/2006/relationships/image" Target="../media/image63.png"/><Relationship Id="rId10" Type="http://schemas.openxmlformats.org/officeDocument/2006/relationships/image" Target="../media/image60.png"/><Relationship Id="rId4" Type="http://schemas.openxmlformats.org/officeDocument/2006/relationships/image" Target="../media/image230.png"/><Relationship Id="rId9" Type="http://schemas.openxmlformats.org/officeDocument/2006/relationships/image" Target="../media/image59.png"/><Relationship Id="rId14" Type="http://schemas.openxmlformats.org/officeDocument/2006/relationships/image" Target="../media/image560.png"/></Relationships>
</file>

<file path=ppt/slides/_rels/slide22.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480.png"/><Relationship Id="rId18" Type="http://schemas.openxmlformats.org/officeDocument/2006/relationships/image" Target="../media/image530.png"/><Relationship Id="rId3" Type="http://schemas.openxmlformats.org/officeDocument/2006/relationships/image" Target="../media/image260.png"/><Relationship Id="rId7" Type="http://schemas.openxmlformats.org/officeDocument/2006/relationships/image" Target="../media/image430.png"/><Relationship Id="rId12" Type="http://schemas.openxmlformats.org/officeDocument/2006/relationships/image" Target="../media/image470.png"/><Relationship Id="rId17" Type="http://schemas.openxmlformats.org/officeDocument/2006/relationships/image" Target="../media/image520.png"/><Relationship Id="rId2" Type="http://schemas.openxmlformats.org/officeDocument/2006/relationships/notesSlide" Target="../notesSlides/notesSlide22.xml"/><Relationship Id="rId16" Type="http://schemas.openxmlformats.org/officeDocument/2006/relationships/image" Target="../media/image510.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460.png"/><Relationship Id="rId5" Type="http://schemas.openxmlformats.org/officeDocument/2006/relationships/image" Target="../media/image280.png"/><Relationship Id="rId15" Type="http://schemas.openxmlformats.org/officeDocument/2006/relationships/image" Target="../media/image500.png"/><Relationship Id="rId10" Type="http://schemas.openxmlformats.org/officeDocument/2006/relationships/image" Target="../media/image420.png"/><Relationship Id="rId19" Type="http://schemas.openxmlformats.org/officeDocument/2006/relationships/image" Target="../media/image540.png"/><Relationship Id="rId4" Type="http://schemas.openxmlformats.org/officeDocument/2006/relationships/image" Target="../media/image270.png"/><Relationship Id="rId9" Type="http://schemas.openxmlformats.org/officeDocument/2006/relationships/image" Target="../media/image450.png"/><Relationship Id="rId14" Type="http://schemas.openxmlformats.org/officeDocument/2006/relationships/image" Target="../media/image490.png"/></Relationships>
</file>

<file path=ppt/slides/_rels/slide23.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25.png"/><Relationship Id="rId18" Type="http://schemas.openxmlformats.org/officeDocument/2006/relationships/image" Target="../media/image70.png"/><Relationship Id="rId3" Type="http://schemas.openxmlformats.org/officeDocument/2006/relationships/image" Target="../media/image115.png"/><Relationship Id="rId7" Type="http://schemas.openxmlformats.org/officeDocument/2006/relationships/image" Target="../media/image119.png"/><Relationship Id="rId12" Type="http://schemas.openxmlformats.org/officeDocument/2006/relationships/image" Target="../media/image124.png"/><Relationship Id="rId17" Type="http://schemas.openxmlformats.org/officeDocument/2006/relationships/image" Target="../media/image129.png"/><Relationship Id="rId2" Type="http://schemas.openxmlformats.org/officeDocument/2006/relationships/notesSlide" Target="../notesSlides/notesSlide23.xml"/><Relationship Id="rId16"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118.png"/><Relationship Id="rId11" Type="http://schemas.openxmlformats.org/officeDocument/2006/relationships/image" Target="../media/image68.png"/><Relationship Id="rId5" Type="http://schemas.openxmlformats.org/officeDocument/2006/relationships/image" Target="../media/image67.png"/><Relationship Id="rId15" Type="http://schemas.openxmlformats.org/officeDocument/2006/relationships/image" Target="../media/image127.png"/><Relationship Id="rId10" Type="http://schemas.openxmlformats.org/officeDocument/2006/relationships/image" Target="../media/image122.png"/><Relationship Id="rId19" Type="http://schemas.openxmlformats.org/officeDocument/2006/relationships/image" Target="../media/image71.png"/><Relationship Id="rId4" Type="http://schemas.openxmlformats.org/officeDocument/2006/relationships/image" Target="../media/image116.png"/><Relationship Id="rId9" Type="http://schemas.openxmlformats.org/officeDocument/2006/relationships/image" Target="../media/image121.png"/><Relationship Id="rId14" Type="http://schemas.openxmlformats.org/officeDocument/2006/relationships/image" Target="../media/image69.png"/></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32.png"/><Relationship Id="rId7" Type="http://schemas.openxmlformats.org/officeDocument/2006/relationships/image" Target="../media/image13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png"/></Relationships>
</file>

<file path=ppt/slides/_rels/slide25.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660.png"/><Relationship Id="rId18" Type="http://schemas.openxmlformats.org/officeDocument/2006/relationships/image" Target="../media/image148.png"/><Relationship Id="rId3" Type="http://schemas.openxmlformats.org/officeDocument/2006/relationships/image" Target="../media/image138.png"/><Relationship Id="rId21" Type="http://schemas.openxmlformats.org/officeDocument/2006/relationships/image" Target="../media/image151.png"/><Relationship Id="rId7" Type="http://schemas.openxmlformats.org/officeDocument/2006/relationships/image" Target="../media/image142.png"/><Relationship Id="rId12" Type="http://schemas.openxmlformats.org/officeDocument/2006/relationships/image" Target="../media/image1312.png"/><Relationship Id="rId17" Type="http://schemas.openxmlformats.org/officeDocument/2006/relationships/image" Target="../media/image147.png"/><Relationship Id="rId2" Type="http://schemas.openxmlformats.org/officeDocument/2006/relationships/notesSlide" Target="../notesSlides/notesSlide25.xml"/><Relationship Id="rId16" Type="http://schemas.openxmlformats.org/officeDocument/2006/relationships/image" Target="../media/image146.png"/><Relationship Id="rId20"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1300.png"/><Relationship Id="rId24" Type="http://schemas.openxmlformats.org/officeDocument/2006/relationships/image" Target="../media/image73.png"/><Relationship Id="rId5" Type="http://schemas.openxmlformats.org/officeDocument/2006/relationships/image" Target="../media/image140.png"/><Relationship Id="rId15" Type="http://schemas.openxmlformats.org/officeDocument/2006/relationships/image" Target="../media/image103.png"/><Relationship Id="rId23" Type="http://schemas.openxmlformats.org/officeDocument/2006/relationships/image" Target="../media/image153.png"/><Relationship Id="rId10" Type="http://schemas.openxmlformats.org/officeDocument/2006/relationships/image" Target="../media/image145.png"/><Relationship Id="rId19" Type="http://schemas.openxmlformats.org/officeDocument/2006/relationships/image" Target="../media/image149.png"/><Relationship Id="rId4" Type="http://schemas.openxmlformats.org/officeDocument/2006/relationships/image" Target="../media/image139.png"/><Relationship Id="rId9" Type="http://schemas.openxmlformats.org/officeDocument/2006/relationships/image" Target="../media/image144.png"/><Relationship Id="rId14" Type="http://schemas.openxmlformats.org/officeDocument/2006/relationships/image" Target="../media/image1320.png"/><Relationship Id="rId22" Type="http://schemas.openxmlformats.org/officeDocument/2006/relationships/image" Target="../media/image152.png"/></Relationships>
</file>

<file path=ppt/slides/_rels/slide26.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165.png"/><Relationship Id="rId18" Type="http://schemas.openxmlformats.org/officeDocument/2006/relationships/image" Target="../media/image170.png"/><Relationship Id="rId3" Type="http://schemas.openxmlformats.org/officeDocument/2006/relationships/image" Target="../media/image155.png"/><Relationship Id="rId21" Type="http://schemas.openxmlformats.org/officeDocument/2006/relationships/image" Target="../media/image171.png"/><Relationship Id="rId7" Type="http://schemas.openxmlformats.org/officeDocument/2006/relationships/image" Target="../media/image159.png"/><Relationship Id="rId12" Type="http://schemas.openxmlformats.org/officeDocument/2006/relationships/image" Target="../media/image164.png"/><Relationship Id="rId17" Type="http://schemas.openxmlformats.org/officeDocument/2006/relationships/image" Target="../media/image169.png"/><Relationship Id="rId2" Type="http://schemas.openxmlformats.org/officeDocument/2006/relationships/notesSlide" Target="../notesSlides/notesSlide26.xml"/><Relationship Id="rId16" Type="http://schemas.openxmlformats.org/officeDocument/2006/relationships/image" Target="../media/image168.png"/><Relationship Id="rId20"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image" Target="../media/image158.png"/><Relationship Id="rId11" Type="http://schemas.openxmlformats.org/officeDocument/2006/relationships/image" Target="../media/image163.png"/><Relationship Id="rId24" Type="http://schemas.openxmlformats.org/officeDocument/2006/relationships/image" Target="../media/image74.png"/><Relationship Id="rId5" Type="http://schemas.openxmlformats.org/officeDocument/2006/relationships/image" Target="../media/image157.png"/><Relationship Id="rId15" Type="http://schemas.openxmlformats.org/officeDocument/2006/relationships/image" Target="../media/image167.png"/><Relationship Id="rId23" Type="http://schemas.openxmlformats.org/officeDocument/2006/relationships/image" Target="../media/image173.png"/><Relationship Id="rId10" Type="http://schemas.openxmlformats.org/officeDocument/2006/relationships/image" Target="../media/image162.png"/><Relationship Id="rId19" Type="http://schemas.openxmlformats.org/officeDocument/2006/relationships/image" Target="../media/image124.png"/><Relationship Id="rId4" Type="http://schemas.openxmlformats.org/officeDocument/2006/relationships/image" Target="../media/image156.png"/><Relationship Id="rId9" Type="http://schemas.openxmlformats.org/officeDocument/2006/relationships/image" Target="../media/image161.png"/><Relationship Id="rId14" Type="http://schemas.openxmlformats.org/officeDocument/2006/relationships/image" Target="../media/image166.png"/><Relationship Id="rId22" Type="http://schemas.openxmlformats.org/officeDocument/2006/relationships/image" Target="../media/image172.png"/></Relationships>
</file>

<file path=ppt/slides/_rels/slide27.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3" Type="http://schemas.openxmlformats.org/officeDocument/2006/relationships/image" Target="../media/image75.png"/><Relationship Id="rId7" Type="http://schemas.openxmlformats.org/officeDocument/2006/relationships/image" Target="../media/image79.png"/><Relationship Id="rId12" Type="http://schemas.openxmlformats.org/officeDocument/2006/relationships/image" Target="../media/image8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 Id="rId14" Type="http://schemas.openxmlformats.org/officeDocument/2006/relationships/image" Target="../media/image86.png"/></Relationships>
</file>

<file path=ppt/slides/_rels/slide2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79.png"/><Relationship Id="rId4" Type="http://schemas.openxmlformats.org/officeDocument/2006/relationships/image" Target="../media/image88.png"/></Relationships>
</file>

<file path=ppt/slides/_rels/slide2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1.emf"/><Relationship Id="rId4" Type="http://schemas.openxmlformats.org/officeDocument/2006/relationships/image" Target="../media/image50.emf"/></Relationships>
</file>

<file path=ppt/slides/_rels/slide37.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4.emf"/><Relationship Id="rId4" Type="http://schemas.openxmlformats.org/officeDocument/2006/relationships/image" Target="../media/image53.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0706-410E-3843-B97D-CC34E0DF8C4D}"/>
              </a:ext>
            </a:extLst>
          </p:cNvPr>
          <p:cNvSpPr>
            <a:spLocks noGrp="1"/>
          </p:cNvSpPr>
          <p:nvPr>
            <p:ph type="ctrTitle"/>
          </p:nvPr>
        </p:nvSpPr>
        <p:spPr>
          <a:xfrm>
            <a:off x="394226" y="1300556"/>
            <a:ext cx="8355543" cy="1937059"/>
          </a:xfrm>
        </p:spPr>
        <p:txBody>
          <a:bodyPr>
            <a:noAutofit/>
          </a:bodyPr>
          <a:lstStyle/>
          <a:p>
            <a:r>
              <a:rPr lang="en-US" sz="3600" dirty="0">
                <a:latin typeface="Arial" panose="020B0604020202020204" pitchFamily="34" charset="0"/>
                <a:cs typeface="Arial" panose="020B0604020202020204" pitchFamily="34" charset="0"/>
              </a:rPr>
              <a:t>Traffic Matrix Prediction based on Bidirectional Recurrent Neural Network and Long Short-Term Memory</a:t>
            </a:r>
          </a:p>
        </p:txBody>
      </p:sp>
      <p:sp>
        <p:nvSpPr>
          <p:cNvPr id="3" name="Subtitle 2">
            <a:extLst>
              <a:ext uri="{FF2B5EF4-FFF2-40B4-BE49-F238E27FC236}">
                <a16:creationId xmlns:a16="http://schemas.microsoft.com/office/drawing/2014/main" id="{EB367133-9D8B-BE46-A570-768264557E70}"/>
              </a:ext>
            </a:extLst>
          </p:cNvPr>
          <p:cNvSpPr>
            <a:spLocks noGrp="1"/>
          </p:cNvSpPr>
          <p:nvPr>
            <p:ph type="subTitle" idx="1"/>
          </p:nvPr>
        </p:nvSpPr>
        <p:spPr>
          <a:xfrm>
            <a:off x="469899" y="4175990"/>
            <a:ext cx="8204199" cy="1296154"/>
          </a:xfrm>
        </p:spPr>
        <p:txBody>
          <a:bodyPr>
            <a:normAutofit/>
          </a:bodyPr>
          <a:lstStyle/>
          <a:p>
            <a:r>
              <a:rPr lang="en-US" sz="2000" u="sng" dirty="0"/>
              <a:t>Van An Le </a:t>
            </a:r>
            <a:r>
              <a:rPr lang="en-US" altLang="ja-JP" baseline="30000" dirty="0"/>
              <a:t>†</a:t>
            </a:r>
            <a:r>
              <a:rPr lang="en-US" sz="2000" dirty="0"/>
              <a:t>          Phi Le Nguyen</a:t>
            </a:r>
            <a:r>
              <a:rPr lang="en-US" altLang="ja-JP" baseline="30000" dirty="0"/>
              <a:t>†</a:t>
            </a:r>
            <a:r>
              <a:rPr lang="en-US" sz="2000" dirty="0"/>
              <a:t>          Yusheng Ji</a:t>
            </a:r>
            <a:r>
              <a:rPr lang="en-US" altLang="ja-JP" baseline="30000" dirty="0"/>
              <a:t>†</a:t>
            </a:r>
            <a:r>
              <a:rPr lang="en-US" baseline="30000" dirty="0"/>
              <a:t>‡</a:t>
            </a:r>
            <a:r>
              <a:rPr lang="en-US" sz="2000" dirty="0"/>
              <a:t> </a:t>
            </a:r>
          </a:p>
          <a:p>
            <a:r>
              <a:rPr lang="en-US" altLang="ja-JP" sz="2000" baseline="30000" dirty="0"/>
              <a:t>† </a:t>
            </a:r>
            <a:r>
              <a:rPr lang="en-US" sz="1700" dirty="0"/>
              <a:t>Department of Informatics, SOKENDAI (The Graduate University for Advanced Studies)</a:t>
            </a:r>
          </a:p>
          <a:p>
            <a:r>
              <a:rPr lang="en-US" sz="1800" baseline="30000" dirty="0"/>
              <a:t>‡</a:t>
            </a:r>
            <a:r>
              <a:rPr lang="en-US" sz="1700" dirty="0"/>
              <a:t>National Institute of Informatics, Tokyo, Japan </a:t>
            </a:r>
          </a:p>
        </p:txBody>
      </p:sp>
      <p:sp>
        <p:nvSpPr>
          <p:cNvPr id="4" name="Date Placeholder 3">
            <a:extLst>
              <a:ext uri="{FF2B5EF4-FFF2-40B4-BE49-F238E27FC236}">
                <a16:creationId xmlns:a16="http://schemas.microsoft.com/office/drawing/2014/main" id="{5D1D972F-A01D-114B-9FCC-94314D8115B0}"/>
              </a:ext>
            </a:extLst>
          </p:cNvPr>
          <p:cNvSpPr>
            <a:spLocks noGrp="1"/>
          </p:cNvSpPr>
          <p:nvPr>
            <p:ph type="dt" sz="half" idx="4294967295"/>
          </p:nvPr>
        </p:nvSpPr>
        <p:spPr>
          <a:xfrm>
            <a:off x="628650" y="6356351"/>
            <a:ext cx="2057400" cy="365125"/>
          </a:xfrm>
          <a:prstGeom prst="rect">
            <a:avLst/>
          </a:prstGeom>
        </p:spPr>
        <p:txBody>
          <a:bodyPr/>
          <a:lstStyle/>
          <a:p>
            <a:fld id="{C692CB91-9AF0-9242-A094-1DF9D72D71F9}" type="datetime1">
              <a:rPr lang="en-US" smtClean="0"/>
              <a:t>7/19/18</a:t>
            </a:fld>
            <a:endParaRPr lang="en-US"/>
          </a:p>
        </p:txBody>
      </p:sp>
      <p:sp>
        <p:nvSpPr>
          <p:cNvPr id="6" name="Slide Number Placeholder 5">
            <a:extLst>
              <a:ext uri="{FF2B5EF4-FFF2-40B4-BE49-F238E27FC236}">
                <a16:creationId xmlns:a16="http://schemas.microsoft.com/office/drawing/2014/main" id="{40A70EAA-B623-FF41-B16E-831D9A8AE5EF}"/>
              </a:ext>
            </a:extLst>
          </p:cNvPr>
          <p:cNvSpPr>
            <a:spLocks noGrp="1"/>
          </p:cNvSpPr>
          <p:nvPr>
            <p:ph type="sldNum" sz="quarter" idx="12"/>
          </p:nvPr>
        </p:nvSpPr>
        <p:spPr/>
        <p:txBody>
          <a:bodyPr/>
          <a:lstStyle/>
          <a:p>
            <a:fld id="{61D55499-0115-0049-89CD-CC8763871F84}" type="slidenum">
              <a:rPr lang="en-US" smtClean="0"/>
              <a:t>1</a:t>
            </a:fld>
            <a:endParaRPr lang="en-US"/>
          </a:p>
        </p:txBody>
      </p:sp>
      <p:sp>
        <p:nvSpPr>
          <p:cNvPr id="7" name="TextBox 6">
            <a:extLst>
              <a:ext uri="{FF2B5EF4-FFF2-40B4-BE49-F238E27FC236}">
                <a16:creationId xmlns:a16="http://schemas.microsoft.com/office/drawing/2014/main" id="{40450B48-B5E0-E44A-90A2-0D7AA04331F3}"/>
              </a:ext>
            </a:extLst>
          </p:cNvPr>
          <p:cNvSpPr txBox="1"/>
          <p:nvPr/>
        </p:nvSpPr>
        <p:spPr>
          <a:xfrm>
            <a:off x="4114800" y="3237615"/>
            <a:ext cx="65" cy="276999"/>
          </a:xfrm>
          <a:prstGeom prst="rect">
            <a:avLst/>
          </a:prstGeom>
          <a:noFill/>
        </p:spPr>
        <p:txBody>
          <a:bodyPr wrap="none" lIns="0" tIns="0" rIns="0" bIns="0" rtlCol="0">
            <a:spAutoFit/>
          </a:bodyPr>
          <a:lstStyle/>
          <a:p>
            <a:endParaRPr lang="en-US" dirty="0"/>
          </a:p>
        </p:txBody>
      </p:sp>
      <p:pic>
        <p:nvPicPr>
          <p:cNvPr id="9" name="Picture 8">
            <a:extLst>
              <a:ext uri="{FF2B5EF4-FFF2-40B4-BE49-F238E27FC236}">
                <a16:creationId xmlns:a16="http://schemas.microsoft.com/office/drawing/2014/main" id="{696C2C87-932E-E04E-92E9-B8F1C7254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226" y="6101285"/>
            <a:ext cx="3276600" cy="609448"/>
          </a:xfrm>
          <a:prstGeom prst="rect">
            <a:avLst/>
          </a:prstGeom>
        </p:spPr>
      </p:pic>
      <p:sp>
        <p:nvSpPr>
          <p:cNvPr id="10" name="5-Point Star 9">
            <a:extLst>
              <a:ext uri="{FF2B5EF4-FFF2-40B4-BE49-F238E27FC236}">
                <a16:creationId xmlns:a16="http://schemas.microsoft.com/office/drawing/2014/main" id="{5D8BEBDA-8E37-D34B-ACA5-C5D2EA943F74}"/>
              </a:ext>
            </a:extLst>
          </p:cNvPr>
          <p:cNvSpPr/>
          <p:nvPr/>
        </p:nvSpPr>
        <p:spPr>
          <a:xfrm>
            <a:off x="4438647" y="3514614"/>
            <a:ext cx="266700" cy="228600"/>
          </a:xfrm>
          <a:prstGeom prst="star5">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37B5ED-E1E3-264B-B5B4-287B0163040F}"/>
              </a:ext>
            </a:extLst>
          </p:cNvPr>
          <p:cNvCxnSpPr/>
          <p:nvPr/>
        </p:nvCxnSpPr>
        <p:spPr>
          <a:xfrm flipH="1">
            <a:off x="2493181" y="3647022"/>
            <a:ext cx="19367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9BC0ED7-4C58-904C-9C9F-142715976866}"/>
              </a:ext>
            </a:extLst>
          </p:cNvPr>
          <p:cNvCxnSpPr/>
          <p:nvPr/>
        </p:nvCxnSpPr>
        <p:spPr>
          <a:xfrm flipH="1">
            <a:off x="4705012" y="3647022"/>
            <a:ext cx="1936747" cy="0"/>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AB83FBE5-937A-A347-90D8-5EA5943617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5307" y="5874120"/>
            <a:ext cx="964462" cy="964462"/>
          </a:xfrm>
          <a:prstGeom prst="rect">
            <a:avLst/>
          </a:prstGeom>
        </p:spPr>
      </p:pic>
    </p:spTree>
    <p:extLst>
      <p:ext uri="{BB962C8B-B14F-4D97-AF65-F5344CB8AC3E}">
        <p14:creationId xmlns:p14="http://schemas.microsoft.com/office/powerpoint/2010/main" val="25067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365127"/>
            <a:ext cx="7886700" cy="876652"/>
          </a:xfrm>
        </p:spPr>
        <p:txBody>
          <a:bodyPr>
            <a:normAutofit/>
          </a:bodyPr>
          <a:lstStyle/>
          <a:p>
            <a:r>
              <a:rPr lang="en-US" sz="2800" dirty="0"/>
              <a:t>Motivation</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a:xfrm>
            <a:off x="6457950" y="6366861"/>
            <a:ext cx="2057400" cy="365125"/>
          </a:xfrm>
        </p:spPr>
        <p:txBody>
          <a:bodyPr/>
          <a:lstStyle/>
          <a:p>
            <a:fld id="{61D55499-0115-0049-89CD-CC8763871F84}" type="slidenum">
              <a:rPr lang="en-US" smtClean="0"/>
              <a:t>10</a:t>
            </a:fld>
            <a:endParaRPr lang="en-US"/>
          </a:p>
        </p:txBody>
      </p:sp>
      <p:cxnSp>
        <p:nvCxnSpPr>
          <p:cNvPr id="7" name="Straight Connector 6">
            <a:extLst>
              <a:ext uri="{FF2B5EF4-FFF2-40B4-BE49-F238E27FC236}">
                <a16:creationId xmlns:a16="http://schemas.microsoft.com/office/drawing/2014/main" id="{3B5877D8-B058-0D49-8CBB-BB13EE360630}"/>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814CB31-E213-E54D-89AD-C14661108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353532"/>
            <a:ext cx="3810000" cy="2311400"/>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2D2A3502-3D73-3047-BFC3-8D2ED2CAD7E3}"/>
              </a:ext>
            </a:extLst>
          </p:cNvPr>
          <p:cNvSpPr txBox="1"/>
          <p:nvPr/>
        </p:nvSpPr>
        <p:spPr>
          <a:xfrm>
            <a:off x="4727828" y="2353532"/>
            <a:ext cx="3787522" cy="2677656"/>
          </a:xfrm>
          <a:prstGeom prst="rect">
            <a:avLst/>
          </a:prstGeom>
          <a:noFill/>
        </p:spPr>
        <p:txBody>
          <a:bodyPr wrap="square" rtlCol="0">
            <a:spAutoFit/>
          </a:bodyPr>
          <a:lstStyle/>
          <a:p>
            <a:r>
              <a:rPr lang="en-US" sz="2800" dirty="0">
                <a:solidFill>
                  <a:srgbClr val="FF0000"/>
                </a:solidFill>
              </a:rPr>
              <a:t>Predicting traffic matrix </a:t>
            </a:r>
            <a:r>
              <a:rPr lang="en-US" sz="2800" dirty="0"/>
              <a:t>is required for:</a:t>
            </a:r>
          </a:p>
          <a:p>
            <a:pPr marL="800100" lvl="1" indent="-342900">
              <a:buFont typeface="Arial" panose="020B0604020202020204" pitchFamily="34" charset="0"/>
              <a:buChar char="•"/>
            </a:pPr>
            <a:r>
              <a:rPr lang="en-US" sz="2800" dirty="0"/>
              <a:t>QoS provisioning.</a:t>
            </a:r>
          </a:p>
          <a:p>
            <a:pPr marL="800100" lvl="1" indent="-342900">
              <a:buFont typeface="Arial" panose="020B0604020202020204" pitchFamily="34" charset="0"/>
              <a:buChar char="•"/>
            </a:pPr>
            <a:r>
              <a:rPr lang="en-US" sz="2800" dirty="0"/>
              <a:t>Capacity planning.</a:t>
            </a:r>
          </a:p>
          <a:p>
            <a:pPr marL="800100" lvl="1" indent="-342900">
              <a:buFont typeface="Arial" panose="020B0604020202020204" pitchFamily="34" charset="0"/>
              <a:buChar char="•"/>
            </a:pPr>
            <a:r>
              <a:rPr lang="en-US" sz="2800" dirty="0"/>
              <a:t>Smart routing.</a:t>
            </a:r>
          </a:p>
          <a:p>
            <a:pPr marL="800100" lvl="1" indent="-342900">
              <a:buFont typeface="Arial" panose="020B0604020202020204" pitchFamily="34" charset="0"/>
              <a:buChar char="•"/>
            </a:pPr>
            <a:r>
              <a:rPr lang="en-US" sz="2800" dirty="0"/>
              <a:t>…</a:t>
            </a:r>
          </a:p>
        </p:txBody>
      </p:sp>
      <p:sp>
        <p:nvSpPr>
          <p:cNvPr id="3" name="TextBox 2">
            <a:extLst>
              <a:ext uri="{FF2B5EF4-FFF2-40B4-BE49-F238E27FC236}">
                <a16:creationId xmlns:a16="http://schemas.microsoft.com/office/drawing/2014/main" id="{D4922DCC-ACC2-1046-9DBB-A5AC564CD40D}"/>
              </a:ext>
            </a:extLst>
          </p:cNvPr>
          <p:cNvSpPr txBox="1"/>
          <p:nvPr/>
        </p:nvSpPr>
        <p:spPr>
          <a:xfrm>
            <a:off x="1350057" y="4729703"/>
            <a:ext cx="2407262" cy="307777"/>
          </a:xfrm>
          <a:prstGeom prst="rect">
            <a:avLst/>
          </a:prstGeom>
          <a:noFill/>
        </p:spPr>
        <p:txBody>
          <a:bodyPr wrap="none" rtlCol="0">
            <a:spAutoFit/>
          </a:bodyPr>
          <a:lstStyle/>
          <a:p>
            <a:r>
              <a:rPr lang="en-US" sz="1400" i="1" dirty="0"/>
              <a:t>Source: </a:t>
            </a:r>
            <a:r>
              <a:rPr lang="en-US" sz="1400" i="1" dirty="0" err="1"/>
              <a:t>www.ayalpbilisim.com</a:t>
            </a:r>
            <a:endParaRPr lang="en-US" sz="1400" i="1" dirty="0"/>
          </a:p>
        </p:txBody>
      </p:sp>
    </p:spTree>
    <p:extLst>
      <p:ext uri="{BB962C8B-B14F-4D97-AF65-F5344CB8AC3E}">
        <p14:creationId xmlns:p14="http://schemas.microsoft.com/office/powerpoint/2010/main" val="414895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365127"/>
            <a:ext cx="7886700" cy="876652"/>
          </a:xfrm>
        </p:spPr>
        <p:txBody>
          <a:bodyPr>
            <a:normAutofit/>
          </a:bodyPr>
          <a:lstStyle/>
          <a:p>
            <a:r>
              <a:rPr lang="en-US" sz="2800" dirty="0"/>
              <a:t>Motivation</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a:xfrm>
            <a:off x="6457950" y="6366861"/>
            <a:ext cx="2057400" cy="365125"/>
          </a:xfrm>
        </p:spPr>
        <p:txBody>
          <a:bodyPr/>
          <a:lstStyle/>
          <a:p>
            <a:fld id="{61D55499-0115-0049-89CD-CC8763871F84}" type="slidenum">
              <a:rPr lang="en-US" smtClean="0"/>
              <a:t>11</a:t>
            </a:fld>
            <a:endParaRPr lang="en-US"/>
          </a:p>
        </p:txBody>
      </p:sp>
      <p:cxnSp>
        <p:nvCxnSpPr>
          <p:cNvPr id="7" name="Straight Connector 6">
            <a:extLst>
              <a:ext uri="{FF2B5EF4-FFF2-40B4-BE49-F238E27FC236}">
                <a16:creationId xmlns:a16="http://schemas.microsoft.com/office/drawing/2014/main" id="{3B5877D8-B058-0D49-8CBB-BB13EE360630}"/>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EA2CBE7-2374-9F44-B23B-818F262DC5B9}"/>
                  </a:ext>
                </a:extLst>
              </p:cNvPr>
              <p:cNvSpPr txBox="1"/>
              <p:nvPr/>
            </p:nvSpPr>
            <p:spPr>
              <a:xfrm>
                <a:off x="4915709" y="976590"/>
                <a:ext cx="3715312" cy="477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r>
                            <a:rPr lang="en-US" sz="2400" b="0" i="1" smtClean="0">
                              <a:latin typeface="Cambria Math" panose="02040503050406030204" pitchFamily="18" charset="0"/>
                            </a:rPr>
                            <m:t>−1,  </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r>
                            <a:rPr lang="en-US" sz="2400" b="0" i="1" smtClean="0">
                              <a:latin typeface="Cambria Math" panose="02040503050406030204" pitchFamily="18" charset="0"/>
                            </a:rPr>
                            <m:t>−2</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𝑙</m:t>
                          </m:r>
                          <m:r>
                            <a:rPr lang="en-US" sz="2400" b="0" i="1" smtClean="0">
                              <a:latin typeface="Cambria Math" panose="02040503050406030204" pitchFamily="18" charset="0"/>
                            </a:rPr>
                            <m:t> </m:t>
                          </m:r>
                        </m:sub>
                      </m:sSub>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DEA2CBE7-2374-9F44-B23B-818F262DC5B9}"/>
                  </a:ext>
                </a:extLst>
              </p:cNvPr>
              <p:cNvSpPr txBox="1">
                <a:spLocks noRot="1" noChangeAspect="1" noMove="1" noResize="1" noEditPoints="1" noAdjustHandles="1" noChangeArrowheads="1" noChangeShapeType="1" noTextEdit="1"/>
              </p:cNvSpPr>
              <p:nvPr/>
            </p:nvSpPr>
            <p:spPr>
              <a:xfrm>
                <a:off x="4915709" y="976590"/>
                <a:ext cx="3715312" cy="477888"/>
              </a:xfrm>
              <a:prstGeom prst="rect">
                <a:avLst/>
              </a:prstGeom>
              <a:blipFill>
                <a:blip r:embed="rId3"/>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B30F97B-9E73-CE42-AD23-4BB25B838CFC}"/>
                  </a:ext>
                </a:extLst>
              </p:cNvPr>
              <p:cNvSpPr txBox="1"/>
              <p:nvPr/>
            </p:nvSpPr>
            <p:spPr>
              <a:xfrm>
                <a:off x="4915709" y="1673393"/>
                <a:ext cx="4008661" cy="477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r>
                            <a:rPr lang="en-US" sz="2400" b="0" i="1" smtClean="0">
                              <a:latin typeface="Cambria Math" panose="02040503050406030204" pitchFamily="18" charset="0"/>
                            </a:rPr>
                            <m:t>,  </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𝑙</m:t>
                          </m:r>
                          <m:r>
                            <a:rPr lang="en-US" sz="2400" b="0" i="1" smtClean="0">
                              <a:latin typeface="Cambria Math" panose="02040503050406030204" pitchFamily="18" charset="0"/>
                            </a:rPr>
                            <m:t>+1 </m:t>
                          </m:r>
                        </m:sub>
                      </m:sSub>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EB30F97B-9E73-CE42-AD23-4BB25B838CFC}"/>
                  </a:ext>
                </a:extLst>
              </p:cNvPr>
              <p:cNvSpPr txBox="1">
                <a:spLocks noRot="1" noChangeAspect="1" noMove="1" noResize="1" noEditPoints="1" noAdjustHandles="1" noChangeArrowheads="1" noChangeShapeType="1" noTextEdit="1"/>
              </p:cNvSpPr>
              <p:nvPr/>
            </p:nvSpPr>
            <p:spPr>
              <a:xfrm>
                <a:off x="4915709" y="1673393"/>
                <a:ext cx="4008661" cy="477888"/>
              </a:xfrm>
              <a:prstGeom prst="rect">
                <a:avLst/>
              </a:prstGeom>
              <a:blipFill>
                <a:blip r:embed="rId4"/>
                <a:stretch>
                  <a:fillRect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FA246418-98EB-164B-8770-7541E9E0188B}"/>
                  </a:ext>
                </a:extLst>
              </p:cNvPr>
              <p:cNvGraphicFramePr>
                <a:graphicFrameLocks noGrp="1"/>
              </p:cNvGraphicFramePr>
              <p:nvPr>
                <p:extLst>
                  <p:ext uri="{D42A27DB-BD31-4B8C-83A1-F6EECF244321}">
                    <p14:modId xmlns:p14="http://schemas.microsoft.com/office/powerpoint/2010/main" val="2136606130"/>
                  </p:ext>
                </p:extLst>
              </p:nvPr>
            </p:nvGraphicFramePr>
            <p:xfrm>
              <a:off x="4489463" y="2559157"/>
              <a:ext cx="2573440" cy="384611"/>
            </p:xfrm>
            <a:graphic>
              <a:graphicData uri="http://schemas.openxmlformats.org/drawingml/2006/table">
                <a:tbl>
                  <a:tblPr firstRow="1" bandRow="1">
                    <a:tableStyleId>{5940675A-B579-460E-94D1-54222C63F5DA}</a:tableStyleId>
                  </a:tblPr>
                  <a:tblGrid>
                    <a:gridCol w="643360">
                      <a:extLst>
                        <a:ext uri="{9D8B030D-6E8A-4147-A177-3AD203B41FA5}">
                          <a16:colId xmlns:a16="http://schemas.microsoft.com/office/drawing/2014/main" val="3478374865"/>
                        </a:ext>
                      </a:extLst>
                    </a:gridCol>
                    <a:gridCol w="643360">
                      <a:extLst>
                        <a:ext uri="{9D8B030D-6E8A-4147-A177-3AD203B41FA5}">
                          <a16:colId xmlns:a16="http://schemas.microsoft.com/office/drawing/2014/main" val="1573454917"/>
                        </a:ext>
                      </a:extLst>
                    </a:gridCol>
                    <a:gridCol w="643360">
                      <a:extLst>
                        <a:ext uri="{9D8B030D-6E8A-4147-A177-3AD203B41FA5}">
                          <a16:colId xmlns:a16="http://schemas.microsoft.com/office/drawing/2014/main" val="2236505823"/>
                        </a:ext>
                      </a:extLst>
                    </a:gridCol>
                    <a:gridCol w="643360">
                      <a:extLst>
                        <a:ext uri="{9D8B030D-6E8A-4147-A177-3AD203B41FA5}">
                          <a16:colId xmlns:a16="http://schemas.microsoft.com/office/drawing/2014/main" val="2261667262"/>
                        </a:ext>
                      </a:extLst>
                    </a:gridCol>
                  </a:tblGrid>
                  <a:tr h="384611">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vi-VN" sz="1800" b="0" i="1" smtClean="0">
                                        <a:latin typeface="Cambria Math" panose="02040503050406030204" pitchFamily="18" charset="0"/>
                                      </a:rPr>
                                      <m:t>𝑥</m:t>
                                    </m:r>
                                  </m:e>
                                  <m:sub>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𝑙</m:t>
                                    </m:r>
                                  </m:sub>
                                </m:sSub>
                                <m:r>
                                  <a:rPr lang="vi-VN" sz="1800" b="0" i="1" smtClean="0">
                                    <a:latin typeface="Cambria Math" panose="02040503050406030204" pitchFamily="18" charset="0"/>
                                  </a:rPr>
                                  <m:t> </m:t>
                                </m:r>
                              </m:oMath>
                            </m:oMathPara>
                          </a14:m>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b="0" dirty="0"/>
                            <a:t>…</a:t>
                          </a:r>
                          <a14:m>
                            <m:oMath xmlns:m="http://schemas.openxmlformats.org/officeDocument/2006/math">
                              <m:r>
                                <a:rPr lang="vi-VN" sz="1800" b="0" i="1" smtClean="0">
                                  <a:latin typeface="Cambria Math" panose="02040503050406030204" pitchFamily="18" charset="0"/>
                                </a:rPr>
                                <m:t> </m:t>
                              </m:r>
                            </m:oMath>
                          </a14:m>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vi-VN" sz="1800" b="0" i="1" smtClean="0">
                                        <a:latin typeface="Cambria Math" panose="02040503050406030204" pitchFamily="18" charset="0"/>
                                      </a:rPr>
                                      <m:t>𝑥</m:t>
                                    </m:r>
                                  </m:e>
                                  <m:sub>
                                    <m:r>
                                      <a:rPr lang="en-US" sz="1800" b="0" i="1" smtClean="0">
                                        <a:latin typeface="Cambria Math" panose="02040503050406030204" pitchFamily="18" charset="0"/>
                                      </a:rPr>
                                      <m:t>𝑡</m:t>
                                    </m:r>
                                    <m:r>
                                      <a:rPr lang="en-US" sz="1800" b="0" i="1" smtClean="0">
                                        <a:latin typeface="Cambria Math" panose="02040503050406030204" pitchFamily="18" charset="0"/>
                                      </a:rPr>
                                      <m:t>−2</m:t>
                                    </m:r>
                                  </m:sub>
                                </m:sSub>
                              </m:oMath>
                            </m:oMathPara>
                          </a14:m>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vi-VN" sz="1800" b="0" i="1" smtClean="0">
                                        <a:latin typeface="Cambria Math" panose="02040503050406030204" pitchFamily="18" charset="0"/>
                                      </a:rPr>
                                      <m:t>𝑥</m:t>
                                    </m:r>
                                  </m:e>
                                  <m:sub>
                                    <m:r>
                                      <a:rPr lang="en-US" sz="1800" b="0" i="1" smtClean="0">
                                        <a:latin typeface="Cambria Math" panose="02040503050406030204" pitchFamily="18" charset="0"/>
                                      </a:rPr>
                                      <m:t>𝑡</m:t>
                                    </m:r>
                                    <m:r>
                                      <a:rPr lang="en-US" sz="1800" b="0" i="1" smtClean="0">
                                        <a:latin typeface="Cambria Math" panose="02040503050406030204" pitchFamily="18" charset="0"/>
                                      </a:rPr>
                                      <m:t>−1</m:t>
                                    </m:r>
                                  </m:sub>
                                </m:sSub>
                                <m:r>
                                  <a:rPr lang="vi-VN" sz="1800" b="0" i="1" smtClean="0">
                                    <a:latin typeface="Cambria Math" panose="02040503050406030204" pitchFamily="18" charset="0"/>
                                  </a:rPr>
                                  <m:t> </m:t>
                                </m:r>
                              </m:oMath>
                            </m:oMathPara>
                          </a14:m>
                          <a:endParaRPr lang="en-US" sz="1800" dirty="0"/>
                        </a:p>
                      </a:txBody>
                      <a:tcPr/>
                    </a:tc>
                    <a:extLst>
                      <a:ext uri="{0D108BD9-81ED-4DB2-BD59-A6C34878D82A}">
                        <a16:rowId xmlns:a16="http://schemas.microsoft.com/office/drawing/2014/main" val="4161947012"/>
                      </a:ext>
                    </a:extLst>
                  </a:tr>
                </a:tbl>
              </a:graphicData>
            </a:graphic>
          </p:graphicFrame>
        </mc:Choice>
        <mc:Fallback xmlns="">
          <p:graphicFrame>
            <p:nvGraphicFramePr>
              <p:cNvPr id="13" name="Table 12">
                <a:extLst>
                  <a:ext uri="{FF2B5EF4-FFF2-40B4-BE49-F238E27FC236}">
                    <a16:creationId xmlns:a16="http://schemas.microsoft.com/office/drawing/2014/main" id="{FA246418-98EB-164B-8770-7541E9E0188B}"/>
                  </a:ext>
                </a:extLst>
              </p:cNvPr>
              <p:cNvGraphicFramePr>
                <a:graphicFrameLocks noGrp="1"/>
              </p:cNvGraphicFramePr>
              <p:nvPr>
                <p:extLst>
                  <p:ext uri="{D42A27DB-BD31-4B8C-83A1-F6EECF244321}">
                    <p14:modId xmlns:p14="http://schemas.microsoft.com/office/powerpoint/2010/main" val="2136606130"/>
                  </p:ext>
                </p:extLst>
              </p:nvPr>
            </p:nvGraphicFramePr>
            <p:xfrm>
              <a:off x="4489463" y="2559157"/>
              <a:ext cx="2573440" cy="384611"/>
            </p:xfrm>
            <a:graphic>
              <a:graphicData uri="http://schemas.openxmlformats.org/drawingml/2006/table">
                <a:tbl>
                  <a:tblPr firstRow="1" bandRow="1">
                    <a:tableStyleId>{5940675A-B579-460E-94D1-54222C63F5DA}</a:tableStyleId>
                  </a:tblPr>
                  <a:tblGrid>
                    <a:gridCol w="643360">
                      <a:extLst>
                        <a:ext uri="{9D8B030D-6E8A-4147-A177-3AD203B41FA5}">
                          <a16:colId xmlns:a16="http://schemas.microsoft.com/office/drawing/2014/main" val="3478374865"/>
                        </a:ext>
                      </a:extLst>
                    </a:gridCol>
                    <a:gridCol w="643360">
                      <a:extLst>
                        <a:ext uri="{9D8B030D-6E8A-4147-A177-3AD203B41FA5}">
                          <a16:colId xmlns:a16="http://schemas.microsoft.com/office/drawing/2014/main" val="1573454917"/>
                        </a:ext>
                      </a:extLst>
                    </a:gridCol>
                    <a:gridCol w="643360">
                      <a:extLst>
                        <a:ext uri="{9D8B030D-6E8A-4147-A177-3AD203B41FA5}">
                          <a16:colId xmlns:a16="http://schemas.microsoft.com/office/drawing/2014/main" val="2236505823"/>
                        </a:ext>
                      </a:extLst>
                    </a:gridCol>
                    <a:gridCol w="643360">
                      <a:extLst>
                        <a:ext uri="{9D8B030D-6E8A-4147-A177-3AD203B41FA5}">
                          <a16:colId xmlns:a16="http://schemas.microsoft.com/office/drawing/2014/main" val="2261667262"/>
                        </a:ext>
                      </a:extLst>
                    </a:gridCol>
                  </a:tblGrid>
                  <a:tr h="384611">
                    <a:tc>
                      <a:txBody>
                        <a:bodyPr/>
                        <a:lstStyle/>
                        <a:p>
                          <a:endParaRPr lang="en-US"/>
                        </a:p>
                      </a:txBody>
                      <a:tcPr>
                        <a:blipFill>
                          <a:blip r:embed="rId5"/>
                          <a:stretch>
                            <a:fillRect l="-1961" t="-9677" r="-300000" b="-16129"/>
                          </a:stretch>
                        </a:blipFill>
                      </a:tcPr>
                    </a:tc>
                    <a:tc>
                      <a:txBody>
                        <a:bodyPr/>
                        <a:lstStyle/>
                        <a:p>
                          <a:endParaRPr lang="en-US"/>
                        </a:p>
                      </a:txBody>
                      <a:tcPr>
                        <a:blipFill>
                          <a:blip r:embed="rId5"/>
                          <a:stretch>
                            <a:fillRect l="-101961" t="-9677" r="-200000" b="-16129"/>
                          </a:stretch>
                        </a:blipFill>
                      </a:tcPr>
                    </a:tc>
                    <a:tc>
                      <a:txBody>
                        <a:bodyPr/>
                        <a:lstStyle/>
                        <a:p>
                          <a:endParaRPr lang="en-US"/>
                        </a:p>
                      </a:txBody>
                      <a:tcPr>
                        <a:blipFill>
                          <a:blip r:embed="rId5"/>
                          <a:stretch>
                            <a:fillRect l="-201961" t="-9677" r="-100000" b="-16129"/>
                          </a:stretch>
                        </a:blipFill>
                      </a:tcPr>
                    </a:tc>
                    <a:tc>
                      <a:txBody>
                        <a:bodyPr/>
                        <a:lstStyle/>
                        <a:p>
                          <a:endParaRPr lang="en-US"/>
                        </a:p>
                      </a:txBody>
                      <a:tcPr>
                        <a:blipFill>
                          <a:blip r:embed="rId5"/>
                          <a:stretch>
                            <a:fillRect l="-301961" t="-9677" b="-16129"/>
                          </a:stretch>
                        </a:blipFill>
                      </a:tcPr>
                    </a:tc>
                    <a:extLst>
                      <a:ext uri="{0D108BD9-81ED-4DB2-BD59-A6C34878D82A}">
                        <a16:rowId xmlns:a16="http://schemas.microsoft.com/office/drawing/2014/main" val="41619470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F8334F54-111D-614F-AD33-F17BBE719855}"/>
                  </a:ext>
                </a:extLst>
              </p:cNvPr>
              <p:cNvGraphicFramePr>
                <a:graphicFrameLocks noGrp="1"/>
              </p:cNvGraphicFramePr>
              <p:nvPr>
                <p:extLst>
                  <p:ext uri="{D42A27DB-BD31-4B8C-83A1-F6EECF244321}">
                    <p14:modId xmlns:p14="http://schemas.microsoft.com/office/powerpoint/2010/main" val="257575355"/>
                  </p:ext>
                </p:extLst>
              </p:nvPr>
            </p:nvGraphicFramePr>
            <p:xfrm>
              <a:off x="7178125" y="2566042"/>
              <a:ext cx="648970" cy="370840"/>
            </p:xfrm>
            <a:graphic>
              <a:graphicData uri="http://schemas.openxmlformats.org/drawingml/2006/table">
                <a:tbl>
                  <a:tblPr firstRow="1" bandRow="1">
                    <a:tableStyleId>{5940675A-B579-460E-94D1-54222C63F5DA}</a:tableStyleId>
                  </a:tblPr>
                  <a:tblGrid>
                    <a:gridCol w="648970">
                      <a:extLst>
                        <a:ext uri="{9D8B030D-6E8A-4147-A177-3AD203B41FA5}">
                          <a16:colId xmlns:a16="http://schemas.microsoft.com/office/drawing/2014/main" val="317800388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𝑡</m:t>
                                    </m:r>
                                  </m:sub>
                                </m:sSub>
                                <m:r>
                                  <a:rPr lang="vi-VN" sz="1800" b="0" i="1" smtClean="0">
                                    <a:latin typeface="Cambria Math" panose="02040503050406030204" pitchFamily="18" charset="0"/>
                                  </a:rPr>
                                  <m:t> </m:t>
                                </m:r>
                              </m:oMath>
                            </m:oMathPara>
                          </a14:m>
                          <a:endParaRPr lang="en-US" sz="1800" dirty="0"/>
                        </a:p>
                      </a:txBody>
                      <a:tcPr>
                        <a:solidFill>
                          <a:schemeClr val="accent2">
                            <a:lumMod val="40000"/>
                            <a:lumOff val="60000"/>
                          </a:schemeClr>
                        </a:solidFill>
                      </a:tcPr>
                    </a:tc>
                    <a:extLst>
                      <a:ext uri="{0D108BD9-81ED-4DB2-BD59-A6C34878D82A}">
                        <a16:rowId xmlns:a16="http://schemas.microsoft.com/office/drawing/2014/main" val="1196303322"/>
                      </a:ext>
                    </a:extLst>
                  </a:tr>
                </a:tbl>
              </a:graphicData>
            </a:graphic>
          </p:graphicFrame>
        </mc:Choice>
        <mc:Fallback xmlns="">
          <p:graphicFrame>
            <p:nvGraphicFramePr>
              <p:cNvPr id="14" name="Table 13">
                <a:extLst>
                  <a:ext uri="{FF2B5EF4-FFF2-40B4-BE49-F238E27FC236}">
                    <a16:creationId xmlns:a16="http://schemas.microsoft.com/office/drawing/2014/main" id="{F8334F54-111D-614F-AD33-F17BBE719855}"/>
                  </a:ext>
                </a:extLst>
              </p:cNvPr>
              <p:cNvGraphicFramePr>
                <a:graphicFrameLocks noGrp="1"/>
              </p:cNvGraphicFramePr>
              <p:nvPr>
                <p:extLst>
                  <p:ext uri="{D42A27DB-BD31-4B8C-83A1-F6EECF244321}">
                    <p14:modId xmlns:p14="http://schemas.microsoft.com/office/powerpoint/2010/main" val="257575355"/>
                  </p:ext>
                </p:extLst>
              </p:nvPr>
            </p:nvGraphicFramePr>
            <p:xfrm>
              <a:off x="7178125" y="2566042"/>
              <a:ext cx="648970" cy="370840"/>
            </p:xfrm>
            <a:graphic>
              <a:graphicData uri="http://schemas.openxmlformats.org/drawingml/2006/table">
                <a:tbl>
                  <a:tblPr firstRow="1" bandRow="1">
                    <a:tableStyleId>{5940675A-B579-460E-94D1-54222C63F5DA}</a:tableStyleId>
                  </a:tblPr>
                  <a:tblGrid>
                    <a:gridCol w="648970">
                      <a:extLst>
                        <a:ext uri="{9D8B030D-6E8A-4147-A177-3AD203B41FA5}">
                          <a16:colId xmlns:a16="http://schemas.microsoft.com/office/drawing/2014/main" val="3178003888"/>
                        </a:ext>
                      </a:extLst>
                    </a:gridCol>
                  </a:tblGrid>
                  <a:tr h="370840">
                    <a:tc>
                      <a:txBody>
                        <a:bodyPr/>
                        <a:lstStyle/>
                        <a:p>
                          <a:endParaRPr lang="en-US"/>
                        </a:p>
                      </a:txBody>
                      <a:tcPr>
                        <a:blipFill>
                          <a:blip r:embed="rId6"/>
                          <a:stretch>
                            <a:fillRect l="-1923" t="-3333" b="-10000"/>
                          </a:stretch>
                        </a:blipFill>
                      </a:tcPr>
                    </a:tc>
                    <a:extLst>
                      <a:ext uri="{0D108BD9-81ED-4DB2-BD59-A6C34878D82A}">
                        <a16:rowId xmlns:a16="http://schemas.microsoft.com/office/drawing/2014/main" val="119630332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C3D3F504-5654-6745-8D85-CE2CCA246300}"/>
                  </a:ext>
                </a:extLst>
              </p:cNvPr>
              <p:cNvGraphicFramePr>
                <a:graphicFrameLocks noGrp="1"/>
              </p:cNvGraphicFramePr>
              <p:nvPr>
                <p:extLst>
                  <p:ext uri="{D42A27DB-BD31-4B8C-83A1-F6EECF244321}">
                    <p14:modId xmlns:p14="http://schemas.microsoft.com/office/powerpoint/2010/main" val="3968976600"/>
                  </p:ext>
                </p:extLst>
              </p:nvPr>
            </p:nvGraphicFramePr>
            <p:xfrm>
              <a:off x="4607283" y="3190185"/>
              <a:ext cx="2662832" cy="384611"/>
            </p:xfrm>
            <a:graphic>
              <a:graphicData uri="http://schemas.openxmlformats.org/drawingml/2006/table">
                <a:tbl>
                  <a:tblPr firstRow="1" bandRow="1">
                    <a:tableStyleId>{5940675A-B579-460E-94D1-54222C63F5DA}</a:tableStyleId>
                  </a:tblPr>
                  <a:tblGrid>
                    <a:gridCol w="846834">
                      <a:extLst>
                        <a:ext uri="{9D8B030D-6E8A-4147-A177-3AD203B41FA5}">
                          <a16:colId xmlns:a16="http://schemas.microsoft.com/office/drawing/2014/main" val="3478374865"/>
                        </a:ext>
                      </a:extLst>
                    </a:gridCol>
                    <a:gridCol w="484582">
                      <a:extLst>
                        <a:ext uri="{9D8B030D-6E8A-4147-A177-3AD203B41FA5}">
                          <a16:colId xmlns:a16="http://schemas.microsoft.com/office/drawing/2014/main" val="1573454917"/>
                        </a:ext>
                      </a:extLst>
                    </a:gridCol>
                    <a:gridCol w="665708">
                      <a:extLst>
                        <a:ext uri="{9D8B030D-6E8A-4147-A177-3AD203B41FA5}">
                          <a16:colId xmlns:a16="http://schemas.microsoft.com/office/drawing/2014/main" val="2236505823"/>
                        </a:ext>
                      </a:extLst>
                    </a:gridCol>
                    <a:gridCol w="665708">
                      <a:extLst>
                        <a:ext uri="{9D8B030D-6E8A-4147-A177-3AD203B41FA5}">
                          <a16:colId xmlns:a16="http://schemas.microsoft.com/office/drawing/2014/main" val="2261667262"/>
                        </a:ext>
                      </a:extLst>
                    </a:gridCol>
                  </a:tblGrid>
                  <a:tr h="384611">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vi-VN" sz="1800" b="0" i="1" smtClean="0">
                                        <a:latin typeface="Cambria Math" panose="02040503050406030204" pitchFamily="18" charset="0"/>
                                      </a:rPr>
                                      <m:t>𝑥</m:t>
                                    </m:r>
                                  </m:e>
                                  <m:sub>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𝑙</m:t>
                                    </m:r>
                                    <m:r>
                                      <a:rPr lang="en-US" sz="1800" b="0" i="1" smtClean="0">
                                        <a:latin typeface="Cambria Math" panose="02040503050406030204" pitchFamily="18" charset="0"/>
                                      </a:rPr>
                                      <m:t>+1</m:t>
                                    </m:r>
                                  </m:sub>
                                </m:sSub>
                                <m:r>
                                  <a:rPr lang="vi-VN" sz="1800" b="0" i="1" smtClean="0">
                                    <a:latin typeface="Cambria Math" panose="02040503050406030204" pitchFamily="18" charset="0"/>
                                  </a:rPr>
                                  <m:t> </m:t>
                                </m:r>
                              </m:oMath>
                            </m:oMathPara>
                          </a14:m>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b="0" dirty="0"/>
                            <a:t>…</a:t>
                          </a:r>
                          <a14:m>
                            <m:oMath xmlns:m="http://schemas.openxmlformats.org/officeDocument/2006/math">
                              <m:r>
                                <a:rPr lang="vi-VN" sz="1800" b="0" i="1" smtClean="0">
                                  <a:latin typeface="Cambria Math" panose="02040503050406030204" pitchFamily="18" charset="0"/>
                                </a:rPr>
                                <m:t> </m:t>
                              </m:r>
                            </m:oMath>
                          </a14:m>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vi-VN" sz="1800" b="0" i="1" smtClean="0">
                                        <a:latin typeface="Cambria Math" panose="02040503050406030204" pitchFamily="18" charset="0"/>
                                      </a:rPr>
                                      <m:t>𝑥</m:t>
                                    </m:r>
                                  </m:e>
                                  <m:sub>
                                    <m:r>
                                      <a:rPr lang="en-US" sz="1800" b="0" i="1" smtClean="0">
                                        <a:latin typeface="Cambria Math" panose="02040503050406030204" pitchFamily="18" charset="0"/>
                                      </a:rPr>
                                      <m:t>𝑡</m:t>
                                    </m:r>
                                    <m:r>
                                      <a:rPr lang="en-US" sz="1800" b="0" i="1" smtClean="0">
                                        <a:latin typeface="Cambria Math" panose="02040503050406030204" pitchFamily="18" charset="0"/>
                                      </a:rPr>
                                      <m:t>−1</m:t>
                                    </m:r>
                                  </m:sub>
                                </m:sSub>
                              </m:oMath>
                            </m:oMathPara>
                          </a14:m>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vi-VN" sz="1800" b="0" i="1" smtClean="0">
                                        <a:latin typeface="Cambria Math" panose="02040503050406030204" pitchFamily="18" charset="0"/>
                                      </a:rPr>
                                      <m:t>𝑥</m:t>
                                    </m:r>
                                  </m:e>
                                  <m:sub>
                                    <m:r>
                                      <a:rPr lang="en-US" sz="1800" b="0" i="1" smtClean="0">
                                        <a:latin typeface="Cambria Math" panose="02040503050406030204" pitchFamily="18" charset="0"/>
                                      </a:rPr>
                                      <m:t>𝑡</m:t>
                                    </m:r>
                                  </m:sub>
                                </m:sSub>
                                <m:r>
                                  <a:rPr lang="vi-VN" sz="1800" b="0" i="1" smtClean="0">
                                    <a:latin typeface="Cambria Math" panose="02040503050406030204" pitchFamily="18" charset="0"/>
                                  </a:rPr>
                                  <m:t> </m:t>
                                </m:r>
                              </m:oMath>
                            </m:oMathPara>
                          </a14:m>
                          <a:endParaRPr lang="en-US" sz="1800" dirty="0"/>
                        </a:p>
                      </a:txBody>
                      <a:tcPr/>
                    </a:tc>
                    <a:extLst>
                      <a:ext uri="{0D108BD9-81ED-4DB2-BD59-A6C34878D82A}">
                        <a16:rowId xmlns:a16="http://schemas.microsoft.com/office/drawing/2014/main" val="4161947012"/>
                      </a:ext>
                    </a:extLst>
                  </a:tr>
                </a:tbl>
              </a:graphicData>
            </a:graphic>
          </p:graphicFrame>
        </mc:Choice>
        <mc:Fallback xmlns="">
          <p:graphicFrame>
            <p:nvGraphicFramePr>
              <p:cNvPr id="15" name="Table 14">
                <a:extLst>
                  <a:ext uri="{FF2B5EF4-FFF2-40B4-BE49-F238E27FC236}">
                    <a16:creationId xmlns:a16="http://schemas.microsoft.com/office/drawing/2014/main" id="{C3D3F504-5654-6745-8D85-CE2CCA246300}"/>
                  </a:ext>
                </a:extLst>
              </p:cNvPr>
              <p:cNvGraphicFramePr>
                <a:graphicFrameLocks noGrp="1"/>
              </p:cNvGraphicFramePr>
              <p:nvPr>
                <p:extLst>
                  <p:ext uri="{D42A27DB-BD31-4B8C-83A1-F6EECF244321}">
                    <p14:modId xmlns:p14="http://schemas.microsoft.com/office/powerpoint/2010/main" val="3968976600"/>
                  </p:ext>
                </p:extLst>
              </p:nvPr>
            </p:nvGraphicFramePr>
            <p:xfrm>
              <a:off x="4607283" y="3190185"/>
              <a:ext cx="2662832" cy="384611"/>
            </p:xfrm>
            <a:graphic>
              <a:graphicData uri="http://schemas.openxmlformats.org/drawingml/2006/table">
                <a:tbl>
                  <a:tblPr firstRow="1" bandRow="1">
                    <a:tableStyleId>{5940675A-B579-460E-94D1-54222C63F5DA}</a:tableStyleId>
                  </a:tblPr>
                  <a:tblGrid>
                    <a:gridCol w="846834">
                      <a:extLst>
                        <a:ext uri="{9D8B030D-6E8A-4147-A177-3AD203B41FA5}">
                          <a16:colId xmlns:a16="http://schemas.microsoft.com/office/drawing/2014/main" val="3478374865"/>
                        </a:ext>
                      </a:extLst>
                    </a:gridCol>
                    <a:gridCol w="484582">
                      <a:extLst>
                        <a:ext uri="{9D8B030D-6E8A-4147-A177-3AD203B41FA5}">
                          <a16:colId xmlns:a16="http://schemas.microsoft.com/office/drawing/2014/main" val="1573454917"/>
                        </a:ext>
                      </a:extLst>
                    </a:gridCol>
                    <a:gridCol w="665708">
                      <a:extLst>
                        <a:ext uri="{9D8B030D-6E8A-4147-A177-3AD203B41FA5}">
                          <a16:colId xmlns:a16="http://schemas.microsoft.com/office/drawing/2014/main" val="2236505823"/>
                        </a:ext>
                      </a:extLst>
                    </a:gridCol>
                    <a:gridCol w="665708">
                      <a:extLst>
                        <a:ext uri="{9D8B030D-6E8A-4147-A177-3AD203B41FA5}">
                          <a16:colId xmlns:a16="http://schemas.microsoft.com/office/drawing/2014/main" val="2261667262"/>
                        </a:ext>
                      </a:extLst>
                    </a:gridCol>
                  </a:tblGrid>
                  <a:tr h="384611">
                    <a:tc>
                      <a:txBody>
                        <a:bodyPr/>
                        <a:lstStyle/>
                        <a:p>
                          <a:endParaRPr lang="en-US"/>
                        </a:p>
                      </a:txBody>
                      <a:tcPr>
                        <a:blipFill>
                          <a:blip r:embed="rId7"/>
                          <a:stretch>
                            <a:fillRect l="-1493" t="-9677" r="-214925" b="-16129"/>
                          </a:stretch>
                        </a:blipFill>
                      </a:tcPr>
                    </a:tc>
                    <a:tc>
                      <a:txBody>
                        <a:bodyPr/>
                        <a:lstStyle/>
                        <a:p>
                          <a:endParaRPr lang="en-US"/>
                        </a:p>
                      </a:txBody>
                      <a:tcPr>
                        <a:blipFill>
                          <a:blip r:embed="rId7"/>
                          <a:stretch>
                            <a:fillRect l="-174359" t="-9677" r="-269231" b="-16129"/>
                          </a:stretch>
                        </a:blipFill>
                      </a:tcPr>
                    </a:tc>
                    <a:tc>
                      <a:txBody>
                        <a:bodyPr/>
                        <a:lstStyle/>
                        <a:p>
                          <a:endParaRPr lang="en-US"/>
                        </a:p>
                      </a:txBody>
                      <a:tcPr>
                        <a:blipFill>
                          <a:blip r:embed="rId7"/>
                          <a:stretch>
                            <a:fillRect l="-205769" t="-9677" r="-101923" b="-16129"/>
                          </a:stretch>
                        </a:blipFill>
                      </a:tcPr>
                    </a:tc>
                    <a:tc>
                      <a:txBody>
                        <a:bodyPr/>
                        <a:lstStyle/>
                        <a:p>
                          <a:endParaRPr lang="en-US"/>
                        </a:p>
                      </a:txBody>
                      <a:tcPr>
                        <a:blipFill>
                          <a:blip r:embed="rId7"/>
                          <a:stretch>
                            <a:fillRect l="-300000" t="-9677" b="-16129"/>
                          </a:stretch>
                        </a:blipFill>
                      </a:tcPr>
                    </a:tc>
                    <a:extLst>
                      <a:ext uri="{0D108BD9-81ED-4DB2-BD59-A6C34878D82A}">
                        <a16:rowId xmlns:a16="http://schemas.microsoft.com/office/drawing/2014/main" val="41619470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1C9A92CC-D948-5444-8A32-6B92DF34A739}"/>
                  </a:ext>
                </a:extLst>
              </p:cNvPr>
              <p:cNvGraphicFramePr>
                <a:graphicFrameLocks noGrp="1"/>
              </p:cNvGraphicFramePr>
              <p:nvPr>
                <p:extLst>
                  <p:ext uri="{D42A27DB-BD31-4B8C-83A1-F6EECF244321}">
                    <p14:modId xmlns:p14="http://schemas.microsoft.com/office/powerpoint/2010/main" val="1667711102"/>
                  </p:ext>
                </p:extLst>
              </p:nvPr>
            </p:nvGraphicFramePr>
            <p:xfrm>
              <a:off x="7385335" y="3197070"/>
              <a:ext cx="648970" cy="370840"/>
            </p:xfrm>
            <a:graphic>
              <a:graphicData uri="http://schemas.openxmlformats.org/drawingml/2006/table">
                <a:tbl>
                  <a:tblPr firstRow="1" bandRow="1">
                    <a:tableStyleId>{5940675A-B579-460E-94D1-54222C63F5DA}</a:tableStyleId>
                  </a:tblPr>
                  <a:tblGrid>
                    <a:gridCol w="648970">
                      <a:extLst>
                        <a:ext uri="{9D8B030D-6E8A-4147-A177-3AD203B41FA5}">
                          <a16:colId xmlns:a16="http://schemas.microsoft.com/office/drawing/2014/main" val="317800388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𝑡</m:t>
                                    </m:r>
                                    <m:r>
                                      <a:rPr lang="en-US" sz="1800" b="0" i="1" smtClean="0">
                                        <a:latin typeface="Cambria Math" panose="02040503050406030204" pitchFamily="18" charset="0"/>
                                      </a:rPr>
                                      <m:t>+1</m:t>
                                    </m:r>
                                  </m:sub>
                                </m:sSub>
                                <m:r>
                                  <a:rPr lang="vi-VN" sz="1800" b="0" i="1" smtClean="0">
                                    <a:latin typeface="Cambria Math" panose="02040503050406030204" pitchFamily="18" charset="0"/>
                                  </a:rPr>
                                  <m:t> </m:t>
                                </m:r>
                              </m:oMath>
                            </m:oMathPara>
                          </a14:m>
                          <a:endParaRPr lang="en-US" sz="1800" dirty="0"/>
                        </a:p>
                      </a:txBody>
                      <a:tcPr>
                        <a:solidFill>
                          <a:schemeClr val="accent2">
                            <a:lumMod val="40000"/>
                            <a:lumOff val="60000"/>
                          </a:schemeClr>
                        </a:solidFill>
                      </a:tcPr>
                    </a:tc>
                    <a:extLst>
                      <a:ext uri="{0D108BD9-81ED-4DB2-BD59-A6C34878D82A}">
                        <a16:rowId xmlns:a16="http://schemas.microsoft.com/office/drawing/2014/main" val="1196303322"/>
                      </a:ext>
                    </a:extLst>
                  </a:tr>
                </a:tbl>
              </a:graphicData>
            </a:graphic>
          </p:graphicFrame>
        </mc:Choice>
        <mc:Fallback xmlns="">
          <p:graphicFrame>
            <p:nvGraphicFramePr>
              <p:cNvPr id="16" name="Table 15">
                <a:extLst>
                  <a:ext uri="{FF2B5EF4-FFF2-40B4-BE49-F238E27FC236}">
                    <a16:creationId xmlns:a16="http://schemas.microsoft.com/office/drawing/2014/main" id="{1C9A92CC-D948-5444-8A32-6B92DF34A739}"/>
                  </a:ext>
                </a:extLst>
              </p:cNvPr>
              <p:cNvGraphicFramePr>
                <a:graphicFrameLocks noGrp="1"/>
              </p:cNvGraphicFramePr>
              <p:nvPr>
                <p:extLst>
                  <p:ext uri="{D42A27DB-BD31-4B8C-83A1-F6EECF244321}">
                    <p14:modId xmlns:p14="http://schemas.microsoft.com/office/powerpoint/2010/main" val="1667711102"/>
                  </p:ext>
                </p:extLst>
              </p:nvPr>
            </p:nvGraphicFramePr>
            <p:xfrm>
              <a:off x="7385335" y="3197070"/>
              <a:ext cx="648970" cy="370840"/>
            </p:xfrm>
            <a:graphic>
              <a:graphicData uri="http://schemas.openxmlformats.org/drawingml/2006/table">
                <a:tbl>
                  <a:tblPr firstRow="1" bandRow="1">
                    <a:tableStyleId>{5940675A-B579-460E-94D1-54222C63F5DA}</a:tableStyleId>
                  </a:tblPr>
                  <a:tblGrid>
                    <a:gridCol w="648970">
                      <a:extLst>
                        <a:ext uri="{9D8B030D-6E8A-4147-A177-3AD203B41FA5}">
                          <a16:colId xmlns:a16="http://schemas.microsoft.com/office/drawing/2014/main" val="3178003888"/>
                        </a:ext>
                      </a:extLst>
                    </a:gridCol>
                  </a:tblGrid>
                  <a:tr h="370840">
                    <a:tc>
                      <a:txBody>
                        <a:bodyPr/>
                        <a:lstStyle/>
                        <a:p>
                          <a:endParaRPr lang="en-US"/>
                        </a:p>
                      </a:txBody>
                      <a:tcPr>
                        <a:blipFill>
                          <a:blip r:embed="rId8"/>
                          <a:stretch>
                            <a:fillRect l="-1923" r="-1923" b="-13333"/>
                          </a:stretch>
                        </a:blipFill>
                      </a:tcPr>
                    </a:tc>
                    <a:extLst>
                      <a:ext uri="{0D108BD9-81ED-4DB2-BD59-A6C34878D82A}">
                        <a16:rowId xmlns:a16="http://schemas.microsoft.com/office/drawing/2014/main" val="119630332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id="{65B54C38-518A-4B4E-A455-682FCB9B60F7}"/>
                  </a:ext>
                </a:extLst>
              </p:cNvPr>
              <p:cNvGraphicFramePr>
                <a:graphicFrameLocks noGrp="1"/>
              </p:cNvGraphicFramePr>
              <p:nvPr>
                <p:extLst>
                  <p:ext uri="{D42A27DB-BD31-4B8C-83A1-F6EECF244321}">
                    <p14:modId xmlns:p14="http://schemas.microsoft.com/office/powerpoint/2010/main" val="1939818790"/>
                  </p:ext>
                </p:extLst>
              </p:nvPr>
            </p:nvGraphicFramePr>
            <p:xfrm>
              <a:off x="4984402" y="3796473"/>
              <a:ext cx="2573440" cy="384611"/>
            </p:xfrm>
            <a:graphic>
              <a:graphicData uri="http://schemas.openxmlformats.org/drawingml/2006/table">
                <a:tbl>
                  <a:tblPr firstRow="1" bandRow="1">
                    <a:tableStyleId>{5940675A-B579-460E-94D1-54222C63F5DA}</a:tableStyleId>
                  </a:tblPr>
                  <a:tblGrid>
                    <a:gridCol w="643360">
                      <a:extLst>
                        <a:ext uri="{9D8B030D-6E8A-4147-A177-3AD203B41FA5}">
                          <a16:colId xmlns:a16="http://schemas.microsoft.com/office/drawing/2014/main" val="3478374865"/>
                        </a:ext>
                      </a:extLst>
                    </a:gridCol>
                    <a:gridCol w="643360">
                      <a:extLst>
                        <a:ext uri="{9D8B030D-6E8A-4147-A177-3AD203B41FA5}">
                          <a16:colId xmlns:a16="http://schemas.microsoft.com/office/drawing/2014/main" val="1573454917"/>
                        </a:ext>
                      </a:extLst>
                    </a:gridCol>
                    <a:gridCol w="643360">
                      <a:extLst>
                        <a:ext uri="{9D8B030D-6E8A-4147-A177-3AD203B41FA5}">
                          <a16:colId xmlns:a16="http://schemas.microsoft.com/office/drawing/2014/main" val="2236505823"/>
                        </a:ext>
                      </a:extLst>
                    </a:gridCol>
                    <a:gridCol w="643360">
                      <a:extLst>
                        <a:ext uri="{9D8B030D-6E8A-4147-A177-3AD203B41FA5}">
                          <a16:colId xmlns:a16="http://schemas.microsoft.com/office/drawing/2014/main" val="2261667262"/>
                        </a:ext>
                      </a:extLst>
                    </a:gridCol>
                  </a:tblGrid>
                  <a:tr h="384611">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oMath>
                            </m:oMathPara>
                          </a14:m>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vi-VN" sz="1800" b="0" i="1" smtClean="0">
                                        <a:latin typeface="Cambria Math" panose="02040503050406030204" pitchFamily="18" charset="0"/>
                                      </a:rPr>
                                      <m:t>𝑥</m:t>
                                    </m:r>
                                  </m:e>
                                  <m:sub>
                                    <m:r>
                                      <a:rPr lang="en-US" sz="1800" b="0" i="1" smtClean="0">
                                        <a:latin typeface="Cambria Math" panose="02040503050406030204" pitchFamily="18" charset="0"/>
                                      </a:rPr>
                                      <m:t>𝑡</m:t>
                                    </m:r>
                                    <m:r>
                                      <a:rPr lang="en-US" sz="1800" b="0" i="1" smtClean="0">
                                        <a:latin typeface="Cambria Math" panose="02040503050406030204" pitchFamily="18" charset="0"/>
                                      </a:rPr>
                                      <m:t>−1</m:t>
                                    </m:r>
                                  </m:sub>
                                </m:sSub>
                                <m:r>
                                  <a:rPr lang="vi-VN" sz="1800" b="0" i="1" smtClean="0">
                                    <a:latin typeface="Cambria Math" panose="02040503050406030204" pitchFamily="18" charset="0"/>
                                  </a:rPr>
                                  <m:t> </m:t>
                                </m:r>
                              </m:oMath>
                            </m:oMathPara>
                          </a14:m>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vi-VN" sz="1800" b="0" i="1" smtClean="0">
                                        <a:latin typeface="Cambria Math" panose="02040503050406030204" pitchFamily="18" charset="0"/>
                                      </a:rPr>
                                      <m:t>𝑥</m:t>
                                    </m:r>
                                  </m:e>
                                  <m:sub>
                                    <m:r>
                                      <a:rPr lang="en-US" sz="1800" b="0" i="1" smtClean="0">
                                        <a:latin typeface="Cambria Math" panose="02040503050406030204" pitchFamily="18" charset="0"/>
                                      </a:rPr>
                                      <m:t>𝑡</m:t>
                                    </m:r>
                                  </m:sub>
                                </m:sSub>
                              </m:oMath>
                            </m:oMathPara>
                          </a14:m>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vi-VN" sz="1800" b="0" i="1" smtClean="0">
                                        <a:latin typeface="Cambria Math" panose="02040503050406030204" pitchFamily="18" charset="0"/>
                                      </a:rPr>
                                      <m:t>𝑥</m:t>
                                    </m:r>
                                  </m:e>
                                  <m:sub>
                                    <m:r>
                                      <a:rPr lang="en-US" sz="1800" b="0" i="1" smtClean="0">
                                        <a:latin typeface="Cambria Math" panose="02040503050406030204" pitchFamily="18" charset="0"/>
                                      </a:rPr>
                                      <m:t>𝑡</m:t>
                                    </m:r>
                                    <m:r>
                                      <a:rPr lang="en-US" sz="1800" b="0" i="1" smtClean="0">
                                        <a:latin typeface="Cambria Math" panose="02040503050406030204" pitchFamily="18" charset="0"/>
                                      </a:rPr>
                                      <m:t>+1</m:t>
                                    </m:r>
                                  </m:sub>
                                </m:sSub>
                                <m:r>
                                  <a:rPr lang="vi-VN" sz="1800" b="0" i="1" smtClean="0">
                                    <a:latin typeface="Cambria Math" panose="02040503050406030204" pitchFamily="18" charset="0"/>
                                  </a:rPr>
                                  <m:t> </m:t>
                                </m:r>
                              </m:oMath>
                            </m:oMathPara>
                          </a14:m>
                          <a:endParaRPr lang="en-US" sz="1800" dirty="0"/>
                        </a:p>
                      </a:txBody>
                      <a:tcPr/>
                    </a:tc>
                    <a:extLst>
                      <a:ext uri="{0D108BD9-81ED-4DB2-BD59-A6C34878D82A}">
                        <a16:rowId xmlns:a16="http://schemas.microsoft.com/office/drawing/2014/main" val="4161947012"/>
                      </a:ext>
                    </a:extLst>
                  </a:tr>
                </a:tbl>
              </a:graphicData>
            </a:graphic>
          </p:graphicFrame>
        </mc:Choice>
        <mc:Fallback xmlns="">
          <p:graphicFrame>
            <p:nvGraphicFramePr>
              <p:cNvPr id="17" name="Table 16">
                <a:extLst>
                  <a:ext uri="{FF2B5EF4-FFF2-40B4-BE49-F238E27FC236}">
                    <a16:creationId xmlns:a16="http://schemas.microsoft.com/office/drawing/2014/main" id="{65B54C38-518A-4B4E-A455-682FCB9B60F7}"/>
                  </a:ext>
                </a:extLst>
              </p:cNvPr>
              <p:cNvGraphicFramePr>
                <a:graphicFrameLocks noGrp="1"/>
              </p:cNvGraphicFramePr>
              <p:nvPr>
                <p:extLst>
                  <p:ext uri="{D42A27DB-BD31-4B8C-83A1-F6EECF244321}">
                    <p14:modId xmlns:p14="http://schemas.microsoft.com/office/powerpoint/2010/main" val="1939818790"/>
                  </p:ext>
                </p:extLst>
              </p:nvPr>
            </p:nvGraphicFramePr>
            <p:xfrm>
              <a:off x="4984402" y="3796473"/>
              <a:ext cx="2573440" cy="384611"/>
            </p:xfrm>
            <a:graphic>
              <a:graphicData uri="http://schemas.openxmlformats.org/drawingml/2006/table">
                <a:tbl>
                  <a:tblPr firstRow="1" bandRow="1">
                    <a:tableStyleId>{5940675A-B579-460E-94D1-54222C63F5DA}</a:tableStyleId>
                  </a:tblPr>
                  <a:tblGrid>
                    <a:gridCol w="643360">
                      <a:extLst>
                        <a:ext uri="{9D8B030D-6E8A-4147-A177-3AD203B41FA5}">
                          <a16:colId xmlns:a16="http://schemas.microsoft.com/office/drawing/2014/main" val="3478374865"/>
                        </a:ext>
                      </a:extLst>
                    </a:gridCol>
                    <a:gridCol w="643360">
                      <a:extLst>
                        <a:ext uri="{9D8B030D-6E8A-4147-A177-3AD203B41FA5}">
                          <a16:colId xmlns:a16="http://schemas.microsoft.com/office/drawing/2014/main" val="1573454917"/>
                        </a:ext>
                      </a:extLst>
                    </a:gridCol>
                    <a:gridCol w="643360">
                      <a:extLst>
                        <a:ext uri="{9D8B030D-6E8A-4147-A177-3AD203B41FA5}">
                          <a16:colId xmlns:a16="http://schemas.microsoft.com/office/drawing/2014/main" val="2236505823"/>
                        </a:ext>
                      </a:extLst>
                    </a:gridCol>
                    <a:gridCol w="643360">
                      <a:extLst>
                        <a:ext uri="{9D8B030D-6E8A-4147-A177-3AD203B41FA5}">
                          <a16:colId xmlns:a16="http://schemas.microsoft.com/office/drawing/2014/main" val="2261667262"/>
                        </a:ext>
                      </a:extLst>
                    </a:gridCol>
                  </a:tblGrid>
                  <a:tr h="384611">
                    <a:tc>
                      <a:txBody>
                        <a:bodyPr/>
                        <a:lstStyle/>
                        <a:p>
                          <a:endParaRPr lang="en-US"/>
                        </a:p>
                      </a:txBody>
                      <a:tcPr>
                        <a:blipFill>
                          <a:blip r:embed="rId9"/>
                          <a:stretch>
                            <a:fillRect l="-1961" r="-300000" b="-6250"/>
                          </a:stretch>
                        </a:blipFill>
                      </a:tcPr>
                    </a:tc>
                    <a:tc>
                      <a:txBody>
                        <a:bodyPr/>
                        <a:lstStyle/>
                        <a:p>
                          <a:endParaRPr lang="en-US"/>
                        </a:p>
                      </a:txBody>
                      <a:tcPr>
                        <a:blipFill>
                          <a:blip r:embed="rId9"/>
                          <a:stretch>
                            <a:fillRect l="-101961" r="-200000" b="-6250"/>
                          </a:stretch>
                        </a:blipFill>
                      </a:tcPr>
                    </a:tc>
                    <a:tc>
                      <a:txBody>
                        <a:bodyPr/>
                        <a:lstStyle/>
                        <a:p>
                          <a:endParaRPr lang="en-US"/>
                        </a:p>
                      </a:txBody>
                      <a:tcPr>
                        <a:blipFill>
                          <a:blip r:embed="rId9"/>
                          <a:stretch>
                            <a:fillRect l="-201961" r="-100000" b="-6250"/>
                          </a:stretch>
                        </a:blipFill>
                      </a:tcPr>
                    </a:tc>
                    <a:tc>
                      <a:txBody>
                        <a:bodyPr/>
                        <a:lstStyle/>
                        <a:p>
                          <a:endParaRPr lang="en-US"/>
                        </a:p>
                      </a:txBody>
                      <a:tcPr>
                        <a:blipFill>
                          <a:blip r:embed="rId9"/>
                          <a:stretch>
                            <a:fillRect l="-301961" b="-6250"/>
                          </a:stretch>
                        </a:blipFill>
                      </a:tcPr>
                    </a:tc>
                    <a:extLst>
                      <a:ext uri="{0D108BD9-81ED-4DB2-BD59-A6C34878D82A}">
                        <a16:rowId xmlns:a16="http://schemas.microsoft.com/office/drawing/2014/main" val="41619470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104A503A-C4AF-ED46-B3B3-DB08A94EB43C}"/>
                  </a:ext>
                </a:extLst>
              </p:cNvPr>
              <p:cNvGraphicFramePr>
                <a:graphicFrameLocks noGrp="1"/>
              </p:cNvGraphicFramePr>
              <p:nvPr>
                <p:extLst>
                  <p:ext uri="{D42A27DB-BD31-4B8C-83A1-F6EECF244321}">
                    <p14:modId xmlns:p14="http://schemas.microsoft.com/office/powerpoint/2010/main" val="3822024630"/>
                  </p:ext>
                </p:extLst>
              </p:nvPr>
            </p:nvGraphicFramePr>
            <p:xfrm>
              <a:off x="7673064" y="3803358"/>
              <a:ext cx="648970" cy="370840"/>
            </p:xfrm>
            <a:graphic>
              <a:graphicData uri="http://schemas.openxmlformats.org/drawingml/2006/table">
                <a:tbl>
                  <a:tblPr firstRow="1" bandRow="1">
                    <a:tableStyleId>{5940675A-B579-460E-94D1-54222C63F5DA}</a:tableStyleId>
                  </a:tblPr>
                  <a:tblGrid>
                    <a:gridCol w="648970">
                      <a:extLst>
                        <a:ext uri="{9D8B030D-6E8A-4147-A177-3AD203B41FA5}">
                          <a16:colId xmlns:a16="http://schemas.microsoft.com/office/drawing/2014/main" val="317800388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𝑡</m:t>
                                    </m:r>
                                    <m:r>
                                      <a:rPr lang="en-US" sz="1800" b="0" i="1" smtClean="0">
                                        <a:latin typeface="Cambria Math" panose="02040503050406030204" pitchFamily="18" charset="0"/>
                                      </a:rPr>
                                      <m:t>+2</m:t>
                                    </m:r>
                                  </m:sub>
                                </m:sSub>
                              </m:oMath>
                            </m:oMathPara>
                          </a14:m>
                          <a:endParaRPr lang="en-US" sz="1800" dirty="0"/>
                        </a:p>
                      </a:txBody>
                      <a:tcPr>
                        <a:solidFill>
                          <a:schemeClr val="accent2">
                            <a:lumMod val="40000"/>
                            <a:lumOff val="60000"/>
                          </a:schemeClr>
                        </a:solidFill>
                      </a:tcPr>
                    </a:tc>
                    <a:extLst>
                      <a:ext uri="{0D108BD9-81ED-4DB2-BD59-A6C34878D82A}">
                        <a16:rowId xmlns:a16="http://schemas.microsoft.com/office/drawing/2014/main" val="1196303322"/>
                      </a:ext>
                    </a:extLst>
                  </a:tr>
                </a:tbl>
              </a:graphicData>
            </a:graphic>
          </p:graphicFrame>
        </mc:Choice>
        <mc:Fallback xmlns="">
          <p:graphicFrame>
            <p:nvGraphicFramePr>
              <p:cNvPr id="18" name="Table 17">
                <a:extLst>
                  <a:ext uri="{FF2B5EF4-FFF2-40B4-BE49-F238E27FC236}">
                    <a16:creationId xmlns:a16="http://schemas.microsoft.com/office/drawing/2014/main" id="{104A503A-C4AF-ED46-B3B3-DB08A94EB43C}"/>
                  </a:ext>
                </a:extLst>
              </p:cNvPr>
              <p:cNvGraphicFramePr>
                <a:graphicFrameLocks noGrp="1"/>
              </p:cNvGraphicFramePr>
              <p:nvPr>
                <p:extLst>
                  <p:ext uri="{D42A27DB-BD31-4B8C-83A1-F6EECF244321}">
                    <p14:modId xmlns:p14="http://schemas.microsoft.com/office/powerpoint/2010/main" val="3822024630"/>
                  </p:ext>
                </p:extLst>
              </p:nvPr>
            </p:nvGraphicFramePr>
            <p:xfrm>
              <a:off x="7673064" y="3803358"/>
              <a:ext cx="648970" cy="370840"/>
            </p:xfrm>
            <a:graphic>
              <a:graphicData uri="http://schemas.openxmlformats.org/drawingml/2006/table">
                <a:tbl>
                  <a:tblPr firstRow="1" bandRow="1">
                    <a:tableStyleId>{5940675A-B579-460E-94D1-54222C63F5DA}</a:tableStyleId>
                  </a:tblPr>
                  <a:tblGrid>
                    <a:gridCol w="648970">
                      <a:extLst>
                        <a:ext uri="{9D8B030D-6E8A-4147-A177-3AD203B41FA5}">
                          <a16:colId xmlns:a16="http://schemas.microsoft.com/office/drawing/2014/main" val="3178003888"/>
                        </a:ext>
                      </a:extLst>
                    </a:gridCol>
                  </a:tblGrid>
                  <a:tr h="370840">
                    <a:tc>
                      <a:txBody>
                        <a:bodyPr/>
                        <a:lstStyle/>
                        <a:p>
                          <a:endParaRPr lang="en-US"/>
                        </a:p>
                      </a:txBody>
                      <a:tcPr>
                        <a:blipFill>
                          <a:blip r:embed="rId10"/>
                          <a:stretch>
                            <a:fillRect l="-1923" t="-3333" b="-3333"/>
                          </a:stretch>
                        </a:blipFill>
                      </a:tcPr>
                    </a:tc>
                    <a:extLst>
                      <a:ext uri="{0D108BD9-81ED-4DB2-BD59-A6C34878D82A}">
                        <a16:rowId xmlns:a16="http://schemas.microsoft.com/office/drawing/2014/main" val="1196303322"/>
                      </a:ext>
                    </a:extLst>
                  </a:tr>
                </a:tbl>
              </a:graphicData>
            </a:graphic>
          </p:graphicFrame>
        </mc:Fallback>
      </mc:AlternateContent>
      <p:pic>
        <p:nvPicPr>
          <p:cNvPr id="25" name="Picture 24">
            <a:extLst>
              <a:ext uri="{FF2B5EF4-FFF2-40B4-BE49-F238E27FC236}">
                <a16:creationId xmlns:a16="http://schemas.microsoft.com/office/drawing/2014/main" id="{0A579DE5-ECA3-3641-85B8-1E0B10835FD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20498" y="1432847"/>
            <a:ext cx="450984" cy="696519"/>
          </a:xfrm>
          <a:prstGeom prst="rect">
            <a:avLst/>
          </a:prstGeom>
        </p:spPr>
      </p:pic>
      <p:pic>
        <p:nvPicPr>
          <p:cNvPr id="28" name="Picture 27">
            <a:extLst>
              <a:ext uri="{FF2B5EF4-FFF2-40B4-BE49-F238E27FC236}">
                <a16:creationId xmlns:a16="http://schemas.microsoft.com/office/drawing/2014/main" id="{CF91350B-068B-B046-90FA-1BF05D4A08A3}"/>
              </a:ext>
            </a:extLst>
          </p:cNvPr>
          <p:cNvPicPr>
            <a:picLocks noChangeAspect="1"/>
          </p:cNvPicPr>
          <p:nvPr/>
        </p:nvPicPr>
        <p:blipFill rotWithShape="1">
          <a:blip r:embed="rId12">
            <a:extLst>
              <a:ext uri="{28A0092B-C50C-407E-A947-70E740481C1C}">
                <a14:useLocalDpi xmlns:a14="http://schemas.microsoft.com/office/drawing/2010/main" val="0"/>
              </a:ext>
            </a:extLst>
          </a:blip>
          <a:srcRect l="27709" r="10991" b="31973"/>
          <a:stretch/>
        </p:blipFill>
        <p:spPr>
          <a:xfrm>
            <a:off x="2106649" y="1570657"/>
            <a:ext cx="725935" cy="617826"/>
          </a:xfrm>
          <a:prstGeom prst="rect">
            <a:avLst/>
          </a:prstGeom>
        </p:spPr>
      </p:pic>
      <p:pic>
        <p:nvPicPr>
          <p:cNvPr id="32" name="Picture 31">
            <a:extLst>
              <a:ext uri="{FF2B5EF4-FFF2-40B4-BE49-F238E27FC236}">
                <a16:creationId xmlns:a16="http://schemas.microsoft.com/office/drawing/2014/main" id="{A9032585-76FF-304D-BAC3-AC3A60F706A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30191" y="5271703"/>
            <a:ext cx="626327" cy="301159"/>
          </a:xfrm>
          <a:prstGeom prst="rect">
            <a:avLst/>
          </a:prstGeom>
        </p:spPr>
      </p:pic>
      <p:pic>
        <p:nvPicPr>
          <p:cNvPr id="33" name="Picture 32">
            <a:extLst>
              <a:ext uri="{FF2B5EF4-FFF2-40B4-BE49-F238E27FC236}">
                <a16:creationId xmlns:a16="http://schemas.microsoft.com/office/drawing/2014/main" id="{268346E9-F10A-2A40-9199-292CC9DECC40}"/>
              </a:ext>
            </a:extLst>
          </p:cNvPr>
          <p:cNvPicPr>
            <a:picLocks noChangeAspect="1"/>
          </p:cNvPicPr>
          <p:nvPr/>
        </p:nvPicPr>
        <p:blipFill rotWithShape="1">
          <a:blip r:embed="rId12">
            <a:extLst>
              <a:ext uri="{28A0092B-C50C-407E-A947-70E740481C1C}">
                <a14:useLocalDpi xmlns:a14="http://schemas.microsoft.com/office/drawing/2010/main" val="0"/>
              </a:ext>
            </a:extLst>
          </a:blip>
          <a:srcRect l="27709" r="10991" b="31973"/>
          <a:stretch/>
        </p:blipFill>
        <p:spPr>
          <a:xfrm>
            <a:off x="920640" y="5376194"/>
            <a:ext cx="471912" cy="401633"/>
          </a:xfrm>
          <a:prstGeom prst="rect">
            <a:avLst/>
          </a:prstGeom>
        </p:spPr>
      </p:pic>
      <p:pic>
        <p:nvPicPr>
          <p:cNvPr id="34" name="Picture 33">
            <a:extLst>
              <a:ext uri="{FF2B5EF4-FFF2-40B4-BE49-F238E27FC236}">
                <a16:creationId xmlns:a16="http://schemas.microsoft.com/office/drawing/2014/main" id="{B0E680EC-7B04-784A-A198-BF4A7D5BFE1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040" y="2941283"/>
            <a:ext cx="626327" cy="301159"/>
          </a:xfrm>
          <a:prstGeom prst="rect">
            <a:avLst/>
          </a:prstGeom>
        </p:spPr>
      </p:pic>
      <p:pic>
        <p:nvPicPr>
          <p:cNvPr id="35" name="Picture 34">
            <a:extLst>
              <a:ext uri="{FF2B5EF4-FFF2-40B4-BE49-F238E27FC236}">
                <a16:creationId xmlns:a16="http://schemas.microsoft.com/office/drawing/2014/main" id="{A02FBE1D-C9BB-654C-AA32-E76BB728A09B}"/>
              </a:ext>
            </a:extLst>
          </p:cNvPr>
          <p:cNvPicPr>
            <a:picLocks noChangeAspect="1"/>
          </p:cNvPicPr>
          <p:nvPr/>
        </p:nvPicPr>
        <p:blipFill rotWithShape="1">
          <a:blip r:embed="rId12">
            <a:extLst>
              <a:ext uri="{28A0092B-C50C-407E-A947-70E740481C1C}">
                <a14:useLocalDpi xmlns:a14="http://schemas.microsoft.com/office/drawing/2010/main" val="0"/>
              </a:ext>
            </a:extLst>
          </a:blip>
          <a:srcRect l="27709" r="10991" b="31973"/>
          <a:stretch/>
        </p:blipFill>
        <p:spPr>
          <a:xfrm rot="781770">
            <a:off x="310186" y="3020708"/>
            <a:ext cx="422494" cy="359575"/>
          </a:xfrm>
          <a:prstGeom prst="rect">
            <a:avLst/>
          </a:prstGeom>
        </p:spPr>
      </p:pic>
      <p:pic>
        <p:nvPicPr>
          <p:cNvPr id="36" name="Picture 35">
            <a:extLst>
              <a:ext uri="{FF2B5EF4-FFF2-40B4-BE49-F238E27FC236}">
                <a16:creationId xmlns:a16="http://schemas.microsoft.com/office/drawing/2014/main" id="{75FFCE86-419B-BF46-B267-8FFB12556E6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7391" y="2638858"/>
            <a:ext cx="626327" cy="301159"/>
          </a:xfrm>
          <a:prstGeom prst="rect">
            <a:avLst/>
          </a:prstGeom>
        </p:spPr>
      </p:pic>
      <p:pic>
        <p:nvPicPr>
          <p:cNvPr id="38" name="Picture 37">
            <a:extLst>
              <a:ext uri="{FF2B5EF4-FFF2-40B4-BE49-F238E27FC236}">
                <a16:creationId xmlns:a16="http://schemas.microsoft.com/office/drawing/2014/main" id="{C7E7552A-2A42-974A-9BB0-8B95086A72B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43346" y="4268184"/>
            <a:ext cx="626327" cy="301159"/>
          </a:xfrm>
          <a:prstGeom prst="rect">
            <a:avLst/>
          </a:prstGeom>
        </p:spPr>
      </p:pic>
      <p:cxnSp>
        <p:nvCxnSpPr>
          <p:cNvPr id="41" name="Straight Connector 40">
            <a:extLst>
              <a:ext uri="{FF2B5EF4-FFF2-40B4-BE49-F238E27FC236}">
                <a16:creationId xmlns:a16="http://schemas.microsoft.com/office/drawing/2014/main" id="{A027AC5C-2EB8-D845-92F4-3E848C6B6691}"/>
              </a:ext>
            </a:extLst>
          </p:cNvPr>
          <p:cNvCxnSpPr>
            <a:cxnSpLocks/>
            <a:endCxn id="34" idx="0"/>
          </p:cNvCxnSpPr>
          <p:nvPr/>
        </p:nvCxnSpPr>
        <p:spPr>
          <a:xfrm flipH="1">
            <a:off x="635204" y="2041318"/>
            <a:ext cx="1235833" cy="89996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302CCA98-5835-B141-A4FD-B885F3C416A0}"/>
              </a:ext>
            </a:extLst>
          </p:cNvPr>
          <p:cNvCxnSpPr>
            <a:cxnSpLocks/>
          </p:cNvCxnSpPr>
          <p:nvPr/>
        </p:nvCxnSpPr>
        <p:spPr>
          <a:xfrm flipH="1">
            <a:off x="941814" y="2129366"/>
            <a:ext cx="1005581" cy="190478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FD083A7-C7EA-6041-80ED-5D19602B36EF}"/>
              </a:ext>
            </a:extLst>
          </p:cNvPr>
          <p:cNvCxnSpPr>
            <a:cxnSpLocks/>
            <a:endCxn id="36" idx="0"/>
          </p:cNvCxnSpPr>
          <p:nvPr/>
        </p:nvCxnSpPr>
        <p:spPr>
          <a:xfrm>
            <a:off x="2233661" y="2129366"/>
            <a:ext cx="1186894" cy="50949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C401EB45-FE4A-7D45-8B07-CC7E75B65883}"/>
              </a:ext>
            </a:extLst>
          </p:cNvPr>
          <p:cNvCxnSpPr>
            <a:cxnSpLocks/>
          </p:cNvCxnSpPr>
          <p:nvPr/>
        </p:nvCxnSpPr>
        <p:spPr>
          <a:xfrm>
            <a:off x="2156454" y="2186438"/>
            <a:ext cx="1291847" cy="204002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68FCE990-2111-2948-9F20-9133B36C35E6}"/>
              </a:ext>
            </a:extLst>
          </p:cNvPr>
          <p:cNvCxnSpPr>
            <a:cxnSpLocks/>
          </p:cNvCxnSpPr>
          <p:nvPr/>
        </p:nvCxnSpPr>
        <p:spPr>
          <a:xfrm>
            <a:off x="2103978" y="2186438"/>
            <a:ext cx="129684" cy="143533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49C695B7-B915-D144-8353-D70CC617A15A}"/>
              </a:ext>
            </a:extLst>
          </p:cNvPr>
          <p:cNvCxnSpPr>
            <a:cxnSpLocks/>
            <a:endCxn id="32" idx="0"/>
          </p:cNvCxnSpPr>
          <p:nvPr/>
        </p:nvCxnSpPr>
        <p:spPr>
          <a:xfrm flipH="1">
            <a:off x="1243355" y="2186438"/>
            <a:ext cx="802424" cy="308526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1CFB3584-9E11-6340-8034-BE155A7E1981}"/>
              </a:ext>
            </a:extLst>
          </p:cNvPr>
          <p:cNvCxnSpPr>
            <a:cxnSpLocks/>
            <a:stCxn id="35" idx="3"/>
          </p:cNvCxnSpPr>
          <p:nvPr/>
        </p:nvCxnSpPr>
        <p:spPr>
          <a:xfrm>
            <a:off x="727241" y="3248122"/>
            <a:ext cx="214574" cy="78603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6ACF6F32-0B53-A840-A3B0-F81610DB1C4F}"/>
              </a:ext>
            </a:extLst>
          </p:cNvPr>
          <p:cNvCxnSpPr>
            <a:cxnSpLocks/>
            <a:stCxn id="34" idx="3"/>
            <a:endCxn id="36" idx="1"/>
          </p:cNvCxnSpPr>
          <p:nvPr/>
        </p:nvCxnSpPr>
        <p:spPr>
          <a:xfrm flipV="1">
            <a:off x="948367" y="2789438"/>
            <a:ext cx="2159024" cy="302425"/>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7C319E7A-0194-8146-B341-C7C7CDF83CD6}"/>
              </a:ext>
            </a:extLst>
          </p:cNvPr>
          <p:cNvCxnSpPr>
            <a:cxnSpLocks/>
          </p:cNvCxnSpPr>
          <p:nvPr/>
        </p:nvCxnSpPr>
        <p:spPr>
          <a:xfrm flipV="1">
            <a:off x="2233662" y="2941838"/>
            <a:ext cx="1026129" cy="67993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1DCA2FD0-3332-3C42-B802-E073867C6B19}"/>
              </a:ext>
            </a:extLst>
          </p:cNvPr>
          <p:cNvCxnSpPr>
            <a:cxnSpLocks/>
            <a:endCxn id="38" idx="1"/>
          </p:cNvCxnSpPr>
          <p:nvPr/>
        </p:nvCxnSpPr>
        <p:spPr>
          <a:xfrm>
            <a:off x="2386062" y="3774168"/>
            <a:ext cx="957284" cy="644596"/>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7056BD59-20B0-5343-906F-093AD81BA4A4}"/>
              </a:ext>
            </a:extLst>
          </p:cNvPr>
          <p:cNvCxnSpPr>
            <a:cxnSpLocks/>
            <a:stCxn id="32" idx="3"/>
          </p:cNvCxnSpPr>
          <p:nvPr/>
        </p:nvCxnSpPr>
        <p:spPr>
          <a:xfrm flipV="1">
            <a:off x="1556518" y="4571165"/>
            <a:ext cx="1939228" cy="851118"/>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BA4F0D5C-7B2B-6B4E-BF19-3066E0CEF470}"/>
              </a:ext>
            </a:extLst>
          </p:cNvPr>
          <p:cNvCxnSpPr>
            <a:cxnSpLocks/>
            <a:stCxn id="32" idx="0"/>
          </p:cNvCxnSpPr>
          <p:nvPr/>
        </p:nvCxnSpPr>
        <p:spPr>
          <a:xfrm flipH="1" flipV="1">
            <a:off x="941813" y="4184731"/>
            <a:ext cx="301542" cy="1086972"/>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81999CE0-A04A-B346-9AF7-5154094C46B0}"/>
              </a:ext>
            </a:extLst>
          </p:cNvPr>
          <p:cNvCxnSpPr>
            <a:cxnSpLocks/>
            <a:stCxn id="32" idx="0"/>
          </p:cNvCxnSpPr>
          <p:nvPr/>
        </p:nvCxnSpPr>
        <p:spPr>
          <a:xfrm flipV="1">
            <a:off x="1243355" y="3973164"/>
            <a:ext cx="754350" cy="1298539"/>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CCF792C4-6D2A-8D4A-A827-FE50CACC02EB}"/>
              </a:ext>
            </a:extLst>
          </p:cNvPr>
          <p:cNvCxnSpPr>
            <a:cxnSpLocks/>
          </p:cNvCxnSpPr>
          <p:nvPr/>
        </p:nvCxnSpPr>
        <p:spPr>
          <a:xfrm>
            <a:off x="920640" y="3242442"/>
            <a:ext cx="999858" cy="529906"/>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32EAF16-F3D6-7947-ADF1-D8DC906ED116}"/>
              </a:ext>
            </a:extLst>
          </p:cNvPr>
          <p:cNvCxnSpPr>
            <a:cxnSpLocks/>
          </p:cNvCxnSpPr>
          <p:nvPr/>
        </p:nvCxnSpPr>
        <p:spPr>
          <a:xfrm flipV="1">
            <a:off x="1254977" y="3772348"/>
            <a:ext cx="665521" cy="412384"/>
          </a:xfrm>
          <a:prstGeom prst="line">
            <a:avLst/>
          </a:prstGeom>
        </p:spPr>
        <p:style>
          <a:lnRef idx="1">
            <a:schemeClr val="dk1"/>
          </a:lnRef>
          <a:fillRef idx="0">
            <a:schemeClr val="dk1"/>
          </a:fillRef>
          <a:effectRef idx="0">
            <a:schemeClr val="dk1"/>
          </a:effectRef>
          <a:fontRef idx="minor">
            <a:schemeClr val="tx1"/>
          </a:fontRef>
        </p:style>
      </p:cxnSp>
      <p:pic>
        <p:nvPicPr>
          <p:cNvPr id="88" name="Picture 87">
            <a:extLst>
              <a:ext uri="{FF2B5EF4-FFF2-40B4-BE49-F238E27FC236}">
                <a16:creationId xmlns:a16="http://schemas.microsoft.com/office/drawing/2014/main" id="{EBDBCA21-60B0-DD4A-99AB-E25CB682D7F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8650" y="4034152"/>
            <a:ext cx="626327" cy="301159"/>
          </a:xfrm>
          <a:prstGeom prst="rect">
            <a:avLst/>
          </a:prstGeom>
        </p:spPr>
      </p:pic>
      <p:pic>
        <p:nvPicPr>
          <p:cNvPr id="89" name="Picture 88">
            <a:extLst>
              <a:ext uri="{FF2B5EF4-FFF2-40B4-BE49-F238E27FC236}">
                <a16:creationId xmlns:a16="http://schemas.microsoft.com/office/drawing/2014/main" id="{478A2279-ED8D-2948-8193-9E0A4BE94E8C}"/>
              </a:ext>
            </a:extLst>
          </p:cNvPr>
          <p:cNvPicPr>
            <a:picLocks noChangeAspect="1"/>
          </p:cNvPicPr>
          <p:nvPr/>
        </p:nvPicPr>
        <p:blipFill rotWithShape="1">
          <a:blip r:embed="rId12">
            <a:extLst>
              <a:ext uri="{28A0092B-C50C-407E-A947-70E740481C1C}">
                <a14:useLocalDpi xmlns:a14="http://schemas.microsoft.com/office/drawing/2010/main" val="0"/>
              </a:ext>
            </a:extLst>
          </a:blip>
          <a:srcRect l="27709" r="10991" b="31973"/>
          <a:stretch/>
        </p:blipFill>
        <p:spPr>
          <a:xfrm>
            <a:off x="705857" y="4184731"/>
            <a:ext cx="471912" cy="401633"/>
          </a:xfrm>
          <a:prstGeom prst="rect">
            <a:avLst/>
          </a:prstGeom>
        </p:spPr>
      </p:pic>
      <p:pic>
        <p:nvPicPr>
          <p:cNvPr id="90" name="Picture 89">
            <a:extLst>
              <a:ext uri="{FF2B5EF4-FFF2-40B4-BE49-F238E27FC236}">
                <a16:creationId xmlns:a16="http://schemas.microsoft.com/office/drawing/2014/main" id="{0D233CA8-4993-4744-9A61-873F16ABEC2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20498" y="3621768"/>
            <a:ext cx="626327" cy="301159"/>
          </a:xfrm>
          <a:prstGeom prst="rect">
            <a:avLst/>
          </a:prstGeom>
        </p:spPr>
      </p:pic>
      <p:pic>
        <p:nvPicPr>
          <p:cNvPr id="91" name="Picture 90">
            <a:extLst>
              <a:ext uri="{FF2B5EF4-FFF2-40B4-BE49-F238E27FC236}">
                <a16:creationId xmlns:a16="http://schemas.microsoft.com/office/drawing/2014/main" id="{453BA328-0D4E-1A44-A34E-0E552D94576E}"/>
              </a:ext>
            </a:extLst>
          </p:cNvPr>
          <p:cNvPicPr>
            <a:picLocks noChangeAspect="1"/>
          </p:cNvPicPr>
          <p:nvPr/>
        </p:nvPicPr>
        <p:blipFill rotWithShape="1">
          <a:blip r:embed="rId12">
            <a:extLst>
              <a:ext uri="{28A0092B-C50C-407E-A947-70E740481C1C}">
                <a14:useLocalDpi xmlns:a14="http://schemas.microsoft.com/office/drawing/2010/main" val="0"/>
              </a:ext>
            </a:extLst>
          </a:blip>
          <a:srcRect l="27709" r="10991" b="31973"/>
          <a:stretch/>
        </p:blipFill>
        <p:spPr>
          <a:xfrm>
            <a:off x="1997705" y="3772347"/>
            <a:ext cx="471912" cy="401633"/>
          </a:xfrm>
          <a:prstGeom prst="rect">
            <a:avLst/>
          </a:prstGeom>
        </p:spPr>
      </p:pic>
      <p:pic>
        <p:nvPicPr>
          <p:cNvPr id="92" name="Picture 91">
            <a:extLst>
              <a:ext uri="{FF2B5EF4-FFF2-40B4-BE49-F238E27FC236}">
                <a16:creationId xmlns:a16="http://schemas.microsoft.com/office/drawing/2014/main" id="{24ABA0B2-BEB9-214B-A6E6-54FF6BE273EC}"/>
              </a:ext>
            </a:extLst>
          </p:cNvPr>
          <p:cNvPicPr>
            <a:picLocks noChangeAspect="1"/>
          </p:cNvPicPr>
          <p:nvPr/>
        </p:nvPicPr>
        <p:blipFill rotWithShape="1">
          <a:blip r:embed="rId12">
            <a:extLst>
              <a:ext uri="{28A0092B-C50C-407E-A947-70E740481C1C}">
                <a14:useLocalDpi xmlns:a14="http://schemas.microsoft.com/office/drawing/2010/main" val="0"/>
              </a:ext>
            </a:extLst>
          </a:blip>
          <a:srcRect l="27709" r="10991" b="31973"/>
          <a:stretch/>
        </p:blipFill>
        <p:spPr>
          <a:xfrm>
            <a:off x="3420553" y="4418763"/>
            <a:ext cx="471912" cy="401633"/>
          </a:xfrm>
          <a:prstGeom prst="rect">
            <a:avLst/>
          </a:prstGeom>
        </p:spPr>
      </p:pic>
      <p:pic>
        <p:nvPicPr>
          <p:cNvPr id="93" name="Picture 92">
            <a:extLst>
              <a:ext uri="{FF2B5EF4-FFF2-40B4-BE49-F238E27FC236}">
                <a16:creationId xmlns:a16="http://schemas.microsoft.com/office/drawing/2014/main" id="{0E79B959-8B8B-D241-9C76-004B1ECB794A}"/>
              </a:ext>
            </a:extLst>
          </p:cNvPr>
          <p:cNvPicPr>
            <a:picLocks noChangeAspect="1"/>
          </p:cNvPicPr>
          <p:nvPr/>
        </p:nvPicPr>
        <p:blipFill rotWithShape="1">
          <a:blip r:embed="rId12">
            <a:extLst>
              <a:ext uri="{28A0092B-C50C-407E-A947-70E740481C1C}">
                <a14:useLocalDpi xmlns:a14="http://schemas.microsoft.com/office/drawing/2010/main" val="0"/>
              </a:ext>
            </a:extLst>
          </a:blip>
          <a:srcRect l="27709" r="10991" b="31973"/>
          <a:stretch/>
        </p:blipFill>
        <p:spPr>
          <a:xfrm>
            <a:off x="3184598" y="2789437"/>
            <a:ext cx="471912" cy="401633"/>
          </a:xfrm>
          <a:prstGeom prst="rect">
            <a:avLst/>
          </a:prstGeom>
        </p:spPr>
      </p:pic>
      <p:sp>
        <p:nvSpPr>
          <p:cNvPr id="97" name="TextBox 96">
            <a:extLst>
              <a:ext uri="{FF2B5EF4-FFF2-40B4-BE49-F238E27FC236}">
                <a16:creationId xmlns:a16="http://schemas.microsoft.com/office/drawing/2014/main" id="{6E942536-EE8B-3442-BB5A-B46C1B65EDE3}"/>
              </a:ext>
            </a:extLst>
          </p:cNvPr>
          <p:cNvSpPr txBox="1"/>
          <p:nvPr/>
        </p:nvSpPr>
        <p:spPr>
          <a:xfrm>
            <a:off x="180118" y="5982881"/>
            <a:ext cx="418403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High computational task.</a:t>
            </a:r>
          </a:p>
          <a:p>
            <a:pPr marL="285750" indent="-285750">
              <a:buFont typeface="Arial" panose="020B0604020202020204" pitchFamily="34" charset="0"/>
              <a:buChar char="•"/>
            </a:pPr>
            <a:r>
              <a:rPr lang="en-US" sz="2400" dirty="0"/>
              <a:t>Increasing network overhead.</a:t>
            </a:r>
          </a:p>
        </p:txBody>
      </p:sp>
      <p:sp>
        <p:nvSpPr>
          <p:cNvPr id="98" name="TextBox 97">
            <a:extLst>
              <a:ext uri="{FF2B5EF4-FFF2-40B4-BE49-F238E27FC236}">
                <a16:creationId xmlns:a16="http://schemas.microsoft.com/office/drawing/2014/main" id="{3D48AC3F-E11E-4F4E-AB32-B60595B6B2DA}"/>
              </a:ext>
            </a:extLst>
          </p:cNvPr>
          <p:cNvSpPr txBox="1"/>
          <p:nvPr/>
        </p:nvSpPr>
        <p:spPr>
          <a:xfrm>
            <a:off x="5335911" y="4980395"/>
            <a:ext cx="2874908" cy="830997"/>
          </a:xfrm>
          <a:prstGeom prst="rect">
            <a:avLst/>
          </a:prstGeom>
          <a:noFill/>
        </p:spPr>
        <p:txBody>
          <a:bodyPr wrap="square" rtlCol="0">
            <a:spAutoFit/>
          </a:bodyPr>
          <a:lstStyle/>
          <a:p>
            <a:r>
              <a:rPr lang="en-US" sz="2400" dirty="0"/>
              <a:t>Solution for </a:t>
            </a:r>
            <a:r>
              <a:rPr lang="en-US" sz="2400" b="1" dirty="0">
                <a:solidFill>
                  <a:srgbClr val="EE4D54"/>
                </a:solidFill>
              </a:rPr>
              <a:t>backbone network?</a:t>
            </a:r>
          </a:p>
        </p:txBody>
      </p:sp>
      <p:pic>
        <p:nvPicPr>
          <p:cNvPr id="100" name="Picture 99">
            <a:extLst>
              <a:ext uri="{FF2B5EF4-FFF2-40B4-BE49-F238E27FC236}">
                <a16:creationId xmlns:a16="http://schemas.microsoft.com/office/drawing/2014/main" id="{1F09B098-BE17-1A46-9741-E10A7836D82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034305" y="4935704"/>
            <a:ext cx="722810" cy="857286"/>
          </a:xfrm>
          <a:prstGeom prst="rect">
            <a:avLst/>
          </a:prstGeom>
        </p:spPr>
      </p:pic>
    </p:spTree>
    <p:extLst>
      <p:ext uri="{BB962C8B-B14F-4D97-AF65-F5344CB8AC3E}">
        <p14:creationId xmlns:p14="http://schemas.microsoft.com/office/powerpoint/2010/main" val="16784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49" y="365127"/>
            <a:ext cx="8515351" cy="876652"/>
          </a:xfrm>
        </p:spPr>
        <p:txBody>
          <a:bodyPr>
            <a:noAutofit/>
          </a:bodyPr>
          <a:lstStyle/>
          <a:p>
            <a:r>
              <a:rPr lang="en-US" sz="2800" dirty="0"/>
              <a:t>Problem description</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12</a:t>
            </a:fld>
            <a:endParaRPr lang="en-US" dirty="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66B0A0CE-FB30-A747-9D31-009C6893EC70}"/>
                  </a:ext>
                </a:extLst>
              </p:cNvPr>
              <p:cNvGraphicFramePr>
                <a:graphicFrameLocks noGrp="1"/>
              </p:cNvGraphicFramePr>
              <p:nvPr>
                <p:extLst>
                  <p:ext uri="{D42A27DB-BD31-4B8C-83A1-F6EECF244321}">
                    <p14:modId xmlns:p14="http://schemas.microsoft.com/office/powerpoint/2010/main" val="177651501"/>
                  </p:ext>
                </p:extLst>
              </p:nvPr>
            </p:nvGraphicFramePr>
            <p:xfrm>
              <a:off x="714021" y="1975806"/>
              <a:ext cx="2328336" cy="2176152"/>
            </p:xfrm>
            <a:graphic>
              <a:graphicData uri="http://schemas.openxmlformats.org/drawingml/2006/table">
                <a:tbl>
                  <a:tblPr firstRow="1" bandRow="1">
                    <a:tableStyleId>{5940675A-B579-460E-94D1-54222C63F5DA}</a:tableStyleId>
                  </a:tblPr>
                  <a:tblGrid>
                    <a:gridCol w="582084">
                      <a:extLst>
                        <a:ext uri="{9D8B030D-6E8A-4147-A177-3AD203B41FA5}">
                          <a16:colId xmlns:a16="http://schemas.microsoft.com/office/drawing/2014/main" val="1865216318"/>
                        </a:ext>
                      </a:extLst>
                    </a:gridCol>
                    <a:gridCol w="582084">
                      <a:extLst>
                        <a:ext uri="{9D8B030D-6E8A-4147-A177-3AD203B41FA5}">
                          <a16:colId xmlns:a16="http://schemas.microsoft.com/office/drawing/2014/main" val="1202271441"/>
                        </a:ext>
                      </a:extLst>
                    </a:gridCol>
                    <a:gridCol w="582084">
                      <a:extLst>
                        <a:ext uri="{9D8B030D-6E8A-4147-A177-3AD203B41FA5}">
                          <a16:colId xmlns:a16="http://schemas.microsoft.com/office/drawing/2014/main" val="2927716977"/>
                        </a:ext>
                      </a:extLst>
                    </a:gridCol>
                    <a:gridCol w="582084">
                      <a:extLst>
                        <a:ext uri="{9D8B030D-6E8A-4147-A177-3AD203B41FA5}">
                          <a16:colId xmlns:a16="http://schemas.microsoft.com/office/drawing/2014/main" val="218005031"/>
                        </a:ext>
                      </a:extLst>
                    </a:gridCol>
                  </a:tblGrid>
                  <a:tr h="544038">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11</m:t>
                                    </m:r>
                                  </m:sub>
                                </m:sSub>
                              </m:oMath>
                            </m:oMathPara>
                          </a14:m>
                          <a:endParaRPr lang="en-US" sz="2400" dirty="0"/>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12</m:t>
                                    </m:r>
                                  </m:sub>
                                </m:sSub>
                              </m:oMath>
                            </m:oMathPara>
                          </a14:m>
                          <a:endParaRPr lang="en-US" sz="2400" dirty="0"/>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r>
                                      <a:rPr lang="en-US" sz="2400" b="0" i="1" smtClean="0">
                                        <a:latin typeface="Cambria Math" panose="02040503050406030204" pitchFamily="18" charset="0"/>
                                      </a:rPr>
                                      <m:t>𝑘</m:t>
                                    </m:r>
                                  </m:sub>
                                </m:sSub>
                              </m:oMath>
                            </m:oMathPara>
                          </a14:m>
                          <a:endParaRPr lang="en-US" sz="2400" dirty="0"/>
                        </a:p>
                      </a:txBody>
                      <a:tcPr>
                        <a:solidFill>
                          <a:schemeClr val="bg1">
                            <a:lumMod val="95000"/>
                          </a:schemeClr>
                        </a:solidFill>
                      </a:tcPr>
                    </a:tc>
                    <a:extLst>
                      <a:ext uri="{0D108BD9-81ED-4DB2-BD59-A6C34878D82A}">
                        <a16:rowId xmlns:a16="http://schemas.microsoft.com/office/drawing/2014/main" val="2432150605"/>
                      </a:ext>
                    </a:extLst>
                  </a:tr>
                  <a:tr h="544038">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21</m:t>
                                    </m:r>
                                  </m:sub>
                                </m:sSub>
                              </m:oMath>
                            </m:oMathPara>
                          </a14:m>
                          <a:endParaRPr lang="en-US" sz="2400" dirty="0"/>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22</m:t>
                                    </m:r>
                                  </m:sub>
                                </m:sSub>
                              </m:oMath>
                            </m:oMathPara>
                          </a14:m>
                          <a:endParaRPr lang="en-US" sz="2400" dirty="0"/>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r>
                                      <a:rPr lang="en-US" sz="2400" b="0" i="1" smtClean="0">
                                        <a:latin typeface="Cambria Math" panose="02040503050406030204" pitchFamily="18" charset="0"/>
                                      </a:rPr>
                                      <m:t>𝑘</m:t>
                                    </m:r>
                                  </m:sub>
                                </m:sSub>
                              </m:oMath>
                            </m:oMathPara>
                          </a14:m>
                          <a:endParaRPr lang="en-US" sz="2400" dirty="0"/>
                        </a:p>
                      </a:txBody>
                      <a:tcPr>
                        <a:solidFill>
                          <a:schemeClr val="bg1">
                            <a:lumMod val="95000"/>
                          </a:schemeClr>
                        </a:solidFill>
                      </a:tcPr>
                    </a:tc>
                    <a:extLst>
                      <a:ext uri="{0D108BD9-81ED-4DB2-BD59-A6C34878D82A}">
                        <a16:rowId xmlns:a16="http://schemas.microsoft.com/office/drawing/2014/main" val="800185241"/>
                      </a:ext>
                    </a:extLst>
                  </a:tr>
                  <a:tr h="544038">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a:txBody>
                      <a:tcPr>
                        <a:solidFill>
                          <a:schemeClr val="bg1">
                            <a:lumMod val="95000"/>
                          </a:schemeClr>
                        </a:solidFill>
                      </a:tcPr>
                    </a:tc>
                    <a:extLst>
                      <a:ext uri="{0D108BD9-81ED-4DB2-BD59-A6C34878D82A}">
                        <a16:rowId xmlns:a16="http://schemas.microsoft.com/office/drawing/2014/main" val="1256883593"/>
                      </a:ext>
                    </a:extLst>
                  </a:tr>
                  <a:tr h="544038">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m:oMathPara>
                          </a14:m>
                          <a:endParaRPr lang="en-US" sz="2400" dirty="0"/>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r>
                                      <a:rPr lang="en-US" sz="2400" b="0" i="1" smtClean="0">
                                        <a:latin typeface="Cambria Math" panose="02040503050406030204" pitchFamily="18" charset="0"/>
                                      </a:rPr>
                                      <m:t>2</m:t>
                                    </m:r>
                                  </m:sub>
                                </m:sSub>
                              </m:oMath>
                            </m:oMathPara>
                          </a14:m>
                          <a:endParaRPr lang="en-US" sz="2400" dirty="0"/>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𝑘𝑘</m:t>
                                    </m:r>
                                  </m:sub>
                                </m:sSub>
                              </m:oMath>
                            </m:oMathPara>
                          </a14:m>
                          <a:endParaRPr lang="en-US" sz="2400" dirty="0"/>
                        </a:p>
                      </a:txBody>
                      <a:tcPr>
                        <a:solidFill>
                          <a:schemeClr val="bg1">
                            <a:lumMod val="95000"/>
                          </a:schemeClr>
                        </a:solidFill>
                      </a:tcPr>
                    </a:tc>
                    <a:extLst>
                      <a:ext uri="{0D108BD9-81ED-4DB2-BD59-A6C34878D82A}">
                        <a16:rowId xmlns:a16="http://schemas.microsoft.com/office/drawing/2014/main" val="1907652867"/>
                      </a:ext>
                    </a:extLst>
                  </a:tr>
                </a:tbl>
              </a:graphicData>
            </a:graphic>
          </p:graphicFrame>
        </mc:Choice>
        <mc:Fallback xmlns="">
          <p:graphicFrame>
            <p:nvGraphicFramePr>
              <p:cNvPr id="20" name="Table 19">
                <a:extLst>
                  <a:ext uri="{FF2B5EF4-FFF2-40B4-BE49-F238E27FC236}">
                    <a16:creationId xmlns:a16="http://schemas.microsoft.com/office/drawing/2014/main" id="{66B0A0CE-FB30-A747-9D31-009C6893EC70}"/>
                  </a:ext>
                </a:extLst>
              </p:cNvPr>
              <p:cNvGraphicFramePr>
                <a:graphicFrameLocks noGrp="1"/>
              </p:cNvGraphicFramePr>
              <p:nvPr>
                <p:extLst>
                  <p:ext uri="{D42A27DB-BD31-4B8C-83A1-F6EECF244321}">
                    <p14:modId xmlns:p14="http://schemas.microsoft.com/office/powerpoint/2010/main" val="177651501"/>
                  </p:ext>
                </p:extLst>
              </p:nvPr>
            </p:nvGraphicFramePr>
            <p:xfrm>
              <a:off x="714021" y="1975806"/>
              <a:ext cx="2328336" cy="2176152"/>
            </p:xfrm>
            <a:graphic>
              <a:graphicData uri="http://schemas.openxmlformats.org/drawingml/2006/table">
                <a:tbl>
                  <a:tblPr firstRow="1" bandRow="1">
                    <a:tableStyleId>{5940675A-B579-460E-94D1-54222C63F5DA}</a:tableStyleId>
                  </a:tblPr>
                  <a:tblGrid>
                    <a:gridCol w="582084">
                      <a:extLst>
                        <a:ext uri="{9D8B030D-6E8A-4147-A177-3AD203B41FA5}">
                          <a16:colId xmlns:a16="http://schemas.microsoft.com/office/drawing/2014/main" val="1865216318"/>
                        </a:ext>
                      </a:extLst>
                    </a:gridCol>
                    <a:gridCol w="582084">
                      <a:extLst>
                        <a:ext uri="{9D8B030D-6E8A-4147-A177-3AD203B41FA5}">
                          <a16:colId xmlns:a16="http://schemas.microsoft.com/office/drawing/2014/main" val="1202271441"/>
                        </a:ext>
                      </a:extLst>
                    </a:gridCol>
                    <a:gridCol w="582084">
                      <a:extLst>
                        <a:ext uri="{9D8B030D-6E8A-4147-A177-3AD203B41FA5}">
                          <a16:colId xmlns:a16="http://schemas.microsoft.com/office/drawing/2014/main" val="2927716977"/>
                        </a:ext>
                      </a:extLst>
                    </a:gridCol>
                    <a:gridCol w="582084">
                      <a:extLst>
                        <a:ext uri="{9D8B030D-6E8A-4147-A177-3AD203B41FA5}">
                          <a16:colId xmlns:a16="http://schemas.microsoft.com/office/drawing/2014/main" val="218005031"/>
                        </a:ext>
                      </a:extLst>
                    </a:gridCol>
                  </a:tblGrid>
                  <a:tr h="544038">
                    <a:tc>
                      <a:txBody>
                        <a:bodyPr/>
                        <a:lstStyle/>
                        <a:p>
                          <a:endParaRPr lang="en-US"/>
                        </a:p>
                      </a:txBody>
                      <a:tcPr>
                        <a:blipFill>
                          <a:blip r:embed="rId3"/>
                          <a:stretch>
                            <a:fillRect l="-2174" r="-300000" b="-302326"/>
                          </a:stretch>
                        </a:blipFill>
                      </a:tcPr>
                    </a:tc>
                    <a:tc>
                      <a:txBody>
                        <a:bodyPr/>
                        <a:lstStyle/>
                        <a:p>
                          <a:endParaRPr lang="en-US"/>
                        </a:p>
                      </a:txBody>
                      <a:tcPr>
                        <a:blipFill>
                          <a:blip r:embed="rId3"/>
                          <a:stretch>
                            <a:fillRect l="-102174" r="-200000" b="-302326"/>
                          </a:stretch>
                        </a:blipFill>
                      </a:tcPr>
                    </a:tc>
                    <a:tc>
                      <a:txBody>
                        <a:bodyPr/>
                        <a:lstStyle/>
                        <a:p>
                          <a:endParaRPr lang="en-US"/>
                        </a:p>
                      </a:txBody>
                      <a:tcPr>
                        <a:blipFill>
                          <a:blip r:embed="rId3"/>
                          <a:stretch>
                            <a:fillRect l="-202174" r="-100000" b="-302326"/>
                          </a:stretch>
                        </a:blipFill>
                      </a:tcPr>
                    </a:tc>
                    <a:tc>
                      <a:txBody>
                        <a:bodyPr/>
                        <a:lstStyle/>
                        <a:p>
                          <a:endParaRPr lang="en-US"/>
                        </a:p>
                      </a:txBody>
                      <a:tcPr>
                        <a:blipFill>
                          <a:blip r:embed="rId3"/>
                          <a:stretch>
                            <a:fillRect l="-302174" b="-302326"/>
                          </a:stretch>
                        </a:blipFill>
                      </a:tcPr>
                    </a:tc>
                    <a:extLst>
                      <a:ext uri="{0D108BD9-81ED-4DB2-BD59-A6C34878D82A}">
                        <a16:rowId xmlns:a16="http://schemas.microsoft.com/office/drawing/2014/main" val="2432150605"/>
                      </a:ext>
                    </a:extLst>
                  </a:tr>
                  <a:tr h="544038">
                    <a:tc>
                      <a:txBody>
                        <a:bodyPr/>
                        <a:lstStyle/>
                        <a:p>
                          <a:endParaRPr lang="en-US"/>
                        </a:p>
                      </a:txBody>
                      <a:tcPr>
                        <a:blipFill>
                          <a:blip r:embed="rId3"/>
                          <a:stretch>
                            <a:fillRect l="-2174" t="-100000" r="-300000" b="-202326"/>
                          </a:stretch>
                        </a:blipFill>
                      </a:tcPr>
                    </a:tc>
                    <a:tc>
                      <a:txBody>
                        <a:bodyPr/>
                        <a:lstStyle/>
                        <a:p>
                          <a:endParaRPr lang="en-US"/>
                        </a:p>
                      </a:txBody>
                      <a:tcPr>
                        <a:blipFill>
                          <a:blip r:embed="rId3"/>
                          <a:stretch>
                            <a:fillRect l="-102174" t="-100000" r="-200000" b="-202326"/>
                          </a:stretch>
                        </a:blipFill>
                      </a:tcPr>
                    </a:tc>
                    <a:tc>
                      <a:txBody>
                        <a:bodyPr/>
                        <a:lstStyle/>
                        <a:p>
                          <a:endParaRPr lang="en-US"/>
                        </a:p>
                      </a:txBody>
                      <a:tcPr>
                        <a:blipFill>
                          <a:blip r:embed="rId3"/>
                          <a:stretch>
                            <a:fillRect l="-202174" t="-100000" r="-100000" b="-202326"/>
                          </a:stretch>
                        </a:blipFill>
                      </a:tcPr>
                    </a:tc>
                    <a:tc>
                      <a:txBody>
                        <a:bodyPr/>
                        <a:lstStyle/>
                        <a:p>
                          <a:endParaRPr lang="en-US"/>
                        </a:p>
                      </a:txBody>
                      <a:tcPr>
                        <a:blipFill>
                          <a:blip r:embed="rId3"/>
                          <a:stretch>
                            <a:fillRect l="-302174" t="-100000" b="-202326"/>
                          </a:stretch>
                        </a:blipFill>
                      </a:tcPr>
                    </a:tc>
                    <a:extLst>
                      <a:ext uri="{0D108BD9-81ED-4DB2-BD59-A6C34878D82A}">
                        <a16:rowId xmlns:a16="http://schemas.microsoft.com/office/drawing/2014/main" val="800185241"/>
                      </a:ext>
                    </a:extLst>
                  </a:tr>
                  <a:tr h="544038">
                    <a:tc>
                      <a:txBody>
                        <a:bodyPr/>
                        <a:lstStyle/>
                        <a:p>
                          <a:endParaRPr lang="en-US"/>
                        </a:p>
                      </a:txBody>
                      <a:tcPr>
                        <a:blipFill>
                          <a:blip r:embed="rId3"/>
                          <a:stretch>
                            <a:fillRect l="-2174" t="-200000" r="-300000" b="-102326"/>
                          </a:stretch>
                        </a:blipFill>
                      </a:tcPr>
                    </a:tc>
                    <a:tc>
                      <a:txBody>
                        <a:bodyPr/>
                        <a:lstStyle/>
                        <a:p>
                          <a:endParaRPr lang="en-US"/>
                        </a:p>
                      </a:txBody>
                      <a:tcPr>
                        <a:blipFill>
                          <a:blip r:embed="rId3"/>
                          <a:stretch>
                            <a:fillRect l="-102174" t="-200000" r="-200000" b="-102326"/>
                          </a:stretch>
                        </a:blipFill>
                      </a:tcPr>
                    </a:tc>
                    <a:tc>
                      <a:txBody>
                        <a:bodyPr/>
                        <a:lstStyle/>
                        <a:p>
                          <a:endParaRPr lang="en-US"/>
                        </a:p>
                      </a:txBody>
                      <a:tcPr>
                        <a:blipFill>
                          <a:blip r:embed="rId3"/>
                          <a:stretch>
                            <a:fillRect l="-202174" t="-200000" r="-100000" b="-102326"/>
                          </a:stretch>
                        </a:blipFill>
                      </a:tcPr>
                    </a:tc>
                    <a:tc>
                      <a:txBody>
                        <a:bodyPr/>
                        <a:lstStyle/>
                        <a:p>
                          <a:endParaRPr lang="en-US"/>
                        </a:p>
                      </a:txBody>
                      <a:tcPr>
                        <a:blipFill>
                          <a:blip r:embed="rId3"/>
                          <a:stretch>
                            <a:fillRect l="-302174" t="-200000" b="-102326"/>
                          </a:stretch>
                        </a:blipFill>
                      </a:tcPr>
                    </a:tc>
                    <a:extLst>
                      <a:ext uri="{0D108BD9-81ED-4DB2-BD59-A6C34878D82A}">
                        <a16:rowId xmlns:a16="http://schemas.microsoft.com/office/drawing/2014/main" val="1256883593"/>
                      </a:ext>
                    </a:extLst>
                  </a:tr>
                  <a:tr h="544038">
                    <a:tc>
                      <a:txBody>
                        <a:bodyPr/>
                        <a:lstStyle/>
                        <a:p>
                          <a:endParaRPr lang="en-US"/>
                        </a:p>
                      </a:txBody>
                      <a:tcPr>
                        <a:blipFill>
                          <a:blip r:embed="rId3"/>
                          <a:stretch>
                            <a:fillRect l="-2174" t="-300000" r="-300000" b="-2326"/>
                          </a:stretch>
                        </a:blipFill>
                      </a:tcPr>
                    </a:tc>
                    <a:tc>
                      <a:txBody>
                        <a:bodyPr/>
                        <a:lstStyle/>
                        <a:p>
                          <a:endParaRPr lang="en-US"/>
                        </a:p>
                      </a:txBody>
                      <a:tcPr>
                        <a:blipFill>
                          <a:blip r:embed="rId3"/>
                          <a:stretch>
                            <a:fillRect l="-102174" t="-300000" r="-200000" b="-2326"/>
                          </a:stretch>
                        </a:blipFill>
                      </a:tcPr>
                    </a:tc>
                    <a:tc>
                      <a:txBody>
                        <a:bodyPr/>
                        <a:lstStyle/>
                        <a:p>
                          <a:endParaRPr lang="en-US"/>
                        </a:p>
                      </a:txBody>
                      <a:tcPr>
                        <a:blipFill>
                          <a:blip r:embed="rId3"/>
                          <a:stretch>
                            <a:fillRect l="-202174" t="-300000" r="-100000" b="-2326"/>
                          </a:stretch>
                        </a:blipFill>
                      </a:tcPr>
                    </a:tc>
                    <a:tc>
                      <a:txBody>
                        <a:bodyPr/>
                        <a:lstStyle/>
                        <a:p>
                          <a:endParaRPr lang="en-US"/>
                        </a:p>
                      </a:txBody>
                      <a:tcPr>
                        <a:blipFill>
                          <a:blip r:embed="rId3"/>
                          <a:stretch>
                            <a:fillRect l="-302174" t="-300000" b="-2326"/>
                          </a:stretch>
                        </a:blipFill>
                      </a:tcPr>
                    </a:tc>
                    <a:extLst>
                      <a:ext uri="{0D108BD9-81ED-4DB2-BD59-A6C34878D82A}">
                        <a16:rowId xmlns:a16="http://schemas.microsoft.com/office/drawing/2014/main" val="1907652867"/>
                      </a:ext>
                    </a:extLst>
                  </a:tr>
                </a:tbl>
              </a:graphicData>
            </a:graphic>
          </p:graphicFrame>
        </mc:Fallback>
      </mc:AlternateContent>
      <p:sp>
        <p:nvSpPr>
          <p:cNvPr id="3" name="Right Arrow 2">
            <a:extLst>
              <a:ext uri="{FF2B5EF4-FFF2-40B4-BE49-F238E27FC236}">
                <a16:creationId xmlns:a16="http://schemas.microsoft.com/office/drawing/2014/main" id="{D3D5511E-41C6-424E-92A4-76761084C5E8}"/>
              </a:ext>
            </a:extLst>
          </p:cNvPr>
          <p:cNvSpPr/>
          <p:nvPr/>
        </p:nvSpPr>
        <p:spPr>
          <a:xfrm>
            <a:off x="3505201" y="2991556"/>
            <a:ext cx="1010355" cy="237066"/>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EC05E489-011B-A449-91B7-C5F7E5561877}"/>
                  </a:ext>
                </a:extLst>
              </p:cNvPr>
              <p:cNvGraphicFramePr>
                <a:graphicFrameLocks noGrp="1"/>
              </p:cNvGraphicFramePr>
              <p:nvPr>
                <p:extLst>
                  <p:ext uri="{D42A27DB-BD31-4B8C-83A1-F6EECF244321}">
                    <p14:modId xmlns:p14="http://schemas.microsoft.com/office/powerpoint/2010/main" val="2417258700"/>
                  </p:ext>
                </p:extLst>
              </p:nvPr>
            </p:nvGraphicFramePr>
            <p:xfrm>
              <a:off x="4978400" y="2889249"/>
              <a:ext cx="3299885" cy="430389"/>
            </p:xfrm>
            <a:graphic>
              <a:graphicData uri="http://schemas.openxmlformats.org/drawingml/2006/table">
                <a:tbl>
                  <a:tblPr firstRow="1" bandRow="1">
                    <a:tableStyleId>{5940675A-B579-460E-94D1-54222C63F5DA}</a:tableStyleId>
                  </a:tblPr>
                  <a:tblGrid>
                    <a:gridCol w="659977">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1</m:t>
                                    </m:r>
                                  </m:sup>
                                </m:sSubSup>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2</m:t>
                                    </m:r>
                                  </m:sup>
                                </m:sSubSup>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𝑛</m:t>
                                    </m:r>
                                  </m:sup>
                                </m:sSubSup>
                              </m:oMath>
                            </m:oMathPara>
                          </a14:m>
                          <a:endParaRPr lang="en-US" b="0" dirty="0"/>
                        </a:p>
                      </a:txBody>
                      <a:tcPr/>
                    </a:tc>
                    <a:extLst>
                      <a:ext uri="{0D108BD9-81ED-4DB2-BD59-A6C34878D82A}">
                        <a16:rowId xmlns:a16="http://schemas.microsoft.com/office/drawing/2014/main" val="155009543"/>
                      </a:ext>
                    </a:extLst>
                  </a:tr>
                </a:tbl>
              </a:graphicData>
            </a:graphic>
          </p:graphicFrame>
        </mc:Choice>
        <mc:Fallback xmlns="">
          <p:graphicFrame>
            <p:nvGraphicFramePr>
              <p:cNvPr id="16" name="Table 15">
                <a:extLst>
                  <a:ext uri="{FF2B5EF4-FFF2-40B4-BE49-F238E27FC236}">
                    <a16:creationId xmlns:a16="http://schemas.microsoft.com/office/drawing/2014/main" id="{EC05E489-011B-A449-91B7-C5F7E5561877}"/>
                  </a:ext>
                </a:extLst>
              </p:cNvPr>
              <p:cNvGraphicFramePr>
                <a:graphicFrameLocks noGrp="1"/>
              </p:cNvGraphicFramePr>
              <p:nvPr>
                <p:extLst>
                  <p:ext uri="{D42A27DB-BD31-4B8C-83A1-F6EECF244321}">
                    <p14:modId xmlns:p14="http://schemas.microsoft.com/office/powerpoint/2010/main" val="2417258700"/>
                  </p:ext>
                </p:extLst>
              </p:nvPr>
            </p:nvGraphicFramePr>
            <p:xfrm>
              <a:off x="4978400" y="2889249"/>
              <a:ext cx="3299885" cy="430389"/>
            </p:xfrm>
            <a:graphic>
              <a:graphicData uri="http://schemas.openxmlformats.org/drawingml/2006/table">
                <a:tbl>
                  <a:tblPr firstRow="1" bandRow="1">
                    <a:tableStyleId>{5940675A-B579-460E-94D1-54222C63F5DA}</a:tableStyleId>
                  </a:tblPr>
                  <a:tblGrid>
                    <a:gridCol w="659977">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endParaRPr lang="en-US"/>
                        </a:p>
                      </a:txBody>
                      <a:tcPr>
                        <a:blipFill>
                          <a:blip r:embed="rId4"/>
                          <a:stretch>
                            <a:fillRect l="-1923" t="-2857" r="-401923"/>
                          </a:stretch>
                        </a:blipFill>
                      </a:tcPr>
                    </a:tc>
                    <a:tc>
                      <a:txBody>
                        <a:bodyPr/>
                        <a:lstStyle/>
                        <a:p>
                          <a:endParaRPr lang="en-US"/>
                        </a:p>
                      </a:txBody>
                      <a:tcPr>
                        <a:blipFill>
                          <a:blip r:embed="rId4"/>
                          <a:stretch>
                            <a:fillRect l="-101923" t="-2857" r="-301923"/>
                          </a:stretch>
                        </a:blipFill>
                      </a:tcPr>
                    </a:tc>
                    <a:tc>
                      <a:txBody>
                        <a:bodyPr/>
                        <a:lstStyle/>
                        <a:p>
                          <a:endParaRPr lang="en-US"/>
                        </a:p>
                      </a:txBody>
                      <a:tcPr>
                        <a:blipFill>
                          <a:blip r:embed="rId4"/>
                          <a:stretch>
                            <a:fillRect l="-201923" t="-2857" r="-201923"/>
                          </a:stretch>
                        </a:blipFill>
                      </a:tcPr>
                    </a:tc>
                    <a:tc>
                      <a:txBody>
                        <a:bodyPr/>
                        <a:lstStyle/>
                        <a:p>
                          <a:endParaRPr lang="en-US"/>
                        </a:p>
                      </a:txBody>
                      <a:tcPr>
                        <a:blipFill>
                          <a:blip r:embed="rId4"/>
                          <a:stretch>
                            <a:fillRect l="-301923" t="-2857" r="-101923"/>
                          </a:stretch>
                        </a:blipFill>
                      </a:tcPr>
                    </a:tc>
                    <a:tc>
                      <a:txBody>
                        <a:bodyPr/>
                        <a:lstStyle/>
                        <a:p>
                          <a:endParaRPr lang="en-US"/>
                        </a:p>
                      </a:txBody>
                      <a:tcPr>
                        <a:blipFill>
                          <a:blip r:embed="rId4"/>
                          <a:stretch>
                            <a:fillRect l="-401923" t="-2857" r="-1923"/>
                          </a:stretch>
                        </a:blipFill>
                      </a:tcPr>
                    </a:tc>
                    <a:extLst>
                      <a:ext uri="{0D108BD9-81ED-4DB2-BD59-A6C34878D82A}">
                        <a16:rowId xmlns:a16="http://schemas.microsoft.com/office/drawing/2014/main" val="155009543"/>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89EAFF1-0B37-7344-94C3-48CD532F12F5}"/>
                  </a:ext>
                </a:extLst>
              </p:cNvPr>
              <p:cNvSpPr txBox="1"/>
              <p:nvPr/>
            </p:nvSpPr>
            <p:spPr>
              <a:xfrm>
                <a:off x="129304" y="4357511"/>
                <a:ext cx="3497770" cy="860748"/>
              </a:xfrm>
              <a:prstGeom prst="rect">
                <a:avLst/>
              </a:prstGeom>
              <a:noFill/>
            </p:spPr>
            <p:txBody>
              <a:bodyPr wrap="square" rtlCol="0">
                <a:spAutoFit/>
              </a:bodyPr>
              <a:lstStyle/>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 </m:t>
                    </m:r>
                  </m:oMath>
                </a14:m>
                <a:r>
                  <a:rPr lang="en-US" sz="2400" dirty="0"/>
                  <a:t>Traffic Matrix at </a:t>
                </a:r>
                <a:r>
                  <a:rPr lang="en-US" sz="2400" dirty="0">
                    <a:solidFill>
                      <a:srgbClr val="EE4D54"/>
                    </a:solidFill>
                  </a:rPr>
                  <a:t>timestep </a:t>
                </a:r>
                <a14:m>
                  <m:oMath xmlns:m="http://schemas.openxmlformats.org/officeDocument/2006/math">
                    <m:r>
                      <a:rPr lang="en-US" sz="2400" b="0" i="1" smtClean="0">
                        <a:solidFill>
                          <a:srgbClr val="EE4D54"/>
                        </a:solidFill>
                        <a:latin typeface="Cambria Math" panose="02040503050406030204" pitchFamily="18" charset="0"/>
                      </a:rPr>
                      <m:t>𝑗</m:t>
                    </m:r>
                  </m:oMath>
                </a14:m>
                <a:endParaRPr lang="en-US" sz="2400" dirty="0"/>
              </a:p>
            </p:txBody>
          </p:sp>
        </mc:Choice>
        <mc:Fallback xmlns="">
          <p:sp>
            <p:nvSpPr>
              <p:cNvPr id="18" name="TextBox 17">
                <a:extLst>
                  <a:ext uri="{FF2B5EF4-FFF2-40B4-BE49-F238E27FC236}">
                    <a16:creationId xmlns:a16="http://schemas.microsoft.com/office/drawing/2014/main" id="{589EAFF1-0B37-7344-94C3-48CD532F12F5}"/>
                  </a:ext>
                </a:extLst>
              </p:cNvPr>
              <p:cNvSpPr txBox="1">
                <a:spLocks noRot="1" noChangeAspect="1" noMove="1" noResize="1" noEditPoints="1" noAdjustHandles="1" noChangeArrowheads="1" noChangeShapeType="1" noTextEdit="1"/>
              </p:cNvSpPr>
              <p:nvPr/>
            </p:nvSpPr>
            <p:spPr>
              <a:xfrm>
                <a:off x="129304" y="4357511"/>
                <a:ext cx="3497770" cy="860748"/>
              </a:xfrm>
              <a:prstGeom prst="rect">
                <a:avLst/>
              </a:prstGeom>
              <a:blipFill>
                <a:blip r:embed="rId5"/>
                <a:stretch>
                  <a:fillRect t="-2899" b="-14493"/>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532F0198-B451-BC4C-9CD1-0532030DBC15}"/>
              </a:ext>
            </a:extLst>
          </p:cNvPr>
          <p:cNvSpPr txBox="1"/>
          <p:nvPr/>
        </p:nvSpPr>
        <p:spPr>
          <a:xfrm>
            <a:off x="5922411" y="4357511"/>
            <a:ext cx="2101281" cy="523220"/>
          </a:xfrm>
          <a:prstGeom prst="rect">
            <a:avLst/>
          </a:prstGeom>
          <a:noFill/>
        </p:spPr>
        <p:txBody>
          <a:bodyPr wrap="none" rtlCol="0">
            <a:spAutoFit/>
          </a:bodyPr>
          <a:lstStyle/>
          <a:p>
            <a:r>
              <a:rPr lang="en-US" sz="2800" dirty="0"/>
              <a:t>Traffic Vector</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B8D8B63-DD06-B24F-9A58-BD23B30489D0}"/>
                  </a:ext>
                </a:extLst>
              </p:cNvPr>
              <p:cNvSpPr txBox="1"/>
              <p:nvPr/>
            </p:nvSpPr>
            <p:spPr>
              <a:xfrm>
                <a:off x="4243811" y="4854689"/>
                <a:ext cx="4531889" cy="830997"/>
              </a:xfrm>
              <a:prstGeom prst="rect">
                <a:avLst/>
              </a:prstGeom>
              <a:noFill/>
            </p:spPr>
            <p:txBody>
              <a:bodyPr wrap="square" rtlCol="0">
                <a:spAutoFit/>
              </a:bodyPr>
              <a:lstStyle/>
              <a:p>
                <a:pPr algn="ctr"/>
                <a14:m>
                  <m:oMath xmlns:m="http://schemas.openxmlformats.org/officeDocument/2006/math">
                    <m:r>
                      <a:rPr lang="en-US" sz="2400" b="0" i="1" smtClean="0">
                        <a:solidFill>
                          <a:srgbClr val="EE4D54"/>
                        </a:solidFill>
                        <a:latin typeface="Cambria Math" panose="02040503050406030204" pitchFamily="18" charset="0"/>
                      </a:rPr>
                      <m:t>𝑛</m:t>
                    </m:r>
                    <m:r>
                      <a:rPr lang="en-US" sz="2400" b="0" i="1" smtClean="0">
                        <a:solidFill>
                          <a:srgbClr val="EE4D54"/>
                        </a:solidFill>
                        <a:latin typeface="Cambria Math" panose="02040503050406030204" pitchFamily="18" charset="0"/>
                      </a:rPr>
                      <m:t>=</m:t>
                    </m:r>
                    <m:sSup>
                      <m:sSupPr>
                        <m:ctrlPr>
                          <a:rPr lang="en-US" sz="2400" b="0" i="1" smtClean="0">
                            <a:solidFill>
                              <a:srgbClr val="EE4D54"/>
                            </a:solidFill>
                            <a:latin typeface="Cambria Math" panose="02040503050406030204" pitchFamily="18" charset="0"/>
                          </a:rPr>
                        </m:ctrlPr>
                      </m:sSupPr>
                      <m:e>
                        <m:r>
                          <a:rPr lang="en-US" sz="2400" b="0" i="1" smtClean="0">
                            <a:solidFill>
                              <a:srgbClr val="EE4D54"/>
                            </a:solidFill>
                            <a:latin typeface="Cambria Math" panose="02040503050406030204" pitchFamily="18" charset="0"/>
                          </a:rPr>
                          <m:t>𝑘</m:t>
                        </m:r>
                      </m:e>
                      <m:sup>
                        <m:r>
                          <a:rPr lang="en-US" sz="2400" b="0" i="1" smtClean="0">
                            <a:solidFill>
                              <a:srgbClr val="EE4D54"/>
                            </a:solidFill>
                            <a:latin typeface="Cambria Math" panose="02040503050406030204" pitchFamily="18" charset="0"/>
                          </a:rPr>
                          <m:t>2</m:t>
                        </m:r>
                      </m:sup>
                    </m:sSup>
                  </m:oMath>
                </a14:m>
                <a:r>
                  <a:rPr lang="en-US" sz="2400" dirty="0"/>
                  <a:t>: number of original-destination pairs (OD pairs)</a:t>
                </a:r>
              </a:p>
            </p:txBody>
          </p:sp>
        </mc:Choice>
        <mc:Fallback xmlns="">
          <p:sp>
            <p:nvSpPr>
              <p:cNvPr id="22" name="TextBox 21">
                <a:extLst>
                  <a:ext uri="{FF2B5EF4-FFF2-40B4-BE49-F238E27FC236}">
                    <a16:creationId xmlns:a16="http://schemas.microsoft.com/office/drawing/2014/main" id="{CB8D8B63-DD06-B24F-9A58-BD23B30489D0}"/>
                  </a:ext>
                </a:extLst>
              </p:cNvPr>
              <p:cNvSpPr txBox="1">
                <a:spLocks noRot="1" noChangeAspect="1" noMove="1" noResize="1" noEditPoints="1" noAdjustHandles="1" noChangeArrowheads="1" noChangeShapeType="1" noTextEdit="1"/>
              </p:cNvSpPr>
              <p:nvPr/>
            </p:nvSpPr>
            <p:spPr>
              <a:xfrm>
                <a:off x="4243811" y="4854689"/>
                <a:ext cx="4531889" cy="830997"/>
              </a:xfrm>
              <a:prstGeom prst="rect">
                <a:avLst/>
              </a:prstGeom>
              <a:blipFill>
                <a:blip r:embed="rId6"/>
                <a:stretch>
                  <a:fillRect t="-2985" b="-134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144C8573-934A-1548-B406-CC8E3E652E40}"/>
                  </a:ext>
                </a:extLst>
              </p:cNvPr>
              <p:cNvSpPr/>
              <p:nvPr/>
            </p:nvSpPr>
            <p:spPr>
              <a:xfrm>
                <a:off x="714021" y="5346071"/>
                <a:ext cx="2588389" cy="400110"/>
              </a:xfrm>
              <a:prstGeom prst="rect">
                <a:avLst/>
              </a:prstGeom>
            </p:spPr>
            <p:txBody>
              <a:bodyPr wrap="square">
                <a:spAutoFit/>
              </a:bodyPr>
              <a:lstStyle/>
              <a:p>
                <a14:m>
                  <m:oMath xmlns:m="http://schemas.openxmlformats.org/officeDocument/2006/math">
                    <m:r>
                      <a:rPr lang="en-US" sz="2000" b="0" i="1" smtClean="0">
                        <a:solidFill>
                          <a:srgbClr val="EE4D54"/>
                        </a:solidFill>
                        <a:latin typeface="Cambria Math" panose="02040503050406030204" pitchFamily="18" charset="0"/>
                      </a:rPr>
                      <m:t>𝑘</m:t>
                    </m:r>
                  </m:oMath>
                </a14:m>
                <a:r>
                  <a:rPr lang="en-US" sz="2000" dirty="0"/>
                  <a:t>: number of nodes</a:t>
                </a:r>
              </a:p>
            </p:txBody>
          </p:sp>
        </mc:Choice>
        <mc:Fallback xmlns="">
          <p:sp>
            <p:nvSpPr>
              <p:cNvPr id="24" name="Rectangle 23">
                <a:extLst>
                  <a:ext uri="{FF2B5EF4-FFF2-40B4-BE49-F238E27FC236}">
                    <a16:creationId xmlns:a16="http://schemas.microsoft.com/office/drawing/2014/main" id="{144C8573-934A-1548-B406-CC8E3E652E40}"/>
                  </a:ext>
                </a:extLst>
              </p:cNvPr>
              <p:cNvSpPr>
                <a:spLocks noRot="1" noChangeAspect="1" noMove="1" noResize="1" noEditPoints="1" noAdjustHandles="1" noChangeArrowheads="1" noChangeShapeType="1" noTextEdit="1"/>
              </p:cNvSpPr>
              <p:nvPr/>
            </p:nvSpPr>
            <p:spPr>
              <a:xfrm>
                <a:off x="714021" y="5346071"/>
                <a:ext cx="2588389" cy="400110"/>
              </a:xfrm>
              <a:prstGeom prst="rect">
                <a:avLst/>
              </a:prstGeom>
              <a:blipFill>
                <a:blip r:embed="rId7"/>
                <a:stretch>
                  <a:fillRect t="-6250" b="-25000"/>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740187C8-EA53-B24C-B350-A2BAE20CD974}"/>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2DF319-A114-E940-9361-905ED3D519BE}"/>
              </a:ext>
            </a:extLst>
          </p:cNvPr>
          <p:cNvSpPr txBox="1"/>
          <p:nvPr/>
        </p:nvSpPr>
        <p:spPr>
          <a:xfrm>
            <a:off x="3409302" y="2609400"/>
            <a:ext cx="1120948" cy="369332"/>
          </a:xfrm>
          <a:prstGeom prst="rect">
            <a:avLst/>
          </a:prstGeom>
          <a:noFill/>
        </p:spPr>
        <p:txBody>
          <a:bodyPr wrap="none" rtlCol="0">
            <a:spAutoFit/>
          </a:bodyPr>
          <a:lstStyle/>
          <a:p>
            <a:r>
              <a:rPr lang="en-US" dirty="0"/>
              <a:t>Flattening</a:t>
            </a:r>
          </a:p>
        </p:txBody>
      </p:sp>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32C90FA9-F022-AC44-AF3F-532310BCB562}"/>
                  </a:ext>
                </a:extLst>
              </p:cNvPr>
              <p:cNvGraphicFramePr>
                <a:graphicFrameLocks noGrp="1"/>
              </p:cNvGraphicFramePr>
              <p:nvPr>
                <p:extLst>
                  <p:ext uri="{D42A27DB-BD31-4B8C-83A1-F6EECF244321}">
                    <p14:modId xmlns:p14="http://schemas.microsoft.com/office/powerpoint/2010/main" val="2724291232"/>
                  </p:ext>
                </p:extLst>
              </p:nvPr>
            </p:nvGraphicFramePr>
            <p:xfrm>
              <a:off x="4978399" y="2281202"/>
              <a:ext cx="3299885" cy="430389"/>
            </p:xfrm>
            <a:graphic>
              <a:graphicData uri="http://schemas.openxmlformats.org/drawingml/2006/table">
                <a:tbl>
                  <a:tblPr firstRow="1" bandRow="1">
                    <a:tableStyleId>{5940675A-B579-460E-94D1-54222C63F5DA}</a:tableStyleId>
                  </a:tblPr>
                  <a:tblGrid>
                    <a:gridCol w="659977">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50000"/>
                                          </a:schemeClr>
                                        </a:solidFill>
                                        <a:latin typeface="Cambria Math" panose="02040503050406030204" pitchFamily="18" charset="0"/>
                                      </a:rPr>
                                    </m:ctrlPr>
                                  </m:sSubSupPr>
                                  <m:e>
                                    <m:r>
                                      <a:rPr lang="en-US" b="0" i="1" smtClean="0">
                                        <a:solidFill>
                                          <a:schemeClr val="bg1">
                                            <a:lumMod val="50000"/>
                                          </a:schemeClr>
                                        </a:solidFill>
                                        <a:latin typeface="Cambria Math" panose="02040503050406030204" pitchFamily="18" charset="0"/>
                                      </a:rPr>
                                      <m:t>𝑥</m:t>
                                    </m:r>
                                  </m:e>
                                  <m:sub>
                                    <m:r>
                                      <a:rPr lang="en-US" b="0" i="1" smtClean="0">
                                        <a:solidFill>
                                          <a:schemeClr val="bg1">
                                            <a:lumMod val="50000"/>
                                          </a:schemeClr>
                                        </a:solidFill>
                                        <a:latin typeface="Cambria Math" panose="02040503050406030204" pitchFamily="18" charset="0"/>
                                      </a:rPr>
                                      <m:t>𝑗</m:t>
                                    </m:r>
                                    <m:r>
                                      <a:rPr lang="en-US" b="0" i="1" smtClean="0">
                                        <a:solidFill>
                                          <a:schemeClr val="bg1">
                                            <a:lumMod val="50000"/>
                                          </a:schemeClr>
                                        </a:solidFill>
                                        <a:latin typeface="Cambria Math" panose="02040503050406030204" pitchFamily="18" charset="0"/>
                                      </a:rPr>
                                      <m:t>−1</m:t>
                                    </m:r>
                                  </m:sub>
                                  <m:sup>
                                    <m:r>
                                      <a:rPr lang="en-US" b="0" i="1" smtClean="0">
                                        <a:solidFill>
                                          <a:schemeClr val="bg1">
                                            <a:lumMod val="50000"/>
                                          </a:schemeClr>
                                        </a:solidFill>
                                        <a:latin typeface="Cambria Math" panose="02040503050406030204" pitchFamily="18" charset="0"/>
                                      </a:rPr>
                                      <m:t>1</m:t>
                                    </m:r>
                                  </m:sup>
                                </m:sSubSup>
                              </m:oMath>
                            </m:oMathPara>
                          </a14:m>
                          <a:endParaRPr lang="en-US" b="0" dirty="0">
                            <a:solidFill>
                              <a:schemeClr val="bg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50000"/>
                                          </a:schemeClr>
                                        </a:solidFill>
                                        <a:latin typeface="Cambria Math" panose="02040503050406030204" pitchFamily="18" charset="0"/>
                                      </a:rPr>
                                    </m:ctrlPr>
                                  </m:sSubSupPr>
                                  <m:e>
                                    <m:r>
                                      <a:rPr lang="en-US" b="0" i="1" smtClean="0">
                                        <a:solidFill>
                                          <a:schemeClr val="bg1">
                                            <a:lumMod val="50000"/>
                                          </a:schemeClr>
                                        </a:solidFill>
                                        <a:latin typeface="Cambria Math" panose="02040503050406030204" pitchFamily="18" charset="0"/>
                                      </a:rPr>
                                      <m:t>𝑥</m:t>
                                    </m:r>
                                  </m:e>
                                  <m:sub>
                                    <m:r>
                                      <a:rPr lang="en-US" b="0" i="1" smtClean="0">
                                        <a:solidFill>
                                          <a:schemeClr val="bg1">
                                            <a:lumMod val="50000"/>
                                          </a:schemeClr>
                                        </a:solidFill>
                                        <a:latin typeface="Cambria Math" panose="02040503050406030204" pitchFamily="18" charset="0"/>
                                      </a:rPr>
                                      <m:t>𝑗</m:t>
                                    </m:r>
                                    <m:r>
                                      <a:rPr lang="en-US" b="0" i="1" smtClean="0">
                                        <a:solidFill>
                                          <a:schemeClr val="bg1">
                                            <a:lumMod val="50000"/>
                                          </a:schemeClr>
                                        </a:solidFill>
                                        <a:latin typeface="Cambria Math" panose="02040503050406030204" pitchFamily="18" charset="0"/>
                                      </a:rPr>
                                      <m:t>−1</m:t>
                                    </m:r>
                                  </m:sub>
                                  <m:sup>
                                    <m:r>
                                      <a:rPr lang="en-US" b="0" i="1" smtClean="0">
                                        <a:solidFill>
                                          <a:schemeClr val="bg1">
                                            <a:lumMod val="50000"/>
                                          </a:schemeClr>
                                        </a:solidFill>
                                        <a:latin typeface="Cambria Math" panose="02040503050406030204" pitchFamily="18" charset="0"/>
                                      </a:rPr>
                                      <m:t>2</m:t>
                                    </m:r>
                                  </m:sup>
                                </m:sSubSup>
                              </m:oMath>
                            </m:oMathPara>
                          </a14:m>
                          <a:endParaRPr lang="en-US" b="0" dirty="0">
                            <a:solidFill>
                              <a:schemeClr val="bg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bg1">
                                        <a:lumMod val="50000"/>
                                      </a:schemeClr>
                                    </a:solidFill>
                                    <a:latin typeface="Cambria Math" panose="02040503050406030204" pitchFamily="18" charset="0"/>
                                  </a:rPr>
                                  <m:t>…</m:t>
                                </m:r>
                              </m:oMath>
                            </m:oMathPara>
                          </a14:m>
                          <a:endParaRPr lang="en-US" b="0" dirty="0">
                            <a:solidFill>
                              <a:schemeClr val="bg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50000"/>
                                          </a:schemeClr>
                                        </a:solidFill>
                                        <a:latin typeface="Cambria Math" panose="02040503050406030204" pitchFamily="18" charset="0"/>
                                      </a:rPr>
                                    </m:ctrlPr>
                                  </m:sSubSupPr>
                                  <m:e>
                                    <m:r>
                                      <a:rPr lang="en-US" b="0" i="1" smtClean="0">
                                        <a:solidFill>
                                          <a:schemeClr val="bg1">
                                            <a:lumMod val="50000"/>
                                          </a:schemeClr>
                                        </a:solidFill>
                                        <a:latin typeface="Cambria Math" panose="02040503050406030204" pitchFamily="18" charset="0"/>
                                      </a:rPr>
                                      <m:t>𝑥</m:t>
                                    </m:r>
                                  </m:e>
                                  <m:sub>
                                    <m:r>
                                      <a:rPr lang="en-US" b="0" i="1" smtClean="0">
                                        <a:solidFill>
                                          <a:schemeClr val="bg1">
                                            <a:lumMod val="50000"/>
                                          </a:schemeClr>
                                        </a:solidFill>
                                        <a:latin typeface="Cambria Math" panose="02040503050406030204" pitchFamily="18" charset="0"/>
                                      </a:rPr>
                                      <m:t>𝑗</m:t>
                                    </m:r>
                                    <m:r>
                                      <a:rPr lang="en-US" b="0" i="1" smtClean="0">
                                        <a:solidFill>
                                          <a:schemeClr val="bg1">
                                            <a:lumMod val="50000"/>
                                          </a:schemeClr>
                                        </a:solidFill>
                                        <a:latin typeface="Cambria Math" panose="02040503050406030204" pitchFamily="18" charset="0"/>
                                      </a:rPr>
                                      <m:t>−1</m:t>
                                    </m:r>
                                  </m:sub>
                                  <m:sup>
                                    <m:r>
                                      <a:rPr lang="en-US" b="0" i="1" smtClean="0">
                                        <a:solidFill>
                                          <a:schemeClr val="bg1">
                                            <a:lumMod val="50000"/>
                                          </a:schemeClr>
                                        </a:solidFill>
                                        <a:latin typeface="Cambria Math" panose="02040503050406030204" pitchFamily="18" charset="0"/>
                                      </a:rPr>
                                      <m:t>𝑛</m:t>
                                    </m:r>
                                    <m:r>
                                      <a:rPr lang="en-US" b="0" i="1" smtClean="0">
                                        <a:solidFill>
                                          <a:schemeClr val="bg1">
                                            <a:lumMod val="50000"/>
                                          </a:schemeClr>
                                        </a:solidFill>
                                        <a:latin typeface="Cambria Math" panose="02040503050406030204" pitchFamily="18" charset="0"/>
                                      </a:rPr>
                                      <m:t>−1</m:t>
                                    </m:r>
                                  </m:sup>
                                </m:sSubSup>
                              </m:oMath>
                            </m:oMathPara>
                          </a14:m>
                          <a:endParaRPr lang="en-US" b="0" dirty="0">
                            <a:solidFill>
                              <a:schemeClr val="bg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50000"/>
                                          </a:schemeClr>
                                        </a:solidFill>
                                        <a:latin typeface="Cambria Math" panose="02040503050406030204" pitchFamily="18" charset="0"/>
                                      </a:rPr>
                                    </m:ctrlPr>
                                  </m:sSubSupPr>
                                  <m:e>
                                    <m:r>
                                      <a:rPr lang="en-US" b="0" i="1" smtClean="0">
                                        <a:solidFill>
                                          <a:schemeClr val="bg1">
                                            <a:lumMod val="50000"/>
                                          </a:schemeClr>
                                        </a:solidFill>
                                        <a:latin typeface="Cambria Math" panose="02040503050406030204" pitchFamily="18" charset="0"/>
                                      </a:rPr>
                                      <m:t>𝑥</m:t>
                                    </m:r>
                                  </m:e>
                                  <m:sub>
                                    <m:r>
                                      <a:rPr lang="en-US" b="0" i="1" smtClean="0">
                                        <a:solidFill>
                                          <a:schemeClr val="bg1">
                                            <a:lumMod val="50000"/>
                                          </a:schemeClr>
                                        </a:solidFill>
                                        <a:latin typeface="Cambria Math" panose="02040503050406030204" pitchFamily="18" charset="0"/>
                                      </a:rPr>
                                      <m:t>𝑗</m:t>
                                    </m:r>
                                    <m:r>
                                      <a:rPr lang="en-US" b="0" i="1" smtClean="0">
                                        <a:solidFill>
                                          <a:schemeClr val="bg1">
                                            <a:lumMod val="50000"/>
                                          </a:schemeClr>
                                        </a:solidFill>
                                        <a:latin typeface="Cambria Math" panose="02040503050406030204" pitchFamily="18" charset="0"/>
                                      </a:rPr>
                                      <m:t>−1</m:t>
                                    </m:r>
                                  </m:sub>
                                  <m:sup>
                                    <m:r>
                                      <a:rPr lang="en-US" b="0" i="1" smtClean="0">
                                        <a:solidFill>
                                          <a:schemeClr val="bg1">
                                            <a:lumMod val="50000"/>
                                          </a:schemeClr>
                                        </a:solidFill>
                                        <a:latin typeface="Cambria Math" panose="02040503050406030204" pitchFamily="18" charset="0"/>
                                      </a:rPr>
                                      <m:t>𝑛</m:t>
                                    </m:r>
                                  </m:sup>
                                </m:sSubSup>
                              </m:oMath>
                            </m:oMathPara>
                          </a14:m>
                          <a:endParaRPr lang="en-US" b="0" dirty="0">
                            <a:solidFill>
                              <a:schemeClr val="bg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009543"/>
                      </a:ext>
                    </a:extLst>
                  </a:tr>
                </a:tbl>
              </a:graphicData>
            </a:graphic>
          </p:graphicFrame>
        </mc:Choice>
        <mc:Fallback xmlns="">
          <p:graphicFrame>
            <p:nvGraphicFramePr>
              <p:cNvPr id="15" name="Table 14">
                <a:extLst>
                  <a:ext uri="{FF2B5EF4-FFF2-40B4-BE49-F238E27FC236}">
                    <a16:creationId xmlns:a16="http://schemas.microsoft.com/office/drawing/2014/main" id="{32C90FA9-F022-AC44-AF3F-532310BCB562}"/>
                  </a:ext>
                </a:extLst>
              </p:cNvPr>
              <p:cNvGraphicFramePr>
                <a:graphicFrameLocks noGrp="1"/>
              </p:cNvGraphicFramePr>
              <p:nvPr>
                <p:extLst>
                  <p:ext uri="{D42A27DB-BD31-4B8C-83A1-F6EECF244321}">
                    <p14:modId xmlns:p14="http://schemas.microsoft.com/office/powerpoint/2010/main" val="2724291232"/>
                  </p:ext>
                </p:extLst>
              </p:nvPr>
            </p:nvGraphicFramePr>
            <p:xfrm>
              <a:off x="4978399" y="2281202"/>
              <a:ext cx="3299885" cy="430389"/>
            </p:xfrm>
            <a:graphic>
              <a:graphicData uri="http://schemas.openxmlformats.org/drawingml/2006/table">
                <a:tbl>
                  <a:tblPr firstRow="1" bandRow="1">
                    <a:tableStyleId>{5940675A-B579-460E-94D1-54222C63F5DA}</a:tableStyleId>
                  </a:tblPr>
                  <a:tblGrid>
                    <a:gridCol w="659977">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8"/>
                          <a:stretch>
                            <a:fillRect r="-40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8"/>
                          <a:stretch>
                            <a:fillRect l="-100000" r="-30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8"/>
                          <a:stretch>
                            <a:fillRect l="-196226" r="-19434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8"/>
                          <a:stretch>
                            <a:fillRect l="-301923" r="-98077"/>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8"/>
                          <a:stretch>
                            <a:fillRect l="-401923" r="1923"/>
                          </a:stretch>
                        </a:blipFill>
                      </a:tcPr>
                    </a:tc>
                    <a:extLst>
                      <a:ext uri="{0D108BD9-81ED-4DB2-BD59-A6C34878D82A}">
                        <a16:rowId xmlns:a16="http://schemas.microsoft.com/office/drawing/2014/main" val="15500954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id="{EA7F8AA1-9032-294E-B870-418095F60D42}"/>
                  </a:ext>
                </a:extLst>
              </p:cNvPr>
              <p:cNvGraphicFramePr>
                <a:graphicFrameLocks noGrp="1"/>
              </p:cNvGraphicFramePr>
              <p:nvPr>
                <p:extLst>
                  <p:ext uri="{D42A27DB-BD31-4B8C-83A1-F6EECF244321}">
                    <p14:modId xmlns:p14="http://schemas.microsoft.com/office/powerpoint/2010/main" val="3283902167"/>
                  </p:ext>
                </p:extLst>
              </p:nvPr>
            </p:nvGraphicFramePr>
            <p:xfrm>
              <a:off x="4978399" y="3497296"/>
              <a:ext cx="3299885" cy="430389"/>
            </p:xfrm>
            <a:graphic>
              <a:graphicData uri="http://schemas.openxmlformats.org/drawingml/2006/table">
                <a:tbl>
                  <a:tblPr firstRow="1" bandRow="1">
                    <a:tableStyleId>{5940675A-B579-460E-94D1-54222C63F5DA}</a:tableStyleId>
                  </a:tblPr>
                  <a:tblGrid>
                    <a:gridCol w="659977">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50000"/>
                                          </a:schemeClr>
                                        </a:solidFill>
                                        <a:latin typeface="Cambria Math" panose="02040503050406030204" pitchFamily="18" charset="0"/>
                                      </a:rPr>
                                    </m:ctrlPr>
                                  </m:sSubSupPr>
                                  <m:e>
                                    <m:r>
                                      <a:rPr lang="en-US" b="0" i="1" smtClean="0">
                                        <a:solidFill>
                                          <a:schemeClr val="bg1">
                                            <a:lumMod val="50000"/>
                                          </a:schemeClr>
                                        </a:solidFill>
                                        <a:latin typeface="Cambria Math" panose="02040503050406030204" pitchFamily="18" charset="0"/>
                                      </a:rPr>
                                      <m:t>𝑥</m:t>
                                    </m:r>
                                  </m:e>
                                  <m:sub>
                                    <m:r>
                                      <a:rPr lang="en-US" b="0" i="1" smtClean="0">
                                        <a:solidFill>
                                          <a:schemeClr val="bg1">
                                            <a:lumMod val="50000"/>
                                          </a:schemeClr>
                                        </a:solidFill>
                                        <a:latin typeface="Cambria Math" panose="02040503050406030204" pitchFamily="18" charset="0"/>
                                      </a:rPr>
                                      <m:t>𝑗</m:t>
                                    </m:r>
                                    <m:r>
                                      <a:rPr lang="en-US" b="0" i="1" smtClean="0">
                                        <a:solidFill>
                                          <a:schemeClr val="bg1">
                                            <a:lumMod val="50000"/>
                                          </a:schemeClr>
                                        </a:solidFill>
                                        <a:latin typeface="Cambria Math" panose="02040503050406030204" pitchFamily="18" charset="0"/>
                                      </a:rPr>
                                      <m:t>+1</m:t>
                                    </m:r>
                                  </m:sub>
                                  <m:sup>
                                    <m:r>
                                      <a:rPr lang="en-US" b="0" i="1" smtClean="0">
                                        <a:solidFill>
                                          <a:schemeClr val="bg1">
                                            <a:lumMod val="50000"/>
                                          </a:schemeClr>
                                        </a:solidFill>
                                        <a:latin typeface="Cambria Math" panose="02040503050406030204" pitchFamily="18" charset="0"/>
                                      </a:rPr>
                                      <m:t>1</m:t>
                                    </m:r>
                                  </m:sup>
                                </m:sSubSup>
                              </m:oMath>
                            </m:oMathPara>
                          </a14:m>
                          <a:endParaRPr lang="en-US" b="0" dirty="0">
                            <a:solidFill>
                              <a:schemeClr val="bg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50000"/>
                                          </a:schemeClr>
                                        </a:solidFill>
                                        <a:latin typeface="Cambria Math" panose="02040503050406030204" pitchFamily="18" charset="0"/>
                                      </a:rPr>
                                    </m:ctrlPr>
                                  </m:sSubSupPr>
                                  <m:e>
                                    <m:r>
                                      <a:rPr lang="en-US" b="0" i="1" smtClean="0">
                                        <a:solidFill>
                                          <a:schemeClr val="bg1">
                                            <a:lumMod val="50000"/>
                                          </a:schemeClr>
                                        </a:solidFill>
                                        <a:latin typeface="Cambria Math" panose="02040503050406030204" pitchFamily="18" charset="0"/>
                                      </a:rPr>
                                      <m:t>𝑥</m:t>
                                    </m:r>
                                  </m:e>
                                  <m:sub>
                                    <m:r>
                                      <a:rPr lang="en-US" b="0" i="1" smtClean="0">
                                        <a:solidFill>
                                          <a:schemeClr val="bg1">
                                            <a:lumMod val="50000"/>
                                          </a:schemeClr>
                                        </a:solidFill>
                                        <a:latin typeface="Cambria Math" panose="02040503050406030204" pitchFamily="18" charset="0"/>
                                      </a:rPr>
                                      <m:t>𝑗</m:t>
                                    </m:r>
                                    <m:r>
                                      <a:rPr lang="en-US" b="0" i="1" smtClean="0">
                                        <a:solidFill>
                                          <a:schemeClr val="bg1">
                                            <a:lumMod val="50000"/>
                                          </a:schemeClr>
                                        </a:solidFill>
                                        <a:latin typeface="Cambria Math" panose="02040503050406030204" pitchFamily="18" charset="0"/>
                                      </a:rPr>
                                      <m:t>+1</m:t>
                                    </m:r>
                                  </m:sub>
                                  <m:sup>
                                    <m:r>
                                      <a:rPr lang="en-US" b="0" i="1" smtClean="0">
                                        <a:solidFill>
                                          <a:schemeClr val="bg1">
                                            <a:lumMod val="50000"/>
                                          </a:schemeClr>
                                        </a:solidFill>
                                        <a:latin typeface="Cambria Math" panose="02040503050406030204" pitchFamily="18" charset="0"/>
                                      </a:rPr>
                                      <m:t>2</m:t>
                                    </m:r>
                                  </m:sup>
                                </m:sSubSup>
                              </m:oMath>
                            </m:oMathPara>
                          </a14:m>
                          <a:endParaRPr lang="en-US" b="0" dirty="0">
                            <a:solidFill>
                              <a:schemeClr val="bg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bg1">
                                        <a:lumMod val="50000"/>
                                      </a:schemeClr>
                                    </a:solidFill>
                                    <a:latin typeface="Cambria Math" panose="02040503050406030204" pitchFamily="18" charset="0"/>
                                  </a:rPr>
                                  <m:t>…</m:t>
                                </m:r>
                              </m:oMath>
                            </m:oMathPara>
                          </a14:m>
                          <a:endParaRPr lang="en-US" b="0" dirty="0">
                            <a:solidFill>
                              <a:schemeClr val="bg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50000"/>
                                          </a:schemeClr>
                                        </a:solidFill>
                                        <a:latin typeface="Cambria Math" panose="02040503050406030204" pitchFamily="18" charset="0"/>
                                      </a:rPr>
                                    </m:ctrlPr>
                                  </m:sSubSupPr>
                                  <m:e>
                                    <m:r>
                                      <a:rPr lang="en-US" b="0" i="1" smtClean="0">
                                        <a:solidFill>
                                          <a:schemeClr val="bg1">
                                            <a:lumMod val="50000"/>
                                          </a:schemeClr>
                                        </a:solidFill>
                                        <a:latin typeface="Cambria Math" panose="02040503050406030204" pitchFamily="18" charset="0"/>
                                      </a:rPr>
                                      <m:t>𝑥</m:t>
                                    </m:r>
                                  </m:e>
                                  <m:sub>
                                    <m:r>
                                      <a:rPr lang="en-US" b="0" i="1" smtClean="0">
                                        <a:solidFill>
                                          <a:schemeClr val="bg1">
                                            <a:lumMod val="50000"/>
                                          </a:schemeClr>
                                        </a:solidFill>
                                        <a:latin typeface="Cambria Math" panose="02040503050406030204" pitchFamily="18" charset="0"/>
                                      </a:rPr>
                                      <m:t>𝑗</m:t>
                                    </m:r>
                                    <m:r>
                                      <a:rPr lang="en-US" b="0" i="1" smtClean="0">
                                        <a:solidFill>
                                          <a:schemeClr val="bg1">
                                            <a:lumMod val="50000"/>
                                          </a:schemeClr>
                                        </a:solidFill>
                                        <a:latin typeface="Cambria Math" panose="02040503050406030204" pitchFamily="18" charset="0"/>
                                      </a:rPr>
                                      <m:t>+1</m:t>
                                    </m:r>
                                  </m:sub>
                                  <m:sup>
                                    <m:r>
                                      <a:rPr lang="en-US" b="0" i="1" smtClean="0">
                                        <a:solidFill>
                                          <a:schemeClr val="bg1">
                                            <a:lumMod val="50000"/>
                                          </a:schemeClr>
                                        </a:solidFill>
                                        <a:latin typeface="Cambria Math" panose="02040503050406030204" pitchFamily="18" charset="0"/>
                                      </a:rPr>
                                      <m:t>𝑛</m:t>
                                    </m:r>
                                    <m:r>
                                      <a:rPr lang="en-US" b="0" i="1" smtClean="0">
                                        <a:solidFill>
                                          <a:schemeClr val="bg1">
                                            <a:lumMod val="50000"/>
                                          </a:schemeClr>
                                        </a:solidFill>
                                        <a:latin typeface="Cambria Math" panose="02040503050406030204" pitchFamily="18" charset="0"/>
                                      </a:rPr>
                                      <m:t>−1</m:t>
                                    </m:r>
                                  </m:sup>
                                </m:sSubSup>
                              </m:oMath>
                            </m:oMathPara>
                          </a14:m>
                          <a:endParaRPr lang="en-US" b="0" dirty="0">
                            <a:solidFill>
                              <a:schemeClr val="bg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50000"/>
                                          </a:schemeClr>
                                        </a:solidFill>
                                        <a:latin typeface="Cambria Math" panose="02040503050406030204" pitchFamily="18" charset="0"/>
                                      </a:rPr>
                                    </m:ctrlPr>
                                  </m:sSubSupPr>
                                  <m:e>
                                    <m:r>
                                      <a:rPr lang="en-US" b="0" i="1" smtClean="0">
                                        <a:solidFill>
                                          <a:schemeClr val="bg1">
                                            <a:lumMod val="50000"/>
                                          </a:schemeClr>
                                        </a:solidFill>
                                        <a:latin typeface="Cambria Math" panose="02040503050406030204" pitchFamily="18" charset="0"/>
                                      </a:rPr>
                                      <m:t>𝑥</m:t>
                                    </m:r>
                                  </m:e>
                                  <m:sub>
                                    <m:r>
                                      <a:rPr lang="en-US" b="0" i="1" smtClean="0">
                                        <a:solidFill>
                                          <a:schemeClr val="bg1">
                                            <a:lumMod val="50000"/>
                                          </a:schemeClr>
                                        </a:solidFill>
                                        <a:latin typeface="Cambria Math" panose="02040503050406030204" pitchFamily="18" charset="0"/>
                                      </a:rPr>
                                      <m:t>𝑗</m:t>
                                    </m:r>
                                    <m:r>
                                      <a:rPr lang="en-US" b="0" i="1" smtClean="0">
                                        <a:solidFill>
                                          <a:schemeClr val="bg1">
                                            <a:lumMod val="50000"/>
                                          </a:schemeClr>
                                        </a:solidFill>
                                        <a:latin typeface="Cambria Math" panose="02040503050406030204" pitchFamily="18" charset="0"/>
                                      </a:rPr>
                                      <m:t>+1</m:t>
                                    </m:r>
                                  </m:sub>
                                  <m:sup>
                                    <m:r>
                                      <a:rPr lang="en-US" b="0" i="1" smtClean="0">
                                        <a:solidFill>
                                          <a:schemeClr val="bg1">
                                            <a:lumMod val="50000"/>
                                          </a:schemeClr>
                                        </a:solidFill>
                                        <a:latin typeface="Cambria Math" panose="02040503050406030204" pitchFamily="18" charset="0"/>
                                      </a:rPr>
                                      <m:t>𝑛</m:t>
                                    </m:r>
                                  </m:sup>
                                </m:sSubSup>
                              </m:oMath>
                            </m:oMathPara>
                          </a14:m>
                          <a:endParaRPr lang="en-US" b="0" dirty="0">
                            <a:solidFill>
                              <a:schemeClr val="bg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009543"/>
                      </a:ext>
                    </a:extLst>
                  </a:tr>
                </a:tbl>
              </a:graphicData>
            </a:graphic>
          </p:graphicFrame>
        </mc:Choice>
        <mc:Fallback xmlns="">
          <p:graphicFrame>
            <p:nvGraphicFramePr>
              <p:cNvPr id="17" name="Table 16">
                <a:extLst>
                  <a:ext uri="{FF2B5EF4-FFF2-40B4-BE49-F238E27FC236}">
                    <a16:creationId xmlns:a16="http://schemas.microsoft.com/office/drawing/2014/main" id="{EA7F8AA1-9032-294E-B870-418095F60D42}"/>
                  </a:ext>
                </a:extLst>
              </p:cNvPr>
              <p:cNvGraphicFramePr>
                <a:graphicFrameLocks noGrp="1"/>
              </p:cNvGraphicFramePr>
              <p:nvPr>
                <p:extLst>
                  <p:ext uri="{D42A27DB-BD31-4B8C-83A1-F6EECF244321}">
                    <p14:modId xmlns:p14="http://schemas.microsoft.com/office/powerpoint/2010/main" val="3283902167"/>
                  </p:ext>
                </p:extLst>
              </p:nvPr>
            </p:nvGraphicFramePr>
            <p:xfrm>
              <a:off x="4978399" y="3497296"/>
              <a:ext cx="3299885" cy="430389"/>
            </p:xfrm>
            <a:graphic>
              <a:graphicData uri="http://schemas.openxmlformats.org/drawingml/2006/table">
                <a:tbl>
                  <a:tblPr firstRow="1" bandRow="1">
                    <a:tableStyleId>{5940675A-B579-460E-94D1-54222C63F5DA}</a:tableStyleId>
                  </a:tblPr>
                  <a:tblGrid>
                    <a:gridCol w="659977">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9"/>
                          <a:stretch>
                            <a:fillRect r="-400000" b="2857"/>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9"/>
                          <a:stretch>
                            <a:fillRect l="-100000" r="-300000" b="2857"/>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9"/>
                          <a:stretch>
                            <a:fillRect l="-196226" r="-194340" b="2857"/>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9"/>
                          <a:stretch>
                            <a:fillRect l="-301923" r="-98077" b="2857"/>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9"/>
                          <a:stretch>
                            <a:fillRect l="-401923" r="1923" b="2857"/>
                          </a:stretch>
                        </a:blipFill>
                      </a:tcPr>
                    </a:tc>
                    <a:extLst>
                      <a:ext uri="{0D108BD9-81ED-4DB2-BD59-A6C34878D82A}">
                        <a16:rowId xmlns:a16="http://schemas.microsoft.com/office/drawing/2014/main" val="15500954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Table 18">
                <a:extLst>
                  <a:ext uri="{FF2B5EF4-FFF2-40B4-BE49-F238E27FC236}">
                    <a16:creationId xmlns:a16="http://schemas.microsoft.com/office/drawing/2014/main" id="{B8F6C7BA-7E5E-6E44-8F50-56EA24C258C2}"/>
                  </a:ext>
                </a:extLst>
              </p:cNvPr>
              <p:cNvGraphicFramePr>
                <a:graphicFrameLocks noGrp="1"/>
              </p:cNvGraphicFramePr>
              <p:nvPr>
                <p:extLst>
                  <p:ext uri="{D42A27DB-BD31-4B8C-83A1-F6EECF244321}">
                    <p14:modId xmlns:p14="http://schemas.microsoft.com/office/powerpoint/2010/main" val="2847761904"/>
                  </p:ext>
                </p:extLst>
              </p:nvPr>
            </p:nvGraphicFramePr>
            <p:xfrm>
              <a:off x="4978399" y="1691334"/>
              <a:ext cx="3299885" cy="430389"/>
            </p:xfrm>
            <a:graphic>
              <a:graphicData uri="http://schemas.openxmlformats.org/drawingml/2006/table">
                <a:tbl>
                  <a:tblPr firstRow="1" bandRow="1">
                    <a:tableStyleId>{5940675A-B579-460E-94D1-54222C63F5DA}</a:tableStyleId>
                  </a:tblPr>
                  <a:tblGrid>
                    <a:gridCol w="659977">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65000"/>
                                          </a:schemeClr>
                                        </a:solidFill>
                                        <a:latin typeface="Cambria Math" panose="02040503050406030204" pitchFamily="18" charset="0"/>
                                      </a:rPr>
                                    </m:ctrlPr>
                                  </m:sSubSupPr>
                                  <m:e>
                                    <m:r>
                                      <a:rPr lang="en-US" b="0" i="1" smtClean="0">
                                        <a:solidFill>
                                          <a:schemeClr val="bg1">
                                            <a:lumMod val="65000"/>
                                          </a:schemeClr>
                                        </a:solidFill>
                                        <a:latin typeface="Cambria Math" panose="02040503050406030204" pitchFamily="18" charset="0"/>
                                      </a:rPr>
                                      <m:t>𝑥</m:t>
                                    </m:r>
                                  </m:e>
                                  <m:sub>
                                    <m:r>
                                      <a:rPr lang="en-US" b="0" i="1" smtClean="0">
                                        <a:solidFill>
                                          <a:schemeClr val="bg1">
                                            <a:lumMod val="65000"/>
                                          </a:schemeClr>
                                        </a:solidFill>
                                        <a:latin typeface="Cambria Math" panose="02040503050406030204" pitchFamily="18" charset="0"/>
                                      </a:rPr>
                                      <m:t>𝑗</m:t>
                                    </m:r>
                                    <m:r>
                                      <a:rPr lang="en-US" b="0" i="1" smtClean="0">
                                        <a:solidFill>
                                          <a:schemeClr val="bg1">
                                            <a:lumMod val="65000"/>
                                          </a:schemeClr>
                                        </a:solidFill>
                                        <a:latin typeface="Cambria Math" panose="02040503050406030204" pitchFamily="18" charset="0"/>
                                      </a:rPr>
                                      <m:t>−2</m:t>
                                    </m:r>
                                  </m:sub>
                                  <m:sup>
                                    <m:r>
                                      <a:rPr lang="en-US" b="0" i="1" smtClean="0">
                                        <a:solidFill>
                                          <a:schemeClr val="bg1">
                                            <a:lumMod val="65000"/>
                                          </a:schemeClr>
                                        </a:solidFill>
                                        <a:latin typeface="Cambria Math" panose="02040503050406030204" pitchFamily="18" charset="0"/>
                                      </a:rPr>
                                      <m:t>1</m:t>
                                    </m:r>
                                  </m:sup>
                                </m:sSubSup>
                              </m:oMath>
                            </m:oMathPara>
                          </a14:m>
                          <a:endParaRPr lang="en-US" b="0" dirty="0">
                            <a:solidFill>
                              <a:schemeClr val="bg1">
                                <a:lumMod val="6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65000"/>
                                          </a:schemeClr>
                                        </a:solidFill>
                                        <a:latin typeface="Cambria Math" panose="02040503050406030204" pitchFamily="18" charset="0"/>
                                      </a:rPr>
                                    </m:ctrlPr>
                                  </m:sSubSupPr>
                                  <m:e>
                                    <m:r>
                                      <a:rPr lang="en-US" b="0" i="1" smtClean="0">
                                        <a:solidFill>
                                          <a:schemeClr val="bg1">
                                            <a:lumMod val="65000"/>
                                          </a:schemeClr>
                                        </a:solidFill>
                                        <a:latin typeface="Cambria Math" panose="02040503050406030204" pitchFamily="18" charset="0"/>
                                      </a:rPr>
                                      <m:t>𝑥</m:t>
                                    </m:r>
                                  </m:e>
                                  <m:sub>
                                    <m:r>
                                      <a:rPr lang="en-US" b="0" i="1" smtClean="0">
                                        <a:solidFill>
                                          <a:schemeClr val="bg1">
                                            <a:lumMod val="65000"/>
                                          </a:schemeClr>
                                        </a:solidFill>
                                        <a:latin typeface="Cambria Math" panose="02040503050406030204" pitchFamily="18" charset="0"/>
                                      </a:rPr>
                                      <m:t>𝑗</m:t>
                                    </m:r>
                                    <m:r>
                                      <a:rPr lang="en-US" b="0" i="1" smtClean="0">
                                        <a:solidFill>
                                          <a:schemeClr val="bg1">
                                            <a:lumMod val="65000"/>
                                          </a:schemeClr>
                                        </a:solidFill>
                                        <a:latin typeface="Cambria Math" panose="02040503050406030204" pitchFamily="18" charset="0"/>
                                      </a:rPr>
                                      <m:t>−2</m:t>
                                    </m:r>
                                  </m:sub>
                                  <m:sup>
                                    <m:r>
                                      <a:rPr lang="en-US" b="0" i="1" smtClean="0">
                                        <a:solidFill>
                                          <a:schemeClr val="bg1">
                                            <a:lumMod val="65000"/>
                                          </a:schemeClr>
                                        </a:solidFill>
                                        <a:latin typeface="Cambria Math" panose="02040503050406030204" pitchFamily="18" charset="0"/>
                                      </a:rPr>
                                      <m:t>2</m:t>
                                    </m:r>
                                  </m:sup>
                                </m:sSubSup>
                              </m:oMath>
                            </m:oMathPara>
                          </a14:m>
                          <a:endParaRPr lang="en-US" b="0" dirty="0">
                            <a:solidFill>
                              <a:schemeClr val="bg1">
                                <a:lumMod val="6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bg1">
                                        <a:lumMod val="65000"/>
                                      </a:schemeClr>
                                    </a:solidFill>
                                    <a:latin typeface="Cambria Math" panose="02040503050406030204" pitchFamily="18" charset="0"/>
                                  </a:rPr>
                                  <m:t>…</m:t>
                                </m:r>
                              </m:oMath>
                            </m:oMathPara>
                          </a14:m>
                          <a:endParaRPr lang="en-US" b="0" dirty="0">
                            <a:solidFill>
                              <a:schemeClr val="bg1">
                                <a:lumMod val="6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65000"/>
                                          </a:schemeClr>
                                        </a:solidFill>
                                        <a:latin typeface="Cambria Math" panose="02040503050406030204" pitchFamily="18" charset="0"/>
                                      </a:rPr>
                                    </m:ctrlPr>
                                  </m:sSubSupPr>
                                  <m:e>
                                    <m:r>
                                      <a:rPr lang="en-US" b="0" i="1" smtClean="0">
                                        <a:solidFill>
                                          <a:schemeClr val="bg1">
                                            <a:lumMod val="65000"/>
                                          </a:schemeClr>
                                        </a:solidFill>
                                        <a:latin typeface="Cambria Math" panose="02040503050406030204" pitchFamily="18" charset="0"/>
                                      </a:rPr>
                                      <m:t>𝑥</m:t>
                                    </m:r>
                                  </m:e>
                                  <m:sub>
                                    <m:r>
                                      <a:rPr lang="en-US" b="0" i="1" smtClean="0">
                                        <a:solidFill>
                                          <a:schemeClr val="bg1">
                                            <a:lumMod val="65000"/>
                                          </a:schemeClr>
                                        </a:solidFill>
                                        <a:latin typeface="Cambria Math" panose="02040503050406030204" pitchFamily="18" charset="0"/>
                                      </a:rPr>
                                      <m:t>𝑗</m:t>
                                    </m:r>
                                    <m:r>
                                      <a:rPr lang="en-US" b="0" i="1" smtClean="0">
                                        <a:solidFill>
                                          <a:schemeClr val="bg1">
                                            <a:lumMod val="65000"/>
                                          </a:schemeClr>
                                        </a:solidFill>
                                        <a:latin typeface="Cambria Math" panose="02040503050406030204" pitchFamily="18" charset="0"/>
                                      </a:rPr>
                                      <m:t>−2</m:t>
                                    </m:r>
                                  </m:sub>
                                  <m:sup>
                                    <m:r>
                                      <a:rPr lang="en-US" b="0" i="1" smtClean="0">
                                        <a:solidFill>
                                          <a:schemeClr val="bg1">
                                            <a:lumMod val="65000"/>
                                          </a:schemeClr>
                                        </a:solidFill>
                                        <a:latin typeface="Cambria Math" panose="02040503050406030204" pitchFamily="18" charset="0"/>
                                      </a:rPr>
                                      <m:t>𝑛</m:t>
                                    </m:r>
                                    <m:r>
                                      <a:rPr lang="en-US" b="0" i="1" smtClean="0">
                                        <a:solidFill>
                                          <a:schemeClr val="bg1">
                                            <a:lumMod val="65000"/>
                                          </a:schemeClr>
                                        </a:solidFill>
                                        <a:latin typeface="Cambria Math" panose="02040503050406030204" pitchFamily="18" charset="0"/>
                                      </a:rPr>
                                      <m:t>−1</m:t>
                                    </m:r>
                                  </m:sup>
                                </m:sSubSup>
                              </m:oMath>
                            </m:oMathPara>
                          </a14:m>
                          <a:endParaRPr lang="en-US" b="0" dirty="0">
                            <a:solidFill>
                              <a:schemeClr val="bg1">
                                <a:lumMod val="6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65000"/>
                                          </a:schemeClr>
                                        </a:solidFill>
                                        <a:latin typeface="Cambria Math" panose="02040503050406030204" pitchFamily="18" charset="0"/>
                                      </a:rPr>
                                    </m:ctrlPr>
                                  </m:sSubSupPr>
                                  <m:e>
                                    <m:r>
                                      <a:rPr lang="en-US" b="0" i="1" smtClean="0">
                                        <a:solidFill>
                                          <a:schemeClr val="bg1">
                                            <a:lumMod val="65000"/>
                                          </a:schemeClr>
                                        </a:solidFill>
                                        <a:latin typeface="Cambria Math" panose="02040503050406030204" pitchFamily="18" charset="0"/>
                                      </a:rPr>
                                      <m:t>𝑥</m:t>
                                    </m:r>
                                  </m:e>
                                  <m:sub>
                                    <m:r>
                                      <a:rPr lang="en-US" b="0" i="1" smtClean="0">
                                        <a:solidFill>
                                          <a:schemeClr val="bg1">
                                            <a:lumMod val="65000"/>
                                          </a:schemeClr>
                                        </a:solidFill>
                                        <a:latin typeface="Cambria Math" panose="02040503050406030204" pitchFamily="18" charset="0"/>
                                      </a:rPr>
                                      <m:t>𝑗</m:t>
                                    </m:r>
                                    <m:r>
                                      <a:rPr lang="en-US" b="0" i="1" smtClean="0">
                                        <a:solidFill>
                                          <a:schemeClr val="bg1">
                                            <a:lumMod val="65000"/>
                                          </a:schemeClr>
                                        </a:solidFill>
                                        <a:latin typeface="Cambria Math" panose="02040503050406030204" pitchFamily="18" charset="0"/>
                                      </a:rPr>
                                      <m:t>−2</m:t>
                                    </m:r>
                                  </m:sub>
                                  <m:sup>
                                    <m:r>
                                      <a:rPr lang="en-US" b="0" i="1" smtClean="0">
                                        <a:solidFill>
                                          <a:schemeClr val="bg1">
                                            <a:lumMod val="65000"/>
                                          </a:schemeClr>
                                        </a:solidFill>
                                        <a:latin typeface="Cambria Math" panose="02040503050406030204" pitchFamily="18" charset="0"/>
                                      </a:rPr>
                                      <m:t>𝑛</m:t>
                                    </m:r>
                                  </m:sup>
                                </m:sSubSup>
                              </m:oMath>
                            </m:oMathPara>
                          </a14:m>
                          <a:endParaRPr lang="en-US" b="0" dirty="0">
                            <a:solidFill>
                              <a:schemeClr val="bg1">
                                <a:lumMod val="6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009543"/>
                      </a:ext>
                    </a:extLst>
                  </a:tr>
                </a:tbl>
              </a:graphicData>
            </a:graphic>
          </p:graphicFrame>
        </mc:Choice>
        <mc:Fallback xmlns="">
          <p:graphicFrame>
            <p:nvGraphicFramePr>
              <p:cNvPr id="19" name="Table 18">
                <a:extLst>
                  <a:ext uri="{FF2B5EF4-FFF2-40B4-BE49-F238E27FC236}">
                    <a16:creationId xmlns:a16="http://schemas.microsoft.com/office/drawing/2014/main" id="{B8F6C7BA-7E5E-6E44-8F50-56EA24C258C2}"/>
                  </a:ext>
                </a:extLst>
              </p:cNvPr>
              <p:cNvGraphicFramePr>
                <a:graphicFrameLocks noGrp="1"/>
              </p:cNvGraphicFramePr>
              <p:nvPr>
                <p:extLst>
                  <p:ext uri="{D42A27DB-BD31-4B8C-83A1-F6EECF244321}">
                    <p14:modId xmlns:p14="http://schemas.microsoft.com/office/powerpoint/2010/main" val="2847761904"/>
                  </p:ext>
                </p:extLst>
              </p:nvPr>
            </p:nvGraphicFramePr>
            <p:xfrm>
              <a:off x="4978399" y="1691334"/>
              <a:ext cx="3299885" cy="430389"/>
            </p:xfrm>
            <a:graphic>
              <a:graphicData uri="http://schemas.openxmlformats.org/drawingml/2006/table">
                <a:tbl>
                  <a:tblPr firstRow="1" bandRow="1">
                    <a:tableStyleId>{5940675A-B579-460E-94D1-54222C63F5DA}</a:tableStyleId>
                  </a:tblPr>
                  <a:tblGrid>
                    <a:gridCol w="659977">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r="-40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l="-100000" r="-30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l="-196226" r="-19434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l="-301923" r="-98077"/>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l="-401923" r="1923"/>
                          </a:stretch>
                        </a:blipFill>
                      </a:tcPr>
                    </a:tc>
                    <a:extLst>
                      <a:ext uri="{0D108BD9-81ED-4DB2-BD59-A6C34878D82A}">
                        <a16:rowId xmlns:a16="http://schemas.microsoft.com/office/drawing/2014/main" val="155009543"/>
                      </a:ext>
                    </a:extLst>
                  </a:tr>
                </a:tbl>
              </a:graphicData>
            </a:graphic>
          </p:graphicFrame>
        </mc:Fallback>
      </mc:AlternateContent>
    </p:spTree>
    <p:extLst>
      <p:ext uri="{BB962C8B-B14F-4D97-AF65-F5344CB8AC3E}">
        <p14:creationId xmlns:p14="http://schemas.microsoft.com/office/powerpoint/2010/main" val="146327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down)">
                                      <p:cBhvr>
                                        <p:cTn id="8" dur="500"/>
                                        <p:tgtEl>
                                          <p:spTgt spid="15"/>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p:tgtEl>
                                          <p:spTgt spid="19"/>
                                        </p:tgtEl>
                                        <p:attrNameLst>
                                          <p:attrName>ppt_y</p:attrName>
                                        </p:attrNameLst>
                                      </p:cBhvr>
                                      <p:tavLst>
                                        <p:tav tm="0">
                                          <p:val>
                                            <p:strVal val="#ppt_y-#ppt_h*1.125000"/>
                                          </p:val>
                                        </p:tav>
                                        <p:tav tm="100000">
                                          <p:val>
                                            <p:strVal val="#ppt_y"/>
                                          </p:val>
                                        </p:tav>
                                      </p:tavLst>
                                    </p:anim>
                                    <p:animEffect transition="in" filter="wipe(down)">
                                      <p:cBhvr>
                                        <p:cTn id="13" dur="500"/>
                                        <p:tgtEl>
                                          <p:spTgt spid="19"/>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p:tgtEl>
                                          <p:spTgt spid="17"/>
                                        </p:tgtEl>
                                        <p:attrNameLst>
                                          <p:attrName>ppt_y</p:attrName>
                                        </p:attrNameLst>
                                      </p:cBhvr>
                                      <p:tavLst>
                                        <p:tav tm="0">
                                          <p:val>
                                            <p:strVal val="#ppt_y+#ppt_h*1.125000"/>
                                          </p:val>
                                        </p:tav>
                                        <p:tav tm="100000">
                                          <p:val>
                                            <p:strVal val="#ppt_y"/>
                                          </p:val>
                                        </p:tav>
                                      </p:tavLst>
                                    </p:anim>
                                    <p:animEffect transition="in" filter="wipe(up)">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49" y="365127"/>
            <a:ext cx="8515351" cy="876652"/>
          </a:xfrm>
        </p:spPr>
        <p:txBody>
          <a:bodyPr>
            <a:noAutofit/>
          </a:bodyPr>
          <a:lstStyle/>
          <a:p>
            <a:r>
              <a:rPr lang="en-US" sz="2800" dirty="0"/>
              <a:t>Problem description</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13</a:t>
            </a:fld>
            <a:endParaRPr lang="en-US" dirty="0"/>
          </a:p>
        </p:txBody>
      </p:sp>
      <mc:AlternateContent xmlns:mc="http://schemas.openxmlformats.org/markup-compatibility/2006">
        <mc:Choice xmlns:a14="http://schemas.microsoft.com/office/drawing/2010/main" Requires="a14">
          <p:graphicFrame>
            <p:nvGraphicFramePr>
              <p:cNvPr id="16" name="Table 15">
                <a:extLst>
                  <a:ext uri="{FF2B5EF4-FFF2-40B4-BE49-F238E27FC236}">
                    <a16:creationId xmlns:a16="http://schemas.microsoft.com/office/drawing/2014/main" id="{EC05E489-011B-A449-91B7-C5F7E5561877}"/>
                  </a:ext>
                </a:extLst>
              </p:cNvPr>
              <p:cNvGraphicFramePr>
                <a:graphicFrameLocks noGrp="1"/>
              </p:cNvGraphicFramePr>
              <p:nvPr>
                <p:extLst>
                  <p:ext uri="{D42A27DB-BD31-4B8C-83A1-F6EECF244321}">
                    <p14:modId xmlns:p14="http://schemas.microsoft.com/office/powerpoint/2010/main" val="1952752797"/>
                  </p:ext>
                </p:extLst>
              </p:nvPr>
            </p:nvGraphicFramePr>
            <p:xfrm>
              <a:off x="2922057" y="1811518"/>
              <a:ext cx="3377651" cy="3012723"/>
            </p:xfrm>
            <a:graphic>
              <a:graphicData uri="http://schemas.openxmlformats.org/drawingml/2006/table">
                <a:tbl>
                  <a:tblPr firstRow="1" bandRow="1">
                    <a:tableStyleId>{5940675A-B579-460E-94D1-54222C63F5DA}</a:tableStyleId>
                  </a:tblPr>
                  <a:tblGrid>
                    <a:gridCol w="737743">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vi-VN" b="0" i="1" smtClean="0">
                                        <a:latin typeface="Cambria Math" panose="02040503050406030204" pitchFamily="18" charset="0"/>
                                      </a:rPr>
                                      <m:t>0</m:t>
                                    </m:r>
                                  </m:sub>
                                  <m:sup>
                                    <m:r>
                                      <a:rPr lang="vi-VN"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vi-VN" b="0" i="1" smtClean="0">
                                        <a:latin typeface="Cambria Math" panose="02040503050406030204" pitchFamily="18" charset="0"/>
                                      </a:rPr>
                                      <m:t>0</m:t>
                                    </m:r>
                                  </m:sub>
                                  <m:sup>
                                    <m:r>
                                      <a:rPr lang="vi-VN" b="0" i="1" smtClean="0">
                                        <a:latin typeface="Cambria Math" panose="02040503050406030204" pitchFamily="18" charset="0"/>
                                      </a:rPr>
                                      <m:t>2</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0</m:t>
                                    </m:r>
                                  </m:sub>
                                  <m:sup>
                                    <m:r>
                                      <a:rPr lang="en-US" b="0" i="1" smtClean="0">
                                        <a:latin typeface="Cambria Math" panose="02040503050406030204" pitchFamily="18" charset="0"/>
                                      </a:rPr>
                                      <m:t>𝑛</m:t>
                                    </m:r>
                                    <m:r>
                                      <a:rPr lang="vi-VN"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0</m:t>
                                    </m:r>
                                  </m:sub>
                                  <m:sup>
                                    <m:r>
                                      <a:rPr lang="en-US" b="0" i="1" smtClean="0">
                                        <a:latin typeface="Cambria Math" panose="02040503050406030204" pitchFamily="18" charset="0"/>
                                      </a:rPr>
                                      <m:t>𝑛</m:t>
                                    </m:r>
                                  </m:sup>
                                </m:sSubSup>
                              </m:oMath>
                            </m:oMathPara>
                          </a14:m>
                          <a:endParaRPr lang="en-US" b="0" dirty="0"/>
                        </a:p>
                      </a:txBody>
                      <a:tcPr>
                        <a:solidFill>
                          <a:schemeClr val="accent6">
                            <a:lumMod val="40000"/>
                            <a:lumOff val="60000"/>
                          </a:schemeClr>
                        </a:solidFill>
                      </a:tcPr>
                    </a:tc>
                    <a:extLst>
                      <a:ext uri="{0D108BD9-81ED-4DB2-BD59-A6C34878D82A}">
                        <a16:rowId xmlns:a16="http://schemas.microsoft.com/office/drawing/2014/main" val="155009543"/>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1467823086"/>
                      </a:ext>
                    </a:extLst>
                  </a:tr>
                  <a:tr h="430389">
                    <a:tc>
                      <a:txBody>
                        <a:bodyPr/>
                        <a:lstStyle/>
                        <a:p>
                          <a:pPr algn="ct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extLst>
                      <a:ext uri="{0D108BD9-81ED-4DB2-BD59-A6C34878D82A}">
                        <a16:rowId xmlns:a16="http://schemas.microsoft.com/office/drawing/2014/main" val="3294500032"/>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2299177582"/>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2702332351"/>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2</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182168929"/>
                      </a:ext>
                    </a:extLst>
                  </a:tr>
                  <a:tr h="430389">
                    <a:tc>
                      <a:txBody>
                        <a:bodyPr/>
                        <a:lstStyle/>
                        <a:p>
                          <a:pPr algn="ctr"/>
                          <a:r>
                            <a:rPr lang="en-US"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extLst>
                      <a:ext uri="{0D108BD9-81ED-4DB2-BD59-A6C34878D82A}">
                        <a16:rowId xmlns:a16="http://schemas.microsoft.com/office/drawing/2014/main" val="309082988"/>
                      </a:ext>
                    </a:extLst>
                  </a:tr>
                </a:tbl>
              </a:graphicData>
            </a:graphic>
          </p:graphicFrame>
        </mc:Choice>
        <mc:Fallback>
          <p:graphicFrame>
            <p:nvGraphicFramePr>
              <p:cNvPr id="16" name="Table 15">
                <a:extLst>
                  <a:ext uri="{FF2B5EF4-FFF2-40B4-BE49-F238E27FC236}">
                    <a16:creationId xmlns:a16="http://schemas.microsoft.com/office/drawing/2014/main" id="{EC05E489-011B-A449-91B7-C5F7E5561877}"/>
                  </a:ext>
                </a:extLst>
              </p:cNvPr>
              <p:cNvGraphicFramePr>
                <a:graphicFrameLocks noGrp="1"/>
              </p:cNvGraphicFramePr>
              <p:nvPr>
                <p:extLst>
                  <p:ext uri="{D42A27DB-BD31-4B8C-83A1-F6EECF244321}">
                    <p14:modId xmlns:p14="http://schemas.microsoft.com/office/powerpoint/2010/main" val="1952752797"/>
                  </p:ext>
                </p:extLst>
              </p:nvPr>
            </p:nvGraphicFramePr>
            <p:xfrm>
              <a:off x="2922057" y="1811518"/>
              <a:ext cx="3377651" cy="3012723"/>
            </p:xfrm>
            <a:graphic>
              <a:graphicData uri="http://schemas.openxmlformats.org/drawingml/2006/table">
                <a:tbl>
                  <a:tblPr firstRow="1" bandRow="1">
                    <a:tableStyleId>{5940675A-B579-460E-94D1-54222C63F5DA}</a:tableStyleId>
                  </a:tblPr>
                  <a:tblGrid>
                    <a:gridCol w="737743">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endParaRPr lang="en-US"/>
                        </a:p>
                      </a:txBody>
                      <a:tcPr>
                        <a:blipFill>
                          <a:blip r:embed="rId3"/>
                          <a:stretch>
                            <a:fillRect l="-1724" r="-360345" b="-608824"/>
                          </a:stretch>
                        </a:blipFill>
                      </a:tcPr>
                    </a:tc>
                    <a:tc>
                      <a:txBody>
                        <a:bodyPr/>
                        <a:lstStyle/>
                        <a:p>
                          <a:endParaRPr lang="en-US"/>
                        </a:p>
                      </a:txBody>
                      <a:tcPr>
                        <a:blipFill>
                          <a:blip r:embed="rId3"/>
                          <a:stretch>
                            <a:fillRect l="-113462" r="-301923" b="-608824"/>
                          </a:stretch>
                        </a:blipFill>
                      </a:tcPr>
                    </a:tc>
                    <a:tc>
                      <a:txBody>
                        <a:bodyPr/>
                        <a:lstStyle/>
                        <a:p>
                          <a:endParaRPr lang="en-US"/>
                        </a:p>
                      </a:txBody>
                      <a:tcPr>
                        <a:blipFill>
                          <a:blip r:embed="rId3"/>
                          <a:stretch>
                            <a:fillRect l="-209434" r="-196226" b="-608824"/>
                          </a:stretch>
                        </a:blipFill>
                      </a:tcPr>
                    </a:tc>
                    <a:tc>
                      <a:txBody>
                        <a:bodyPr/>
                        <a:lstStyle/>
                        <a:p>
                          <a:endParaRPr lang="en-US"/>
                        </a:p>
                      </a:txBody>
                      <a:tcPr>
                        <a:blipFill>
                          <a:blip r:embed="rId3"/>
                          <a:stretch>
                            <a:fillRect l="-315385" r="-100000" b="-608824"/>
                          </a:stretch>
                        </a:blipFill>
                      </a:tcPr>
                    </a:tc>
                    <a:tc>
                      <a:txBody>
                        <a:bodyPr/>
                        <a:lstStyle/>
                        <a:p>
                          <a:endParaRPr lang="en-US"/>
                        </a:p>
                      </a:txBody>
                      <a:tcPr>
                        <a:blipFill>
                          <a:blip r:embed="rId3"/>
                          <a:stretch>
                            <a:fillRect l="-415385" b="-608824"/>
                          </a:stretch>
                        </a:blipFill>
                      </a:tcPr>
                    </a:tc>
                    <a:extLst>
                      <a:ext uri="{0D108BD9-81ED-4DB2-BD59-A6C34878D82A}">
                        <a16:rowId xmlns:a16="http://schemas.microsoft.com/office/drawing/2014/main" val="155009543"/>
                      </a:ext>
                    </a:extLst>
                  </a:tr>
                  <a:tr h="430389">
                    <a:tc>
                      <a:txBody>
                        <a:bodyPr/>
                        <a:lstStyle/>
                        <a:p>
                          <a:endParaRPr lang="en-US"/>
                        </a:p>
                      </a:txBody>
                      <a:tcPr>
                        <a:blipFill>
                          <a:blip r:embed="rId3"/>
                          <a:stretch>
                            <a:fillRect l="-1724" t="-100000" r="-360345" b="-508824"/>
                          </a:stretch>
                        </a:blipFill>
                      </a:tcPr>
                    </a:tc>
                    <a:tc>
                      <a:txBody>
                        <a:bodyPr/>
                        <a:lstStyle/>
                        <a:p>
                          <a:endParaRPr lang="en-US"/>
                        </a:p>
                      </a:txBody>
                      <a:tcPr>
                        <a:blipFill>
                          <a:blip r:embed="rId3"/>
                          <a:stretch>
                            <a:fillRect l="-113462" t="-100000" r="-301923" b="-508824"/>
                          </a:stretch>
                        </a:blipFill>
                      </a:tcPr>
                    </a:tc>
                    <a:tc>
                      <a:txBody>
                        <a:bodyPr/>
                        <a:lstStyle/>
                        <a:p>
                          <a:endParaRPr lang="en-US"/>
                        </a:p>
                      </a:txBody>
                      <a:tcPr>
                        <a:blipFill>
                          <a:blip r:embed="rId3"/>
                          <a:stretch>
                            <a:fillRect l="-209434" t="-100000" r="-196226" b="-508824"/>
                          </a:stretch>
                        </a:blipFill>
                      </a:tcPr>
                    </a:tc>
                    <a:tc>
                      <a:txBody>
                        <a:bodyPr/>
                        <a:lstStyle/>
                        <a:p>
                          <a:endParaRPr lang="en-US"/>
                        </a:p>
                      </a:txBody>
                      <a:tcPr>
                        <a:blipFill>
                          <a:blip r:embed="rId3"/>
                          <a:stretch>
                            <a:fillRect l="-315385" t="-100000" r="-100000" b="-508824"/>
                          </a:stretch>
                        </a:blipFill>
                      </a:tcPr>
                    </a:tc>
                    <a:tc>
                      <a:txBody>
                        <a:bodyPr/>
                        <a:lstStyle/>
                        <a:p>
                          <a:endParaRPr lang="en-US"/>
                        </a:p>
                      </a:txBody>
                      <a:tcPr>
                        <a:blipFill>
                          <a:blip r:embed="rId3"/>
                          <a:stretch>
                            <a:fillRect l="-415385" t="-100000" b="-508824"/>
                          </a:stretch>
                        </a:blipFill>
                      </a:tcPr>
                    </a:tc>
                    <a:extLst>
                      <a:ext uri="{0D108BD9-81ED-4DB2-BD59-A6C34878D82A}">
                        <a16:rowId xmlns:a16="http://schemas.microsoft.com/office/drawing/2014/main" val="1467823086"/>
                      </a:ext>
                    </a:extLst>
                  </a:tr>
                  <a:tr h="430389">
                    <a:tc>
                      <a:txBody>
                        <a:bodyPr/>
                        <a:lstStyle/>
                        <a:p>
                          <a:pPr algn="ct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extLst>
                      <a:ext uri="{0D108BD9-81ED-4DB2-BD59-A6C34878D82A}">
                        <a16:rowId xmlns:a16="http://schemas.microsoft.com/office/drawing/2014/main" val="3294500032"/>
                      </a:ext>
                    </a:extLst>
                  </a:tr>
                  <a:tr h="430389">
                    <a:tc>
                      <a:txBody>
                        <a:bodyPr/>
                        <a:lstStyle/>
                        <a:p>
                          <a:endParaRPr lang="en-US"/>
                        </a:p>
                      </a:txBody>
                      <a:tcPr>
                        <a:blipFill>
                          <a:blip r:embed="rId3"/>
                          <a:stretch>
                            <a:fillRect l="-1724" t="-300000" r="-360345" b="-308824"/>
                          </a:stretch>
                        </a:blipFill>
                      </a:tcPr>
                    </a:tc>
                    <a:tc>
                      <a:txBody>
                        <a:bodyPr/>
                        <a:lstStyle/>
                        <a:p>
                          <a:endParaRPr lang="en-US"/>
                        </a:p>
                      </a:txBody>
                      <a:tcPr>
                        <a:blipFill>
                          <a:blip r:embed="rId3"/>
                          <a:stretch>
                            <a:fillRect l="-113462" t="-300000" r="-301923" b="-308824"/>
                          </a:stretch>
                        </a:blipFill>
                      </a:tcPr>
                    </a:tc>
                    <a:tc>
                      <a:txBody>
                        <a:bodyPr/>
                        <a:lstStyle/>
                        <a:p>
                          <a:endParaRPr lang="en-US"/>
                        </a:p>
                      </a:txBody>
                      <a:tcPr>
                        <a:blipFill>
                          <a:blip r:embed="rId3"/>
                          <a:stretch>
                            <a:fillRect l="-209434" t="-300000" r="-196226" b="-308824"/>
                          </a:stretch>
                        </a:blipFill>
                      </a:tcPr>
                    </a:tc>
                    <a:tc>
                      <a:txBody>
                        <a:bodyPr/>
                        <a:lstStyle/>
                        <a:p>
                          <a:endParaRPr lang="en-US"/>
                        </a:p>
                      </a:txBody>
                      <a:tcPr>
                        <a:blipFill>
                          <a:blip r:embed="rId3"/>
                          <a:stretch>
                            <a:fillRect l="-315385" t="-300000" r="-100000" b="-308824"/>
                          </a:stretch>
                        </a:blipFill>
                      </a:tcPr>
                    </a:tc>
                    <a:tc>
                      <a:txBody>
                        <a:bodyPr/>
                        <a:lstStyle/>
                        <a:p>
                          <a:endParaRPr lang="en-US"/>
                        </a:p>
                      </a:txBody>
                      <a:tcPr>
                        <a:blipFill>
                          <a:blip r:embed="rId3"/>
                          <a:stretch>
                            <a:fillRect l="-415385" t="-300000" b="-308824"/>
                          </a:stretch>
                        </a:blipFill>
                      </a:tcPr>
                    </a:tc>
                    <a:extLst>
                      <a:ext uri="{0D108BD9-81ED-4DB2-BD59-A6C34878D82A}">
                        <a16:rowId xmlns:a16="http://schemas.microsoft.com/office/drawing/2014/main" val="2299177582"/>
                      </a:ext>
                    </a:extLst>
                  </a:tr>
                  <a:tr h="430389">
                    <a:tc>
                      <a:txBody>
                        <a:bodyPr/>
                        <a:lstStyle/>
                        <a:p>
                          <a:endParaRPr lang="en-US"/>
                        </a:p>
                      </a:txBody>
                      <a:tcPr>
                        <a:blipFill>
                          <a:blip r:embed="rId3"/>
                          <a:stretch>
                            <a:fillRect l="-1724" t="-400000" r="-360345" b="-208824"/>
                          </a:stretch>
                        </a:blipFill>
                      </a:tcPr>
                    </a:tc>
                    <a:tc>
                      <a:txBody>
                        <a:bodyPr/>
                        <a:lstStyle/>
                        <a:p>
                          <a:endParaRPr lang="en-US"/>
                        </a:p>
                      </a:txBody>
                      <a:tcPr>
                        <a:blipFill>
                          <a:blip r:embed="rId3"/>
                          <a:stretch>
                            <a:fillRect l="-113462" t="-400000" r="-301923" b="-208824"/>
                          </a:stretch>
                        </a:blipFill>
                      </a:tcPr>
                    </a:tc>
                    <a:tc>
                      <a:txBody>
                        <a:bodyPr/>
                        <a:lstStyle/>
                        <a:p>
                          <a:endParaRPr lang="en-US"/>
                        </a:p>
                      </a:txBody>
                      <a:tcPr>
                        <a:blipFill>
                          <a:blip r:embed="rId3"/>
                          <a:stretch>
                            <a:fillRect l="-209434" t="-400000" r="-196226" b="-208824"/>
                          </a:stretch>
                        </a:blipFill>
                      </a:tcPr>
                    </a:tc>
                    <a:tc>
                      <a:txBody>
                        <a:bodyPr/>
                        <a:lstStyle/>
                        <a:p>
                          <a:endParaRPr lang="en-US"/>
                        </a:p>
                      </a:txBody>
                      <a:tcPr>
                        <a:blipFill>
                          <a:blip r:embed="rId3"/>
                          <a:stretch>
                            <a:fillRect l="-315385" t="-400000" r="-100000" b="-208824"/>
                          </a:stretch>
                        </a:blipFill>
                      </a:tcPr>
                    </a:tc>
                    <a:tc>
                      <a:txBody>
                        <a:bodyPr/>
                        <a:lstStyle/>
                        <a:p>
                          <a:endParaRPr lang="en-US"/>
                        </a:p>
                      </a:txBody>
                      <a:tcPr>
                        <a:blipFill>
                          <a:blip r:embed="rId3"/>
                          <a:stretch>
                            <a:fillRect l="-415385" t="-400000" b="-208824"/>
                          </a:stretch>
                        </a:blipFill>
                      </a:tcPr>
                    </a:tc>
                    <a:extLst>
                      <a:ext uri="{0D108BD9-81ED-4DB2-BD59-A6C34878D82A}">
                        <a16:rowId xmlns:a16="http://schemas.microsoft.com/office/drawing/2014/main" val="2702332351"/>
                      </a:ext>
                    </a:extLst>
                  </a:tr>
                  <a:tr h="430389">
                    <a:tc>
                      <a:txBody>
                        <a:bodyPr/>
                        <a:lstStyle/>
                        <a:p>
                          <a:endParaRPr lang="en-US"/>
                        </a:p>
                      </a:txBody>
                      <a:tcPr>
                        <a:blipFill>
                          <a:blip r:embed="rId3"/>
                          <a:stretch>
                            <a:fillRect l="-1724" t="-500000" r="-360345" b="-108824"/>
                          </a:stretch>
                        </a:blipFill>
                      </a:tcPr>
                    </a:tc>
                    <a:tc>
                      <a:txBody>
                        <a:bodyPr/>
                        <a:lstStyle/>
                        <a:p>
                          <a:endParaRPr lang="en-US"/>
                        </a:p>
                      </a:txBody>
                      <a:tcPr>
                        <a:blipFill>
                          <a:blip r:embed="rId3"/>
                          <a:stretch>
                            <a:fillRect l="-113462" t="-500000" r="-301923" b="-108824"/>
                          </a:stretch>
                        </a:blipFill>
                      </a:tcPr>
                    </a:tc>
                    <a:tc>
                      <a:txBody>
                        <a:bodyPr/>
                        <a:lstStyle/>
                        <a:p>
                          <a:endParaRPr lang="en-US"/>
                        </a:p>
                      </a:txBody>
                      <a:tcPr>
                        <a:blipFill>
                          <a:blip r:embed="rId3"/>
                          <a:stretch>
                            <a:fillRect l="-209434" t="-500000" r="-196226" b="-108824"/>
                          </a:stretch>
                        </a:blipFill>
                      </a:tcPr>
                    </a:tc>
                    <a:tc>
                      <a:txBody>
                        <a:bodyPr/>
                        <a:lstStyle/>
                        <a:p>
                          <a:endParaRPr lang="en-US"/>
                        </a:p>
                      </a:txBody>
                      <a:tcPr>
                        <a:blipFill>
                          <a:blip r:embed="rId3"/>
                          <a:stretch>
                            <a:fillRect l="-315385" t="-500000" r="-100000" b="-108824"/>
                          </a:stretch>
                        </a:blipFill>
                      </a:tcPr>
                    </a:tc>
                    <a:tc>
                      <a:txBody>
                        <a:bodyPr/>
                        <a:lstStyle/>
                        <a:p>
                          <a:endParaRPr lang="en-US"/>
                        </a:p>
                      </a:txBody>
                      <a:tcPr>
                        <a:blipFill>
                          <a:blip r:embed="rId3"/>
                          <a:stretch>
                            <a:fillRect l="-415385" t="-500000" b="-108824"/>
                          </a:stretch>
                        </a:blipFill>
                      </a:tcPr>
                    </a:tc>
                    <a:extLst>
                      <a:ext uri="{0D108BD9-81ED-4DB2-BD59-A6C34878D82A}">
                        <a16:rowId xmlns:a16="http://schemas.microsoft.com/office/drawing/2014/main" val="182168929"/>
                      </a:ext>
                    </a:extLst>
                  </a:tr>
                  <a:tr h="430389">
                    <a:tc>
                      <a:txBody>
                        <a:bodyPr/>
                        <a:lstStyle/>
                        <a:p>
                          <a:pPr algn="ctr"/>
                          <a:r>
                            <a:rPr lang="en-US"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extLst>
                      <a:ext uri="{0D108BD9-81ED-4DB2-BD59-A6C34878D82A}">
                        <a16:rowId xmlns:a16="http://schemas.microsoft.com/office/drawing/2014/main" val="309082988"/>
                      </a:ext>
                    </a:extLst>
                  </a:tr>
                </a:tbl>
              </a:graphicData>
            </a:graphic>
          </p:graphicFrame>
        </mc:Fallback>
      </mc:AlternateContent>
      <p:sp>
        <p:nvSpPr>
          <p:cNvPr id="9" name="Down Arrow 8">
            <a:extLst>
              <a:ext uri="{FF2B5EF4-FFF2-40B4-BE49-F238E27FC236}">
                <a16:creationId xmlns:a16="http://schemas.microsoft.com/office/drawing/2014/main" id="{D9A19175-7840-BA46-824C-4CCCF53C382C}"/>
              </a:ext>
            </a:extLst>
          </p:cNvPr>
          <p:cNvSpPr/>
          <p:nvPr/>
        </p:nvSpPr>
        <p:spPr>
          <a:xfrm>
            <a:off x="2088964" y="1830464"/>
            <a:ext cx="158045" cy="1083734"/>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AF5CFCE-B424-1A46-AFA6-5FA321FD5006}"/>
              </a:ext>
            </a:extLst>
          </p:cNvPr>
          <p:cNvSpPr txBox="1"/>
          <p:nvPr/>
        </p:nvSpPr>
        <p:spPr>
          <a:xfrm>
            <a:off x="1215932" y="2203129"/>
            <a:ext cx="858825" cy="307777"/>
          </a:xfrm>
          <a:prstGeom prst="rect">
            <a:avLst/>
          </a:prstGeom>
          <a:noFill/>
        </p:spPr>
        <p:txBody>
          <a:bodyPr wrap="none" rtlCol="0">
            <a:spAutoFit/>
          </a:bodyPr>
          <a:lstStyle/>
          <a:p>
            <a:r>
              <a:rPr lang="en-US" sz="1400" dirty="0"/>
              <a:t>Timestep</a:t>
            </a:r>
          </a:p>
        </p:txBody>
      </p:sp>
      <p:sp>
        <p:nvSpPr>
          <p:cNvPr id="11" name="TextBox 10">
            <a:extLst>
              <a:ext uri="{FF2B5EF4-FFF2-40B4-BE49-F238E27FC236}">
                <a16:creationId xmlns:a16="http://schemas.microsoft.com/office/drawing/2014/main" id="{F57332C7-A6C3-594C-A98C-8EBCE147A2B6}"/>
              </a:ext>
            </a:extLst>
          </p:cNvPr>
          <p:cNvSpPr txBox="1"/>
          <p:nvPr/>
        </p:nvSpPr>
        <p:spPr>
          <a:xfrm>
            <a:off x="3587364" y="1268939"/>
            <a:ext cx="1953227" cy="307777"/>
          </a:xfrm>
          <a:prstGeom prst="rect">
            <a:avLst/>
          </a:prstGeom>
          <a:noFill/>
        </p:spPr>
        <p:txBody>
          <a:bodyPr wrap="none" rtlCol="0">
            <a:spAutoFit/>
          </a:bodyPr>
          <a:lstStyle/>
          <a:p>
            <a:r>
              <a:rPr lang="en-US" sz="1400" dirty="0"/>
              <a:t>Origin-Destination flows</a:t>
            </a:r>
          </a:p>
        </p:txBody>
      </p:sp>
      <p:sp>
        <p:nvSpPr>
          <p:cNvPr id="12" name="Rectangle 11">
            <a:extLst>
              <a:ext uri="{FF2B5EF4-FFF2-40B4-BE49-F238E27FC236}">
                <a16:creationId xmlns:a16="http://schemas.microsoft.com/office/drawing/2014/main" id="{B052D2E8-16B0-B848-A27C-D0FDE9DAF09D}"/>
              </a:ext>
            </a:extLst>
          </p:cNvPr>
          <p:cNvSpPr/>
          <p:nvPr/>
        </p:nvSpPr>
        <p:spPr>
          <a:xfrm>
            <a:off x="3671279" y="3004457"/>
            <a:ext cx="636608" cy="14220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F45034B-A61A-CF4A-8166-DC725E07D4E0}"/>
              </a:ext>
            </a:extLst>
          </p:cNvPr>
          <p:cNvSpPr txBox="1"/>
          <p:nvPr/>
        </p:nvSpPr>
        <p:spPr>
          <a:xfrm>
            <a:off x="7429500" y="3408218"/>
            <a:ext cx="184731" cy="369332"/>
          </a:xfrm>
          <a:prstGeom prst="rect">
            <a:avLst/>
          </a:prstGeom>
          <a:noFill/>
        </p:spPr>
        <p:txBody>
          <a:bodyPr wrap="none" rtlCol="0">
            <a:spAutoFit/>
          </a:bodyPr>
          <a:lstStyle/>
          <a:p>
            <a:endParaRPr lang="en-US" dirty="0"/>
          </a:p>
        </p:txBody>
      </p:sp>
      <p:sp>
        <p:nvSpPr>
          <p:cNvPr id="13" name="Rounded Rectangle 12">
            <a:extLst>
              <a:ext uri="{FF2B5EF4-FFF2-40B4-BE49-F238E27FC236}">
                <a16:creationId xmlns:a16="http://schemas.microsoft.com/office/drawing/2014/main" id="{B5764D44-3103-E246-AD42-D4A3585AB6DB}"/>
              </a:ext>
            </a:extLst>
          </p:cNvPr>
          <p:cNvSpPr/>
          <p:nvPr/>
        </p:nvSpPr>
        <p:spPr>
          <a:xfrm>
            <a:off x="6782765" y="2662483"/>
            <a:ext cx="1817226" cy="85622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Prediction model</a:t>
            </a:r>
          </a:p>
        </p:txBody>
      </p:sp>
      <p:pic>
        <p:nvPicPr>
          <p:cNvPr id="15" name="Graphic 14" descr="UpwardTrend_LTR">
            <a:extLst>
              <a:ext uri="{FF2B5EF4-FFF2-40B4-BE49-F238E27FC236}">
                <a16:creationId xmlns:a16="http://schemas.microsoft.com/office/drawing/2014/main" id="{9574D401-F623-0643-80F1-5BD4F07540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47096" y="3225027"/>
            <a:ext cx="248958" cy="248958"/>
          </a:xfrm>
          <a:prstGeom prst="rect">
            <a:avLst/>
          </a:prstGeom>
        </p:spPr>
      </p:pic>
      <p:sp>
        <p:nvSpPr>
          <p:cNvPr id="17" name="Freeform 16">
            <a:extLst>
              <a:ext uri="{FF2B5EF4-FFF2-40B4-BE49-F238E27FC236}">
                <a16:creationId xmlns:a16="http://schemas.microsoft.com/office/drawing/2014/main" id="{4CD8D76C-329B-8941-8F8F-4AC20852141F}"/>
              </a:ext>
            </a:extLst>
          </p:cNvPr>
          <p:cNvSpPr/>
          <p:nvPr/>
        </p:nvSpPr>
        <p:spPr>
          <a:xfrm rot="21198815">
            <a:off x="4319131" y="1965459"/>
            <a:ext cx="3248122" cy="996684"/>
          </a:xfrm>
          <a:custGeom>
            <a:avLst/>
            <a:gdLst>
              <a:gd name="connsiteX0" fmla="*/ 0 w 3298785"/>
              <a:gd name="connsiteY0" fmla="*/ 660116 h 660116"/>
              <a:gd name="connsiteX1" fmla="*/ 1516284 w 3298785"/>
              <a:gd name="connsiteY1" fmla="*/ 359 h 660116"/>
              <a:gd name="connsiteX2" fmla="*/ 3298785 w 3298785"/>
              <a:gd name="connsiteY2" fmla="*/ 567519 h 660116"/>
            </a:gdLst>
            <a:ahLst/>
            <a:cxnLst>
              <a:cxn ang="0">
                <a:pos x="connsiteX0" y="connsiteY0"/>
              </a:cxn>
              <a:cxn ang="0">
                <a:pos x="connsiteX1" y="connsiteY1"/>
              </a:cxn>
              <a:cxn ang="0">
                <a:pos x="connsiteX2" y="connsiteY2"/>
              </a:cxn>
            </a:cxnLst>
            <a:rect l="l" t="t" r="r" b="b"/>
            <a:pathLst>
              <a:path w="3298785" h="660116">
                <a:moveTo>
                  <a:pt x="0" y="660116"/>
                </a:moveTo>
                <a:cubicBezTo>
                  <a:pt x="483243" y="337954"/>
                  <a:pt x="966487" y="15792"/>
                  <a:pt x="1516284" y="359"/>
                </a:cubicBezTo>
                <a:cubicBezTo>
                  <a:pt x="2066082" y="-15074"/>
                  <a:pt x="3003631" y="471063"/>
                  <a:pt x="3298785" y="567519"/>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5042C66A-493C-D047-BAEF-4DE05EE36D2D}"/>
              </a:ext>
            </a:extLst>
          </p:cNvPr>
          <p:cNvGraphicFramePr>
            <a:graphicFrameLocks noGrp="1"/>
          </p:cNvGraphicFramePr>
          <p:nvPr>
            <p:extLst>
              <p:ext uri="{D42A27DB-BD31-4B8C-83A1-F6EECF244321}">
                <p14:modId xmlns:p14="http://schemas.microsoft.com/office/powerpoint/2010/main" val="606475974"/>
              </p:ext>
            </p:extLst>
          </p:nvPr>
        </p:nvGraphicFramePr>
        <p:xfrm>
          <a:off x="264425" y="5597532"/>
          <a:ext cx="2063364" cy="741680"/>
        </p:xfrm>
        <a:graphic>
          <a:graphicData uri="http://schemas.openxmlformats.org/drawingml/2006/table">
            <a:tbl>
              <a:tblPr firstRow="1" bandRow="1">
                <a:tableStyleId>{5940675A-B579-460E-94D1-54222C63F5DA}</a:tableStyleId>
              </a:tblPr>
              <a:tblGrid>
                <a:gridCol w="501694">
                  <a:extLst>
                    <a:ext uri="{9D8B030D-6E8A-4147-A177-3AD203B41FA5}">
                      <a16:colId xmlns:a16="http://schemas.microsoft.com/office/drawing/2014/main" val="3913447629"/>
                    </a:ext>
                  </a:extLst>
                </a:gridCol>
                <a:gridCol w="1561670">
                  <a:extLst>
                    <a:ext uri="{9D8B030D-6E8A-4147-A177-3AD203B41FA5}">
                      <a16:colId xmlns:a16="http://schemas.microsoft.com/office/drawing/2014/main" val="2553086163"/>
                    </a:ext>
                  </a:extLst>
                </a:gridCol>
              </a:tblGrid>
              <a:tr h="370840">
                <a:tc>
                  <a:txBody>
                    <a:bodyPr/>
                    <a:lstStyle/>
                    <a:p>
                      <a:endParaRPr lang="en-US" dirty="0"/>
                    </a:p>
                  </a:txBody>
                  <a:tcPr>
                    <a:solidFill>
                      <a:schemeClr val="accent2">
                        <a:lumMod val="40000"/>
                        <a:lumOff val="60000"/>
                      </a:schemeClr>
                    </a:solidFill>
                  </a:tcPr>
                </a:tc>
                <a:tc>
                  <a:txBody>
                    <a:bodyPr/>
                    <a:lstStyle/>
                    <a:p>
                      <a:r>
                        <a:rPr lang="en-US" sz="1600" dirty="0"/>
                        <a:t>Predicted data</a:t>
                      </a:r>
                    </a:p>
                  </a:txBody>
                  <a:tcPr/>
                </a:tc>
                <a:extLst>
                  <a:ext uri="{0D108BD9-81ED-4DB2-BD59-A6C34878D82A}">
                    <a16:rowId xmlns:a16="http://schemas.microsoft.com/office/drawing/2014/main" val="524698429"/>
                  </a:ext>
                </a:extLst>
              </a:tr>
              <a:tr h="370840">
                <a:tc>
                  <a:txBody>
                    <a:bodyPr/>
                    <a:lstStyle/>
                    <a:p>
                      <a:endParaRPr lang="en-US" dirty="0"/>
                    </a:p>
                  </a:txBody>
                  <a:tcPr>
                    <a:solidFill>
                      <a:schemeClr val="accent6">
                        <a:lumMod val="40000"/>
                        <a:lumOff val="60000"/>
                      </a:schemeClr>
                    </a:solidFill>
                  </a:tcPr>
                </a:tc>
                <a:tc>
                  <a:txBody>
                    <a:bodyPr/>
                    <a:lstStyle/>
                    <a:p>
                      <a:r>
                        <a:rPr lang="en-US" sz="1600" dirty="0"/>
                        <a:t>Measured data</a:t>
                      </a:r>
                    </a:p>
                  </a:txBody>
                  <a:tcPr/>
                </a:tc>
                <a:extLst>
                  <a:ext uri="{0D108BD9-81ED-4DB2-BD59-A6C34878D82A}">
                    <a16:rowId xmlns:a16="http://schemas.microsoft.com/office/drawing/2014/main" val="2187283042"/>
                  </a:ext>
                </a:extLst>
              </a:tr>
            </a:tbl>
          </a:graphicData>
        </a:graphic>
      </p:graphicFrame>
      <p:cxnSp>
        <p:nvCxnSpPr>
          <p:cNvPr id="18" name="Straight Connector 17">
            <a:extLst>
              <a:ext uri="{FF2B5EF4-FFF2-40B4-BE49-F238E27FC236}">
                <a16:creationId xmlns:a16="http://schemas.microsoft.com/office/drawing/2014/main" id="{DFC73D9D-3D4A-0F4D-B5DF-418D6705D464}"/>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A4041511-9410-AC4F-9349-3CFD92F837EF}"/>
              </a:ext>
            </a:extLst>
          </p:cNvPr>
          <p:cNvSpPr/>
          <p:nvPr/>
        </p:nvSpPr>
        <p:spPr>
          <a:xfrm>
            <a:off x="4235669" y="3573517"/>
            <a:ext cx="3468414" cy="1705479"/>
          </a:xfrm>
          <a:custGeom>
            <a:avLst/>
            <a:gdLst>
              <a:gd name="connsiteX0" fmla="*/ 3468414 w 3468414"/>
              <a:gd name="connsiteY0" fmla="*/ 0 h 1705479"/>
              <a:gd name="connsiteX1" fmla="*/ 2322786 w 3468414"/>
              <a:gd name="connsiteY1" fmla="*/ 1650124 h 1705479"/>
              <a:gd name="connsiteX2" fmla="*/ 0 w 3468414"/>
              <a:gd name="connsiteY2" fmla="*/ 1324304 h 1705479"/>
            </a:gdLst>
            <a:ahLst/>
            <a:cxnLst>
              <a:cxn ang="0">
                <a:pos x="connsiteX0" y="connsiteY0"/>
              </a:cxn>
              <a:cxn ang="0">
                <a:pos x="connsiteX1" y="connsiteY1"/>
              </a:cxn>
              <a:cxn ang="0">
                <a:pos x="connsiteX2" y="connsiteY2"/>
              </a:cxn>
            </a:cxnLst>
            <a:rect l="l" t="t" r="r" b="b"/>
            <a:pathLst>
              <a:path w="3468414" h="1705479">
                <a:moveTo>
                  <a:pt x="3468414" y="0"/>
                </a:moveTo>
                <a:cubicBezTo>
                  <a:pt x="3184634" y="714703"/>
                  <a:pt x="2900855" y="1429407"/>
                  <a:pt x="2322786" y="1650124"/>
                </a:cubicBezTo>
                <a:cubicBezTo>
                  <a:pt x="1744717" y="1870841"/>
                  <a:pt x="378372" y="1362842"/>
                  <a:pt x="0" y="1324304"/>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A2864A0-C53F-9A44-B574-05ADC4255488}"/>
              </a:ext>
            </a:extLst>
          </p:cNvPr>
          <p:cNvCxnSpPr>
            <a:cxnSpLocks/>
            <a:stCxn id="12" idx="1"/>
          </p:cNvCxnSpPr>
          <p:nvPr/>
        </p:nvCxnSpPr>
        <p:spPr>
          <a:xfrm flipH="1" flipV="1">
            <a:off x="1744717" y="3678621"/>
            <a:ext cx="1926562" cy="36871"/>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A11E765-FD02-604D-B54D-E75303CC2FCA}"/>
              </a:ext>
            </a:extLst>
          </p:cNvPr>
          <p:cNvSpPr txBox="1"/>
          <p:nvPr/>
        </p:nvSpPr>
        <p:spPr>
          <a:xfrm>
            <a:off x="127853" y="3500221"/>
            <a:ext cx="1450141" cy="369332"/>
          </a:xfrm>
          <a:prstGeom prst="rect">
            <a:avLst/>
          </a:prstGeom>
          <a:noFill/>
        </p:spPr>
        <p:txBody>
          <a:bodyPr wrap="none" rtlCol="0">
            <a:spAutoFit/>
          </a:bodyPr>
          <a:lstStyle/>
          <a:p>
            <a:r>
              <a:rPr lang="en-US" dirty="0"/>
              <a:t>Time window</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F1C2D3-35F8-3247-A4F3-2B9EF262D44F}"/>
                  </a:ext>
                </a:extLst>
              </p:cNvPr>
              <p:cNvSpPr txBox="1"/>
              <p:nvPr/>
            </p:nvSpPr>
            <p:spPr>
              <a:xfrm>
                <a:off x="2492727" y="1833797"/>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 name="TextBox 3">
                <a:extLst>
                  <a:ext uri="{FF2B5EF4-FFF2-40B4-BE49-F238E27FC236}">
                    <a16:creationId xmlns:a16="http://schemas.microsoft.com/office/drawing/2014/main" id="{C7F1C2D3-35F8-3247-A4F3-2B9EF262D44F}"/>
                  </a:ext>
                </a:extLst>
              </p:cNvPr>
              <p:cNvSpPr txBox="1">
                <a:spLocks noRot="1" noChangeAspect="1" noMove="1" noResize="1" noEditPoints="1" noAdjustHandles="1" noChangeArrowheads="1" noChangeShapeType="1" noTextEdit="1"/>
              </p:cNvSpPr>
              <p:nvPr/>
            </p:nvSpPr>
            <p:spPr>
              <a:xfrm>
                <a:off x="2492727" y="1833797"/>
                <a:ext cx="36580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A279E5B-CEFE-5C44-B7A3-E1C636222F54}"/>
                  </a:ext>
                </a:extLst>
              </p:cNvPr>
              <p:cNvSpPr txBox="1"/>
              <p:nvPr/>
            </p:nvSpPr>
            <p:spPr>
              <a:xfrm>
                <a:off x="2482076" y="2224828"/>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19" name="TextBox 18">
                <a:extLst>
                  <a:ext uri="{FF2B5EF4-FFF2-40B4-BE49-F238E27FC236}">
                    <a16:creationId xmlns:a16="http://schemas.microsoft.com/office/drawing/2014/main" id="{5A279E5B-CEFE-5C44-B7A3-E1C636222F54}"/>
                  </a:ext>
                </a:extLst>
              </p:cNvPr>
              <p:cNvSpPr txBox="1">
                <a:spLocks noRot="1" noChangeAspect="1" noMove="1" noResize="1" noEditPoints="1" noAdjustHandles="1" noChangeArrowheads="1" noChangeShapeType="1" noTextEdit="1"/>
              </p:cNvSpPr>
              <p:nvPr/>
            </p:nvSpPr>
            <p:spPr>
              <a:xfrm>
                <a:off x="2482076" y="2224828"/>
                <a:ext cx="3658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03AED09-DA32-0242-8E9E-43C742583075}"/>
                  </a:ext>
                </a:extLst>
              </p:cNvPr>
              <p:cNvSpPr txBox="1"/>
              <p:nvPr/>
            </p:nvSpPr>
            <p:spPr>
              <a:xfrm>
                <a:off x="2295711" y="3147852"/>
                <a:ext cx="7385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−2</m:t>
                      </m:r>
                    </m:oMath>
                  </m:oMathPara>
                </a14:m>
                <a:endParaRPr lang="en-US" dirty="0"/>
              </a:p>
            </p:txBody>
          </p:sp>
        </mc:Choice>
        <mc:Fallback xmlns="">
          <p:sp>
            <p:nvSpPr>
              <p:cNvPr id="21" name="TextBox 20">
                <a:extLst>
                  <a:ext uri="{FF2B5EF4-FFF2-40B4-BE49-F238E27FC236}">
                    <a16:creationId xmlns:a16="http://schemas.microsoft.com/office/drawing/2014/main" id="{203AED09-DA32-0242-8E9E-43C742583075}"/>
                  </a:ext>
                </a:extLst>
              </p:cNvPr>
              <p:cNvSpPr txBox="1">
                <a:spLocks noRot="1" noChangeAspect="1" noMove="1" noResize="1" noEditPoints="1" noAdjustHandles="1" noChangeArrowheads="1" noChangeShapeType="1" noTextEdit="1"/>
              </p:cNvSpPr>
              <p:nvPr/>
            </p:nvSpPr>
            <p:spPr>
              <a:xfrm>
                <a:off x="2295711" y="3147852"/>
                <a:ext cx="73853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9C2A2B3-BA9D-A549-8FFD-B47E828B6BDB}"/>
                  </a:ext>
                </a:extLst>
              </p:cNvPr>
              <p:cNvSpPr txBox="1"/>
              <p:nvPr/>
            </p:nvSpPr>
            <p:spPr>
              <a:xfrm>
                <a:off x="2282257" y="3574104"/>
                <a:ext cx="7385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m:oMathPara>
                </a14:m>
                <a:endParaRPr lang="en-US" dirty="0"/>
              </a:p>
            </p:txBody>
          </p:sp>
        </mc:Choice>
        <mc:Fallback xmlns="">
          <p:sp>
            <p:nvSpPr>
              <p:cNvPr id="23" name="TextBox 22">
                <a:extLst>
                  <a:ext uri="{FF2B5EF4-FFF2-40B4-BE49-F238E27FC236}">
                    <a16:creationId xmlns:a16="http://schemas.microsoft.com/office/drawing/2014/main" id="{C9C2A2B3-BA9D-A549-8FFD-B47E828B6BDB}"/>
                  </a:ext>
                </a:extLst>
              </p:cNvPr>
              <p:cNvSpPr txBox="1">
                <a:spLocks noRot="1" noChangeAspect="1" noMove="1" noResize="1" noEditPoints="1" noAdjustHandles="1" noChangeArrowheads="1" noChangeShapeType="1" noTextEdit="1"/>
              </p:cNvSpPr>
              <p:nvPr/>
            </p:nvSpPr>
            <p:spPr>
              <a:xfrm>
                <a:off x="2282257" y="3574104"/>
                <a:ext cx="73853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B41BC25-FEC6-7E41-9B2F-ADA2C465531E}"/>
                  </a:ext>
                </a:extLst>
              </p:cNvPr>
              <p:cNvSpPr txBox="1"/>
              <p:nvPr/>
            </p:nvSpPr>
            <p:spPr>
              <a:xfrm>
                <a:off x="2461740" y="4020324"/>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24" name="TextBox 23">
                <a:extLst>
                  <a:ext uri="{FF2B5EF4-FFF2-40B4-BE49-F238E27FC236}">
                    <a16:creationId xmlns:a16="http://schemas.microsoft.com/office/drawing/2014/main" id="{FB41BC25-FEC6-7E41-9B2F-ADA2C465531E}"/>
                  </a:ext>
                </a:extLst>
              </p:cNvPr>
              <p:cNvSpPr txBox="1">
                <a:spLocks noRot="1" noChangeAspect="1" noMove="1" noResize="1" noEditPoints="1" noAdjustHandles="1" noChangeArrowheads="1" noChangeShapeType="1" noTextEdit="1"/>
              </p:cNvSpPr>
              <p:nvPr/>
            </p:nvSpPr>
            <p:spPr>
              <a:xfrm>
                <a:off x="2461740" y="4020324"/>
                <a:ext cx="334579" cy="369332"/>
              </a:xfrm>
              <a:prstGeom prst="rect">
                <a:avLst/>
              </a:prstGeom>
              <a:blipFill>
                <a:blip r:embed="rId10"/>
                <a:stretch>
                  <a:fillRect/>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A724F74A-6C2B-9F4F-9B2E-521D3ABC2273}"/>
              </a:ext>
            </a:extLst>
          </p:cNvPr>
          <p:cNvCxnSpPr/>
          <p:nvPr/>
        </p:nvCxnSpPr>
        <p:spPr>
          <a:xfrm flipH="1">
            <a:off x="1869141" y="4389656"/>
            <a:ext cx="1052916"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DF9E861B-4D6F-7F4E-9701-A2DAEF28A1E4}"/>
              </a:ext>
            </a:extLst>
          </p:cNvPr>
          <p:cNvSpPr/>
          <p:nvPr/>
        </p:nvSpPr>
        <p:spPr>
          <a:xfrm>
            <a:off x="3679133" y="4414865"/>
            <a:ext cx="622800" cy="39600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B7EEFDB-B9EF-E545-90D0-D88054BE3575}"/>
                  </a:ext>
                </a:extLst>
              </p:cNvPr>
              <p:cNvSpPr txBox="1"/>
              <p:nvPr/>
            </p:nvSpPr>
            <p:spPr>
              <a:xfrm>
                <a:off x="3766287" y="4472919"/>
                <a:ext cx="400094" cy="2816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oMath>
                  </m:oMathPara>
                </a14:m>
                <a:endParaRPr lang="en-US" dirty="0"/>
              </a:p>
            </p:txBody>
          </p:sp>
        </mc:Choice>
        <mc:Fallback xmlns="">
          <p:sp>
            <p:nvSpPr>
              <p:cNvPr id="27" name="TextBox 26">
                <a:extLst>
                  <a:ext uri="{FF2B5EF4-FFF2-40B4-BE49-F238E27FC236}">
                    <a16:creationId xmlns:a16="http://schemas.microsoft.com/office/drawing/2014/main" id="{BB7EEFDB-B9EF-E545-90D0-D88054BE3575}"/>
                  </a:ext>
                </a:extLst>
              </p:cNvPr>
              <p:cNvSpPr txBox="1">
                <a:spLocks noRot="1" noChangeAspect="1" noMove="1" noResize="1" noEditPoints="1" noAdjustHandles="1" noChangeArrowheads="1" noChangeShapeType="1" noTextEdit="1"/>
              </p:cNvSpPr>
              <p:nvPr/>
            </p:nvSpPr>
            <p:spPr>
              <a:xfrm>
                <a:off x="3766287" y="4472919"/>
                <a:ext cx="400094" cy="281616"/>
              </a:xfrm>
              <a:prstGeom prst="rect">
                <a:avLst/>
              </a:prstGeom>
              <a:blipFill>
                <a:blip r:embed="rId11"/>
                <a:stretch>
                  <a:fillRect l="-15625" t="-4348" r="-46875" b="-34783"/>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EE1F2DC1-D61C-204C-BECE-024B526A3A21}"/>
              </a:ext>
            </a:extLst>
          </p:cNvPr>
          <p:cNvSpPr/>
          <p:nvPr/>
        </p:nvSpPr>
        <p:spPr>
          <a:xfrm>
            <a:off x="5668441" y="4411118"/>
            <a:ext cx="622800" cy="39600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DAE8058-B7E2-6C4D-ABE5-C77B1E4C75C6}"/>
                  </a:ext>
                </a:extLst>
              </p:cNvPr>
              <p:cNvSpPr txBox="1"/>
              <p:nvPr/>
            </p:nvSpPr>
            <p:spPr>
              <a:xfrm>
                <a:off x="5755595" y="4469172"/>
                <a:ext cx="40009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𝑛</m:t>
                          </m:r>
                        </m:sup>
                      </m:sSubSup>
                      <m:r>
                        <a:rPr lang="en-US" b="0" i="1" smtClean="0">
                          <a:latin typeface="Cambria Math" panose="02040503050406030204" pitchFamily="18" charset="0"/>
                        </a:rPr>
                        <m:t> </m:t>
                      </m:r>
                    </m:oMath>
                  </m:oMathPara>
                </a14:m>
                <a:endParaRPr lang="en-US" dirty="0"/>
              </a:p>
            </p:txBody>
          </p:sp>
        </mc:Choice>
        <mc:Fallback xmlns="">
          <p:sp>
            <p:nvSpPr>
              <p:cNvPr id="31" name="TextBox 30">
                <a:extLst>
                  <a:ext uri="{FF2B5EF4-FFF2-40B4-BE49-F238E27FC236}">
                    <a16:creationId xmlns:a16="http://schemas.microsoft.com/office/drawing/2014/main" id="{DDAE8058-B7E2-6C4D-ABE5-C77B1E4C75C6}"/>
                  </a:ext>
                </a:extLst>
              </p:cNvPr>
              <p:cNvSpPr txBox="1">
                <a:spLocks noRot="1" noChangeAspect="1" noMove="1" noResize="1" noEditPoints="1" noAdjustHandles="1" noChangeArrowheads="1" noChangeShapeType="1" noTextEdit="1"/>
              </p:cNvSpPr>
              <p:nvPr/>
            </p:nvSpPr>
            <p:spPr>
              <a:xfrm>
                <a:off x="5755595" y="4469172"/>
                <a:ext cx="400094" cy="276999"/>
              </a:xfrm>
              <a:prstGeom prst="rect">
                <a:avLst/>
              </a:prstGeom>
              <a:blipFill>
                <a:blip r:embed="rId12"/>
                <a:stretch>
                  <a:fillRect l="-12121" t="-4348" r="-42424" b="-3478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9446773-8A95-F94E-A1AC-C7763B82AEA6}"/>
              </a:ext>
            </a:extLst>
          </p:cNvPr>
          <p:cNvSpPr txBox="1"/>
          <p:nvPr/>
        </p:nvSpPr>
        <p:spPr>
          <a:xfrm>
            <a:off x="3302600" y="5335329"/>
            <a:ext cx="2853089" cy="369332"/>
          </a:xfrm>
          <a:prstGeom prst="rect">
            <a:avLst/>
          </a:prstGeom>
          <a:noFill/>
        </p:spPr>
        <p:txBody>
          <a:bodyPr wrap="none" rtlCol="0">
            <a:spAutoFit/>
          </a:bodyPr>
          <a:lstStyle/>
          <a:p>
            <a:r>
              <a:rPr lang="en-US" dirty="0"/>
              <a:t>Traffic matrix over timesteps</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F75CA53-7425-9A40-BD44-DC4E04DCA412}"/>
                  </a:ext>
                </a:extLst>
              </p:cNvPr>
              <p:cNvSpPr txBox="1"/>
              <p:nvPr/>
            </p:nvSpPr>
            <p:spPr>
              <a:xfrm>
                <a:off x="2191040" y="4461263"/>
                <a:ext cx="79325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m:oMathPara>
                </a14:m>
                <a:endParaRPr lang="en-US" dirty="0"/>
              </a:p>
            </p:txBody>
          </p:sp>
        </mc:Choice>
        <mc:Fallback xmlns="">
          <p:sp>
            <p:nvSpPr>
              <p:cNvPr id="29" name="TextBox 28">
                <a:extLst>
                  <a:ext uri="{FF2B5EF4-FFF2-40B4-BE49-F238E27FC236}">
                    <a16:creationId xmlns:a16="http://schemas.microsoft.com/office/drawing/2014/main" id="{EF75CA53-7425-9A40-BD44-DC4E04DCA412}"/>
                  </a:ext>
                </a:extLst>
              </p:cNvPr>
              <p:cNvSpPr txBox="1">
                <a:spLocks noRot="1" noChangeAspect="1" noMove="1" noResize="1" noEditPoints="1" noAdjustHandles="1" noChangeArrowheads="1" noChangeShapeType="1" noTextEdit="1"/>
              </p:cNvSpPr>
              <p:nvPr/>
            </p:nvSpPr>
            <p:spPr>
              <a:xfrm>
                <a:off x="2191040" y="4461263"/>
                <a:ext cx="793253"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1661379-4645-C44A-96F7-8877663D8222}"/>
                  </a:ext>
                </a:extLst>
              </p:cNvPr>
              <p:cNvSpPr txBox="1"/>
              <p:nvPr/>
            </p:nvSpPr>
            <p:spPr>
              <a:xfrm>
                <a:off x="2212832" y="4909664"/>
                <a:ext cx="7166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+2</m:t>
                      </m:r>
                    </m:oMath>
                  </m:oMathPara>
                </a14:m>
                <a:endParaRPr lang="en-US" dirty="0"/>
              </a:p>
            </p:txBody>
          </p:sp>
        </mc:Choice>
        <mc:Fallback xmlns="">
          <p:sp>
            <p:nvSpPr>
              <p:cNvPr id="32" name="TextBox 31">
                <a:extLst>
                  <a:ext uri="{FF2B5EF4-FFF2-40B4-BE49-F238E27FC236}">
                    <a16:creationId xmlns:a16="http://schemas.microsoft.com/office/drawing/2014/main" id="{61661379-4645-C44A-96F7-8877663D8222}"/>
                  </a:ext>
                </a:extLst>
              </p:cNvPr>
              <p:cNvSpPr txBox="1">
                <a:spLocks noRot="1" noChangeAspect="1" noMove="1" noResize="1" noEditPoints="1" noAdjustHandles="1" noChangeArrowheads="1" noChangeShapeType="1" noTextEdit="1"/>
              </p:cNvSpPr>
              <p:nvPr/>
            </p:nvSpPr>
            <p:spPr>
              <a:xfrm>
                <a:off x="2212832" y="4909664"/>
                <a:ext cx="716637"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AD3D452-C11F-7D4E-985A-F72439466ED3}"/>
                  </a:ext>
                </a:extLst>
              </p:cNvPr>
              <p:cNvSpPr/>
              <p:nvPr/>
            </p:nvSpPr>
            <p:spPr>
              <a:xfrm>
                <a:off x="5668440" y="4421247"/>
                <a:ext cx="622801" cy="369332"/>
              </a:xfrm>
              <a:prstGeom prst="rect">
                <a:avLst/>
              </a:prstGeom>
              <a:solidFill>
                <a:schemeClr val="accent6">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+1</m:t>
                          </m:r>
                        </m:sub>
                        <m:sup>
                          <m:r>
                            <a:rPr lang="en-US" b="0" i="1" smtClean="0">
                              <a:latin typeface="Cambria Math" panose="02040503050406030204" pitchFamily="18" charset="0"/>
                            </a:rPr>
                            <m:t>𝑛</m:t>
                          </m:r>
                        </m:sup>
                      </m:sSubSup>
                    </m:oMath>
                  </m:oMathPara>
                </a14:m>
                <a:endParaRPr lang="en-US" dirty="0"/>
              </a:p>
            </p:txBody>
          </p:sp>
        </mc:Choice>
        <mc:Fallback xmlns="">
          <p:sp>
            <p:nvSpPr>
              <p:cNvPr id="33" name="Rectangle 32">
                <a:extLst>
                  <a:ext uri="{FF2B5EF4-FFF2-40B4-BE49-F238E27FC236}">
                    <a16:creationId xmlns:a16="http://schemas.microsoft.com/office/drawing/2014/main" id="{5AD3D452-C11F-7D4E-985A-F72439466ED3}"/>
                  </a:ext>
                </a:extLst>
              </p:cNvPr>
              <p:cNvSpPr>
                <a:spLocks noRot="1" noChangeAspect="1" noMove="1" noResize="1" noEditPoints="1" noAdjustHandles="1" noChangeArrowheads="1" noChangeShapeType="1" noTextEdit="1"/>
              </p:cNvSpPr>
              <p:nvPr/>
            </p:nvSpPr>
            <p:spPr>
              <a:xfrm>
                <a:off x="5668440" y="4421247"/>
                <a:ext cx="622801" cy="369332"/>
              </a:xfrm>
              <a:prstGeom prst="rect">
                <a:avLst/>
              </a:prstGeom>
              <a:blipFill>
                <a:blip r:embed="rId16"/>
                <a:stretch>
                  <a:fillRect/>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82FEB849-6234-394B-A5E5-71AD08A500A0}"/>
              </a:ext>
            </a:extLst>
          </p:cNvPr>
          <p:cNvSpPr/>
          <p:nvPr/>
        </p:nvSpPr>
        <p:spPr>
          <a:xfrm>
            <a:off x="2921145" y="4399567"/>
            <a:ext cx="713633" cy="39600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E9CD4C7D-BC0B-A043-9F2F-938BA0BC093B}"/>
                  </a:ext>
                </a:extLst>
              </p:cNvPr>
              <p:cNvSpPr txBox="1"/>
              <p:nvPr/>
            </p:nvSpPr>
            <p:spPr>
              <a:xfrm>
                <a:off x="3110724" y="4455900"/>
                <a:ext cx="400094" cy="2810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vi-VN" b="0" i="1" smtClean="0">
                              <a:latin typeface="Cambria Math" panose="02040503050406030204" pitchFamily="18" charset="0"/>
                            </a:rPr>
                            <m:t>1</m:t>
                          </m:r>
                        </m:sup>
                      </m:sSubSup>
                      <m:r>
                        <a:rPr lang="en-US" b="0" i="1" smtClean="0">
                          <a:latin typeface="Cambria Math" panose="02040503050406030204" pitchFamily="18" charset="0"/>
                        </a:rPr>
                        <m:t> </m:t>
                      </m:r>
                    </m:oMath>
                  </m:oMathPara>
                </a14:m>
                <a:endParaRPr lang="en-US" dirty="0"/>
              </a:p>
            </p:txBody>
          </p:sp>
        </mc:Choice>
        <mc:Fallback>
          <p:sp>
            <p:nvSpPr>
              <p:cNvPr id="35" name="TextBox 34">
                <a:extLst>
                  <a:ext uri="{FF2B5EF4-FFF2-40B4-BE49-F238E27FC236}">
                    <a16:creationId xmlns:a16="http://schemas.microsoft.com/office/drawing/2014/main" id="{E9CD4C7D-BC0B-A043-9F2F-938BA0BC093B}"/>
                  </a:ext>
                </a:extLst>
              </p:cNvPr>
              <p:cNvSpPr txBox="1">
                <a:spLocks noRot="1" noChangeAspect="1" noMove="1" noResize="1" noEditPoints="1" noAdjustHandles="1" noChangeArrowheads="1" noChangeShapeType="1" noTextEdit="1"/>
              </p:cNvSpPr>
              <p:nvPr/>
            </p:nvSpPr>
            <p:spPr>
              <a:xfrm>
                <a:off x="3110724" y="4455900"/>
                <a:ext cx="400094" cy="281039"/>
              </a:xfrm>
              <a:prstGeom prst="rect">
                <a:avLst/>
              </a:prstGeom>
              <a:blipFill>
                <a:blip r:embed="rId17"/>
                <a:stretch>
                  <a:fillRect l="-12500" t="-8696" r="-46875" b="-34783"/>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B0F2EA5A-E619-3544-9322-22349F698AD0}"/>
              </a:ext>
            </a:extLst>
          </p:cNvPr>
          <p:cNvSpPr/>
          <p:nvPr/>
        </p:nvSpPr>
        <p:spPr>
          <a:xfrm>
            <a:off x="5001603" y="4427852"/>
            <a:ext cx="622800" cy="39600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81D73A22-AE53-BD41-9397-21BD2C3BB832}"/>
                  </a:ext>
                </a:extLst>
              </p:cNvPr>
              <p:cNvSpPr txBox="1"/>
              <p:nvPr/>
            </p:nvSpPr>
            <p:spPr>
              <a:xfrm>
                <a:off x="5140497" y="4484185"/>
                <a:ext cx="400094" cy="2825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vi-VN" b="0" i="1" smtClean="0">
                              <a:latin typeface="Cambria Math" panose="02040503050406030204" pitchFamily="18" charset="0"/>
                            </a:rPr>
                            <m:t>𝑛</m:t>
                          </m:r>
                          <m:r>
                            <a:rPr lang="vi-VN" b="0" i="1" smtClean="0">
                              <a:latin typeface="Cambria Math" panose="02040503050406030204" pitchFamily="18" charset="0"/>
                            </a:rPr>
                            <m:t>−1</m:t>
                          </m:r>
                        </m:sup>
                      </m:sSubSup>
                      <m:r>
                        <a:rPr lang="en-US" b="0" i="1" smtClean="0">
                          <a:latin typeface="Cambria Math" panose="02040503050406030204" pitchFamily="18" charset="0"/>
                        </a:rPr>
                        <m:t> </m:t>
                      </m:r>
                    </m:oMath>
                  </m:oMathPara>
                </a14:m>
                <a:endParaRPr lang="en-US" dirty="0"/>
              </a:p>
            </p:txBody>
          </p:sp>
        </mc:Choice>
        <mc:Fallback>
          <p:sp>
            <p:nvSpPr>
              <p:cNvPr id="37" name="TextBox 36">
                <a:extLst>
                  <a:ext uri="{FF2B5EF4-FFF2-40B4-BE49-F238E27FC236}">
                    <a16:creationId xmlns:a16="http://schemas.microsoft.com/office/drawing/2014/main" id="{81D73A22-AE53-BD41-9397-21BD2C3BB832}"/>
                  </a:ext>
                </a:extLst>
              </p:cNvPr>
              <p:cNvSpPr txBox="1">
                <a:spLocks noRot="1" noChangeAspect="1" noMove="1" noResize="1" noEditPoints="1" noAdjustHandles="1" noChangeArrowheads="1" noChangeShapeType="1" noTextEdit="1"/>
              </p:cNvSpPr>
              <p:nvPr/>
            </p:nvSpPr>
            <p:spPr>
              <a:xfrm>
                <a:off x="5140497" y="4484185"/>
                <a:ext cx="400094" cy="282513"/>
              </a:xfrm>
              <a:prstGeom prst="rect">
                <a:avLst/>
              </a:prstGeom>
              <a:blipFill>
                <a:blip r:embed="rId18"/>
                <a:stretch>
                  <a:fillRect l="-15625" t="-4348" r="-59375"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Rectangle 37">
                <a:extLst>
                  <a:ext uri="{FF2B5EF4-FFF2-40B4-BE49-F238E27FC236}">
                    <a16:creationId xmlns:a16="http://schemas.microsoft.com/office/drawing/2014/main" id="{0B4EC9A5-F79D-184C-B7FC-353A60B333E8}"/>
                  </a:ext>
                </a:extLst>
              </p:cNvPr>
              <p:cNvSpPr/>
              <p:nvPr/>
            </p:nvSpPr>
            <p:spPr>
              <a:xfrm>
                <a:off x="2943425" y="4414277"/>
                <a:ext cx="698130" cy="373372"/>
              </a:xfrm>
              <a:prstGeom prst="rect">
                <a:avLst/>
              </a:prstGeom>
              <a:solidFill>
                <a:schemeClr val="accent6">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1</m:t>
                          </m:r>
                        </m:sup>
                      </m:sSubSup>
                    </m:oMath>
                  </m:oMathPara>
                </a14:m>
                <a:endParaRPr lang="en-US" dirty="0"/>
              </a:p>
            </p:txBody>
          </p:sp>
        </mc:Choice>
        <mc:Fallback>
          <p:sp>
            <p:nvSpPr>
              <p:cNvPr id="38" name="Rectangle 37">
                <a:extLst>
                  <a:ext uri="{FF2B5EF4-FFF2-40B4-BE49-F238E27FC236}">
                    <a16:creationId xmlns:a16="http://schemas.microsoft.com/office/drawing/2014/main" id="{0B4EC9A5-F79D-184C-B7FC-353A60B333E8}"/>
                  </a:ext>
                </a:extLst>
              </p:cNvPr>
              <p:cNvSpPr>
                <a:spLocks noRot="1" noChangeAspect="1" noMove="1" noResize="1" noEditPoints="1" noAdjustHandles="1" noChangeArrowheads="1" noChangeShapeType="1" noTextEdit="1"/>
              </p:cNvSpPr>
              <p:nvPr/>
            </p:nvSpPr>
            <p:spPr>
              <a:xfrm>
                <a:off x="2943425" y="4414277"/>
                <a:ext cx="698130" cy="373372"/>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90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heel(1)">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grpId="1" nodeType="clickEffect">
                                  <p:stCondLst>
                                    <p:cond delay="0"/>
                                  </p:stCondLst>
                                  <p:childTnLst>
                                    <p:animMotion origin="layout" path="M 0 0 L 0 0.06875 " pathEditMode="relative" ptsTypes="AA">
                                      <p:cBhvr>
                                        <p:cTn id="71" dur="1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7" grpId="0" animBg="1"/>
      <p:bldP spid="8" grpId="0" animBg="1"/>
      <p:bldP spid="22" grpId="0"/>
      <p:bldP spid="26" grpId="0" animBg="1"/>
      <p:bldP spid="27" grpId="0"/>
      <p:bldP spid="30" grpId="0" animBg="1"/>
      <p:bldP spid="31" grpId="0"/>
      <p:bldP spid="29" grpId="0"/>
      <p:bldP spid="32" grpId="0"/>
      <p:bldP spid="33" grpId="0" animBg="1"/>
      <p:bldP spid="34" grpId="0" animBg="1"/>
      <p:bldP spid="35" grpId="0"/>
      <p:bldP spid="36" grpId="0" animBg="1"/>
      <p:bldP spid="37" grpId="0"/>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49" y="365127"/>
            <a:ext cx="8515351" cy="876652"/>
          </a:xfrm>
        </p:spPr>
        <p:txBody>
          <a:bodyPr>
            <a:noAutofit/>
          </a:bodyPr>
          <a:lstStyle/>
          <a:p>
            <a:r>
              <a:rPr lang="en-US" sz="2800" dirty="0"/>
              <a:t>Semi-recursive traffic prediction</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14</a:t>
            </a:fld>
            <a:endParaRPr lang="en-US" dirty="0"/>
          </a:p>
        </p:txBody>
      </p:sp>
      <p:cxnSp>
        <p:nvCxnSpPr>
          <p:cNvPr id="13" name="Straight Connector 12">
            <a:extLst>
              <a:ext uri="{FF2B5EF4-FFF2-40B4-BE49-F238E27FC236}">
                <a16:creationId xmlns:a16="http://schemas.microsoft.com/office/drawing/2014/main" id="{927BE465-5378-6A48-BFCE-2A95C40C2BB1}"/>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A2FF82F-075F-2144-8A22-E2F1E4A0BC44}"/>
              </a:ext>
            </a:extLst>
          </p:cNvPr>
          <p:cNvSpPr txBox="1"/>
          <p:nvPr/>
        </p:nvSpPr>
        <p:spPr>
          <a:xfrm>
            <a:off x="2291041" y="2343241"/>
            <a:ext cx="5190565" cy="1815882"/>
          </a:xfrm>
          <a:prstGeom prst="rect">
            <a:avLst/>
          </a:prstGeom>
          <a:noFill/>
        </p:spPr>
        <p:txBody>
          <a:bodyPr wrap="square" rtlCol="0">
            <a:spAutoFit/>
          </a:bodyPr>
          <a:lstStyle/>
          <a:p>
            <a:pPr algn="ctr"/>
            <a:r>
              <a:rPr lang="en-US" sz="2800" dirty="0"/>
              <a:t>Predicting the future traffic volume when both </a:t>
            </a:r>
            <a:r>
              <a:rPr lang="en-US" sz="2800" dirty="0">
                <a:solidFill>
                  <a:srgbClr val="FF0000"/>
                </a:solidFill>
              </a:rPr>
              <a:t>correct data </a:t>
            </a:r>
            <a:r>
              <a:rPr lang="en-US" sz="2800" dirty="0"/>
              <a:t>and </a:t>
            </a:r>
            <a:r>
              <a:rPr lang="en-US" sz="2800" dirty="0">
                <a:solidFill>
                  <a:srgbClr val="FF0000"/>
                </a:solidFill>
              </a:rPr>
              <a:t>previous predicted data </a:t>
            </a:r>
            <a:r>
              <a:rPr lang="en-US" sz="2800" dirty="0"/>
              <a:t>are used as input.</a:t>
            </a:r>
          </a:p>
        </p:txBody>
      </p:sp>
    </p:spTree>
    <p:extLst>
      <p:ext uri="{BB962C8B-B14F-4D97-AF65-F5344CB8AC3E}">
        <p14:creationId xmlns:p14="http://schemas.microsoft.com/office/powerpoint/2010/main" val="2462049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49" y="365127"/>
            <a:ext cx="8515351" cy="876652"/>
          </a:xfrm>
        </p:spPr>
        <p:txBody>
          <a:bodyPr>
            <a:noAutofit/>
          </a:bodyPr>
          <a:lstStyle/>
          <a:p>
            <a:r>
              <a:rPr lang="en-US" sz="2800" dirty="0"/>
              <a:t>Time Series Prediction strategies</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15</a:t>
            </a:fld>
            <a:endParaRPr lang="en-US" dirty="0"/>
          </a:p>
        </p:txBody>
      </p:sp>
      <p:cxnSp>
        <p:nvCxnSpPr>
          <p:cNvPr id="12" name="Straight Connector 11">
            <a:extLst>
              <a:ext uri="{FF2B5EF4-FFF2-40B4-BE49-F238E27FC236}">
                <a16:creationId xmlns:a16="http://schemas.microsoft.com/office/drawing/2014/main" id="{0ACB4C85-3A0B-F84E-B11F-DAC1BCA9EED6}"/>
              </a:ext>
            </a:extLst>
          </p:cNvPr>
          <p:cNvCxnSpPr/>
          <p:nvPr/>
        </p:nvCxnSpPr>
        <p:spPr>
          <a:xfrm>
            <a:off x="4432182" y="1241779"/>
            <a:ext cx="0" cy="4653023"/>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C10FCCF-0FE3-A240-A3B6-F780D1CC3E69}"/>
              </a:ext>
            </a:extLst>
          </p:cNvPr>
          <p:cNvSpPr txBox="1"/>
          <p:nvPr/>
        </p:nvSpPr>
        <p:spPr>
          <a:xfrm>
            <a:off x="1191271" y="1551008"/>
            <a:ext cx="1813702" cy="369332"/>
          </a:xfrm>
          <a:prstGeom prst="rect">
            <a:avLst/>
          </a:prstGeom>
          <a:noFill/>
        </p:spPr>
        <p:txBody>
          <a:bodyPr wrap="none" rtlCol="0">
            <a:spAutoFit/>
          </a:bodyPr>
          <a:lstStyle/>
          <a:p>
            <a:r>
              <a:rPr lang="en-US" dirty="0"/>
              <a:t>Direct prediction </a:t>
            </a:r>
          </a:p>
        </p:txBody>
      </p:sp>
      <p:sp>
        <p:nvSpPr>
          <p:cNvPr id="19" name="TextBox 18">
            <a:extLst>
              <a:ext uri="{FF2B5EF4-FFF2-40B4-BE49-F238E27FC236}">
                <a16:creationId xmlns:a16="http://schemas.microsoft.com/office/drawing/2014/main" id="{FC682891-6BB0-2F47-8774-421154465A82}"/>
              </a:ext>
            </a:extLst>
          </p:cNvPr>
          <p:cNvSpPr txBox="1"/>
          <p:nvPr/>
        </p:nvSpPr>
        <p:spPr>
          <a:xfrm>
            <a:off x="5867350" y="1551008"/>
            <a:ext cx="2143087" cy="369332"/>
          </a:xfrm>
          <a:prstGeom prst="rect">
            <a:avLst/>
          </a:prstGeom>
          <a:noFill/>
        </p:spPr>
        <p:txBody>
          <a:bodyPr wrap="none" rtlCol="0">
            <a:spAutoFit/>
          </a:bodyPr>
          <a:lstStyle/>
          <a:p>
            <a:r>
              <a:rPr lang="en-US" dirty="0"/>
              <a:t>Recursive prediction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320FBE1-AE79-9548-AB2F-65E5ABE8E6D7}"/>
                  </a:ext>
                </a:extLst>
              </p:cNvPr>
              <p:cNvSpPr txBox="1"/>
              <p:nvPr/>
            </p:nvSpPr>
            <p:spPr>
              <a:xfrm>
                <a:off x="624111" y="2419109"/>
                <a:ext cx="2931379"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 </m:t>
                          </m:r>
                        </m:sub>
                      </m:sSub>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C320FBE1-AE79-9548-AB2F-65E5ABE8E6D7}"/>
                  </a:ext>
                </a:extLst>
              </p:cNvPr>
              <p:cNvSpPr txBox="1">
                <a:spLocks noRot="1" noChangeAspect="1" noMove="1" noResize="1" noEditPoints="1" noAdjustHandles="1" noChangeArrowheads="1" noChangeShapeType="1" noTextEdit="1"/>
              </p:cNvSpPr>
              <p:nvPr/>
            </p:nvSpPr>
            <p:spPr>
              <a:xfrm>
                <a:off x="624111" y="2419109"/>
                <a:ext cx="2931379" cy="381515"/>
              </a:xfrm>
              <a:prstGeom prst="rect">
                <a:avLst/>
              </a:prstGeom>
              <a:blipFill>
                <a:blip r:embed="rId3"/>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E6948FB-4D3A-194C-A3B4-65130FCEF143}"/>
                  </a:ext>
                </a:extLst>
              </p:cNvPr>
              <p:cNvSpPr txBox="1"/>
              <p:nvPr/>
            </p:nvSpPr>
            <p:spPr>
              <a:xfrm>
                <a:off x="624111" y="2996018"/>
                <a:ext cx="3150991"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  </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+1 </m:t>
                          </m:r>
                        </m:sub>
                      </m:sSub>
                      <m:r>
                        <a:rPr lang="en-US" b="0" i="1" smtClean="0">
                          <a:latin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DE6948FB-4D3A-194C-A3B4-65130FCEF143}"/>
                  </a:ext>
                </a:extLst>
              </p:cNvPr>
              <p:cNvSpPr txBox="1">
                <a:spLocks noRot="1" noChangeAspect="1" noMove="1" noResize="1" noEditPoints="1" noAdjustHandles="1" noChangeArrowheads="1" noChangeShapeType="1" noTextEdit="1"/>
              </p:cNvSpPr>
              <p:nvPr/>
            </p:nvSpPr>
            <p:spPr>
              <a:xfrm>
                <a:off x="624111" y="2996018"/>
                <a:ext cx="3150991" cy="381515"/>
              </a:xfrm>
              <a:prstGeom prst="rect">
                <a:avLst/>
              </a:prstGeom>
              <a:blipFill>
                <a:blip r:embed="rId4"/>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2" name="Table 21">
                <a:extLst>
                  <a:ext uri="{FF2B5EF4-FFF2-40B4-BE49-F238E27FC236}">
                    <a16:creationId xmlns:a16="http://schemas.microsoft.com/office/drawing/2014/main" id="{28A7F6D2-2592-E14D-B991-CE98F5B2FD1D}"/>
                  </a:ext>
                </a:extLst>
              </p:cNvPr>
              <p:cNvGraphicFramePr>
                <a:graphicFrameLocks noGrp="1"/>
              </p:cNvGraphicFramePr>
              <p:nvPr>
                <p:extLst/>
              </p:nvPr>
            </p:nvGraphicFramePr>
            <p:xfrm>
              <a:off x="197865" y="4001676"/>
              <a:ext cx="2573440" cy="384611"/>
            </p:xfrm>
            <a:graphic>
              <a:graphicData uri="http://schemas.openxmlformats.org/drawingml/2006/table">
                <a:tbl>
                  <a:tblPr firstRow="1" bandRow="1">
                    <a:tableStyleId>{5940675A-B579-460E-94D1-54222C63F5DA}</a:tableStyleId>
                  </a:tblPr>
                  <a:tblGrid>
                    <a:gridCol w="643360">
                      <a:extLst>
                        <a:ext uri="{9D8B030D-6E8A-4147-A177-3AD203B41FA5}">
                          <a16:colId xmlns:a16="http://schemas.microsoft.com/office/drawing/2014/main" val="3478374865"/>
                        </a:ext>
                      </a:extLst>
                    </a:gridCol>
                    <a:gridCol w="643360">
                      <a:extLst>
                        <a:ext uri="{9D8B030D-6E8A-4147-A177-3AD203B41FA5}">
                          <a16:colId xmlns:a16="http://schemas.microsoft.com/office/drawing/2014/main" val="1573454917"/>
                        </a:ext>
                      </a:extLst>
                    </a:gridCol>
                    <a:gridCol w="643360">
                      <a:extLst>
                        <a:ext uri="{9D8B030D-6E8A-4147-A177-3AD203B41FA5}">
                          <a16:colId xmlns:a16="http://schemas.microsoft.com/office/drawing/2014/main" val="2236505823"/>
                        </a:ext>
                      </a:extLst>
                    </a:gridCol>
                    <a:gridCol w="643360">
                      <a:extLst>
                        <a:ext uri="{9D8B030D-6E8A-4147-A177-3AD203B41FA5}">
                          <a16:colId xmlns:a16="http://schemas.microsoft.com/office/drawing/2014/main" val="2261667262"/>
                        </a:ext>
                      </a:extLst>
                    </a:gridCol>
                  </a:tblGrid>
                  <a:tr h="384611">
                    <a:tc>
                      <a:txBody>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vi-VN"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𝑚</m:t>
                                    </m:r>
                                  </m:sub>
                                </m:sSub>
                                <m:r>
                                  <a:rPr lang="vi-VN" sz="1400" b="0" i="1" smtClean="0">
                                    <a:latin typeface="Cambria Math" panose="02040503050406030204" pitchFamily="18" charset="0"/>
                                  </a:rPr>
                                  <m:t> </m:t>
                                </m:r>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400" b="0" dirty="0"/>
                            <a:t>…</a:t>
                          </a:r>
                          <a14:m>
                            <m:oMath xmlns:m="http://schemas.openxmlformats.org/officeDocument/2006/math">
                              <m:r>
                                <a:rPr lang="vi-VN" sz="1400" b="0" i="1" smtClean="0">
                                  <a:latin typeface="Cambria Math" panose="02040503050406030204" pitchFamily="18" charset="0"/>
                                </a:rPr>
                                <m:t> </m:t>
                              </m:r>
                            </m:oMath>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vi-VN"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−2</m:t>
                                    </m:r>
                                  </m:sub>
                                </m:sSub>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vi-VN"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Sub>
                                <m:r>
                                  <a:rPr lang="vi-VN" sz="1400" b="0" i="1" smtClean="0">
                                    <a:latin typeface="Cambria Math" panose="02040503050406030204" pitchFamily="18" charset="0"/>
                                  </a:rPr>
                                  <m:t> </m:t>
                                </m:r>
                              </m:oMath>
                            </m:oMathPara>
                          </a14:m>
                          <a:endParaRPr lang="en-US" sz="1400" dirty="0"/>
                        </a:p>
                      </a:txBody>
                      <a:tcPr/>
                    </a:tc>
                    <a:extLst>
                      <a:ext uri="{0D108BD9-81ED-4DB2-BD59-A6C34878D82A}">
                        <a16:rowId xmlns:a16="http://schemas.microsoft.com/office/drawing/2014/main" val="4161947012"/>
                      </a:ext>
                    </a:extLst>
                  </a:tr>
                </a:tbl>
              </a:graphicData>
            </a:graphic>
          </p:graphicFrame>
        </mc:Choice>
        <mc:Fallback xmlns="">
          <p:graphicFrame>
            <p:nvGraphicFramePr>
              <p:cNvPr id="22" name="Table 21">
                <a:extLst>
                  <a:ext uri="{FF2B5EF4-FFF2-40B4-BE49-F238E27FC236}">
                    <a16:creationId xmlns:a16="http://schemas.microsoft.com/office/drawing/2014/main" id="{28A7F6D2-2592-E14D-B991-CE98F5B2FD1D}"/>
                  </a:ext>
                </a:extLst>
              </p:cNvPr>
              <p:cNvGraphicFramePr>
                <a:graphicFrameLocks noGrp="1"/>
              </p:cNvGraphicFramePr>
              <p:nvPr>
                <p:extLst>
                  <p:ext uri="{D42A27DB-BD31-4B8C-83A1-F6EECF244321}">
                    <p14:modId xmlns:p14="http://schemas.microsoft.com/office/powerpoint/2010/main" val="1411789388"/>
                  </p:ext>
                </p:extLst>
              </p:nvPr>
            </p:nvGraphicFramePr>
            <p:xfrm>
              <a:off x="197865" y="4001676"/>
              <a:ext cx="2573440" cy="384611"/>
            </p:xfrm>
            <a:graphic>
              <a:graphicData uri="http://schemas.openxmlformats.org/drawingml/2006/table">
                <a:tbl>
                  <a:tblPr firstRow="1" bandRow="1">
                    <a:tableStyleId>{5940675A-B579-460E-94D1-54222C63F5DA}</a:tableStyleId>
                  </a:tblPr>
                  <a:tblGrid>
                    <a:gridCol w="643360">
                      <a:extLst>
                        <a:ext uri="{9D8B030D-6E8A-4147-A177-3AD203B41FA5}">
                          <a16:colId xmlns:a16="http://schemas.microsoft.com/office/drawing/2014/main" val="3478374865"/>
                        </a:ext>
                      </a:extLst>
                    </a:gridCol>
                    <a:gridCol w="643360">
                      <a:extLst>
                        <a:ext uri="{9D8B030D-6E8A-4147-A177-3AD203B41FA5}">
                          <a16:colId xmlns:a16="http://schemas.microsoft.com/office/drawing/2014/main" val="1573454917"/>
                        </a:ext>
                      </a:extLst>
                    </a:gridCol>
                    <a:gridCol w="643360">
                      <a:extLst>
                        <a:ext uri="{9D8B030D-6E8A-4147-A177-3AD203B41FA5}">
                          <a16:colId xmlns:a16="http://schemas.microsoft.com/office/drawing/2014/main" val="2236505823"/>
                        </a:ext>
                      </a:extLst>
                    </a:gridCol>
                    <a:gridCol w="643360">
                      <a:extLst>
                        <a:ext uri="{9D8B030D-6E8A-4147-A177-3AD203B41FA5}">
                          <a16:colId xmlns:a16="http://schemas.microsoft.com/office/drawing/2014/main" val="2261667262"/>
                        </a:ext>
                      </a:extLst>
                    </a:gridCol>
                  </a:tblGrid>
                  <a:tr h="384611">
                    <a:tc>
                      <a:txBody>
                        <a:bodyPr/>
                        <a:lstStyle/>
                        <a:p>
                          <a:endParaRPr lang="en-US"/>
                        </a:p>
                      </a:txBody>
                      <a:tcPr>
                        <a:blipFill>
                          <a:blip r:embed="rId5"/>
                          <a:stretch>
                            <a:fillRect l="-1961" t="-6452" r="-300000"/>
                          </a:stretch>
                        </a:blipFill>
                      </a:tcPr>
                    </a:tc>
                    <a:tc>
                      <a:txBody>
                        <a:bodyPr/>
                        <a:lstStyle/>
                        <a:p>
                          <a:endParaRPr lang="en-US"/>
                        </a:p>
                      </a:txBody>
                      <a:tcPr>
                        <a:blipFill>
                          <a:blip r:embed="rId5"/>
                          <a:stretch>
                            <a:fillRect l="-101961" t="-6452" r="-200000"/>
                          </a:stretch>
                        </a:blipFill>
                      </a:tcPr>
                    </a:tc>
                    <a:tc>
                      <a:txBody>
                        <a:bodyPr/>
                        <a:lstStyle/>
                        <a:p>
                          <a:endParaRPr lang="en-US"/>
                        </a:p>
                      </a:txBody>
                      <a:tcPr>
                        <a:blipFill>
                          <a:blip r:embed="rId5"/>
                          <a:stretch>
                            <a:fillRect l="-201961" t="-6452" r="-100000"/>
                          </a:stretch>
                        </a:blipFill>
                      </a:tcPr>
                    </a:tc>
                    <a:tc>
                      <a:txBody>
                        <a:bodyPr/>
                        <a:lstStyle/>
                        <a:p>
                          <a:endParaRPr lang="en-US"/>
                        </a:p>
                      </a:txBody>
                      <a:tcPr>
                        <a:blipFill>
                          <a:blip r:embed="rId5"/>
                          <a:stretch>
                            <a:fillRect l="-301961" t="-6452"/>
                          </a:stretch>
                        </a:blipFill>
                      </a:tcPr>
                    </a:tc>
                    <a:extLst>
                      <a:ext uri="{0D108BD9-81ED-4DB2-BD59-A6C34878D82A}">
                        <a16:rowId xmlns:a16="http://schemas.microsoft.com/office/drawing/2014/main" val="41619470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5" name="Table 24">
                <a:extLst>
                  <a:ext uri="{FF2B5EF4-FFF2-40B4-BE49-F238E27FC236}">
                    <a16:creationId xmlns:a16="http://schemas.microsoft.com/office/drawing/2014/main" id="{1BE74573-A4E9-8A41-8C6F-25222A027AAD}"/>
                  </a:ext>
                </a:extLst>
              </p:cNvPr>
              <p:cNvGraphicFramePr>
                <a:graphicFrameLocks noGrp="1"/>
              </p:cNvGraphicFramePr>
              <p:nvPr>
                <p:extLst/>
              </p:nvPr>
            </p:nvGraphicFramePr>
            <p:xfrm>
              <a:off x="2886527" y="4008561"/>
              <a:ext cx="648970" cy="370840"/>
            </p:xfrm>
            <a:graphic>
              <a:graphicData uri="http://schemas.openxmlformats.org/drawingml/2006/table">
                <a:tbl>
                  <a:tblPr firstRow="1" bandRow="1">
                    <a:tableStyleId>{5940675A-B579-460E-94D1-54222C63F5DA}</a:tableStyleId>
                  </a:tblPr>
                  <a:tblGrid>
                    <a:gridCol w="648970">
                      <a:extLst>
                        <a:ext uri="{9D8B030D-6E8A-4147-A177-3AD203B41FA5}">
                          <a16:colId xmlns:a16="http://schemas.microsoft.com/office/drawing/2014/main" val="317800388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𝑡</m:t>
                                    </m:r>
                                  </m:sub>
                                </m:sSub>
                                <m:r>
                                  <a:rPr lang="vi-VN" sz="1400" b="0" i="1" smtClean="0">
                                    <a:latin typeface="Cambria Math" panose="02040503050406030204" pitchFamily="18" charset="0"/>
                                  </a:rPr>
                                  <m:t> </m:t>
                                </m:r>
                              </m:oMath>
                            </m:oMathPara>
                          </a14:m>
                          <a:endParaRPr lang="en-US" sz="1400" dirty="0"/>
                        </a:p>
                      </a:txBody>
                      <a:tcPr>
                        <a:solidFill>
                          <a:schemeClr val="accent2">
                            <a:lumMod val="40000"/>
                            <a:lumOff val="60000"/>
                          </a:schemeClr>
                        </a:solidFill>
                      </a:tcPr>
                    </a:tc>
                    <a:extLst>
                      <a:ext uri="{0D108BD9-81ED-4DB2-BD59-A6C34878D82A}">
                        <a16:rowId xmlns:a16="http://schemas.microsoft.com/office/drawing/2014/main" val="1196303322"/>
                      </a:ext>
                    </a:extLst>
                  </a:tr>
                </a:tbl>
              </a:graphicData>
            </a:graphic>
          </p:graphicFrame>
        </mc:Choice>
        <mc:Fallback xmlns="">
          <p:graphicFrame>
            <p:nvGraphicFramePr>
              <p:cNvPr id="25" name="Table 24">
                <a:extLst>
                  <a:ext uri="{FF2B5EF4-FFF2-40B4-BE49-F238E27FC236}">
                    <a16:creationId xmlns:a16="http://schemas.microsoft.com/office/drawing/2014/main" id="{1BE74573-A4E9-8A41-8C6F-25222A027AAD}"/>
                  </a:ext>
                </a:extLst>
              </p:cNvPr>
              <p:cNvGraphicFramePr>
                <a:graphicFrameLocks noGrp="1"/>
              </p:cNvGraphicFramePr>
              <p:nvPr>
                <p:extLst>
                  <p:ext uri="{D42A27DB-BD31-4B8C-83A1-F6EECF244321}">
                    <p14:modId xmlns:p14="http://schemas.microsoft.com/office/powerpoint/2010/main" val="3155386452"/>
                  </p:ext>
                </p:extLst>
              </p:nvPr>
            </p:nvGraphicFramePr>
            <p:xfrm>
              <a:off x="2886527" y="4008561"/>
              <a:ext cx="648970" cy="370840"/>
            </p:xfrm>
            <a:graphic>
              <a:graphicData uri="http://schemas.openxmlformats.org/drawingml/2006/table">
                <a:tbl>
                  <a:tblPr firstRow="1" bandRow="1">
                    <a:tableStyleId>{5940675A-B579-460E-94D1-54222C63F5DA}</a:tableStyleId>
                  </a:tblPr>
                  <a:tblGrid>
                    <a:gridCol w="648970">
                      <a:extLst>
                        <a:ext uri="{9D8B030D-6E8A-4147-A177-3AD203B41FA5}">
                          <a16:colId xmlns:a16="http://schemas.microsoft.com/office/drawing/2014/main" val="3178003888"/>
                        </a:ext>
                      </a:extLst>
                    </a:gridCol>
                  </a:tblGrid>
                  <a:tr h="370840">
                    <a:tc>
                      <a:txBody>
                        <a:bodyPr/>
                        <a:lstStyle/>
                        <a:p>
                          <a:endParaRPr lang="en-US"/>
                        </a:p>
                      </a:txBody>
                      <a:tcPr>
                        <a:blipFill>
                          <a:blip r:embed="rId6"/>
                          <a:stretch>
                            <a:fillRect l="-1923" t="-3333" b="-3333"/>
                          </a:stretch>
                        </a:blipFill>
                      </a:tcPr>
                    </a:tc>
                    <a:extLst>
                      <a:ext uri="{0D108BD9-81ED-4DB2-BD59-A6C34878D82A}">
                        <a16:rowId xmlns:a16="http://schemas.microsoft.com/office/drawing/2014/main" val="119630332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508F291-9C42-2C41-B5F4-FDE6F5F639E0}"/>
                  </a:ext>
                </a:extLst>
              </p:cNvPr>
              <p:cNvGraphicFramePr>
                <a:graphicFrameLocks noGrp="1"/>
              </p:cNvGraphicFramePr>
              <p:nvPr>
                <p:extLst>
                  <p:ext uri="{D42A27DB-BD31-4B8C-83A1-F6EECF244321}">
                    <p14:modId xmlns:p14="http://schemas.microsoft.com/office/powerpoint/2010/main" val="4007097762"/>
                  </p:ext>
                </p:extLst>
              </p:nvPr>
            </p:nvGraphicFramePr>
            <p:xfrm>
              <a:off x="405075" y="4632704"/>
              <a:ext cx="2573440" cy="384611"/>
            </p:xfrm>
            <a:graphic>
              <a:graphicData uri="http://schemas.openxmlformats.org/drawingml/2006/table">
                <a:tbl>
                  <a:tblPr firstRow="1" bandRow="1">
                    <a:tableStyleId>{5940675A-B579-460E-94D1-54222C63F5DA}</a:tableStyleId>
                  </a:tblPr>
                  <a:tblGrid>
                    <a:gridCol w="643360">
                      <a:extLst>
                        <a:ext uri="{9D8B030D-6E8A-4147-A177-3AD203B41FA5}">
                          <a16:colId xmlns:a16="http://schemas.microsoft.com/office/drawing/2014/main" val="3478374865"/>
                        </a:ext>
                      </a:extLst>
                    </a:gridCol>
                    <a:gridCol w="643360">
                      <a:extLst>
                        <a:ext uri="{9D8B030D-6E8A-4147-A177-3AD203B41FA5}">
                          <a16:colId xmlns:a16="http://schemas.microsoft.com/office/drawing/2014/main" val="1573454917"/>
                        </a:ext>
                      </a:extLst>
                    </a:gridCol>
                    <a:gridCol w="643360">
                      <a:extLst>
                        <a:ext uri="{9D8B030D-6E8A-4147-A177-3AD203B41FA5}">
                          <a16:colId xmlns:a16="http://schemas.microsoft.com/office/drawing/2014/main" val="2236505823"/>
                        </a:ext>
                      </a:extLst>
                    </a:gridCol>
                    <a:gridCol w="643360">
                      <a:extLst>
                        <a:ext uri="{9D8B030D-6E8A-4147-A177-3AD203B41FA5}">
                          <a16:colId xmlns:a16="http://schemas.microsoft.com/office/drawing/2014/main" val="2261667262"/>
                        </a:ext>
                      </a:extLst>
                    </a:gridCol>
                  </a:tblGrid>
                  <a:tr h="384611">
                    <a:tc>
                      <a:txBody>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vi-VN"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𝑚</m:t>
                                    </m:r>
                                    <m:r>
                                      <a:rPr lang="en-US" sz="1400" b="0" i="1" smtClean="0">
                                        <a:latin typeface="Cambria Math" panose="02040503050406030204" pitchFamily="18" charset="0"/>
                                      </a:rPr>
                                      <m:t>+1</m:t>
                                    </m:r>
                                  </m:sub>
                                </m:sSub>
                                <m:r>
                                  <a:rPr lang="vi-VN" sz="1400" b="0" i="1" smtClean="0">
                                    <a:latin typeface="Cambria Math" panose="02040503050406030204" pitchFamily="18" charset="0"/>
                                  </a:rPr>
                                  <m:t> </m:t>
                                </m:r>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400" b="0" dirty="0"/>
                            <a:t>…</a:t>
                          </a:r>
                          <a14:m>
                            <m:oMath xmlns:m="http://schemas.openxmlformats.org/officeDocument/2006/math">
                              <m:r>
                                <a:rPr lang="vi-VN" sz="1400" b="0" i="1" smtClean="0">
                                  <a:latin typeface="Cambria Math" panose="02040503050406030204" pitchFamily="18" charset="0"/>
                                </a:rPr>
                                <m:t> </m:t>
                              </m:r>
                            </m:oMath>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vi-VN"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Sub>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vi-VN" sz="1400" b="0" i="1" smtClean="0">
                                        <a:latin typeface="Cambria Math" panose="02040503050406030204" pitchFamily="18" charset="0"/>
                                      </a:rPr>
                                      <m:t>𝑥</m:t>
                                    </m:r>
                                  </m:e>
                                  <m:sub>
                                    <m:r>
                                      <a:rPr lang="en-US" sz="1400" b="0" i="1" smtClean="0">
                                        <a:latin typeface="Cambria Math" panose="02040503050406030204" pitchFamily="18" charset="0"/>
                                      </a:rPr>
                                      <m:t>𝑡</m:t>
                                    </m:r>
                                  </m:sub>
                                </m:sSub>
                                <m:r>
                                  <a:rPr lang="vi-VN" sz="1400" b="0" i="1" smtClean="0">
                                    <a:latin typeface="Cambria Math" panose="02040503050406030204" pitchFamily="18" charset="0"/>
                                  </a:rPr>
                                  <m:t> </m:t>
                                </m:r>
                              </m:oMath>
                            </m:oMathPara>
                          </a14:m>
                          <a:endParaRPr lang="en-US" sz="1400" dirty="0"/>
                        </a:p>
                      </a:txBody>
                      <a:tcPr/>
                    </a:tc>
                    <a:extLst>
                      <a:ext uri="{0D108BD9-81ED-4DB2-BD59-A6C34878D82A}">
                        <a16:rowId xmlns:a16="http://schemas.microsoft.com/office/drawing/2014/main" val="4161947012"/>
                      </a:ext>
                    </a:extLst>
                  </a:tr>
                </a:tbl>
              </a:graphicData>
            </a:graphic>
          </p:graphicFrame>
        </mc:Choice>
        <mc:Fallback xmlns="">
          <p:graphicFrame>
            <p:nvGraphicFramePr>
              <p:cNvPr id="29" name="Table 28">
                <a:extLst>
                  <a:ext uri="{FF2B5EF4-FFF2-40B4-BE49-F238E27FC236}">
                    <a16:creationId xmlns:a16="http://schemas.microsoft.com/office/drawing/2014/main" id="{2508F291-9C42-2C41-B5F4-FDE6F5F639E0}"/>
                  </a:ext>
                </a:extLst>
              </p:cNvPr>
              <p:cNvGraphicFramePr>
                <a:graphicFrameLocks noGrp="1"/>
              </p:cNvGraphicFramePr>
              <p:nvPr>
                <p:extLst>
                  <p:ext uri="{D42A27DB-BD31-4B8C-83A1-F6EECF244321}">
                    <p14:modId xmlns:p14="http://schemas.microsoft.com/office/powerpoint/2010/main" val="4007097762"/>
                  </p:ext>
                </p:extLst>
              </p:nvPr>
            </p:nvGraphicFramePr>
            <p:xfrm>
              <a:off x="405075" y="4632704"/>
              <a:ext cx="2573440" cy="384611"/>
            </p:xfrm>
            <a:graphic>
              <a:graphicData uri="http://schemas.openxmlformats.org/drawingml/2006/table">
                <a:tbl>
                  <a:tblPr firstRow="1" bandRow="1">
                    <a:tableStyleId>{5940675A-B579-460E-94D1-54222C63F5DA}</a:tableStyleId>
                  </a:tblPr>
                  <a:tblGrid>
                    <a:gridCol w="643360">
                      <a:extLst>
                        <a:ext uri="{9D8B030D-6E8A-4147-A177-3AD203B41FA5}">
                          <a16:colId xmlns:a16="http://schemas.microsoft.com/office/drawing/2014/main" val="3478374865"/>
                        </a:ext>
                      </a:extLst>
                    </a:gridCol>
                    <a:gridCol w="643360">
                      <a:extLst>
                        <a:ext uri="{9D8B030D-6E8A-4147-A177-3AD203B41FA5}">
                          <a16:colId xmlns:a16="http://schemas.microsoft.com/office/drawing/2014/main" val="1573454917"/>
                        </a:ext>
                      </a:extLst>
                    </a:gridCol>
                    <a:gridCol w="643360">
                      <a:extLst>
                        <a:ext uri="{9D8B030D-6E8A-4147-A177-3AD203B41FA5}">
                          <a16:colId xmlns:a16="http://schemas.microsoft.com/office/drawing/2014/main" val="2236505823"/>
                        </a:ext>
                      </a:extLst>
                    </a:gridCol>
                    <a:gridCol w="643360">
                      <a:extLst>
                        <a:ext uri="{9D8B030D-6E8A-4147-A177-3AD203B41FA5}">
                          <a16:colId xmlns:a16="http://schemas.microsoft.com/office/drawing/2014/main" val="2261667262"/>
                        </a:ext>
                      </a:extLst>
                    </a:gridCol>
                  </a:tblGrid>
                  <a:tr h="384611">
                    <a:tc>
                      <a:txBody>
                        <a:bodyPr/>
                        <a:lstStyle/>
                        <a:p>
                          <a:endParaRPr lang="en-US"/>
                        </a:p>
                      </a:txBody>
                      <a:tcPr>
                        <a:blipFill>
                          <a:blip r:embed="rId7"/>
                          <a:stretch>
                            <a:fillRect t="-6250" r="-300000"/>
                          </a:stretch>
                        </a:blipFill>
                      </a:tcPr>
                    </a:tc>
                    <a:tc>
                      <a:txBody>
                        <a:bodyPr/>
                        <a:lstStyle/>
                        <a:p>
                          <a:endParaRPr lang="en-US"/>
                        </a:p>
                      </a:txBody>
                      <a:tcPr>
                        <a:blipFill>
                          <a:blip r:embed="rId7"/>
                          <a:stretch>
                            <a:fillRect l="-100000" t="-6250" r="-200000"/>
                          </a:stretch>
                        </a:blipFill>
                      </a:tcPr>
                    </a:tc>
                    <a:tc>
                      <a:txBody>
                        <a:bodyPr/>
                        <a:lstStyle/>
                        <a:p>
                          <a:endParaRPr lang="en-US"/>
                        </a:p>
                      </a:txBody>
                      <a:tcPr>
                        <a:blipFill>
                          <a:blip r:embed="rId7"/>
                          <a:stretch>
                            <a:fillRect l="-200000" t="-6250" r="-100000"/>
                          </a:stretch>
                        </a:blipFill>
                      </a:tcPr>
                    </a:tc>
                    <a:tc>
                      <a:txBody>
                        <a:bodyPr/>
                        <a:lstStyle/>
                        <a:p>
                          <a:endParaRPr lang="en-US"/>
                        </a:p>
                      </a:txBody>
                      <a:tcPr>
                        <a:blipFill>
                          <a:blip r:embed="rId7"/>
                          <a:stretch>
                            <a:fillRect l="-300000" t="-6250"/>
                          </a:stretch>
                        </a:blipFill>
                      </a:tcPr>
                    </a:tc>
                    <a:extLst>
                      <a:ext uri="{0D108BD9-81ED-4DB2-BD59-A6C34878D82A}">
                        <a16:rowId xmlns:a16="http://schemas.microsoft.com/office/drawing/2014/main" val="41619470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E8AB8175-F037-294A-B5F1-BBB63F98D6E3}"/>
                  </a:ext>
                </a:extLst>
              </p:cNvPr>
              <p:cNvGraphicFramePr>
                <a:graphicFrameLocks noGrp="1"/>
              </p:cNvGraphicFramePr>
              <p:nvPr>
                <p:extLst>
                  <p:ext uri="{D42A27DB-BD31-4B8C-83A1-F6EECF244321}">
                    <p14:modId xmlns:p14="http://schemas.microsoft.com/office/powerpoint/2010/main" val="1372634975"/>
                  </p:ext>
                </p:extLst>
              </p:nvPr>
            </p:nvGraphicFramePr>
            <p:xfrm>
              <a:off x="3093737" y="4639589"/>
              <a:ext cx="648970" cy="370840"/>
            </p:xfrm>
            <a:graphic>
              <a:graphicData uri="http://schemas.openxmlformats.org/drawingml/2006/table">
                <a:tbl>
                  <a:tblPr firstRow="1" bandRow="1">
                    <a:tableStyleId>{5940675A-B579-460E-94D1-54222C63F5DA}</a:tableStyleId>
                  </a:tblPr>
                  <a:tblGrid>
                    <a:gridCol w="648970">
                      <a:extLst>
                        <a:ext uri="{9D8B030D-6E8A-4147-A177-3AD203B41FA5}">
                          <a16:colId xmlns:a16="http://schemas.microsoft.com/office/drawing/2014/main" val="317800388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Sub>
                                <m:r>
                                  <a:rPr lang="vi-VN" sz="1400" b="0" i="1" smtClean="0">
                                    <a:latin typeface="Cambria Math" panose="02040503050406030204" pitchFamily="18" charset="0"/>
                                  </a:rPr>
                                  <m:t> </m:t>
                                </m:r>
                              </m:oMath>
                            </m:oMathPara>
                          </a14:m>
                          <a:endParaRPr lang="en-US" sz="1400" dirty="0"/>
                        </a:p>
                      </a:txBody>
                      <a:tcPr>
                        <a:solidFill>
                          <a:schemeClr val="accent2">
                            <a:lumMod val="40000"/>
                            <a:lumOff val="60000"/>
                          </a:schemeClr>
                        </a:solidFill>
                      </a:tcPr>
                    </a:tc>
                    <a:extLst>
                      <a:ext uri="{0D108BD9-81ED-4DB2-BD59-A6C34878D82A}">
                        <a16:rowId xmlns:a16="http://schemas.microsoft.com/office/drawing/2014/main" val="1196303322"/>
                      </a:ext>
                    </a:extLst>
                  </a:tr>
                </a:tbl>
              </a:graphicData>
            </a:graphic>
          </p:graphicFrame>
        </mc:Choice>
        <mc:Fallback xmlns="">
          <p:graphicFrame>
            <p:nvGraphicFramePr>
              <p:cNvPr id="30" name="Table 29">
                <a:extLst>
                  <a:ext uri="{FF2B5EF4-FFF2-40B4-BE49-F238E27FC236}">
                    <a16:creationId xmlns:a16="http://schemas.microsoft.com/office/drawing/2014/main" id="{E8AB8175-F037-294A-B5F1-BBB63F98D6E3}"/>
                  </a:ext>
                </a:extLst>
              </p:cNvPr>
              <p:cNvGraphicFramePr>
                <a:graphicFrameLocks noGrp="1"/>
              </p:cNvGraphicFramePr>
              <p:nvPr>
                <p:extLst>
                  <p:ext uri="{D42A27DB-BD31-4B8C-83A1-F6EECF244321}">
                    <p14:modId xmlns:p14="http://schemas.microsoft.com/office/powerpoint/2010/main" val="1372634975"/>
                  </p:ext>
                </p:extLst>
              </p:nvPr>
            </p:nvGraphicFramePr>
            <p:xfrm>
              <a:off x="3093737" y="4639589"/>
              <a:ext cx="648970" cy="370840"/>
            </p:xfrm>
            <a:graphic>
              <a:graphicData uri="http://schemas.openxmlformats.org/drawingml/2006/table">
                <a:tbl>
                  <a:tblPr firstRow="1" bandRow="1">
                    <a:tableStyleId>{5940675A-B579-460E-94D1-54222C63F5DA}</a:tableStyleId>
                  </a:tblPr>
                  <a:tblGrid>
                    <a:gridCol w="648970">
                      <a:extLst>
                        <a:ext uri="{9D8B030D-6E8A-4147-A177-3AD203B41FA5}">
                          <a16:colId xmlns:a16="http://schemas.microsoft.com/office/drawing/2014/main" val="3178003888"/>
                        </a:ext>
                      </a:extLst>
                    </a:gridCol>
                  </a:tblGrid>
                  <a:tr h="370840">
                    <a:tc>
                      <a:txBody>
                        <a:bodyPr/>
                        <a:lstStyle/>
                        <a:p>
                          <a:endParaRPr lang="en-US"/>
                        </a:p>
                      </a:txBody>
                      <a:tcPr>
                        <a:blipFill>
                          <a:blip r:embed="rId8"/>
                          <a:stretch>
                            <a:fillRect l="-1923" t="-3333" r="-1923" b="-3333"/>
                          </a:stretch>
                        </a:blipFill>
                      </a:tcPr>
                    </a:tc>
                    <a:extLst>
                      <a:ext uri="{0D108BD9-81ED-4DB2-BD59-A6C34878D82A}">
                        <a16:rowId xmlns:a16="http://schemas.microsoft.com/office/drawing/2014/main" val="1196303322"/>
                      </a:ext>
                    </a:extLst>
                  </a:tr>
                </a:tbl>
              </a:graphicData>
            </a:graphic>
          </p:graphicFrame>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907F164-339B-1B46-A808-0A02A08982C5}"/>
                  </a:ext>
                </a:extLst>
              </p:cNvPr>
              <p:cNvSpPr txBox="1"/>
              <p:nvPr/>
            </p:nvSpPr>
            <p:spPr>
              <a:xfrm>
                <a:off x="4925700" y="2499962"/>
                <a:ext cx="2938690"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𝒚</m:t>
                          </m:r>
                        </m:e>
                        <m:sub>
                          <m:r>
                            <a:rPr lang="en-US" b="1" i="1" smtClean="0">
                              <a:solidFill>
                                <a:srgbClr val="C00000"/>
                              </a:solidFill>
                              <a:latin typeface="Cambria Math" panose="02040503050406030204" pitchFamily="18" charset="0"/>
                            </a:rPr>
                            <m:t>𝒕</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 </m:t>
                          </m:r>
                        </m:sub>
                      </m:sSub>
                      <m:r>
                        <a:rPr lang="en-US"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4907F164-339B-1B46-A808-0A02A08982C5}"/>
                  </a:ext>
                </a:extLst>
              </p:cNvPr>
              <p:cNvSpPr txBox="1">
                <a:spLocks noRot="1" noChangeAspect="1" noMove="1" noResize="1" noEditPoints="1" noAdjustHandles="1" noChangeArrowheads="1" noChangeShapeType="1" noTextEdit="1"/>
              </p:cNvSpPr>
              <p:nvPr/>
            </p:nvSpPr>
            <p:spPr>
              <a:xfrm>
                <a:off x="4925700" y="2499962"/>
                <a:ext cx="2938690" cy="381515"/>
              </a:xfrm>
              <a:prstGeom prst="rect">
                <a:avLst/>
              </a:prstGeom>
              <a:blipFill>
                <a:blip r:embed="rId9"/>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CFFE452-4822-B241-AA15-B871863064E2}"/>
                  </a:ext>
                </a:extLst>
              </p:cNvPr>
              <p:cNvSpPr txBox="1"/>
              <p:nvPr/>
            </p:nvSpPr>
            <p:spPr>
              <a:xfrm>
                <a:off x="4925700" y="3076871"/>
                <a:ext cx="3193631"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𝒚</m:t>
                          </m:r>
                        </m:e>
                        <m:sub>
                          <m:r>
                            <a:rPr lang="en-US" b="1" i="1" smtClean="0">
                              <a:solidFill>
                                <a:srgbClr val="C00000"/>
                              </a:solidFill>
                              <a:latin typeface="Cambria Math" panose="02040503050406030204" pitchFamily="18" charset="0"/>
                            </a:rPr>
                            <m:t>𝒕</m:t>
                          </m:r>
                          <m:r>
                            <a:rPr lang="en-US" b="1" i="1" smtClean="0">
                              <a:solidFill>
                                <a:srgbClr val="C00000"/>
                              </a:solidFill>
                              <a:latin typeface="Cambria Math" panose="02040503050406030204" pitchFamily="18" charset="0"/>
                            </a:rPr>
                            <m:t>,  </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+1 </m:t>
                          </m:r>
                        </m:sub>
                      </m:sSub>
                      <m:r>
                        <a:rPr lang="en-US" b="0" i="1" smtClean="0">
                          <a:latin typeface="Cambria Math" panose="02040503050406030204" pitchFamily="18" charset="0"/>
                        </a:rPr>
                        <m:t>)</m:t>
                      </m:r>
                    </m:oMath>
                  </m:oMathPara>
                </a14:m>
                <a:endParaRPr lang="en-US" dirty="0"/>
              </a:p>
            </p:txBody>
          </p:sp>
        </mc:Choice>
        <mc:Fallback xmlns="">
          <p:sp>
            <p:nvSpPr>
              <p:cNvPr id="32" name="TextBox 31">
                <a:extLst>
                  <a:ext uri="{FF2B5EF4-FFF2-40B4-BE49-F238E27FC236}">
                    <a16:creationId xmlns:a16="http://schemas.microsoft.com/office/drawing/2014/main" id="{9CFFE452-4822-B241-AA15-B871863064E2}"/>
                  </a:ext>
                </a:extLst>
              </p:cNvPr>
              <p:cNvSpPr txBox="1">
                <a:spLocks noRot="1" noChangeAspect="1" noMove="1" noResize="1" noEditPoints="1" noAdjustHandles="1" noChangeArrowheads="1" noChangeShapeType="1" noTextEdit="1"/>
              </p:cNvSpPr>
              <p:nvPr/>
            </p:nvSpPr>
            <p:spPr>
              <a:xfrm>
                <a:off x="4925700" y="3076871"/>
                <a:ext cx="3193631" cy="381515"/>
              </a:xfrm>
              <a:prstGeom prst="rect">
                <a:avLst/>
              </a:prstGeom>
              <a:blipFill>
                <a:blip r:embed="rId10"/>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3" name="Table 32">
                <a:extLst>
                  <a:ext uri="{FF2B5EF4-FFF2-40B4-BE49-F238E27FC236}">
                    <a16:creationId xmlns:a16="http://schemas.microsoft.com/office/drawing/2014/main" id="{46A4E6C3-B9FD-1F46-AD9D-87B81BA67F54}"/>
                  </a:ext>
                </a:extLst>
              </p:cNvPr>
              <p:cNvGraphicFramePr>
                <a:graphicFrameLocks noGrp="1"/>
              </p:cNvGraphicFramePr>
              <p:nvPr>
                <p:extLst>
                  <p:ext uri="{D42A27DB-BD31-4B8C-83A1-F6EECF244321}">
                    <p14:modId xmlns:p14="http://schemas.microsoft.com/office/powerpoint/2010/main" val="2858864182"/>
                  </p:ext>
                </p:extLst>
              </p:nvPr>
            </p:nvGraphicFramePr>
            <p:xfrm>
              <a:off x="4651194" y="4057795"/>
              <a:ext cx="2196319" cy="320594"/>
            </p:xfrm>
            <a:graphic>
              <a:graphicData uri="http://schemas.openxmlformats.org/drawingml/2006/table">
                <a:tbl>
                  <a:tblPr firstRow="1" bandRow="1">
                    <a:tableStyleId>{5940675A-B579-460E-94D1-54222C63F5DA}</a:tableStyleId>
                  </a:tblPr>
                  <a:tblGrid>
                    <a:gridCol w="789486">
                      <a:extLst>
                        <a:ext uri="{9D8B030D-6E8A-4147-A177-3AD203B41FA5}">
                          <a16:colId xmlns:a16="http://schemas.microsoft.com/office/drawing/2014/main" val="3478374865"/>
                        </a:ext>
                      </a:extLst>
                    </a:gridCol>
                    <a:gridCol w="369141">
                      <a:extLst>
                        <a:ext uri="{9D8B030D-6E8A-4147-A177-3AD203B41FA5}">
                          <a16:colId xmlns:a16="http://schemas.microsoft.com/office/drawing/2014/main" val="1573454917"/>
                        </a:ext>
                      </a:extLst>
                    </a:gridCol>
                    <a:gridCol w="518846">
                      <a:extLst>
                        <a:ext uri="{9D8B030D-6E8A-4147-A177-3AD203B41FA5}">
                          <a16:colId xmlns:a16="http://schemas.microsoft.com/office/drawing/2014/main" val="2236505823"/>
                        </a:ext>
                      </a:extLst>
                    </a:gridCol>
                    <a:gridCol w="518846">
                      <a:extLst>
                        <a:ext uri="{9D8B030D-6E8A-4147-A177-3AD203B41FA5}">
                          <a16:colId xmlns:a16="http://schemas.microsoft.com/office/drawing/2014/main" val="2261667262"/>
                        </a:ext>
                      </a:extLst>
                    </a:gridCol>
                  </a:tblGrid>
                  <a:tr h="320594">
                    <a:tc>
                      <a:txBody>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vi-VN"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𝑚</m:t>
                                    </m:r>
                                  </m:sub>
                                </m:sSub>
                                <m:r>
                                  <a:rPr lang="vi-VN" sz="1400" b="0" i="1" smtClean="0">
                                    <a:latin typeface="Cambria Math" panose="02040503050406030204" pitchFamily="18" charset="0"/>
                                  </a:rPr>
                                  <m:t> </m:t>
                                </m:r>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400" b="0" dirty="0"/>
                            <a:t>…</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vi-VN"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−2</m:t>
                                    </m:r>
                                  </m:sub>
                                </m:sSub>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vi-VN"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Sub>
                                <m:r>
                                  <a:rPr lang="vi-VN" sz="1400" b="0" i="1" smtClean="0">
                                    <a:latin typeface="Cambria Math" panose="02040503050406030204" pitchFamily="18" charset="0"/>
                                  </a:rPr>
                                  <m:t> </m:t>
                                </m:r>
                              </m:oMath>
                            </m:oMathPara>
                          </a14:m>
                          <a:endParaRPr lang="en-US" sz="1400" dirty="0"/>
                        </a:p>
                      </a:txBody>
                      <a:tcPr/>
                    </a:tc>
                    <a:extLst>
                      <a:ext uri="{0D108BD9-81ED-4DB2-BD59-A6C34878D82A}">
                        <a16:rowId xmlns:a16="http://schemas.microsoft.com/office/drawing/2014/main" val="4161947012"/>
                      </a:ext>
                    </a:extLst>
                  </a:tr>
                </a:tbl>
              </a:graphicData>
            </a:graphic>
          </p:graphicFrame>
        </mc:Choice>
        <mc:Fallback xmlns="">
          <p:graphicFrame>
            <p:nvGraphicFramePr>
              <p:cNvPr id="33" name="Table 32">
                <a:extLst>
                  <a:ext uri="{FF2B5EF4-FFF2-40B4-BE49-F238E27FC236}">
                    <a16:creationId xmlns:a16="http://schemas.microsoft.com/office/drawing/2014/main" id="{46A4E6C3-B9FD-1F46-AD9D-87B81BA67F54}"/>
                  </a:ext>
                </a:extLst>
              </p:cNvPr>
              <p:cNvGraphicFramePr>
                <a:graphicFrameLocks noGrp="1"/>
              </p:cNvGraphicFramePr>
              <p:nvPr>
                <p:extLst>
                  <p:ext uri="{D42A27DB-BD31-4B8C-83A1-F6EECF244321}">
                    <p14:modId xmlns:p14="http://schemas.microsoft.com/office/powerpoint/2010/main" val="2858864182"/>
                  </p:ext>
                </p:extLst>
              </p:nvPr>
            </p:nvGraphicFramePr>
            <p:xfrm>
              <a:off x="4651194" y="4057795"/>
              <a:ext cx="2196319" cy="320594"/>
            </p:xfrm>
            <a:graphic>
              <a:graphicData uri="http://schemas.openxmlformats.org/drawingml/2006/table">
                <a:tbl>
                  <a:tblPr firstRow="1" bandRow="1">
                    <a:tableStyleId>{5940675A-B579-460E-94D1-54222C63F5DA}</a:tableStyleId>
                  </a:tblPr>
                  <a:tblGrid>
                    <a:gridCol w="789486">
                      <a:extLst>
                        <a:ext uri="{9D8B030D-6E8A-4147-A177-3AD203B41FA5}">
                          <a16:colId xmlns:a16="http://schemas.microsoft.com/office/drawing/2014/main" val="3478374865"/>
                        </a:ext>
                      </a:extLst>
                    </a:gridCol>
                    <a:gridCol w="369141">
                      <a:extLst>
                        <a:ext uri="{9D8B030D-6E8A-4147-A177-3AD203B41FA5}">
                          <a16:colId xmlns:a16="http://schemas.microsoft.com/office/drawing/2014/main" val="1573454917"/>
                        </a:ext>
                      </a:extLst>
                    </a:gridCol>
                    <a:gridCol w="518846">
                      <a:extLst>
                        <a:ext uri="{9D8B030D-6E8A-4147-A177-3AD203B41FA5}">
                          <a16:colId xmlns:a16="http://schemas.microsoft.com/office/drawing/2014/main" val="2236505823"/>
                        </a:ext>
                      </a:extLst>
                    </a:gridCol>
                    <a:gridCol w="518846">
                      <a:extLst>
                        <a:ext uri="{9D8B030D-6E8A-4147-A177-3AD203B41FA5}">
                          <a16:colId xmlns:a16="http://schemas.microsoft.com/office/drawing/2014/main" val="2261667262"/>
                        </a:ext>
                      </a:extLst>
                    </a:gridCol>
                  </a:tblGrid>
                  <a:tr h="320594">
                    <a:tc>
                      <a:txBody>
                        <a:bodyPr/>
                        <a:lstStyle/>
                        <a:p>
                          <a:endParaRPr lang="en-US"/>
                        </a:p>
                      </a:txBody>
                      <a:tcPr>
                        <a:blipFill>
                          <a:blip r:embed="rId11"/>
                          <a:stretch>
                            <a:fillRect l="-1587" t="-7692" r="-176190" b="-1153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400" b="0" dirty="0"/>
                            <a:t>…</a:t>
                          </a:r>
                          <a:endParaRPr lang="en-US" sz="1400" dirty="0"/>
                        </a:p>
                      </a:txBody>
                      <a:tcPr/>
                    </a:tc>
                    <a:tc>
                      <a:txBody>
                        <a:bodyPr/>
                        <a:lstStyle/>
                        <a:p>
                          <a:endParaRPr lang="en-US"/>
                        </a:p>
                      </a:txBody>
                      <a:tcPr>
                        <a:blipFill>
                          <a:blip r:embed="rId11"/>
                          <a:stretch>
                            <a:fillRect l="-226829" t="-7692" r="-100000" b="-11538"/>
                          </a:stretch>
                        </a:blipFill>
                      </a:tcPr>
                    </a:tc>
                    <a:tc>
                      <a:txBody>
                        <a:bodyPr/>
                        <a:lstStyle/>
                        <a:p>
                          <a:endParaRPr lang="en-US"/>
                        </a:p>
                      </a:txBody>
                      <a:tcPr>
                        <a:blipFill>
                          <a:blip r:embed="rId11"/>
                          <a:stretch>
                            <a:fillRect l="-326829" t="-7692" b="-11538"/>
                          </a:stretch>
                        </a:blipFill>
                      </a:tcPr>
                    </a:tc>
                    <a:extLst>
                      <a:ext uri="{0D108BD9-81ED-4DB2-BD59-A6C34878D82A}">
                        <a16:rowId xmlns:a16="http://schemas.microsoft.com/office/drawing/2014/main" val="41619470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4" name="Table 33">
                <a:extLst>
                  <a:ext uri="{FF2B5EF4-FFF2-40B4-BE49-F238E27FC236}">
                    <a16:creationId xmlns:a16="http://schemas.microsoft.com/office/drawing/2014/main" id="{5D1C1C48-BB77-6F4C-8566-137FA4833F2B}"/>
                  </a:ext>
                </a:extLst>
              </p:cNvPr>
              <p:cNvGraphicFramePr>
                <a:graphicFrameLocks noGrp="1"/>
              </p:cNvGraphicFramePr>
              <p:nvPr>
                <p:extLst>
                  <p:ext uri="{D42A27DB-BD31-4B8C-83A1-F6EECF244321}">
                    <p14:modId xmlns:p14="http://schemas.microsoft.com/office/powerpoint/2010/main" val="3471091082"/>
                  </p:ext>
                </p:extLst>
              </p:nvPr>
            </p:nvGraphicFramePr>
            <p:xfrm>
              <a:off x="7066524" y="4074436"/>
              <a:ext cx="503468" cy="323606"/>
            </p:xfrm>
            <a:graphic>
              <a:graphicData uri="http://schemas.openxmlformats.org/drawingml/2006/table">
                <a:tbl>
                  <a:tblPr firstRow="1" bandRow="1">
                    <a:tableStyleId>{5940675A-B579-460E-94D1-54222C63F5DA}</a:tableStyleId>
                  </a:tblPr>
                  <a:tblGrid>
                    <a:gridCol w="503468">
                      <a:extLst>
                        <a:ext uri="{9D8B030D-6E8A-4147-A177-3AD203B41FA5}">
                          <a16:colId xmlns:a16="http://schemas.microsoft.com/office/drawing/2014/main" val="3178003888"/>
                        </a:ext>
                      </a:extLst>
                    </a:gridCol>
                  </a:tblGrid>
                  <a:tr h="3236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𝑡</m:t>
                                    </m:r>
                                  </m:sub>
                                </m:sSub>
                                <m:r>
                                  <a:rPr lang="vi-VN" sz="1400" b="0" i="1" smtClean="0">
                                    <a:latin typeface="Cambria Math" panose="02040503050406030204" pitchFamily="18" charset="0"/>
                                  </a:rPr>
                                  <m:t> </m:t>
                                </m:r>
                              </m:oMath>
                            </m:oMathPara>
                          </a14:m>
                          <a:endParaRPr lang="en-US" sz="1400" dirty="0"/>
                        </a:p>
                      </a:txBody>
                      <a:tcPr>
                        <a:solidFill>
                          <a:schemeClr val="accent2">
                            <a:lumMod val="40000"/>
                            <a:lumOff val="60000"/>
                          </a:schemeClr>
                        </a:solidFill>
                      </a:tcPr>
                    </a:tc>
                    <a:extLst>
                      <a:ext uri="{0D108BD9-81ED-4DB2-BD59-A6C34878D82A}">
                        <a16:rowId xmlns:a16="http://schemas.microsoft.com/office/drawing/2014/main" val="1196303322"/>
                      </a:ext>
                    </a:extLst>
                  </a:tr>
                </a:tbl>
              </a:graphicData>
            </a:graphic>
          </p:graphicFrame>
        </mc:Choice>
        <mc:Fallback xmlns="">
          <p:graphicFrame>
            <p:nvGraphicFramePr>
              <p:cNvPr id="34" name="Table 33">
                <a:extLst>
                  <a:ext uri="{FF2B5EF4-FFF2-40B4-BE49-F238E27FC236}">
                    <a16:creationId xmlns:a16="http://schemas.microsoft.com/office/drawing/2014/main" id="{5D1C1C48-BB77-6F4C-8566-137FA4833F2B}"/>
                  </a:ext>
                </a:extLst>
              </p:cNvPr>
              <p:cNvGraphicFramePr>
                <a:graphicFrameLocks noGrp="1"/>
              </p:cNvGraphicFramePr>
              <p:nvPr>
                <p:extLst>
                  <p:ext uri="{D42A27DB-BD31-4B8C-83A1-F6EECF244321}">
                    <p14:modId xmlns:p14="http://schemas.microsoft.com/office/powerpoint/2010/main" val="3471091082"/>
                  </p:ext>
                </p:extLst>
              </p:nvPr>
            </p:nvGraphicFramePr>
            <p:xfrm>
              <a:off x="7066524" y="4074436"/>
              <a:ext cx="503468" cy="323606"/>
            </p:xfrm>
            <a:graphic>
              <a:graphicData uri="http://schemas.openxmlformats.org/drawingml/2006/table">
                <a:tbl>
                  <a:tblPr firstRow="1" bandRow="1">
                    <a:tableStyleId>{5940675A-B579-460E-94D1-54222C63F5DA}</a:tableStyleId>
                  </a:tblPr>
                  <a:tblGrid>
                    <a:gridCol w="503468">
                      <a:extLst>
                        <a:ext uri="{9D8B030D-6E8A-4147-A177-3AD203B41FA5}">
                          <a16:colId xmlns:a16="http://schemas.microsoft.com/office/drawing/2014/main" val="3178003888"/>
                        </a:ext>
                      </a:extLst>
                    </a:gridCol>
                  </a:tblGrid>
                  <a:tr h="323606">
                    <a:tc>
                      <a:txBody>
                        <a:bodyPr/>
                        <a:lstStyle/>
                        <a:p>
                          <a:endParaRPr lang="en-US"/>
                        </a:p>
                      </a:txBody>
                      <a:tcPr>
                        <a:blipFill>
                          <a:blip r:embed="rId12"/>
                          <a:stretch>
                            <a:fillRect l="-2439" b="-3704"/>
                          </a:stretch>
                        </a:blipFill>
                      </a:tcPr>
                    </a:tc>
                    <a:extLst>
                      <a:ext uri="{0D108BD9-81ED-4DB2-BD59-A6C34878D82A}">
                        <a16:rowId xmlns:a16="http://schemas.microsoft.com/office/drawing/2014/main" val="119630332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7772E26E-9F65-5544-A0F8-25A8D7644BCE}"/>
                  </a:ext>
                </a:extLst>
              </p:cNvPr>
              <p:cNvGraphicFramePr>
                <a:graphicFrameLocks noGrp="1"/>
              </p:cNvGraphicFramePr>
              <p:nvPr>
                <p:extLst>
                  <p:ext uri="{D42A27DB-BD31-4B8C-83A1-F6EECF244321}">
                    <p14:modId xmlns:p14="http://schemas.microsoft.com/office/powerpoint/2010/main" val="3078656505"/>
                  </p:ext>
                </p:extLst>
              </p:nvPr>
            </p:nvGraphicFramePr>
            <p:xfrm>
              <a:off x="4710178" y="4689668"/>
              <a:ext cx="2425996" cy="303758"/>
            </p:xfrm>
            <a:graphic>
              <a:graphicData uri="http://schemas.openxmlformats.org/drawingml/2006/table">
                <a:tbl>
                  <a:tblPr firstRow="1" bandRow="1">
                    <a:tableStyleId>{5940675A-B579-460E-94D1-54222C63F5DA}</a:tableStyleId>
                  </a:tblPr>
                  <a:tblGrid>
                    <a:gridCol w="799082">
                      <a:extLst>
                        <a:ext uri="{9D8B030D-6E8A-4147-A177-3AD203B41FA5}">
                          <a16:colId xmlns:a16="http://schemas.microsoft.com/office/drawing/2014/main" val="3478374865"/>
                        </a:ext>
                      </a:extLst>
                    </a:gridCol>
                    <a:gridCol w="413916">
                      <a:extLst>
                        <a:ext uri="{9D8B030D-6E8A-4147-A177-3AD203B41FA5}">
                          <a16:colId xmlns:a16="http://schemas.microsoft.com/office/drawing/2014/main" val="1573454917"/>
                        </a:ext>
                      </a:extLst>
                    </a:gridCol>
                    <a:gridCol w="606499">
                      <a:extLst>
                        <a:ext uri="{9D8B030D-6E8A-4147-A177-3AD203B41FA5}">
                          <a16:colId xmlns:a16="http://schemas.microsoft.com/office/drawing/2014/main" val="2236505823"/>
                        </a:ext>
                      </a:extLst>
                    </a:gridCol>
                    <a:gridCol w="606499">
                      <a:extLst>
                        <a:ext uri="{9D8B030D-6E8A-4147-A177-3AD203B41FA5}">
                          <a16:colId xmlns:a16="http://schemas.microsoft.com/office/drawing/2014/main" val="2261667262"/>
                        </a:ext>
                      </a:extLst>
                    </a:gridCol>
                  </a:tblGrid>
                  <a:tr h="303758">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vi-VN" sz="1200" b="0" i="1" smtClean="0">
                                        <a:latin typeface="Cambria Math" panose="02040503050406030204" pitchFamily="18" charset="0"/>
                                      </a:rPr>
                                      <m:t>𝑥</m:t>
                                    </m:r>
                                  </m:e>
                                  <m:sub>
                                    <m:r>
                                      <a:rPr lang="en-US" sz="1200" b="0" i="1" smtClean="0">
                                        <a:latin typeface="Cambria Math" panose="02040503050406030204" pitchFamily="18" charset="0"/>
                                      </a:rPr>
                                      <m:t>𝑡</m:t>
                                    </m:r>
                                    <m:r>
                                      <a:rPr lang="en-US" sz="1200" b="0" i="1" smtClean="0">
                                        <a:latin typeface="Cambria Math" panose="02040503050406030204" pitchFamily="18" charset="0"/>
                                      </a:rPr>
                                      <m:t>−</m:t>
                                    </m:r>
                                    <m:r>
                                      <a:rPr lang="en-US" sz="1200" b="0" i="1" smtClean="0">
                                        <a:latin typeface="Cambria Math" panose="02040503050406030204" pitchFamily="18" charset="0"/>
                                      </a:rPr>
                                      <m:t>𝑚</m:t>
                                    </m:r>
                                    <m:r>
                                      <a:rPr lang="en-US" sz="1200" b="0" i="1" smtClean="0">
                                        <a:latin typeface="Cambria Math" panose="02040503050406030204" pitchFamily="18" charset="0"/>
                                      </a:rPr>
                                      <m:t>+1</m:t>
                                    </m:r>
                                  </m:sub>
                                </m:sSub>
                                <m:r>
                                  <a:rPr lang="vi-VN" sz="1200" b="0" i="1" smtClean="0">
                                    <a:latin typeface="Cambria Math" panose="02040503050406030204" pitchFamily="18" charset="0"/>
                                  </a:rPr>
                                  <m:t> </m:t>
                                </m:r>
                              </m:oMath>
                            </m:oMathPara>
                          </a14:m>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200" b="0" dirty="0"/>
                            <a:t>…</a:t>
                          </a:r>
                          <a14:m>
                            <m:oMath xmlns:m="http://schemas.openxmlformats.org/officeDocument/2006/math">
                              <m:r>
                                <a:rPr lang="vi-VN" sz="1200" b="0" i="1" smtClean="0">
                                  <a:latin typeface="Cambria Math" panose="02040503050406030204" pitchFamily="18" charset="0"/>
                                </a:rPr>
                                <m:t> </m:t>
                              </m:r>
                            </m:oMath>
                          </a14:m>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vi-VN" sz="1200" b="0" i="1" smtClean="0">
                                        <a:latin typeface="Cambria Math" panose="02040503050406030204" pitchFamily="18" charset="0"/>
                                      </a:rPr>
                                      <m:t>𝑥</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Sub>
                              </m:oMath>
                            </m:oMathPara>
                          </a14:m>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𝑡</m:t>
                                    </m:r>
                                  </m:sub>
                                </m:sSub>
                                <m:r>
                                  <a:rPr lang="vi-VN" sz="1200" b="0" i="1" smtClean="0">
                                    <a:latin typeface="Cambria Math" panose="02040503050406030204" pitchFamily="18" charset="0"/>
                                  </a:rPr>
                                  <m:t> </m:t>
                                </m:r>
                              </m:oMath>
                            </m:oMathPara>
                          </a14:m>
                          <a:endParaRPr lang="en-US" sz="1200" dirty="0"/>
                        </a:p>
                      </a:txBody>
                      <a:tcPr>
                        <a:solidFill>
                          <a:schemeClr val="accent2">
                            <a:lumMod val="40000"/>
                            <a:lumOff val="60000"/>
                          </a:schemeClr>
                        </a:solidFill>
                      </a:tcPr>
                    </a:tc>
                    <a:extLst>
                      <a:ext uri="{0D108BD9-81ED-4DB2-BD59-A6C34878D82A}">
                        <a16:rowId xmlns:a16="http://schemas.microsoft.com/office/drawing/2014/main" val="4161947012"/>
                      </a:ext>
                    </a:extLst>
                  </a:tr>
                </a:tbl>
              </a:graphicData>
            </a:graphic>
          </p:graphicFrame>
        </mc:Choice>
        <mc:Fallback xmlns="">
          <p:graphicFrame>
            <p:nvGraphicFramePr>
              <p:cNvPr id="35" name="Table 34">
                <a:extLst>
                  <a:ext uri="{FF2B5EF4-FFF2-40B4-BE49-F238E27FC236}">
                    <a16:creationId xmlns:a16="http://schemas.microsoft.com/office/drawing/2014/main" id="{7772E26E-9F65-5544-A0F8-25A8D7644BCE}"/>
                  </a:ext>
                </a:extLst>
              </p:cNvPr>
              <p:cNvGraphicFramePr>
                <a:graphicFrameLocks noGrp="1"/>
              </p:cNvGraphicFramePr>
              <p:nvPr>
                <p:extLst>
                  <p:ext uri="{D42A27DB-BD31-4B8C-83A1-F6EECF244321}">
                    <p14:modId xmlns:p14="http://schemas.microsoft.com/office/powerpoint/2010/main" val="3078656505"/>
                  </p:ext>
                </p:extLst>
              </p:nvPr>
            </p:nvGraphicFramePr>
            <p:xfrm>
              <a:off x="4710178" y="4689668"/>
              <a:ext cx="2425996" cy="303758"/>
            </p:xfrm>
            <a:graphic>
              <a:graphicData uri="http://schemas.openxmlformats.org/drawingml/2006/table">
                <a:tbl>
                  <a:tblPr firstRow="1" bandRow="1">
                    <a:tableStyleId>{5940675A-B579-460E-94D1-54222C63F5DA}</a:tableStyleId>
                  </a:tblPr>
                  <a:tblGrid>
                    <a:gridCol w="799082">
                      <a:extLst>
                        <a:ext uri="{9D8B030D-6E8A-4147-A177-3AD203B41FA5}">
                          <a16:colId xmlns:a16="http://schemas.microsoft.com/office/drawing/2014/main" val="3478374865"/>
                        </a:ext>
                      </a:extLst>
                    </a:gridCol>
                    <a:gridCol w="413916">
                      <a:extLst>
                        <a:ext uri="{9D8B030D-6E8A-4147-A177-3AD203B41FA5}">
                          <a16:colId xmlns:a16="http://schemas.microsoft.com/office/drawing/2014/main" val="1573454917"/>
                        </a:ext>
                      </a:extLst>
                    </a:gridCol>
                    <a:gridCol w="606499">
                      <a:extLst>
                        <a:ext uri="{9D8B030D-6E8A-4147-A177-3AD203B41FA5}">
                          <a16:colId xmlns:a16="http://schemas.microsoft.com/office/drawing/2014/main" val="2236505823"/>
                        </a:ext>
                      </a:extLst>
                    </a:gridCol>
                    <a:gridCol w="606499">
                      <a:extLst>
                        <a:ext uri="{9D8B030D-6E8A-4147-A177-3AD203B41FA5}">
                          <a16:colId xmlns:a16="http://schemas.microsoft.com/office/drawing/2014/main" val="2261667262"/>
                        </a:ext>
                      </a:extLst>
                    </a:gridCol>
                  </a:tblGrid>
                  <a:tr h="303758">
                    <a:tc>
                      <a:txBody>
                        <a:bodyPr/>
                        <a:lstStyle/>
                        <a:p>
                          <a:endParaRPr lang="en-US"/>
                        </a:p>
                      </a:txBody>
                      <a:tcPr>
                        <a:blipFill>
                          <a:blip r:embed="rId13"/>
                          <a:stretch>
                            <a:fillRect t="-4000" r="-206349"/>
                          </a:stretch>
                        </a:blipFill>
                      </a:tcPr>
                    </a:tc>
                    <a:tc>
                      <a:txBody>
                        <a:bodyPr/>
                        <a:lstStyle/>
                        <a:p>
                          <a:endParaRPr lang="en-US"/>
                        </a:p>
                      </a:txBody>
                      <a:tcPr>
                        <a:blipFill>
                          <a:blip r:embed="rId13"/>
                          <a:stretch>
                            <a:fillRect l="-190909" t="-4000" r="-293939"/>
                          </a:stretch>
                        </a:blipFill>
                      </a:tcPr>
                    </a:tc>
                    <a:tc>
                      <a:txBody>
                        <a:bodyPr/>
                        <a:lstStyle/>
                        <a:p>
                          <a:endParaRPr lang="en-US"/>
                        </a:p>
                      </a:txBody>
                      <a:tcPr>
                        <a:blipFill>
                          <a:blip r:embed="rId13"/>
                          <a:stretch>
                            <a:fillRect l="-200000" t="-4000" r="-102083"/>
                          </a:stretch>
                        </a:blipFill>
                      </a:tcPr>
                    </a:tc>
                    <a:tc>
                      <a:txBody>
                        <a:bodyPr/>
                        <a:lstStyle/>
                        <a:p>
                          <a:endParaRPr lang="en-US"/>
                        </a:p>
                      </a:txBody>
                      <a:tcPr>
                        <a:blipFill>
                          <a:blip r:embed="rId13"/>
                          <a:stretch>
                            <a:fillRect l="-300000" t="-4000" r="-2083"/>
                          </a:stretch>
                        </a:blipFill>
                      </a:tcPr>
                    </a:tc>
                    <a:extLst>
                      <a:ext uri="{0D108BD9-81ED-4DB2-BD59-A6C34878D82A}">
                        <a16:rowId xmlns:a16="http://schemas.microsoft.com/office/drawing/2014/main" val="41619470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FE719EB5-CB72-2549-A9BC-E4AC07570E1E}"/>
                  </a:ext>
                </a:extLst>
              </p:cNvPr>
              <p:cNvGraphicFramePr>
                <a:graphicFrameLocks noGrp="1"/>
              </p:cNvGraphicFramePr>
              <p:nvPr>
                <p:extLst>
                  <p:ext uri="{D42A27DB-BD31-4B8C-83A1-F6EECF244321}">
                    <p14:modId xmlns:p14="http://schemas.microsoft.com/office/powerpoint/2010/main" val="2276438696"/>
                  </p:ext>
                </p:extLst>
              </p:nvPr>
            </p:nvGraphicFramePr>
            <p:xfrm>
              <a:off x="7362136" y="4689668"/>
              <a:ext cx="548524" cy="304800"/>
            </p:xfrm>
            <a:graphic>
              <a:graphicData uri="http://schemas.openxmlformats.org/drawingml/2006/table">
                <a:tbl>
                  <a:tblPr firstRow="1" bandRow="1">
                    <a:tableStyleId>{5940675A-B579-460E-94D1-54222C63F5DA}</a:tableStyleId>
                  </a:tblPr>
                  <a:tblGrid>
                    <a:gridCol w="548524">
                      <a:extLst>
                        <a:ext uri="{9D8B030D-6E8A-4147-A177-3AD203B41FA5}">
                          <a16:colId xmlns:a16="http://schemas.microsoft.com/office/drawing/2014/main" val="3178003888"/>
                        </a:ext>
                      </a:extLst>
                    </a:gridCol>
                  </a:tblGrid>
                  <a:tr h="272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Sub>
                                <m:r>
                                  <a:rPr lang="vi-VN" sz="1400" b="0" i="1" smtClean="0">
                                    <a:latin typeface="Cambria Math" panose="02040503050406030204" pitchFamily="18" charset="0"/>
                                  </a:rPr>
                                  <m:t> </m:t>
                                </m:r>
                              </m:oMath>
                            </m:oMathPara>
                          </a14:m>
                          <a:endParaRPr lang="en-US" sz="1400" dirty="0"/>
                        </a:p>
                      </a:txBody>
                      <a:tcPr>
                        <a:solidFill>
                          <a:schemeClr val="accent2">
                            <a:lumMod val="40000"/>
                            <a:lumOff val="60000"/>
                          </a:schemeClr>
                        </a:solidFill>
                      </a:tcPr>
                    </a:tc>
                    <a:extLst>
                      <a:ext uri="{0D108BD9-81ED-4DB2-BD59-A6C34878D82A}">
                        <a16:rowId xmlns:a16="http://schemas.microsoft.com/office/drawing/2014/main" val="1196303322"/>
                      </a:ext>
                    </a:extLst>
                  </a:tr>
                </a:tbl>
              </a:graphicData>
            </a:graphic>
          </p:graphicFrame>
        </mc:Choice>
        <mc:Fallback xmlns="">
          <p:graphicFrame>
            <p:nvGraphicFramePr>
              <p:cNvPr id="36" name="Table 35">
                <a:extLst>
                  <a:ext uri="{FF2B5EF4-FFF2-40B4-BE49-F238E27FC236}">
                    <a16:creationId xmlns:a16="http://schemas.microsoft.com/office/drawing/2014/main" id="{FE719EB5-CB72-2549-A9BC-E4AC07570E1E}"/>
                  </a:ext>
                </a:extLst>
              </p:cNvPr>
              <p:cNvGraphicFramePr>
                <a:graphicFrameLocks noGrp="1"/>
              </p:cNvGraphicFramePr>
              <p:nvPr>
                <p:extLst>
                  <p:ext uri="{D42A27DB-BD31-4B8C-83A1-F6EECF244321}">
                    <p14:modId xmlns:p14="http://schemas.microsoft.com/office/powerpoint/2010/main" val="2276438696"/>
                  </p:ext>
                </p:extLst>
              </p:nvPr>
            </p:nvGraphicFramePr>
            <p:xfrm>
              <a:off x="7362136" y="4689668"/>
              <a:ext cx="548524" cy="304800"/>
            </p:xfrm>
            <a:graphic>
              <a:graphicData uri="http://schemas.openxmlformats.org/drawingml/2006/table">
                <a:tbl>
                  <a:tblPr firstRow="1" bandRow="1">
                    <a:tableStyleId>{5940675A-B579-460E-94D1-54222C63F5DA}</a:tableStyleId>
                  </a:tblPr>
                  <a:tblGrid>
                    <a:gridCol w="548524">
                      <a:extLst>
                        <a:ext uri="{9D8B030D-6E8A-4147-A177-3AD203B41FA5}">
                          <a16:colId xmlns:a16="http://schemas.microsoft.com/office/drawing/2014/main" val="3178003888"/>
                        </a:ext>
                      </a:extLst>
                    </a:gridCol>
                  </a:tblGrid>
                  <a:tr h="304800">
                    <a:tc>
                      <a:txBody>
                        <a:bodyPr/>
                        <a:lstStyle/>
                        <a:p>
                          <a:endParaRPr lang="en-US"/>
                        </a:p>
                      </a:txBody>
                      <a:tcPr>
                        <a:blipFill>
                          <a:blip r:embed="rId14"/>
                          <a:stretch>
                            <a:fillRect l="-2273" t="-4000" r="-2273" b="-8000"/>
                          </a:stretch>
                        </a:blipFill>
                      </a:tcPr>
                    </a:tc>
                    <a:extLst>
                      <a:ext uri="{0D108BD9-81ED-4DB2-BD59-A6C34878D82A}">
                        <a16:rowId xmlns:a16="http://schemas.microsoft.com/office/drawing/2014/main" val="1196303322"/>
                      </a:ext>
                    </a:extLst>
                  </a:tr>
                </a:tbl>
              </a:graphicData>
            </a:graphic>
          </p:graphicFrame>
        </mc:Fallback>
      </mc:AlternateContent>
      <p:cxnSp>
        <p:nvCxnSpPr>
          <p:cNvPr id="7" name="Straight Arrow Connector 6">
            <a:extLst>
              <a:ext uri="{FF2B5EF4-FFF2-40B4-BE49-F238E27FC236}">
                <a16:creationId xmlns:a16="http://schemas.microsoft.com/office/drawing/2014/main" id="{96E73C4F-4E66-6644-90C3-7EF0D21C38C8}"/>
              </a:ext>
            </a:extLst>
          </p:cNvPr>
          <p:cNvCxnSpPr/>
          <p:nvPr/>
        </p:nvCxnSpPr>
        <p:spPr>
          <a:xfrm flipH="1">
            <a:off x="6946211" y="4400090"/>
            <a:ext cx="124178" cy="2464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C57863D-10AB-2B4E-BF83-6F59B8525238}"/>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4" name="Table 23">
                <a:extLst>
                  <a:ext uri="{FF2B5EF4-FFF2-40B4-BE49-F238E27FC236}">
                    <a16:creationId xmlns:a16="http://schemas.microsoft.com/office/drawing/2014/main" id="{6ECABF54-FC16-774F-8FBE-0BBCC4970681}"/>
                  </a:ext>
                </a:extLst>
              </p:cNvPr>
              <p:cNvGraphicFramePr>
                <a:graphicFrameLocks noGrp="1"/>
              </p:cNvGraphicFramePr>
              <p:nvPr>
                <p:extLst>
                  <p:ext uri="{D42A27DB-BD31-4B8C-83A1-F6EECF244321}">
                    <p14:modId xmlns:p14="http://schemas.microsoft.com/office/powerpoint/2010/main" val="1338341091"/>
                  </p:ext>
                </p:extLst>
              </p:nvPr>
            </p:nvGraphicFramePr>
            <p:xfrm>
              <a:off x="4936140" y="5287904"/>
              <a:ext cx="2425996" cy="304800"/>
            </p:xfrm>
            <a:graphic>
              <a:graphicData uri="http://schemas.openxmlformats.org/drawingml/2006/table">
                <a:tbl>
                  <a:tblPr firstRow="1" bandRow="1">
                    <a:tableStyleId>{5940675A-B579-460E-94D1-54222C63F5DA}</a:tableStyleId>
                  </a:tblPr>
                  <a:tblGrid>
                    <a:gridCol w="595980">
                      <a:extLst>
                        <a:ext uri="{9D8B030D-6E8A-4147-A177-3AD203B41FA5}">
                          <a16:colId xmlns:a16="http://schemas.microsoft.com/office/drawing/2014/main" val="3478374865"/>
                        </a:ext>
                      </a:extLst>
                    </a:gridCol>
                    <a:gridCol w="617018">
                      <a:extLst>
                        <a:ext uri="{9D8B030D-6E8A-4147-A177-3AD203B41FA5}">
                          <a16:colId xmlns:a16="http://schemas.microsoft.com/office/drawing/2014/main" val="1573454917"/>
                        </a:ext>
                      </a:extLst>
                    </a:gridCol>
                    <a:gridCol w="606499">
                      <a:extLst>
                        <a:ext uri="{9D8B030D-6E8A-4147-A177-3AD203B41FA5}">
                          <a16:colId xmlns:a16="http://schemas.microsoft.com/office/drawing/2014/main" val="2236505823"/>
                        </a:ext>
                      </a:extLst>
                    </a:gridCol>
                    <a:gridCol w="606499">
                      <a:extLst>
                        <a:ext uri="{9D8B030D-6E8A-4147-A177-3AD203B41FA5}">
                          <a16:colId xmlns:a16="http://schemas.microsoft.com/office/drawing/2014/main" val="2261667262"/>
                        </a:ext>
                      </a:extLst>
                    </a:gridCol>
                  </a:tblGrid>
                  <a:tr h="303758">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vi-VN"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Sub>
                                <m:r>
                                  <a:rPr lang="vi-VN" sz="1400" b="0" i="1" smtClean="0">
                                    <a:latin typeface="Cambria Math" panose="02040503050406030204" pitchFamily="18" charset="0"/>
                                  </a:rPr>
                                  <m:t> </m:t>
                                </m:r>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𝑡</m:t>
                                    </m:r>
                                  </m:sub>
                                </m:sSub>
                                <m:r>
                                  <a:rPr lang="vi-VN" sz="1400" b="0" i="1" smtClean="0">
                                    <a:latin typeface="Cambria Math" panose="02040503050406030204" pitchFamily="18" charset="0"/>
                                  </a:rPr>
                                  <m:t> </m:t>
                                </m:r>
                              </m:oMath>
                            </m:oMathPara>
                          </a14:m>
                          <a:endParaRPr lang="en-US" sz="140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Sub>
                                <m:r>
                                  <a:rPr lang="vi-VN" sz="1400" b="0" i="1" smtClean="0">
                                    <a:latin typeface="Cambria Math" panose="02040503050406030204" pitchFamily="18" charset="0"/>
                                  </a:rPr>
                                  <m:t> </m:t>
                                </m:r>
                              </m:oMath>
                            </m:oMathPara>
                          </a14:m>
                          <a:endParaRPr lang="en-US" sz="1400" dirty="0"/>
                        </a:p>
                      </a:txBody>
                      <a:tcPr>
                        <a:solidFill>
                          <a:schemeClr val="accent2">
                            <a:lumMod val="40000"/>
                            <a:lumOff val="60000"/>
                          </a:schemeClr>
                        </a:solidFill>
                      </a:tcPr>
                    </a:tc>
                    <a:extLst>
                      <a:ext uri="{0D108BD9-81ED-4DB2-BD59-A6C34878D82A}">
                        <a16:rowId xmlns:a16="http://schemas.microsoft.com/office/drawing/2014/main" val="4161947012"/>
                      </a:ext>
                    </a:extLst>
                  </a:tr>
                </a:tbl>
              </a:graphicData>
            </a:graphic>
          </p:graphicFrame>
        </mc:Choice>
        <mc:Fallback xmlns="">
          <p:graphicFrame>
            <p:nvGraphicFramePr>
              <p:cNvPr id="24" name="Table 23">
                <a:extLst>
                  <a:ext uri="{FF2B5EF4-FFF2-40B4-BE49-F238E27FC236}">
                    <a16:creationId xmlns:a16="http://schemas.microsoft.com/office/drawing/2014/main" id="{6ECABF54-FC16-774F-8FBE-0BBCC4970681}"/>
                  </a:ext>
                </a:extLst>
              </p:cNvPr>
              <p:cNvGraphicFramePr>
                <a:graphicFrameLocks noGrp="1"/>
              </p:cNvGraphicFramePr>
              <p:nvPr>
                <p:extLst>
                  <p:ext uri="{D42A27DB-BD31-4B8C-83A1-F6EECF244321}">
                    <p14:modId xmlns:p14="http://schemas.microsoft.com/office/powerpoint/2010/main" val="1338341091"/>
                  </p:ext>
                </p:extLst>
              </p:nvPr>
            </p:nvGraphicFramePr>
            <p:xfrm>
              <a:off x="4936140" y="5287904"/>
              <a:ext cx="2425996" cy="304800"/>
            </p:xfrm>
            <a:graphic>
              <a:graphicData uri="http://schemas.openxmlformats.org/drawingml/2006/table">
                <a:tbl>
                  <a:tblPr firstRow="1" bandRow="1">
                    <a:tableStyleId>{5940675A-B579-460E-94D1-54222C63F5DA}</a:tableStyleId>
                  </a:tblPr>
                  <a:tblGrid>
                    <a:gridCol w="595980">
                      <a:extLst>
                        <a:ext uri="{9D8B030D-6E8A-4147-A177-3AD203B41FA5}">
                          <a16:colId xmlns:a16="http://schemas.microsoft.com/office/drawing/2014/main" val="3478374865"/>
                        </a:ext>
                      </a:extLst>
                    </a:gridCol>
                    <a:gridCol w="617018">
                      <a:extLst>
                        <a:ext uri="{9D8B030D-6E8A-4147-A177-3AD203B41FA5}">
                          <a16:colId xmlns:a16="http://schemas.microsoft.com/office/drawing/2014/main" val="1573454917"/>
                        </a:ext>
                      </a:extLst>
                    </a:gridCol>
                    <a:gridCol w="606499">
                      <a:extLst>
                        <a:ext uri="{9D8B030D-6E8A-4147-A177-3AD203B41FA5}">
                          <a16:colId xmlns:a16="http://schemas.microsoft.com/office/drawing/2014/main" val="2236505823"/>
                        </a:ext>
                      </a:extLst>
                    </a:gridCol>
                    <a:gridCol w="606499">
                      <a:extLst>
                        <a:ext uri="{9D8B030D-6E8A-4147-A177-3AD203B41FA5}">
                          <a16:colId xmlns:a16="http://schemas.microsoft.com/office/drawing/2014/main" val="2261667262"/>
                        </a:ext>
                      </a:extLst>
                    </a:gridCol>
                  </a:tblGrid>
                  <a:tr h="304800">
                    <a:tc>
                      <a:txBody>
                        <a:bodyPr/>
                        <a:lstStyle/>
                        <a:p>
                          <a:endParaRPr lang="en-US"/>
                        </a:p>
                      </a:txBody>
                      <a:tcPr>
                        <a:blipFill>
                          <a:blip r:embed="rId15"/>
                          <a:stretch>
                            <a:fillRect l="-2128" t="-4000" r="-308511" b="-8000"/>
                          </a:stretch>
                        </a:blipFill>
                      </a:tcPr>
                    </a:tc>
                    <a:tc>
                      <a:txBody>
                        <a:bodyPr/>
                        <a:lstStyle/>
                        <a:p>
                          <a:endParaRPr lang="en-US"/>
                        </a:p>
                      </a:txBody>
                      <a:tcPr>
                        <a:blipFill>
                          <a:blip r:embed="rId15"/>
                          <a:stretch>
                            <a:fillRect l="-97959" t="-4000" r="-195918" b="-8000"/>
                          </a:stretch>
                        </a:blipFill>
                      </a:tcPr>
                    </a:tc>
                    <a:tc>
                      <a:txBody>
                        <a:bodyPr/>
                        <a:lstStyle/>
                        <a:p>
                          <a:endParaRPr lang="en-US"/>
                        </a:p>
                      </a:txBody>
                      <a:tcPr>
                        <a:blipFill>
                          <a:blip r:embed="rId15"/>
                          <a:stretch>
                            <a:fillRect l="-202083" t="-4000" r="-100000" b="-8000"/>
                          </a:stretch>
                        </a:blipFill>
                      </a:tcPr>
                    </a:tc>
                    <a:tc>
                      <a:txBody>
                        <a:bodyPr/>
                        <a:lstStyle/>
                        <a:p>
                          <a:endParaRPr lang="en-US"/>
                        </a:p>
                      </a:txBody>
                      <a:tcPr>
                        <a:blipFill>
                          <a:blip r:embed="rId15"/>
                          <a:stretch>
                            <a:fillRect l="-302083" t="-4000" b="-8000"/>
                          </a:stretch>
                        </a:blipFill>
                      </a:tcPr>
                    </a:tc>
                    <a:extLst>
                      <a:ext uri="{0D108BD9-81ED-4DB2-BD59-A6C34878D82A}">
                        <a16:rowId xmlns:a16="http://schemas.microsoft.com/office/drawing/2014/main" val="41619470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9FAF12C7-281F-4B45-8A9F-2ADA3F10E914}"/>
                  </a:ext>
                </a:extLst>
              </p:cNvPr>
              <p:cNvGraphicFramePr>
                <a:graphicFrameLocks noGrp="1"/>
              </p:cNvGraphicFramePr>
              <p:nvPr>
                <p:extLst>
                  <p:ext uri="{D42A27DB-BD31-4B8C-83A1-F6EECF244321}">
                    <p14:modId xmlns:p14="http://schemas.microsoft.com/office/powerpoint/2010/main" val="517743440"/>
                  </p:ext>
                </p:extLst>
              </p:nvPr>
            </p:nvGraphicFramePr>
            <p:xfrm>
              <a:off x="7588098" y="5287904"/>
              <a:ext cx="548524" cy="304800"/>
            </p:xfrm>
            <a:graphic>
              <a:graphicData uri="http://schemas.openxmlformats.org/drawingml/2006/table">
                <a:tbl>
                  <a:tblPr firstRow="1" bandRow="1">
                    <a:tableStyleId>{5940675A-B579-460E-94D1-54222C63F5DA}</a:tableStyleId>
                  </a:tblPr>
                  <a:tblGrid>
                    <a:gridCol w="548524">
                      <a:extLst>
                        <a:ext uri="{9D8B030D-6E8A-4147-A177-3AD203B41FA5}">
                          <a16:colId xmlns:a16="http://schemas.microsoft.com/office/drawing/2014/main" val="3178003888"/>
                        </a:ext>
                      </a:extLst>
                    </a:gridCol>
                  </a:tblGrid>
                  <a:tr h="272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𝑡</m:t>
                                    </m:r>
                                    <m:r>
                                      <a:rPr lang="en-US" sz="1400" b="0" i="1" smtClean="0">
                                        <a:latin typeface="Cambria Math" panose="02040503050406030204" pitchFamily="18" charset="0"/>
                                      </a:rPr>
                                      <m:t>+2</m:t>
                                    </m:r>
                                  </m:sub>
                                </m:sSub>
                                <m:r>
                                  <a:rPr lang="vi-VN" sz="1400" b="0" i="1" smtClean="0">
                                    <a:latin typeface="Cambria Math" panose="02040503050406030204" pitchFamily="18" charset="0"/>
                                  </a:rPr>
                                  <m:t> </m:t>
                                </m:r>
                              </m:oMath>
                            </m:oMathPara>
                          </a14:m>
                          <a:endParaRPr lang="en-US" sz="1400" dirty="0"/>
                        </a:p>
                      </a:txBody>
                      <a:tcPr>
                        <a:solidFill>
                          <a:schemeClr val="accent2">
                            <a:lumMod val="40000"/>
                            <a:lumOff val="60000"/>
                          </a:schemeClr>
                        </a:solidFill>
                      </a:tcPr>
                    </a:tc>
                    <a:extLst>
                      <a:ext uri="{0D108BD9-81ED-4DB2-BD59-A6C34878D82A}">
                        <a16:rowId xmlns:a16="http://schemas.microsoft.com/office/drawing/2014/main" val="1196303322"/>
                      </a:ext>
                    </a:extLst>
                  </a:tr>
                </a:tbl>
              </a:graphicData>
            </a:graphic>
          </p:graphicFrame>
        </mc:Choice>
        <mc:Fallback xmlns="">
          <p:graphicFrame>
            <p:nvGraphicFramePr>
              <p:cNvPr id="26" name="Table 25">
                <a:extLst>
                  <a:ext uri="{FF2B5EF4-FFF2-40B4-BE49-F238E27FC236}">
                    <a16:creationId xmlns:a16="http://schemas.microsoft.com/office/drawing/2014/main" id="{9FAF12C7-281F-4B45-8A9F-2ADA3F10E914}"/>
                  </a:ext>
                </a:extLst>
              </p:cNvPr>
              <p:cNvGraphicFramePr>
                <a:graphicFrameLocks noGrp="1"/>
              </p:cNvGraphicFramePr>
              <p:nvPr>
                <p:extLst>
                  <p:ext uri="{D42A27DB-BD31-4B8C-83A1-F6EECF244321}">
                    <p14:modId xmlns:p14="http://schemas.microsoft.com/office/powerpoint/2010/main" val="517743440"/>
                  </p:ext>
                </p:extLst>
              </p:nvPr>
            </p:nvGraphicFramePr>
            <p:xfrm>
              <a:off x="7588098" y="5287904"/>
              <a:ext cx="548524" cy="304800"/>
            </p:xfrm>
            <a:graphic>
              <a:graphicData uri="http://schemas.openxmlformats.org/drawingml/2006/table">
                <a:tbl>
                  <a:tblPr firstRow="1" bandRow="1">
                    <a:tableStyleId>{5940675A-B579-460E-94D1-54222C63F5DA}</a:tableStyleId>
                  </a:tblPr>
                  <a:tblGrid>
                    <a:gridCol w="548524">
                      <a:extLst>
                        <a:ext uri="{9D8B030D-6E8A-4147-A177-3AD203B41FA5}">
                          <a16:colId xmlns:a16="http://schemas.microsoft.com/office/drawing/2014/main" val="3178003888"/>
                        </a:ext>
                      </a:extLst>
                    </a:gridCol>
                  </a:tblGrid>
                  <a:tr h="304800">
                    <a:tc>
                      <a:txBody>
                        <a:bodyPr/>
                        <a:lstStyle/>
                        <a:p>
                          <a:endParaRPr lang="en-US"/>
                        </a:p>
                      </a:txBody>
                      <a:tcPr>
                        <a:blipFill>
                          <a:blip r:embed="rId16"/>
                          <a:stretch>
                            <a:fillRect l="-2273" t="-4000" b="-8000"/>
                          </a:stretch>
                        </a:blipFill>
                      </a:tcPr>
                    </a:tc>
                    <a:extLst>
                      <a:ext uri="{0D108BD9-81ED-4DB2-BD59-A6C34878D82A}">
                        <a16:rowId xmlns:a16="http://schemas.microsoft.com/office/drawing/2014/main" val="119630332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7" name="Table 26">
                <a:extLst>
                  <a:ext uri="{FF2B5EF4-FFF2-40B4-BE49-F238E27FC236}">
                    <a16:creationId xmlns:a16="http://schemas.microsoft.com/office/drawing/2014/main" id="{E6C2EE34-92A3-7545-8B77-6B833DAEF50E}"/>
                  </a:ext>
                </a:extLst>
              </p:cNvPr>
              <p:cNvGraphicFramePr>
                <a:graphicFrameLocks noGrp="1"/>
              </p:cNvGraphicFramePr>
              <p:nvPr>
                <p:extLst>
                  <p:ext uri="{D42A27DB-BD31-4B8C-83A1-F6EECF244321}">
                    <p14:modId xmlns:p14="http://schemas.microsoft.com/office/powerpoint/2010/main" val="2591126794"/>
                  </p:ext>
                </p:extLst>
              </p:nvPr>
            </p:nvGraphicFramePr>
            <p:xfrm>
              <a:off x="692804" y="5238992"/>
              <a:ext cx="2573440" cy="384611"/>
            </p:xfrm>
            <a:graphic>
              <a:graphicData uri="http://schemas.openxmlformats.org/drawingml/2006/table">
                <a:tbl>
                  <a:tblPr firstRow="1" bandRow="1">
                    <a:tableStyleId>{5940675A-B579-460E-94D1-54222C63F5DA}</a:tableStyleId>
                  </a:tblPr>
                  <a:tblGrid>
                    <a:gridCol w="643360">
                      <a:extLst>
                        <a:ext uri="{9D8B030D-6E8A-4147-A177-3AD203B41FA5}">
                          <a16:colId xmlns:a16="http://schemas.microsoft.com/office/drawing/2014/main" val="3478374865"/>
                        </a:ext>
                      </a:extLst>
                    </a:gridCol>
                    <a:gridCol w="643360">
                      <a:extLst>
                        <a:ext uri="{9D8B030D-6E8A-4147-A177-3AD203B41FA5}">
                          <a16:colId xmlns:a16="http://schemas.microsoft.com/office/drawing/2014/main" val="1573454917"/>
                        </a:ext>
                      </a:extLst>
                    </a:gridCol>
                    <a:gridCol w="643360">
                      <a:extLst>
                        <a:ext uri="{9D8B030D-6E8A-4147-A177-3AD203B41FA5}">
                          <a16:colId xmlns:a16="http://schemas.microsoft.com/office/drawing/2014/main" val="2236505823"/>
                        </a:ext>
                      </a:extLst>
                    </a:gridCol>
                    <a:gridCol w="643360">
                      <a:extLst>
                        <a:ext uri="{9D8B030D-6E8A-4147-A177-3AD203B41FA5}">
                          <a16:colId xmlns:a16="http://schemas.microsoft.com/office/drawing/2014/main" val="2261667262"/>
                        </a:ext>
                      </a:extLst>
                    </a:gridCol>
                  </a:tblGrid>
                  <a:tr h="384611">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vi-VN"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Sub>
                                <m:r>
                                  <a:rPr lang="vi-VN" sz="1400" b="0" i="1" smtClean="0">
                                    <a:latin typeface="Cambria Math" panose="02040503050406030204" pitchFamily="18" charset="0"/>
                                  </a:rPr>
                                  <m:t> </m:t>
                                </m:r>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vi-VN" sz="1400" b="0" i="1" smtClean="0">
                                        <a:latin typeface="Cambria Math" panose="02040503050406030204" pitchFamily="18" charset="0"/>
                                      </a:rPr>
                                      <m:t>𝑥</m:t>
                                    </m:r>
                                  </m:e>
                                  <m:sub>
                                    <m:r>
                                      <a:rPr lang="en-US" sz="1400" b="0" i="1" smtClean="0">
                                        <a:latin typeface="Cambria Math" panose="02040503050406030204" pitchFamily="18" charset="0"/>
                                      </a:rPr>
                                      <m:t>𝑡</m:t>
                                    </m:r>
                                  </m:sub>
                                </m:sSub>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vi-VN"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Sub>
                                <m:r>
                                  <a:rPr lang="vi-VN" sz="1400" b="0" i="1" smtClean="0">
                                    <a:latin typeface="Cambria Math" panose="02040503050406030204" pitchFamily="18" charset="0"/>
                                  </a:rPr>
                                  <m:t> </m:t>
                                </m:r>
                              </m:oMath>
                            </m:oMathPara>
                          </a14:m>
                          <a:endParaRPr lang="en-US" sz="1400" dirty="0"/>
                        </a:p>
                      </a:txBody>
                      <a:tcPr/>
                    </a:tc>
                    <a:extLst>
                      <a:ext uri="{0D108BD9-81ED-4DB2-BD59-A6C34878D82A}">
                        <a16:rowId xmlns:a16="http://schemas.microsoft.com/office/drawing/2014/main" val="4161947012"/>
                      </a:ext>
                    </a:extLst>
                  </a:tr>
                </a:tbl>
              </a:graphicData>
            </a:graphic>
          </p:graphicFrame>
        </mc:Choice>
        <mc:Fallback xmlns="">
          <p:graphicFrame>
            <p:nvGraphicFramePr>
              <p:cNvPr id="27" name="Table 26">
                <a:extLst>
                  <a:ext uri="{FF2B5EF4-FFF2-40B4-BE49-F238E27FC236}">
                    <a16:creationId xmlns:a16="http://schemas.microsoft.com/office/drawing/2014/main" id="{E6C2EE34-92A3-7545-8B77-6B833DAEF50E}"/>
                  </a:ext>
                </a:extLst>
              </p:cNvPr>
              <p:cNvGraphicFramePr>
                <a:graphicFrameLocks noGrp="1"/>
              </p:cNvGraphicFramePr>
              <p:nvPr>
                <p:extLst>
                  <p:ext uri="{D42A27DB-BD31-4B8C-83A1-F6EECF244321}">
                    <p14:modId xmlns:p14="http://schemas.microsoft.com/office/powerpoint/2010/main" val="2591126794"/>
                  </p:ext>
                </p:extLst>
              </p:nvPr>
            </p:nvGraphicFramePr>
            <p:xfrm>
              <a:off x="692804" y="5238992"/>
              <a:ext cx="2573440" cy="384611"/>
            </p:xfrm>
            <a:graphic>
              <a:graphicData uri="http://schemas.openxmlformats.org/drawingml/2006/table">
                <a:tbl>
                  <a:tblPr firstRow="1" bandRow="1">
                    <a:tableStyleId>{5940675A-B579-460E-94D1-54222C63F5DA}</a:tableStyleId>
                  </a:tblPr>
                  <a:tblGrid>
                    <a:gridCol w="643360">
                      <a:extLst>
                        <a:ext uri="{9D8B030D-6E8A-4147-A177-3AD203B41FA5}">
                          <a16:colId xmlns:a16="http://schemas.microsoft.com/office/drawing/2014/main" val="3478374865"/>
                        </a:ext>
                      </a:extLst>
                    </a:gridCol>
                    <a:gridCol w="643360">
                      <a:extLst>
                        <a:ext uri="{9D8B030D-6E8A-4147-A177-3AD203B41FA5}">
                          <a16:colId xmlns:a16="http://schemas.microsoft.com/office/drawing/2014/main" val="1573454917"/>
                        </a:ext>
                      </a:extLst>
                    </a:gridCol>
                    <a:gridCol w="643360">
                      <a:extLst>
                        <a:ext uri="{9D8B030D-6E8A-4147-A177-3AD203B41FA5}">
                          <a16:colId xmlns:a16="http://schemas.microsoft.com/office/drawing/2014/main" val="2236505823"/>
                        </a:ext>
                      </a:extLst>
                    </a:gridCol>
                    <a:gridCol w="643360">
                      <a:extLst>
                        <a:ext uri="{9D8B030D-6E8A-4147-A177-3AD203B41FA5}">
                          <a16:colId xmlns:a16="http://schemas.microsoft.com/office/drawing/2014/main" val="2261667262"/>
                        </a:ext>
                      </a:extLst>
                    </a:gridCol>
                  </a:tblGrid>
                  <a:tr h="384611">
                    <a:tc>
                      <a:txBody>
                        <a:bodyPr/>
                        <a:lstStyle/>
                        <a:p>
                          <a:endParaRPr lang="en-US"/>
                        </a:p>
                      </a:txBody>
                      <a:tcPr>
                        <a:blipFill>
                          <a:blip r:embed="rId17"/>
                          <a:stretch>
                            <a:fillRect l="-1961" t="-3226" r="-300000" b="-3226"/>
                          </a:stretch>
                        </a:blipFill>
                      </a:tcPr>
                    </a:tc>
                    <a:tc>
                      <a:txBody>
                        <a:bodyPr/>
                        <a:lstStyle/>
                        <a:p>
                          <a:endParaRPr lang="en-US"/>
                        </a:p>
                      </a:txBody>
                      <a:tcPr>
                        <a:blipFill>
                          <a:blip r:embed="rId17"/>
                          <a:stretch>
                            <a:fillRect l="-101961" t="-3226" r="-200000" b="-3226"/>
                          </a:stretch>
                        </a:blipFill>
                      </a:tcPr>
                    </a:tc>
                    <a:tc>
                      <a:txBody>
                        <a:bodyPr/>
                        <a:lstStyle/>
                        <a:p>
                          <a:endParaRPr lang="en-US"/>
                        </a:p>
                      </a:txBody>
                      <a:tcPr>
                        <a:blipFill>
                          <a:blip r:embed="rId17"/>
                          <a:stretch>
                            <a:fillRect l="-201961" t="-3226" r="-100000" b="-3226"/>
                          </a:stretch>
                        </a:blipFill>
                      </a:tcPr>
                    </a:tc>
                    <a:tc>
                      <a:txBody>
                        <a:bodyPr/>
                        <a:lstStyle/>
                        <a:p>
                          <a:endParaRPr lang="en-US"/>
                        </a:p>
                      </a:txBody>
                      <a:tcPr>
                        <a:blipFill>
                          <a:blip r:embed="rId17"/>
                          <a:stretch>
                            <a:fillRect l="-301961" t="-3226" b="-3226"/>
                          </a:stretch>
                        </a:blipFill>
                      </a:tcPr>
                    </a:tc>
                    <a:extLst>
                      <a:ext uri="{0D108BD9-81ED-4DB2-BD59-A6C34878D82A}">
                        <a16:rowId xmlns:a16="http://schemas.microsoft.com/office/drawing/2014/main" val="41619470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8" name="Table 27">
                <a:extLst>
                  <a:ext uri="{FF2B5EF4-FFF2-40B4-BE49-F238E27FC236}">
                    <a16:creationId xmlns:a16="http://schemas.microsoft.com/office/drawing/2014/main" id="{BB09F653-EB0E-AD46-AFB6-EB4ACDBCED73}"/>
                  </a:ext>
                </a:extLst>
              </p:cNvPr>
              <p:cNvGraphicFramePr>
                <a:graphicFrameLocks noGrp="1"/>
              </p:cNvGraphicFramePr>
              <p:nvPr>
                <p:extLst>
                  <p:ext uri="{D42A27DB-BD31-4B8C-83A1-F6EECF244321}">
                    <p14:modId xmlns:p14="http://schemas.microsoft.com/office/powerpoint/2010/main" val="776059144"/>
                  </p:ext>
                </p:extLst>
              </p:nvPr>
            </p:nvGraphicFramePr>
            <p:xfrm>
              <a:off x="3381466" y="5245877"/>
              <a:ext cx="648970" cy="370840"/>
            </p:xfrm>
            <a:graphic>
              <a:graphicData uri="http://schemas.openxmlformats.org/drawingml/2006/table">
                <a:tbl>
                  <a:tblPr firstRow="1" bandRow="1">
                    <a:tableStyleId>{5940675A-B579-460E-94D1-54222C63F5DA}</a:tableStyleId>
                  </a:tblPr>
                  <a:tblGrid>
                    <a:gridCol w="648970">
                      <a:extLst>
                        <a:ext uri="{9D8B030D-6E8A-4147-A177-3AD203B41FA5}">
                          <a16:colId xmlns:a16="http://schemas.microsoft.com/office/drawing/2014/main" val="317800388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𝑡</m:t>
                                    </m:r>
                                    <m:r>
                                      <a:rPr lang="en-US" sz="1400" b="0" i="1" smtClean="0">
                                        <a:latin typeface="Cambria Math" panose="02040503050406030204" pitchFamily="18" charset="0"/>
                                      </a:rPr>
                                      <m:t>+2</m:t>
                                    </m:r>
                                  </m:sub>
                                </m:sSub>
                              </m:oMath>
                            </m:oMathPara>
                          </a14:m>
                          <a:endParaRPr lang="en-US" sz="1400" dirty="0"/>
                        </a:p>
                      </a:txBody>
                      <a:tcPr>
                        <a:solidFill>
                          <a:schemeClr val="accent2">
                            <a:lumMod val="40000"/>
                            <a:lumOff val="60000"/>
                          </a:schemeClr>
                        </a:solidFill>
                      </a:tcPr>
                    </a:tc>
                    <a:extLst>
                      <a:ext uri="{0D108BD9-81ED-4DB2-BD59-A6C34878D82A}">
                        <a16:rowId xmlns:a16="http://schemas.microsoft.com/office/drawing/2014/main" val="1196303322"/>
                      </a:ext>
                    </a:extLst>
                  </a:tr>
                </a:tbl>
              </a:graphicData>
            </a:graphic>
          </p:graphicFrame>
        </mc:Choice>
        <mc:Fallback xmlns="">
          <p:graphicFrame>
            <p:nvGraphicFramePr>
              <p:cNvPr id="28" name="Table 27">
                <a:extLst>
                  <a:ext uri="{FF2B5EF4-FFF2-40B4-BE49-F238E27FC236}">
                    <a16:creationId xmlns:a16="http://schemas.microsoft.com/office/drawing/2014/main" id="{BB09F653-EB0E-AD46-AFB6-EB4ACDBCED73}"/>
                  </a:ext>
                </a:extLst>
              </p:cNvPr>
              <p:cNvGraphicFramePr>
                <a:graphicFrameLocks noGrp="1"/>
              </p:cNvGraphicFramePr>
              <p:nvPr>
                <p:extLst>
                  <p:ext uri="{D42A27DB-BD31-4B8C-83A1-F6EECF244321}">
                    <p14:modId xmlns:p14="http://schemas.microsoft.com/office/powerpoint/2010/main" val="776059144"/>
                  </p:ext>
                </p:extLst>
              </p:nvPr>
            </p:nvGraphicFramePr>
            <p:xfrm>
              <a:off x="3381466" y="5245877"/>
              <a:ext cx="648970" cy="370840"/>
            </p:xfrm>
            <a:graphic>
              <a:graphicData uri="http://schemas.openxmlformats.org/drawingml/2006/table">
                <a:tbl>
                  <a:tblPr firstRow="1" bandRow="1">
                    <a:tableStyleId>{5940675A-B579-460E-94D1-54222C63F5DA}</a:tableStyleId>
                  </a:tblPr>
                  <a:tblGrid>
                    <a:gridCol w="648970">
                      <a:extLst>
                        <a:ext uri="{9D8B030D-6E8A-4147-A177-3AD203B41FA5}">
                          <a16:colId xmlns:a16="http://schemas.microsoft.com/office/drawing/2014/main" val="3178003888"/>
                        </a:ext>
                      </a:extLst>
                    </a:gridCol>
                  </a:tblGrid>
                  <a:tr h="370840">
                    <a:tc>
                      <a:txBody>
                        <a:bodyPr/>
                        <a:lstStyle/>
                        <a:p>
                          <a:endParaRPr lang="en-US"/>
                        </a:p>
                      </a:txBody>
                      <a:tcPr>
                        <a:blipFill>
                          <a:blip r:embed="rId18"/>
                          <a:stretch>
                            <a:fillRect l="-1923" t="-3333"/>
                          </a:stretch>
                        </a:blipFill>
                      </a:tcPr>
                    </a:tc>
                    <a:extLst>
                      <a:ext uri="{0D108BD9-81ED-4DB2-BD59-A6C34878D82A}">
                        <a16:rowId xmlns:a16="http://schemas.microsoft.com/office/drawing/2014/main" val="1196303322"/>
                      </a:ext>
                    </a:extLst>
                  </a:tr>
                </a:tbl>
              </a:graphicData>
            </a:graphic>
          </p:graphicFrame>
        </mc:Fallback>
      </mc:AlternateContent>
      <p:cxnSp>
        <p:nvCxnSpPr>
          <p:cNvPr id="37" name="Straight Arrow Connector 36">
            <a:extLst>
              <a:ext uri="{FF2B5EF4-FFF2-40B4-BE49-F238E27FC236}">
                <a16:creationId xmlns:a16="http://schemas.microsoft.com/office/drawing/2014/main" id="{5B50BB1A-2A13-154D-98C8-1351B2470318}"/>
              </a:ext>
            </a:extLst>
          </p:cNvPr>
          <p:cNvCxnSpPr/>
          <p:nvPr/>
        </p:nvCxnSpPr>
        <p:spPr>
          <a:xfrm flipH="1">
            <a:off x="7256169" y="4987164"/>
            <a:ext cx="124178" cy="2464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ight Brace 2">
            <a:extLst>
              <a:ext uri="{FF2B5EF4-FFF2-40B4-BE49-F238E27FC236}">
                <a16:creationId xmlns:a16="http://schemas.microsoft.com/office/drawing/2014/main" id="{3F6A6767-E7DC-1F47-8CD7-95720526C0B9}"/>
              </a:ext>
            </a:extLst>
          </p:cNvPr>
          <p:cNvSpPr/>
          <p:nvPr/>
        </p:nvSpPr>
        <p:spPr>
          <a:xfrm rot="5400000">
            <a:off x="1735026" y="4741268"/>
            <a:ext cx="476164" cy="258627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1DC7A322-A492-EB46-85D5-011A609F9556}"/>
              </a:ext>
            </a:extLst>
          </p:cNvPr>
          <p:cNvSpPr txBox="1"/>
          <p:nvPr/>
        </p:nvSpPr>
        <p:spPr>
          <a:xfrm>
            <a:off x="1290036" y="6298528"/>
            <a:ext cx="1498231" cy="400110"/>
          </a:xfrm>
          <a:prstGeom prst="rect">
            <a:avLst/>
          </a:prstGeom>
          <a:noFill/>
        </p:spPr>
        <p:txBody>
          <a:bodyPr wrap="none" rtlCol="0">
            <a:spAutoFit/>
          </a:bodyPr>
          <a:lstStyle/>
          <a:p>
            <a:r>
              <a:rPr lang="en-US" sz="2000" dirty="0"/>
              <a:t>Correct Data</a:t>
            </a:r>
          </a:p>
        </p:txBody>
      </p:sp>
      <p:sp>
        <p:nvSpPr>
          <p:cNvPr id="38" name="Right Brace 37">
            <a:extLst>
              <a:ext uri="{FF2B5EF4-FFF2-40B4-BE49-F238E27FC236}">
                <a16:creationId xmlns:a16="http://schemas.microsoft.com/office/drawing/2014/main" id="{E0324024-C630-7D40-B9B1-4E86294B42F6}"/>
              </a:ext>
            </a:extLst>
          </p:cNvPr>
          <p:cNvSpPr/>
          <p:nvPr/>
        </p:nvSpPr>
        <p:spPr>
          <a:xfrm rot="5400000">
            <a:off x="6496915" y="5407265"/>
            <a:ext cx="494089" cy="123635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6B55EEFF-70E4-1143-B3E6-2A18B9DE1A36}"/>
              </a:ext>
            </a:extLst>
          </p:cNvPr>
          <p:cNvSpPr txBox="1"/>
          <p:nvPr/>
        </p:nvSpPr>
        <p:spPr>
          <a:xfrm>
            <a:off x="5278920" y="6194040"/>
            <a:ext cx="2731517" cy="400110"/>
          </a:xfrm>
          <a:prstGeom prst="rect">
            <a:avLst/>
          </a:prstGeom>
          <a:noFill/>
        </p:spPr>
        <p:txBody>
          <a:bodyPr wrap="none" rtlCol="0">
            <a:spAutoFit/>
          </a:bodyPr>
          <a:lstStyle/>
          <a:p>
            <a:r>
              <a:rPr lang="en-US" sz="2000" dirty="0"/>
              <a:t>Previous Predicted  Data</a:t>
            </a:r>
          </a:p>
        </p:txBody>
      </p:sp>
    </p:spTree>
    <p:extLst>
      <p:ext uri="{BB962C8B-B14F-4D97-AF65-F5344CB8AC3E}">
        <p14:creationId xmlns:p14="http://schemas.microsoft.com/office/powerpoint/2010/main" val="2511284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49" y="365127"/>
            <a:ext cx="8515351" cy="876652"/>
          </a:xfrm>
        </p:spPr>
        <p:txBody>
          <a:bodyPr>
            <a:noAutofit/>
          </a:bodyPr>
          <a:lstStyle/>
          <a:p>
            <a:r>
              <a:rPr lang="en-US" sz="2800" dirty="0"/>
              <a:t>Semi-recursive prediction</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16</a:t>
            </a:fld>
            <a:endParaRPr lang="en-US" dirty="0"/>
          </a:p>
        </p:txBody>
      </p:sp>
      <p:sp>
        <p:nvSpPr>
          <p:cNvPr id="11" name="TextBox 10">
            <a:extLst>
              <a:ext uri="{FF2B5EF4-FFF2-40B4-BE49-F238E27FC236}">
                <a16:creationId xmlns:a16="http://schemas.microsoft.com/office/drawing/2014/main" id="{F57332C7-A6C3-594C-A98C-8EBCE147A2B6}"/>
              </a:ext>
            </a:extLst>
          </p:cNvPr>
          <p:cNvSpPr txBox="1"/>
          <p:nvPr/>
        </p:nvSpPr>
        <p:spPr>
          <a:xfrm>
            <a:off x="651971" y="1498095"/>
            <a:ext cx="1953227" cy="307777"/>
          </a:xfrm>
          <a:prstGeom prst="rect">
            <a:avLst/>
          </a:prstGeom>
          <a:noFill/>
        </p:spPr>
        <p:txBody>
          <a:bodyPr wrap="none" rtlCol="0">
            <a:spAutoFit/>
          </a:bodyPr>
          <a:lstStyle/>
          <a:p>
            <a:r>
              <a:rPr lang="en-US" sz="1400" dirty="0"/>
              <a:t>Origin-Destination flows</a:t>
            </a:r>
          </a:p>
        </p:txBody>
      </p:sp>
      <p:sp>
        <p:nvSpPr>
          <p:cNvPr id="3" name="TextBox 2">
            <a:extLst>
              <a:ext uri="{FF2B5EF4-FFF2-40B4-BE49-F238E27FC236}">
                <a16:creationId xmlns:a16="http://schemas.microsoft.com/office/drawing/2014/main" id="{FF45034B-A61A-CF4A-8166-DC725E07D4E0}"/>
              </a:ext>
            </a:extLst>
          </p:cNvPr>
          <p:cNvSpPr txBox="1"/>
          <p:nvPr/>
        </p:nvSpPr>
        <p:spPr>
          <a:xfrm>
            <a:off x="7429500" y="3408218"/>
            <a:ext cx="184731" cy="369332"/>
          </a:xfrm>
          <a:prstGeom prst="rect">
            <a:avLst/>
          </a:prstGeom>
          <a:noFill/>
        </p:spPr>
        <p:txBody>
          <a:bodyPr wrap="none" rtlCol="0">
            <a:spAutoFit/>
          </a:bodyPr>
          <a:lstStyle/>
          <a:p>
            <a:endParaRPr lang="en-US" dirty="0"/>
          </a:p>
        </p:txBody>
      </p:sp>
      <p:graphicFrame>
        <p:nvGraphicFramePr>
          <p:cNvPr id="7" name="Table 6">
            <a:extLst>
              <a:ext uri="{FF2B5EF4-FFF2-40B4-BE49-F238E27FC236}">
                <a16:creationId xmlns:a16="http://schemas.microsoft.com/office/drawing/2014/main" id="{5042C66A-493C-D047-BAEF-4DE05EE36D2D}"/>
              </a:ext>
            </a:extLst>
          </p:cNvPr>
          <p:cNvGraphicFramePr>
            <a:graphicFrameLocks noGrp="1"/>
          </p:cNvGraphicFramePr>
          <p:nvPr>
            <p:extLst>
              <p:ext uri="{D42A27DB-BD31-4B8C-83A1-F6EECF244321}">
                <p14:modId xmlns:p14="http://schemas.microsoft.com/office/powerpoint/2010/main" val="1620863898"/>
              </p:ext>
            </p:extLst>
          </p:nvPr>
        </p:nvGraphicFramePr>
        <p:xfrm>
          <a:off x="463402" y="4746029"/>
          <a:ext cx="1708298" cy="670560"/>
        </p:xfrm>
        <a:graphic>
          <a:graphicData uri="http://schemas.openxmlformats.org/drawingml/2006/table">
            <a:tbl>
              <a:tblPr firstRow="1" bandRow="1">
                <a:tableStyleId>{5940675A-B579-460E-94D1-54222C63F5DA}</a:tableStyleId>
              </a:tblPr>
              <a:tblGrid>
                <a:gridCol w="415361">
                  <a:extLst>
                    <a:ext uri="{9D8B030D-6E8A-4147-A177-3AD203B41FA5}">
                      <a16:colId xmlns:a16="http://schemas.microsoft.com/office/drawing/2014/main" val="3913447629"/>
                    </a:ext>
                  </a:extLst>
                </a:gridCol>
                <a:gridCol w="1292937">
                  <a:extLst>
                    <a:ext uri="{9D8B030D-6E8A-4147-A177-3AD203B41FA5}">
                      <a16:colId xmlns:a16="http://schemas.microsoft.com/office/drawing/2014/main" val="2553086163"/>
                    </a:ext>
                  </a:extLst>
                </a:gridCol>
              </a:tblGrid>
              <a:tr h="231965">
                <a:tc>
                  <a:txBody>
                    <a:bodyPr/>
                    <a:lstStyle/>
                    <a:p>
                      <a:endParaRPr lang="en-US" sz="1600" dirty="0"/>
                    </a:p>
                  </a:txBody>
                  <a:tcPr>
                    <a:solidFill>
                      <a:schemeClr val="accent2">
                        <a:lumMod val="40000"/>
                        <a:lumOff val="60000"/>
                      </a:schemeClr>
                    </a:solidFill>
                  </a:tcPr>
                </a:tc>
                <a:tc>
                  <a:txBody>
                    <a:bodyPr/>
                    <a:lstStyle/>
                    <a:p>
                      <a:r>
                        <a:rPr lang="en-US" sz="1400" dirty="0"/>
                        <a:t>Predicted data</a:t>
                      </a:r>
                    </a:p>
                  </a:txBody>
                  <a:tcPr/>
                </a:tc>
                <a:extLst>
                  <a:ext uri="{0D108BD9-81ED-4DB2-BD59-A6C34878D82A}">
                    <a16:rowId xmlns:a16="http://schemas.microsoft.com/office/drawing/2014/main" val="524698429"/>
                  </a:ext>
                </a:extLst>
              </a:tr>
              <a:tr h="231965">
                <a:tc>
                  <a:txBody>
                    <a:bodyPr/>
                    <a:lstStyle/>
                    <a:p>
                      <a:endParaRPr lang="en-US" sz="1600" dirty="0"/>
                    </a:p>
                  </a:txBody>
                  <a:tcPr>
                    <a:solidFill>
                      <a:schemeClr val="accent6">
                        <a:lumMod val="40000"/>
                        <a:lumOff val="60000"/>
                      </a:schemeClr>
                    </a:solidFill>
                  </a:tcPr>
                </a:tc>
                <a:tc>
                  <a:txBody>
                    <a:bodyPr/>
                    <a:lstStyle/>
                    <a:p>
                      <a:r>
                        <a:rPr lang="en-US" sz="1400" dirty="0"/>
                        <a:t>Measured data</a:t>
                      </a:r>
                    </a:p>
                  </a:txBody>
                  <a:tcPr/>
                </a:tc>
                <a:extLst>
                  <a:ext uri="{0D108BD9-81ED-4DB2-BD59-A6C34878D82A}">
                    <a16:rowId xmlns:a16="http://schemas.microsoft.com/office/drawing/2014/main" val="2187283042"/>
                  </a:ext>
                </a:extLst>
              </a:tr>
            </a:tbl>
          </a:graphicData>
        </a:graphic>
      </p:graphicFrame>
      <p:cxnSp>
        <p:nvCxnSpPr>
          <p:cNvPr id="13" name="Straight Connector 12">
            <a:extLst>
              <a:ext uri="{FF2B5EF4-FFF2-40B4-BE49-F238E27FC236}">
                <a16:creationId xmlns:a16="http://schemas.microsoft.com/office/drawing/2014/main" id="{927BE465-5378-6A48-BFCE-2A95C40C2BB1}"/>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2255D99-9EC5-D34F-AF0E-904D26131617}"/>
                  </a:ext>
                </a:extLst>
              </p:cNvPr>
              <p:cNvSpPr txBox="1"/>
              <p:nvPr/>
            </p:nvSpPr>
            <p:spPr>
              <a:xfrm>
                <a:off x="3583888" y="1476320"/>
                <a:ext cx="5491375" cy="2062809"/>
              </a:xfrm>
              <a:prstGeom prst="rect">
                <a:avLst/>
              </a:prstGeom>
              <a:noFill/>
            </p:spPr>
            <p:txBody>
              <a:bodyPr wrap="none" rtlCol="0">
                <a:spAutoFit/>
              </a:bodyPr>
              <a:lstStyle/>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𝑖</m:t>
                        </m:r>
                      </m:sup>
                    </m:sSubSup>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𝑜</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𝑖</m:t>
                                </m:r>
                              </m:sup>
                            </m:sSubSup>
                            <m:r>
                              <a:rPr lang="en-US" sz="2400" b="0" i="1" smtClean="0">
                                <a:latin typeface="Cambria Math" panose="02040503050406030204" pitchFamily="18" charset="0"/>
                              </a:rPr>
                              <m:t>        </m:t>
                            </m:r>
                            <m:r>
                              <a:rPr lang="en-US" sz="2400" b="0" i="1" smtClean="0">
                                <a:latin typeface="Cambria Math" panose="02040503050406030204" pitchFamily="18" charset="0"/>
                              </a:rPr>
                              <m:t>𝑖𝑓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r>
                              <a:rPr lang="en-US" sz="2400" b="0" i="1" smtClean="0">
                                <a:latin typeface="Cambria Math" panose="02040503050406030204" pitchFamily="18" charset="0"/>
                              </a:rPr>
                              <m:t>=1</m:t>
                            </m:r>
                          </m:e>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𝑖</m:t>
                                </m:r>
                              </m:sup>
                            </m:sSubSup>
                            <m:r>
                              <a:rPr lang="en-US" sz="2400" b="0" i="1" smtClean="0">
                                <a:latin typeface="Cambria Math" panose="02040503050406030204" pitchFamily="18" charset="0"/>
                              </a:rPr>
                              <m:t>        </m:t>
                            </m:r>
                            <m:r>
                              <a:rPr lang="en-US" sz="2400" b="0" i="1" smtClean="0">
                                <a:latin typeface="Cambria Math" panose="02040503050406030204" pitchFamily="18" charset="0"/>
                              </a:rPr>
                              <m:t>𝑜𝑡h𝑒𝑟𝑤𝑖𝑠𝑒</m:t>
                            </m:r>
                          </m:e>
                        </m:eqArr>
                      </m:e>
                    </m:d>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𝑙</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dirty="0"/>
                  <a:t> </a:t>
                </a:r>
              </a:p>
              <a:p>
                <a:endParaRPr lang="en-US" sz="2400" dirty="0"/>
              </a:p>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𝑖</m:t>
                          </m:r>
                        </m:sup>
                      </m:sSubSup>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𝑡</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𝑡</m:t>
                          </m:r>
                          <m:r>
                            <a:rPr lang="en-US" sz="2400" b="0" i="1" smtClean="0">
                              <a:latin typeface="Cambria Math" panose="02040503050406030204" pitchFamily="18" charset="0"/>
                            </a:rPr>
                            <m:t>−1</m:t>
                          </m:r>
                        </m:sup>
                      </m:sSup>
                      <m:r>
                        <a:rPr lang="en-US" sz="2400" b="0" i="1" smtClean="0">
                          <a:latin typeface="Cambria Math" panose="02040503050406030204" pitchFamily="18" charset="0"/>
                        </a:rPr>
                        <m:t>,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𝑙</m:t>
                          </m:r>
                        </m:sup>
                      </m:sSup>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E2255D99-9EC5-D34F-AF0E-904D26131617}"/>
                  </a:ext>
                </a:extLst>
              </p:cNvPr>
              <p:cNvSpPr txBox="1">
                <a:spLocks noRot="1" noChangeAspect="1" noMove="1" noResize="1" noEditPoints="1" noAdjustHandles="1" noChangeArrowheads="1" noChangeShapeType="1" noTextEdit="1"/>
              </p:cNvSpPr>
              <p:nvPr/>
            </p:nvSpPr>
            <p:spPr>
              <a:xfrm>
                <a:off x="3583888" y="1476320"/>
                <a:ext cx="5491375" cy="2062809"/>
              </a:xfrm>
              <a:prstGeom prst="rect">
                <a:avLst/>
              </a:prstGeom>
              <a:blipFill>
                <a:blip r:embed="rId3"/>
                <a:stretch>
                  <a:fillRect l="-25346" t="-128659" b="-146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26DF664-2DB8-9646-AEA7-E67E80BEAE20}"/>
                  </a:ext>
                </a:extLst>
              </p:cNvPr>
              <p:cNvSpPr txBox="1"/>
              <p:nvPr/>
            </p:nvSpPr>
            <p:spPr>
              <a:xfrm>
                <a:off x="3583888" y="995405"/>
                <a:ext cx="5070875" cy="468205"/>
              </a:xfrm>
              <a:prstGeom prst="rect">
                <a:avLst/>
              </a:prstGeom>
              <a:noFill/>
            </p:spPr>
            <p:txBody>
              <a:bodyPr wrap="none" rtlCol="0">
                <a:spAutoFit/>
              </a:bodyPr>
              <a:lstStyle/>
              <a:p>
                <a:r>
                  <a:rPr lang="en-US" sz="2400" dirty="0"/>
                  <a:t>Consider </a:t>
                </a:r>
                <a:r>
                  <a:rPr lang="en-US" sz="2400" dirty="0">
                    <a:solidFill>
                      <a:srgbClr val="EE4D54"/>
                    </a:solidFill>
                  </a:rPr>
                  <a:t>flow </a:t>
                </a:r>
                <a14:m>
                  <m:oMath xmlns:m="http://schemas.openxmlformats.org/officeDocument/2006/math">
                    <m:sSup>
                      <m:sSupPr>
                        <m:ctrlPr>
                          <a:rPr lang="en-US" sz="2400" b="0" i="1" smtClean="0">
                            <a:solidFill>
                              <a:srgbClr val="EE4D54"/>
                            </a:solidFill>
                            <a:latin typeface="Cambria Math" panose="02040503050406030204" pitchFamily="18" charset="0"/>
                          </a:rPr>
                        </m:ctrlPr>
                      </m:sSupPr>
                      <m:e>
                        <m:r>
                          <a:rPr lang="en-US" sz="2400" b="0" i="1" smtClean="0">
                            <a:solidFill>
                              <a:srgbClr val="EE4D54"/>
                            </a:solidFill>
                            <a:latin typeface="Cambria Math" panose="02040503050406030204" pitchFamily="18" charset="0"/>
                          </a:rPr>
                          <m:t>𝑖</m:t>
                        </m:r>
                      </m:e>
                      <m:sup>
                        <m:r>
                          <a:rPr lang="en-US" sz="2400" b="0" i="1" smtClean="0">
                            <a:solidFill>
                              <a:srgbClr val="EE4D54"/>
                            </a:solidFill>
                            <a:latin typeface="Cambria Math" panose="02040503050406030204" pitchFamily="18" charset="0"/>
                          </a:rPr>
                          <m:t>𝑡h</m:t>
                        </m:r>
                      </m:sup>
                    </m:sSup>
                  </m:oMath>
                </a14:m>
                <a:r>
                  <a:rPr lang="en-US" sz="2400" dirty="0"/>
                  <a:t> at current </a:t>
                </a:r>
                <a:r>
                  <a:rPr lang="en-US" sz="2400" dirty="0">
                    <a:solidFill>
                      <a:srgbClr val="EE4D54"/>
                    </a:solidFill>
                  </a:rPr>
                  <a:t>timestep </a:t>
                </a:r>
                <a14:m>
                  <m:oMath xmlns:m="http://schemas.openxmlformats.org/officeDocument/2006/math">
                    <m:r>
                      <a:rPr lang="en-US" sz="2400" b="0" i="1" smtClean="0">
                        <a:solidFill>
                          <a:srgbClr val="EE4D54"/>
                        </a:solidFill>
                        <a:latin typeface="Cambria Math" panose="02040503050406030204" pitchFamily="18" charset="0"/>
                      </a:rPr>
                      <m:t>𝑡</m:t>
                    </m:r>
                    <m:r>
                      <a:rPr lang="en-US" sz="2400" b="0" i="1" smtClean="0">
                        <a:latin typeface="Cambria Math" panose="02040503050406030204" pitchFamily="18" charset="0"/>
                      </a:rPr>
                      <m:t>.</m:t>
                    </m:r>
                  </m:oMath>
                </a14:m>
                <a:endParaRPr lang="en-US" sz="2400" dirty="0"/>
              </a:p>
            </p:txBody>
          </p:sp>
        </mc:Choice>
        <mc:Fallback xmlns="">
          <p:sp>
            <p:nvSpPr>
              <p:cNvPr id="12" name="TextBox 11">
                <a:extLst>
                  <a:ext uri="{FF2B5EF4-FFF2-40B4-BE49-F238E27FC236}">
                    <a16:creationId xmlns:a16="http://schemas.microsoft.com/office/drawing/2014/main" id="{526DF664-2DB8-9646-AEA7-E67E80BEAE20}"/>
                  </a:ext>
                </a:extLst>
              </p:cNvPr>
              <p:cNvSpPr txBox="1">
                <a:spLocks noRot="1" noChangeAspect="1" noMove="1" noResize="1" noEditPoints="1" noAdjustHandles="1" noChangeArrowheads="1" noChangeShapeType="1" noTextEdit="1"/>
              </p:cNvSpPr>
              <p:nvPr/>
            </p:nvSpPr>
            <p:spPr>
              <a:xfrm>
                <a:off x="3583888" y="995405"/>
                <a:ext cx="5070875" cy="468205"/>
              </a:xfrm>
              <a:prstGeom prst="rect">
                <a:avLst/>
              </a:prstGeom>
              <a:blipFill>
                <a:blip r:embed="rId4"/>
                <a:stretch>
                  <a:fillRect l="-1750" t="-5263"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35727BFA-C712-9644-96EC-917D4744D401}"/>
                  </a:ext>
                </a:extLst>
              </p:cNvPr>
              <p:cNvGraphicFramePr>
                <a:graphicFrameLocks noGrp="1"/>
              </p:cNvGraphicFramePr>
              <p:nvPr>
                <p:extLst>
                  <p:ext uri="{D42A27DB-BD31-4B8C-83A1-F6EECF244321}">
                    <p14:modId xmlns:p14="http://schemas.microsoft.com/office/powerpoint/2010/main" val="1892682494"/>
                  </p:ext>
                </p:extLst>
              </p:nvPr>
            </p:nvGraphicFramePr>
            <p:xfrm>
              <a:off x="3039488" y="3742123"/>
              <a:ext cx="5844208" cy="2684145"/>
            </p:xfrm>
            <a:graphic>
              <a:graphicData uri="http://schemas.openxmlformats.org/drawingml/2006/table">
                <a:tbl>
                  <a:tblPr firstRow="1" bandRow="1">
                    <a:tableStyleId>{5940675A-B579-460E-94D1-54222C63F5DA}</a:tableStyleId>
                  </a:tblPr>
                  <a:tblGrid>
                    <a:gridCol w="1099929">
                      <a:extLst>
                        <a:ext uri="{9D8B030D-6E8A-4147-A177-3AD203B41FA5}">
                          <a16:colId xmlns:a16="http://schemas.microsoft.com/office/drawing/2014/main" val="3324136664"/>
                        </a:ext>
                      </a:extLst>
                    </a:gridCol>
                    <a:gridCol w="4744279">
                      <a:extLst>
                        <a:ext uri="{9D8B030D-6E8A-4147-A177-3AD203B41FA5}">
                          <a16:colId xmlns:a16="http://schemas.microsoft.com/office/drawing/2014/main" val="683092125"/>
                        </a:ext>
                      </a:extLst>
                    </a:gridCol>
                  </a:tblGrid>
                  <a:tr h="267113">
                    <a:tc>
                      <a:txBody>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𝑁𝑜𝑡𝑎𝑡𝑖𝑜𝑛𝑠</m:t>
                                </m:r>
                              </m:oMath>
                            </m:oMathPara>
                          </a14:m>
                          <a:endParaRPr lang="en-US" sz="18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𝐷𝑒𝑠𝑐𝑟𝑖𝑝𝑡𝑖𝑜𝑛</m:t>
                                </m:r>
                              </m:oMath>
                            </m:oMathPara>
                          </a14:m>
                          <a:endParaRPr lang="en-US" sz="18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291133"/>
                      </a:ext>
                    </a:extLst>
                  </a:tr>
                  <a:tr h="275961">
                    <a:tc>
                      <a:txBody>
                        <a:bodyPr/>
                        <a:lstStyle/>
                        <a:p>
                          <a:pPr/>
                          <a14:m>
                            <m:oMathPara xmlns:m="http://schemas.openxmlformats.org/officeDocument/2006/math">
                              <m:oMathParaPr>
                                <m:jc m:val="centerGroup"/>
                              </m:oMathParaPr>
                              <m:oMath xmlns:m="http://schemas.openxmlformats.org/officeDocument/2006/math">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𝑥</m:t>
                                    </m:r>
                                  </m:e>
                                  <m:sub>
                                    <m:r>
                                      <a:rPr lang="en-US" sz="1800" b="0" i="1" smtClean="0">
                                        <a:latin typeface="Cambria Math" panose="02040503050406030204" pitchFamily="18" charset="0"/>
                                      </a:rPr>
                                      <m:t>𝑗</m:t>
                                    </m:r>
                                  </m:sub>
                                  <m:sup>
                                    <m:r>
                                      <a:rPr lang="en-US" sz="1800" b="0" i="1" smtClean="0">
                                        <a:latin typeface="Cambria Math" panose="02040503050406030204" pitchFamily="18" charset="0"/>
                                      </a:rPr>
                                      <m:t>𝑖</m:t>
                                    </m:r>
                                  </m:sup>
                                </m:sSubSup>
                              </m:oMath>
                            </m:oMathPara>
                          </a14:m>
                          <a:endParaRPr lang="en-US" sz="1800" b="0" i="1" kern="1200" dirty="0">
                            <a:solidFill>
                              <a:schemeClr val="tx1"/>
                            </a:solidFill>
                            <a:latin typeface="Cambria Math" panose="02040503050406030204" pitchFamily="18" charset="0"/>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a:solidFill>
                                <a:schemeClr val="tx1"/>
                              </a:solidFill>
                              <a:latin typeface="Cambria Math" panose="02040503050406030204" pitchFamily="18" charset="0"/>
                              <a:ea typeface="+mn-ea"/>
                              <a:cs typeface="+mn-cs"/>
                            </a:rPr>
                            <a:t>Traffic load of flow </a:t>
                          </a:r>
                          <a14:m>
                            <m:oMath xmlns:m="http://schemas.openxmlformats.org/officeDocument/2006/math">
                              <m:r>
                                <a:rPr lang="en-US" sz="1800" b="0" i="1" kern="1200" smtClean="0">
                                  <a:solidFill>
                                    <a:schemeClr val="tx1"/>
                                  </a:solidFill>
                                  <a:latin typeface="Cambria Math" panose="02040503050406030204" pitchFamily="18" charset="0"/>
                                  <a:ea typeface="+mn-ea"/>
                                  <a:cs typeface="+mn-cs"/>
                                </a:rPr>
                                <m:t>𝑖</m:t>
                              </m:r>
                            </m:oMath>
                          </a14:m>
                          <a:r>
                            <a:rPr lang="en-US" sz="1800" b="0" i="0" kern="1200" dirty="0">
                              <a:solidFill>
                                <a:schemeClr val="tx1"/>
                              </a:solidFill>
                              <a:latin typeface="Cambria Math" panose="02040503050406030204" pitchFamily="18" charset="0"/>
                              <a:ea typeface="+mn-ea"/>
                              <a:cs typeface="+mn-cs"/>
                            </a:rPr>
                            <a:t> at time </a:t>
                          </a:r>
                          <a14:m>
                            <m:oMath xmlns:m="http://schemas.openxmlformats.org/officeDocument/2006/math">
                              <m:r>
                                <a:rPr lang="en-US" sz="1800" b="0" i="1" kern="1200" smtClean="0">
                                  <a:solidFill>
                                    <a:schemeClr val="tx1"/>
                                  </a:solidFill>
                                  <a:latin typeface="Cambria Math" panose="02040503050406030204" pitchFamily="18" charset="0"/>
                                  <a:ea typeface="+mn-ea"/>
                                  <a:cs typeface="+mn-cs"/>
                                </a:rPr>
                                <m:t>𝑗</m:t>
                              </m:r>
                            </m:oMath>
                          </a14:m>
                          <a:endParaRPr lang="en-US" sz="1800" b="0" i="0" kern="1200" dirty="0">
                            <a:solidFill>
                              <a:schemeClr val="tx1"/>
                            </a:solidFill>
                            <a:latin typeface="Cambria Math" panose="02040503050406030204" pitchFamily="18" charset="0"/>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2592910"/>
                      </a:ext>
                    </a:extLst>
                  </a:tr>
                  <a:tr h="275961">
                    <a:tc>
                      <a:txBody>
                        <a:bodyPr/>
                        <a:lstStyle/>
                        <a:p>
                          <a:pPr/>
                          <a14:m>
                            <m:oMathPara xmlns:m="http://schemas.openxmlformats.org/officeDocument/2006/math">
                              <m:oMathParaPr>
                                <m:jc m:val="centerGroup"/>
                              </m:oMathParaPr>
                              <m:oMath xmlns:m="http://schemas.openxmlformats.org/officeDocument/2006/math">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𝑜</m:t>
                                    </m:r>
                                  </m:e>
                                  <m:sub>
                                    <m:r>
                                      <a:rPr lang="en-US" sz="1800" b="0" i="1" smtClean="0">
                                        <a:latin typeface="Cambria Math" panose="02040503050406030204" pitchFamily="18" charset="0"/>
                                      </a:rPr>
                                      <m:t>𝑗</m:t>
                                    </m:r>
                                  </m:sub>
                                  <m:sup>
                                    <m:r>
                                      <a:rPr lang="en-US" sz="1800" b="0" i="1" smtClean="0">
                                        <a:latin typeface="Cambria Math" panose="02040503050406030204" pitchFamily="18" charset="0"/>
                                      </a:rPr>
                                      <m:t>𝑖</m:t>
                                    </m:r>
                                  </m:sup>
                                </m:sSubSup>
                              </m:oMath>
                            </m:oMathPara>
                          </a14:m>
                          <a:endParaRPr lang="en-US" sz="1800" b="0" i="1" kern="1200" dirty="0">
                            <a:solidFill>
                              <a:schemeClr val="tx1"/>
                            </a:solidFill>
                            <a:latin typeface="Cambria Math" panose="02040503050406030204" pitchFamily="18" charset="0"/>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latin typeface="Cambria Math" panose="02040503050406030204" pitchFamily="18" charset="0"/>
                              <a:ea typeface="+mn-ea"/>
                              <a:cs typeface="+mn-cs"/>
                            </a:rPr>
                            <a:t>Measured traffic of flow </a:t>
                          </a:r>
                          <a14:m>
                            <m:oMath xmlns:m="http://schemas.openxmlformats.org/officeDocument/2006/math">
                              <m:r>
                                <a:rPr lang="en-US" sz="1800" b="0" i="1" kern="1200" smtClean="0">
                                  <a:solidFill>
                                    <a:schemeClr val="tx1"/>
                                  </a:solidFill>
                                  <a:latin typeface="Cambria Math" panose="02040503050406030204" pitchFamily="18" charset="0"/>
                                  <a:ea typeface="+mn-ea"/>
                                  <a:cs typeface="+mn-cs"/>
                                </a:rPr>
                                <m:t>𝑖</m:t>
                              </m:r>
                            </m:oMath>
                          </a14:m>
                          <a:r>
                            <a:rPr lang="en-US" sz="1800" b="0" i="0" kern="1200" dirty="0">
                              <a:solidFill>
                                <a:schemeClr val="tx1"/>
                              </a:solidFill>
                              <a:latin typeface="Cambria Math" panose="02040503050406030204" pitchFamily="18" charset="0"/>
                              <a:ea typeface="+mn-ea"/>
                              <a:cs typeface="+mn-cs"/>
                            </a:rPr>
                            <a:t> at time </a:t>
                          </a:r>
                          <a14:m>
                            <m:oMath xmlns:m="http://schemas.openxmlformats.org/officeDocument/2006/math">
                              <m:r>
                                <a:rPr lang="en-US" sz="1800" b="0" i="1" kern="1200" smtClean="0">
                                  <a:solidFill>
                                    <a:schemeClr val="tx1"/>
                                  </a:solidFill>
                                  <a:latin typeface="Cambria Math" panose="02040503050406030204" pitchFamily="18" charset="0"/>
                                  <a:ea typeface="+mn-ea"/>
                                  <a:cs typeface="+mn-cs"/>
                                </a:rPr>
                                <m:t>𝑗</m:t>
                              </m:r>
                            </m:oMath>
                          </a14:m>
                          <a:endParaRPr lang="en-US" sz="1800" b="0" i="0" kern="1200" dirty="0">
                            <a:solidFill>
                              <a:schemeClr val="tx1"/>
                            </a:solidFill>
                            <a:latin typeface="Cambria Math" panose="02040503050406030204" pitchFamily="18" charset="0"/>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5188111"/>
                      </a:ext>
                    </a:extLst>
                  </a:tr>
                  <a:tr h="275961">
                    <a:tc>
                      <a:txBody>
                        <a:bodyPr/>
                        <a:lstStyle/>
                        <a:p>
                          <a:pPr/>
                          <a14:m>
                            <m:oMathPara xmlns:m="http://schemas.openxmlformats.org/officeDocument/2006/math">
                              <m:oMathParaPr>
                                <m:jc m:val="centerGroup"/>
                              </m:oMathParaPr>
                              <m:oMath xmlns:m="http://schemas.openxmlformats.org/officeDocument/2006/math">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𝑦</m:t>
                                    </m:r>
                                  </m:e>
                                  <m:sub>
                                    <m:r>
                                      <a:rPr lang="en-US" sz="1800" b="0" i="1" smtClean="0">
                                        <a:latin typeface="Cambria Math" panose="02040503050406030204" pitchFamily="18" charset="0"/>
                                      </a:rPr>
                                      <m:t>𝑗</m:t>
                                    </m:r>
                                  </m:sub>
                                  <m:sup>
                                    <m:r>
                                      <a:rPr lang="en-US" sz="1800" b="0" i="1" smtClean="0">
                                        <a:latin typeface="Cambria Math" panose="02040503050406030204" pitchFamily="18" charset="0"/>
                                      </a:rPr>
                                      <m:t>𝑖</m:t>
                                    </m:r>
                                  </m:sup>
                                </m:sSubSup>
                              </m:oMath>
                            </m:oMathPara>
                          </a14:m>
                          <a:endParaRPr lang="en-US" sz="1800" b="0" i="1" kern="1200" dirty="0">
                            <a:solidFill>
                              <a:schemeClr val="tx1"/>
                            </a:solidFill>
                            <a:latin typeface="Cambria Math" panose="02040503050406030204" pitchFamily="18" charset="0"/>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a:solidFill>
                                <a:schemeClr val="tx1"/>
                              </a:solidFill>
                              <a:latin typeface="Cambria Math" panose="02040503050406030204" pitchFamily="18" charset="0"/>
                              <a:ea typeface="+mn-ea"/>
                              <a:cs typeface="+mn-cs"/>
                            </a:rPr>
                            <a:t>Predicted traffic of flow </a:t>
                          </a:r>
                          <a14:m>
                            <m:oMath xmlns:m="http://schemas.openxmlformats.org/officeDocument/2006/math">
                              <m:r>
                                <a:rPr lang="en-US" sz="1800" b="0" i="1" kern="1200" smtClean="0">
                                  <a:solidFill>
                                    <a:schemeClr val="tx1"/>
                                  </a:solidFill>
                                  <a:latin typeface="Cambria Math" panose="02040503050406030204" pitchFamily="18" charset="0"/>
                                  <a:ea typeface="+mn-ea"/>
                                  <a:cs typeface="+mn-cs"/>
                                </a:rPr>
                                <m:t>𝑖</m:t>
                              </m:r>
                            </m:oMath>
                          </a14:m>
                          <a:r>
                            <a:rPr lang="en-US" sz="1800" b="0" i="0" kern="1200" dirty="0">
                              <a:solidFill>
                                <a:schemeClr val="tx1"/>
                              </a:solidFill>
                              <a:latin typeface="Cambria Math" panose="02040503050406030204" pitchFamily="18" charset="0"/>
                              <a:ea typeface="+mn-ea"/>
                              <a:cs typeface="+mn-cs"/>
                            </a:rPr>
                            <a:t> at time </a:t>
                          </a:r>
                          <a14:m>
                            <m:oMath xmlns:m="http://schemas.openxmlformats.org/officeDocument/2006/math">
                              <m:r>
                                <a:rPr lang="en-US" sz="1800" b="0" i="1" kern="1200" smtClean="0">
                                  <a:solidFill>
                                    <a:schemeClr val="tx1"/>
                                  </a:solidFill>
                                  <a:latin typeface="Cambria Math" panose="02040503050406030204" pitchFamily="18" charset="0"/>
                                  <a:ea typeface="+mn-ea"/>
                                  <a:cs typeface="+mn-cs"/>
                                </a:rPr>
                                <m:t>𝑗</m:t>
                              </m:r>
                            </m:oMath>
                          </a14:m>
                          <a:endParaRPr lang="en-US" sz="1800" b="0" i="0" kern="1200" dirty="0">
                            <a:solidFill>
                              <a:schemeClr val="tx1"/>
                            </a:solidFill>
                            <a:latin typeface="Cambria Math" panose="02040503050406030204" pitchFamily="18" charset="0"/>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5588640"/>
                      </a:ext>
                    </a:extLst>
                  </a:tr>
                  <a:tr h="267113">
                    <a:tc>
                      <a:txBody>
                        <a:bodyPr/>
                        <a:lstStyle/>
                        <a:p>
                          <a:pPr/>
                          <a14:m>
                            <m:oMathPara xmlns:m="http://schemas.openxmlformats.org/officeDocument/2006/math">
                              <m:oMathParaPr>
                                <m:jc m:val="centerGroup"/>
                              </m:oMathParaPr>
                              <m:oMath xmlns:m="http://schemas.openxmlformats.org/officeDocument/2006/math">
                                <m:r>
                                  <a:rPr lang="en-US" sz="1800" b="0" i="1" kern="1200" smtClean="0">
                                    <a:solidFill>
                                      <a:schemeClr val="tx1"/>
                                    </a:solidFill>
                                    <a:latin typeface="Cambria Math" panose="02040503050406030204" pitchFamily="18" charset="0"/>
                                    <a:ea typeface="+mn-ea"/>
                                    <a:cs typeface="+mn-cs"/>
                                  </a:rPr>
                                  <m:t>𝑙</m:t>
                                </m:r>
                              </m:oMath>
                            </m:oMathPara>
                          </a14:m>
                          <a:endParaRPr lang="en-US" sz="1800" b="0" i="1" kern="1200" dirty="0">
                            <a:solidFill>
                              <a:schemeClr val="tx1"/>
                            </a:solidFill>
                            <a:latin typeface="Cambria Math" panose="02040503050406030204" pitchFamily="18" charset="0"/>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a:solidFill>
                                <a:schemeClr val="tx1"/>
                              </a:solidFill>
                              <a:latin typeface="Cambria Math" panose="02040503050406030204" pitchFamily="18" charset="0"/>
                              <a:ea typeface="+mn-ea"/>
                              <a:cs typeface="+mn-cs"/>
                            </a:rPr>
                            <a:t>Number of historical data used for prediction.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5138902"/>
                      </a:ext>
                    </a:extLst>
                  </a:tr>
                  <a:tr h="470452">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Sub>
                              </m:oMath>
                            </m:oMathPara>
                          </a14:m>
                          <a:endParaRPr lang="en-US" sz="1800" b="0" i="1" kern="1200" dirty="0">
                            <a:solidFill>
                              <a:schemeClr val="tx1"/>
                            </a:solidFill>
                            <a:latin typeface="Cambria Math" panose="02040503050406030204" pitchFamily="18" charset="0"/>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a:solidFill>
                                <a:schemeClr val="tx1"/>
                              </a:solidFill>
                              <a:latin typeface="Cambria Math" panose="02040503050406030204" pitchFamily="18" charset="0"/>
                              <a:ea typeface="+mn-ea"/>
                              <a:cs typeface="+mn-cs"/>
                            </a:rPr>
                            <a:t>Binary variable.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Sub>
                              <m:r>
                                <a:rPr lang="en-US" sz="1800" b="0" i="1" smtClean="0">
                                  <a:latin typeface="Cambria Math" panose="02040503050406030204" pitchFamily="18" charset="0"/>
                                </a:rPr>
                                <m:t>=1</m:t>
                              </m:r>
                            </m:oMath>
                          </a14:m>
                          <a:r>
                            <a:rPr lang="en-US" sz="1800" b="0" i="0" kern="1200" dirty="0">
                              <a:solidFill>
                                <a:schemeClr val="tx1"/>
                              </a:solidFill>
                              <a:latin typeface="Cambria Math" panose="02040503050406030204" pitchFamily="18" charset="0"/>
                              <a:ea typeface="+mn-ea"/>
                              <a:cs typeface="+mn-cs"/>
                            </a:rPr>
                            <a:t> if traffic of flow </a:t>
                          </a:r>
                          <a14:m>
                            <m:oMath xmlns:m="http://schemas.openxmlformats.org/officeDocument/2006/math">
                              <m:r>
                                <a:rPr lang="en-US" sz="1800" b="0" i="1" kern="1200" smtClean="0">
                                  <a:solidFill>
                                    <a:schemeClr val="tx1"/>
                                  </a:solidFill>
                                  <a:latin typeface="Cambria Math" panose="02040503050406030204" pitchFamily="18" charset="0"/>
                                  <a:ea typeface="+mn-ea"/>
                                  <a:cs typeface="+mn-cs"/>
                                </a:rPr>
                                <m:t>𝑖</m:t>
                              </m:r>
                            </m:oMath>
                          </a14:m>
                          <a:r>
                            <a:rPr lang="en-US" sz="1800" b="0" i="0" kern="1200" dirty="0">
                              <a:solidFill>
                                <a:schemeClr val="tx1"/>
                              </a:solidFill>
                              <a:latin typeface="Cambria Math" panose="02040503050406030204" pitchFamily="18" charset="0"/>
                              <a:ea typeface="+mn-ea"/>
                              <a:cs typeface="+mn-cs"/>
                            </a:rPr>
                            <a:t> at time </a:t>
                          </a:r>
                          <a14:m>
                            <m:oMath xmlns:m="http://schemas.openxmlformats.org/officeDocument/2006/math">
                              <m:r>
                                <a:rPr lang="en-US" sz="1800" b="0" i="1" kern="1200" smtClean="0">
                                  <a:solidFill>
                                    <a:schemeClr val="tx1"/>
                                  </a:solidFill>
                                  <a:latin typeface="Cambria Math" panose="02040503050406030204" pitchFamily="18" charset="0"/>
                                  <a:ea typeface="+mn-ea"/>
                                  <a:cs typeface="+mn-cs"/>
                                </a:rPr>
                                <m:t>𝑗</m:t>
                              </m:r>
                            </m:oMath>
                          </a14:m>
                          <a:r>
                            <a:rPr lang="en-US" sz="1800" b="0" i="0" kern="1200" dirty="0">
                              <a:solidFill>
                                <a:schemeClr val="tx1"/>
                              </a:solidFill>
                              <a:latin typeface="Cambria Math" panose="02040503050406030204" pitchFamily="18" charset="0"/>
                              <a:ea typeface="+mn-ea"/>
                              <a:cs typeface="+mn-cs"/>
                            </a:rPr>
                            <a:t> is measured,</a:t>
                          </a:r>
                          <a:r>
                            <a:rPr lang="en-US" sz="1800" b="0" i="0" kern="1200" baseline="0" dirty="0">
                              <a:solidFill>
                                <a:schemeClr val="tx1"/>
                              </a:solidFill>
                              <a:latin typeface="Cambria Math" panose="02040503050406030204" pitchFamily="18" charset="0"/>
                              <a:ea typeface="+mn-ea"/>
                              <a:cs typeface="+mn-cs"/>
                            </a:rPr>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Sub>
                              <m:r>
                                <a:rPr lang="en-US" sz="1800" b="0" i="1" smtClean="0">
                                  <a:latin typeface="Cambria Math" panose="02040503050406030204" pitchFamily="18" charset="0"/>
                                </a:rPr>
                                <m:t>=0</m:t>
                              </m:r>
                            </m:oMath>
                          </a14:m>
                          <a:r>
                            <a:rPr lang="en-US" sz="1800" b="0" i="0" kern="1200" dirty="0">
                              <a:solidFill>
                                <a:schemeClr val="tx1"/>
                              </a:solidFill>
                              <a:latin typeface="Cambria Math" panose="02040503050406030204" pitchFamily="18" charset="0"/>
                              <a:ea typeface="+mn-ea"/>
                              <a:cs typeface="+mn-cs"/>
                            </a:rPr>
                            <a:t> otherwise.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9066613"/>
                      </a:ext>
                    </a:extLst>
                  </a:tr>
                </a:tbl>
              </a:graphicData>
            </a:graphic>
          </p:graphicFrame>
        </mc:Choice>
        <mc:Fallback xmlns="">
          <p:graphicFrame>
            <p:nvGraphicFramePr>
              <p:cNvPr id="18" name="Table 17">
                <a:extLst>
                  <a:ext uri="{FF2B5EF4-FFF2-40B4-BE49-F238E27FC236}">
                    <a16:creationId xmlns:a16="http://schemas.microsoft.com/office/drawing/2014/main" id="{35727BFA-C712-9644-96EC-917D4744D401}"/>
                  </a:ext>
                </a:extLst>
              </p:cNvPr>
              <p:cNvGraphicFramePr>
                <a:graphicFrameLocks noGrp="1"/>
              </p:cNvGraphicFramePr>
              <p:nvPr>
                <p:extLst>
                  <p:ext uri="{D42A27DB-BD31-4B8C-83A1-F6EECF244321}">
                    <p14:modId xmlns:p14="http://schemas.microsoft.com/office/powerpoint/2010/main" val="1892682494"/>
                  </p:ext>
                </p:extLst>
              </p:nvPr>
            </p:nvGraphicFramePr>
            <p:xfrm>
              <a:off x="3039488" y="3742123"/>
              <a:ext cx="5844208" cy="2684145"/>
            </p:xfrm>
            <a:graphic>
              <a:graphicData uri="http://schemas.openxmlformats.org/drawingml/2006/table">
                <a:tbl>
                  <a:tblPr firstRow="1" bandRow="1">
                    <a:tableStyleId>{5940675A-B579-460E-94D1-54222C63F5DA}</a:tableStyleId>
                  </a:tblPr>
                  <a:tblGrid>
                    <a:gridCol w="1099929">
                      <a:extLst>
                        <a:ext uri="{9D8B030D-6E8A-4147-A177-3AD203B41FA5}">
                          <a16:colId xmlns:a16="http://schemas.microsoft.com/office/drawing/2014/main" val="3324136664"/>
                        </a:ext>
                      </a:extLst>
                    </a:gridCol>
                    <a:gridCol w="4744279">
                      <a:extLst>
                        <a:ext uri="{9D8B030D-6E8A-4147-A177-3AD203B41FA5}">
                          <a16:colId xmlns:a16="http://schemas.microsoft.com/office/drawing/2014/main" val="683092125"/>
                        </a:ext>
                      </a:extLst>
                    </a:gridCol>
                  </a:tblGrid>
                  <a:tr h="36576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blipFill>
                          <a:blip r:embed="rId5"/>
                          <a:stretch>
                            <a:fillRect l="-1149" t="-3448" r="-429885" b="-651724"/>
                          </a:stretch>
                        </a:blipFill>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blipFill>
                          <a:blip r:embed="rId5"/>
                          <a:stretch>
                            <a:fillRect l="-23529" t="-3448" b="-651724"/>
                          </a:stretch>
                        </a:blipFill>
                      </a:tcPr>
                    </a:tc>
                    <a:extLst>
                      <a:ext uri="{0D108BD9-81ED-4DB2-BD59-A6C34878D82A}">
                        <a16:rowId xmlns:a16="http://schemas.microsoft.com/office/drawing/2014/main" val="2615291133"/>
                      </a:ext>
                    </a:extLst>
                  </a:tr>
                  <a:tr h="422783">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blipFill>
                          <a:blip r:embed="rId5"/>
                          <a:stretch>
                            <a:fillRect l="-1149" t="-88235" r="-429885" b="-455882"/>
                          </a:stretch>
                        </a:blipFill>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blipFill>
                          <a:blip r:embed="rId5"/>
                          <a:stretch>
                            <a:fillRect l="-23529" t="-88235" b="-455882"/>
                          </a:stretch>
                        </a:blipFill>
                      </a:tcPr>
                    </a:tc>
                    <a:extLst>
                      <a:ext uri="{0D108BD9-81ED-4DB2-BD59-A6C34878D82A}">
                        <a16:rowId xmlns:a16="http://schemas.microsoft.com/office/drawing/2014/main" val="3422592910"/>
                      </a:ext>
                    </a:extLst>
                  </a:tr>
                  <a:tr h="422783">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blipFill>
                          <a:blip r:embed="rId5"/>
                          <a:stretch>
                            <a:fillRect l="-1149" t="-193939" r="-429885" b="-369697"/>
                          </a:stretch>
                        </a:blipFill>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blipFill>
                          <a:blip r:embed="rId5"/>
                          <a:stretch>
                            <a:fillRect l="-23529" t="-193939" b="-369697"/>
                          </a:stretch>
                        </a:blipFill>
                      </a:tcPr>
                    </a:tc>
                    <a:extLst>
                      <a:ext uri="{0D108BD9-81ED-4DB2-BD59-A6C34878D82A}">
                        <a16:rowId xmlns:a16="http://schemas.microsoft.com/office/drawing/2014/main" val="2785188111"/>
                      </a:ext>
                    </a:extLst>
                  </a:tr>
                  <a:tr h="422783">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blipFill>
                          <a:blip r:embed="rId5"/>
                          <a:stretch>
                            <a:fillRect l="-1149" t="-285294" r="-429885" b="-258824"/>
                          </a:stretch>
                        </a:blipFill>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blipFill>
                          <a:blip r:embed="rId5"/>
                          <a:stretch>
                            <a:fillRect l="-23529" t="-285294" b="-258824"/>
                          </a:stretch>
                        </a:blipFill>
                      </a:tcPr>
                    </a:tc>
                    <a:extLst>
                      <a:ext uri="{0D108BD9-81ED-4DB2-BD59-A6C34878D82A}">
                        <a16:rowId xmlns:a16="http://schemas.microsoft.com/office/drawing/2014/main" val="4285588640"/>
                      </a:ext>
                    </a:extLst>
                  </a:tr>
                  <a:tr h="36576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blipFill>
                          <a:blip r:embed="rId5"/>
                          <a:stretch>
                            <a:fillRect l="-1149" t="-451724" r="-429885" b="-203448"/>
                          </a:stretch>
                        </a:blipFill>
                      </a:tcPr>
                    </a:tc>
                    <a:tc>
                      <a:txBody>
                        <a:bodyPr/>
                        <a:lstStyle/>
                        <a:p>
                          <a:r>
                            <a:rPr lang="en-US" sz="1800" b="0" i="0" kern="1200" dirty="0">
                              <a:solidFill>
                                <a:schemeClr val="tx1"/>
                              </a:solidFill>
                              <a:latin typeface="Cambria Math" panose="02040503050406030204" pitchFamily="18" charset="0"/>
                              <a:ea typeface="+mn-ea"/>
                              <a:cs typeface="+mn-cs"/>
                            </a:rPr>
                            <a:t>Number of historical data used for prediction.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5138902"/>
                      </a:ext>
                    </a:extLst>
                  </a:tr>
                  <a:tr h="684276">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blipFill>
                          <a:blip r:embed="rId5"/>
                          <a:stretch>
                            <a:fillRect l="-1149" t="-296296" r="-429885" b="-9259"/>
                          </a:stretch>
                        </a:blipFill>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blipFill>
                          <a:blip r:embed="rId5"/>
                          <a:stretch>
                            <a:fillRect l="-23529" t="-296296" b="-9259"/>
                          </a:stretch>
                        </a:blipFill>
                      </a:tcPr>
                    </a:tc>
                    <a:extLst>
                      <a:ext uri="{0D108BD9-81ED-4DB2-BD59-A6C34878D82A}">
                        <a16:rowId xmlns:a16="http://schemas.microsoft.com/office/drawing/2014/main" val="30390666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Table 18">
                <a:extLst>
                  <a:ext uri="{FF2B5EF4-FFF2-40B4-BE49-F238E27FC236}">
                    <a16:creationId xmlns:a16="http://schemas.microsoft.com/office/drawing/2014/main" id="{92BD5617-A9AC-6346-A311-713C466CE7E6}"/>
                  </a:ext>
                </a:extLst>
              </p:cNvPr>
              <p:cNvGraphicFramePr>
                <a:graphicFrameLocks noGrp="1"/>
              </p:cNvGraphicFramePr>
              <p:nvPr>
                <p:extLst>
                  <p:ext uri="{D42A27DB-BD31-4B8C-83A1-F6EECF244321}">
                    <p14:modId xmlns:p14="http://schemas.microsoft.com/office/powerpoint/2010/main" val="3712686292"/>
                  </p:ext>
                </p:extLst>
              </p:nvPr>
            </p:nvGraphicFramePr>
            <p:xfrm>
              <a:off x="463402" y="1826568"/>
              <a:ext cx="2141796" cy="2379673"/>
            </p:xfrm>
            <a:graphic>
              <a:graphicData uri="http://schemas.openxmlformats.org/drawingml/2006/table">
                <a:tbl>
                  <a:tblPr firstRow="1" bandRow="1">
                    <a:tableStyleId>{5940675A-B579-460E-94D1-54222C63F5DA}</a:tableStyleId>
                  </a:tblPr>
                  <a:tblGrid>
                    <a:gridCol w="467808">
                      <a:extLst>
                        <a:ext uri="{9D8B030D-6E8A-4147-A177-3AD203B41FA5}">
                          <a16:colId xmlns:a16="http://schemas.microsoft.com/office/drawing/2014/main" val="2749302337"/>
                        </a:ext>
                      </a:extLst>
                    </a:gridCol>
                    <a:gridCol w="418497">
                      <a:extLst>
                        <a:ext uri="{9D8B030D-6E8A-4147-A177-3AD203B41FA5}">
                          <a16:colId xmlns:a16="http://schemas.microsoft.com/office/drawing/2014/main" val="2235627118"/>
                        </a:ext>
                      </a:extLst>
                    </a:gridCol>
                    <a:gridCol w="418497">
                      <a:extLst>
                        <a:ext uri="{9D8B030D-6E8A-4147-A177-3AD203B41FA5}">
                          <a16:colId xmlns:a16="http://schemas.microsoft.com/office/drawing/2014/main" val="2677867422"/>
                        </a:ext>
                      </a:extLst>
                    </a:gridCol>
                    <a:gridCol w="418497">
                      <a:extLst>
                        <a:ext uri="{9D8B030D-6E8A-4147-A177-3AD203B41FA5}">
                          <a16:colId xmlns:a16="http://schemas.microsoft.com/office/drawing/2014/main" val="2021443005"/>
                        </a:ext>
                      </a:extLst>
                    </a:gridCol>
                    <a:gridCol w="418497">
                      <a:extLst>
                        <a:ext uri="{9D8B030D-6E8A-4147-A177-3AD203B41FA5}">
                          <a16:colId xmlns:a16="http://schemas.microsoft.com/office/drawing/2014/main" val="3169241765"/>
                        </a:ext>
                      </a:extLst>
                    </a:gridCol>
                  </a:tblGrid>
                  <a:tr h="341804">
                    <a:tc>
                      <a:txBody>
                        <a:bodyPr/>
                        <a:lstStyle/>
                        <a:p>
                          <a:pPr algn="ct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vi-VN" sz="1400" b="0" i="1" smtClean="0">
                                        <a:latin typeface="Cambria Math" panose="02040503050406030204" pitchFamily="18" charset="0"/>
                                      </a:rPr>
                                      <m:t>0</m:t>
                                    </m:r>
                                  </m:sub>
                                  <m:sup>
                                    <m:r>
                                      <a:rPr lang="vi-VN" sz="1400" b="0" i="1" smtClean="0">
                                        <a:latin typeface="Cambria Math" panose="02040503050406030204" pitchFamily="18" charset="0"/>
                                      </a:rPr>
                                      <m:t>1</m:t>
                                    </m:r>
                                  </m:sup>
                                </m:sSubSup>
                              </m:oMath>
                            </m:oMathPara>
                          </a14:m>
                          <a:endParaRPr lang="en-US" sz="1400"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vi-VN" sz="1400" b="0" i="1" smtClean="0">
                                        <a:latin typeface="Cambria Math" panose="02040503050406030204" pitchFamily="18" charset="0"/>
                                      </a:rPr>
                                      <m:t>0</m:t>
                                    </m:r>
                                  </m:sub>
                                  <m:sup>
                                    <m:r>
                                      <a:rPr lang="vi-VN" sz="1400" b="0" i="1" smtClean="0">
                                        <a:latin typeface="Cambria Math" panose="02040503050406030204" pitchFamily="18" charset="0"/>
                                      </a:rPr>
                                      <m:t>2</m:t>
                                    </m:r>
                                  </m:sup>
                                </m:sSubSup>
                              </m:oMath>
                            </m:oMathPara>
                          </a14:m>
                          <a:endParaRPr lang="en-US" sz="1400"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0</m:t>
                                    </m:r>
                                  </m:sub>
                                  <m:sup>
                                    <m:r>
                                      <a:rPr lang="en-US" sz="1400" b="0" i="1" smtClean="0">
                                        <a:latin typeface="Cambria Math" panose="02040503050406030204" pitchFamily="18" charset="0"/>
                                      </a:rPr>
                                      <m:t>𝑛</m:t>
                                    </m:r>
                                    <m:r>
                                      <a:rPr lang="vi-VN" sz="1400" b="0" i="1" smtClean="0">
                                        <a:latin typeface="Cambria Math" panose="02040503050406030204" pitchFamily="18" charset="0"/>
                                      </a:rPr>
                                      <m:t>−1</m:t>
                                    </m:r>
                                  </m:sup>
                                </m:sSubSup>
                              </m:oMath>
                            </m:oMathPara>
                          </a14:m>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0</m:t>
                                    </m:r>
                                  </m:sub>
                                  <m:sup>
                                    <m:r>
                                      <a:rPr lang="en-US" sz="1400" b="0" i="1" smtClean="0">
                                        <a:latin typeface="Cambria Math" panose="02040503050406030204" pitchFamily="18" charset="0"/>
                                      </a:rPr>
                                      <m:t>𝑛</m:t>
                                    </m:r>
                                  </m:sup>
                                </m:sSubSup>
                              </m:oMath>
                            </m:oMathPara>
                          </a14:m>
                          <a:endParaRPr lang="en-US" sz="1400" b="0" dirty="0"/>
                        </a:p>
                      </a:txBody>
                      <a:tcPr>
                        <a:solidFill>
                          <a:schemeClr val="accent6">
                            <a:lumMod val="40000"/>
                            <a:lumOff val="60000"/>
                          </a:schemeClr>
                        </a:solidFill>
                      </a:tcPr>
                    </a:tc>
                    <a:extLst>
                      <a:ext uri="{0D108BD9-81ED-4DB2-BD59-A6C34878D82A}">
                        <a16:rowId xmlns:a16="http://schemas.microsoft.com/office/drawing/2014/main" val="155009543"/>
                      </a:ext>
                    </a:extLst>
                  </a:tr>
                  <a:tr h="339703">
                    <a:tc>
                      <a:txBody>
                        <a:bodyPr/>
                        <a:lstStyle/>
                        <a:p>
                          <a:pPr algn="ct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up>
                                    <m:r>
                                      <a:rPr lang="en-US" sz="1400" b="0" i="1" smtClean="0">
                                        <a:latin typeface="Cambria Math" panose="02040503050406030204" pitchFamily="18" charset="0"/>
                                      </a:rPr>
                                      <m:t>1</m:t>
                                    </m:r>
                                  </m:sup>
                                </m:sSubSup>
                              </m:oMath>
                            </m:oMathPara>
                          </a14:m>
                          <a:endParaRPr lang="en-US" sz="1400"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up>
                                    <m:r>
                                      <a:rPr lang="en-US" sz="1400" b="0" i="1" smtClean="0">
                                        <a:latin typeface="Cambria Math" panose="02040503050406030204" pitchFamily="18" charset="0"/>
                                      </a:rPr>
                                      <m:t>2</m:t>
                                    </m:r>
                                  </m:sup>
                                </m:sSubSup>
                              </m:oMath>
                            </m:oMathPara>
                          </a14:m>
                          <a:endParaRPr lang="en-US" sz="1400"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up>
                                    <m:r>
                                      <a:rPr lang="en-US" sz="1400" b="0" i="1" smtClean="0">
                                        <a:latin typeface="Cambria Math" panose="02040503050406030204" pitchFamily="18" charset="0"/>
                                      </a:rPr>
                                      <m:t>𝑛</m:t>
                                    </m:r>
                                    <m:r>
                                      <a:rPr lang="en-US" sz="1400" b="0" i="1" smtClean="0">
                                        <a:latin typeface="Cambria Math" panose="02040503050406030204" pitchFamily="18" charset="0"/>
                                      </a:rPr>
                                      <m:t>−1</m:t>
                                    </m:r>
                                  </m:sup>
                                </m:sSubSup>
                              </m:oMath>
                            </m:oMathPara>
                          </a14:m>
                          <a:endParaRPr lang="en-US" sz="1400"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up>
                                    <m:r>
                                      <a:rPr lang="en-US" sz="1400" b="0" i="1" smtClean="0">
                                        <a:latin typeface="Cambria Math" panose="02040503050406030204" pitchFamily="18" charset="0"/>
                                      </a:rPr>
                                      <m:t>𝑛</m:t>
                                    </m:r>
                                  </m:sup>
                                </m:sSubSup>
                              </m:oMath>
                            </m:oMathPara>
                          </a14:m>
                          <a:endParaRPr lang="en-US" sz="1400" b="0" dirty="0"/>
                        </a:p>
                      </a:txBody>
                      <a:tcPr>
                        <a:solidFill>
                          <a:schemeClr val="accent2">
                            <a:lumMod val="40000"/>
                            <a:lumOff val="60000"/>
                          </a:schemeClr>
                        </a:solidFill>
                      </a:tcPr>
                    </a:tc>
                    <a:extLst>
                      <a:ext uri="{0D108BD9-81ED-4DB2-BD59-A6C34878D82A}">
                        <a16:rowId xmlns:a16="http://schemas.microsoft.com/office/drawing/2014/main" val="1467823086"/>
                      </a:ext>
                    </a:extLst>
                  </a:tr>
                  <a:tr h="336028">
                    <a:tc>
                      <a:txBody>
                        <a:bodyPr/>
                        <a:lstStyle/>
                        <a:p>
                          <a:pPr algn="ctr"/>
                          <a:r>
                            <a:rPr lang="en-US" sz="1400"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p>
                      </a:txBody>
                      <a:tcPr/>
                    </a:tc>
                    <a:extLst>
                      <a:ext uri="{0D108BD9-81ED-4DB2-BD59-A6C34878D82A}">
                        <a16:rowId xmlns:a16="http://schemas.microsoft.com/office/drawing/2014/main" val="3294500032"/>
                      </a:ext>
                    </a:extLst>
                  </a:tr>
                  <a:tr h="341570">
                    <a:tc>
                      <a:txBody>
                        <a:bodyPr/>
                        <a:lstStyle/>
                        <a:p>
                          <a:pPr algn="ct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−2</m:t>
                                    </m:r>
                                  </m:sub>
                                  <m:sup>
                                    <m:r>
                                      <a:rPr lang="en-US" sz="1400" b="0" i="1" smtClean="0">
                                        <a:latin typeface="Cambria Math" panose="02040503050406030204" pitchFamily="18" charset="0"/>
                                      </a:rPr>
                                      <m:t>1</m:t>
                                    </m:r>
                                  </m:sup>
                                </m:sSubSup>
                              </m:oMath>
                            </m:oMathPara>
                          </a14:m>
                          <a:endParaRPr lang="en-US" sz="1400"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−2</m:t>
                                    </m:r>
                                  </m:sub>
                                  <m:sup>
                                    <m:r>
                                      <a:rPr lang="en-US" sz="1400" b="0" i="1" smtClean="0">
                                        <a:latin typeface="Cambria Math" panose="02040503050406030204" pitchFamily="18" charset="0"/>
                                      </a:rPr>
                                      <m:t>2</m:t>
                                    </m:r>
                                  </m:sup>
                                </m:sSubSup>
                              </m:oMath>
                            </m:oMathPara>
                          </a14:m>
                          <a:endParaRPr lang="en-US" sz="1400"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−2</m:t>
                                    </m:r>
                                  </m:sub>
                                  <m:sup>
                                    <m:r>
                                      <a:rPr lang="en-US" sz="1400" b="0" i="1" smtClean="0">
                                        <a:latin typeface="Cambria Math" panose="02040503050406030204" pitchFamily="18" charset="0"/>
                                      </a:rPr>
                                      <m:t>𝑛</m:t>
                                    </m:r>
                                    <m:r>
                                      <a:rPr lang="en-US" sz="1400" b="0" i="1" smtClean="0">
                                        <a:latin typeface="Cambria Math" panose="02040503050406030204" pitchFamily="18" charset="0"/>
                                      </a:rPr>
                                      <m:t>−1</m:t>
                                    </m:r>
                                  </m:sup>
                                </m:sSubSup>
                              </m:oMath>
                            </m:oMathPara>
                          </a14:m>
                          <a:endParaRPr lang="en-US" sz="1400"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−2</m:t>
                                    </m:r>
                                  </m:sub>
                                  <m:sup>
                                    <m:r>
                                      <a:rPr lang="en-US" sz="1400" b="0" i="1" smtClean="0">
                                        <a:latin typeface="Cambria Math" panose="02040503050406030204" pitchFamily="18" charset="0"/>
                                      </a:rPr>
                                      <m:t>𝑛</m:t>
                                    </m:r>
                                  </m:sup>
                                </m:sSubSup>
                              </m:oMath>
                            </m:oMathPara>
                          </a14:m>
                          <a:endParaRPr lang="en-US" sz="1400" b="0" dirty="0"/>
                        </a:p>
                      </a:txBody>
                      <a:tcPr>
                        <a:solidFill>
                          <a:schemeClr val="accent2">
                            <a:lumMod val="40000"/>
                            <a:lumOff val="60000"/>
                          </a:schemeClr>
                        </a:solidFill>
                      </a:tcPr>
                    </a:tc>
                    <a:extLst>
                      <a:ext uri="{0D108BD9-81ED-4DB2-BD59-A6C34878D82A}">
                        <a16:rowId xmlns:a16="http://schemas.microsoft.com/office/drawing/2014/main" val="2299177582"/>
                      </a:ext>
                    </a:extLst>
                  </a:tr>
                  <a:tr h="341045">
                    <a:tc>
                      <a:txBody>
                        <a:bodyPr/>
                        <a:lstStyle/>
                        <a:p>
                          <a:pPr algn="ct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up>
                                    <m:r>
                                      <a:rPr lang="en-US" sz="1400" b="0" i="1" smtClean="0">
                                        <a:latin typeface="Cambria Math" panose="02040503050406030204" pitchFamily="18" charset="0"/>
                                      </a:rPr>
                                      <m:t>1</m:t>
                                    </m:r>
                                  </m:sup>
                                </m:sSubSup>
                              </m:oMath>
                            </m:oMathPara>
                          </a14:m>
                          <a:endParaRPr lang="en-US" sz="1400"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up>
                                    <m:r>
                                      <a:rPr lang="en-US" sz="1400" b="0" i="1" smtClean="0">
                                        <a:latin typeface="Cambria Math" panose="02040503050406030204" pitchFamily="18" charset="0"/>
                                      </a:rPr>
                                      <m:t>2</m:t>
                                    </m:r>
                                  </m:sup>
                                </m:sSubSup>
                              </m:oMath>
                            </m:oMathPara>
                          </a14:m>
                          <a:endParaRPr lang="en-US" sz="1400"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up>
                                    <m:r>
                                      <a:rPr lang="en-US" sz="1400" b="0" i="1" smtClean="0">
                                        <a:latin typeface="Cambria Math" panose="02040503050406030204" pitchFamily="18" charset="0"/>
                                      </a:rPr>
                                      <m:t>𝑛</m:t>
                                    </m:r>
                                    <m:r>
                                      <a:rPr lang="en-US" sz="1400" b="0" i="1" smtClean="0">
                                        <a:latin typeface="Cambria Math" panose="02040503050406030204" pitchFamily="18" charset="0"/>
                                      </a:rPr>
                                      <m:t>−1</m:t>
                                    </m:r>
                                  </m:sup>
                                </m:sSubSup>
                              </m:oMath>
                            </m:oMathPara>
                          </a14:m>
                          <a:endParaRPr lang="en-US" sz="1400"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up>
                                    <m:r>
                                      <a:rPr lang="en-US" sz="1400" b="0" i="1" smtClean="0">
                                        <a:latin typeface="Cambria Math" panose="02040503050406030204" pitchFamily="18" charset="0"/>
                                      </a:rPr>
                                      <m:t>𝑛</m:t>
                                    </m:r>
                                  </m:sup>
                                </m:sSubSup>
                              </m:oMath>
                            </m:oMathPara>
                          </a14:m>
                          <a:endParaRPr lang="en-US" sz="1400" b="0" dirty="0"/>
                        </a:p>
                      </a:txBody>
                      <a:tcPr>
                        <a:solidFill>
                          <a:schemeClr val="accent2">
                            <a:lumMod val="40000"/>
                            <a:lumOff val="60000"/>
                          </a:schemeClr>
                        </a:solidFill>
                      </a:tcPr>
                    </a:tc>
                    <a:extLst>
                      <a:ext uri="{0D108BD9-81ED-4DB2-BD59-A6C34878D82A}">
                        <a16:rowId xmlns:a16="http://schemas.microsoft.com/office/drawing/2014/main" val="2702332351"/>
                      </a:ext>
                    </a:extLst>
                  </a:tr>
                  <a:tr h="338478">
                    <a:tc>
                      <a:txBody>
                        <a:bodyPr/>
                        <a:lstStyle/>
                        <a:p>
                          <a:pPr algn="ct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𝑡</m:t>
                                    </m:r>
                                  </m:sub>
                                  <m:sup>
                                    <m:r>
                                      <a:rPr lang="en-US" sz="1400" b="0" i="1" smtClean="0">
                                        <a:latin typeface="Cambria Math" panose="02040503050406030204" pitchFamily="18" charset="0"/>
                                      </a:rPr>
                                      <m:t>1</m:t>
                                    </m:r>
                                  </m:sup>
                                </m:sSubSup>
                              </m:oMath>
                            </m:oMathPara>
                          </a14:m>
                          <a:endParaRPr lang="en-US" sz="1400"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𝑡</m:t>
                                    </m:r>
                                  </m:sub>
                                  <m:sup>
                                    <m:r>
                                      <a:rPr lang="en-US" sz="1400" b="0" i="1" smtClean="0">
                                        <a:latin typeface="Cambria Math" panose="02040503050406030204" pitchFamily="18" charset="0"/>
                                      </a:rPr>
                                      <m:t>2</m:t>
                                    </m:r>
                                  </m:sup>
                                </m:sSubSup>
                              </m:oMath>
                            </m:oMathPara>
                          </a14:m>
                          <a:endParaRPr lang="en-US" sz="1400"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𝑡</m:t>
                                    </m:r>
                                  </m:sub>
                                  <m:sup>
                                    <m:r>
                                      <a:rPr lang="en-US" sz="1400" b="0" i="1" smtClean="0">
                                        <a:latin typeface="Cambria Math" panose="02040503050406030204" pitchFamily="18" charset="0"/>
                                      </a:rPr>
                                      <m:t>𝑛</m:t>
                                    </m:r>
                                    <m:r>
                                      <a:rPr lang="en-US" sz="1400" b="0" i="1" smtClean="0">
                                        <a:latin typeface="Cambria Math" panose="02040503050406030204" pitchFamily="18" charset="0"/>
                                      </a:rPr>
                                      <m:t>−1</m:t>
                                    </m:r>
                                  </m:sup>
                                </m:sSubSup>
                              </m:oMath>
                            </m:oMathPara>
                          </a14:m>
                          <a:endParaRPr lang="en-US" sz="1400"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𝑡</m:t>
                                    </m:r>
                                  </m:sub>
                                  <m:sup>
                                    <m:r>
                                      <a:rPr lang="en-US" sz="1400" b="0" i="1" smtClean="0">
                                        <a:latin typeface="Cambria Math" panose="02040503050406030204" pitchFamily="18" charset="0"/>
                                      </a:rPr>
                                      <m:t>𝑛</m:t>
                                    </m:r>
                                  </m:sup>
                                </m:sSubSup>
                              </m:oMath>
                            </m:oMathPara>
                          </a14:m>
                          <a:endParaRPr lang="en-US" sz="1400" b="0" dirty="0"/>
                        </a:p>
                      </a:txBody>
                      <a:tcPr>
                        <a:solidFill>
                          <a:schemeClr val="accent2">
                            <a:lumMod val="40000"/>
                            <a:lumOff val="60000"/>
                          </a:schemeClr>
                        </a:solidFill>
                      </a:tcPr>
                    </a:tc>
                    <a:extLst>
                      <a:ext uri="{0D108BD9-81ED-4DB2-BD59-A6C34878D82A}">
                        <a16:rowId xmlns:a16="http://schemas.microsoft.com/office/drawing/2014/main" val="182168929"/>
                      </a:ext>
                    </a:extLst>
                  </a:tr>
                  <a:tr h="3410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a:t>
                          </a:r>
                        </a:p>
                      </a:txBody>
                      <a:tcPr/>
                    </a:tc>
                    <a:extLst>
                      <a:ext uri="{0D108BD9-81ED-4DB2-BD59-A6C34878D82A}">
                        <a16:rowId xmlns:a16="http://schemas.microsoft.com/office/drawing/2014/main" val="309082988"/>
                      </a:ext>
                    </a:extLst>
                  </a:tr>
                </a:tbl>
              </a:graphicData>
            </a:graphic>
          </p:graphicFrame>
        </mc:Choice>
        <mc:Fallback xmlns="">
          <p:graphicFrame>
            <p:nvGraphicFramePr>
              <p:cNvPr id="19" name="Table 18">
                <a:extLst>
                  <a:ext uri="{FF2B5EF4-FFF2-40B4-BE49-F238E27FC236}">
                    <a16:creationId xmlns:a16="http://schemas.microsoft.com/office/drawing/2014/main" id="{92BD5617-A9AC-6346-A311-713C466CE7E6}"/>
                  </a:ext>
                </a:extLst>
              </p:cNvPr>
              <p:cNvGraphicFramePr>
                <a:graphicFrameLocks noGrp="1"/>
              </p:cNvGraphicFramePr>
              <p:nvPr>
                <p:extLst>
                  <p:ext uri="{D42A27DB-BD31-4B8C-83A1-F6EECF244321}">
                    <p14:modId xmlns:p14="http://schemas.microsoft.com/office/powerpoint/2010/main" val="3712686292"/>
                  </p:ext>
                </p:extLst>
              </p:nvPr>
            </p:nvGraphicFramePr>
            <p:xfrm>
              <a:off x="463402" y="1826568"/>
              <a:ext cx="2141796" cy="2379673"/>
            </p:xfrm>
            <a:graphic>
              <a:graphicData uri="http://schemas.openxmlformats.org/drawingml/2006/table">
                <a:tbl>
                  <a:tblPr firstRow="1" bandRow="1">
                    <a:tableStyleId>{5940675A-B579-460E-94D1-54222C63F5DA}</a:tableStyleId>
                  </a:tblPr>
                  <a:tblGrid>
                    <a:gridCol w="467808">
                      <a:extLst>
                        <a:ext uri="{9D8B030D-6E8A-4147-A177-3AD203B41FA5}">
                          <a16:colId xmlns:a16="http://schemas.microsoft.com/office/drawing/2014/main" val="2749302337"/>
                        </a:ext>
                      </a:extLst>
                    </a:gridCol>
                    <a:gridCol w="418497">
                      <a:extLst>
                        <a:ext uri="{9D8B030D-6E8A-4147-A177-3AD203B41FA5}">
                          <a16:colId xmlns:a16="http://schemas.microsoft.com/office/drawing/2014/main" val="2235627118"/>
                        </a:ext>
                      </a:extLst>
                    </a:gridCol>
                    <a:gridCol w="418497">
                      <a:extLst>
                        <a:ext uri="{9D8B030D-6E8A-4147-A177-3AD203B41FA5}">
                          <a16:colId xmlns:a16="http://schemas.microsoft.com/office/drawing/2014/main" val="2677867422"/>
                        </a:ext>
                      </a:extLst>
                    </a:gridCol>
                    <a:gridCol w="418497">
                      <a:extLst>
                        <a:ext uri="{9D8B030D-6E8A-4147-A177-3AD203B41FA5}">
                          <a16:colId xmlns:a16="http://schemas.microsoft.com/office/drawing/2014/main" val="2021443005"/>
                        </a:ext>
                      </a:extLst>
                    </a:gridCol>
                    <a:gridCol w="418497">
                      <a:extLst>
                        <a:ext uri="{9D8B030D-6E8A-4147-A177-3AD203B41FA5}">
                          <a16:colId xmlns:a16="http://schemas.microsoft.com/office/drawing/2014/main" val="3169241765"/>
                        </a:ext>
                      </a:extLst>
                    </a:gridCol>
                  </a:tblGrid>
                  <a:tr h="341804">
                    <a:tc>
                      <a:txBody>
                        <a:bodyPr/>
                        <a:lstStyle/>
                        <a:p>
                          <a:endParaRPr lang="en-US"/>
                        </a:p>
                      </a:txBody>
                      <a:tcPr>
                        <a:blipFill>
                          <a:blip r:embed="rId6"/>
                          <a:stretch>
                            <a:fillRect l="-2703" r="-359459" b="-603704"/>
                          </a:stretch>
                        </a:blipFill>
                      </a:tcPr>
                    </a:tc>
                    <a:tc>
                      <a:txBody>
                        <a:bodyPr/>
                        <a:lstStyle/>
                        <a:p>
                          <a:endParaRPr lang="en-US"/>
                        </a:p>
                      </a:txBody>
                      <a:tcPr>
                        <a:blipFill>
                          <a:blip r:embed="rId6"/>
                          <a:stretch>
                            <a:fillRect l="-115152" r="-303030" b="-603704"/>
                          </a:stretch>
                        </a:blipFill>
                      </a:tcPr>
                    </a:tc>
                    <a:tc>
                      <a:txBody>
                        <a:bodyPr/>
                        <a:lstStyle/>
                        <a:p>
                          <a:endParaRPr lang="en-US"/>
                        </a:p>
                      </a:txBody>
                      <a:tcPr>
                        <a:blipFill>
                          <a:blip r:embed="rId6"/>
                          <a:stretch>
                            <a:fillRect l="-208824" r="-194118" b="-603704"/>
                          </a:stretch>
                        </a:blipFill>
                      </a:tcPr>
                    </a:tc>
                    <a:tc>
                      <a:txBody>
                        <a:bodyPr/>
                        <a:lstStyle/>
                        <a:p>
                          <a:endParaRPr lang="en-US"/>
                        </a:p>
                      </a:txBody>
                      <a:tcPr>
                        <a:blipFill>
                          <a:blip r:embed="rId6"/>
                          <a:stretch>
                            <a:fillRect l="-318182" r="-100000" b="-603704"/>
                          </a:stretch>
                        </a:blipFill>
                      </a:tcPr>
                    </a:tc>
                    <a:tc>
                      <a:txBody>
                        <a:bodyPr/>
                        <a:lstStyle/>
                        <a:p>
                          <a:endParaRPr lang="en-US"/>
                        </a:p>
                      </a:txBody>
                      <a:tcPr>
                        <a:blipFill>
                          <a:blip r:embed="rId6"/>
                          <a:stretch>
                            <a:fillRect l="-418182" b="-603704"/>
                          </a:stretch>
                        </a:blipFill>
                      </a:tcPr>
                    </a:tc>
                    <a:extLst>
                      <a:ext uri="{0D108BD9-81ED-4DB2-BD59-A6C34878D82A}">
                        <a16:rowId xmlns:a16="http://schemas.microsoft.com/office/drawing/2014/main" val="155009543"/>
                      </a:ext>
                    </a:extLst>
                  </a:tr>
                  <a:tr h="339703">
                    <a:tc>
                      <a:txBody>
                        <a:bodyPr/>
                        <a:lstStyle/>
                        <a:p>
                          <a:endParaRPr lang="en-US"/>
                        </a:p>
                      </a:txBody>
                      <a:tcPr>
                        <a:blipFill>
                          <a:blip r:embed="rId6"/>
                          <a:stretch>
                            <a:fillRect l="-2703" t="-100000" r="-359459" b="-503704"/>
                          </a:stretch>
                        </a:blipFill>
                      </a:tcPr>
                    </a:tc>
                    <a:tc>
                      <a:txBody>
                        <a:bodyPr/>
                        <a:lstStyle/>
                        <a:p>
                          <a:endParaRPr lang="en-US"/>
                        </a:p>
                      </a:txBody>
                      <a:tcPr>
                        <a:blipFill>
                          <a:blip r:embed="rId6"/>
                          <a:stretch>
                            <a:fillRect l="-115152" t="-100000" r="-303030" b="-503704"/>
                          </a:stretch>
                        </a:blipFill>
                      </a:tcPr>
                    </a:tc>
                    <a:tc>
                      <a:txBody>
                        <a:bodyPr/>
                        <a:lstStyle/>
                        <a:p>
                          <a:endParaRPr lang="en-US"/>
                        </a:p>
                      </a:txBody>
                      <a:tcPr>
                        <a:blipFill>
                          <a:blip r:embed="rId6"/>
                          <a:stretch>
                            <a:fillRect l="-208824" t="-100000" r="-194118" b="-503704"/>
                          </a:stretch>
                        </a:blipFill>
                      </a:tcPr>
                    </a:tc>
                    <a:tc>
                      <a:txBody>
                        <a:bodyPr/>
                        <a:lstStyle/>
                        <a:p>
                          <a:endParaRPr lang="en-US"/>
                        </a:p>
                      </a:txBody>
                      <a:tcPr>
                        <a:blipFill>
                          <a:blip r:embed="rId6"/>
                          <a:stretch>
                            <a:fillRect l="-318182" t="-100000" r="-100000" b="-503704"/>
                          </a:stretch>
                        </a:blipFill>
                      </a:tcPr>
                    </a:tc>
                    <a:tc>
                      <a:txBody>
                        <a:bodyPr/>
                        <a:lstStyle/>
                        <a:p>
                          <a:endParaRPr lang="en-US"/>
                        </a:p>
                      </a:txBody>
                      <a:tcPr>
                        <a:blipFill>
                          <a:blip r:embed="rId6"/>
                          <a:stretch>
                            <a:fillRect l="-418182" t="-100000" b="-503704"/>
                          </a:stretch>
                        </a:blipFill>
                      </a:tcPr>
                    </a:tc>
                    <a:extLst>
                      <a:ext uri="{0D108BD9-81ED-4DB2-BD59-A6C34878D82A}">
                        <a16:rowId xmlns:a16="http://schemas.microsoft.com/office/drawing/2014/main" val="1467823086"/>
                      </a:ext>
                    </a:extLst>
                  </a:tr>
                  <a:tr h="336028">
                    <a:tc>
                      <a:txBody>
                        <a:bodyPr/>
                        <a:lstStyle/>
                        <a:p>
                          <a:pPr algn="ctr"/>
                          <a:r>
                            <a:rPr lang="en-US" sz="1400"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p>
                      </a:txBody>
                      <a:tcPr/>
                    </a:tc>
                    <a:extLst>
                      <a:ext uri="{0D108BD9-81ED-4DB2-BD59-A6C34878D82A}">
                        <a16:rowId xmlns:a16="http://schemas.microsoft.com/office/drawing/2014/main" val="3294500032"/>
                      </a:ext>
                    </a:extLst>
                  </a:tr>
                  <a:tr h="341570">
                    <a:tc>
                      <a:txBody>
                        <a:bodyPr/>
                        <a:lstStyle/>
                        <a:p>
                          <a:endParaRPr lang="en-US"/>
                        </a:p>
                      </a:txBody>
                      <a:tcPr>
                        <a:blipFill>
                          <a:blip r:embed="rId6"/>
                          <a:stretch>
                            <a:fillRect l="-2703" t="-300000" r="-359459" b="-303704"/>
                          </a:stretch>
                        </a:blipFill>
                      </a:tcPr>
                    </a:tc>
                    <a:tc>
                      <a:txBody>
                        <a:bodyPr/>
                        <a:lstStyle/>
                        <a:p>
                          <a:endParaRPr lang="en-US"/>
                        </a:p>
                      </a:txBody>
                      <a:tcPr>
                        <a:blipFill>
                          <a:blip r:embed="rId6"/>
                          <a:stretch>
                            <a:fillRect l="-115152" t="-300000" r="-303030" b="-303704"/>
                          </a:stretch>
                        </a:blipFill>
                      </a:tcPr>
                    </a:tc>
                    <a:tc>
                      <a:txBody>
                        <a:bodyPr/>
                        <a:lstStyle/>
                        <a:p>
                          <a:endParaRPr lang="en-US"/>
                        </a:p>
                      </a:txBody>
                      <a:tcPr>
                        <a:blipFill>
                          <a:blip r:embed="rId6"/>
                          <a:stretch>
                            <a:fillRect l="-208824" t="-300000" r="-194118" b="-303704"/>
                          </a:stretch>
                        </a:blipFill>
                      </a:tcPr>
                    </a:tc>
                    <a:tc>
                      <a:txBody>
                        <a:bodyPr/>
                        <a:lstStyle/>
                        <a:p>
                          <a:endParaRPr lang="en-US"/>
                        </a:p>
                      </a:txBody>
                      <a:tcPr>
                        <a:blipFill>
                          <a:blip r:embed="rId6"/>
                          <a:stretch>
                            <a:fillRect l="-318182" t="-300000" r="-100000" b="-303704"/>
                          </a:stretch>
                        </a:blipFill>
                      </a:tcPr>
                    </a:tc>
                    <a:tc>
                      <a:txBody>
                        <a:bodyPr/>
                        <a:lstStyle/>
                        <a:p>
                          <a:endParaRPr lang="en-US"/>
                        </a:p>
                      </a:txBody>
                      <a:tcPr>
                        <a:blipFill>
                          <a:blip r:embed="rId6"/>
                          <a:stretch>
                            <a:fillRect l="-418182" t="-300000" b="-303704"/>
                          </a:stretch>
                        </a:blipFill>
                      </a:tcPr>
                    </a:tc>
                    <a:extLst>
                      <a:ext uri="{0D108BD9-81ED-4DB2-BD59-A6C34878D82A}">
                        <a16:rowId xmlns:a16="http://schemas.microsoft.com/office/drawing/2014/main" val="2299177582"/>
                      </a:ext>
                    </a:extLst>
                  </a:tr>
                  <a:tr h="341045">
                    <a:tc>
                      <a:txBody>
                        <a:bodyPr/>
                        <a:lstStyle/>
                        <a:p>
                          <a:endParaRPr lang="en-US"/>
                        </a:p>
                      </a:txBody>
                      <a:tcPr>
                        <a:blipFill>
                          <a:blip r:embed="rId6"/>
                          <a:stretch>
                            <a:fillRect l="-2703" t="-400000" r="-359459" b="-203704"/>
                          </a:stretch>
                        </a:blipFill>
                      </a:tcPr>
                    </a:tc>
                    <a:tc>
                      <a:txBody>
                        <a:bodyPr/>
                        <a:lstStyle/>
                        <a:p>
                          <a:endParaRPr lang="en-US"/>
                        </a:p>
                      </a:txBody>
                      <a:tcPr>
                        <a:blipFill>
                          <a:blip r:embed="rId6"/>
                          <a:stretch>
                            <a:fillRect l="-115152" t="-400000" r="-303030" b="-203704"/>
                          </a:stretch>
                        </a:blipFill>
                      </a:tcPr>
                    </a:tc>
                    <a:tc>
                      <a:txBody>
                        <a:bodyPr/>
                        <a:lstStyle/>
                        <a:p>
                          <a:endParaRPr lang="en-US"/>
                        </a:p>
                      </a:txBody>
                      <a:tcPr>
                        <a:blipFill>
                          <a:blip r:embed="rId6"/>
                          <a:stretch>
                            <a:fillRect l="-208824" t="-400000" r="-194118" b="-203704"/>
                          </a:stretch>
                        </a:blipFill>
                      </a:tcPr>
                    </a:tc>
                    <a:tc>
                      <a:txBody>
                        <a:bodyPr/>
                        <a:lstStyle/>
                        <a:p>
                          <a:endParaRPr lang="en-US"/>
                        </a:p>
                      </a:txBody>
                      <a:tcPr>
                        <a:blipFill>
                          <a:blip r:embed="rId6"/>
                          <a:stretch>
                            <a:fillRect l="-318182" t="-400000" r="-100000" b="-203704"/>
                          </a:stretch>
                        </a:blipFill>
                      </a:tcPr>
                    </a:tc>
                    <a:tc>
                      <a:txBody>
                        <a:bodyPr/>
                        <a:lstStyle/>
                        <a:p>
                          <a:endParaRPr lang="en-US"/>
                        </a:p>
                      </a:txBody>
                      <a:tcPr>
                        <a:blipFill>
                          <a:blip r:embed="rId6"/>
                          <a:stretch>
                            <a:fillRect l="-418182" t="-400000" b="-203704"/>
                          </a:stretch>
                        </a:blipFill>
                      </a:tcPr>
                    </a:tc>
                    <a:extLst>
                      <a:ext uri="{0D108BD9-81ED-4DB2-BD59-A6C34878D82A}">
                        <a16:rowId xmlns:a16="http://schemas.microsoft.com/office/drawing/2014/main" val="2702332351"/>
                      </a:ext>
                    </a:extLst>
                  </a:tr>
                  <a:tr h="338478">
                    <a:tc>
                      <a:txBody>
                        <a:bodyPr/>
                        <a:lstStyle/>
                        <a:p>
                          <a:endParaRPr lang="en-US"/>
                        </a:p>
                      </a:txBody>
                      <a:tcPr>
                        <a:blipFill>
                          <a:blip r:embed="rId6"/>
                          <a:stretch>
                            <a:fillRect l="-2703" t="-500000" r="-359459" b="-103704"/>
                          </a:stretch>
                        </a:blipFill>
                      </a:tcPr>
                    </a:tc>
                    <a:tc>
                      <a:txBody>
                        <a:bodyPr/>
                        <a:lstStyle/>
                        <a:p>
                          <a:endParaRPr lang="en-US"/>
                        </a:p>
                      </a:txBody>
                      <a:tcPr>
                        <a:blipFill>
                          <a:blip r:embed="rId6"/>
                          <a:stretch>
                            <a:fillRect l="-115152" t="-500000" r="-303030" b="-103704"/>
                          </a:stretch>
                        </a:blipFill>
                      </a:tcPr>
                    </a:tc>
                    <a:tc>
                      <a:txBody>
                        <a:bodyPr/>
                        <a:lstStyle/>
                        <a:p>
                          <a:endParaRPr lang="en-US"/>
                        </a:p>
                      </a:txBody>
                      <a:tcPr>
                        <a:blipFill>
                          <a:blip r:embed="rId6"/>
                          <a:stretch>
                            <a:fillRect l="-208824" t="-500000" r="-194118" b="-103704"/>
                          </a:stretch>
                        </a:blipFill>
                      </a:tcPr>
                    </a:tc>
                    <a:tc>
                      <a:txBody>
                        <a:bodyPr/>
                        <a:lstStyle/>
                        <a:p>
                          <a:endParaRPr lang="en-US"/>
                        </a:p>
                      </a:txBody>
                      <a:tcPr>
                        <a:blipFill>
                          <a:blip r:embed="rId6"/>
                          <a:stretch>
                            <a:fillRect l="-318182" t="-500000" r="-100000" b="-103704"/>
                          </a:stretch>
                        </a:blipFill>
                      </a:tcPr>
                    </a:tc>
                    <a:tc>
                      <a:txBody>
                        <a:bodyPr/>
                        <a:lstStyle/>
                        <a:p>
                          <a:endParaRPr lang="en-US"/>
                        </a:p>
                      </a:txBody>
                      <a:tcPr>
                        <a:blipFill>
                          <a:blip r:embed="rId6"/>
                          <a:stretch>
                            <a:fillRect l="-418182" t="-500000" b="-103704"/>
                          </a:stretch>
                        </a:blipFill>
                      </a:tcPr>
                    </a:tc>
                    <a:extLst>
                      <a:ext uri="{0D108BD9-81ED-4DB2-BD59-A6C34878D82A}">
                        <a16:rowId xmlns:a16="http://schemas.microsoft.com/office/drawing/2014/main" val="182168929"/>
                      </a:ext>
                    </a:extLst>
                  </a:tr>
                  <a:tr h="3410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a:t>
                          </a:r>
                        </a:p>
                      </a:txBody>
                      <a:tcPr/>
                    </a:tc>
                    <a:extLst>
                      <a:ext uri="{0D108BD9-81ED-4DB2-BD59-A6C34878D82A}">
                        <a16:rowId xmlns:a16="http://schemas.microsoft.com/office/drawing/2014/main" val="309082988"/>
                      </a:ext>
                    </a:extLst>
                  </a:tr>
                </a:tbl>
              </a:graphicData>
            </a:graphic>
          </p:graphicFrame>
        </mc:Fallback>
      </mc:AlternateContent>
      <p:sp>
        <p:nvSpPr>
          <p:cNvPr id="20" name="Rectangle 19">
            <a:extLst>
              <a:ext uri="{FF2B5EF4-FFF2-40B4-BE49-F238E27FC236}">
                <a16:creationId xmlns:a16="http://schemas.microsoft.com/office/drawing/2014/main" id="{C6FF4B16-F3B9-9946-84A4-8880D0365F58}"/>
              </a:ext>
            </a:extLst>
          </p:cNvPr>
          <p:cNvSpPr/>
          <p:nvPr/>
        </p:nvSpPr>
        <p:spPr>
          <a:xfrm>
            <a:off x="897692" y="2793076"/>
            <a:ext cx="498846" cy="11222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58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49" y="365127"/>
            <a:ext cx="8515351" cy="876652"/>
          </a:xfrm>
        </p:spPr>
        <p:txBody>
          <a:bodyPr>
            <a:noAutofit/>
          </a:bodyPr>
          <a:lstStyle/>
          <a:p>
            <a:r>
              <a:rPr lang="en-US" sz="2800" dirty="0"/>
              <a:t>Challenges and Goals</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17</a:t>
            </a:fld>
            <a:endParaRPr lang="en-US" dirty="0"/>
          </a:p>
        </p:txBody>
      </p:sp>
      <p:cxnSp>
        <p:nvCxnSpPr>
          <p:cNvPr id="13" name="Straight Connector 12">
            <a:extLst>
              <a:ext uri="{FF2B5EF4-FFF2-40B4-BE49-F238E27FC236}">
                <a16:creationId xmlns:a16="http://schemas.microsoft.com/office/drawing/2014/main" id="{927BE465-5378-6A48-BFCE-2A95C40C2BB1}"/>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62218E6-ED3D-0F4D-890D-04F5DEA08ECC}"/>
              </a:ext>
            </a:extLst>
          </p:cNvPr>
          <p:cNvSpPr txBox="1"/>
          <p:nvPr/>
        </p:nvSpPr>
        <p:spPr>
          <a:xfrm>
            <a:off x="628648" y="1105698"/>
            <a:ext cx="2906437" cy="461665"/>
          </a:xfrm>
          <a:prstGeom prst="rect">
            <a:avLst/>
          </a:prstGeom>
          <a:noFill/>
        </p:spPr>
        <p:txBody>
          <a:bodyPr wrap="none" rtlCol="0">
            <a:spAutoFit/>
          </a:bodyPr>
          <a:lstStyle/>
          <a:p>
            <a:pPr marL="285750" indent="-285750">
              <a:buFont typeface="Wingdings" pitchFamily="2" charset="2"/>
              <a:buChar char="v"/>
            </a:pPr>
            <a:r>
              <a:rPr lang="en-US" sz="2400" dirty="0"/>
              <a:t>Accumulative error.</a:t>
            </a:r>
          </a:p>
        </p:txBody>
      </p:sp>
      <p:pic>
        <p:nvPicPr>
          <p:cNvPr id="11" name="Picture 10">
            <a:extLst>
              <a:ext uri="{FF2B5EF4-FFF2-40B4-BE49-F238E27FC236}">
                <a16:creationId xmlns:a16="http://schemas.microsoft.com/office/drawing/2014/main" id="{BA3AC0DC-D16D-C24A-B0B3-A0CEBE0B6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785" y="1588617"/>
            <a:ext cx="6610011" cy="1800000"/>
          </a:xfrm>
          <a:prstGeom prst="rect">
            <a:avLst/>
          </a:prstGeom>
        </p:spPr>
      </p:pic>
      <p:pic>
        <p:nvPicPr>
          <p:cNvPr id="12" name="Picture 11">
            <a:extLst>
              <a:ext uri="{FF2B5EF4-FFF2-40B4-BE49-F238E27FC236}">
                <a16:creationId xmlns:a16="http://schemas.microsoft.com/office/drawing/2014/main" id="{E80CCA34-024D-1C47-9C1E-059D743DFC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784" y="3578216"/>
            <a:ext cx="6610012" cy="1800000"/>
          </a:xfrm>
          <a:prstGeom prst="rect">
            <a:avLst/>
          </a:prstGeom>
        </p:spPr>
      </p:pic>
      <p:sp>
        <p:nvSpPr>
          <p:cNvPr id="14" name="TextBox 13">
            <a:extLst>
              <a:ext uri="{FF2B5EF4-FFF2-40B4-BE49-F238E27FC236}">
                <a16:creationId xmlns:a16="http://schemas.microsoft.com/office/drawing/2014/main" id="{18912899-6AE0-6A45-825A-1B6AB8614C15}"/>
              </a:ext>
            </a:extLst>
          </p:cNvPr>
          <p:cNvSpPr txBox="1"/>
          <p:nvPr/>
        </p:nvSpPr>
        <p:spPr>
          <a:xfrm>
            <a:off x="3945306" y="3284754"/>
            <a:ext cx="1409425" cy="307777"/>
          </a:xfrm>
          <a:prstGeom prst="rect">
            <a:avLst/>
          </a:prstGeom>
          <a:noFill/>
        </p:spPr>
        <p:txBody>
          <a:bodyPr wrap="none" rtlCol="0">
            <a:spAutoFit/>
          </a:bodyPr>
          <a:lstStyle/>
          <a:p>
            <a:r>
              <a:rPr lang="en-US" sz="1400" dirty="0"/>
              <a:t>Direct Prediction</a:t>
            </a:r>
          </a:p>
        </p:txBody>
      </p:sp>
      <p:sp>
        <p:nvSpPr>
          <p:cNvPr id="15" name="TextBox 14">
            <a:extLst>
              <a:ext uri="{FF2B5EF4-FFF2-40B4-BE49-F238E27FC236}">
                <a16:creationId xmlns:a16="http://schemas.microsoft.com/office/drawing/2014/main" id="{29815257-949F-1F46-B551-27A694EB4E97}"/>
              </a:ext>
            </a:extLst>
          </p:cNvPr>
          <p:cNvSpPr txBox="1"/>
          <p:nvPr/>
        </p:nvSpPr>
        <p:spPr>
          <a:xfrm>
            <a:off x="3628713" y="5288668"/>
            <a:ext cx="2042610" cy="307777"/>
          </a:xfrm>
          <a:prstGeom prst="rect">
            <a:avLst/>
          </a:prstGeom>
          <a:noFill/>
        </p:spPr>
        <p:txBody>
          <a:bodyPr wrap="none" rtlCol="0">
            <a:spAutoFit/>
          </a:bodyPr>
          <a:lstStyle/>
          <a:p>
            <a:r>
              <a:rPr lang="en-US" sz="1400" dirty="0"/>
              <a:t>Semi-recursive Prediction</a:t>
            </a:r>
          </a:p>
        </p:txBody>
      </p:sp>
      <p:sp>
        <p:nvSpPr>
          <p:cNvPr id="7" name="TextBox 6">
            <a:extLst>
              <a:ext uri="{FF2B5EF4-FFF2-40B4-BE49-F238E27FC236}">
                <a16:creationId xmlns:a16="http://schemas.microsoft.com/office/drawing/2014/main" id="{EE34866A-7FEF-7F4A-A682-FB3875C751B0}"/>
              </a:ext>
            </a:extLst>
          </p:cNvPr>
          <p:cNvSpPr txBox="1"/>
          <p:nvPr/>
        </p:nvSpPr>
        <p:spPr>
          <a:xfrm>
            <a:off x="628648" y="5892582"/>
            <a:ext cx="4964501" cy="830997"/>
          </a:xfrm>
          <a:prstGeom prst="rect">
            <a:avLst/>
          </a:prstGeom>
          <a:noFill/>
        </p:spPr>
        <p:txBody>
          <a:bodyPr wrap="none" rtlCol="0">
            <a:spAutoFit/>
          </a:bodyPr>
          <a:lstStyle/>
          <a:p>
            <a:pPr marL="285750" indent="-285750">
              <a:buFont typeface="Wingdings" pitchFamily="2" charset="2"/>
              <a:buChar char="Ø"/>
            </a:pPr>
            <a:r>
              <a:rPr lang="en-US" sz="2400" dirty="0"/>
              <a:t>Alleviating the accumulative error.</a:t>
            </a:r>
          </a:p>
          <a:p>
            <a:pPr marL="285750" indent="-285750">
              <a:buFont typeface="Wingdings" pitchFamily="2" charset="2"/>
              <a:buChar char="Ø"/>
            </a:pPr>
            <a:r>
              <a:rPr lang="en-US" sz="2400" dirty="0">
                <a:solidFill>
                  <a:srgbClr val="EE4D54"/>
                </a:solidFill>
              </a:rPr>
              <a:t>Correcting the imprecise input data.</a:t>
            </a:r>
          </a:p>
        </p:txBody>
      </p:sp>
      <p:pic>
        <p:nvPicPr>
          <p:cNvPr id="19" name="Picture 18">
            <a:extLst>
              <a:ext uri="{FF2B5EF4-FFF2-40B4-BE49-F238E27FC236}">
                <a16:creationId xmlns:a16="http://schemas.microsoft.com/office/drawing/2014/main" id="{B5372872-F839-C447-95EA-48B6BEF1A94F}"/>
              </a:ext>
            </a:extLst>
          </p:cNvPr>
          <p:cNvPicPr>
            <a:picLocks noChangeAspect="1"/>
          </p:cNvPicPr>
          <p:nvPr/>
        </p:nvPicPr>
        <p:blipFill rotWithShape="1">
          <a:blip r:embed="rId4">
            <a:extLst>
              <a:ext uri="{28A0092B-C50C-407E-A947-70E740481C1C}">
                <a14:useLocalDpi xmlns:a14="http://schemas.microsoft.com/office/drawing/2010/main" val="0"/>
              </a:ext>
            </a:extLst>
          </a:blip>
          <a:srcRect l="73734" t="27746" r="17185" b="52178"/>
          <a:stretch/>
        </p:blipFill>
        <p:spPr>
          <a:xfrm>
            <a:off x="6315233" y="-8973"/>
            <a:ext cx="2506037" cy="1508690"/>
          </a:xfrm>
          <a:prstGeom prst="rect">
            <a:avLst/>
          </a:prstGeom>
        </p:spPr>
      </p:pic>
      <p:sp>
        <p:nvSpPr>
          <p:cNvPr id="4" name="Oval 3">
            <a:extLst>
              <a:ext uri="{FF2B5EF4-FFF2-40B4-BE49-F238E27FC236}">
                <a16:creationId xmlns:a16="http://schemas.microsoft.com/office/drawing/2014/main" id="{0D0161D6-83E7-804A-A383-DC404387F1DB}"/>
              </a:ext>
            </a:extLst>
          </p:cNvPr>
          <p:cNvSpPr/>
          <p:nvPr/>
        </p:nvSpPr>
        <p:spPr>
          <a:xfrm>
            <a:off x="5952137" y="3987694"/>
            <a:ext cx="608479" cy="499707"/>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15DC14B1-D658-D241-85F6-6A79607161B6}"/>
              </a:ext>
            </a:extLst>
          </p:cNvPr>
          <p:cNvCxnSpPr>
            <a:cxnSpLocks/>
            <a:endCxn id="19" idx="1"/>
          </p:cNvCxnSpPr>
          <p:nvPr/>
        </p:nvCxnSpPr>
        <p:spPr>
          <a:xfrm flipV="1">
            <a:off x="6024282" y="745372"/>
            <a:ext cx="290951" cy="3199846"/>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63B4CE84-EDC8-104D-91F9-B0E077CA274A}"/>
              </a:ext>
            </a:extLst>
          </p:cNvPr>
          <p:cNvCxnSpPr>
            <a:cxnSpLocks/>
            <a:stCxn id="4" idx="6"/>
            <a:endCxn id="19" idx="3"/>
          </p:cNvCxnSpPr>
          <p:nvPr/>
        </p:nvCxnSpPr>
        <p:spPr>
          <a:xfrm flipV="1">
            <a:off x="6560616" y="745372"/>
            <a:ext cx="2260654" cy="3492176"/>
          </a:xfrm>
          <a:prstGeom prst="line">
            <a:avLst/>
          </a:prstGeom>
          <a:ln>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4866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49" y="365127"/>
            <a:ext cx="8515351" cy="876652"/>
          </a:xfrm>
        </p:spPr>
        <p:txBody>
          <a:bodyPr>
            <a:noAutofit/>
          </a:bodyPr>
          <a:lstStyle/>
          <a:p>
            <a:r>
              <a:rPr lang="en-US" sz="2800" dirty="0"/>
              <a:t>Challenges and Goals</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18</a:t>
            </a:fld>
            <a:endParaRPr lang="en-US" dirty="0"/>
          </a:p>
        </p:txBody>
      </p:sp>
      <p:cxnSp>
        <p:nvCxnSpPr>
          <p:cNvPr id="13" name="Straight Connector 12">
            <a:extLst>
              <a:ext uri="{FF2B5EF4-FFF2-40B4-BE49-F238E27FC236}">
                <a16:creationId xmlns:a16="http://schemas.microsoft.com/office/drawing/2014/main" id="{927BE465-5378-6A48-BFCE-2A95C40C2BB1}"/>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D2A6D16-02C1-7041-B14B-4F987B67C0F7}"/>
              </a:ext>
            </a:extLst>
          </p:cNvPr>
          <p:cNvSpPr txBox="1"/>
          <p:nvPr/>
        </p:nvSpPr>
        <p:spPr>
          <a:xfrm>
            <a:off x="628648" y="1241779"/>
            <a:ext cx="5036315" cy="461665"/>
          </a:xfrm>
          <a:prstGeom prst="rect">
            <a:avLst/>
          </a:prstGeom>
          <a:noFill/>
        </p:spPr>
        <p:txBody>
          <a:bodyPr wrap="none" rtlCol="0">
            <a:spAutoFit/>
          </a:bodyPr>
          <a:lstStyle/>
          <a:p>
            <a:pPr marL="285750" indent="-285750">
              <a:buFont typeface="Wingdings" pitchFamily="2" charset="2"/>
              <a:buChar char="v"/>
            </a:pPr>
            <a:r>
              <a:rPr lang="en-US" sz="2400" dirty="0"/>
              <a:t>Determining the monitored flow set.</a:t>
            </a:r>
          </a:p>
        </p:txBody>
      </p:sp>
      <p:sp>
        <p:nvSpPr>
          <p:cNvPr id="22" name="TextBox 21">
            <a:extLst>
              <a:ext uri="{FF2B5EF4-FFF2-40B4-BE49-F238E27FC236}">
                <a16:creationId xmlns:a16="http://schemas.microsoft.com/office/drawing/2014/main" id="{DF50631E-44B0-7E49-964C-BFED2CE1D8C4}"/>
              </a:ext>
            </a:extLst>
          </p:cNvPr>
          <p:cNvSpPr txBox="1"/>
          <p:nvPr/>
        </p:nvSpPr>
        <p:spPr>
          <a:xfrm>
            <a:off x="628649" y="5638474"/>
            <a:ext cx="7886702" cy="830997"/>
          </a:xfrm>
          <a:prstGeom prst="rect">
            <a:avLst/>
          </a:prstGeom>
          <a:noFill/>
        </p:spPr>
        <p:txBody>
          <a:bodyPr wrap="square" rtlCol="0">
            <a:spAutoFit/>
          </a:bodyPr>
          <a:lstStyle/>
          <a:p>
            <a:pPr marL="285750" indent="-285750">
              <a:buFont typeface="Wingdings" pitchFamily="2" charset="2"/>
              <a:buChar char="Ø"/>
            </a:pPr>
            <a:r>
              <a:rPr lang="en-US" sz="2400" dirty="0"/>
              <a:t>Designing a scheme for selecting which </a:t>
            </a:r>
            <a:r>
              <a:rPr lang="en-US" sz="2400" dirty="0">
                <a:solidFill>
                  <a:srgbClr val="EE4D54"/>
                </a:solidFill>
              </a:rPr>
              <a:t>flows will be monitored in the next timestep.</a:t>
            </a:r>
          </a:p>
        </p:txBody>
      </p:sp>
      <mc:AlternateContent xmlns:mc="http://schemas.openxmlformats.org/markup-compatibility/2006">
        <mc:Choice xmlns:a14="http://schemas.microsoft.com/office/drawing/2010/main" Requires="a14">
          <p:graphicFrame>
            <p:nvGraphicFramePr>
              <p:cNvPr id="24" name="Table 23">
                <a:extLst>
                  <a:ext uri="{FF2B5EF4-FFF2-40B4-BE49-F238E27FC236}">
                    <a16:creationId xmlns:a16="http://schemas.microsoft.com/office/drawing/2014/main" id="{29E77341-F2D7-0A43-92B7-C04BC50AAB10}"/>
                  </a:ext>
                </a:extLst>
              </p:cNvPr>
              <p:cNvGraphicFramePr>
                <a:graphicFrameLocks noGrp="1"/>
              </p:cNvGraphicFramePr>
              <p:nvPr>
                <p:extLst>
                  <p:ext uri="{D42A27DB-BD31-4B8C-83A1-F6EECF244321}">
                    <p14:modId xmlns:p14="http://schemas.microsoft.com/office/powerpoint/2010/main" val="4100603538"/>
                  </p:ext>
                </p:extLst>
              </p:nvPr>
            </p:nvGraphicFramePr>
            <p:xfrm>
              <a:off x="2922057" y="2080458"/>
              <a:ext cx="3377651" cy="3012723"/>
            </p:xfrm>
            <a:graphic>
              <a:graphicData uri="http://schemas.openxmlformats.org/drawingml/2006/table">
                <a:tbl>
                  <a:tblPr firstRow="1" bandRow="1">
                    <a:tableStyleId>{5940675A-B579-460E-94D1-54222C63F5DA}</a:tableStyleId>
                  </a:tblPr>
                  <a:tblGrid>
                    <a:gridCol w="737743">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vi-VN" b="0" i="1" smtClean="0">
                                        <a:latin typeface="Cambria Math" panose="02040503050406030204" pitchFamily="18" charset="0"/>
                                      </a:rPr>
                                      <m:t>0</m:t>
                                    </m:r>
                                  </m:sub>
                                  <m:sup>
                                    <m:r>
                                      <a:rPr lang="vi-VN"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vi-VN" b="0" i="1" smtClean="0">
                                        <a:latin typeface="Cambria Math" panose="02040503050406030204" pitchFamily="18" charset="0"/>
                                      </a:rPr>
                                      <m:t>0</m:t>
                                    </m:r>
                                  </m:sub>
                                  <m:sup>
                                    <m:r>
                                      <a:rPr lang="vi-VN" b="0" i="1" smtClean="0">
                                        <a:latin typeface="Cambria Math" panose="02040503050406030204" pitchFamily="18" charset="0"/>
                                      </a:rPr>
                                      <m:t>2</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0</m:t>
                                    </m:r>
                                  </m:sub>
                                  <m:sup>
                                    <m:r>
                                      <a:rPr lang="en-US" b="0" i="1" smtClean="0">
                                        <a:latin typeface="Cambria Math" panose="02040503050406030204" pitchFamily="18" charset="0"/>
                                      </a:rPr>
                                      <m:t>𝑛</m:t>
                                    </m:r>
                                    <m:r>
                                      <a:rPr lang="vi-VN" b="0" i="1" smtClean="0">
                                        <a:latin typeface="Cambria Math" panose="02040503050406030204" pitchFamily="18" charset="0"/>
                                      </a:rPr>
                                      <m:t>−1</m:t>
                                    </m:r>
                                  </m:sup>
                                </m:sSubSup>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0</m:t>
                                    </m:r>
                                  </m:sub>
                                  <m:sup>
                                    <m:r>
                                      <a:rPr lang="en-US" b="0" i="1" smtClean="0">
                                        <a:latin typeface="Cambria Math" panose="02040503050406030204" pitchFamily="18" charset="0"/>
                                      </a:rPr>
                                      <m:t>𝑛</m:t>
                                    </m:r>
                                  </m:sup>
                                </m:sSubSup>
                              </m:oMath>
                            </m:oMathPara>
                          </a14:m>
                          <a:endParaRPr lang="en-US" b="0" dirty="0"/>
                        </a:p>
                      </a:txBody>
                      <a:tcPr>
                        <a:solidFill>
                          <a:schemeClr val="accent6">
                            <a:lumMod val="40000"/>
                            <a:lumOff val="60000"/>
                          </a:schemeClr>
                        </a:solidFill>
                      </a:tcPr>
                    </a:tc>
                    <a:extLst>
                      <a:ext uri="{0D108BD9-81ED-4DB2-BD59-A6C34878D82A}">
                        <a16:rowId xmlns:a16="http://schemas.microsoft.com/office/drawing/2014/main" val="155009543"/>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1467823086"/>
                      </a:ext>
                    </a:extLst>
                  </a:tr>
                  <a:tr h="430389">
                    <a:tc>
                      <a:txBody>
                        <a:bodyPr/>
                        <a:lstStyle/>
                        <a:p>
                          <a:pPr algn="ct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extLst>
                      <a:ext uri="{0D108BD9-81ED-4DB2-BD59-A6C34878D82A}">
                        <a16:rowId xmlns:a16="http://schemas.microsoft.com/office/drawing/2014/main" val="3294500032"/>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2299177582"/>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2702332351"/>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2</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182168929"/>
                      </a:ext>
                    </a:extLst>
                  </a:tr>
                  <a:tr h="4303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1</m:t>
                                    </m:r>
                                  </m:sup>
                                </m:sSubSup>
                              </m:oMath>
                            </m:oMathPara>
                          </a14:m>
                          <a:endParaRPr lang="en-US" b="0" dirty="0">
                            <a:solidFill>
                              <a:srgbClr val="C00000"/>
                            </a:solidFill>
                          </a:endParaRP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2</m:t>
                                    </m:r>
                                  </m:sup>
                                </m:sSubSup>
                              </m:oMath>
                            </m:oMathPara>
                          </a14:m>
                          <a:endParaRPr lang="en-US" b="1" dirty="0">
                            <a:solidFill>
                              <a:srgbClr val="C00000"/>
                            </a:solidFill>
                          </a:endParaRP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sup>
                                </m:sSubSup>
                              </m:oMath>
                            </m:oMathPara>
                          </a14:m>
                          <a:endParaRPr lang="en-US" b="1" dirty="0">
                            <a:solidFill>
                              <a:srgbClr val="C00000"/>
                            </a:solidFill>
                          </a:endParaRP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𝑛</m:t>
                                    </m:r>
                                  </m:sup>
                                </m:sSubSup>
                              </m:oMath>
                            </m:oMathPara>
                          </a14:m>
                          <a:endParaRPr lang="en-US" b="1" dirty="0">
                            <a:solidFill>
                              <a:srgbClr val="C00000"/>
                            </a:solidFill>
                          </a:endParaRPr>
                        </a:p>
                      </a:txBody>
                      <a:tcPr>
                        <a:solidFill>
                          <a:schemeClr val="accent2">
                            <a:lumMod val="40000"/>
                            <a:lumOff val="60000"/>
                          </a:schemeClr>
                        </a:solidFill>
                      </a:tcPr>
                    </a:tc>
                    <a:extLst>
                      <a:ext uri="{0D108BD9-81ED-4DB2-BD59-A6C34878D82A}">
                        <a16:rowId xmlns:a16="http://schemas.microsoft.com/office/drawing/2014/main" val="309082988"/>
                      </a:ext>
                    </a:extLst>
                  </a:tr>
                </a:tbl>
              </a:graphicData>
            </a:graphic>
          </p:graphicFrame>
        </mc:Choice>
        <mc:Fallback>
          <p:graphicFrame>
            <p:nvGraphicFramePr>
              <p:cNvPr id="24" name="Table 23">
                <a:extLst>
                  <a:ext uri="{FF2B5EF4-FFF2-40B4-BE49-F238E27FC236}">
                    <a16:creationId xmlns:a16="http://schemas.microsoft.com/office/drawing/2014/main" id="{29E77341-F2D7-0A43-92B7-C04BC50AAB10}"/>
                  </a:ext>
                </a:extLst>
              </p:cNvPr>
              <p:cNvGraphicFramePr>
                <a:graphicFrameLocks noGrp="1"/>
              </p:cNvGraphicFramePr>
              <p:nvPr>
                <p:extLst>
                  <p:ext uri="{D42A27DB-BD31-4B8C-83A1-F6EECF244321}">
                    <p14:modId xmlns:p14="http://schemas.microsoft.com/office/powerpoint/2010/main" val="4100603538"/>
                  </p:ext>
                </p:extLst>
              </p:nvPr>
            </p:nvGraphicFramePr>
            <p:xfrm>
              <a:off x="2922057" y="2080458"/>
              <a:ext cx="3377651" cy="3012723"/>
            </p:xfrm>
            <a:graphic>
              <a:graphicData uri="http://schemas.openxmlformats.org/drawingml/2006/table">
                <a:tbl>
                  <a:tblPr firstRow="1" bandRow="1">
                    <a:tableStyleId>{5940675A-B579-460E-94D1-54222C63F5DA}</a:tableStyleId>
                  </a:tblPr>
                  <a:tblGrid>
                    <a:gridCol w="737743">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endParaRPr lang="en-US"/>
                        </a:p>
                      </a:txBody>
                      <a:tcPr>
                        <a:blipFill>
                          <a:blip r:embed="rId3"/>
                          <a:stretch>
                            <a:fillRect l="-1724" r="-360345" b="-608824"/>
                          </a:stretch>
                        </a:blipFill>
                      </a:tcPr>
                    </a:tc>
                    <a:tc>
                      <a:txBody>
                        <a:bodyPr/>
                        <a:lstStyle/>
                        <a:p>
                          <a:endParaRPr lang="en-US"/>
                        </a:p>
                      </a:txBody>
                      <a:tcPr>
                        <a:blipFill>
                          <a:blip r:embed="rId3"/>
                          <a:stretch>
                            <a:fillRect l="-113462" r="-301923" b="-608824"/>
                          </a:stretch>
                        </a:blipFill>
                      </a:tcPr>
                    </a:tc>
                    <a:tc>
                      <a:txBody>
                        <a:bodyPr/>
                        <a:lstStyle/>
                        <a:p>
                          <a:endParaRPr lang="en-US"/>
                        </a:p>
                      </a:txBody>
                      <a:tcPr>
                        <a:blipFill>
                          <a:blip r:embed="rId3"/>
                          <a:stretch>
                            <a:fillRect l="-209434" r="-196226" b="-608824"/>
                          </a:stretch>
                        </a:blipFill>
                      </a:tcPr>
                    </a:tc>
                    <a:tc>
                      <a:txBody>
                        <a:bodyPr/>
                        <a:lstStyle/>
                        <a:p>
                          <a:endParaRPr lang="en-US"/>
                        </a:p>
                      </a:txBody>
                      <a:tcPr>
                        <a:blipFill>
                          <a:blip r:embed="rId3"/>
                          <a:stretch>
                            <a:fillRect l="-315385" r="-100000" b="-608824"/>
                          </a:stretch>
                        </a:blipFill>
                      </a:tcPr>
                    </a:tc>
                    <a:tc>
                      <a:txBody>
                        <a:bodyPr/>
                        <a:lstStyle/>
                        <a:p>
                          <a:endParaRPr lang="en-US"/>
                        </a:p>
                      </a:txBody>
                      <a:tcPr>
                        <a:blipFill>
                          <a:blip r:embed="rId3"/>
                          <a:stretch>
                            <a:fillRect l="-415385" b="-608824"/>
                          </a:stretch>
                        </a:blipFill>
                      </a:tcPr>
                    </a:tc>
                    <a:extLst>
                      <a:ext uri="{0D108BD9-81ED-4DB2-BD59-A6C34878D82A}">
                        <a16:rowId xmlns:a16="http://schemas.microsoft.com/office/drawing/2014/main" val="155009543"/>
                      </a:ext>
                    </a:extLst>
                  </a:tr>
                  <a:tr h="430389">
                    <a:tc>
                      <a:txBody>
                        <a:bodyPr/>
                        <a:lstStyle/>
                        <a:p>
                          <a:endParaRPr lang="en-US"/>
                        </a:p>
                      </a:txBody>
                      <a:tcPr>
                        <a:blipFill>
                          <a:blip r:embed="rId3"/>
                          <a:stretch>
                            <a:fillRect l="-1724" t="-100000" r="-360345" b="-508824"/>
                          </a:stretch>
                        </a:blipFill>
                      </a:tcPr>
                    </a:tc>
                    <a:tc>
                      <a:txBody>
                        <a:bodyPr/>
                        <a:lstStyle/>
                        <a:p>
                          <a:endParaRPr lang="en-US"/>
                        </a:p>
                      </a:txBody>
                      <a:tcPr>
                        <a:blipFill>
                          <a:blip r:embed="rId3"/>
                          <a:stretch>
                            <a:fillRect l="-113462" t="-100000" r="-301923" b="-508824"/>
                          </a:stretch>
                        </a:blipFill>
                      </a:tcPr>
                    </a:tc>
                    <a:tc>
                      <a:txBody>
                        <a:bodyPr/>
                        <a:lstStyle/>
                        <a:p>
                          <a:endParaRPr lang="en-US"/>
                        </a:p>
                      </a:txBody>
                      <a:tcPr>
                        <a:blipFill>
                          <a:blip r:embed="rId3"/>
                          <a:stretch>
                            <a:fillRect l="-209434" t="-100000" r="-196226" b="-508824"/>
                          </a:stretch>
                        </a:blipFill>
                      </a:tcPr>
                    </a:tc>
                    <a:tc>
                      <a:txBody>
                        <a:bodyPr/>
                        <a:lstStyle/>
                        <a:p>
                          <a:endParaRPr lang="en-US"/>
                        </a:p>
                      </a:txBody>
                      <a:tcPr>
                        <a:blipFill>
                          <a:blip r:embed="rId3"/>
                          <a:stretch>
                            <a:fillRect l="-315385" t="-100000" r="-100000" b="-508824"/>
                          </a:stretch>
                        </a:blipFill>
                      </a:tcPr>
                    </a:tc>
                    <a:tc>
                      <a:txBody>
                        <a:bodyPr/>
                        <a:lstStyle/>
                        <a:p>
                          <a:endParaRPr lang="en-US"/>
                        </a:p>
                      </a:txBody>
                      <a:tcPr>
                        <a:blipFill>
                          <a:blip r:embed="rId3"/>
                          <a:stretch>
                            <a:fillRect l="-415385" t="-100000" b="-508824"/>
                          </a:stretch>
                        </a:blipFill>
                      </a:tcPr>
                    </a:tc>
                    <a:extLst>
                      <a:ext uri="{0D108BD9-81ED-4DB2-BD59-A6C34878D82A}">
                        <a16:rowId xmlns:a16="http://schemas.microsoft.com/office/drawing/2014/main" val="1467823086"/>
                      </a:ext>
                    </a:extLst>
                  </a:tr>
                  <a:tr h="430389">
                    <a:tc>
                      <a:txBody>
                        <a:bodyPr/>
                        <a:lstStyle/>
                        <a:p>
                          <a:pPr algn="ct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extLst>
                      <a:ext uri="{0D108BD9-81ED-4DB2-BD59-A6C34878D82A}">
                        <a16:rowId xmlns:a16="http://schemas.microsoft.com/office/drawing/2014/main" val="3294500032"/>
                      </a:ext>
                    </a:extLst>
                  </a:tr>
                  <a:tr h="430389">
                    <a:tc>
                      <a:txBody>
                        <a:bodyPr/>
                        <a:lstStyle/>
                        <a:p>
                          <a:endParaRPr lang="en-US"/>
                        </a:p>
                      </a:txBody>
                      <a:tcPr>
                        <a:blipFill>
                          <a:blip r:embed="rId3"/>
                          <a:stretch>
                            <a:fillRect l="-1724" t="-291429" r="-360345" b="-297143"/>
                          </a:stretch>
                        </a:blipFill>
                      </a:tcPr>
                    </a:tc>
                    <a:tc>
                      <a:txBody>
                        <a:bodyPr/>
                        <a:lstStyle/>
                        <a:p>
                          <a:endParaRPr lang="en-US"/>
                        </a:p>
                      </a:txBody>
                      <a:tcPr>
                        <a:blipFill>
                          <a:blip r:embed="rId3"/>
                          <a:stretch>
                            <a:fillRect l="-113462" t="-291429" r="-301923" b="-297143"/>
                          </a:stretch>
                        </a:blipFill>
                      </a:tcPr>
                    </a:tc>
                    <a:tc>
                      <a:txBody>
                        <a:bodyPr/>
                        <a:lstStyle/>
                        <a:p>
                          <a:endParaRPr lang="en-US"/>
                        </a:p>
                      </a:txBody>
                      <a:tcPr>
                        <a:blipFill>
                          <a:blip r:embed="rId3"/>
                          <a:stretch>
                            <a:fillRect l="-209434" t="-291429" r="-196226" b="-297143"/>
                          </a:stretch>
                        </a:blipFill>
                      </a:tcPr>
                    </a:tc>
                    <a:tc>
                      <a:txBody>
                        <a:bodyPr/>
                        <a:lstStyle/>
                        <a:p>
                          <a:endParaRPr lang="en-US"/>
                        </a:p>
                      </a:txBody>
                      <a:tcPr>
                        <a:blipFill>
                          <a:blip r:embed="rId3"/>
                          <a:stretch>
                            <a:fillRect l="-315385" t="-291429" r="-100000" b="-297143"/>
                          </a:stretch>
                        </a:blipFill>
                      </a:tcPr>
                    </a:tc>
                    <a:tc>
                      <a:txBody>
                        <a:bodyPr/>
                        <a:lstStyle/>
                        <a:p>
                          <a:endParaRPr lang="en-US"/>
                        </a:p>
                      </a:txBody>
                      <a:tcPr>
                        <a:blipFill>
                          <a:blip r:embed="rId3"/>
                          <a:stretch>
                            <a:fillRect l="-415385" t="-291429" b="-297143"/>
                          </a:stretch>
                        </a:blipFill>
                      </a:tcPr>
                    </a:tc>
                    <a:extLst>
                      <a:ext uri="{0D108BD9-81ED-4DB2-BD59-A6C34878D82A}">
                        <a16:rowId xmlns:a16="http://schemas.microsoft.com/office/drawing/2014/main" val="2299177582"/>
                      </a:ext>
                    </a:extLst>
                  </a:tr>
                  <a:tr h="430389">
                    <a:tc>
                      <a:txBody>
                        <a:bodyPr/>
                        <a:lstStyle/>
                        <a:p>
                          <a:endParaRPr lang="en-US"/>
                        </a:p>
                      </a:txBody>
                      <a:tcPr>
                        <a:blipFill>
                          <a:blip r:embed="rId3"/>
                          <a:stretch>
                            <a:fillRect l="-1724" t="-402941" r="-360345" b="-205882"/>
                          </a:stretch>
                        </a:blipFill>
                      </a:tcPr>
                    </a:tc>
                    <a:tc>
                      <a:txBody>
                        <a:bodyPr/>
                        <a:lstStyle/>
                        <a:p>
                          <a:endParaRPr lang="en-US"/>
                        </a:p>
                      </a:txBody>
                      <a:tcPr>
                        <a:blipFill>
                          <a:blip r:embed="rId3"/>
                          <a:stretch>
                            <a:fillRect l="-113462" t="-402941" r="-301923" b="-205882"/>
                          </a:stretch>
                        </a:blipFill>
                      </a:tcPr>
                    </a:tc>
                    <a:tc>
                      <a:txBody>
                        <a:bodyPr/>
                        <a:lstStyle/>
                        <a:p>
                          <a:endParaRPr lang="en-US"/>
                        </a:p>
                      </a:txBody>
                      <a:tcPr>
                        <a:blipFill>
                          <a:blip r:embed="rId3"/>
                          <a:stretch>
                            <a:fillRect l="-209434" t="-402941" r="-196226" b="-205882"/>
                          </a:stretch>
                        </a:blipFill>
                      </a:tcPr>
                    </a:tc>
                    <a:tc>
                      <a:txBody>
                        <a:bodyPr/>
                        <a:lstStyle/>
                        <a:p>
                          <a:endParaRPr lang="en-US"/>
                        </a:p>
                      </a:txBody>
                      <a:tcPr>
                        <a:blipFill>
                          <a:blip r:embed="rId3"/>
                          <a:stretch>
                            <a:fillRect l="-315385" t="-402941" r="-100000" b="-205882"/>
                          </a:stretch>
                        </a:blipFill>
                      </a:tcPr>
                    </a:tc>
                    <a:tc>
                      <a:txBody>
                        <a:bodyPr/>
                        <a:lstStyle/>
                        <a:p>
                          <a:endParaRPr lang="en-US"/>
                        </a:p>
                      </a:txBody>
                      <a:tcPr>
                        <a:blipFill>
                          <a:blip r:embed="rId3"/>
                          <a:stretch>
                            <a:fillRect l="-415385" t="-402941" b="-205882"/>
                          </a:stretch>
                        </a:blipFill>
                      </a:tcPr>
                    </a:tc>
                    <a:extLst>
                      <a:ext uri="{0D108BD9-81ED-4DB2-BD59-A6C34878D82A}">
                        <a16:rowId xmlns:a16="http://schemas.microsoft.com/office/drawing/2014/main" val="2702332351"/>
                      </a:ext>
                    </a:extLst>
                  </a:tr>
                  <a:tr h="430389">
                    <a:tc>
                      <a:txBody>
                        <a:bodyPr/>
                        <a:lstStyle/>
                        <a:p>
                          <a:endParaRPr lang="en-US"/>
                        </a:p>
                      </a:txBody>
                      <a:tcPr>
                        <a:blipFill>
                          <a:blip r:embed="rId3"/>
                          <a:stretch>
                            <a:fillRect l="-1724" t="-502941" r="-360345" b="-105882"/>
                          </a:stretch>
                        </a:blipFill>
                      </a:tcPr>
                    </a:tc>
                    <a:tc>
                      <a:txBody>
                        <a:bodyPr/>
                        <a:lstStyle/>
                        <a:p>
                          <a:endParaRPr lang="en-US"/>
                        </a:p>
                      </a:txBody>
                      <a:tcPr>
                        <a:blipFill>
                          <a:blip r:embed="rId3"/>
                          <a:stretch>
                            <a:fillRect l="-113462" t="-502941" r="-301923" b="-105882"/>
                          </a:stretch>
                        </a:blipFill>
                      </a:tcPr>
                    </a:tc>
                    <a:tc>
                      <a:txBody>
                        <a:bodyPr/>
                        <a:lstStyle/>
                        <a:p>
                          <a:endParaRPr lang="en-US"/>
                        </a:p>
                      </a:txBody>
                      <a:tcPr>
                        <a:blipFill>
                          <a:blip r:embed="rId3"/>
                          <a:stretch>
                            <a:fillRect l="-209434" t="-502941" r="-196226" b="-105882"/>
                          </a:stretch>
                        </a:blipFill>
                      </a:tcPr>
                    </a:tc>
                    <a:tc>
                      <a:txBody>
                        <a:bodyPr/>
                        <a:lstStyle/>
                        <a:p>
                          <a:endParaRPr lang="en-US"/>
                        </a:p>
                      </a:txBody>
                      <a:tcPr>
                        <a:blipFill>
                          <a:blip r:embed="rId3"/>
                          <a:stretch>
                            <a:fillRect l="-315385" t="-502941" r="-100000" b="-105882"/>
                          </a:stretch>
                        </a:blipFill>
                      </a:tcPr>
                    </a:tc>
                    <a:tc>
                      <a:txBody>
                        <a:bodyPr/>
                        <a:lstStyle/>
                        <a:p>
                          <a:endParaRPr lang="en-US"/>
                        </a:p>
                      </a:txBody>
                      <a:tcPr>
                        <a:blipFill>
                          <a:blip r:embed="rId3"/>
                          <a:stretch>
                            <a:fillRect l="-415385" t="-502941" b="-105882"/>
                          </a:stretch>
                        </a:blipFill>
                      </a:tcPr>
                    </a:tc>
                    <a:extLst>
                      <a:ext uri="{0D108BD9-81ED-4DB2-BD59-A6C34878D82A}">
                        <a16:rowId xmlns:a16="http://schemas.microsoft.com/office/drawing/2014/main" val="182168929"/>
                      </a:ext>
                    </a:extLst>
                  </a:tr>
                  <a:tr h="430389">
                    <a:tc>
                      <a:txBody>
                        <a:bodyPr/>
                        <a:lstStyle/>
                        <a:p>
                          <a:endParaRPr lang="en-US"/>
                        </a:p>
                      </a:txBody>
                      <a:tcPr>
                        <a:blipFill>
                          <a:blip r:embed="rId3"/>
                          <a:stretch>
                            <a:fillRect l="-1724" t="-602941" r="-360345" b="-5882"/>
                          </a:stretch>
                        </a:blipFill>
                      </a:tcPr>
                    </a:tc>
                    <a:tc>
                      <a:txBody>
                        <a:bodyPr/>
                        <a:lstStyle/>
                        <a:p>
                          <a:endParaRPr lang="en-US"/>
                        </a:p>
                      </a:txBody>
                      <a:tcPr>
                        <a:blipFill>
                          <a:blip r:embed="rId3"/>
                          <a:stretch>
                            <a:fillRect l="-113462" t="-602941" r="-301923" b="-58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a:t>
                          </a:r>
                        </a:p>
                      </a:txBody>
                      <a:tcPr>
                        <a:noFill/>
                      </a:tcPr>
                    </a:tc>
                    <a:tc>
                      <a:txBody>
                        <a:bodyPr/>
                        <a:lstStyle/>
                        <a:p>
                          <a:endParaRPr lang="en-US"/>
                        </a:p>
                      </a:txBody>
                      <a:tcPr>
                        <a:blipFill>
                          <a:blip r:embed="rId3"/>
                          <a:stretch>
                            <a:fillRect l="-315385" t="-602941" r="-100000" b="-5882"/>
                          </a:stretch>
                        </a:blipFill>
                      </a:tcPr>
                    </a:tc>
                    <a:tc>
                      <a:txBody>
                        <a:bodyPr/>
                        <a:lstStyle/>
                        <a:p>
                          <a:endParaRPr lang="en-US"/>
                        </a:p>
                      </a:txBody>
                      <a:tcPr>
                        <a:blipFill>
                          <a:blip r:embed="rId3"/>
                          <a:stretch>
                            <a:fillRect l="-415385" t="-602941" b="-5882"/>
                          </a:stretch>
                        </a:blipFill>
                      </a:tcPr>
                    </a:tc>
                    <a:extLst>
                      <a:ext uri="{0D108BD9-81ED-4DB2-BD59-A6C34878D82A}">
                        <a16:rowId xmlns:a16="http://schemas.microsoft.com/office/drawing/2014/main" val="309082988"/>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A7574BC-2591-1E4E-9BEE-B07B4EABE4E7}"/>
                  </a:ext>
                </a:extLst>
              </p:cNvPr>
              <p:cNvSpPr txBox="1"/>
              <p:nvPr/>
            </p:nvSpPr>
            <p:spPr>
              <a:xfrm>
                <a:off x="2492727" y="2102737"/>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8" name="TextBox 7">
                <a:extLst>
                  <a:ext uri="{FF2B5EF4-FFF2-40B4-BE49-F238E27FC236}">
                    <a16:creationId xmlns:a16="http://schemas.microsoft.com/office/drawing/2014/main" id="{FA7574BC-2591-1E4E-9BEE-B07B4EABE4E7}"/>
                  </a:ext>
                </a:extLst>
              </p:cNvPr>
              <p:cNvSpPr txBox="1">
                <a:spLocks noRot="1" noChangeAspect="1" noMove="1" noResize="1" noEditPoints="1" noAdjustHandles="1" noChangeArrowheads="1" noChangeShapeType="1" noTextEdit="1"/>
              </p:cNvSpPr>
              <p:nvPr/>
            </p:nvSpPr>
            <p:spPr>
              <a:xfrm>
                <a:off x="2492727" y="2102737"/>
                <a:ext cx="36580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18A809E-74DC-C44A-B388-2E945D2D0FFF}"/>
                  </a:ext>
                </a:extLst>
              </p:cNvPr>
              <p:cNvSpPr txBox="1"/>
              <p:nvPr/>
            </p:nvSpPr>
            <p:spPr>
              <a:xfrm>
                <a:off x="2482076" y="2493768"/>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9" name="TextBox 8">
                <a:extLst>
                  <a:ext uri="{FF2B5EF4-FFF2-40B4-BE49-F238E27FC236}">
                    <a16:creationId xmlns:a16="http://schemas.microsoft.com/office/drawing/2014/main" id="{D18A809E-74DC-C44A-B388-2E945D2D0FFF}"/>
                  </a:ext>
                </a:extLst>
              </p:cNvPr>
              <p:cNvSpPr txBox="1">
                <a:spLocks noRot="1" noChangeAspect="1" noMove="1" noResize="1" noEditPoints="1" noAdjustHandles="1" noChangeArrowheads="1" noChangeShapeType="1" noTextEdit="1"/>
              </p:cNvSpPr>
              <p:nvPr/>
            </p:nvSpPr>
            <p:spPr>
              <a:xfrm>
                <a:off x="2482076" y="2493768"/>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807E620-909B-474C-8C41-7B89C72D9F76}"/>
                  </a:ext>
                </a:extLst>
              </p:cNvPr>
              <p:cNvSpPr txBox="1"/>
              <p:nvPr/>
            </p:nvSpPr>
            <p:spPr>
              <a:xfrm>
                <a:off x="2295711" y="3416792"/>
                <a:ext cx="7385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−2</m:t>
                      </m:r>
                    </m:oMath>
                  </m:oMathPara>
                </a14:m>
                <a:endParaRPr lang="en-US" dirty="0"/>
              </a:p>
            </p:txBody>
          </p:sp>
        </mc:Choice>
        <mc:Fallback xmlns="">
          <p:sp>
            <p:nvSpPr>
              <p:cNvPr id="10" name="TextBox 9">
                <a:extLst>
                  <a:ext uri="{FF2B5EF4-FFF2-40B4-BE49-F238E27FC236}">
                    <a16:creationId xmlns:a16="http://schemas.microsoft.com/office/drawing/2014/main" id="{8807E620-909B-474C-8C41-7B89C72D9F76}"/>
                  </a:ext>
                </a:extLst>
              </p:cNvPr>
              <p:cNvSpPr txBox="1">
                <a:spLocks noRot="1" noChangeAspect="1" noMove="1" noResize="1" noEditPoints="1" noAdjustHandles="1" noChangeArrowheads="1" noChangeShapeType="1" noTextEdit="1"/>
              </p:cNvSpPr>
              <p:nvPr/>
            </p:nvSpPr>
            <p:spPr>
              <a:xfrm>
                <a:off x="2295711" y="3416792"/>
                <a:ext cx="73853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A76AF95-50A8-D44F-8671-49701B6A1348}"/>
                  </a:ext>
                </a:extLst>
              </p:cNvPr>
              <p:cNvSpPr txBox="1"/>
              <p:nvPr/>
            </p:nvSpPr>
            <p:spPr>
              <a:xfrm>
                <a:off x="2282257" y="3843044"/>
                <a:ext cx="7385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m:oMathPara>
                </a14:m>
                <a:endParaRPr lang="en-US" dirty="0"/>
              </a:p>
            </p:txBody>
          </p:sp>
        </mc:Choice>
        <mc:Fallback xmlns="">
          <p:sp>
            <p:nvSpPr>
              <p:cNvPr id="11" name="TextBox 10">
                <a:extLst>
                  <a:ext uri="{FF2B5EF4-FFF2-40B4-BE49-F238E27FC236}">
                    <a16:creationId xmlns:a16="http://schemas.microsoft.com/office/drawing/2014/main" id="{DA76AF95-50A8-D44F-8671-49701B6A1348}"/>
                  </a:ext>
                </a:extLst>
              </p:cNvPr>
              <p:cNvSpPr txBox="1">
                <a:spLocks noRot="1" noChangeAspect="1" noMove="1" noResize="1" noEditPoints="1" noAdjustHandles="1" noChangeArrowheads="1" noChangeShapeType="1" noTextEdit="1"/>
              </p:cNvSpPr>
              <p:nvPr/>
            </p:nvSpPr>
            <p:spPr>
              <a:xfrm>
                <a:off x="2282257" y="3843044"/>
                <a:ext cx="73853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4A4A52-ADC1-D546-92F1-01E5BBD675DD}"/>
                  </a:ext>
                </a:extLst>
              </p:cNvPr>
              <p:cNvSpPr txBox="1"/>
              <p:nvPr/>
            </p:nvSpPr>
            <p:spPr>
              <a:xfrm>
                <a:off x="2461740" y="4289264"/>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2" name="TextBox 11">
                <a:extLst>
                  <a:ext uri="{FF2B5EF4-FFF2-40B4-BE49-F238E27FC236}">
                    <a16:creationId xmlns:a16="http://schemas.microsoft.com/office/drawing/2014/main" id="{7F4A4A52-ADC1-D546-92F1-01E5BBD675DD}"/>
                  </a:ext>
                </a:extLst>
              </p:cNvPr>
              <p:cNvSpPr txBox="1">
                <a:spLocks noRot="1" noChangeAspect="1" noMove="1" noResize="1" noEditPoints="1" noAdjustHandles="1" noChangeArrowheads="1" noChangeShapeType="1" noTextEdit="1"/>
              </p:cNvSpPr>
              <p:nvPr/>
            </p:nvSpPr>
            <p:spPr>
              <a:xfrm>
                <a:off x="2461740" y="4289264"/>
                <a:ext cx="334579" cy="369332"/>
              </a:xfrm>
              <a:prstGeom prst="rect">
                <a:avLst/>
              </a:prstGeom>
              <a:blipFill>
                <a:blip r:embed="rId8"/>
                <a:stretch>
                  <a:fillRect/>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270117C2-1326-7B47-9794-A77DC474ABE4}"/>
              </a:ext>
            </a:extLst>
          </p:cNvPr>
          <p:cNvCxnSpPr/>
          <p:nvPr/>
        </p:nvCxnSpPr>
        <p:spPr>
          <a:xfrm flipH="1">
            <a:off x="1869141" y="4658596"/>
            <a:ext cx="1052916" cy="0"/>
          </a:xfrm>
          <a:prstGeom prst="line">
            <a:avLst/>
          </a:prstGeom>
          <a:ln>
            <a:prstDash val="dash"/>
          </a:ln>
        </p:spPr>
        <p:style>
          <a:lnRef idx="1">
            <a:schemeClr val="dk1"/>
          </a:lnRef>
          <a:fillRef idx="0">
            <a:schemeClr val="dk1"/>
          </a:fillRef>
          <a:effectRef idx="0">
            <a:schemeClr val="dk1"/>
          </a:effectRef>
          <a:fontRef idx="minor">
            <a:schemeClr val="tx1"/>
          </a:fontRef>
        </p:style>
      </p:cxnSp>
      <p:graphicFrame>
        <p:nvGraphicFramePr>
          <p:cNvPr id="15" name="Table 14">
            <a:extLst>
              <a:ext uri="{FF2B5EF4-FFF2-40B4-BE49-F238E27FC236}">
                <a16:creationId xmlns:a16="http://schemas.microsoft.com/office/drawing/2014/main" id="{4B600D33-18E0-A540-B42D-706E707BFA0F}"/>
              </a:ext>
            </a:extLst>
          </p:cNvPr>
          <p:cNvGraphicFramePr>
            <a:graphicFrameLocks noGrp="1"/>
          </p:cNvGraphicFramePr>
          <p:nvPr>
            <p:extLst>
              <p:ext uri="{D42A27DB-BD31-4B8C-83A1-F6EECF244321}">
                <p14:modId xmlns:p14="http://schemas.microsoft.com/office/powerpoint/2010/main" val="2991674079"/>
              </p:ext>
            </p:extLst>
          </p:nvPr>
        </p:nvGraphicFramePr>
        <p:xfrm>
          <a:off x="6826263" y="250874"/>
          <a:ext cx="2063364" cy="741680"/>
        </p:xfrm>
        <a:graphic>
          <a:graphicData uri="http://schemas.openxmlformats.org/drawingml/2006/table">
            <a:tbl>
              <a:tblPr firstRow="1" bandRow="1">
                <a:tableStyleId>{5940675A-B579-460E-94D1-54222C63F5DA}</a:tableStyleId>
              </a:tblPr>
              <a:tblGrid>
                <a:gridCol w="501694">
                  <a:extLst>
                    <a:ext uri="{9D8B030D-6E8A-4147-A177-3AD203B41FA5}">
                      <a16:colId xmlns:a16="http://schemas.microsoft.com/office/drawing/2014/main" val="3913447629"/>
                    </a:ext>
                  </a:extLst>
                </a:gridCol>
                <a:gridCol w="1561670">
                  <a:extLst>
                    <a:ext uri="{9D8B030D-6E8A-4147-A177-3AD203B41FA5}">
                      <a16:colId xmlns:a16="http://schemas.microsoft.com/office/drawing/2014/main" val="2553086163"/>
                    </a:ext>
                  </a:extLst>
                </a:gridCol>
              </a:tblGrid>
              <a:tr h="370840">
                <a:tc>
                  <a:txBody>
                    <a:bodyPr/>
                    <a:lstStyle/>
                    <a:p>
                      <a:endParaRPr lang="en-US" dirty="0"/>
                    </a:p>
                  </a:txBody>
                  <a:tcPr>
                    <a:solidFill>
                      <a:schemeClr val="accent2">
                        <a:lumMod val="40000"/>
                        <a:lumOff val="60000"/>
                      </a:schemeClr>
                    </a:solidFill>
                  </a:tcPr>
                </a:tc>
                <a:tc>
                  <a:txBody>
                    <a:bodyPr/>
                    <a:lstStyle/>
                    <a:p>
                      <a:r>
                        <a:rPr lang="en-US" sz="1600" dirty="0"/>
                        <a:t>Predicted data</a:t>
                      </a:r>
                    </a:p>
                  </a:txBody>
                  <a:tcPr/>
                </a:tc>
                <a:extLst>
                  <a:ext uri="{0D108BD9-81ED-4DB2-BD59-A6C34878D82A}">
                    <a16:rowId xmlns:a16="http://schemas.microsoft.com/office/drawing/2014/main" val="524698429"/>
                  </a:ext>
                </a:extLst>
              </a:tr>
              <a:tr h="370840">
                <a:tc>
                  <a:txBody>
                    <a:bodyPr/>
                    <a:lstStyle/>
                    <a:p>
                      <a:endParaRPr lang="en-US" dirty="0"/>
                    </a:p>
                  </a:txBody>
                  <a:tcPr>
                    <a:solidFill>
                      <a:schemeClr val="accent6">
                        <a:lumMod val="40000"/>
                        <a:lumOff val="60000"/>
                      </a:schemeClr>
                    </a:solidFill>
                  </a:tcPr>
                </a:tc>
                <a:tc>
                  <a:txBody>
                    <a:bodyPr/>
                    <a:lstStyle/>
                    <a:p>
                      <a:r>
                        <a:rPr lang="en-US" sz="1600" dirty="0"/>
                        <a:t>Measured data</a:t>
                      </a:r>
                    </a:p>
                  </a:txBody>
                  <a:tcPr/>
                </a:tc>
                <a:extLst>
                  <a:ext uri="{0D108BD9-81ED-4DB2-BD59-A6C34878D82A}">
                    <a16:rowId xmlns:a16="http://schemas.microsoft.com/office/drawing/2014/main" val="2187283042"/>
                  </a:ext>
                </a:extLst>
              </a:tr>
            </a:tbl>
          </a:graphicData>
        </a:graphic>
      </p:graphicFrame>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3837F9A-DB97-EE4E-B539-FDCEEF2C3F70}"/>
                  </a:ext>
                </a:extLst>
              </p:cNvPr>
              <p:cNvSpPr txBox="1"/>
              <p:nvPr/>
            </p:nvSpPr>
            <p:spPr>
              <a:xfrm>
                <a:off x="2207174" y="4735484"/>
                <a:ext cx="7385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m:oMathPara>
                </a14:m>
                <a:endParaRPr lang="en-US" dirty="0"/>
              </a:p>
            </p:txBody>
          </p:sp>
        </mc:Choice>
        <mc:Fallback xmlns="">
          <p:sp>
            <p:nvSpPr>
              <p:cNvPr id="16" name="TextBox 15">
                <a:extLst>
                  <a:ext uri="{FF2B5EF4-FFF2-40B4-BE49-F238E27FC236}">
                    <a16:creationId xmlns:a16="http://schemas.microsoft.com/office/drawing/2014/main" id="{D3837F9A-DB97-EE4E-B539-FDCEEF2C3F70}"/>
                  </a:ext>
                </a:extLst>
              </p:cNvPr>
              <p:cNvSpPr txBox="1">
                <a:spLocks noRot="1" noChangeAspect="1" noMove="1" noResize="1" noEditPoints="1" noAdjustHandles="1" noChangeArrowheads="1" noChangeShapeType="1" noTextEdit="1"/>
              </p:cNvSpPr>
              <p:nvPr/>
            </p:nvSpPr>
            <p:spPr>
              <a:xfrm>
                <a:off x="2207174" y="4735484"/>
                <a:ext cx="738536"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28346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365127"/>
            <a:ext cx="7886700" cy="876652"/>
          </a:xfrm>
        </p:spPr>
        <p:txBody>
          <a:bodyPr>
            <a:normAutofit/>
          </a:bodyPr>
          <a:lstStyle/>
          <a:p>
            <a:r>
              <a:rPr lang="en-US" sz="2800" dirty="0"/>
              <a:t>AGENDA</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19</a:t>
            </a:fld>
            <a:endParaRPr lang="en-US"/>
          </a:p>
        </p:txBody>
      </p:sp>
      <p:cxnSp>
        <p:nvCxnSpPr>
          <p:cNvPr id="16" name="Straight Connector 15">
            <a:extLst>
              <a:ext uri="{FF2B5EF4-FFF2-40B4-BE49-F238E27FC236}">
                <a16:creationId xmlns:a16="http://schemas.microsoft.com/office/drawing/2014/main" id="{ECDA9B5F-DC23-3248-936A-B25AA09A53FA}"/>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887CA7C-5CDB-C04C-95EC-0F6017C3585F}"/>
              </a:ext>
            </a:extLst>
          </p:cNvPr>
          <p:cNvSpPr txBox="1"/>
          <p:nvPr/>
        </p:nvSpPr>
        <p:spPr>
          <a:xfrm>
            <a:off x="628650" y="1469571"/>
            <a:ext cx="4530343" cy="3903504"/>
          </a:xfrm>
          <a:prstGeom prst="rect">
            <a:avLst/>
          </a:prstGeom>
          <a:noFill/>
        </p:spPr>
        <p:txBody>
          <a:bodyPr wrap="none" rtlCol="0">
            <a:spAutoFit/>
          </a:bodyPr>
          <a:lstStyle/>
          <a:p>
            <a:pPr marL="285750" indent="-285750">
              <a:lnSpc>
                <a:spcPct val="150000"/>
              </a:lnSpc>
              <a:buFont typeface="Wingdings" pitchFamily="2" charset="2"/>
              <a:buChar char="q"/>
            </a:pPr>
            <a:r>
              <a:rPr lang="en-US" sz="2800" dirty="0">
                <a:solidFill>
                  <a:schemeClr val="bg1">
                    <a:lumMod val="65000"/>
                  </a:schemeClr>
                </a:solidFill>
              </a:rPr>
              <a:t>Introduction</a:t>
            </a:r>
          </a:p>
          <a:p>
            <a:pPr marL="285750" indent="-285750">
              <a:lnSpc>
                <a:spcPct val="150000"/>
              </a:lnSpc>
              <a:buFont typeface="Wingdings" pitchFamily="2" charset="2"/>
              <a:buChar char="q"/>
            </a:pPr>
            <a:r>
              <a:rPr lang="en-US" sz="2800" dirty="0">
                <a:solidFill>
                  <a:schemeClr val="bg1">
                    <a:lumMod val="65000"/>
                  </a:schemeClr>
                </a:solidFill>
              </a:rPr>
              <a:t>Related works</a:t>
            </a:r>
          </a:p>
          <a:p>
            <a:pPr marL="285750" indent="-285750">
              <a:lnSpc>
                <a:spcPct val="150000"/>
              </a:lnSpc>
              <a:buFont typeface="Wingdings" pitchFamily="2" charset="2"/>
              <a:buChar char="q"/>
            </a:pPr>
            <a:r>
              <a:rPr lang="en-US" sz="2800" dirty="0">
                <a:solidFill>
                  <a:schemeClr val="bg1">
                    <a:lumMod val="65000"/>
                  </a:schemeClr>
                </a:solidFill>
              </a:rPr>
              <a:t>Problem description</a:t>
            </a:r>
          </a:p>
          <a:p>
            <a:pPr marL="285750" indent="-285750">
              <a:lnSpc>
                <a:spcPct val="150000"/>
              </a:lnSpc>
              <a:buFont typeface="Wingdings" pitchFamily="2" charset="2"/>
              <a:buChar char="q"/>
            </a:pPr>
            <a:r>
              <a:rPr lang="en-US" sz="2800" dirty="0"/>
              <a:t>Proposed approach</a:t>
            </a:r>
          </a:p>
          <a:p>
            <a:pPr marL="285750" indent="-285750">
              <a:lnSpc>
                <a:spcPct val="150000"/>
              </a:lnSpc>
              <a:buFont typeface="Wingdings" pitchFamily="2" charset="2"/>
              <a:buChar char="q"/>
            </a:pPr>
            <a:r>
              <a:rPr lang="en-US" sz="2800" dirty="0">
                <a:solidFill>
                  <a:schemeClr val="bg1">
                    <a:lumMod val="75000"/>
                  </a:schemeClr>
                </a:solidFill>
              </a:rPr>
              <a:t>Evaluation</a:t>
            </a:r>
          </a:p>
          <a:p>
            <a:pPr marL="285750" indent="-285750">
              <a:lnSpc>
                <a:spcPct val="150000"/>
              </a:lnSpc>
              <a:buFont typeface="Wingdings" pitchFamily="2" charset="2"/>
              <a:buChar char="q"/>
            </a:pPr>
            <a:r>
              <a:rPr lang="en-US" sz="2800" dirty="0">
                <a:solidFill>
                  <a:schemeClr val="bg1">
                    <a:lumMod val="75000"/>
                  </a:schemeClr>
                </a:solidFill>
              </a:rPr>
              <a:t>Conclusion and future work</a:t>
            </a:r>
          </a:p>
        </p:txBody>
      </p:sp>
    </p:spTree>
    <p:extLst>
      <p:ext uri="{BB962C8B-B14F-4D97-AF65-F5344CB8AC3E}">
        <p14:creationId xmlns:p14="http://schemas.microsoft.com/office/powerpoint/2010/main" val="257168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365127"/>
            <a:ext cx="7886700" cy="876652"/>
          </a:xfrm>
        </p:spPr>
        <p:txBody>
          <a:bodyPr>
            <a:normAutofit/>
          </a:bodyPr>
          <a:lstStyle/>
          <a:p>
            <a:r>
              <a:rPr lang="en-US" sz="2800" dirty="0"/>
              <a:t>AGENDA</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2</a:t>
            </a:fld>
            <a:endParaRPr lang="en-US"/>
          </a:p>
        </p:txBody>
      </p:sp>
      <p:cxnSp>
        <p:nvCxnSpPr>
          <p:cNvPr id="16" name="Straight Connector 15">
            <a:extLst>
              <a:ext uri="{FF2B5EF4-FFF2-40B4-BE49-F238E27FC236}">
                <a16:creationId xmlns:a16="http://schemas.microsoft.com/office/drawing/2014/main" id="{ECDA9B5F-DC23-3248-936A-B25AA09A53FA}"/>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887CA7C-5CDB-C04C-95EC-0F6017C3585F}"/>
              </a:ext>
            </a:extLst>
          </p:cNvPr>
          <p:cNvSpPr txBox="1"/>
          <p:nvPr/>
        </p:nvSpPr>
        <p:spPr>
          <a:xfrm>
            <a:off x="628650" y="1469571"/>
            <a:ext cx="4530343" cy="3903504"/>
          </a:xfrm>
          <a:prstGeom prst="rect">
            <a:avLst/>
          </a:prstGeom>
          <a:noFill/>
        </p:spPr>
        <p:txBody>
          <a:bodyPr wrap="none" rtlCol="0">
            <a:spAutoFit/>
          </a:bodyPr>
          <a:lstStyle/>
          <a:p>
            <a:pPr marL="285750" indent="-285750">
              <a:lnSpc>
                <a:spcPct val="150000"/>
              </a:lnSpc>
              <a:buFont typeface="Wingdings" pitchFamily="2" charset="2"/>
              <a:buChar char="q"/>
            </a:pPr>
            <a:r>
              <a:rPr lang="en-US" sz="2800" dirty="0"/>
              <a:t>Introduction</a:t>
            </a:r>
          </a:p>
          <a:p>
            <a:pPr marL="285750" indent="-285750">
              <a:lnSpc>
                <a:spcPct val="150000"/>
              </a:lnSpc>
              <a:buFont typeface="Wingdings" pitchFamily="2" charset="2"/>
              <a:buChar char="q"/>
            </a:pPr>
            <a:r>
              <a:rPr lang="en-US" sz="2800" dirty="0"/>
              <a:t>Related works</a:t>
            </a:r>
          </a:p>
          <a:p>
            <a:pPr marL="285750" indent="-285750">
              <a:lnSpc>
                <a:spcPct val="150000"/>
              </a:lnSpc>
              <a:buFont typeface="Wingdings" pitchFamily="2" charset="2"/>
              <a:buChar char="q"/>
            </a:pPr>
            <a:r>
              <a:rPr lang="en-US" sz="2800" dirty="0"/>
              <a:t>Problem description</a:t>
            </a:r>
          </a:p>
          <a:p>
            <a:pPr marL="285750" indent="-285750">
              <a:lnSpc>
                <a:spcPct val="150000"/>
              </a:lnSpc>
              <a:buFont typeface="Wingdings" pitchFamily="2" charset="2"/>
              <a:buChar char="q"/>
            </a:pPr>
            <a:r>
              <a:rPr lang="en-US" sz="2800" dirty="0"/>
              <a:t>Proposed approach</a:t>
            </a:r>
          </a:p>
          <a:p>
            <a:pPr marL="285750" indent="-285750">
              <a:lnSpc>
                <a:spcPct val="150000"/>
              </a:lnSpc>
              <a:buFont typeface="Wingdings" pitchFamily="2" charset="2"/>
              <a:buChar char="q"/>
            </a:pPr>
            <a:r>
              <a:rPr lang="en-US" sz="2800" dirty="0"/>
              <a:t>Evaluation</a:t>
            </a:r>
          </a:p>
          <a:p>
            <a:pPr marL="285750" indent="-285750">
              <a:lnSpc>
                <a:spcPct val="150000"/>
              </a:lnSpc>
              <a:buFont typeface="Wingdings" pitchFamily="2" charset="2"/>
              <a:buChar char="q"/>
            </a:pPr>
            <a:r>
              <a:rPr lang="en-US" sz="2800" dirty="0"/>
              <a:t>Conclusion and future work</a:t>
            </a:r>
          </a:p>
        </p:txBody>
      </p:sp>
    </p:spTree>
    <p:extLst>
      <p:ext uri="{BB962C8B-B14F-4D97-AF65-F5344CB8AC3E}">
        <p14:creationId xmlns:p14="http://schemas.microsoft.com/office/powerpoint/2010/main" val="2565743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49" y="365127"/>
            <a:ext cx="8421221" cy="876652"/>
          </a:xfrm>
        </p:spPr>
        <p:txBody>
          <a:bodyPr>
            <a:normAutofit/>
          </a:bodyPr>
          <a:lstStyle/>
          <a:p>
            <a:r>
              <a:rPr lang="en-US" sz="2800" dirty="0"/>
              <a:t>Recurrent Neural Network (RNN) and </a:t>
            </a:r>
            <a:br>
              <a:rPr lang="en-US" sz="2800" dirty="0"/>
            </a:br>
            <a:r>
              <a:rPr lang="en-US" sz="2800" dirty="0"/>
              <a:t>Long Short-Term Memory (LSTM)</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20</a:t>
            </a:fld>
            <a:endParaRPr lang="en-US"/>
          </a:p>
        </p:txBody>
      </p:sp>
      <p:cxnSp>
        <p:nvCxnSpPr>
          <p:cNvPr id="16" name="Straight Connector 15">
            <a:extLst>
              <a:ext uri="{FF2B5EF4-FFF2-40B4-BE49-F238E27FC236}">
                <a16:creationId xmlns:a16="http://schemas.microsoft.com/office/drawing/2014/main" id="{ECDA9B5F-DC23-3248-936A-B25AA09A53FA}"/>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A58AF6C-6F86-A24B-8EDA-2AD455111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23" y="2242297"/>
            <a:ext cx="8228571" cy="2160000"/>
          </a:xfrm>
          <a:prstGeom prst="rect">
            <a:avLst/>
          </a:prstGeom>
        </p:spPr>
      </p:pic>
      <p:sp>
        <p:nvSpPr>
          <p:cNvPr id="18" name="TextBox 17">
            <a:extLst>
              <a:ext uri="{FF2B5EF4-FFF2-40B4-BE49-F238E27FC236}">
                <a16:creationId xmlns:a16="http://schemas.microsoft.com/office/drawing/2014/main" id="{8F17C6B4-C42F-5A41-9C9B-54B642EC8106}"/>
              </a:ext>
            </a:extLst>
          </p:cNvPr>
          <p:cNvSpPr txBox="1"/>
          <p:nvPr/>
        </p:nvSpPr>
        <p:spPr>
          <a:xfrm>
            <a:off x="3130121" y="4917658"/>
            <a:ext cx="2709973" cy="307777"/>
          </a:xfrm>
          <a:prstGeom prst="rect">
            <a:avLst/>
          </a:prstGeom>
          <a:noFill/>
        </p:spPr>
        <p:txBody>
          <a:bodyPr wrap="none" rtlCol="0">
            <a:spAutoFit/>
          </a:bodyPr>
          <a:lstStyle/>
          <a:p>
            <a:r>
              <a:rPr lang="en-US" sz="1400" i="1" dirty="0"/>
              <a:t>Source: </a:t>
            </a:r>
            <a:r>
              <a:rPr lang="en-US" sz="1400" i="1" dirty="0" err="1"/>
              <a:t>machinelearning-blog.com</a:t>
            </a:r>
            <a:endParaRPr lang="en-US" sz="1400" i="1" dirty="0"/>
          </a:p>
        </p:txBody>
      </p:sp>
    </p:spTree>
    <p:extLst>
      <p:ext uri="{BB962C8B-B14F-4D97-AF65-F5344CB8AC3E}">
        <p14:creationId xmlns:p14="http://schemas.microsoft.com/office/powerpoint/2010/main" val="2880440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365127"/>
            <a:ext cx="7886700" cy="876652"/>
          </a:xfrm>
        </p:spPr>
        <p:txBody>
          <a:bodyPr>
            <a:normAutofit/>
          </a:bodyPr>
          <a:lstStyle/>
          <a:p>
            <a:r>
              <a:rPr lang="en-US" sz="2800" dirty="0"/>
              <a:t>Traffic prediction using Recurrent Neural Network</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21</a:t>
            </a:fld>
            <a:endParaRPr lang="en-US"/>
          </a:p>
        </p:txBody>
      </p:sp>
      <p:cxnSp>
        <p:nvCxnSpPr>
          <p:cNvPr id="16" name="Straight Connector 15">
            <a:extLst>
              <a:ext uri="{FF2B5EF4-FFF2-40B4-BE49-F238E27FC236}">
                <a16:creationId xmlns:a16="http://schemas.microsoft.com/office/drawing/2014/main" id="{ECDA9B5F-DC23-3248-936A-B25AA09A53FA}"/>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708703F-C921-E044-8B1D-0F08D61601C1}"/>
              </a:ext>
            </a:extLst>
          </p:cNvPr>
          <p:cNvSpPr/>
          <p:nvPr/>
        </p:nvSpPr>
        <p:spPr>
          <a:xfrm>
            <a:off x="2271383" y="3177897"/>
            <a:ext cx="5311671" cy="1870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C44BE11-DA54-B54C-AD76-E0AF04BA8775}"/>
              </a:ext>
            </a:extLst>
          </p:cNvPr>
          <p:cNvSpPr/>
          <p:nvPr/>
        </p:nvSpPr>
        <p:spPr>
          <a:xfrm>
            <a:off x="2490752" y="3534130"/>
            <a:ext cx="861848" cy="683173"/>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rPr>
              <a:t>LSTM</a:t>
            </a:r>
          </a:p>
        </p:txBody>
      </p:sp>
      <p:sp>
        <p:nvSpPr>
          <p:cNvPr id="7" name="Rectangle 6">
            <a:extLst>
              <a:ext uri="{FF2B5EF4-FFF2-40B4-BE49-F238E27FC236}">
                <a16:creationId xmlns:a16="http://schemas.microsoft.com/office/drawing/2014/main" id="{770DE706-1347-1F4A-9615-326DDE4D9287}"/>
              </a:ext>
            </a:extLst>
          </p:cNvPr>
          <p:cNvSpPr/>
          <p:nvPr/>
        </p:nvSpPr>
        <p:spPr>
          <a:xfrm>
            <a:off x="618447" y="1381435"/>
            <a:ext cx="451945" cy="40990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A5A2C54-23E9-8A49-9B20-6C1FC2FE7298}"/>
                  </a:ext>
                </a:extLst>
              </p:cNvPr>
              <p:cNvSpPr txBox="1"/>
              <p:nvPr/>
            </p:nvSpPr>
            <p:spPr>
              <a:xfrm>
                <a:off x="533213" y="1399757"/>
                <a:ext cx="622542" cy="3749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700" b="0" i="1" smtClean="0">
                              <a:latin typeface="Cambria Math" panose="02040503050406030204" pitchFamily="18" charset="0"/>
                            </a:rPr>
                          </m:ctrlPr>
                        </m:sSubSupPr>
                        <m:e>
                          <m:r>
                            <a:rPr lang="en-US" sz="1700" b="0" i="1" smtClean="0">
                              <a:latin typeface="Cambria Math" panose="02040503050406030204" pitchFamily="18" charset="0"/>
                            </a:rPr>
                            <m:t>𝑥</m:t>
                          </m:r>
                        </m:e>
                        <m:sub>
                          <m:r>
                            <a:rPr lang="en-US" sz="1700" b="0" i="1" smtClean="0">
                              <a:latin typeface="Cambria Math" panose="02040503050406030204" pitchFamily="18" charset="0"/>
                            </a:rPr>
                            <m:t>𝑖</m:t>
                          </m:r>
                        </m:sub>
                        <m:sup>
                          <m:r>
                            <a:rPr lang="en-US" sz="1700" b="0" i="1" smtClean="0">
                              <a:latin typeface="Cambria Math" panose="02040503050406030204" pitchFamily="18" charset="0"/>
                            </a:rPr>
                            <m:t>𝑡</m:t>
                          </m:r>
                          <m:r>
                            <a:rPr lang="en-US" sz="1700" b="0" i="1" smtClean="0">
                              <a:latin typeface="Cambria Math" panose="02040503050406030204" pitchFamily="18" charset="0"/>
                            </a:rPr>
                            <m:t>−</m:t>
                          </m:r>
                          <m:r>
                            <a:rPr lang="en-US" sz="1700" b="0" i="1" smtClean="0">
                              <a:latin typeface="Cambria Math" panose="02040503050406030204" pitchFamily="18" charset="0"/>
                            </a:rPr>
                            <m:t>𝑙</m:t>
                          </m:r>
                        </m:sup>
                      </m:sSubSup>
                    </m:oMath>
                  </m:oMathPara>
                </a14:m>
                <a:endParaRPr lang="en-US" sz="1700" dirty="0"/>
              </a:p>
            </p:txBody>
          </p:sp>
        </mc:Choice>
        <mc:Fallback xmlns="">
          <p:sp>
            <p:nvSpPr>
              <p:cNvPr id="8" name="TextBox 7">
                <a:extLst>
                  <a:ext uri="{FF2B5EF4-FFF2-40B4-BE49-F238E27FC236}">
                    <a16:creationId xmlns:a16="http://schemas.microsoft.com/office/drawing/2014/main" id="{9A5A2C54-23E9-8A49-9B20-6C1FC2FE7298}"/>
                  </a:ext>
                </a:extLst>
              </p:cNvPr>
              <p:cNvSpPr txBox="1">
                <a:spLocks noRot="1" noChangeAspect="1" noMove="1" noResize="1" noEditPoints="1" noAdjustHandles="1" noChangeArrowheads="1" noChangeShapeType="1" noTextEdit="1"/>
              </p:cNvSpPr>
              <p:nvPr/>
            </p:nvSpPr>
            <p:spPr>
              <a:xfrm>
                <a:off x="533213" y="1399757"/>
                <a:ext cx="622542" cy="374911"/>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314A0330-F2FB-7141-8726-A6E9C8960A9D}"/>
              </a:ext>
            </a:extLst>
          </p:cNvPr>
          <p:cNvSpPr/>
          <p:nvPr/>
        </p:nvSpPr>
        <p:spPr>
          <a:xfrm>
            <a:off x="1077377" y="1381435"/>
            <a:ext cx="451945" cy="409904"/>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AB0B57-6326-324B-9A37-D9F4C6A3869D}"/>
              </a:ext>
            </a:extLst>
          </p:cNvPr>
          <p:cNvSpPr txBox="1"/>
          <p:nvPr/>
        </p:nvSpPr>
        <p:spPr>
          <a:xfrm>
            <a:off x="1144177" y="1424887"/>
            <a:ext cx="343364" cy="369332"/>
          </a:xfrm>
          <a:prstGeom prst="rect">
            <a:avLst/>
          </a:prstGeom>
          <a:noFill/>
        </p:spPr>
        <p:txBody>
          <a:bodyPr wrap="none" rtlCol="0">
            <a:spAutoFit/>
          </a:bodyPr>
          <a:lstStyle/>
          <a:p>
            <a:r>
              <a:rPr lang="en-US" dirty="0"/>
              <a:t>…</a:t>
            </a:r>
          </a:p>
        </p:txBody>
      </p:sp>
      <p:sp>
        <p:nvSpPr>
          <p:cNvPr id="13" name="Rectangle 12">
            <a:extLst>
              <a:ext uri="{FF2B5EF4-FFF2-40B4-BE49-F238E27FC236}">
                <a16:creationId xmlns:a16="http://schemas.microsoft.com/office/drawing/2014/main" id="{5F4DB6F5-8B68-5544-A698-AF6DD24D6008}"/>
              </a:ext>
            </a:extLst>
          </p:cNvPr>
          <p:cNvSpPr/>
          <p:nvPr/>
        </p:nvSpPr>
        <p:spPr>
          <a:xfrm>
            <a:off x="1529322" y="1381435"/>
            <a:ext cx="451945" cy="40990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72FB463-86A7-664F-A4BD-796F7315EF25}"/>
                  </a:ext>
                </a:extLst>
              </p:cNvPr>
              <p:cNvSpPr txBox="1"/>
              <p:nvPr/>
            </p:nvSpPr>
            <p:spPr>
              <a:xfrm>
                <a:off x="1453779" y="1399757"/>
                <a:ext cx="607274" cy="3694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700" b="0" i="1" smtClean="0">
                              <a:latin typeface="Cambria Math" panose="02040503050406030204" pitchFamily="18" charset="0"/>
                            </a:rPr>
                          </m:ctrlPr>
                        </m:sSubSupPr>
                        <m:e>
                          <m:r>
                            <a:rPr lang="en-US" sz="1700" b="0" i="1" smtClean="0">
                              <a:latin typeface="Cambria Math" panose="02040503050406030204" pitchFamily="18" charset="0"/>
                            </a:rPr>
                            <m:t>𝑥</m:t>
                          </m:r>
                        </m:e>
                        <m:sub>
                          <m:r>
                            <a:rPr lang="en-US" sz="1700" b="0" i="1" smtClean="0">
                              <a:latin typeface="Cambria Math" panose="02040503050406030204" pitchFamily="18" charset="0"/>
                            </a:rPr>
                            <m:t>𝑖</m:t>
                          </m:r>
                        </m:sub>
                        <m:sup>
                          <m:r>
                            <a:rPr lang="en-US" sz="1700" b="0" i="1" smtClean="0">
                              <a:latin typeface="Cambria Math" panose="02040503050406030204" pitchFamily="18" charset="0"/>
                            </a:rPr>
                            <m:t>𝑡</m:t>
                          </m:r>
                          <m:r>
                            <a:rPr lang="en-US" sz="1700" b="0" i="1" smtClean="0">
                              <a:latin typeface="Cambria Math" panose="02040503050406030204" pitchFamily="18" charset="0"/>
                            </a:rPr>
                            <m:t>−2</m:t>
                          </m:r>
                        </m:sup>
                      </m:sSubSup>
                    </m:oMath>
                  </m:oMathPara>
                </a14:m>
                <a:endParaRPr lang="en-US" sz="1700" dirty="0"/>
              </a:p>
            </p:txBody>
          </p:sp>
        </mc:Choice>
        <mc:Fallback xmlns="">
          <p:sp>
            <p:nvSpPr>
              <p:cNvPr id="14" name="TextBox 13">
                <a:extLst>
                  <a:ext uri="{FF2B5EF4-FFF2-40B4-BE49-F238E27FC236}">
                    <a16:creationId xmlns:a16="http://schemas.microsoft.com/office/drawing/2014/main" id="{A72FB463-86A7-664F-A4BD-796F7315EF25}"/>
                  </a:ext>
                </a:extLst>
              </p:cNvPr>
              <p:cNvSpPr txBox="1">
                <a:spLocks noRot="1" noChangeAspect="1" noMove="1" noResize="1" noEditPoints="1" noAdjustHandles="1" noChangeArrowheads="1" noChangeShapeType="1" noTextEdit="1"/>
              </p:cNvSpPr>
              <p:nvPr/>
            </p:nvSpPr>
            <p:spPr>
              <a:xfrm>
                <a:off x="1453779" y="1399757"/>
                <a:ext cx="607274" cy="369460"/>
              </a:xfrm>
              <a:prstGeom prst="rect">
                <a:avLst/>
              </a:prstGeom>
              <a:blipFill>
                <a:blip r:embed="rId4"/>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14A8A398-5964-FD41-A5A0-1AA2BE4CA54F}"/>
              </a:ext>
            </a:extLst>
          </p:cNvPr>
          <p:cNvSpPr/>
          <p:nvPr/>
        </p:nvSpPr>
        <p:spPr>
          <a:xfrm>
            <a:off x="1988252" y="1381435"/>
            <a:ext cx="451945" cy="40990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793BA1-3AF6-AE49-92C5-86119952FDCB}"/>
                  </a:ext>
                </a:extLst>
              </p:cNvPr>
              <p:cNvSpPr txBox="1"/>
              <p:nvPr/>
            </p:nvSpPr>
            <p:spPr>
              <a:xfrm>
                <a:off x="1921811" y="1405516"/>
                <a:ext cx="579761" cy="3689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700" b="0" i="1" smtClean="0">
                              <a:latin typeface="Cambria Math" panose="02040503050406030204" pitchFamily="18" charset="0"/>
                            </a:rPr>
                          </m:ctrlPr>
                        </m:sSubSupPr>
                        <m:e>
                          <m:r>
                            <a:rPr lang="en-US" sz="1700" b="0" i="1" smtClean="0">
                              <a:latin typeface="Cambria Math" panose="02040503050406030204" pitchFamily="18" charset="0"/>
                            </a:rPr>
                            <m:t>𝑥</m:t>
                          </m:r>
                        </m:e>
                        <m:sub>
                          <m:r>
                            <a:rPr lang="en-US" sz="1700" b="0" i="1" smtClean="0">
                              <a:latin typeface="Cambria Math" panose="02040503050406030204" pitchFamily="18" charset="0"/>
                            </a:rPr>
                            <m:t>𝑖</m:t>
                          </m:r>
                        </m:sub>
                        <m:sup>
                          <m:r>
                            <a:rPr lang="en-US" sz="1700" b="0" i="1" smtClean="0">
                              <a:latin typeface="Cambria Math" panose="02040503050406030204" pitchFamily="18" charset="0"/>
                            </a:rPr>
                            <m:t>𝑡</m:t>
                          </m:r>
                          <m:r>
                            <a:rPr lang="en-US" sz="1700" b="0" i="1" smtClean="0">
                              <a:latin typeface="Cambria Math" panose="02040503050406030204" pitchFamily="18" charset="0"/>
                            </a:rPr>
                            <m:t>−1</m:t>
                          </m:r>
                        </m:sup>
                      </m:sSubSup>
                    </m:oMath>
                  </m:oMathPara>
                </a14:m>
                <a:endParaRPr lang="en-US" sz="1700" dirty="0"/>
              </a:p>
            </p:txBody>
          </p:sp>
        </mc:Choice>
        <mc:Fallback xmlns="">
          <p:sp>
            <p:nvSpPr>
              <p:cNvPr id="17" name="TextBox 16">
                <a:extLst>
                  <a:ext uri="{FF2B5EF4-FFF2-40B4-BE49-F238E27FC236}">
                    <a16:creationId xmlns:a16="http://schemas.microsoft.com/office/drawing/2014/main" id="{4B793BA1-3AF6-AE49-92C5-86119952FDCB}"/>
                  </a:ext>
                </a:extLst>
              </p:cNvPr>
              <p:cNvSpPr txBox="1">
                <a:spLocks noRot="1" noChangeAspect="1" noMove="1" noResize="1" noEditPoints="1" noAdjustHandles="1" noChangeArrowheads="1" noChangeShapeType="1" noTextEdit="1"/>
              </p:cNvSpPr>
              <p:nvPr/>
            </p:nvSpPr>
            <p:spPr>
              <a:xfrm>
                <a:off x="1921811" y="1405516"/>
                <a:ext cx="579761" cy="368947"/>
              </a:xfrm>
              <a:prstGeom prst="rect">
                <a:avLst/>
              </a:prstGeom>
              <a:blipFill>
                <a:blip r:embed="rId5"/>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BB8A4910-5FAF-B043-B775-EE27A3D529F2}"/>
              </a:ext>
            </a:extLst>
          </p:cNvPr>
          <p:cNvSpPr/>
          <p:nvPr/>
        </p:nvSpPr>
        <p:spPr>
          <a:xfrm>
            <a:off x="2440197" y="1381435"/>
            <a:ext cx="451945" cy="40990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33D3258-3254-8F42-832E-F5A8D8EF07D9}"/>
                  </a:ext>
                </a:extLst>
              </p:cNvPr>
              <p:cNvSpPr txBox="1"/>
              <p:nvPr/>
            </p:nvSpPr>
            <p:spPr>
              <a:xfrm>
                <a:off x="2444435" y="1399757"/>
                <a:ext cx="461408" cy="382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m:oMathPara>
                </a14:m>
                <a:endParaRPr lang="en-US" dirty="0"/>
              </a:p>
            </p:txBody>
          </p:sp>
        </mc:Choice>
        <mc:Fallback xmlns="">
          <p:sp>
            <p:nvSpPr>
              <p:cNvPr id="20" name="TextBox 19">
                <a:extLst>
                  <a:ext uri="{FF2B5EF4-FFF2-40B4-BE49-F238E27FC236}">
                    <a16:creationId xmlns:a16="http://schemas.microsoft.com/office/drawing/2014/main" id="{F33D3258-3254-8F42-832E-F5A8D8EF07D9}"/>
                  </a:ext>
                </a:extLst>
              </p:cNvPr>
              <p:cNvSpPr txBox="1">
                <a:spLocks noRot="1" noChangeAspect="1" noMove="1" noResize="1" noEditPoints="1" noAdjustHandles="1" noChangeArrowheads="1" noChangeShapeType="1" noTextEdit="1"/>
              </p:cNvSpPr>
              <p:nvPr/>
            </p:nvSpPr>
            <p:spPr>
              <a:xfrm>
                <a:off x="2444435" y="1399757"/>
                <a:ext cx="461408" cy="382412"/>
              </a:xfrm>
              <a:prstGeom prst="rect">
                <a:avLst/>
              </a:prstGeom>
              <a:blipFill>
                <a:blip r:embed="rId6"/>
                <a:stretch>
                  <a:fillRect b="-3226"/>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9812AAD5-6547-DA4E-820D-886E35FAD127}"/>
              </a:ext>
            </a:extLst>
          </p:cNvPr>
          <p:cNvSpPr/>
          <p:nvPr/>
        </p:nvSpPr>
        <p:spPr>
          <a:xfrm>
            <a:off x="1144806" y="4544191"/>
            <a:ext cx="451945" cy="40990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66AC718-7779-714E-964D-3C9511DEB735}"/>
                  </a:ext>
                </a:extLst>
              </p:cNvPr>
              <p:cNvSpPr txBox="1"/>
              <p:nvPr/>
            </p:nvSpPr>
            <p:spPr>
              <a:xfrm>
                <a:off x="1059572" y="4562513"/>
                <a:ext cx="622542" cy="3749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700" b="0" i="1" smtClean="0">
                              <a:latin typeface="Cambria Math" panose="02040503050406030204" pitchFamily="18" charset="0"/>
                            </a:rPr>
                          </m:ctrlPr>
                        </m:sSubSupPr>
                        <m:e>
                          <m:r>
                            <a:rPr lang="en-US" sz="1700" b="0" i="1" smtClean="0">
                              <a:latin typeface="Cambria Math" panose="02040503050406030204" pitchFamily="18" charset="0"/>
                            </a:rPr>
                            <m:t>𝑥</m:t>
                          </m:r>
                        </m:e>
                        <m:sub>
                          <m:r>
                            <a:rPr lang="en-US" sz="1700" b="0" i="1" smtClean="0">
                              <a:latin typeface="Cambria Math" panose="02040503050406030204" pitchFamily="18" charset="0"/>
                            </a:rPr>
                            <m:t>𝑖</m:t>
                          </m:r>
                        </m:sub>
                        <m:sup>
                          <m:r>
                            <a:rPr lang="en-US" sz="1700" b="0" i="1" smtClean="0">
                              <a:latin typeface="Cambria Math" panose="02040503050406030204" pitchFamily="18" charset="0"/>
                            </a:rPr>
                            <m:t>𝑡</m:t>
                          </m:r>
                          <m:r>
                            <a:rPr lang="en-US" sz="1700" b="0" i="1" smtClean="0">
                              <a:latin typeface="Cambria Math" panose="02040503050406030204" pitchFamily="18" charset="0"/>
                            </a:rPr>
                            <m:t>−</m:t>
                          </m:r>
                          <m:r>
                            <a:rPr lang="en-US" sz="1700" b="0" i="1" smtClean="0">
                              <a:latin typeface="Cambria Math" panose="02040503050406030204" pitchFamily="18" charset="0"/>
                            </a:rPr>
                            <m:t>𝑙</m:t>
                          </m:r>
                        </m:sup>
                      </m:sSubSup>
                    </m:oMath>
                  </m:oMathPara>
                </a14:m>
                <a:endParaRPr lang="en-US" sz="1700" dirty="0"/>
              </a:p>
            </p:txBody>
          </p:sp>
        </mc:Choice>
        <mc:Fallback xmlns="">
          <p:sp>
            <p:nvSpPr>
              <p:cNvPr id="25" name="TextBox 24">
                <a:extLst>
                  <a:ext uri="{FF2B5EF4-FFF2-40B4-BE49-F238E27FC236}">
                    <a16:creationId xmlns:a16="http://schemas.microsoft.com/office/drawing/2014/main" id="{E66AC718-7779-714E-964D-3C9511DEB735}"/>
                  </a:ext>
                </a:extLst>
              </p:cNvPr>
              <p:cNvSpPr txBox="1">
                <a:spLocks noRot="1" noChangeAspect="1" noMove="1" noResize="1" noEditPoints="1" noAdjustHandles="1" noChangeArrowheads="1" noChangeShapeType="1" noTextEdit="1"/>
              </p:cNvSpPr>
              <p:nvPr/>
            </p:nvSpPr>
            <p:spPr>
              <a:xfrm>
                <a:off x="1059572" y="4562513"/>
                <a:ext cx="622542" cy="374911"/>
              </a:xfrm>
              <a:prstGeom prst="rect">
                <a:avLst/>
              </a:prstGeom>
              <a:blipFill>
                <a:blip r:embed="rId7"/>
                <a:stretch>
                  <a:fillRect/>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496DBE74-011C-C649-ABB2-A6B0BFA6D036}"/>
              </a:ext>
            </a:extLst>
          </p:cNvPr>
          <p:cNvSpPr/>
          <p:nvPr/>
        </p:nvSpPr>
        <p:spPr>
          <a:xfrm>
            <a:off x="2542076" y="2554428"/>
            <a:ext cx="759200" cy="409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5074908-E1CA-434C-B5CB-AAC1F02A17EB}"/>
                  </a:ext>
                </a:extLst>
              </p:cNvPr>
              <p:cNvSpPr txBox="1"/>
              <p:nvPr/>
            </p:nvSpPr>
            <p:spPr>
              <a:xfrm>
                <a:off x="2458525" y="2572750"/>
                <a:ext cx="872996"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bSup>
                    </m:oMath>
                  </m:oMathPara>
                </a14:m>
                <a:endParaRPr lang="en-US" dirty="0"/>
              </a:p>
            </p:txBody>
          </p:sp>
        </mc:Choice>
        <mc:Fallback xmlns="">
          <p:sp>
            <p:nvSpPr>
              <p:cNvPr id="27" name="TextBox 26">
                <a:extLst>
                  <a:ext uri="{FF2B5EF4-FFF2-40B4-BE49-F238E27FC236}">
                    <a16:creationId xmlns:a16="http://schemas.microsoft.com/office/drawing/2014/main" id="{45074908-E1CA-434C-B5CB-AAC1F02A17EB}"/>
                  </a:ext>
                </a:extLst>
              </p:cNvPr>
              <p:cNvSpPr txBox="1">
                <a:spLocks noRot="1" noChangeAspect="1" noMove="1" noResize="1" noEditPoints="1" noAdjustHandles="1" noChangeArrowheads="1" noChangeShapeType="1" noTextEdit="1"/>
              </p:cNvSpPr>
              <p:nvPr/>
            </p:nvSpPr>
            <p:spPr>
              <a:xfrm>
                <a:off x="2458525" y="2572750"/>
                <a:ext cx="872996" cy="391582"/>
              </a:xfrm>
              <a:prstGeom prst="rect">
                <a:avLst/>
              </a:prstGeom>
              <a:blipFill>
                <a:blip r:embed="rId8"/>
                <a:stretch>
                  <a:fillRect b="-6452"/>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BFA4FCD-A1CD-1842-A5A7-975B161B1842}"/>
              </a:ext>
            </a:extLst>
          </p:cNvPr>
          <p:cNvCxnSpPr>
            <a:cxnSpLocks/>
          </p:cNvCxnSpPr>
          <p:nvPr/>
        </p:nvCxnSpPr>
        <p:spPr>
          <a:xfrm flipV="1">
            <a:off x="2921676" y="4217303"/>
            <a:ext cx="0" cy="32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539E528-0ABA-5F49-8734-57475CFF3ADA}"/>
              </a:ext>
            </a:extLst>
          </p:cNvPr>
          <p:cNvCxnSpPr>
            <a:cxnSpLocks/>
            <a:stCxn id="5" idx="0"/>
            <a:endCxn id="26" idx="2"/>
          </p:cNvCxnSpPr>
          <p:nvPr/>
        </p:nvCxnSpPr>
        <p:spPr>
          <a:xfrm flipV="1">
            <a:off x="2921676" y="2964332"/>
            <a:ext cx="0" cy="569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144BF566-7C24-2C47-A0EF-427E684D53C0}"/>
              </a:ext>
            </a:extLst>
          </p:cNvPr>
          <p:cNvSpPr/>
          <p:nvPr/>
        </p:nvSpPr>
        <p:spPr>
          <a:xfrm>
            <a:off x="628649" y="4544191"/>
            <a:ext cx="451945" cy="409904"/>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29E4FB3-4C23-7148-A700-8E427A0AE092}"/>
              </a:ext>
            </a:extLst>
          </p:cNvPr>
          <p:cNvSpPr txBox="1"/>
          <p:nvPr/>
        </p:nvSpPr>
        <p:spPr>
          <a:xfrm>
            <a:off x="695449" y="4587643"/>
            <a:ext cx="343364" cy="369332"/>
          </a:xfrm>
          <a:prstGeom prst="rect">
            <a:avLst/>
          </a:prstGeom>
          <a:noFill/>
        </p:spPr>
        <p:txBody>
          <a:bodyPr wrap="none" rtlCol="0">
            <a:spAutoFit/>
          </a:bodyPr>
          <a:lstStyle/>
          <a:p>
            <a:r>
              <a:rPr lang="en-US" dirty="0"/>
              <a:t>…</a:t>
            </a:r>
          </a:p>
        </p:txBody>
      </p:sp>
      <p:cxnSp>
        <p:nvCxnSpPr>
          <p:cNvPr id="36" name="Straight Arrow Connector 35">
            <a:extLst>
              <a:ext uri="{FF2B5EF4-FFF2-40B4-BE49-F238E27FC236}">
                <a16:creationId xmlns:a16="http://schemas.microsoft.com/office/drawing/2014/main" id="{A2B60C56-227B-0445-AFE7-F7D45CD9A2FC}"/>
              </a:ext>
            </a:extLst>
          </p:cNvPr>
          <p:cNvCxnSpPr>
            <a:cxnSpLocks/>
          </p:cNvCxnSpPr>
          <p:nvPr/>
        </p:nvCxnSpPr>
        <p:spPr>
          <a:xfrm flipV="1">
            <a:off x="4261231" y="4208717"/>
            <a:ext cx="0" cy="32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A3BA5978-858C-3944-AD48-4364B3FEC43D}"/>
              </a:ext>
            </a:extLst>
          </p:cNvPr>
          <p:cNvSpPr/>
          <p:nvPr/>
        </p:nvSpPr>
        <p:spPr>
          <a:xfrm>
            <a:off x="3830307" y="3525544"/>
            <a:ext cx="861848" cy="683173"/>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rPr>
              <a:t>…</a:t>
            </a:r>
          </a:p>
        </p:txBody>
      </p:sp>
      <p:sp>
        <p:nvSpPr>
          <p:cNvPr id="38" name="TextBox 37">
            <a:extLst>
              <a:ext uri="{FF2B5EF4-FFF2-40B4-BE49-F238E27FC236}">
                <a16:creationId xmlns:a16="http://schemas.microsoft.com/office/drawing/2014/main" id="{E546948F-692A-E045-AFB2-F3A32179508F}"/>
              </a:ext>
            </a:extLst>
          </p:cNvPr>
          <p:cNvSpPr txBox="1"/>
          <p:nvPr/>
        </p:nvSpPr>
        <p:spPr>
          <a:xfrm>
            <a:off x="4083975" y="2516356"/>
            <a:ext cx="343364" cy="369332"/>
          </a:xfrm>
          <a:prstGeom prst="rect">
            <a:avLst/>
          </a:prstGeom>
          <a:noFill/>
        </p:spPr>
        <p:txBody>
          <a:bodyPr wrap="none" rtlCol="0">
            <a:spAutoFit/>
          </a:bodyPr>
          <a:lstStyle/>
          <a:p>
            <a:r>
              <a:rPr lang="en-US" dirty="0"/>
              <a:t>…</a:t>
            </a:r>
          </a:p>
        </p:txBody>
      </p:sp>
      <p:cxnSp>
        <p:nvCxnSpPr>
          <p:cNvPr id="39" name="Straight Arrow Connector 38">
            <a:extLst>
              <a:ext uri="{FF2B5EF4-FFF2-40B4-BE49-F238E27FC236}">
                <a16:creationId xmlns:a16="http://schemas.microsoft.com/office/drawing/2014/main" id="{2450C85D-F358-A143-B96A-CF717B4DA6B1}"/>
              </a:ext>
            </a:extLst>
          </p:cNvPr>
          <p:cNvCxnSpPr>
            <a:cxnSpLocks/>
          </p:cNvCxnSpPr>
          <p:nvPr/>
        </p:nvCxnSpPr>
        <p:spPr>
          <a:xfrm flipV="1">
            <a:off x="4282310" y="2946133"/>
            <a:ext cx="0" cy="569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503D1B6D-332F-D34A-8F41-339C00A361AE}"/>
              </a:ext>
            </a:extLst>
          </p:cNvPr>
          <p:cNvSpPr/>
          <p:nvPr/>
        </p:nvSpPr>
        <p:spPr>
          <a:xfrm>
            <a:off x="3876057" y="2552906"/>
            <a:ext cx="759200" cy="409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0D3AF47C-06AE-B841-820B-80EBBB680061}"/>
              </a:ext>
            </a:extLst>
          </p:cNvPr>
          <p:cNvCxnSpPr>
            <a:cxnSpLocks/>
          </p:cNvCxnSpPr>
          <p:nvPr/>
        </p:nvCxnSpPr>
        <p:spPr>
          <a:xfrm flipV="1">
            <a:off x="5602261" y="4208717"/>
            <a:ext cx="0" cy="32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66DA9F2D-9DAD-1643-A145-7F1F430F8E02}"/>
              </a:ext>
            </a:extLst>
          </p:cNvPr>
          <p:cNvSpPr/>
          <p:nvPr/>
        </p:nvSpPr>
        <p:spPr>
          <a:xfrm>
            <a:off x="5171337" y="3525544"/>
            <a:ext cx="861848" cy="683173"/>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rPr>
              <a:t>LSTM</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E2BBE99-ADA3-0D48-8B93-E58D3B56C20C}"/>
                  </a:ext>
                </a:extLst>
              </p:cNvPr>
              <p:cNvSpPr txBox="1"/>
              <p:nvPr/>
            </p:nvSpPr>
            <p:spPr>
              <a:xfrm>
                <a:off x="5370081" y="2554428"/>
                <a:ext cx="466474" cy="382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m:oMathPara>
                </a14:m>
                <a:endParaRPr lang="en-US" dirty="0"/>
              </a:p>
            </p:txBody>
          </p:sp>
        </mc:Choice>
        <mc:Fallback xmlns="">
          <p:sp>
            <p:nvSpPr>
              <p:cNvPr id="49" name="TextBox 48">
                <a:extLst>
                  <a:ext uri="{FF2B5EF4-FFF2-40B4-BE49-F238E27FC236}">
                    <a16:creationId xmlns:a16="http://schemas.microsoft.com/office/drawing/2014/main" id="{4E2BBE99-ADA3-0D48-8B93-E58D3B56C20C}"/>
                  </a:ext>
                </a:extLst>
              </p:cNvPr>
              <p:cNvSpPr txBox="1">
                <a:spLocks noRot="1" noChangeAspect="1" noMove="1" noResize="1" noEditPoints="1" noAdjustHandles="1" noChangeArrowheads="1" noChangeShapeType="1" noTextEdit="1"/>
              </p:cNvSpPr>
              <p:nvPr/>
            </p:nvSpPr>
            <p:spPr>
              <a:xfrm>
                <a:off x="5370081" y="2554428"/>
                <a:ext cx="466474" cy="382412"/>
              </a:xfrm>
              <a:prstGeom prst="rect">
                <a:avLst/>
              </a:prstGeom>
              <a:blipFill>
                <a:blip r:embed="rId9"/>
                <a:stretch>
                  <a:fillRect b="-6452"/>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D0067AD0-85C2-914C-B203-9501AFE6AE75}"/>
              </a:ext>
            </a:extLst>
          </p:cNvPr>
          <p:cNvCxnSpPr>
            <a:cxnSpLocks/>
          </p:cNvCxnSpPr>
          <p:nvPr/>
        </p:nvCxnSpPr>
        <p:spPr>
          <a:xfrm flipV="1">
            <a:off x="5623340" y="2946133"/>
            <a:ext cx="0" cy="569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DCA9AEF4-2B74-5644-B5F5-73161DDE2592}"/>
              </a:ext>
            </a:extLst>
          </p:cNvPr>
          <p:cNvSpPr/>
          <p:nvPr/>
        </p:nvSpPr>
        <p:spPr>
          <a:xfrm>
            <a:off x="5217087" y="2552906"/>
            <a:ext cx="759200" cy="409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8EBCC63C-0E01-034E-9DA0-B574881E9B33}"/>
              </a:ext>
            </a:extLst>
          </p:cNvPr>
          <p:cNvCxnSpPr>
            <a:cxnSpLocks/>
            <a:stCxn id="62" idx="0"/>
            <a:endCxn id="53" idx="4"/>
          </p:cNvCxnSpPr>
          <p:nvPr/>
        </p:nvCxnSpPr>
        <p:spPr>
          <a:xfrm flipV="1">
            <a:off x="6988153" y="4208717"/>
            <a:ext cx="82" cy="343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2938B94F-73EA-4746-A12D-BED05B18103D}"/>
              </a:ext>
            </a:extLst>
          </p:cNvPr>
          <p:cNvSpPr/>
          <p:nvPr/>
        </p:nvSpPr>
        <p:spPr>
          <a:xfrm>
            <a:off x="6557311" y="3525544"/>
            <a:ext cx="861848" cy="683173"/>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rPr>
              <a:t>LSTM</a:t>
            </a:r>
          </a:p>
        </p:txBody>
      </p:sp>
      <p:cxnSp>
        <p:nvCxnSpPr>
          <p:cNvPr id="55" name="Straight Arrow Connector 54">
            <a:extLst>
              <a:ext uri="{FF2B5EF4-FFF2-40B4-BE49-F238E27FC236}">
                <a16:creationId xmlns:a16="http://schemas.microsoft.com/office/drawing/2014/main" id="{938DD272-CE8B-C843-B1A0-144655F829BA}"/>
              </a:ext>
            </a:extLst>
          </p:cNvPr>
          <p:cNvCxnSpPr>
            <a:cxnSpLocks/>
          </p:cNvCxnSpPr>
          <p:nvPr/>
        </p:nvCxnSpPr>
        <p:spPr>
          <a:xfrm flipV="1">
            <a:off x="7009314" y="2946133"/>
            <a:ext cx="0" cy="569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5E2F6BE0-F077-8544-9C27-A6D263EC6A0D}"/>
              </a:ext>
            </a:extLst>
          </p:cNvPr>
          <p:cNvSpPr/>
          <p:nvPr/>
        </p:nvSpPr>
        <p:spPr>
          <a:xfrm>
            <a:off x="6629713" y="2545390"/>
            <a:ext cx="759200" cy="409904"/>
          </a:xfrm>
          <a:prstGeom prst="rect">
            <a:avLst/>
          </a:prstGeom>
          <a:solidFill>
            <a:srgbClr val="EE4D5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8CE1BE06-9CF4-5847-A4F8-13E278228A94}"/>
              </a:ext>
            </a:extLst>
          </p:cNvPr>
          <p:cNvCxnSpPr/>
          <p:nvPr/>
        </p:nvCxnSpPr>
        <p:spPr>
          <a:xfrm>
            <a:off x="3352600" y="3880696"/>
            <a:ext cx="4665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4B0B5D34-F8B3-F840-A187-AA96B1338FA4}"/>
              </a:ext>
            </a:extLst>
          </p:cNvPr>
          <p:cNvCxnSpPr/>
          <p:nvPr/>
        </p:nvCxnSpPr>
        <p:spPr>
          <a:xfrm>
            <a:off x="4692155" y="3876342"/>
            <a:ext cx="4665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160D8E8D-6B10-DE45-AA24-73B43C439320}"/>
              </a:ext>
            </a:extLst>
          </p:cNvPr>
          <p:cNvCxnSpPr/>
          <p:nvPr/>
        </p:nvCxnSpPr>
        <p:spPr>
          <a:xfrm>
            <a:off x="6070895" y="3871988"/>
            <a:ext cx="4665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842D02C9-804B-5444-9824-547F313C71BD}"/>
              </a:ext>
            </a:extLst>
          </p:cNvPr>
          <p:cNvCxnSpPr/>
          <p:nvPr/>
        </p:nvCxnSpPr>
        <p:spPr>
          <a:xfrm>
            <a:off x="1991966" y="3880696"/>
            <a:ext cx="4665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9F5EA249-D520-4348-8C21-D9B6BA4B2A73}"/>
              </a:ext>
            </a:extLst>
          </p:cNvPr>
          <p:cNvSpPr/>
          <p:nvPr/>
        </p:nvSpPr>
        <p:spPr>
          <a:xfrm>
            <a:off x="6762180" y="4551996"/>
            <a:ext cx="451945" cy="40990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C41CB47-EAB9-194F-BF40-C2E71E6AF68D}"/>
                  </a:ext>
                </a:extLst>
              </p:cNvPr>
              <p:cNvSpPr txBox="1"/>
              <p:nvPr/>
            </p:nvSpPr>
            <p:spPr>
              <a:xfrm>
                <a:off x="6724119" y="4574355"/>
                <a:ext cx="445571" cy="3663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700" b="0" i="1" smtClean="0">
                              <a:latin typeface="Cambria Math" panose="02040503050406030204" pitchFamily="18" charset="0"/>
                            </a:rPr>
                          </m:ctrlPr>
                        </m:sSubSupPr>
                        <m:e>
                          <m:r>
                            <a:rPr lang="en-US" sz="1700" b="0" i="1" smtClean="0">
                              <a:latin typeface="Cambria Math" panose="02040503050406030204" pitchFamily="18" charset="0"/>
                            </a:rPr>
                            <m:t>𝑥</m:t>
                          </m:r>
                        </m:e>
                        <m:sub>
                          <m:r>
                            <a:rPr lang="en-US" sz="1700" b="0" i="1" smtClean="0">
                              <a:latin typeface="Cambria Math" panose="02040503050406030204" pitchFamily="18" charset="0"/>
                            </a:rPr>
                            <m:t>𝑖</m:t>
                          </m:r>
                        </m:sub>
                        <m:sup>
                          <m:r>
                            <a:rPr lang="en-US" sz="1700" b="0" i="1" smtClean="0">
                              <a:latin typeface="Cambria Math" panose="02040503050406030204" pitchFamily="18" charset="0"/>
                            </a:rPr>
                            <m:t>𝑡</m:t>
                          </m:r>
                        </m:sup>
                      </m:sSubSup>
                    </m:oMath>
                  </m:oMathPara>
                </a14:m>
                <a:endParaRPr lang="en-US" sz="1700" dirty="0"/>
              </a:p>
            </p:txBody>
          </p:sp>
        </mc:Choice>
        <mc:Fallback xmlns="">
          <p:sp>
            <p:nvSpPr>
              <p:cNvPr id="63" name="TextBox 62">
                <a:extLst>
                  <a:ext uri="{FF2B5EF4-FFF2-40B4-BE49-F238E27FC236}">
                    <a16:creationId xmlns:a16="http://schemas.microsoft.com/office/drawing/2014/main" id="{6C41CB47-EAB9-194F-BF40-C2E71E6AF68D}"/>
                  </a:ext>
                </a:extLst>
              </p:cNvPr>
              <p:cNvSpPr txBox="1">
                <a:spLocks noRot="1" noChangeAspect="1" noMove="1" noResize="1" noEditPoints="1" noAdjustHandles="1" noChangeArrowheads="1" noChangeShapeType="1" noTextEdit="1"/>
              </p:cNvSpPr>
              <p:nvPr/>
            </p:nvSpPr>
            <p:spPr>
              <a:xfrm>
                <a:off x="6724119" y="4574355"/>
                <a:ext cx="445571" cy="366319"/>
              </a:xfrm>
              <a:prstGeom prst="rect">
                <a:avLst/>
              </a:prstGeom>
              <a:blipFill>
                <a:blip r:embed="rId10"/>
                <a:stretch>
                  <a:fillRect/>
                </a:stretch>
              </a:blipFill>
            </p:spPr>
            <p:txBody>
              <a:bodyPr/>
              <a:lstStyle/>
              <a:p>
                <a:r>
                  <a:rPr lang="en-US">
                    <a:noFill/>
                  </a:rPr>
                  <a:t> </a:t>
                </a:r>
              </a:p>
            </p:txBody>
          </p:sp>
        </mc:Fallback>
      </mc:AlternateContent>
      <p:sp>
        <p:nvSpPr>
          <p:cNvPr id="66" name="Rectangle 65">
            <a:extLst>
              <a:ext uri="{FF2B5EF4-FFF2-40B4-BE49-F238E27FC236}">
                <a16:creationId xmlns:a16="http://schemas.microsoft.com/office/drawing/2014/main" id="{45A7A7A7-8BD1-9547-8633-AC44A8F5E013}"/>
              </a:ext>
            </a:extLst>
          </p:cNvPr>
          <p:cNvSpPr/>
          <p:nvPr/>
        </p:nvSpPr>
        <p:spPr>
          <a:xfrm>
            <a:off x="5377346" y="4538432"/>
            <a:ext cx="451945" cy="40990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265F0255-9BB8-C74A-94BE-7E6B8A8C9005}"/>
                  </a:ext>
                </a:extLst>
              </p:cNvPr>
              <p:cNvSpPr txBox="1"/>
              <p:nvPr/>
            </p:nvSpPr>
            <p:spPr>
              <a:xfrm>
                <a:off x="5310905" y="4562513"/>
                <a:ext cx="579761" cy="3689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700" b="0" i="1" smtClean="0">
                              <a:latin typeface="Cambria Math" panose="02040503050406030204" pitchFamily="18" charset="0"/>
                            </a:rPr>
                          </m:ctrlPr>
                        </m:sSubSupPr>
                        <m:e>
                          <m:r>
                            <a:rPr lang="en-US" sz="1700" b="0" i="1" smtClean="0">
                              <a:latin typeface="Cambria Math" panose="02040503050406030204" pitchFamily="18" charset="0"/>
                            </a:rPr>
                            <m:t>𝑥</m:t>
                          </m:r>
                        </m:e>
                        <m:sub>
                          <m:r>
                            <a:rPr lang="en-US" sz="1700" b="0" i="1" smtClean="0">
                              <a:latin typeface="Cambria Math" panose="02040503050406030204" pitchFamily="18" charset="0"/>
                            </a:rPr>
                            <m:t>𝑖</m:t>
                          </m:r>
                        </m:sub>
                        <m:sup>
                          <m:r>
                            <a:rPr lang="en-US" sz="1700" b="0" i="1" smtClean="0">
                              <a:latin typeface="Cambria Math" panose="02040503050406030204" pitchFamily="18" charset="0"/>
                            </a:rPr>
                            <m:t>𝑡</m:t>
                          </m:r>
                          <m:r>
                            <a:rPr lang="en-US" sz="1700" b="0" i="1" smtClean="0">
                              <a:latin typeface="Cambria Math" panose="02040503050406030204" pitchFamily="18" charset="0"/>
                            </a:rPr>
                            <m:t>−1</m:t>
                          </m:r>
                        </m:sup>
                      </m:sSubSup>
                    </m:oMath>
                  </m:oMathPara>
                </a14:m>
                <a:endParaRPr lang="en-US" sz="1700" dirty="0"/>
              </a:p>
            </p:txBody>
          </p:sp>
        </mc:Choice>
        <mc:Fallback xmlns="">
          <p:sp>
            <p:nvSpPr>
              <p:cNvPr id="67" name="TextBox 66">
                <a:extLst>
                  <a:ext uri="{FF2B5EF4-FFF2-40B4-BE49-F238E27FC236}">
                    <a16:creationId xmlns:a16="http://schemas.microsoft.com/office/drawing/2014/main" id="{265F0255-9BB8-C74A-94BE-7E6B8A8C9005}"/>
                  </a:ext>
                </a:extLst>
              </p:cNvPr>
              <p:cNvSpPr txBox="1">
                <a:spLocks noRot="1" noChangeAspect="1" noMove="1" noResize="1" noEditPoints="1" noAdjustHandles="1" noChangeArrowheads="1" noChangeShapeType="1" noTextEdit="1"/>
              </p:cNvSpPr>
              <p:nvPr/>
            </p:nvSpPr>
            <p:spPr>
              <a:xfrm>
                <a:off x="5310905" y="4562513"/>
                <a:ext cx="579761" cy="36894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BD6A422-4CFD-624B-BBE7-6F7814503875}"/>
                  </a:ext>
                </a:extLst>
              </p:cNvPr>
              <p:cNvSpPr txBox="1"/>
              <p:nvPr/>
            </p:nvSpPr>
            <p:spPr>
              <a:xfrm>
                <a:off x="6666271" y="2554827"/>
                <a:ext cx="686085" cy="385234"/>
              </a:xfrm>
              <a:prstGeom prst="rect">
                <a:avLst/>
              </a:prstGeom>
              <a:solidFill>
                <a:srgbClr val="EE4D54"/>
              </a:solid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oMath>
                  </m:oMathPara>
                </a14:m>
                <a:endParaRPr lang="en-US" dirty="0"/>
              </a:p>
            </p:txBody>
          </p:sp>
        </mc:Choice>
        <mc:Fallback xmlns="">
          <p:sp>
            <p:nvSpPr>
              <p:cNvPr id="68" name="TextBox 67">
                <a:extLst>
                  <a:ext uri="{FF2B5EF4-FFF2-40B4-BE49-F238E27FC236}">
                    <a16:creationId xmlns:a16="http://schemas.microsoft.com/office/drawing/2014/main" id="{8BD6A422-4CFD-624B-BBE7-6F7814503875}"/>
                  </a:ext>
                </a:extLst>
              </p:cNvPr>
              <p:cNvSpPr txBox="1">
                <a:spLocks noRot="1" noChangeAspect="1" noMove="1" noResize="1" noEditPoints="1" noAdjustHandles="1" noChangeArrowheads="1" noChangeShapeType="1" noTextEdit="1"/>
              </p:cNvSpPr>
              <p:nvPr/>
            </p:nvSpPr>
            <p:spPr>
              <a:xfrm>
                <a:off x="6666271" y="2554827"/>
                <a:ext cx="686085" cy="385234"/>
              </a:xfrm>
              <a:prstGeom prst="rect">
                <a:avLst/>
              </a:prstGeom>
              <a:blipFill>
                <a:blip r:embed="rId12"/>
                <a:stretch>
                  <a:fillRect b="-3125"/>
                </a:stretch>
              </a:blipFill>
            </p:spPr>
            <p:txBody>
              <a:bodyPr/>
              <a:lstStyle/>
              <a:p>
                <a:r>
                  <a:rPr lang="en-US">
                    <a:noFill/>
                  </a:rPr>
                  <a:t> </a:t>
                </a:r>
              </a:p>
            </p:txBody>
          </p:sp>
        </mc:Fallback>
      </mc:AlternateContent>
      <p:sp>
        <p:nvSpPr>
          <p:cNvPr id="69" name="Rectangle 68">
            <a:extLst>
              <a:ext uri="{FF2B5EF4-FFF2-40B4-BE49-F238E27FC236}">
                <a16:creationId xmlns:a16="http://schemas.microsoft.com/office/drawing/2014/main" id="{50744D4B-42E8-DC48-8F4D-C762B7390762}"/>
              </a:ext>
            </a:extLst>
          </p:cNvPr>
          <p:cNvSpPr/>
          <p:nvPr/>
        </p:nvSpPr>
        <p:spPr>
          <a:xfrm>
            <a:off x="3576776" y="1377851"/>
            <a:ext cx="605386" cy="445747"/>
          </a:xfrm>
          <a:prstGeom prst="rect">
            <a:avLst/>
          </a:prstGeom>
          <a:solidFill>
            <a:srgbClr val="EE4D5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31B79D23-12BA-4844-91B2-6560A4B92655}"/>
                  </a:ext>
                </a:extLst>
              </p:cNvPr>
              <p:cNvSpPr txBox="1"/>
              <p:nvPr/>
            </p:nvSpPr>
            <p:spPr>
              <a:xfrm>
                <a:off x="3613335" y="1387289"/>
                <a:ext cx="547084" cy="3852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oMath>
                  </m:oMathPara>
                </a14:m>
                <a:endParaRPr lang="en-US" dirty="0"/>
              </a:p>
            </p:txBody>
          </p:sp>
        </mc:Choice>
        <mc:Fallback xmlns="">
          <p:sp>
            <p:nvSpPr>
              <p:cNvPr id="70" name="TextBox 69">
                <a:extLst>
                  <a:ext uri="{FF2B5EF4-FFF2-40B4-BE49-F238E27FC236}">
                    <a16:creationId xmlns:a16="http://schemas.microsoft.com/office/drawing/2014/main" id="{31B79D23-12BA-4844-91B2-6560A4B92655}"/>
                  </a:ext>
                </a:extLst>
              </p:cNvPr>
              <p:cNvSpPr txBox="1">
                <a:spLocks noRot="1" noChangeAspect="1" noMove="1" noResize="1" noEditPoints="1" noAdjustHandles="1" noChangeArrowheads="1" noChangeShapeType="1" noTextEdit="1"/>
              </p:cNvSpPr>
              <p:nvPr/>
            </p:nvSpPr>
            <p:spPr>
              <a:xfrm>
                <a:off x="3613335" y="1387289"/>
                <a:ext cx="547084" cy="385234"/>
              </a:xfrm>
              <a:prstGeom prst="rect">
                <a:avLst/>
              </a:prstGeom>
              <a:blipFill>
                <a:blip r:embed="rId13"/>
                <a:stretch>
                  <a:fillRect r="-4545" b="-3125"/>
                </a:stretch>
              </a:blipFill>
            </p:spPr>
            <p:txBody>
              <a:bodyPr/>
              <a:lstStyle/>
              <a:p>
                <a:r>
                  <a:rPr lang="en-US">
                    <a:noFill/>
                  </a:rPr>
                  <a:t> </a:t>
                </a:r>
              </a:p>
            </p:txBody>
          </p:sp>
        </mc:Fallback>
      </mc:AlternateContent>
      <p:cxnSp>
        <p:nvCxnSpPr>
          <p:cNvPr id="72" name="Straight Arrow Connector 71">
            <a:extLst>
              <a:ext uri="{FF2B5EF4-FFF2-40B4-BE49-F238E27FC236}">
                <a16:creationId xmlns:a16="http://schemas.microsoft.com/office/drawing/2014/main" id="{F8D2B23A-2605-9C45-98CA-94B432B9F829}"/>
              </a:ext>
            </a:extLst>
          </p:cNvPr>
          <p:cNvCxnSpPr/>
          <p:nvPr/>
        </p:nvCxnSpPr>
        <p:spPr>
          <a:xfrm>
            <a:off x="2932496" y="1594022"/>
            <a:ext cx="6442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2B1EC38-6080-FF41-BFC6-0586C76C2E88}"/>
              </a:ext>
            </a:extLst>
          </p:cNvPr>
          <p:cNvCxnSpPr/>
          <p:nvPr/>
        </p:nvCxnSpPr>
        <p:spPr>
          <a:xfrm>
            <a:off x="2271383" y="2413116"/>
            <a:ext cx="4021320" cy="63229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F3441A65-22DF-4F48-BB28-DAECA7E6F11A}"/>
              </a:ext>
            </a:extLst>
          </p:cNvPr>
          <p:cNvCxnSpPr>
            <a:cxnSpLocks/>
          </p:cNvCxnSpPr>
          <p:nvPr/>
        </p:nvCxnSpPr>
        <p:spPr>
          <a:xfrm flipV="1">
            <a:off x="2271383" y="2413116"/>
            <a:ext cx="4021320" cy="632298"/>
          </a:xfrm>
          <a:prstGeom prst="line">
            <a:avLst/>
          </a:prstGeom>
        </p:spPr>
        <p:style>
          <a:lnRef idx="1">
            <a:schemeClr val="dk1"/>
          </a:lnRef>
          <a:fillRef idx="0">
            <a:schemeClr val="dk1"/>
          </a:fillRef>
          <a:effectRef idx="0">
            <a:schemeClr val="dk1"/>
          </a:effectRef>
          <a:fontRef idx="minor">
            <a:schemeClr val="tx1"/>
          </a:fontRef>
        </p:style>
      </p:cxnSp>
      <p:sp>
        <p:nvSpPr>
          <p:cNvPr id="3" name="Right Brace 2">
            <a:extLst>
              <a:ext uri="{FF2B5EF4-FFF2-40B4-BE49-F238E27FC236}">
                <a16:creationId xmlns:a16="http://schemas.microsoft.com/office/drawing/2014/main" id="{CC317679-E37D-5A45-9070-F0DEFC5E445A}"/>
              </a:ext>
            </a:extLst>
          </p:cNvPr>
          <p:cNvSpPr/>
          <p:nvPr/>
        </p:nvSpPr>
        <p:spPr>
          <a:xfrm rot="5400000">
            <a:off x="1627986" y="902364"/>
            <a:ext cx="278520" cy="227719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385F641-6CA7-AD44-9954-F3424EFD09DB}"/>
                  </a:ext>
                </a:extLst>
              </p:cNvPr>
              <p:cNvSpPr txBox="1"/>
              <p:nvPr/>
            </p:nvSpPr>
            <p:spPr>
              <a:xfrm>
                <a:off x="1607571" y="2190447"/>
                <a:ext cx="3170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oMath>
                  </m:oMathPara>
                </a14:m>
                <a:endParaRPr lang="en-US" dirty="0"/>
              </a:p>
            </p:txBody>
          </p:sp>
        </mc:Choice>
        <mc:Fallback xmlns="">
          <p:sp>
            <p:nvSpPr>
              <p:cNvPr id="18" name="TextBox 17">
                <a:extLst>
                  <a:ext uri="{FF2B5EF4-FFF2-40B4-BE49-F238E27FC236}">
                    <a16:creationId xmlns:a16="http://schemas.microsoft.com/office/drawing/2014/main" id="{F385F641-6CA7-AD44-9954-F3424EFD09DB}"/>
                  </a:ext>
                </a:extLst>
              </p:cNvPr>
              <p:cNvSpPr txBox="1">
                <a:spLocks noRot="1" noChangeAspect="1" noMove="1" noResize="1" noEditPoints="1" noAdjustHandles="1" noChangeArrowheads="1" noChangeShapeType="1" noTextEdit="1"/>
              </p:cNvSpPr>
              <p:nvPr/>
            </p:nvSpPr>
            <p:spPr>
              <a:xfrm>
                <a:off x="1607571" y="2190447"/>
                <a:ext cx="317010" cy="369332"/>
              </a:xfrm>
              <a:prstGeom prst="rect">
                <a:avLst/>
              </a:prstGeom>
              <a:blipFill>
                <a:blip r:embed="rId14"/>
                <a:stretch>
                  <a:fillRect/>
                </a:stretch>
              </a:blipFill>
            </p:spPr>
            <p:txBody>
              <a:bodyPr/>
              <a:lstStyle/>
              <a:p>
                <a:r>
                  <a:rPr lang="en-US">
                    <a:noFill/>
                  </a:rPr>
                  <a:t> </a:t>
                </a:r>
              </a:p>
            </p:txBody>
          </p:sp>
        </mc:Fallback>
      </mc:AlternateContent>
      <p:graphicFrame>
        <p:nvGraphicFramePr>
          <p:cNvPr id="57" name="Table 56">
            <a:extLst>
              <a:ext uri="{FF2B5EF4-FFF2-40B4-BE49-F238E27FC236}">
                <a16:creationId xmlns:a16="http://schemas.microsoft.com/office/drawing/2014/main" id="{F44987DB-122A-8E4A-9FAA-85D9D1637B1A}"/>
              </a:ext>
            </a:extLst>
          </p:cNvPr>
          <p:cNvGraphicFramePr>
            <a:graphicFrameLocks noGrp="1"/>
          </p:cNvGraphicFramePr>
          <p:nvPr>
            <p:extLst>
              <p:ext uri="{D42A27DB-BD31-4B8C-83A1-F6EECF244321}">
                <p14:modId xmlns:p14="http://schemas.microsoft.com/office/powerpoint/2010/main" val="1033995705"/>
              </p:ext>
            </p:extLst>
          </p:nvPr>
        </p:nvGraphicFramePr>
        <p:xfrm>
          <a:off x="284177" y="5434246"/>
          <a:ext cx="2063364" cy="1320800"/>
        </p:xfrm>
        <a:graphic>
          <a:graphicData uri="http://schemas.openxmlformats.org/drawingml/2006/table">
            <a:tbl>
              <a:tblPr firstRow="1" bandRow="1">
                <a:tableStyleId>{5940675A-B579-460E-94D1-54222C63F5DA}</a:tableStyleId>
              </a:tblPr>
              <a:tblGrid>
                <a:gridCol w="501694">
                  <a:extLst>
                    <a:ext uri="{9D8B030D-6E8A-4147-A177-3AD203B41FA5}">
                      <a16:colId xmlns:a16="http://schemas.microsoft.com/office/drawing/2014/main" val="3913447629"/>
                    </a:ext>
                  </a:extLst>
                </a:gridCol>
                <a:gridCol w="1561670">
                  <a:extLst>
                    <a:ext uri="{9D8B030D-6E8A-4147-A177-3AD203B41FA5}">
                      <a16:colId xmlns:a16="http://schemas.microsoft.com/office/drawing/2014/main" val="2553086163"/>
                    </a:ext>
                  </a:extLst>
                </a:gridCol>
              </a:tblGrid>
              <a:tr h="370840">
                <a:tc>
                  <a:txBody>
                    <a:bodyPr/>
                    <a:lstStyle/>
                    <a:p>
                      <a:endParaRPr lang="en-US" dirty="0"/>
                    </a:p>
                  </a:txBody>
                  <a:tcPr>
                    <a:solidFill>
                      <a:schemeClr val="accent2">
                        <a:lumMod val="40000"/>
                        <a:lumOff val="60000"/>
                      </a:schemeClr>
                    </a:solidFill>
                  </a:tcPr>
                </a:tc>
                <a:tc>
                  <a:txBody>
                    <a:bodyPr/>
                    <a:lstStyle/>
                    <a:p>
                      <a:r>
                        <a:rPr lang="en-US" sz="1600" dirty="0"/>
                        <a:t>Previous Predicted data.</a:t>
                      </a:r>
                    </a:p>
                  </a:txBody>
                  <a:tcPr/>
                </a:tc>
                <a:extLst>
                  <a:ext uri="{0D108BD9-81ED-4DB2-BD59-A6C34878D82A}">
                    <a16:rowId xmlns:a16="http://schemas.microsoft.com/office/drawing/2014/main" val="524698429"/>
                  </a:ext>
                </a:extLst>
              </a:tr>
              <a:tr h="370840">
                <a:tc>
                  <a:txBody>
                    <a:bodyPr/>
                    <a:lstStyle/>
                    <a:p>
                      <a:endParaRPr lang="en-US" dirty="0"/>
                    </a:p>
                  </a:txBody>
                  <a:tcPr>
                    <a:solidFill>
                      <a:schemeClr val="accent6">
                        <a:lumMod val="40000"/>
                        <a:lumOff val="60000"/>
                      </a:schemeClr>
                    </a:solidFill>
                  </a:tcPr>
                </a:tc>
                <a:tc>
                  <a:txBody>
                    <a:bodyPr/>
                    <a:lstStyle/>
                    <a:p>
                      <a:r>
                        <a:rPr lang="en-US" sz="1600" dirty="0"/>
                        <a:t>Measured data.</a:t>
                      </a:r>
                    </a:p>
                  </a:txBody>
                  <a:tcPr/>
                </a:tc>
                <a:extLst>
                  <a:ext uri="{0D108BD9-81ED-4DB2-BD59-A6C34878D82A}">
                    <a16:rowId xmlns:a16="http://schemas.microsoft.com/office/drawing/2014/main" val="2187283042"/>
                  </a:ext>
                </a:extLst>
              </a:tr>
              <a:tr h="370840">
                <a:tc>
                  <a:txBody>
                    <a:bodyPr/>
                    <a:lstStyle/>
                    <a:p>
                      <a:r>
                        <a:rPr lang="en-US" sz="1100" dirty="0"/>
                        <a:t>LSTM</a:t>
                      </a:r>
                    </a:p>
                  </a:txBody>
                  <a:tcPr>
                    <a:solidFill>
                      <a:schemeClr val="accent1">
                        <a:lumMod val="60000"/>
                        <a:lumOff val="40000"/>
                      </a:schemeClr>
                    </a:solidFill>
                  </a:tcPr>
                </a:tc>
                <a:tc>
                  <a:txBody>
                    <a:bodyPr/>
                    <a:lstStyle/>
                    <a:p>
                      <a:r>
                        <a:rPr lang="en-US" sz="1600" dirty="0"/>
                        <a:t>LSTM unit.</a:t>
                      </a:r>
                    </a:p>
                  </a:txBody>
                  <a:tcPr/>
                </a:tc>
                <a:extLst>
                  <a:ext uri="{0D108BD9-81ED-4DB2-BD59-A6C34878D82A}">
                    <a16:rowId xmlns:a16="http://schemas.microsoft.com/office/drawing/2014/main" val="811248311"/>
                  </a:ext>
                </a:extLst>
              </a:tr>
            </a:tbl>
          </a:graphicData>
        </a:graphic>
      </p:graphicFrame>
      <p:graphicFrame>
        <p:nvGraphicFramePr>
          <p:cNvPr id="64" name="Table 63">
            <a:extLst>
              <a:ext uri="{FF2B5EF4-FFF2-40B4-BE49-F238E27FC236}">
                <a16:creationId xmlns:a16="http://schemas.microsoft.com/office/drawing/2014/main" id="{706CF9B6-051A-0D44-8CDE-FFF750300ED2}"/>
              </a:ext>
            </a:extLst>
          </p:cNvPr>
          <p:cNvGraphicFramePr>
            <a:graphicFrameLocks noGrp="1"/>
          </p:cNvGraphicFramePr>
          <p:nvPr>
            <p:extLst>
              <p:ext uri="{D42A27DB-BD31-4B8C-83A1-F6EECF244321}">
                <p14:modId xmlns:p14="http://schemas.microsoft.com/office/powerpoint/2010/main" val="2282820960"/>
              </p:ext>
            </p:extLst>
          </p:nvPr>
        </p:nvGraphicFramePr>
        <p:xfrm>
          <a:off x="2351110" y="5426393"/>
          <a:ext cx="2063364" cy="1158240"/>
        </p:xfrm>
        <a:graphic>
          <a:graphicData uri="http://schemas.openxmlformats.org/drawingml/2006/table">
            <a:tbl>
              <a:tblPr firstRow="1" bandRow="1">
                <a:tableStyleId>{5940675A-B579-460E-94D1-54222C63F5DA}</a:tableStyleId>
              </a:tblPr>
              <a:tblGrid>
                <a:gridCol w="501694">
                  <a:extLst>
                    <a:ext uri="{9D8B030D-6E8A-4147-A177-3AD203B41FA5}">
                      <a16:colId xmlns:a16="http://schemas.microsoft.com/office/drawing/2014/main" val="3913447629"/>
                    </a:ext>
                  </a:extLst>
                </a:gridCol>
                <a:gridCol w="1561670">
                  <a:extLst>
                    <a:ext uri="{9D8B030D-6E8A-4147-A177-3AD203B41FA5}">
                      <a16:colId xmlns:a16="http://schemas.microsoft.com/office/drawing/2014/main" val="2553086163"/>
                    </a:ext>
                  </a:extLst>
                </a:gridCol>
              </a:tblGrid>
              <a:tr h="370840">
                <a:tc>
                  <a:txBody>
                    <a:bodyPr/>
                    <a:lstStyle/>
                    <a:p>
                      <a:endParaRPr lang="en-US" dirty="0"/>
                    </a:p>
                  </a:txBody>
                  <a:tcPr>
                    <a:solidFill>
                      <a:srgbClr val="EE4D54"/>
                    </a:solidFill>
                  </a:tcPr>
                </a:tc>
                <a:tc>
                  <a:txBody>
                    <a:bodyPr/>
                    <a:lstStyle/>
                    <a:p>
                      <a:r>
                        <a:rPr lang="en-US" sz="1600" dirty="0"/>
                        <a:t>Predicted future traffic volume.</a:t>
                      </a:r>
                    </a:p>
                  </a:txBody>
                  <a:tcPr/>
                </a:tc>
                <a:extLst>
                  <a:ext uri="{0D108BD9-81ED-4DB2-BD59-A6C34878D82A}">
                    <a16:rowId xmlns:a16="http://schemas.microsoft.com/office/drawing/2014/main" val="524698429"/>
                  </a:ext>
                </a:extLst>
              </a:tr>
              <a:tr h="370840">
                <a:tc>
                  <a:txBody>
                    <a:bodyPr/>
                    <a:lstStyle/>
                    <a:p>
                      <a:endParaRPr lang="en-US" dirty="0"/>
                    </a:p>
                  </a:txBody>
                  <a:tcPr>
                    <a:noFill/>
                  </a:tcPr>
                </a:tc>
                <a:tc>
                  <a:txBody>
                    <a:bodyPr/>
                    <a:lstStyle/>
                    <a:p>
                      <a:r>
                        <a:rPr lang="en-US" sz="1600" dirty="0"/>
                        <a:t>Intermediate output.</a:t>
                      </a:r>
                    </a:p>
                  </a:txBody>
                  <a:tcPr/>
                </a:tc>
                <a:extLst>
                  <a:ext uri="{0D108BD9-81ED-4DB2-BD59-A6C34878D82A}">
                    <a16:rowId xmlns:a16="http://schemas.microsoft.com/office/drawing/2014/main" val="2187283042"/>
                  </a:ext>
                </a:extLst>
              </a:tr>
            </a:tbl>
          </a:graphicData>
        </a:graphic>
      </p:graphicFrame>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F934B7F4-BF81-1948-9C52-43BB56AC8D72}"/>
                  </a:ext>
                </a:extLst>
              </p:cNvPr>
              <p:cNvSpPr/>
              <p:nvPr/>
            </p:nvSpPr>
            <p:spPr>
              <a:xfrm>
                <a:off x="2271383" y="5526008"/>
                <a:ext cx="686085" cy="3852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𝑖</m:t>
                          </m:r>
                        </m:sub>
                        <m:sup>
                          <m:r>
                            <a:rPr lang="en-US" i="1">
                              <a:latin typeface="Cambria Math" panose="02040503050406030204" pitchFamily="18" charset="0"/>
                            </a:rPr>
                            <m:t>𝑡</m:t>
                          </m:r>
                          <m:r>
                            <a:rPr lang="en-US" i="1">
                              <a:latin typeface="Cambria Math" panose="02040503050406030204" pitchFamily="18" charset="0"/>
                            </a:rPr>
                            <m:t>+1</m:t>
                          </m:r>
                        </m:sup>
                      </m:sSubSup>
                    </m:oMath>
                  </m:oMathPara>
                </a14:m>
                <a:endParaRPr lang="en-US" dirty="0"/>
              </a:p>
            </p:txBody>
          </p:sp>
        </mc:Choice>
        <mc:Fallback xmlns="">
          <p:sp>
            <p:nvSpPr>
              <p:cNvPr id="21" name="Rectangle 20">
                <a:extLst>
                  <a:ext uri="{FF2B5EF4-FFF2-40B4-BE49-F238E27FC236}">
                    <a16:creationId xmlns:a16="http://schemas.microsoft.com/office/drawing/2014/main" id="{F934B7F4-BF81-1948-9C52-43BB56AC8D72}"/>
                  </a:ext>
                </a:extLst>
              </p:cNvPr>
              <p:cNvSpPr>
                <a:spLocks noRot="1" noChangeAspect="1" noMove="1" noResize="1" noEditPoints="1" noAdjustHandles="1" noChangeArrowheads="1" noChangeShapeType="1" noTextEdit="1"/>
              </p:cNvSpPr>
              <p:nvPr/>
            </p:nvSpPr>
            <p:spPr>
              <a:xfrm>
                <a:off x="2271383" y="5526008"/>
                <a:ext cx="686085" cy="385234"/>
              </a:xfrm>
              <a:prstGeom prst="rect">
                <a:avLst/>
              </a:prstGeom>
              <a:blipFill>
                <a:blip r:embed="rId15"/>
                <a:stretch>
                  <a:fillRect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68AA30F6-0604-4E43-BD3F-67D357C4A784}"/>
                  </a:ext>
                </a:extLst>
              </p:cNvPr>
              <p:cNvSpPr txBox="1"/>
              <p:nvPr/>
            </p:nvSpPr>
            <p:spPr>
              <a:xfrm>
                <a:off x="2381188" y="6141938"/>
                <a:ext cx="466474" cy="382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m:oMathPara>
                </a14:m>
                <a:endParaRPr lang="en-US" dirty="0"/>
              </a:p>
            </p:txBody>
          </p:sp>
        </mc:Choice>
        <mc:Fallback xmlns="">
          <p:sp>
            <p:nvSpPr>
              <p:cNvPr id="71" name="TextBox 70">
                <a:extLst>
                  <a:ext uri="{FF2B5EF4-FFF2-40B4-BE49-F238E27FC236}">
                    <a16:creationId xmlns:a16="http://schemas.microsoft.com/office/drawing/2014/main" id="{68AA30F6-0604-4E43-BD3F-67D357C4A784}"/>
                  </a:ext>
                </a:extLst>
              </p:cNvPr>
              <p:cNvSpPr txBox="1">
                <a:spLocks noRot="1" noChangeAspect="1" noMove="1" noResize="1" noEditPoints="1" noAdjustHandles="1" noChangeArrowheads="1" noChangeShapeType="1" noTextEdit="1"/>
              </p:cNvSpPr>
              <p:nvPr/>
            </p:nvSpPr>
            <p:spPr>
              <a:xfrm>
                <a:off x="2381188" y="6141938"/>
                <a:ext cx="466474" cy="382412"/>
              </a:xfrm>
              <a:prstGeom prst="rect">
                <a:avLst/>
              </a:prstGeom>
              <a:blipFill>
                <a:blip r:embed="rId16"/>
                <a:stretch>
                  <a:fillRect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A55F9807-1861-634F-B62A-2693065B2E13}"/>
                  </a:ext>
                </a:extLst>
              </p:cNvPr>
              <p:cNvSpPr/>
              <p:nvPr/>
            </p:nvSpPr>
            <p:spPr>
              <a:xfrm>
                <a:off x="280608" y="6009560"/>
                <a:ext cx="461408" cy="3824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𝑡</m:t>
                          </m:r>
                        </m:sup>
                      </m:sSubSup>
                    </m:oMath>
                  </m:oMathPara>
                </a14:m>
                <a:endParaRPr lang="en-US" dirty="0"/>
              </a:p>
            </p:txBody>
          </p:sp>
        </mc:Choice>
        <mc:Fallback xmlns="">
          <p:sp>
            <p:nvSpPr>
              <p:cNvPr id="22" name="Rectangle 21">
                <a:extLst>
                  <a:ext uri="{FF2B5EF4-FFF2-40B4-BE49-F238E27FC236}">
                    <a16:creationId xmlns:a16="http://schemas.microsoft.com/office/drawing/2014/main" id="{A55F9807-1861-634F-B62A-2693065B2E13}"/>
                  </a:ext>
                </a:extLst>
              </p:cNvPr>
              <p:cNvSpPr>
                <a:spLocks noRot="1" noChangeAspect="1" noMove="1" noResize="1" noEditPoints="1" noAdjustHandles="1" noChangeArrowheads="1" noChangeShapeType="1" noTextEdit="1"/>
              </p:cNvSpPr>
              <p:nvPr/>
            </p:nvSpPr>
            <p:spPr>
              <a:xfrm>
                <a:off x="280608" y="6009560"/>
                <a:ext cx="461408" cy="382412"/>
              </a:xfrm>
              <a:prstGeom prst="rect">
                <a:avLst/>
              </a:prstGeom>
              <a:blipFill>
                <a:blip r:embed="rId17"/>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BDF7626-19A4-6848-AD2E-9216018B1688}"/>
                  </a:ext>
                </a:extLst>
              </p:cNvPr>
              <p:cNvSpPr txBox="1"/>
              <p:nvPr/>
            </p:nvSpPr>
            <p:spPr>
              <a:xfrm>
                <a:off x="243332" y="5542847"/>
                <a:ext cx="579761" cy="3689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700" b="0" i="1" smtClean="0">
                              <a:latin typeface="Cambria Math" panose="02040503050406030204" pitchFamily="18" charset="0"/>
                            </a:rPr>
                          </m:ctrlPr>
                        </m:sSubSupPr>
                        <m:e>
                          <m:r>
                            <a:rPr lang="en-US" sz="1700" b="0" i="1" smtClean="0">
                              <a:latin typeface="Cambria Math" panose="02040503050406030204" pitchFamily="18" charset="0"/>
                            </a:rPr>
                            <m:t>𝑥</m:t>
                          </m:r>
                        </m:e>
                        <m:sub>
                          <m:r>
                            <a:rPr lang="en-US" sz="1700" b="0" i="1" smtClean="0">
                              <a:latin typeface="Cambria Math" panose="02040503050406030204" pitchFamily="18" charset="0"/>
                            </a:rPr>
                            <m:t>𝑖</m:t>
                          </m:r>
                        </m:sub>
                        <m:sup>
                          <m:r>
                            <a:rPr lang="en-US" sz="1700" b="0" i="1" smtClean="0">
                              <a:latin typeface="Cambria Math" panose="02040503050406030204" pitchFamily="18" charset="0"/>
                            </a:rPr>
                            <m:t>𝑡</m:t>
                          </m:r>
                          <m:r>
                            <a:rPr lang="en-US" sz="1700" b="0" i="1" smtClean="0">
                              <a:latin typeface="Cambria Math" panose="02040503050406030204" pitchFamily="18" charset="0"/>
                            </a:rPr>
                            <m:t>−1</m:t>
                          </m:r>
                        </m:sup>
                      </m:sSubSup>
                    </m:oMath>
                  </m:oMathPara>
                </a14:m>
                <a:endParaRPr lang="en-US" sz="1700" dirty="0"/>
              </a:p>
            </p:txBody>
          </p:sp>
        </mc:Choice>
        <mc:Fallback xmlns="">
          <p:sp>
            <p:nvSpPr>
              <p:cNvPr id="75" name="TextBox 74">
                <a:extLst>
                  <a:ext uri="{FF2B5EF4-FFF2-40B4-BE49-F238E27FC236}">
                    <a16:creationId xmlns:a16="http://schemas.microsoft.com/office/drawing/2014/main" id="{FBDF7626-19A4-6848-AD2E-9216018B1688}"/>
                  </a:ext>
                </a:extLst>
              </p:cNvPr>
              <p:cNvSpPr txBox="1">
                <a:spLocks noRot="1" noChangeAspect="1" noMove="1" noResize="1" noEditPoints="1" noAdjustHandles="1" noChangeArrowheads="1" noChangeShapeType="1" noTextEdit="1"/>
              </p:cNvSpPr>
              <p:nvPr/>
            </p:nvSpPr>
            <p:spPr>
              <a:xfrm>
                <a:off x="243332" y="5542847"/>
                <a:ext cx="579761" cy="368947"/>
              </a:xfrm>
              <a:prstGeom prst="rect">
                <a:avLst/>
              </a:prstGeom>
              <a:blipFill>
                <a:blip r:embed="rId18"/>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104453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1691 0 " pathEditMode="relative" ptsTypes="AA">
                                      <p:cBhvr>
                                        <p:cTn id="6" dur="1000" fill="hold"/>
                                        <p:tgtEl>
                                          <p:spTgt spid="2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1691 0 " pathEditMode="relative" ptsTypes="AA">
                                      <p:cBhvr>
                                        <p:cTn id="8" dur="1000" fill="hold"/>
                                        <p:tgtEl>
                                          <p:spTgt spid="25"/>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61"/>
                                        </p:tgtEl>
                                        <p:attrNameLst>
                                          <p:attrName>style.visibility</p:attrName>
                                        </p:attrNameLst>
                                      </p:cBhvr>
                                      <p:to>
                                        <p:strVal val="visible"/>
                                      </p:to>
                                    </p:set>
                                  </p:childTnLst>
                                </p:cTn>
                              </p:par>
                            </p:childTnLst>
                          </p:cTn>
                        </p:par>
                        <p:par>
                          <p:cTn id="20" fill="hold">
                            <p:stCondLst>
                              <p:cond delay="500"/>
                            </p:stCondLst>
                            <p:childTnLst>
                              <p:par>
                                <p:cTn id="21" presetID="22" presetClass="entr" presetSubtype="4"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down)">
                                      <p:cBhvr>
                                        <p:cTn id="23" dur="500"/>
                                        <p:tgtEl>
                                          <p:spTgt spid="28"/>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1" nodeType="clickEffect">
                                  <p:stCondLst>
                                    <p:cond delay="0"/>
                                  </p:stCondLst>
                                  <p:childTnLst>
                                    <p:animMotion origin="layout" path="M 3.05556E-6 -2.96296E-6 L 0.37118 0.0007 " pathEditMode="relative" rAng="0" ptsTypes="AA">
                                      <p:cBhvr>
                                        <p:cTn id="42" dur="1000" fill="hold"/>
                                        <p:tgtEl>
                                          <p:spTgt spid="35"/>
                                        </p:tgtEl>
                                        <p:attrNameLst>
                                          <p:attrName>ppt_x</p:attrName>
                                          <p:attrName>ppt_y</p:attrName>
                                        </p:attrNameLst>
                                      </p:cBhvr>
                                      <p:rCtr x="18559" y="23"/>
                                    </p:animMotion>
                                  </p:childTnLst>
                                </p:cTn>
                              </p:par>
                              <p:par>
                                <p:cTn id="43" presetID="0" presetClass="path" presetSubtype="0" accel="50000" decel="50000" fill="hold" grpId="1" nodeType="withEffect">
                                  <p:stCondLst>
                                    <p:cond delay="0"/>
                                  </p:stCondLst>
                                  <p:childTnLst>
                                    <p:animMotion origin="layout" path="M 1.94444E-6 -2.22222E-6 L 0.37257 0.00255 " pathEditMode="relative" rAng="0" ptsTypes="AA">
                                      <p:cBhvr>
                                        <p:cTn id="44" dur="1000" fill="hold"/>
                                        <p:tgtEl>
                                          <p:spTgt spid="34"/>
                                        </p:tgtEl>
                                        <p:attrNameLst>
                                          <p:attrName>ppt_x</p:attrName>
                                          <p:attrName>ppt_y</p:attrName>
                                        </p:attrNameLst>
                                      </p:cBhvr>
                                      <p:rCtr x="18628" y="116"/>
                                    </p:animMotion>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down)">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down)">
                                      <p:cBhvr>
                                        <p:cTn id="58" dur="500"/>
                                        <p:tgtEl>
                                          <p:spTgt spid="39"/>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wipe(down)">
                                      <p:cBhvr>
                                        <p:cTn id="101" dur="500"/>
                                        <p:tgtEl>
                                          <p:spTgt spid="54"/>
                                        </p:tgtEl>
                                      </p:cBhvr>
                                    </p:animEffect>
                                  </p:childTnLst>
                                </p:cTn>
                              </p:par>
                              <p:par>
                                <p:cTn id="102" presetID="22" presetClass="entr" presetSubtype="4" fill="hold" nodeType="withEffect">
                                  <p:stCondLst>
                                    <p:cond delay="0"/>
                                  </p:stCondLst>
                                  <p:childTnLst>
                                    <p:set>
                                      <p:cBhvr>
                                        <p:cTn id="103" dur="1" fill="hold">
                                          <p:stCondLst>
                                            <p:cond delay="0"/>
                                          </p:stCondLst>
                                        </p:cTn>
                                        <p:tgtEl>
                                          <p:spTgt spid="9"/>
                                        </p:tgtEl>
                                        <p:attrNameLst>
                                          <p:attrName>style.visibility</p:attrName>
                                        </p:attrNameLst>
                                      </p:cBhvr>
                                      <p:to>
                                        <p:strVal val="visible"/>
                                      </p:to>
                                    </p:set>
                                    <p:animEffect transition="in" filter="wipe(down)">
                                      <p:cBhvr>
                                        <p:cTn id="104" dur="500"/>
                                        <p:tgtEl>
                                          <p:spTgt spid="9"/>
                                        </p:tgtEl>
                                      </p:cBhvr>
                                    </p:animEffect>
                                  </p:childTnLst>
                                </p:cTn>
                              </p:par>
                              <p:par>
                                <p:cTn id="105" presetID="1" presetClass="entr" presetSubtype="0" fill="hold" grpId="0" nodeType="withEffect">
                                  <p:stCondLst>
                                    <p:cond delay="0"/>
                                  </p:stCondLst>
                                  <p:childTnLst>
                                    <p:set>
                                      <p:cBhvr>
                                        <p:cTn id="106" dur="1" fill="hold">
                                          <p:stCondLst>
                                            <p:cond delay="0"/>
                                          </p:stCondLst>
                                        </p:cTn>
                                        <p:tgtEl>
                                          <p:spTgt spid="7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54"/>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animBg="1"/>
      <p:bldP spid="25" grpId="0"/>
      <p:bldP spid="26" grpId="0" animBg="1"/>
      <p:bldP spid="27" grpId="0"/>
      <p:bldP spid="34" grpId="0" animBg="1"/>
      <p:bldP spid="34" grpId="1" animBg="1"/>
      <p:bldP spid="35" grpId="0"/>
      <p:bldP spid="35" grpId="1"/>
      <p:bldP spid="37" grpId="0" animBg="1"/>
      <p:bldP spid="38" grpId="0"/>
      <p:bldP spid="41" grpId="0" animBg="1"/>
      <p:bldP spid="48" grpId="0" animBg="1"/>
      <p:bldP spid="49" grpId="0"/>
      <p:bldP spid="51" grpId="0" animBg="1"/>
      <p:bldP spid="53" grpId="0" animBg="1"/>
      <p:bldP spid="56" grpId="0" animBg="1"/>
      <p:bldP spid="62" grpId="0" animBg="1"/>
      <p:bldP spid="63" grpId="0"/>
      <p:bldP spid="66" grpId="0" animBg="1"/>
      <p:bldP spid="67" grpId="0"/>
      <p:bldP spid="68" grpId="0" animBg="1"/>
      <p:bldP spid="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365127"/>
            <a:ext cx="7886700" cy="876652"/>
          </a:xfrm>
        </p:spPr>
        <p:txBody>
          <a:bodyPr>
            <a:normAutofit/>
          </a:bodyPr>
          <a:lstStyle/>
          <a:p>
            <a:r>
              <a:rPr lang="en-US" sz="2800" dirty="0"/>
              <a:t>Forward and backward networks</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a:xfrm>
            <a:off x="6457950" y="6356351"/>
            <a:ext cx="2057400" cy="365125"/>
          </a:xfrm>
        </p:spPr>
        <p:txBody>
          <a:bodyPr/>
          <a:lstStyle/>
          <a:p>
            <a:fld id="{61D55499-0115-0049-89CD-CC8763871F84}" type="slidenum">
              <a:rPr lang="en-US" smtClean="0"/>
              <a:t>22</a:t>
            </a:fld>
            <a:endParaRPr lang="en-US" dirty="0"/>
          </a:p>
        </p:txBody>
      </p:sp>
      <p:cxnSp>
        <p:nvCxnSpPr>
          <p:cNvPr id="16" name="Straight Connector 15">
            <a:extLst>
              <a:ext uri="{FF2B5EF4-FFF2-40B4-BE49-F238E27FC236}">
                <a16:creationId xmlns:a16="http://schemas.microsoft.com/office/drawing/2014/main" id="{ECDA9B5F-DC23-3248-936A-B25AA09A53FA}"/>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2C44BE11-DA54-B54C-AD76-E0AF04BA8775}"/>
              </a:ext>
            </a:extLst>
          </p:cNvPr>
          <p:cNvSpPr/>
          <p:nvPr/>
        </p:nvSpPr>
        <p:spPr>
          <a:xfrm>
            <a:off x="1638250" y="4761042"/>
            <a:ext cx="861848" cy="683173"/>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rPr>
              <a:t>LSTM</a:t>
            </a:r>
          </a:p>
        </p:txBody>
      </p:sp>
      <p:sp>
        <p:nvSpPr>
          <p:cNvPr id="7" name="Rectangle 6">
            <a:extLst>
              <a:ext uri="{FF2B5EF4-FFF2-40B4-BE49-F238E27FC236}">
                <a16:creationId xmlns:a16="http://schemas.microsoft.com/office/drawing/2014/main" id="{770DE706-1347-1F4A-9615-326DDE4D9287}"/>
              </a:ext>
            </a:extLst>
          </p:cNvPr>
          <p:cNvSpPr/>
          <p:nvPr/>
        </p:nvSpPr>
        <p:spPr>
          <a:xfrm>
            <a:off x="618447" y="1381435"/>
            <a:ext cx="451945" cy="40990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A5A2C54-23E9-8A49-9B20-6C1FC2FE7298}"/>
                  </a:ext>
                </a:extLst>
              </p:cNvPr>
              <p:cNvSpPr txBox="1"/>
              <p:nvPr/>
            </p:nvSpPr>
            <p:spPr>
              <a:xfrm>
                <a:off x="533213" y="1399757"/>
                <a:ext cx="648319"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𝑙</m:t>
                          </m:r>
                        </m:sup>
                      </m:sSubSup>
                    </m:oMath>
                  </m:oMathPara>
                </a14:m>
                <a:endParaRPr lang="en-US" dirty="0"/>
              </a:p>
            </p:txBody>
          </p:sp>
        </mc:Choice>
        <mc:Fallback xmlns="">
          <p:sp>
            <p:nvSpPr>
              <p:cNvPr id="8" name="TextBox 7">
                <a:extLst>
                  <a:ext uri="{FF2B5EF4-FFF2-40B4-BE49-F238E27FC236}">
                    <a16:creationId xmlns:a16="http://schemas.microsoft.com/office/drawing/2014/main" id="{9A5A2C54-23E9-8A49-9B20-6C1FC2FE7298}"/>
                  </a:ext>
                </a:extLst>
              </p:cNvPr>
              <p:cNvSpPr txBox="1">
                <a:spLocks noRot="1" noChangeAspect="1" noMove="1" noResize="1" noEditPoints="1" noAdjustHandles="1" noChangeArrowheads="1" noChangeShapeType="1" noTextEdit="1"/>
              </p:cNvSpPr>
              <p:nvPr/>
            </p:nvSpPr>
            <p:spPr>
              <a:xfrm>
                <a:off x="533213" y="1399757"/>
                <a:ext cx="648319" cy="391582"/>
              </a:xfrm>
              <a:prstGeom prst="rect">
                <a:avLst/>
              </a:prstGeom>
              <a:blipFill>
                <a:blip r:embed="rId3"/>
                <a:stretch>
                  <a:fillRect b="-3125"/>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314A0330-F2FB-7141-8726-A6E9C8960A9D}"/>
              </a:ext>
            </a:extLst>
          </p:cNvPr>
          <p:cNvSpPr/>
          <p:nvPr/>
        </p:nvSpPr>
        <p:spPr>
          <a:xfrm>
            <a:off x="1077377" y="1381435"/>
            <a:ext cx="451945" cy="409904"/>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AB0B57-6326-324B-9A37-D9F4C6A3869D}"/>
              </a:ext>
            </a:extLst>
          </p:cNvPr>
          <p:cNvSpPr txBox="1"/>
          <p:nvPr/>
        </p:nvSpPr>
        <p:spPr>
          <a:xfrm>
            <a:off x="1144177" y="1424887"/>
            <a:ext cx="343364" cy="369332"/>
          </a:xfrm>
          <a:prstGeom prst="rect">
            <a:avLst/>
          </a:prstGeom>
          <a:noFill/>
        </p:spPr>
        <p:txBody>
          <a:bodyPr wrap="none" rtlCol="0">
            <a:spAutoFit/>
          </a:bodyPr>
          <a:lstStyle/>
          <a:p>
            <a:r>
              <a:rPr lang="en-US" dirty="0"/>
              <a:t>…</a:t>
            </a:r>
          </a:p>
        </p:txBody>
      </p:sp>
      <p:sp>
        <p:nvSpPr>
          <p:cNvPr id="13" name="Rectangle 12">
            <a:extLst>
              <a:ext uri="{FF2B5EF4-FFF2-40B4-BE49-F238E27FC236}">
                <a16:creationId xmlns:a16="http://schemas.microsoft.com/office/drawing/2014/main" id="{5F4DB6F5-8B68-5544-A698-AF6DD24D6008}"/>
              </a:ext>
            </a:extLst>
          </p:cNvPr>
          <p:cNvSpPr/>
          <p:nvPr/>
        </p:nvSpPr>
        <p:spPr>
          <a:xfrm>
            <a:off x="1529322" y="1381435"/>
            <a:ext cx="451945" cy="40990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72FB463-86A7-664F-A4BD-796F7315EF25}"/>
                  </a:ext>
                </a:extLst>
              </p:cNvPr>
              <p:cNvSpPr txBox="1"/>
              <p:nvPr/>
            </p:nvSpPr>
            <p:spPr>
              <a:xfrm>
                <a:off x="1453779" y="1399757"/>
                <a:ext cx="607274" cy="3858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−2</m:t>
                          </m:r>
                        </m:sup>
                      </m:sSubSup>
                    </m:oMath>
                  </m:oMathPara>
                </a14:m>
                <a:endParaRPr lang="en-US" dirty="0"/>
              </a:p>
            </p:txBody>
          </p:sp>
        </mc:Choice>
        <mc:Fallback xmlns="">
          <p:sp>
            <p:nvSpPr>
              <p:cNvPr id="14" name="TextBox 13">
                <a:extLst>
                  <a:ext uri="{FF2B5EF4-FFF2-40B4-BE49-F238E27FC236}">
                    <a16:creationId xmlns:a16="http://schemas.microsoft.com/office/drawing/2014/main" id="{A72FB463-86A7-664F-A4BD-796F7315EF25}"/>
                  </a:ext>
                </a:extLst>
              </p:cNvPr>
              <p:cNvSpPr txBox="1">
                <a:spLocks noRot="1" noChangeAspect="1" noMove="1" noResize="1" noEditPoints="1" noAdjustHandles="1" noChangeArrowheads="1" noChangeShapeType="1" noTextEdit="1"/>
              </p:cNvSpPr>
              <p:nvPr/>
            </p:nvSpPr>
            <p:spPr>
              <a:xfrm>
                <a:off x="1453779" y="1399757"/>
                <a:ext cx="607274" cy="385811"/>
              </a:xfrm>
              <a:prstGeom prst="rect">
                <a:avLst/>
              </a:prstGeom>
              <a:blipFill>
                <a:blip r:embed="rId4"/>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14A8A398-5964-FD41-A5A0-1AA2BE4CA54F}"/>
              </a:ext>
            </a:extLst>
          </p:cNvPr>
          <p:cNvSpPr/>
          <p:nvPr/>
        </p:nvSpPr>
        <p:spPr>
          <a:xfrm>
            <a:off x="1988252" y="1381435"/>
            <a:ext cx="451945" cy="40990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793BA1-3AF6-AE49-92C5-86119952FDCB}"/>
                  </a:ext>
                </a:extLst>
              </p:cNvPr>
              <p:cNvSpPr txBox="1"/>
              <p:nvPr/>
            </p:nvSpPr>
            <p:spPr>
              <a:xfrm>
                <a:off x="1921811" y="1405516"/>
                <a:ext cx="579761"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oMath>
                  </m:oMathPara>
                </a14:m>
                <a:endParaRPr lang="en-US" dirty="0"/>
              </a:p>
            </p:txBody>
          </p:sp>
        </mc:Choice>
        <mc:Fallback xmlns="">
          <p:sp>
            <p:nvSpPr>
              <p:cNvPr id="17" name="TextBox 16">
                <a:extLst>
                  <a:ext uri="{FF2B5EF4-FFF2-40B4-BE49-F238E27FC236}">
                    <a16:creationId xmlns:a16="http://schemas.microsoft.com/office/drawing/2014/main" id="{4B793BA1-3AF6-AE49-92C5-86119952FDCB}"/>
                  </a:ext>
                </a:extLst>
              </p:cNvPr>
              <p:cNvSpPr txBox="1">
                <a:spLocks noRot="1" noChangeAspect="1" noMove="1" noResize="1" noEditPoints="1" noAdjustHandles="1" noChangeArrowheads="1" noChangeShapeType="1" noTextEdit="1"/>
              </p:cNvSpPr>
              <p:nvPr/>
            </p:nvSpPr>
            <p:spPr>
              <a:xfrm>
                <a:off x="1921811" y="1405516"/>
                <a:ext cx="579761" cy="391582"/>
              </a:xfrm>
              <a:prstGeom prst="rect">
                <a:avLst/>
              </a:prstGeom>
              <a:blipFill>
                <a:blip r:embed="rId5"/>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BB8A4910-5FAF-B043-B775-EE27A3D529F2}"/>
              </a:ext>
            </a:extLst>
          </p:cNvPr>
          <p:cNvSpPr/>
          <p:nvPr/>
        </p:nvSpPr>
        <p:spPr>
          <a:xfrm>
            <a:off x="2440197" y="1381435"/>
            <a:ext cx="451945" cy="40990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33D3258-3254-8F42-832E-F5A8D8EF07D9}"/>
                  </a:ext>
                </a:extLst>
              </p:cNvPr>
              <p:cNvSpPr txBox="1"/>
              <p:nvPr/>
            </p:nvSpPr>
            <p:spPr>
              <a:xfrm>
                <a:off x="2444435" y="1399757"/>
                <a:ext cx="461408" cy="382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m:oMathPara>
                </a14:m>
                <a:endParaRPr lang="en-US" dirty="0"/>
              </a:p>
            </p:txBody>
          </p:sp>
        </mc:Choice>
        <mc:Fallback xmlns="">
          <p:sp>
            <p:nvSpPr>
              <p:cNvPr id="20" name="TextBox 19">
                <a:extLst>
                  <a:ext uri="{FF2B5EF4-FFF2-40B4-BE49-F238E27FC236}">
                    <a16:creationId xmlns:a16="http://schemas.microsoft.com/office/drawing/2014/main" id="{F33D3258-3254-8F42-832E-F5A8D8EF07D9}"/>
                  </a:ext>
                </a:extLst>
              </p:cNvPr>
              <p:cNvSpPr txBox="1">
                <a:spLocks noRot="1" noChangeAspect="1" noMove="1" noResize="1" noEditPoints="1" noAdjustHandles="1" noChangeArrowheads="1" noChangeShapeType="1" noTextEdit="1"/>
              </p:cNvSpPr>
              <p:nvPr/>
            </p:nvSpPr>
            <p:spPr>
              <a:xfrm>
                <a:off x="2444435" y="1399757"/>
                <a:ext cx="461408" cy="382412"/>
              </a:xfrm>
              <a:prstGeom prst="rect">
                <a:avLst/>
              </a:prstGeom>
              <a:blipFill>
                <a:blip r:embed="rId6"/>
                <a:stretch>
                  <a:fillRect b="-3226"/>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496DBE74-011C-C649-ABB2-A6B0BFA6D036}"/>
              </a:ext>
            </a:extLst>
          </p:cNvPr>
          <p:cNvSpPr/>
          <p:nvPr/>
        </p:nvSpPr>
        <p:spPr>
          <a:xfrm>
            <a:off x="1708106" y="3148112"/>
            <a:ext cx="759200" cy="409904"/>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BFA4FCD-A1CD-1842-A5A7-975B161B1842}"/>
              </a:ext>
            </a:extLst>
          </p:cNvPr>
          <p:cNvCxnSpPr>
            <a:cxnSpLocks/>
            <a:stCxn id="75" idx="0"/>
            <a:endCxn id="5" idx="4"/>
          </p:cNvCxnSpPr>
          <p:nvPr/>
        </p:nvCxnSpPr>
        <p:spPr>
          <a:xfrm flipV="1">
            <a:off x="1578231" y="5444215"/>
            <a:ext cx="490943" cy="730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539E528-0ABA-5F49-8734-57475CFF3ADA}"/>
              </a:ext>
            </a:extLst>
          </p:cNvPr>
          <p:cNvCxnSpPr>
            <a:cxnSpLocks/>
            <a:stCxn id="5" idx="0"/>
            <a:endCxn id="26" idx="2"/>
          </p:cNvCxnSpPr>
          <p:nvPr/>
        </p:nvCxnSpPr>
        <p:spPr>
          <a:xfrm flipV="1">
            <a:off x="2069174" y="3558016"/>
            <a:ext cx="18532" cy="1203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2B60C56-227B-0445-AFE7-F7D45CD9A2FC}"/>
              </a:ext>
            </a:extLst>
          </p:cNvPr>
          <p:cNvCxnSpPr>
            <a:cxnSpLocks/>
            <a:stCxn id="71" idx="0"/>
          </p:cNvCxnSpPr>
          <p:nvPr/>
        </p:nvCxnSpPr>
        <p:spPr>
          <a:xfrm flipV="1">
            <a:off x="3392585" y="5438793"/>
            <a:ext cx="507523" cy="689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A3BA5978-858C-3944-AD48-4364B3FEC43D}"/>
              </a:ext>
            </a:extLst>
          </p:cNvPr>
          <p:cNvSpPr/>
          <p:nvPr/>
        </p:nvSpPr>
        <p:spPr>
          <a:xfrm>
            <a:off x="3469184" y="4755620"/>
            <a:ext cx="861848" cy="683173"/>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rPr>
              <a:t>…</a:t>
            </a:r>
          </a:p>
        </p:txBody>
      </p:sp>
      <p:cxnSp>
        <p:nvCxnSpPr>
          <p:cNvPr id="39" name="Straight Arrow Connector 38">
            <a:extLst>
              <a:ext uri="{FF2B5EF4-FFF2-40B4-BE49-F238E27FC236}">
                <a16:creationId xmlns:a16="http://schemas.microsoft.com/office/drawing/2014/main" id="{2450C85D-F358-A143-B96A-CF717B4DA6B1}"/>
              </a:ext>
            </a:extLst>
          </p:cNvPr>
          <p:cNvCxnSpPr>
            <a:cxnSpLocks/>
            <a:stCxn id="37" idx="0"/>
            <a:endCxn id="41" idx="2"/>
          </p:cNvCxnSpPr>
          <p:nvPr/>
        </p:nvCxnSpPr>
        <p:spPr>
          <a:xfrm flipV="1">
            <a:off x="3900108" y="3558016"/>
            <a:ext cx="12386" cy="1197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503D1B6D-332F-D34A-8F41-339C00A361AE}"/>
              </a:ext>
            </a:extLst>
          </p:cNvPr>
          <p:cNvSpPr/>
          <p:nvPr/>
        </p:nvSpPr>
        <p:spPr>
          <a:xfrm>
            <a:off x="3532894" y="3148112"/>
            <a:ext cx="759200" cy="409904"/>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0D3AF47C-06AE-B841-820B-80EBBB680061}"/>
              </a:ext>
            </a:extLst>
          </p:cNvPr>
          <p:cNvCxnSpPr>
            <a:cxnSpLocks/>
            <a:stCxn id="67" idx="0"/>
            <a:endCxn id="48" idx="4"/>
          </p:cNvCxnSpPr>
          <p:nvPr/>
        </p:nvCxnSpPr>
        <p:spPr>
          <a:xfrm flipV="1">
            <a:off x="5224938" y="5439314"/>
            <a:ext cx="379600" cy="702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66DA9F2D-9DAD-1643-A145-7F1F430F8E02}"/>
              </a:ext>
            </a:extLst>
          </p:cNvPr>
          <p:cNvSpPr/>
          <p:nvPr/>
        </p:nvSpPr>
        <p:spPr>
          <a:xfrm>
            <a:off x="5173614" y="4756141"/>
            <a:ext cx="861848" cy="683173"/>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rPr>
              <a:t>LSTM</a:t>
            </a:r>
          </a:p>
        </p:txBody>
      </p:sp>
      <p:cxnSp>
        <p:nvCxnSpPr>
          <p:cNvPr id="50" name="Straight Arrow Connector 49">
            <a:extLst>
              <a:ext uri="{FF2B5EF4-FFF2-40B4-BE49-F238E27FC236}">
                <a16:creationId xmlns:a16="http://schemas.microsoft.com/office/drawing/2014/main" id="{D0067AD0-85C2-914C-B203-9501AFE6AE75}"/>
              </a:ext>
            </a:extLst>
          </p:cNvPr>
          <p:cNvCxnSpPr>
            <a:cxnSpLocks/>
            <a:stCxn id="48" idx="0"/>
            <a:endCxn id="51" idx="2"/>
          </p:cNvCxnSpPr>
          <p:nvPr/>
        </p:nvCxnSpPr>
        <p:spPr>
          <a:xfrm flipV="1">
            <a:off x="5604538" y="3511199"/>
            <a:ext cx="11591" cy="1244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DCA9AEF4-2B74-5644-B5F5-73161DDE2592}"/>
              </a:ext>
            </a:extLst>
          </p:cNvPr>
          <p:cNvSpPr/>
          <p:nvPr/>
        </p:nvSpPr>
        <p:spPr>
          <a:xfrm>
            <a:off x="5236529" y="3101295"/>
            <a:ext cx="759200" cy="409904"/>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8EBCC63C-0E01-034E-9DA0-B574881E9B33}"/>
              </a:ext>
            </a:extLst>
          </p:cNvPr>
          <p:cNvCxnSpPr>
            <a:cxnSpLocks/>
            <a:stCxn id="62" idx="0"/>
            <a:endCxn id="53" idx="4"/>
          </p:cNvCxnSpPr>
          <p:nvPr/>
        </p:nvCxnSpPr>
        <p:spPr>
          <a:xfrm flipV="1">
            <a:off x="7004245" y="5431857"/>
            <a:ext cx="290470" cy="696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2938B94F-73EA-4746-A12D-BED05B18103D}"/>
              </a:ext>
            </a:extLst>
          </p:cNvPr>
          <p:cNvSpPr/>
          <p:nvPr/>
        </p:nvSpPr>
        <p:spPr>
          <a:xfrm>
            <a:off x="6863791" y="4748684"/>
            <a:ext cx="861848" cy="683173"/>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rPr>
              <a:t>LSTM</a:t>
            </a:r>
          </a:p>
        </p:txBody>
      </p:sp>
      <p:cxnSp>
        <p:nvCxnSpPr>
          <p:cNvPr id="55" name="Straight Arrow Connector 54">
            <a:extLst>
              <a:ext uri="{FF2B5EF4-FFF2-40B4-BE49-F238E27FC236}">
                <a16:creationId xmlns:a16="http://schemas.microsoft.com/office/drawing/2014/main" id="{938DD272-CE8B-C843-B1A0-144655F829BA}"/>
              </a:ext>
            </a:extLst>
          </p:cNvPr>
          <p:cNvCxnSpPr>
            <a:cxnSpLocks/>
            <a:stCxn id="53" idx="0"/>
            <a:endCxn id="56" idx="2"/>
          </p:cNvCxnSpPr>
          <p:nvPr/>
        </p:nvCxnSpPr>
        <p:spPr>
          <a:xfrm flipH="1" flipV="1">
            <a:off x="7288501" y="3588485"/>
            <a:ext cx="6214" cy="1160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5E2F6BE0-F077-8544-9C27-A6D263EC6A0D}"/>
              </a:ext>
            </a:extLst>
          </p:cNvPr>
          <p:cNvSpPr/>
          <p:nvPr/>
        </p:nvSpPr>
        <p:spPr>
          <a:xfrm>
            <a:off x="6978766" y="3178581"/>
            <a:ext cx="619469" cy="409904"/>
          </a:xfrm>
          <a:prstGeom prst="rect">
            <a:avLst/>
          </a:prstGeom>
          <a:solidFill>
            <a:srgbClr val="EE4D5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F5EA249-D520-4348-8C21-D9B6BA4B2A73}"/>
              </a:ext>
            </a:extLst>
          </p:cNvPr>
          <p:cNvSpPr/>
          <p:nvPr/>
        </p:nvSpPr>
        <p:spPr>
          <a:xfrm>
            <a:off x="6778272" y="6128233"/>
            <a:ext cx="451945" cy="40990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C41CB47-EAB9-194F-BF40-C2E71E6AF68D}"/>
                  </a:ext>
                </a:extLst>
              </p:cNvPr>
              <p:cNvSpPr txBox="1"/>
              <p:nvPr/>
            </p:nvSpPr>
            <p:spPr>
              <a:xfrm>
                <a:off x="6740211" y="6150592"/>
                <a:ext cx="461408" cy="382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m:oMathPara>
                </a14:m>
                <a:endParaRPr lang="en-US" dirty="0"/>
              </a:p>
            </p:txBody>
          </p:sp>
        </mc:Choice>
        <mc:Fallback xmlns="">
          <p:sp>
            <p:nvSpPr>
              <p:cNvPr id="63" name="TextBox 62">
                <a:extLst>
                  <a:ext uri="{FF2B5EF4-FFF2-40B4-BE49-F238E27FC236}">
                    <a16:creationId xmlns:a16="http://schemas.microsoft.com/office/drawing/2014/main" id="{6C41CB47-EAB9-194F-BF40-C2E71E6AF68D}"/>
                  </a:ext>
                </a:extLst>
              </p:cNvPr>
              <p:cNvSpPr txBox="1">
                <a:spLocks noRot="1" noChangeAspect="1" noMove="1" noResize="1" noEditPoints="1" noAdjustHandles="1" noChangeArrowheads="1" noChangeShapeType="1" noTextEdit="1"/>
              </p:cNvSpPr>
              <p:nvPr/>
            </p:nvSpPr>
            <p:spPr>
              <a:xfrm>
                <a:off x="6740211" y="6150592"/>
                <a:ext cx="461408" cy="382412"/>
              </a:xfrm>
              <a:prstGeom prst="rect">
                <a:avLst/>
              </a:prstGeom>
              <a:blipFill>
                <a:blip r:embed="rId7"/>
                <a:stretch>
                  <a:fillRect b="-3226"/>
                </a:stretch>
              </a:blipFill>
            </p:spPr>
            <p:txBody>
              <a:bodyPr/>
              <a:lstStyle/>
              <a:p>
                <a:r>
                  <a:rPr lang="en-US">
                    <a:noFill/>
                  </a:rPr>
                  <a:t> </a:t>
                </a:r>
              </a:p>
            </p:txBody>
          </p:sp>
        </mc:Fallback>
      </mc:AlternateContent>
      <p:sp>
        <p:nvSpPr>
          <p:cNvPr id="66" name="Rectangle 65">
            <a:extLst>
              <a:ext uri="{FF2B5EF4-FFF2-40B4-BE49-F238E27FC236}">
                <a16:creationId xmlns:a16="http://schemas.microsoft.com/office/drawing/2014/main" id="{45A7A7A7-8BD1-9547-8633-AC44A8F5E013}"/>
              </a:ext>
            </a:extLst>
          </p:cNvPr>
          <p:cNvSpPr/>
          <p:nvPr/>
        </p:nvSpPr>
        <p:spPr>
          <a:xfrm>
            <a:off x="5001498" y="6117811"/>
            <a:ext cx="451945" cy="40990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265F0255-9BB8-C74A-94BE-7E6B8A8C9005}"/>
                  </a:ext>
                </a:extLst>
              </p:cNvPr>
              <p:cNvSpPr txBox="1"/>
              <p:nvPr/>
            </p:nvSpPr>
            <p:spPr>
              <a:xfrm>
                <a:off x="4935057" y="6141892"/>
                <a:ext cx="579761"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oMath>
                  </m:oMathPara>
                </a14:m>
                <a:endParaRPr lang="en-US" dirty="0"/>
              </a:p>
            </p:txBody>
          </p:sp>
        </mc:Choice>
        <mc:Fallback xmlns="">
          <p:sp>
            <p:nvSpPr>
              <p:cNvPr id="67" name="TextBox 66">
                <a:extLst>
                  <a:ext uri="{FF2B5EF4-FFF2-40B4-BE49-F238E27FC236}">
                    <a16:creationId xmlns:a16="http://schemas.microsoft.com/office/drawing/2014/main" id="{265F0255-9BB8-C74A-94BE-7E6B8A8C9005}"/>
                  </a:ext>
                </a:extLst>
              </p:cNvPr>
              <p:cNvSpPr txBox="1">
                <a:spLocks noRot="1" noChangeAspect="1" noMove="1" noResize="1" noEditPoints="1" noAdjustHandles="1" noChangeArrowheads="1" noChangeShapeType="1" noTextEdit="1"/>
              </p:cNvSpPr>
              <p:nvPr/>
            </p:nvSpPr>
            <p:spPr>
              <a:xfrm>
                <a:off x="4935057" y="6141892"/>
                <a:ext cx="579761" cy="391582"/>
              </a:xfrm>
              <a:prstGeom prst="rect">
                <a:avLst/>
              </a:prstGeom>
              <a:blipFill>
                <a:blip r:embed="rId8"/>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BD6A422-4CFD-624B-BBE7-6F7814503875}"/>
                  </a:ext>
                </a:extLst>
              </p:cNvPr>
              <p:cNvSpPr txBox="1"/>
              <p:nvPr/>
            </p:nvSpPr>
            <p:spPr>
              <a:xfrm>
                <a:off x="7015324" y="3188018"/>
                <a:ext cx="686085" cy="3852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oMath>
                  </m:oMathPara>
                </a14:m>
                <a:endParaRPr lang="en-US" dirty="0"/>
              </a:p>
            </p:txBody>
          </p:sp>
        </mc:Choice>
        <mc:Fallback xmlns="">
          <p:sp>
            <p:nvSpPr>
              <p:cNvPr id="68" name="TextBox 67">
                <a:extLst>
                  <a:ext uri="{FF2B5EF4-FFF2-40B4-BE49-F238E27FC236}">
                    <a16:creationId xmlns:a16="http://schemas.microsoft.com/office/drawing/2014/main" id="{8BD6A422-4CFD-624B-BBE7-6F7814503875}"/>
                  </a:ext>
                </a:extLst>
              </p:cNvPr>
              <p:cNvSpPr txBox="1">
                <a:spLocks noRot="1" noChangeAspect="1" noMove="1" noResize="1" noEditPoints="1" noAdjustHandles="1" noChangeArrowheads="1" noChangeShapeType="1" noTextEdit="1"/>
              </p:cNvSpPr>
              <p:nvPr/>
            </p:nvSpPr>
            <p:spPr>
              <a:xfrm>
                <a:off x="7015324" y="3188018"/>
                <a:ext cx="686085" cy="385234"/>
              </a:xfrm>
              <a:prstGeom prst="rect">
                <a:avLst/>
              </a:prstGeom>
              <a:blipFill>
                <a:blip r:embed="rId9"/>
                <a:stretch>
                  <a:fillRect b="-6452"/>
                </a:stretch>
              </a:blipFill>
            </p:spPr>
            <p:txBody>
              <a:bodyPr/>
              <a:lstStyle/>
              <a:p>
                <a:r>
                  <a:rPr lang="en-US">
                    <a:noFill/>
                  </a:rPr>
                  <a:t> </a:t>
                </a:r>
              </a:p>
            </p:txBody>
          </p:sp>
        </mc:Fallback>
      </mc:AlternateContent>
      <p:sp>
        <p:nvSpPr>
          <p:cNvPr id="69" name="Rectangle 68">
            <a:extLst>
              <a:ext uri="{FF2B5EF4-FFF2-40B4-BE49-F238E27FC236}">
                <a16:creationId xmlns:a16="http://schemas.microsoft.com/office/drawing/2014/main" id="{50744D4B-42E8-DC48-8F4D-C762B7390762}"/>
              </a:ext>
            </a:extLst>
          </p:cNvPr>
          <p:cNvSpPr/>
          <p:nvPr/>
        </p:nvSpPr>
        <p:spPr>
          <a:xfrm>
            <a:off x="3576776" y="1377851"/>
            <a:ext cx="605386" cy="445747"/>
          </a:xfrm>
          <a:prstGeom prst="rect">
            <a:avLst/>
          </a:prstGeom>
          <a:solidFill>
            <a:srgbClr val="EE4D5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4D54"/>
              </a:solidFill>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31B79D23-12BA-4844-91B2-6560A4B92655}"/>
                  </a:ext>
                </a:extLst>
              </p:cNvPr>
              <p:cNvSpPr txBox="1"/>
              <p:nvPr/>
            </p:nvSpPr>
            <p:spPr>
              <a:xfrm>
                <a:off x="3613335" y="1387289"/>
                <a:ext cx="547084" cy="3852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oMath>
                  </m:oMathPara>
                </a14:m>
                <a:endParaRPr lang="en-US" dirty="0"/>
              </a:p>
            </p:txBody>
          </p:sp>
        </mc:Choice>
        <mc:Fallback xmlns="">
          <p:sp>
            <p:nvSpPr>
              <p:cNvPr id="70" name="TextBox 69">
                <a:extLst>
                  <a:ext uri="{FF2B5EF4-FFF2-40B4-BE49-F238E27FC236}">
                    <a16:creationId xmlns:a16="http://schemas.microsoft.com/office/drawing/2014/main" id="{31B79D23-12BA-4844-91B2-6560A4B92655}"/>
                  </a:ext>
                </a:extLst>
              </p:cNvPr>
              <p:cNvSpPr txBox="1">
                <a:spLocks noRot="1" noChangeAspect="1" noMove="1" noResize="1" noEditPoints="1" noAdjustHandles="1" noChangeArrowheads="1" noChangeShapeType="1" noTextEdit="1"/>
              </p:cNvSpPr>
              <p:nvPr/>
            </p:nvSpPr>
            <p:spPr>
              <a:xfrm>
                <a:off x="3613335" y="1387289"/>
                <a:ext cx="547084" cy="385234"/>
              </a:xfrm>
              <a:prstGeom prst="rect">
                <a:avLst/>
              </a:prstGeom>
              <a:blipFill>
                <a:blip r:embed="rId10"/>
                <a:stretch>
                  <a:fillRect r="-4545" b="-3125"/>
                </a:stretch>
              </a:blipFill>
            </p:spPr>
            <p:txBody>
              <a:bodyPr/>
              <a:lstStyle/>
              <a:p>
                <a:r>
                  <a:rPr lang="en-US">
                    <a:noFill/>
                  </a:rPr>
                  <a:t> </a:t>
                </a:r>
              </a:p>
            </p:txBody>
          </p:sp>
        </mc:Fallback>
      </mc:AlternateContent>
      <p:cxnSp>
        <p:nvCxnSpPr>
          <p:cNvPr id="72" name="Straight Arrow Connector 71">
            <a:extLst>
              <a:ext uri="{FF2B5EF4-FFF2-40B4-BE49-F238E27FC236}">
                <a16:creationId xmlns:a16="http://schemas.microsoft.com/office/drawing/2014/main" id="{F8D2B23A-2605-9C45-98CA-94B432B9F829}"/>
              </a:ext>
            </a:extLst>
          </p:cNvPr>
          <p:cNvCxnSpPr/>
          <p:nvPr/>
        </p:nvCxnSpPr>
        <p:spPr>
          <a:xfrm>
            <a:off x="2932496" y="1594022"/>
            <a:ext cx="6442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ED561DD5-18E3-2D4A-9A35-878F4222F669}"/>
              </a:ext>
            </a:extLst>
          </p:cNvPr>
          <p:cNvSpPr/>
          <p:nvPr/>
        </p:nvSpPr>
        <p:spPr>
          <a:xfrm>
            <a:off x="3166612" y="6128233"/>
            <a:ext cx="451945" cy="409904"/>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68D44B24-2DBB-CE43-BAF9-A70016D68941}"/>
              </a:ext>
            </a:extLst>
          </p:cNvPr>
          <p:cNvSpPr txBox="1"/>
          <p:nvPr/>
        </p:nvSpPr>
        <p:spPr>
          <a:xfrm>
            <a:off x="3233412" y="6171685"/>
            <a:ext cx="343364" cy="369332"/>
          </a:xfrm>
          <a:prstGeom prst="rect">
            <a:avLst/>
          </a:prstGeom>
          <a:noFill/>
        </p:spPr>
        <p:txBody>
          <a:bodyPr wrap="none" rtlCol="0">
            <a:spAutoFit/>
          </a:bodyPr>
          <a:lstStyle/>
          <a:p>
            <a:r>
              <a:rPr lang="en-US" dirty="0"/>
              <a:t>…</a:t>
            </a:r>
          </a:p>
        </p:txBody>
      </p:sp>
      <p:sp>
        <p:nvSpPr>
          <p:cNvPr id="74" name="Rectangle 73">
            <a:extLst>
              <a:ext uri="{FF2B5EF4-FFF2-40B4-BE49-F238E27FC236}">
                <a16:creationId xmlns:a16="http://schemas.microsoft.com/office/drawing/2014/main" id="{8912FA08-7D11-1048-A982-0BE2AA5AA697}"/>
              </a:ext>
            </a:extLst>
          </p:cNvPr>
          <p:cNvSpPr/>
          <p:nvPr/>
        </p:nvSpPr>
        <p:spPr>
          <a:xfrm>
            <a:off x="1339305" y="6156287"/>
            <a:ext cx="451945" cy="40990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C5A9E3D2-5E63-3546-A5F9-5AB766880384}"/>
                  </a:ext>
                </a:extLst>
              </p:cNvPr>
              <p:cNvSpPr txBox="1"/>
              <p:nvPr/>
            </p:nvSpPr>
            <p:spPr>
              <a:xfrm>
                <a:off x="1254071" y="6174609"/>
                <a:ext cx="648319"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𝑙</m:t>
                          </m:r>
                        </m:sup>
                      </m:sSubSup>
                    </m:oMath>
                  </m:oMathPara>
                </a14:m>
                <a:endParaRPr lang="en-US" dirty="0"/>
              </a:p>
            </p:txBody>
          </p:sp>
        </mc:Choice>
        <mc:Fallback xmlns="">
          <p:sp>
            <p:nvSpPr>
              <p:cNvPr id="75" name="TextBox 74">
                <a:extLst>
                  <a:ext uri="{FF2B5EF4-FFF2-40B4-BE49-F238E27FC236}">
                    <a16:creationId xmlns:a16="http://schemas.microsoft.com/office/drawing/2014/main" id="{C5A9E3D2-5E63-3546-A5F9-5AB766880384}"/>
                  </a:ext>
                </a:extLst>
              </p:cNvPr>
              <p:cNvSpPr txBox="1">
                <a:spLocks noRot="1" noChangeAspect="1" noMove="1" noResize="1" noEditPoints="1" noAdjustHandles="1" noChangeArrowheads="1" noChangeShapeType="1" noTextEdit="1"/>
              </p:cNvSpPr>
              <p:nvPr/>
            </p:nvSpPr>
            <p:spPr>
              <a:xfrm>
                <a:off x="1254071" y="6174609"/>
                <a:ext cx="648319" cy="391582"/>
              </a:xfrm>
              <a:prstGeom prst="rect">
                <a:avLst/>
              </a:prstGeom>
              <a:blipFill>
                <a:blip r:embed="rId11"/>
                <a:stretch>
                  <a:fillRect b="-3125"/>
                </a:stretch>
              </a:blipFill>
            </p:spPr>
            <p:txBody>
              <a:bodyPr/>
              <a:lstStyle/>
              <a:p>
                <a:r>
                  <a:rPr lang="en-US">
                    <a:noFill/>
                  </a:rPr>
                  <a:t> </a:t>
                </a:r>
              </a:p>
            </p:txBody>
          </p:sp>
        </mc:Fallback>
      </mc:AlternateContent>
      <p:sp>
        <p:nvSpPr>
          <p:cNvPr id="77" name="Oval 76">
            <a:extLst>
              <a:ext uri="{FF2B5EF4-FFF2-40B4-BE49-F238E27FC236}">
                <a16:creationId xmlns:a16="http://schemas.microsoft.com/office/drawing/2014/main" id="{286C993D-2A4C-F942-84AE-0DCDB7D2937D}"/>
              </a:ext>
            </a:extLst>
          </p:cNvPr>
          <p:cNvSpPr/>
          <p:nvPr/>
        </p:nvSpPr>
        <p:spPr>
          <a:xfrm>
            <a:off x="770188" y="3889395"/>
            <a:ext cx="861848" cy="683173"/>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rPr>
              <a:t>LSTM</a:t>
            </a:r>
          </a:p>
        </p:txBody>
      </p:sp>
      <p:sp>
        <p:nvSpPr>
          <p:cNvPr id="78" name="Oval 77">
            <a:extLst>
              <a:ext uri="{FF2B5EF4-FFF2-40B4-BE49-F238E27FC236}">
                <a16:creationId xmlns:a16="http://schemas.microsoft.com/office/drawing/2014/main" id="{9830E839-74AD-1441-8A15-5997C6998831}"/>
              </a:ext>
            </a:extLst>
          </p:cNvPr>
          <p:cNvSpPr/>
          <p:nvPr/>
        </p:nvSpPr>
        <p:spPr>
          <a:xfrm>
            <a:off x="2601122" y="3896330"/>
            <a:ext cx="861848" cy="683173"/>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rPr>
              <a:t>…</a:t>
            </a:r>
          </a:p>
        </p:txBody>
      </p:sp>
      <p:sp>
        <p:nvSpPr>
          <p:cNvPr id="79" name="Oval 78">
            <a:extLst>
              <a:ext uri="{FF2B5EF4-FFF2-40B4-BE49-F238E27FC236}">
                <a16:creationId xmlns:a16="http://schemas.microsoft.com/office/drawing/2014/main" id="{39E7DBC3-C0E4-1345-95AB-22A3E9401255}"/>
              </a:ext>
            </a:extLst>
          </p:cNvPr>
          <p:cNvSpPr/>
          <p:nvPr/>
        </p:nvSpPr>
        <p:spPr>
          <a:xfrm>
            <a:off x="4305552" y="3896851"/>
            <a:ext cx="861848" cy="683173"/>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rPr>
              <a:t>LSTM</a:t>
            </a:r>
          </a:p>
        </p:txBody>
      </p:sp>
      <p:sp>
        <p:nvSpPr>
          <p:cNvPr id="80" name="Oval 79">
            <a:extLst>
              <a:ext uri="{FF2B5EF4-FFF2-40B4-BE49-F238E27FC236}">
                <a16:creationId xmlns:a16="http://schemas.microsoft.com/office/drawing/2014/main" id="{38E139D4-4281-F945-87BD-CAF3A02D746B}"/>
              </a:ext>
            </a:extLst>
          </p:cNvPr>
          <p:cNvSpPr/>
          <p:nvPr/>
        </p:nvSpPr>
        <p:spPr>
          <a:xfrm>
            <a:off x="5995729" y="3877037"/>
            <a:ext cx="861848" cy="683173"/>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rPr>
              <a:t>LSTM</a:t>
            </a:r>
          </a:p>
        </p:txBody>
      </p:sp>
      <p:cxnSp>
        <p:nvCxnSpPr>
          <p:cNvPr id="81" name="Straight Arrow Connector 80">
            <a:extLst>
              <a:ext uri="{FF2B5EF4-FFF2-40B4-BE49-F238E27FC236}">
                <a16:creationId xmlns:a16="http://schemas.microsoft.com/office/drawing/2014/main" id="{486FC561-1755-384F-B068-06C13BCE36D6}"/>
              </a:ext>
            </a:extLst>
          </p:cNvPr>
          <p:cNvCxnSpPr>
            <a:cxnSpLocks/>
            <a:endCxn id="5" idx="2"/>
          </p:cNvCxnSpPr>
          <p:nvPr/>
        </p:nvCxnSpPr>
        <p:spPr>
          <a:xfrm>
            <a:off x="1144177" y="5102629"/>
            <a:ext cx="4940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B8E44FBD-43A8-C946-A132-588C2AE189F6}"/>
              </a:ext>
            </a:extLst>
          </p:cNvPr>
          <p:cNvCxnSpPr>
            <a:cxnSpLocks/>
            <a:stCxn id="5" idx="6"/>
            <a:endCxn id="37" idx="2"/>
          </p:cNvCxnSpPr>
          <p:nvPr/>
        </p:nvCxnSpPr>
        <p:spPr>
          <a:xfrm flipV="1">
            <a:off x="2500098" y="5097207"/>
            <a:ext cx="969086" cy="5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6E97A0A5-6F84-2F41-A085-04F28A7C8956}"/>
              </a:ext>
            </a:extLst>
          </p:cNvPr>
          <p:cNvCxnSpPr>
            <a:cxnSpLocks/>
            <a:stCxn id="37" idx="6"/>
            <a:endCxn id="48" idx="2"/>
          </p:cNvCxnSpPr>
          <p:nvPr/>
        </p:nvCxnSpPr>
        <p:spPr>
          <a:xfrm>
            <a:off x="4331032" y="5097207"/>
            <a:ext cx="842582" cy="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07F32CC7-919C-DE45-9059-35793B7FC5E8}"/>
              </a:ext>
            </a:extLst>
          </p:cNvPr>
          <p:cNvCxnSpPr>
            <a:cxnSpLocks/>
            <a:stCxn id="48" idx="6"/>
            <a:endCxn id="53" idx="2"/>
          </p:cNvCxnSpPr>
          <p:nvPr/>
        </p:nvCxnSpPr>
        <p:spPr>
          <a:xfrm flipV="1">
            <a:off x="6035462" y="5090271"/>
            <a:ext cx="828329" cy="7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3F21FE78-AD9D-4749-92B9-66CB97ECC7C4}"/>
              </a:ext>
            </a:extLst>
          </p:cNvPr>
          <p:cNvCxnSpPr>
            <a:cxnSpLocks/>
            <a:endCxn id="80" idx="6"/>
          </p:cNvCxnSpPr>
          <p:nvPr/>
        </p:nvCxnSpPr>
        <p:spPr>
          <a:xfrm flipH="1">
            <a:off x="6857577" y="4218624"/>
            <a:ext cx="6290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AFE245C5-50F4-4046-BE02-1CC331B1CEA2}"/>
              </a:ext>
            </a:extLst>
          </p:cNvPr>
          <p:cNvCxnSpPr>
            <a:cxnSpLocks/>
            <a:stCxn id="80" idx="2"/>
            <a:endCxn id="79" idx="6"/>
          </p:cNvCxnSpPr>
          <p:nvPr/>
        </p:nvCxnSpPr>
        <p:spPr>
          <a:xfrm flipH="1">
            <a:off x="5167400" y="4218624"/>
            <a:ext cx="828329" cy="19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0A88D929-FFCD-C343-AC8A-B6526E02D779}"/>
              </a:ext>
            </a:extLst>
          </p:cNvPr>
          <p:cNvCxnSpPr>
            <a:cxnSpLocks/>
            <a:stCxn id="79" idx="2"/>
            <a:endCxn id="78" idx="6"/>
          </p:cNvCxnSpPr>
          <p:nvPr/>
        </p:nvCxnSpPr>
        <p:spPr>
          <a:xfrm flipH="1" flipV="1">
            <a:off x="3462970" y="4237917"/>
            <a:ext cx="842582" cy="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DD5CD386-4967-CC44-8369-507C394FD295}"/>
              </a:ext>
            </a:extLst>
          </p:cNvPr>
          <p:cNvCxnSpPr>
            <a:cxnSpLocks/>
            <a:stCxn id="78" idx="2"/>
            <a:endCxn id="77" idx="6"/>
          </p:cNvCxnSpPr>
          <p:nvPr/>
        </p:nvCxnSpPr>
        <p:spPr>
          <a:xfrm flipH="1" flipV="1">
            <a:off x="1632036" y="4230982"/>
            <a:ext cx="969086" cy="6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Rectangle 105">
            <a:extLst>
              <a:ext uri="{FF2B5EF4-FFF2-40B4-BE49-F238E27FC236}">
                <a16:creationId xmlns:a16="http://schemas.microsoft.com/office/drawing/2014/main" id="{2DB45941-DA2D-F14D-A93C-FA1F17DA8E86}"/>
              </a:ext>
            </a:extLst>
          </p:cNvPr>
          <p:cNvSpPr/>
          <p:nvPr/>
        </p:nvSpPr>
        <p:spPr>
          <a:xfrm>
            <a:off x="827203" y="2497041"/>
            <a:ext cx="759200" cy="40990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E05EF34F-C73E-2A40-976E-FB76B1AAE86A}"/>
                  </a:ext>
                </a:extLst>
              </p:cNvPr>
              <p:cNvSpPr txBox="1"/>
              <p:nvPr/>
            </p:nvSpPr>
            <p:spPr>
              <a:xfrm>
                <a:off x="789189" y="2527510"/>
                <a:ext cx="789445"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𝑙</m:t>
                          </m:r>
                          <m:r>
                            <a:rPr lang="vi-VN" b="0" i="1" smtClean="0">
                              <a:latin typeface="Cambria Math" panose="02040503050406030204" pitchFamily="18" charset="0"/>
                            </a:rPr>
                            <m:t>−</m:t>
                          </m:r>
                          <m:r>
                            <a:rPr lang="en-US" b="0" i="1" smtClean="0">
                              <a:latin typeface="Cambria Math" panose="02040503050406030204" pitchFamily="18" charset="0"/>
                            </a:rPr>
                            <m:t>1</m:t>
                          </m:r>
                        </m:sup>
                      </m:sSubSup>
                    </m:oMath>
                  </m:oMathPara>
                </a14:m>
                <a:endParaRPr lang="en-US" dirty="0"/>
              </a:p>
            </p:txBody>
          </p:sp>
        </mc:Choice>
        <mc:Fallback xmlns="">
          <p:sp>
            <p:nvSpPr>
              <p:cNvPr id="107" name="TextBox 106">
                <a:extLst>
                  <a:ext uri="{FF2B5EF4-FFF2-40B4-BE49-F238E27FC236}">
                    <a16:creationId xmlns:a16="http://schemas.microsoft.com/office/drawing/2014/main" id="{E05EF34F-C73E-2A40-976E-FB76B1AAE86A}"/>
                  </a:ext>
                </a:extLst>
              </p:cNvPr>
              <p:cNvSpPr txBox="1">
                <a:spLocks noRot="1" noChangeAspect="1" noMove="1" noResize="1" noEditPoints="1" noAdjustHandles="1" noChangeArrowheads="1" noChangeShapeType="1" noTextEdit="1"/>
              </p:cNvSpPr>
              <p:nvPr/>
            </p:nvSpPr>
            <p:spPr>
              <a:xfrm>
                <a:off x="789189" y="2527510"/>
                <a:ext cx="789445" cy="391582"/>
              </a:xfrm>
              <a:prstGeom prst="rect">
                <a:avLst/>
              </a:prstGeom>
              <a:blipFill>
                <a:blip r:embed="rId12"/>
                <a:stretch>
                  <a:fillRect b="-6250"/>
                </a:stretch>
              </a:blipFill>
            </p:spPr>
            <p:txBody>
              <a:bodyPr/>
              <a:lstStyle/>
              <a:p>
                <a:r>
                  <a:rPr lang="en-US">
                    <a:noFill/>
                  </a:rPr>
                  <a:t> </a:t>
                </a:r>
              </a:p>
            </p:txBody>
          </p:sp>
        </mc:Fallback>
      </mc:AlternateContent>
      <p:sp>
        <p:nvSpPr>
          <p:cNvPr id="109" name="Rectangle 108">
            <a:extLst>
              <a:ext uri="{FF2B5EF4-FFF2-40B4-BE49-F238E27FC236}">
                <a16:creationId xmlns:a16="http://schemas.microsoft.com/office/drawing/2014/main" id="{4C784B7E-70D3-F04F-8092-D878CECBA367}"/>
              </a:ext>
            </a:extLst>
          </p:cNvPr>
          <p:cNvSpPr/>
          <p:nvPr/>
        </p:nvSpPr>
        <p:spPr>
          <a:xfrm>
            <a:off x="2652446" y="2460491"/>
            <a:ext cx="759200" cy="40990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BB9A7BD3-6EE0-BE49-9D1C-4A859ADAB4FE}"/>
              </a:ext>
            </a:extLst>
          </p:cNvPr>
          <p:cNvSpPr/>
          <p:nvPr/>
        </p:nvSpPr>
        <p:spPr>
          <a:xfrm>
            <a:off x="4360366" y="2460491"/>
            <a:ext cx="759200" cy="40990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B933DDBB-181F-8E43-B723-4D9134E33F99}"/>
              </a:ext>
            </a:extLst>
          </p:cNvPr>
          <p:cNvSpPr/>
          <p:nvPr/>
        </p:nvSpPr>
        <p:spPr>
          <a:xfrm>
            <a:off x="6110220" y="2527510"/>
            <a:ext cx="619469" cy="40990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77158AC7-A0F9-0544-AA7D-B102DAA52C8E}"/>
                  </a:ext>
                </a:extLst>
              </p:cNvPr>
              <p:cNvSpPr txBox="1"/>
              <p:nvPr/>
            </p:nvSpPr>
            <p:spPr>
              <a:xfrm>
                <a:off x="6146778" y="2536947"/>
                <a:ext cx="686085" cy="3852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vi-VN" b="0" i="1" smtClean="0">
                              <a:latin typeface="Cambria Math" panose="02040503050406030204" pitchFamily="18" charset="0"/>
                            </a:rPr>
                            <m:t>−1</m:t>
                          </m:r>
                        </m:sup>
                      </m:sSubSup>
                    </m:oMath>
                  </m:oMathPara>
                </a14:m>
                <a:endParaRPr lang="en-US" dirty="0"/>
              </a:p>
            </p:txBody>
          </p:sp>
        </mc:Choice>
        <mc:Fallback xmlns="">
          <p:sp>
            <p:nvSpPr>
              <p:cNvPr id="113" name="TextBox 112">
                <a:extLst>
                  <a:ext uri="{FF2B5EF4-FFF2-40B4-BE49-F238E27FC236}">
                    <a16:creationId xmlns:a16="http://schemas.microsoft.com/office/drawing/2014/main" id="{77158AC7-A0F9-0544-AA7D-B102DAA52C8E}"/>
                  </a:ext>
                </a:extLst>
              </p:cNvPr>
              <p:cNvSpPr txBox="1">
                <a:spLocks noRot="1" noChangeAspect="1" noMove="1" noResize="1" noEditPoints="1" noAdjustHandles="1" noChangeArrowheads="1" noChangeShapeType="1" noTextEdit="1"/>
              </p:cNvSpPr>
              <p:nvPr/>
            </p:nvSpPr>
            <p:spPr>
              <a:xfrm>
                <a:off x="6146778" y="2536947"/>
                <a:ext cx="686085" cy="385234"/>
              </a:xfrm>
              <a:prstGeom prst="rect">
                <a:avLst/>
              </a:prstGeom>
              <a:blipFill>
                <a:blip r:embed="rId13"/>
                <a:stretch>
                  <a:fillRect b="-6452"/>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F25A2A9D-FDAB-504B-8D90-97C496EDF917}"/>
              </a:ext>
            </a:extLst>
          </p:cNvPr>
          <p:cNvCxnSpPr>
            <a:cxnSpLocks/>
            <a:stCxn id="77" idx="0"/>
            <a:endCxn id="106" idx="2"/>
          </p:cNvCxnSpPr>
          <p:nvPr/>
        </p:nvCxnSpPr>
        <p:spPr>
          <a:xfrm flipV="1">
            <a:off x="1201112" y="2906945"/>
            <a:ext cx="5691" cy="982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289BDB4D-6EC2-3C49-82FB-C17185FDB0BE}"/>
              </a:ext>
            </a:extLst>
          </p:cNvPr>
          <p:cNvCxnSpPr>
            <a:cxnSpLocks/>
            <a:stCxn id="78" idx="0"/>
            <a:endCxn id="109" idx="2"/>
          </p:cNvCxnSpPr>
          <p:nvPr/>
        </p:nvCxnSpPr>
        <p:spPr>
          <a:xfrm flipV="1">
            <a:off x="3032046" y="2870395"/>
            <a:ext cx="0" cy="1025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EB74016D-2519-124B-AE9C-9EC63E7A79F5}"/>
              </a:ext>
            </a:extLst>
          </p:cNvPr>
          <p:cNvCxnSpPr>
            <a:cxnSpLocks/>
            <a:stCxn id="79" idx="0"/>
            <a:endCxn id="111" idx="2"/>
          </p:cNvCxnSpPr>
          <p:nvPr/>
        </p:nvCxnSpPr>
        <p:spPr>
          <a:xfrm flipV="1">
            <a:off x="4736476" y="2870395"/>
            <a:ext cx="3490" cy="102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81596504-F335-7142-8401-8F8B3AB5E6CF}"/>
              </a:ext>
            </a:extLst>
          </p:cNvPr>
          <p:cNvCxnSpPr>
            <a:cxnSpLocks/>
            <a:stCxn id="80" idx="0"/>
            <a:endCxn id="112" idx="2"/>
          </p:cNvCxnSpPr>
          <p:nvPr/>
        </p:nvCxnSpPr>
        <p:spPr>
          <a:xfrm flipH="1" flipV="1">
            <a:off x="6419955" y="2937414"/>
            <a:ext cx="6698" cy="939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407D5EF8-5693-AC46-8AA0-6E32F3D19FB5}"/>
                  </a:ext>
                </a:extLst>
              </p:cNvPr>
              <p:cNvSpPr txBox="1"/>
              <p:nvPr/>
            </p:nvSpPr>
            <p:spPr>
              <a:xfrm>
                <a:off x="4448788" y="2472538"/>
                <a:ext cx="686085" cy="3858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vi-VN" b="0" i="1" smtClean="0">
                              <a:latin typeface="Cambria Math" panose="02040503050406030204" pitchFamily="18" charset="0"/>
                            </a:rPr>
                            <m:t>−2</m:t>
                          </m:r>
                        </m:sup>
                      </m:sSubSup>
                    </m:oMath>
                  </m:oMathPara>
                </a14:m>
                <a:endParaRPr lang="en-US" dirty="0"/>
              </a:p>
            </p:txBody>
          </p:sp>
        </mc:Choice>
        <mc:Fallback xmlns="">
          <p:sp>
            <p:nvSpPr>
              <p:cNvPr id="128" name="TextBox 127">
                <a:extLst>
                  <a:ext uri="{FF2B5EF4-FFF2-40B4-BE49-F238E27FC236}">
                    <a16:creationId xmlns:a16="http://schemas.microsoft.com/office/drawing/2014/main" id="{407D5EF8-5693-AC46-8AA0-6E32F3D19FB5}"/>
                  </a:ext>
                </a:extLst>
              </p:cNvPr>
              <p:cNvSpPr txBox="1">
                <a:spLocks noRot="1" noChangeAspect="1" noMove="1" noResize="1" noEditPoints="1" noAdjustHandles="1" noChangeArrowheads="1" noChangeShapeType="1" noTextEdit="1"/>
              </p:cNvSpPr>
              <p:nvPr/>
            </p:nvSpPr>
            <p:spPr>
              <a:xfrm>
                <a:off x="4448788" y="2472538"/>
                <a:ext cx="686085" cy="385811"/>
              </a:xfrm>
              <a:prstGeom prst="rect">
                <a:avLst/>
              </a:prstGeom>
              <a:blipFill>
                <a:blip r:embed="rId14"/>
                <a:stretch>
                  <a:fillRect b="-6452"/>
                </a:stretch>
              </a:blipFill>
            </p:spPr>
            <p:txBody>
              <a:bodyPr/>
              <a:lstStyle/>
              <a:p>
                <a:r>
                  <a:rPr lang="en-US">
                    <a:noFill/>
                  </a:rPr>
                  <a:t> </a:t>
                </a:r>
              </a:p>
            </p:txBody>
          </p:sp>
        </mc:Fallback>
      </mc:AlternateContent>
      <p:sp>
        <p:nvSpPr>
          <p:cNvPr id="132" name="TextBox 131">
            <a:extLst>
              <a:ext uri="{FF2B5EF4-FFF2-40B4-BE49-F238E27FC236}">
                <a16:creationId xmlns:a16="http://schemas.microsoft.com/office/drawing/2014/main" id="{D2EC81A6-BAD9-ED4A-A0AE-57F86AE5A1A7}"/>
              </a:ext>
            </a:extLst>
          </p:cNvPr>
          <p:cNvSpPr txBox="1"/>
          <p:nvPr/>
        </p:nvSpPr>
        <p:spPr>
          <a:xfrm>
            <a:off x="2876187" y="2473141"/>
            <a:ext cx="311718" cy="369332"/>
          </a:xfrm>
          <a:prstGeom prst="rect">
            <a:avLst/>
          </a:prstGeom>
          <a:noFill/>
        </p:spPr>
        <p:txBody>
          <a:bodyPr wrap="square" rtlCol="0">
            <a:spAutoFit/>
          </a:bodyPr>
          <a:lstStyle/>
          <a:p>
            <a:r>
              <a:rPr lang="en-US" dirty="0"/>
              <a:t>…</a:t>
            </a:r>
          </a:p>
        </p:txBody>
      </p:sp>
      <p:cxnSp>
        <p:nvCxnSpPr>
          <p:cNvPr id="134" name="Straight Arrow Connector 133">
            <a:extLst>
              <a:ext uri="{FF2B5EF4-FFF2-40B4-BE49-F238E27FC236}">
                <a16:creationId xmlns:a16="http://schemas.microsoft.com/office/drawing/2014/main" id="{97888FD8-3849-C640-8113-6FC6EB4833A1}"/>
              </a:ext>
            </a:extLst>
          </p:cNvPr>
          <p:cNvCxnSpPr>
            <a:cxnSpLocks/>
            <a:stCxn id="63" idx="0"/>
            <a:endCxn id="80" idx="4"/>
          </p:cNvCxnSpPr>
          <p:nvPr/>
        </p:nvCxnSpPr>
        <p:spPr>
          <a:xfrm flipH="1" flipV="1">
            <a:off x="6426653" y="4560210"/>
            <a:ext cx="544262" cy="1590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6A3402FA-D05C-AB4A-9B8F-264E939E0BE3}"/>
              </a:ext>
            </a:extLst>
          </p:cNvPr>
          <p:cNvCxnSpPr>
            <a:cxnSpLocks/>
            <a:stCxn id="67" idx="0"/>
            <a:endCxn id="79" idx="4"/>
          </p:cNvCxnSpPr>
          <p:nvPr/>
        </p:nvCxnSpPr>
        <p:spPr>
          <a:xfrm flipH="1" flipV="1">
            <a:off x="4736476" y="4580024"/>
            <a:ext cx="488462" cy="15618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7F3DD8DD-3965-154F-BCA7-D51DFA9C8875}"/>
              </a:ext>
            </a:extLst>
          </p:cNvPr>
          <p:cNvCxnSpPr>
            <a:cxnSpLocks/>
            <a:stCxn id="71" idx="0"/>
            <a:endCxn id="78" idx="4"/>
          </p:cNvCxnSpPr>
          <p:nvPr/>
        </p:nvCxnSpPr>
        <p:spPr>
          <a:xfrm flipH="1" flipV="1">
            <a:off x="3032046" y="4579503"/>
            <a:ext cx="360539" cy="1548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C2A60E0F-E99C-CD4A-A76F-4C5D0DB87E60}"/>
              </a:ext>
            </a:extLst>
          </p:cNvPr>
          <p:cNvCxnSpPr>
            <a:cxnSpLocks/>
            <a:stCxn id="74" idx="0"/>
            <a:endCxn id="77" idx="4"/>
          </p:cNvCxnSpPr>
          <p:nvPr/>
        </p:nvCxnSpPr>
        <p:spPr>
          <a:xfrm flipH="1" flipV="1">
            <a:off x="1201112" y="4572568"/>
            <a:ext cx="364166" cy="1583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268DCEB3-3294-5243-B557-73135F2C4248}"/>
                  </a:ext>
                </a:extLst>
              </p:cNvPr>
              <p:cNvSpPr txBox="1"/>
              <p:nvPr/>
            </p:nvSpPr>
            <p:spPr>
              <a:xfrm>
                <a:off x="5377932" y="3113084"/>
                <a:ext cx="466474" cy="382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m:oMathPara>
                </a14:m>
                <a:endParaRPr lang="en-US" dirty="0"/>
              </a:p>
            </p:txBody>
          </p:sp>
        </mc:Choice>
        <mc:Fallback xmlns="">
          <p:sp>
            <p:nvSpPr>
              <p:cNvPr id="147" name="TextBox 146">
                <a:extLst>
                  <a:ext uri="{FF2B5EF4-FFF2-40B4-BE49-F238E27FC236}">
                    <a16:creationId xmlns:a16="http://schemas.microsoft.com/office/drawing/2014/main" id="{268DCEB3-3294-5243-B557-73135F2C4248}"/>
                  </a:ext>
                </a:extLst>
              </p:cNvPr>
              <p:cNvSpPr txBox="1">
                <a:spLocks noRot="1" noChangeAspect="1" noMove="1" noResize="1" noEditPoints="1" noAdjustHandles="1" noChangeArrowheads="1" noChangeShapeType="1" noTextEdit="1"/>
              </p:cNvSpPr>
              <p:nvPr/>
            </p:nvSpPr>
            <p:spPr>
              <a:xfrm>
                <a:off x="5377932" y="3113084"/>
                <a:ext cx="466474" cy="382412"/>
              </a:xfrm>
              <a:prstGeom prst="rect">
                <a:avLst/>
              </a:prstGeom>
              <a:blipFill>
                <a:blip r:embed="rId15"/>
                <a:stretch>
                  <a:fillRect b="-6452"/>
                </a:stretch>
              </a:blipFill>
            </p:spPr>
            <p:txBody>
              <a:bodyPr/>
              <a:lstStyle/>
              <a:p>
                <a:r>
                  <a:rPr lang="en-US">
                    <a:noFill/>
                  </a:rPr>
                  <a:t> </a:t>
                </a:r>
              </a:p>
            </p:txBody>
          </p:sp>
        </mc:Fallback>
      </mc:AlternateContent>
      <p:sp>
        <p:nvSpPr>
          <p:cNvPr id="149" name="TextBox 148">
            <a:extLst>
              <a:ext uri="{FF2B5EF4-FFF2-40B4-BE49-F238E27FC236}">
                <a16:creationId xmlns:a16="http://schemas.microsoft.com/office/drawing/2014/main" id="{8BB2FE19-666B-7044-B5E6-460F6E36C162}"/>
              </a:ext>
            </a:extLst>
          </p:cNvPr>
          <p:cNvSpPr txBox="1"/>
          <p:nvPr/>
        </p:nvSpPr>
        <p:spPr>
          <a:xfrm>
            <a:off x="3740812" y="3111562"/>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729BCDCA-24ED-EA4D-B2E3-B7300CEF4060}"/>
                  </a:ext>
                </a:extLst>
              </p:cNvPr>
              <p:cNvSpPr txBox="1"/>
              <p:nvPr/>
            </p:nvSpPr>
            <p:spPr>
              <a:xfrm>
                <a:off x="1661626" y="3166434"/>
                <a:ext cx="815642"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bSup>
                    </m:oMath>
                  </m:oMathPara>
                </a14:m>
                <a:endParaRPr lang="en-US" dirty="0"/>
              </a:p>
            </p:txBody>
          </p:sp>
        </mc:Choice>
        <mc:Fallback xmlns="">
          <p:sp>
            <p:nvSpPr>
              <p:cNvPr id="150" name="TextBox 149">
                <a:extLst>
                  <a:ext uri="{FF2B5EF4-FFF2-40B4-BE49-F238E27FC236}">
                    <a16:creationId xmlns:a16="http://schemas.microsoft.com/office/drawing/2014/main" id="{729BCDCA-24ED-EA4D-B2E3-B7300CEF4060}"/>
                  </a:ext>
                </a:extLst>
              </p:cNvPr>
              <p:cNvSpPr txBox="1">
                <a:spLocks noRot="1" noChangeAspect="1" noMove="1" noResize="1" noEditPoints="1" noAdjustHandles="1" noChangeArrowheads="1" noChangeShapeType="1" noTextEdit="1"/>
              </p:cNvSpPr>
              <p:nvPr/>
            </p:nvSpPr>
            <p:spPr>
              <a:xfrm>
                <a:off x="1661626" y="3166434"/>
                <a:ext cx="815642" cy="391582"/>
              </a:xfrm>
              <a:prstGeom prst="rect">
                <a:avLst/>
              </a:prstGeom>
              <a:blipFill>
                <a:blip r:embed="rId16"/>
                <a:stretch>
                  <a:fillRect b="-6250"/>
                </a:stretch>
              </a:blipFill>
            </p:spPr>
            <p:txBody>
              <a:bodyPr/>
              <a:lstStyle/>
              <a:p>
                <a:r>
                  <a:rPr lang="en-US">
                    <a:noFill/>
                  </a:rPr>
                  <a:t> </a:t>
                </a:r>
              </a:p>
            </p:txBody>
          </p:sp>
        </mc:Fallback>
      </mc:AlternateContent>
      <p:sp>
        <p:nvSpPr>
          <p:cNvPr id="152" name="Rectangle 151">
            <a:extLst>
              <a:ext uri="{FF2B5EF4-FFF2-40B4-BE49-F238E27FC236}">
                <a16:creationId xmlns:a16="http://schemas.microsoft.com/office/drawing/2014/main" id="{B1F26168-6682-3F44-95F8-DCD934B1102D}"/>
              </a:ext>
            </a:extLst>
          </p:cNvPr>
          <p:cNvSpPr/>
          <p:nvPr/>
        </p:nvSpPr>
        <p:spPr>
          <a:xfrm>
            <a:off x="7237635" y="6127039"/>
            <a:ext cx="451945" cy="40990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C1440F1F-60B5-DF41-9AED-7D60112CD058}"/>
                  </a:ext>
                </a:extLst>
              </p:cNvPr>
              <p:cNvSpPr txBox="1"/>
              <p:nvPr/>
            </p:nvSpPr>
            <p:spPr>
              <a:xfrm>
                <a:off x="7271288" y="6163672"/>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153" name="TextBox 152">
                <a:extLst>
                  <a:ext uri="{FF2B5EF4-FFF2-40B4-BE49-F238E27FC236}">
                    <a16:creationId xmlns:a16="http://schemas.microsoft.com/office/drawing/2014/main" id="{C1440F1F-60B5-DF41-9AED-7D60112CD058}"/>
                  </a:ext>
                </a:extLst>
              </p:cNvPr>
              <p:cNvSpPr txBox="1">
                <a:spLocks noRot="1" noChangeAspect="1" noMove="1" noResize="1" noEditPoints="1" noAdjustHandles="1" noChangeArrowheads="1" noChangeShapeType="1" noTextEdit="1"/>
              </p:cNvSpPr>
              <p:nvPr/>
            </p:nvSpPr>
            <p:spPr>
              <a:xfrm>
                <a:off x="7271288" y="6163672"/>
                <a:ext cx="365805" cy="369332"/>
              </a:xfrm>
              <a:prstGeom prst="rect">
                <a:avLst/>
              </a:prstGeom>
              <a:blipFill>
                <a:blip r:embed="rId17"/>
                <a:stretch>
                  <a:fillRect/>
                </a:stretch>
              </a:blipFill>
            </p:spPr>
            <p:txBody>
              <a:bodyPr/>
              <a:lstStyle/>
              <a:p>
                <a:r>
                  <a:rPr lang="en-US">
                    <a:noFill/>
                  </a:rPr>
                  <a:t> </a:t>
                </a:r>
              </a:p>
            </p:txBody>
          </p:sp>
        </mc:Fallback>
      </mc:AlternateContent>
      <p:sp>
        <p:nvSpPr>
          <p:cNvPr id="154" name="Rectangle 153">
            <a:extLst>
              <a:ext uri="{FF2B5EF4-FFF2-40B4-BE49-F238E27FC236}">
                <a16:creationId xmlns:a16="http://schemas.microsoft.com/office/drawing/2014/main" id="{2ED781D8-38E6-6443-8951-37F3C45C7252}"/>
              </a:ext>
            </a:extLst>
          </p:cNvPr>
          <p:cNvSpPr/>
          <p:nvPr/>
        </p:nvSpPr>
        <p:spPr>
          <a:xfrm>
            <a:off x="5460861" y="6116617"/>
            <a:ext cx="451945" cy="40990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B7080BA6-D4D0-654C-81FA-7F4E29EB4B15}"/>
                  </a:ext>
                </a:extLst>
              </p:cNvPr>
              <p:cNvSpPr txBox="1"/>
              <p:nvPr/>
            </p:nvSpPr>
            <p:spPr>
              <a:xfrm>
                <a:off x="5394420" y="6140698"/>
                <a:ext cx="5797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155" name="TextBox 154">
                <a:extLst>
                  <a:ext uri="{FF2B5EF4-FFF2-40B4-BE49-F238E27FC236}">
                    <a16:creationId xmlns:a16="http://schemas.microsoft.com/office/drawing/2014/main" id="{B7080BA6-D4D0-654C-81FA-7F4E29EB4B15}"/>
                  </a:ext>
                </a:extLst>
              </p:cNvPr>
              <p:cNvSpPr txBox="1">
                <a:spLocks noRot="1" noChangeAspect="1" noMove="1" noResize="1" noEditPoints="1" noAdjustHandles="1" noChangeArrowheads="1" noChangeShapeType="1" noTextEdit="1"/>
              </p:cNvSpPr>
              <p:nvPr/>
            </p:nvSpPr>
            <p:spPr>
              <a:xfrm>
                <a:off x="5394420" y="6140698"/>
                <a:ext cx="579761" cy="369332"/>
              </a:xfrm>
              <a:prstGeom prst="rect">
                <a:avLst/>
              </a:prstGeom>
              <a:blipFill>
                <a:blip r:embed="rId18"/>
                <a:stretch>
                  <a:fillRect/>
                </a:stretch>
              </a:blipFill>
            </p:spPr>
            <p:txBody>
              <a:bodyPr/>
              <a:lstStyle/>
              <a:p>
                <a:r>
                  <a:rPr lang="en-US">
                    <a:noFill/>
                  </a:rPr>
                  <a:t> </a:t>
                </a:r>
              </a:p>
            </p:txBody>
          </p:sp>
        </mc:Fallback>
      </mc:AlternateContent>
      <p:sp>
        <p:nvSpPr>
          <p:cNvPr id="156" name="Rectangle 155">
            <a:extLst>
              <a:ext uri="{FF2B5EF4-FFF2-40B4-BE49-F238E27FC236}">
                <a16:creationId xmlns:a16="http://schemas.microsoft.com/office/drawing/2014/main" id="{1F66ABD2-19FA-E642-AF31-61685C22F9E2}"/>
              </a:ext>
            </a:extLst>
          </p:cNvPr>
          <p:cNvSpPr/>
          <p:nvPr/>
        </p:nvSpPr>
        <p:spPr>
          <a:xfrm>
            <a:off x="3611799" y="6127039"/>
            <a:ext cx="451945" cy="40596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08AF2914-B57D-9D41-AACA-DFF434049D41}"/>
              </a:ext>
            </a:extLst>
          </p:cNvPr>
          <p:cNvSpPr/>
          <p:nvPr/>
        </p:nvSpPr>
        <p:spPr>
          <a:xfrm>
            <a:off x="1798668" y="6155093"/>
            <a:ext cx="451945" cy="40990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F0A9F042-A504-1540-A4CE-BACF71EFEA17}"/>
                  </a:ext>
                </a:extLst>
              </p:cNvPr>
              <p:cNvSpPr txBox="1"/>
              <p:nvPr/>
            </p:nvSpPr>
            <p:spPr>
              <a:xfrm>
                <a:off x="1857691" y="6185137"/>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159" name="TextBox 158">
                <a:extLst>
                  <a:ext uri="{FF2B5EF4-FFF2-40B4-BE49-F238E27FC236}">
                    <a16:creationId xmlns:a16="http://schemas.microsoft.com/office/drawing/2014/main" id="{F0A9F042-A504-1540-A4CE-BACF71EFEA17}"/>
                  </a:ext>
                </a:extLst>
              </p:cNvPr>
              <p:cNvSpPr txBox="1">
                <a:spLocks noRot="1" noChangeAspect="1" noMove="1" noResize="1" noEditPoints="1" noAdjustHandles="1" noChangeArrowheads="1" noChangeShapeType="1" noTextEdit="1"/>
              </p:cNvSpPr>
              <p:nvPr/>
            </p:nvSpPr>
            <p:spPr>
              <a:xfrm>
                <a:off x="1857691" y="6185137"/>
                <a:ext cx="365806" cy="369332"/>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924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right)">
                                      <p:cBhvr>
                                        <p:cTn id="7" dur="500"/>
                                        <p:tgtEl>
                                          <p:spTgt spid="94"/>
                                        </p:tgtEl>
                                      </p:cBhvr>
                                    </p:animEffect>
                                  </p:childTnLst>
                                </p:cTn>
                              </p:par>
                              <p:par>
                                <p:cTn id="8" presetID="22" presetClass="entr" presetSubtype="2" fill="hold"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wipe(right)">
                                      <p:cBhvr>
                                        <p:cTn id="10" dur="500"/>
                                        <p:tgtEl>
                                          <p:spTgt spid="13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wipe(right)">
                                      <p:cBhvr>
                                        <p:cTn id="13" dur="500"/>
                                        <p:tgtEl>
                                          <p:spTgt spid="80"/>
                                        </p:tgtEl>
                                      </p:cBhvr>
                                    </p:animEffect>
                                  </p:childTnLst>
                                </p:cTn>
                              </p:par>
                              <p:par>
                                <p:cTn id="14" presetID="22" presetClass="entr" presetSubtype="2" fill="hold" nodeType="withEffect">
                                  <p:stCondLst>
                                    <p:cond delay="0"/>
                                  </p:stCondLst>
                                  <p:childTnLst>
                                    <p:set>
                                      <p:cBhvr>
                                        <p:cTn id="15" dur="1" fill="hold">
                                          <p:stCondLst>
                                            <p:cond delay="0"/>
                                          </p:stCondLst>
                                        </p:cTn>
                                        <p:tgtEl>
                                          <p:spTgt spid="124"/>
                                        </p:tgtEl>
                                        <p:attrNameLst>
                                          <p:attrName>style.visibility</p:attrName>
                                        </p:attrNameLst>
                                      </p:cBhvr>
                                      <p:to>
                                        <p:strVal val="visible"/>
                                      </p:to>
                                    </p:set>
                                    <p:animEffect transition="in" filter="wipe(right)">
                                      <p:cBhvr>
                                        <p:cTn id="16" dur="500"/>
                                        <p:tgtEl>
                                          <p:spTgt spid="124"/>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animEffect transition="in" filter="wipe(right)">
                                      <p:cBhvr>
                                        <p:cTn id="19" dur="500"/>
                                        <p:tgtEl>
                                          <p:spTgt spid="11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right)">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wipe(right)">
                                      <p:cBhvr>
                                        <p:cTn id="27" dur="500"/>
                                        <p:tgtEl>
                                          <p:spTgt spid="97"/>
                                        </p:tgtEl>
                                      </p:cBhvr>
                                    </p:animEffect>
                                  </p:childTnLst>
                                </p:cTn>
                              </p:par>
                              <p:par>
                                <p:cTn id="28" presetID="22" presetClass="entr" presetSubtype="2" fill="hold" nodeType="withEffect">
                                  <p:stCondLst>
                                    <p:cond delay="0"/>
                                  </p:stCondLst>
                                  <p:childTnLst>
                                    <p:set>
                                      <p:cBhvr>
                                        <p:cTn id="29" dur="1" fill="hold">
                                          <p:stCondLst>
                                            <p:cond delay="0"/>
                                          </p:stCondLst>
                                        </p:cTn>
                                        <p:tgtEl>
                                          <p:spTgt spid="137"/>
                                        </p:tgtEl>
                                        <p:attrNameLst>
                                          <p:attrName>style.visibility</p:attrName>
                                        </p:attrNameLst>
                                      </p:cBhvr>
                                      <p:to>
                                        <p:strVal val="visible"/>
                                      </p:to>
                                    </p:set>
                                    <p:animEffect transition="in" filter="wipe(right)">
                                      <p:cBhvr>
                                        <p:cTn id="30" dur="500"/>
                                        <p:tgtEl>
                                          <p:spTgt spid="137"/>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wipe(right)">
                                      <p:cBhvr>
                                        <p:cTn id="33" dur="500"/>
                                        <p:tgtEl>
                                          <p:spTgt spid="79"/>
                                        </p:tgtEl>
                                      </p:cBhvr>
                                    </p:animEffect>
                                  </p:childTnLst>
                                </p:cTn>
                              </p:par>
                              <p:par>
                                <p:cTn id="34" presetID="22" presetClass="entr" presetSubtype="2" fill="hold" nodeType="withEffect">
                                  <p:stCondLst>
                                    <p:cond delay="0"/>
                                  </p:stCondLst>
                                  <p:childTnLst>
                                    <p:set>
                                      <p:cBhvr>
                                        <p:cTn id="35" dur="1" fill="hold">
                                          <p:stCondLst>
                                            <p:cond delay="0"/>
                                          </p:stCondLst>
                                        </p:cTn>
                                        <p:tgtEl>
                                          <p:spTgt spid="121"/>
                                        </p:tgtEl>
                                        <p:attrNameLst>
                                          <p:attrName>style.visibility</p:attrName>
                                        </p:attrNameLst>
                                      </p:cBhvr>
                                      <p:to>
                                        <p:strVal val="visible"/>
                                      </p:to>
                                    </p:set>
                                    <p:animEffect transition="in" filter="wipe(right)">
                                      <p:cBhvr>
                                        <p:cTn id="36" dur="500"/>
                                        <p:tgtEl>
                                          <p:spTgt spid="121"/>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128"/>
                                        </p:tgtEl>
                                        <p:attrNameLst>
                                          <p:attrName>style.visibility</p:attrName>
                                        </p:attrNameLst>
                                      </p:cBhvr>
                                      <p:to>
                                        <p:strVal val="visible"/>
                                      </p:to>
                                    </p:set>
                                    <p:animEffect transition="in" filter="wipe(right)">
                                      <p:cBhvr>
                                        <p:cTn id="39" dur="500"/>
                                        <p:tgtEl>
                                          <p:spTgt spid="128"/>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11"/>
                                        </p:tgtEl>
                                        <p:attrNameLst>
                                          <p:attrName>style.visibility</p:attrName>
                                        </p:attrNameLst>
                                      </p:cBhvr>
                                      <p:to>
                                        <p:strVal val="visible"/>
                                      </p:to>
                                    </p:set>
                                    <p:animEffect transition="in" filter="wipe(right)">
                                      <p:cBhvr>
                                        <p:cTn id="42" dur="500"/>
                                        <p:tgtEl>
                                          <p:spTgt spid="1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wipe(right)">
                                      <p:cBhvr>
                                        <p:cTn id="47" dur="500"/>
                                        <p:tgtEl>
                                          <p:spTgt spid="100"/>
                                        </p:tgtEl>
                                      </p:cBhvr>
                                    </p:animEffect>
                                  </p:childTnLst>
                                </p:cTn>
                              </p:par>
                              <p:par>
                                <p:cTn id="48" presetID="22" presetClass="entr" presetSubtype="2" fill="hold" nodeType="withEffect">
                                  <p:stCondLst>
                                    <p:cond delay="0"/>
                                  </p:stCondLst>
                                  <p:childTnLst>
                                    <p:set>
                                      <p:cBhvr>
                                        <p:cTn id="49" dur="1" fill="hold">
                                          <p:stCondLst>
                                            <p:cond delay="0"/>
                                          </p:stCondLst>
                                        </p:cTn>
                                        <p:tgtEl>
                                          <p:spTgt spid="140"/>
                                        </p:tgtEl>
                                        <p:attrNameLst>
                                          <p:attrName>style.visibility</p:attrName>
                                        </p:attrNameLst>
                                      </p:cBhvr>
                                      <p:to>
                                        <p:strVal val="visible"/>
                                      </p:to>
                                    </p:set>
                                    <p:animEffect transition="in" filter="wipe(right)">
                                      <p:cBhvr>
                                        <p:cTn id="50" dur="500"/>
                                        <p:tgtEl>
                                          <p:spTgt spid="140"/>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wipe(right)">
                                      <p:cBhvr>
                                        <p:cTn id="53" dur="500"/>
                                        <p:tgtEl>
                                          <p:spTgt spid="78"/>
                                        </p:tgtEl>
                                      </p:cBhvr>
                                    </p:animEffect>
                                  </p:childTnLst>
                                </p:cTn>
                              </p:par>
                              <p:par>
                                <p:cTn id="54" presetID="22" presetClass="entr" presetSubtype="2" fill="hold" nodeType="withEffect">
                                  <p:stCondLst>
                                    <p:cond delay="0"/>
                                  </p:stCondLst>
                                  <p:childTnLst>
                                    <p:set>
                                      <p:cBhvr>
                                        <p:cTn id="55" dur="1" fill="hold">
                                          <p:stCondLst>
                                            <p:cond delay="0"/>
                                          </p:stCondLst>
                                        </p:cTn>
                                        <p:tgtEl>
                                          <p:spTgt spid="118"/>
                                        </p:tgtEl>
                                        <p:attrNameLst>
                                          <p:attrName>style.visibility</p:attrName>
                                        </p:attrNameLst>
                                      </p:cBhvr>
                                      <p:to>
                                        <p:strVal val="visible"/>
                                      </p:to>
                                    </p:set>
                                    <p:animEffect transition="in" filter="wipe(right)">
                                      <p:cBhvr>
                                        <p:cTn id="56" dur="500"/>
                                        <p:tgtEl>
                                          <p:spTgt spid="118"/>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132"/>
                                        </p:tgtEl>
                                        <p:attrNameLst>
                                          <p:attrName>style.visibility</p:attrName>
                                        </p:attrNameLst>
                                      </p:cBhvr>
                                      <p:to>
                                        <p:strVal val="visible"/>
                                      </p:to>
                                    </p:set>
                                    <p:animEffect transition="in" filter="wipe(right)">
                                      <p:cBhvr>
                                        <p:cTn id="59" dur="500"/>
                                        <p:tgtEl>
                                          <p:spTgt spid="132"/>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109"/>
                                        </p:tgtEl>
                                        <p:attrNameLst>
                                          <p:attrName>style.visibility</p:attrName>
                                        </p:attrNameLst>
                                      </p:cBhvr>
                                      <p:to>
                                        <p:strVal val="visible"/>
                                      </p:to>
                                    </p:set>
                                    <p:animEffect transition="in" filter="wipe(right)">
                                      <p:cBhvr>
                                        <p:cTn id="62" dur="500"/>
                                        <p:tgtEl>
                                          <p:spTgt spid="10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wipe(right)">
                                      <p:cBhvr>
                                        <p:cTn id="67" dur="500"/>
                                        <p:tgtEl>
                                          <p:spTgt spid="103"/>
                                        </p:tgtEl>
                                      </p:cBhvr>
                                    </p:animEffect>
                                  </p:childTnLst>
                                </p:cTn>
                              </p:par>
                              <p:par>
                                <p:cTn id="68" presetID="22" presetClass="entr" presetSubtype="2" fill="hold" nodeType="withEffect">
                                  <p:stCondLst>
                                    <p:cond delay="0"/>
                                  </p:stCondLst>
                                  <p:childTnLst>
                                    <p:set>
                                      <p:cBhvr>
                                        <p:cTn id="69" dur="1" fill="hold">
                                          <p:stCondLst>
                                            <p:cond delay="0"/>
                                          </p:stCondLst>
                                        </p:cTn>
                                        <p:tgtEl>
                                          <p:spTgt spid="143"/>
                                        </p:tgtEl>
                                        <p:attrNameLst>
                                          <p:attrName>style.visibility</p:attrName>
                                        </p:attrNameLst>
                                      </p:cBhvr>
                                      <p:to>
                                        <p:strVal val="visible"/>
                                      </p:to>
                                    </p:set>
                                    <p:animEffect transition="in" filter="wipe(right)">
                                      <p:cBhvr>
                                        <p:cTn id="70" dur="500"/>
                                        <p:tgtEl>
                                          <p:spTgt spid="143"/>
                                        </p:tgtEl>
                                      </p:cBhvr>
                                    </p:animEffect>
                                  </p:childTnLst>
                                </p:cTn>
                              </p:par>
                              <p:par>
                                <p:cTn id="71" presetID="22" presetClass="entr" presetSubtype="2"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wipe(right)">
                                      <p:cBhvr>
                                        <p:cTn id="73" dur="500"/>
                                        <p:tgtEl>
                                          <p:spTgt spid="77"/>
                                        </p:tgtEl>
                                      </p:cBhvr>
                                    </p:animEffect>
                                  </p:childTnLst>
                                </p:cTn>
                              </p:par>
                              <p:par>
                                <p:cTn id="74" presetID="22" presetClass="entr" presetSubtype="2" fill="hold" nodeType="withEffect">
                                  <p:stCondLst>
                                    <p:cond delay="0"/>
                                  </p:stCondLst>
                                  <p:childTnLst>
                                    <p:set>
                                      <p:cBhvr>
                                        <p:cTn id="75" dur="1" fill="hold">
                                          <p:stCondLst>
                                            <p:cond delay="0"/>
                                          </p:stCondLst>
                                        </p:cTn>
                                        <p:tgtEl>
                                          <p:spTgt spid="114"/>
                                        </p:tgtEl>
                                        <p:attrNameLst>
                                          <p:attrName>style.visibility</p:attrName>
                                        </p:attrNameLst>
                                      </p:cBhvr>
                                      <p:to>
                                        <p:strVal val="visible"/>
                                      </p:to>
                                    </p:set>
                                    <p:animEffect transition="in" filter="wipe(right)">
                                      <p:cBhvr>
                                        <p:cTn id="76" dur="500"/>
                                        <p:tgtEl>
                                          <p:spTgt spid="114"/>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107"/>
                                        </p:tgtEl>
                                        <p:attrNameLst>
                                          <p:attrName>style.visibility</p:attrName>
                                        </p:attrNameLst>
                                      </p:cBhvr>
                                      <p:to>
                                        <p:strVal val="visible"/>
                                      </p:to>
                                    </p:set>
                                    <p:animEffect transition="in" filter="wipe(right)">
                                      <p:cBhvr>
                                        <p:cTn id="79" dur="500"/>
                                        <p:tgtEl>
                                          <p:spTgt spid="107"/>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106"/>
                                        </p:tgtEl>
                                        <p:attrNameLst>
                                          <p:attrName>style.visibility</p:attrName>
                                        </p:attrNameLst>
                                      </p:cBhvr>
                                      <p:to>
                                        <p:strVal val="visible"/>
                                      </p:to>
                                    </p:set>
                                    <p:animEffect transition="in" filter="wipe(right)">
                                      <p:cBhvr>
                                        <p:cTn id="82"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80" grpId="0" animBg="1"/>
      <p:bldP spid="106" grpId="0" animBg="1"/>
      <p:bldP spid="107" grpId="0"/>
      <p:bldP spid="109" grpId="0" animBg="1"/>
      <p:bldP spid="111" grpId="0" animBg="1"/>
      <p:bldP spid="112" grpId="0" animBg="1"/>
      <p:bldP spid="113" grpId="0"/>
      <p:bldP spid="128" grpId="0"/>
      <p:bldP spid="1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49" y="365127"/>
            <a:ext cx="8515351" cy="876652"/>
          </a:xfrm>
        </p:spPr>
        <p:txBody>
          <a:bodyPr>
            <a:noAutofit/>
          </a:bodyPr>
          <a:lstStyle/>
          <a:p>
            <a:r>
              <a:rPr lang="en-US" sz="2800" dirty="0"/>
              <a:t>Correcting RNN input</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23</a:t>
            </a:fld>
            <a:endParaRPr lang="en-US" dirty="0"/>
          </a:p>
        </p:txBody>
      </p:sp>
      <p:sp>
        <p:nvSpPr>
          <p:cNvPr id="11" name="Rounded Rectangle 10">
            <a:extLst>
              <a:ext uri="{FF2B5EF4-FFF2-40B4-BE49-F238E27FC236}">
                <a16:creationId xmlns:a16="http://schemas.microsoft.com/office/drawing/2014/main" id="{6B96043B-9EAB-4F49-A35D-6B3574182C1B}"/>
              </a:ext>
            </a:extLst>
          </p:cNvPr>
          <p:cNvSpPr/>
          <p:nvPr/>
        </p:nvSpPr>
        <p:spPr>
          <a:xfrm>
            <a:off x="5175651" y="4952339"/>
            <a:ext cx="322808" cy="316086"/>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8301BA5F-DF04-9C48-BD8E-F56FDE04A495}"/>
              </a:ext>
            </a:extLst>
          </p:cNvPr>
          <p:cNvSpPr/>
          <p:nvPr/>
        </p:nvSpPr>
        <p:spPr>
          <a:xfrm>
            <a:off x="6202940" y="4952339"/>
            <a:ext cx="322808" cy="316086"/>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14EB82B9-8F70-9B4A-B0B8-D09AE86B06C5}"/>
              </a:ext>
            </a:extLst>
          </p:cNvPr>
          <p:cNvSpPr/>
          <p:nvPr/>
        </p:nvSpPr>
        <p:spPr>
          <a:xfrm>
            <a:off x="4148362" y="4952339"/>
            <a:ext cx="322808" cy="316086"/>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9267B77D-7AA9-A744-A2AD-FFB5A65E1BF1}"/>
              </a:ext>
            </a:extLst>
          </p:cNvPr>
          <p:cNvSpPr/>
          <p:nvPr/>
        </p:nvSpPr>
        <p:spPr>
          <a:xfrm>
            <a:off x="7233051" y="4952339"/>
            <a:ext cx="322808" cy="316086"/>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74D8553-CCBF-1643-858C-AFC6EEBEC8D4}"/>
              </a:ext>
            </a:extLst>
          </p:cNvPr>
          <p:cNvSpPr/>
          <p:nvPr/>
        </p:nvSpPr>
        <p:spPr>
          <a:xfrm>
            <a:off x="8260340" y="4952339"/>
            <a:ext cx="322808" cy="316086"/>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49A8F48-E476-F343-AF75-65A4A09D0E13}"/>
                  </a:ext>
                </a:extLst>
              </p:cNvPr>
              <p:cNvSpPr txBox="1"/>
              <p:nvPr/>
            </p:nvSpPr>
            <p:spPr>
              <a:xfrm>
                <a:off x="715028" y="5630894"/>
                <a:ext cx="290016" cy="351378"/>
              </a:xfrm>
              <a:prstGeom prst="rect">
                <a:avLst/>
              </a:prstGeom>
              <a:solidFill>
                <a:schemeClr val="accent6">
                  <a:lumMod val="40000"/>
                  <a:lumOff val="60000"/>
                </a:schemeClr>
              </a:solidFill>
              <a:ln w="19050">
                <a:solidFill>
                  <a:schemeClr val="tx1"/>
                </a:solidFill>
              </a:ln>
            </p:spPr>
            <p:txBody>
              <a:bodyPr wrap="square" rtlCol="0">
                <a:spAutoFit/>
              </a:bodyPr>
              <a:lstStyle>
                <a:defPPr>
                  <a:defRPr lang="en-US"/>
                </a:defPPr>
                <a:lvl1pPr>
                  <a:defRPr sz="1200"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a:latin typeface="Cambria Math" panose="02040503050406030204" pitchFamily="18" charset="0"/>
                            </a:rPr>
                            <m:t>𝑥</m:t>
                          </m:r>
                        </m:e>
                        <m:sub>
                          <m:r>
                            <a:rPr lang="en-US" sz="1600" b="0" i="1" smtClean="0">
                              <a:latin typeface="Cambria Math" panose="02040503050406030204" pitchFamily="18" charset="0"/>
                            </a:rPr>
                            <m:t>1</m:t>
                          </m:r>
                        </m:sub>
                        <m:sup>
                          <m:r>
                            <a:rPr lang="en-US" sz="1600" b="0" i="1" smtClean="0">
                              <a:latin typeface="Cambria Math" panose="02040503050406030204" pitchFamily="18" charset="0"/>
                            </a:rPr>
                            <m:t>𝑖</m:t>
                          </m:r>
                        </m:sup>
                      </m:sSubSup>
                    </m:oMath>
                  </m:oMathPara>
                </a14:m>
                <a:endParaRPr lang="en-US" sz="1600" b="0" dirty="0"/>
              </a:p>
            </p:txBody>
          </p:sp>
        </mc:Choice>
        <mc:Fallback xmlns="">
          <p:sp>
            <p:nvSpPr>
              <p:cNvPr id="16" name="TextBox 15">
                <a:extLst>
                  <a:ext uri="{FF2B5EF4-FFF2-40B4-BE49-F238E27FC236}">
                    <a16:creationId xmlns:a16="http://schemas.microsoft.com/office/drawing/2014/main" id="{A49A8F48-E476-F343-AF75-65A4A09D0E13}"/>
                  </a:ext>
                </a:extLst>
              </p:cNvPr>
              <p:cNvSpPr txBox="1">
                <a:spLocks noRot="1" noChangeAspect="1" noMove="1" noResize="1" noEditPoints="1" noAdjustHandles="1" noChangeArrowheads="1" noChangeShapeType="1" noTextEdit="1"/>
              </p:cNvSpPr>
              <p:nvPr/>
            </p:nvSpPr>
            <p:spPr>
              <a:xfrm>
                <a:off x="715028" y="5630894"/>
                <a:ext cx="290016" cy="351378"/>
              </a:xfrm>
              <a:prstGeom prst="rect">
                <a:avLst/>
              </a:prstGeom>
              <a:blipFill>
                <a:blip r:embed="rId3"/>
                <a:stretch>
                  <a:fillRect r="-7692"/>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0FA714A-1A41-E64B-B72D-5E0F97DC89F6}"/>
                  </a:ext>
                </a:extLst>
              </p:cNvPr>
              <p:cNvSpPr txBox="1"/>
              <p:nvPr/>
            </p:nvSpPr>
            <p:spPr>
              <a:xfrm>
                <a:off x="1744239" y="5630347"/>
                <a:ext cx="290016" cy="351891"/>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up>
                          <m:r>
                            <a:rPr lang="en-US" sz="1600" b="0" i="1" smtClean="0">
                              <a:latin typeface="Cambria Math" panose="02040503050406030204" pitchFamily="18" charset="0"/>
                            </a:rPr>
                            <m:t>𝑖</m:t>
                          </m:r>
                        </m:sup>
                      </m:sSubSup>
                    </m:oMath>
                  </m:oMathPara>
                </a14:m>
                <a:endParaRPr lang="en-US" sz="1600" b="0" dirty="0"/>
              </a:p>
            </p:txBody>
          </p:sp>
        </mc:Choice>
        <mc:Fallback xmlns="">
          <p:sp>
            <p:nvSpPr>
              <p:cNvPr id="25" name="TextBox 24">
                <a:extLst>
                  <a:ext uri="{FF2B5EF4-FFF2-40B4-BE49-F238E27FC236}">
                    <a16:creationId xmlns:a16="http://schemas.microsoft.com/office/drawing/2014/main" id="{D0FA714A-1A41-E64B-B72D-5E0F97DC89F6}"/>
                  </a:ext>
                </a:extLst>
              </p:cNvPr>
              <p:cNvSpPr txBox="1">
                <a:spLocks noRot="1" noChangeAspect="1" noMove="1" noResize="1" noEditPoints="1" noAdjustHandles="1" noChangeArrowheads="1" noChangeShapeType="1" noTextEdit="1"/>
              </p:cNvSpPr>
              <p:nvPr/>
            </p:nvSpPr>
            <p:spPr>
              <a:xfrm>
                <a:off x="1744239" y="5630347"/>
                <a:ext cx="290016" cy="351891"/>
              </a:xfrm>
              <a:prstGeom prst="rect">
                <a:avLst/>
              </a:prstGeom>
              <a:blipFill>
                <a:blip r:embed="rId4"/>
                <a:stretch>
                  <a:fillRect r="-800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76E2AD3-7377-EA42-970C-822160944842}"/>
                  </a:ext>
                </a:extLst>
              </p:cNvPr>
              <p:cNvSpPr txBox="1"/>
              <p:nvPr/>
            </p:nvSpPr>
            <p:spPr>
              <a:xfrm>
                <a:off x="2641896" y="5630347"/>
                <a:ext cx="425292" cy="483530"/>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up>
                          <m:r>
                            <a:rPr lang="en-US" sz="2400" b="0" i="1" smtClean="0">
                              <a:latin typeface="Cambria Math" panose="02040503050406030204" pitchFamily="18" charset="0"/>
                            </a:rPr>
                            <m:t>𝑖</m:t>
                          </m:r>
                        </m:sup>
                      </m:sSubSup>
                    </m:oMath>
                  </m:oMathPara>
                </a14:m>
                <a:endParaRPr lang="en-US" sz="2400" b="0" dirty="0"/>
              </a:p>
            </p:txBody>
          </p:sp>
        </mc:Choice>
        <mc:Fallback xmlns="">
          <p:sp>
            <p:nvSpPr>
              <p:cNvPr id="26" name="TextBox 25">
                <a:extLst>
                  <a:ext uri="{FF2B5EF4-FFF2-40B4-BE49-F238E27FC236}">
                    <a16:creationId xmlns:a16="http://schemas.microsoft.com/office/drawing/2014/main" id="{376E2AD3-7377-EA42-970C-822160944842}"/>
                  </a:ext>
                </a:extLst>
              </p:cNvPr>
              <p:cNvSpPr txBox="1">
                <a:spLocks noRot="1" noChangeAspect="1" noMove="1" noResize="1" noEditPoints="1" noAdjustHandles="1" noChangeArrowheads="1" noChangeShapeType="1" noTextEdit="1"/>
              </p:cNvSpPr>
              <p:nvPr/>
            </p:nvSpPr>
            <p:spPr>
              <a:xfrm>
                <a:off x="2641896" y="5630347"/>
                <a:ext cx="425292" cy="483530"/>
              </a:xfrm>
              <a:prstGeom prst="rect">
                <a:avLst/>
              </a:prstGeom>
              <a:blipFill>
                <a:blip r:embed="rId5"/>
                <a:stretch>
                  <a:fillRect r="-27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7C9D340-7928-DF4C-9EA0-40A13D0F36A8}"/>
                  </a:ext>
                </a:extLst>
              </p:cNvPr>
              <p:cNvSpPr txBox="1"/>
              <p:nvPr/>
            </p:nvSpPr>
            <p:spPr>
              <a:xfrm>
                <a:off x="3811262" y="5630346"/>
                <a:ext cx="290016" cy="350865"/>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up>
                          <m:r>
                            <a:rPr lang="en-US" sz="1600" b="0" i="1" smtClean="0">
                              <a:latin typeface="Cambria Math" panose="02040503050406030204" pitchFamily="18" charset="0"/>
                            </a:rPr>
                            <m:t>𝑖</m:t>
                          </m:r>
                        </m:sup>
                      </m:sSubSup>
                    </m:oMath>
                  </m:oMathPara>
                </a14:m>
                <a:endParaRPr lang="en-US" sz="1600" dirty="0"/>
              </a:p>
            </p:txBody>
          </p:sp>
        </mc:Choice>
        <mc:Fallback xmlns="">
          <p:sp>
            <p:nvSpPr>
              <p:cNvPr id="27" name="TextBox 26">
                <a:extLst>
                  <a:ext uri="{FF2B5EF4-FFF2-40B4-BE49-F238E27FC236}">
                    <a16:creationId xmlns:a16="http://schemas.microsoft.com/office/drawing/2014/main" id="{A7C9D340-7928-DF4C-9EA0-40A13D0F36A8}"/>
                  </a:ext>
                </a:extLst>
              </p:cNvPr>
              <p:cNvSpPr txBox="1">
                <a:spLocks noRot="1" noChangeAspect="1" noMove="1" noResize="1" noEditPoints="1" noAdjustHandles="1" noChangeArrowheads="1" noChangeShapeType="1" noTextEdit="1"/>
              </p:cNvSpPr>
              <p:nvPr/>
            </p:nvSpPr>
            <p:spPr>
              <a:xfrm>
                <a:off x="3811262" y="5630346"/>
                <a:ext cx="290016" cy="350865"/>
              </a:xfrm>
              <a:prstGeom prst="rect">
                <a:avLst/>
              </a:prstGeom>
              <a:blipFill>
                <a:blip r:embed="rId6"/>
                <a:stretch>
                  <a:fillRect r="-3846"/>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B1C89B9-9865-F24D-BA26-25277BAAF661}"/>
                  </a:ext>
                </a:extLst>
              </p:cNvPr>
              <p:cNvSpPr txBox="1"/>
              <p:nvPr/>
            </p:nvSpPr>
            <p:spPr>
              <a:xfrm>
                <a:off x="4828205" y="5630345"/>
                <a:ext cx="290016" cy="356957"/>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5</m:t>
                          </m:r>
                        </m:sub>
                        <m:sup>
                          <m:r>
                            <a:rPr lang="en-US" sz="1600" b="0" i="1" smtClean="0">
                              <a:latin typeface="Cambria Math" panose="02040503050406030204" pitchFamily="18" charset="0"/>
                            </a:rPr>
                            <m:t>𝑖</m:t>
                          </m:r>
                        </m:sup>
                      </m:sSubSup>
                    </m:oMath>
                  </m:oMathPara>
                </a14:m>
                <a:endParaRPr lang="en-US" sz="1600" b="0" dirty="0"/>
              </a:p>
            </p:txBody>
          </p:sp>
        </mc:Choice>
        <mc:Fallback xmlns="">
          <p:sp>
            <p:nvSpPr>
              <p:cNvPr id="28" name="TextBox 27">
                <a:extLst>
                  <a:ext uri="{FF2B5EF4-FFF2-40B4-BE49-F238E27FC236}">
                    <a16:creationId xmlns:a16="http://schemas.microsoft.com/office/drawing/2014/main" id="{CB1C89B9-9865-F24D-BA26-25277BAAF661}"/>
                  </a:ext>
                </a:extLst>
              </p:cNvPr>
              <p:cNvSpPr txBox="1">
                <a:spLocks noRot="1" noChangeAspect="1" noMove="1" noResize="1" noEditPoints="1" noAdjustHandles="1" noChangeArrowheads="1" noChangeShapeType="1" noTextEdit="1"/>
              </p:cNvSpPr>
              <p:nvPr/>
            </p:nvSpPr>
            <p:spPr>
              <a:xfrm>
                <a:off x="4828205" y="5630345"/>
                <a:ext cx="290016" cy="356957"/>
              </a:xfrm>
              <a:prstGeom prst="rect">
                <a:avLst/>
              </a:prstGeom>
              <a:blipFill>
                <a:blip r:embed="rId7"/>
                <a:stretch>
                  <a:fillRect r="-800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B796C62-4B87-6144-8325-DA129F62D171}"/>
                  </a:ext>
                </a:extLst>
              </p:cNvPr>
              <p:cNvSpPr txBox="1"/>
              <p:nvPr/>
            </p:nvSpPr>
            <p:spPr>
              <a:xfrm>
                <a:off x="5859576" y="5630345"/>
                <a:ext cx="290016" cy="353430"/>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6</m:t>
                          </m:r>
                        </m:sub>
                        <m:sup>
                          <m:r>
                            <a:rPr lang="en-US" sz="1600" b="0" i="1" smtClean="0">
                              <a:latin typeface="Cambria Math" panose="02040503050406030204" pitchFamily="18" charset="0"/>
                            </a:rPr>
                            <m:t>𝑖</m:t>
                          </m:r>
                        </m:sup>
                      </m:sSubSup>
                    </m:oMath>
                  </m:oMathPara>
                </a14:m>
                <a:endParaRPr lang="en-US" sz="1600" dirty="0"/>
              </a:p>
            </p:txBody>
          </p:sp>
        </mc:Choice>
        <mc:Fallback xmlns="">
          <p:sp>
            <p:nvSpPr>
              <p:cNvPr id="29" name="TextBox 28">
                <a:extLst>
                  <a:ext uri="{FF2B5EF4-FFF2-40B4-BE49-F238E27FC236}">
                    <a16:creationId xmlns:a16="http://schemas.microsoft.com/office/drawing/2014/main" id="{7B796C62-4B87-6144-8325-DA129F62D171}"/>
                  </a:ext>
                </a:extLst>
              </p:cNvPr>
              <p:cNvSpPr txBox="1">
                <a:spLocks noRot="1" noChangeAspect="1" noMove="1" noResize="1" noEditPoints="1" noAdjustHandles="1" noChangeArrowheads="1" noChangeShapeType="1" noTextEdit="1"/>
              </p:cNvSpPr>
              <p:nvPr/>
            </p:nvSpPr>
            <p:spPr>
              <a:xfrm>
                <a:off x="5859576" y="5630345"/>
                <a:ext cx="290016" cy="353430"/>
              </a:xfrm>
              <a:prstGeom prst="rect">
                <a:avLst/>
              </a:prstGeom>
              <a:blipFill>
                <a:blip r:embed="rId8"/>
                <a:stretch>
                  <a:fillRect r="-7692"/>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5DED9A-6A22-554F-AF6B-406A3E3683D5}"/>
                  </a:ext>
                </a:extLst>
              </p:cNvPr>
              <p:cNvSpPr txBox="1"/>
              <p:nvPr/>
            </p:nvSpPr>
            <p:spPr>
              <a:xfrm>
                <a:off x="6886865" y="5630344"/>
                <a:ext cx="290016" cy="350865"/>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7 </m:t>
                          </m:r>
                        </m:sub>
                        <m:sup>
                          <m:r>
                            <a:rPr lang="en-US" sz="1600" b="0" i="1" smtClean="0">
                              <a:latin typeface="Cambria Math" panose="02040503050406030204" pitchFamily="18" charset="0"/>
                            </a:rPr>
                            <m:t>𝑖</m:t>
                          </m:r>
                        </m:sup>
                      </m:sSubSup>
                    </m:oMath>
                  </m:oMathPara>
                </a14:m>
                <a:endParaRPr lang="en-US" sz="1600" dirty="0"/>
              </a:p>
            </p:txBody>
          </p:sp>
        </mc:Choice>
        <mc:Fallback xmlns="">
          <p:sp>
            <p:nvSpPr>
              <p:cNvPr id="30" name="TextBox 29">
                <a:extLst>
                  <a:ext uri="{FF2B5EF4-FFF2-40B4-BE49-F238E27FC236}">
                    <a16:creationId xmlns:a16="http://schemas.microsoft.com/office/drawing/2014/main" id="{D95DED9A-6A22-554F-AF6B-406A3E3683D5}"/>
                  </a:ext>
                </a:extLst>
              </p:cNvPr>
              <p:cNvSpPr txBox="1">
                <a:spLocks noRot="1" noChangeAspect="1" noMove="1" noResize="1" noEditPoints="1" noAdjustHandles="1" noChangeArrowheads="1" noChangeShapeType="1" noTextEdit="1"/>
              </p:cNvSpPr>
              <p:nvPr/>
            </p:nvSpPr>
            <p:spPr>
              <a:xfrm>
                <a:off x="6886865" y="5630344"/>
                <a:ext cx="290016" cy="350865"/>
              </a:xfrm>
              <a:prstGeom prst="rect">
                <a:avLst/>
              </a:prstGeom>
              <a:blipFill>
                <a:blip r:embed="rId9"/>
                <a:stretch>
                  <a:fillRect r="-26923" b="-9677"/>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DEF3C75-96DD-9849-9EB2-3B97262DC983}"/>
                  </a:ext>
                </a:extLst>
              </p:cNvPr>
              <p:cNvSpPr txBox="1"/>
              <p:nvPr/>
            </p:nvSpPr>
            <p:spPr>
              <a:xfrm>
                <a:off x="7914154" y="5630343"/>
                <a:ext cx="290016" cy="353558"/>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8</m:t>
                          </m:r>
                        </m:sub>
                        <m:sup>
                          <m:r>
                            <a:rPr lang="en-US" sz="1600" b="0" i="1" smtClean="0">
                              <a:latin typeface="Cambria Math" panose="02040503050406030204" pitchFamily="18" charset="0"/>
                            </a:rPr>
                            <m:t>𝑖</m:t>
                          </m:r>
                        </m:sup>
                      </m:sSubSup>
                    </m:oMath>
                  </m:oMathPara>
                </a14:m>
                <a:endParaRPr lang="en-US" sz="1600" b="0" dirty="0"/>
              </a:p>
            </p:txBody>
          </p:sp>
        </mc:Choice>
        <mc:Fallback xmlns="">
          <p:sp>
            <p:nvSpPr>
              <p:cNvPr id="31" name="TextBox 30">
                <a:extLst>
                  <a:ext uri="{FF2B5EF4-FFF2-40B4-BE49-F238E27FC236}">
                    <a16:creationId xmlns:a16="http://schemas.microsoft.com/office/drawing/2014/main" id="{BDEF3C75-96DD-9849-9EB2-3B97262DC983}"/>
                  </a:ext>
                </a:extLst>
              </p:cNvPr>
              <p:cNvSpPr txBox="1">
                <a:spLocks noRot="1" noChangeAspect="1" noMove="1" noResize="1" noEditPoints="1" noAdjustHandles="1" noChangeArrowheads="1" noChangeShapeType="1" noTextEdit="1"/>
              </p:cNvSpPr>
              <p:nvPr/>
            </p:nvSpPr>
            <p:spPr>
              <a:xfrm>
                <a:off x="7914154" y="5630343"/>
                <a:ext cx="290016" cy="353558"/>
              </a:xfrm>
              <a:prstGeom prst="rect">
                <a:avLst/>
              </a:prstGeom>
              <a:blipFill>
                <a:blip r:embed="rId10"/>
                <a:stretch>
                  <a:fillRect r="-8000"/>
                </a:stretch>
              </a:blipFill>
              <a:ln>
                <a:solidFill>
                  <a:schemeClr val="tx1"/>
                </a:solidFill>
              </a:ln>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B369456A-C2FE-A146-9242-8E5C3E31FAE4}"/>
              </a:ext>
            </a:extLst>
          </p:cNvPr>
          <p:cNvCxnSpPr>
            <a:cxnSpLocks/>
            <a:stCxn id="27" idx="0"/>
            <a:endCxn id="13" idx="2"/>
          </p:cNvCxnSpPr>
          <p:nvPr/>
        </p:nvCxnSpPr>
        <p:spPr>
          <a:xfrm flipV="1">
            <a:off x="3956270" y="5268425"/>
            <a:ext cx="353496" cy="3619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1A8EC1B-95C9-5C42-BE17-159EAD0D0E69}"/>
              </a:ext>
            </a:extLst>
          </p:cNvPr>
          <p:cNvCxnSpPr>
            <a:cxnSpLocks/>
            <a:stCxn id="28" idx="0"/>
            <a:endCxn id="11" idx="2"/>
          </p:cNvCxnSpPr>
          <p:nvPr/>
        </p:nvCxnSpPr>
        <p:spPr>
          <a:xfrm flipV="1">
            <a:off x="4973213" y="5268425"/>
            <a:ext cx="363842" cy="361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CBC2D0F-473B-6640-A71D-42E21F20F0B4}"/>
              </a:ext>
            </a:extLst>
          </p:cNvPr>
          <p:cNvCxnSpPr>
            <a:cxnSpLocks/>
            <a:stCxn id="29" idx="0"/>
            <a:endCxn id="12" idx="2"/>
          </p:cNvCxnSpPr>
          <p:nvPr/>
        </p:nvCxnSpPr>
        <p:spPr>
          <a:xfrm flipV="1">
            <a:off x="6004584" y="5268425"/>
            <a:ext cx="359760" cy="361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8DA77FB-A060-564C-8EE3-69534FECCEA1}"/>
              </a:ext>
            </a:extLst>
          </p:cNvPr>
          <p:cNvCxnSpPr>
            <a:cxnSpLocks/>
            <a:stCxn id="30" idx="0"/>
            <a:endCxn id="14" idx="2"/>
          </p:cNvCxnSpPr>
          <p:nvPr/>
        </p:nvCxnSpPr>
        <p:spPr>
          <a:xfrm flipV="1">
            <a:off x="7031873" y="5268425"/>
            <a:ext cx="362582" cy="361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A108850-8F8B-D549-AC37-4C60E85794B9}"/>
              </a:ext>
            </a:extLst>
          </p:cNvPr>
          <p:cNvCxnSpPr>
            <a:cxnSpLocks/>
            <a:stCxn id="31" idx="0"/>
            <a:endCxn id="15" idx="2"/>
          </p:cNvCxnSpPr>
          <p:nvPr/>
        </p:nvCxnSpPr>
        <p:spPr>
          <a:xfrm flipV="1">
            <a:off x="8059162" y="5268425"/>
            <a:ext cx="362582" cy="361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8E650973-EA22-4E4D-9DB1-00F31828851F}"/>
                  </a:ext>
                </a:extLst>
              </p:cNvPr>
              <p:cNvSpPr txBox="1"/>
              <p:nvPr/>
            </p:nvSpPr>
            <p:spPr>
              <a:xfrm>
                <a:off x="4130044" y="4151430"/>
                <a:ext cx="388615" cy="423834"/>
              </a:xfrm>
              <a:prstGeom prst="rect">
                <a:avLst/>
              </a:prstGeom>
              <a:solidFill>
                <a:schemeClr val="bg1">
                  <a:lumMod val="75000"/>
                </a:schemeClr>
              </a:solidFill>
              <a:ln>
                <a:solidFill>
                  <a:schemeClr val="bg1">
                    <a:lumMod val="75000"/>
                  </a:schemeClr>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1" i="1" smtClean="0">
                              <a:solidFill>
                                <a:schemeClr val="tx1"/>
                              </a:solidFill>
                              <a:latin typeface="Cambria Math" panose="02040503050406030204" pitchFamily="18" charset="0"/>
                            </a:rPr>
                          </m:ctrlPr>
                        </m:sSubSupPr>
                        <m:e>
                          <m:r>
                            <a:rPr lang="en-US" sz="2000" b="1" i="1" smtClean="0">
                              <a:solidFill>
                                <a:schemeClr val="tx1"/>
                              </a:solidFill>
                              <a:latin typeface="Cambria Math" panose="02040503050406030204" pitchFamily="18" charset="0"/>
                            </a:rPr>
                            <m:t>𝒚</m:t>
                          </m:r>
                        </m:e>
                        <m:sub>
                          <m:r>
                            <a:rPr lang="en-US" sz="2000" b="1" i="1" smtClean="0">
                              <a:solidFill>
                                <a:schemeClr val="tx1"/>
                              </a:solidFill>
                              <a:latin typeface="Cambria Math" panose="02040503050406030204" pitchFamily="18" charset="0"/>
                            </a:rPr>
                            <m:t>𝟑</m:t>
                          </m:r>
                        </m:sub>
                        <m:sup>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𝒊</m:t>
                          </m:r>
                        </m:sup>
                      </m:sSubSup>
                    </m:oMath>
                  </m:oMathPara>
                </a14:m>
                <a:endParaRPr lang="en-US" sz="2000" b="1" dirty="0">
                  <a:solidFill>
                    <a:schemeClr val="tx1"/>
                  </a:solidFill>
                </a:endParaRPr>
              </a:p>
            </p:txBody>
          </p:sp>
        </mc:Choice>
        <mc:Fallback xmlns="">
          <p:sp>
            <p:nvSpPr>
              <p:cNvPr id="97" name="TextBox 96">
                <a:extLst>
                  <a:ext uri="{FF2B5EF4-FFF2-40B4-BE49-F238E27FC236}">
                    <a16:creationId xmlns:a16="http://schemas.microsoft.com/office/drawing/2014/main" id="{8E650973-EA22-4E4D-9DB1-00F31828851F}"/>
                  </a:ext>
                </a:extLst>
              </p:cNvPr>
              <p:cNvSpPr txBox="1">
                <a:spLocks noRot="1" noChangeAspect="1" noMove="1" noResize="1" noEditPoints="1" noAdjustHandles="1" noChangeArrowheads="1" noChangeShapeType="1" noTextEdit="1"/>
              </p:cNvSpPr>
              <p:nvPr/>
            </p:nvSpPr>
            <p:spPr>
              <a:xfrm>
                <a:off x="4130044" y="4151430"/>
                <a:ext cx="388615" cy="423834"/>
              </a:xfrm>
              <a:prstGeom prst="rect">
                <a:avLst/>
              </a:prstGeom>
              <a:blipFill>
                <a:blip r:embed="rId11"/>
                <a:stretch>
                  <a:fillRect r="-9091" b="-2857"/>
                </a:stretch>
              </a:blipFill>
              <a:ln>
                <a:solidFill>
                  <a:schemeClr val="bg1">
                    <a:lumMod val="75000"/>
                  </a:schemeClr>
                </a:solidFill>
              </a:ln>
            </p:spPr>
            <p:txBody>
              <a:bodyPr/>
              <a:lstStyle/>
              <a:p>
                <a:r>
                  <a:rPr lang="en-US">
                    <a:noFill/>
                  </a:rPr>
                  <a:t> </a:t>
                </a:r>
              </a:p>
            </p:txBody>
          </p:sp>
        </mc:Fallback>
      </mc:AlternateContent>
      <p:cxnSp>
        <p:nvCxnSpPr>
          <p:cNvPr id="98" name="Straight Arrow Connector 97">
            <a:extLst>
              <a:ext uri="{FF2B5EF4-FFF2-40B4-BE49-F238E27FC236}">
                <a16:creationId xmlns:a16="http://schemas.microsoft.com/office/drawing/2014/main" id="{F93D7A42-31FD-454F-9DF6-5C733A04E715}"/>
              </a:ext>
            </a:extLst>
          </p:cNvPr>
          <p:cNvCxnSpPr>
            <a:cxnSpLocks/>
            <a:stCxn id="13" idx="0"/>
            <a:endCxn id="97" idx="2"/>
          </p:cNvCxnSpPr>
          <p:nvPr/>
        </p:nvCxnSpPr>
        <p:spPr>
          <a:xfrm flipV="1">
            <a:off x="4309766" y="4575264"/>
            <a:ext cx="14586" cy="377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urved Connector 104">
            <a:extLst>
              <a:ext uri="{FF2B5EF4-FFF2-40B4-BE49-F238E27FC236}">
                <a16:creationId xmlns:a16="http://schemas.microsoft.com/office/drawing/2014/main" id="{B6895EA7-8B22-8840-9146-05EF65F9FC0B}"/>
              </a:ext>
            </a:extLst>
          </p:cNvPr>
          <p:cNvCxnSpPr/>
          <p:nvPr/>
        </p:nvCxnSpPr>
        <p:spPr>
          <a:xfrm rot="5400000">
            <a:off x="7910552" y="4798282"/>
            <a:ext cx="12700" cy="1027289"/>
          </a:xfrm>
          <a:prstGeom prst="curvedConnector3">
            <a:avLst>
              <a:gd name="adj1" fmla="val 9110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urved Connector 105">
            <a:extLst>
              <a:ext uri="{FF2B5EF4-FFF2-40B4-BE49-F238E27FC236}">
                <a16:creationId xmlns:a16="http://schemas.microsoft.com/office/drawing/2014/main" id="{EA747A30-A0F2-754D-BE17-99612F2C8790}"/>
              </a:ext>
            </a:extLst>
          </p:cNvPr>
          <p:cNvCxnSpPr/>
          <p:nvPr/>
        </p:nvCxnSpPr>
        <p:spPr>
          <a:xfrm rot="5400000">
            <a:off x="6876260" y="4768880"/>
            <a:ext cx="12700" cy="1027289"/>
          </a:xfrm>
          <a:prstGeom prst="curvedConnector3">
            <a:avLst>
              <a:gd name="adj1" fmla="val 9110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4D99FB33-0F56-0C48-AACA-286358DDFB72}"/>
              </a:ext>
            </a:extLst>
          </p:cNvPr>
          <p:cNvCxnSpPr/>
          <p:nvPr/>
        </p:nvCxnSpPr>
        <p:spPr>
          <a:xfrm rot="5400000">
            <a:off x="5853592" y="4768879"/>
            <a:ext cx="12700" cy="1027289"/>
          </a:xfrm>
          <a:prstGeom prst="curvedConnector3">
            <a:avLst>
              <a:gd name="adj1" fmla="val 9110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urved Connector 107">
            <a:extLst>
              <a:ext uri="{FF2B5EF4-FFF2-40B4-BE49-F238E27FC236}">
                <a16:creationId xmlns:a16="http://schemas.microsoft.com/office/drawing/2014/main" id="{B7A58580-EB54-9D42-85FA-83CE8372867C}"/>
              </a:ext>
            </a:extLst>
          </p:cNvPr>
          <p:cNvCxnSpPr/>
          <p:nvPr/>
        </p:nvCxnSpPr>
        <p:spPr>
          <a:xfrm rot="5400000">
            <a:off x="4815019" y="4778749"/>
            <a:ext cx="12700" cy="1027289"/>
          </a:xfrm>
          <a:prstGeom prst="curvedConnector3">
            <a:avLst>
              <a:gd name="adj1" fmla="val 9110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CEB5FB33-F0E8-D549-8C14-0C1D3B4CFAAC}"/>
                  </a:ext>
                </a:extLst>
              </p:cNvPr>
              <p:cNvSpPr txBox="1"/>
              <p:nvPr/>
            </p:nvSpPr>
            <p:spPr>
              <a:xfrm>
                <a:off x="1005308" y="5633063"/>
                <a:ext cx="290016" cy="338554"/>
              </a:xfrm>
              <a:prstGeom prst="rect">
                <a:avLst/>
              </a:prstGeom>
              <a:solidFill>
                <a:schemeClr val="accent6">
                  <a:lumMod val="40000"/>
                  <a:lumOff val="60000"/>
                </a:schemeClr>
              </a:solidFill>
              <a:ln w="19050">
                <a:solidFill>
                  <a:schemeClr val="tx1"/>
                </a:solidFill>
              </a:ln>
            </p:spPr>
            <p:txBody>
              <a:bodyPr wrap="square" rtlCol="0">
                <a:spAutoFit/>
              </a:bodyPr>
              <a:lstStyle>
                <a:defPPr>
                  <a:defRPr lang="en-US"/>
                </a:defPPr>
                <a:lvl1pPr>
                  <a:defRPr sz="1200"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b="0" dirty="0"/>
              </a:p>
            </p:txBody>
          </p:sp>
        </mc:Choice>
        <mc:Fallback xmlns="">
          <p:sp>
            <p:nvSpPr>
              <p:cNvPr id="113" name="TextBox 112">
                <a:extLst>
                  <a:ext uri="{FF2B5EF4-FFF2-40B4-BE49-F238E27FC236}">
                    <a16:creationId xmlns:a16="http://schemas.microsoft.com/office/drawing/2014/main" id="{CEB5FB33-F0E8-D549-8C14-0C1D3B4CFAAC}"/>
                  </a:ext>
                </a:extLst>
              </p:cNvPr>
              <p:cNvSpPr txBox="1">
                <a:spLocks noRot="1" noChangeAspect="1" noMove="1" noResize="1" noEditPoints="1" noAdjustHandles="1" noChangeArrowheads="1" noChangeShapeType="1" noTextEdit="1"/>
              </p:cNvSpPr>
              <p:nvPr/>
            </p:nvSpPr>
            <p:spPr>
              <a:xfrm>
                <a:off x="1005308" y="5633063"/>
                <a:ext cx="290016" cy="338554"/>
              </a:xfrm>
              <a:prstGeom prst="rect">
                <a:avLst/>
              </a:prstGeom>
              <a:blipFill>
                <a:blip r:embed="rId12"/>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CFF7E801-6EFC-5A48-9E62-065A0626C9A8}"/>
                  </a:ext>
                </a:extLst>
              </p:cNvPr>
              <p:cNvSpPr txBox="1"/>
              <p:nvPr/>
            </p:nvSpPr>
            <p:spPr>
              <a:xfrm>
                <a:off x="2034519" y="5632516"/>
                <a:ext cx="290016" cy="338554"/>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b="0" dirty="0"/>
              </a:p>
            </p:txBody>
          </p:sp>
        </mc:Choice>
        <mc:Fallback xmlns="">
          <p:sp>
            <p:nvSpPr>
              <p:cNvPr id="114" name="TextBox 113">
                <a:extLst>
                  <a:ext uri="{FF2B5EF4-FFF2-40B4-BE49-F238E27FC236}">
                    <a16:creationId xmlns:a16="http://schemas.microsoft.com/office/drawing/2014/main" id="{CFF7E801-6EFC-5A48-9E62-065A0626C9A8}"/>
                  </a:ext>
                </a:extLst>
              </p:cNvPr>
              <p:cNvSpPr txBox="1">
                <a:spLocks noRot="1" noChangeAspect="1" noMove="1" noResize="1" noEditPoints="1" noAdjustHandles="1" noChangeArrowheads="1" noChangeShapeType="1" noTextEdit="1"/>
              </p:cNvSpPr>
              <p:nvPr/>
            </p:nvSpPr>
            <p:spPr>
              <a:xfrm>
                <a:off x="2034519" y="5632516"/>
                <a:ext cx="290016" cy="338554"/>
              </a:xfrm>
              <a:prstGeom prst="rect">
                <a:avLst/>
              </a:prstGeom>
              <a:blipFill>
                <a:blip r:embed="rId1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190FBD0B-6D12-5640-9B22-27D50307545E}"/>
                  </a:ext>
                </a:extLst>
              </p:cNvPr>
              <p:cNvSpPr txBox="1"/>
              <p:nvPr/>
            </p:nvSpPr>
            <p:spPr>
              <a:xfrm>
                <a:off x="3067452" y="5632516"/>
                <a:ext cx="378648" cy="46166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b="0" dirty="0"/>
              </a:p>
            </p:txBody>
          </p:sp>
        </mc:Choice>
        <mc:Fallback xmlns="">
          <p:sp>
            <p:nvSpPr>
              <p:cNvPr id="115" name="TextBox 114">
                <a:extLst>
                  <a:ext uri="{FF2B5EF4-FFF2-40B4-BE49-F238E27FC236}">
                    <a16:creationId xmlns:a16="http://schemas.microsoft.com/office/drawing/2014/main" id="{190FBD0B-6D12-5640-9B22-27D50307545E}"/>
                  </a:ext>
                </a:extLst>
              </p:cNvPr>
              <p:cNvSpPr txBox="1">
                <a:spLocks noRot="1" noChangeAspect="1" noMove="1" noResize="1" noEditPoints="1" noAdjustHandles="1" noChangeArrowheads="1" noChangeShapeType="1" noTextEdit="1"/>
              </p:cNvSpPr>
              <p:nvPr/>
            </p:nvSpPr>
            <p:spPr>
              <a:xfrm>
                <a:off x="3067452" y="5632516"/>
                <a:ext cx="378648" cy="461665"/>
              </a:xfrm>
              <a:prstGeom prst="rect">
                <a:avLst/>
              </a:prstGeom>
              <a:blipFill>
                <a:blip r:embed="rId1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32F19C9A-C20D-E44E-A162-22BB7CFB1D8E}"/>
                  </a:ext>
                </a:extLst>
              </p:cNvPr>
              <p:cNvSpPr txBox="1"/>
              <p:nvPr/>
            </p:nvSpPr>
            <p:spPr>
              <a:xfrm>
                <a:off x="4101542" y="5632515"/>
                <a:ext cx="290016" cy="338554"/>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p:txBody>
          </p:sp>
        </mc:Choice>
        <mc:Fallback xmlns="">
          <p:sp>
            <p:nvSpPr>
              <p:cNvPr id="116" name="TextBox 115">
                <a:extLst>
                  <a:ext uri="{FF2B5EF4-FFF2-40B4-BE49-F238E27FC236}">
                    <a16:creationId xmlns:a16="http://schemas.microsoft.com/office/drawing/2014/main" id="{32F19C9A-C20D-E44E-A162-22BB7CFB1D8E}"/>
                  </a:ext>
                </a:extLst>
              </p:cNvPr>
              <p:cNvSpPr txBox="1">
                <a:spLocks noRot="1" noChangeAspect="1" noMove="1" noResize="1" noEditPoints="1" noAdjustHandles="1" noChangeArrowheads="1" noChangeShapeType="1" noTextEdit="1"/>
              </p:cNvSpPr>
              <p:nvPr/>
            </p:nvSpPr>
            <p:spPr>
              <a:xfrm>
                <a:off x="4101542" y="5632515"/>
                <a:ext cx="290016" cy="338554"/>
              </a:xfrm>
              <a:prstGeom prst="rect">
                <a:avLst/>
              </a:prstGeom>
              <a:blipFill>
                <a:blip r:embed="rId15"/>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79B0601D-3990-9D42-8351-22E61BA0C3ED}"/>
                  </a:ext>
                </a:extLst>
              </p:cNvPr>
              <p:cNvSpPr txBox="1"/>
              <p:nvPr/>
            </p:nvSpPr>
            <p:spPr>
              <a:xfrm>
                <a:off x="5118485" y="5632514"/>
                <a:ext cx="290016" cy="338554"/>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b="0" dirty="0"/>
              </a:p>
            </p:txBody>
          </p:sp>
        </mc:Choice>
        <mc:Fallback xmlns="">
          <p:sp>
            <p:nvSpPr>
              <p:cNvPr id="117" name="TextBox 116">
                <a:extLst>
                  <a:ext uri="{FF2B5EF4-FFF2-40B4-BE49-F238E27FC236}">
                    <a16:creationId xmlns:a16="http://schemas.microsoft.com/office/drawing/2014/main" id="{79B0601D-3990-9D42-8351-22E61BA0C3ED}"/>
                  </a:ext>
                </a:extLst>
              </p:cNvPr>
              <p:cNvSpPr txBox="1">
                <a:spLocks noRot="1" noChangeAspect="1" noMove="1" noResize="1" noEditPoints="1" noAdjustHandles="1" noChangeArrowheads="1" noChangeShapeType="1" noTextEdit="1"/>
              </p:cNvSpPr>
              <p:nvPr/>
            </p:nvSpPr>
            <p:spPr>
              <a:xfrm>
                <a:off x="5118485" y="5632514"/>
                <a:ext cx="290016" cy="338554"/>
              </a:xfrm>
              <a:prstGeom prst="rect">
                <a:avLst/>
              </a:prstGeom>
              <a:blipFill>
                <a:blip r:embed="rId1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792C397B-2E71-F34D-80AE-8CDC675955FF}"/>
                  </a:ext>
                </a:extLst>
              </p:cNvPr>
              <p:cNvSpPr txBox="1"/>
              <p:nvPr/>
            </p:nvSpPr>
            <p:spPr>
              <a:xfrm>
                <a:off x="6149856" y="5632514"/>
                <a:ext cx="290016" cy="338554"/>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p:txBody>
          </p:sp>
        </mc:Choice>
        <mc:Fallback xmlns="">
          <p:sp>
            <p:nvSpPr>
              <p:cNvPr id="118" name="TextBox 117">
                <a:extLst>
                  <a:ext uri="{FF2B5EF4-FFF2-40B4-BE49-F238E27FC236}">
                    <a16:creationId xmlns:a16="http://schemas.microsoft.com/office/drawing/2014/main" id="{792C397B-2E71-F34D-80AE-8CDC675955FF}"/>
                  </a:ext>
                </a:extLst>
              </p:cNvPr>
              <p:cNvSpPr txBox="1">
                <a:spLocks noRot="1" noChangeAspect="1" noMove="1" noResize="1" noEditPoints="1" noAdjustHandles="1" noChangeArrowheads="1" noChangeShapeType="1" noTextEdit="1"/>
              </p:cNvSpPr>
              <p:nvPr/>
            </p:nvSpPr>
            <p:spPr>
              <a:xfrm>
                <a:off x="6149856" y="5632514"/>
                <a:ext cx="290016" cy="338554"/>
              </a:xfrm>
              <a:prstGeom prst="rect">
                <a:avLst/>
              </a:prstGeom>
              <a:blipFill>
                <a:blip r:embed="rId16"/>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881A36CD-6EAF-914E-A8B7-8A1C1C33A735}"/>
                  </a:ext>
                </a:extLst>
              </p:cNvPr>
              <p:cNvSpPr txBox="1"/>
              <p:nvPr/>
            </p:nvSpPr>
            <p:spPr>
              <a:xfrm>
                <a:off x="7177145" y="5632513"/>
                <a:ext cx="290016" cy="338554"/>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p:txBody>
          </p:sp>
        </mc:Choice>
        <mc:Fallback xmlns="">
          <p:sp>
            <p:nvSpPr>
              <p:cNvPr id="119" name="TextBox 118">
                <a:extLst>
                  <a:ext uri="{FF2B5EF4-FFF2-40B4-BE49-F238E27FC236}">
                    <a16:creationId xmlns:a16="http://schemas.microsoft.com/office/drawing/2014/main" id="{881A36CD-6EAF-914E-A8B7-8A1C1C33A735}"/>
                  </a:ext>
                </a:extLst>
              </p:cNvPr>
              <p:cNvSpPr txBox="1">
                <a:spLocks noRot="1" noChangeAspect="1" noMove="1" noResize="1" noEditPoints="1" noAdjustHandles="1" noChangeArrowheads="1" noChangeShapeType="1" noTextEdit="1"/>
              </p:cNvSpPr>
              <p:nvPr/>
            </p:nvSpPr>
            <p:spPr>
              <a:xfrm>
                <a:off x="7177145" y="5632513"/>
                <a:ext cx="290016" cy="338554"/>
              </a:xfrm>
              <a:prstGeom prst="rect">
                <a:avLst/>
              </a:prstGeom>
              <a:blipFill>
                <a:blip r:embed="rId17"/>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DBEF0688-F111-5843-9B7A-28F9765FBB83}"/>
                  </a:ext>
                </a:extLst>
              </p:cNvPr>
              <p:cNvSpPr txBox="1"/>
              <p:nvPr/>
            </p:nvSpPr>
            <p:spPr>
              <a:xfrm>
                <a:off x="8204434" y="5632512"/>
                <a:ext cx="290016" cy="338554"/>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b="0" dirty="0"/>
              </a:p>
            </p:txBody>
          </p:sp>
        </mc:Choice>
        <mc:Fallback xmlns="">
          <p:sp>
            <p:nvSpPr>
              <p:cNvPr id="120" name="TextBox 119">
                <a:extLst>
                  <a:ext uri="{FF2B5EF4-FFF2-40B4-BE49-F238E27FC236}">
                    <a16:creationId xmlns:a16="http://schemas.microsoft.com/office/drawing/2014/main" id="{DBEF0688-F111-5843-9B7A-28F9765FBB83}"/>
                  </a:ext>
                </a:extLst>
              </p:cNvPr>
              <p:cNvSpPr txBox="1">
                <a:spLocks noRot="1" noChangeAspect="1" noMove="1" noResize="1" noEditPoints="1" noAdjustHandles="1" noChangeArrowheads="1" noChangeShapeType="1" noTextEdit="1"/>
              </p:cNvSpPr>
              <p:nvPr/>
            </p:nvSpPr>
            <p:spPr>
              <a:xfrm>
                <a:off x="8204434" y="5632512"/>
                <a:ext cx="290016" cy="338554"/>
              </a:xfrm>
              <a:prstGeom prst="rect">
                <a:avLst/>
              </a:prstGeom>
              <a:blipFill>
                <a:blip r:embed="rId1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2" name="Table 121">
                <a:extLst>
                  <a:ext uri="{FF2B5EF4-FFF2-40B4-BE49-F238E27FC236}">
                    <a16:creationId xmlns:a16="http://schemas.microsoft.com/office/drawing/2014/main" id="{22AC4C80-88D9-6344-A97A-12796AC4CF22}"/>
                  </a:ext>
                </a:extLst>
              </p:cNvPr>
              <p:cNvGraphicFramePr>
                <a:graphicFrameLocks noGrp="1"/>
              </p:cNvGraphicFramePr>
              <p:nvPr>
                <p:extLst>
                  <p:ext uri="{D42A27DB-BD31-4B8C-83A1-F6EECF244321}">
                    <p14:modId xmlns:p14="http://schemas.microsoft.com/office/powerpoint/2010/main" val="173914857"/>
                  </p:ext>
                </p:extLst>
              </p:nvPr>
            </p:nvGraphicFramePr>
            <p:xfrm>
              <a:off x="4655710" y="289253"/>
              <a:ext cx="4344565" cy="2631188"/>
            </p:xfrm>
            <a:graphic>
              <a:graphicData uri="http://schemas.openxmlformats.org/drawingml/2006/table">
                <a:tbl>
                  <a:tblPr firstRow="1" bandRow="1">
                    <a:tableStyleId>{5940675A-B579-460E-94D1-54222C63F5DA}</a:tableStyleId>
                  </a:tblPr>
                  <a:tblGrid>
                    <a:gridCol w="998469">
                      <a:extLst>
                        <a:ext uri="{9D8B030D-6E8A-4147-A177-3AD203B41FA5}">
                          <a16:colId xmlns:a16="http://schemas.microsoft.com/office/drawing/2014/main" val="3913447629"/>
                        </a:ext>
                      </a:extLst>
                    </a:gridCol>
                    <a:gridCol w="3346096">
                      <a:extLst>
                        <a:ext uri="{9D8B030D-6E8A-4147-A177-3AD203B41FA5}">
                          <a16:colId xmlns:a16="http://schemas.microsoft.com/office/drawing/2014/main" val="2553086163"/>
                        </a:ext>
                      </a:extLst>
                    </a:gridCol>
                  </a:tblGrid>
                  <a:tr h="311165">
                    <a:tc>
                      <a:txBody>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𝑖</m:t>
                                    </m:r>
                                  </m:sup>
                                </m:sSubSup>
                              </m:oMath>
                            </m:oMathPara>
                          </a14:m>
                          <a:endParaRPr lang="en-US" sz="2000" dirty="0"/>
                        </a:p>
                      </a:txBody>
                      <a:tcPr>
                        <a:solidFill>
                          <a:schemeClr val="accent2">
                            <a:lumMod val="40000"/>
                            <a:lumOff val="60000"/>
                          </a:schemeClr>
                        </a:solidFill>
                      </a:tcPr>
                    </a:tc>
                    <a:tc>
                      <a:txBody>
                        <a:bodyPr/>
                        <a:lstStyle/>
                        <a:p>
                          <a:r>
                            <a:rPr lang="en-US" sz="2000" dirty="0"/>
                            <a:t>Previous Predicted input.</a:t>
                          </a:r>
                        </a:p>
                      </a:txBody>
                      <a:tcPr/>
                    </a:tc>
                    <a:extLst>
                      <a:ext uri="{0D108BD9-81ED-4DB2-BD59-A6C34878D82A}">
                        <a16:rowId xmlns:a16="http://schemas.microsoft.com/office/drawing/2014/main" val="524698429"/>
                      </a:ext>
                    </a:extLst>
                  </a:tr>
                  <a:tr h="311165">
                    <a:tc>
                      <a:txBody>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𝑖</m:t>
                                    </m:r>
                                  </m:sup>
                                </m:sSubSup>
                              </m:oMath>
                            </m:oMathPara>
                          </a14:m>
                          <a:endParaRPr lang="en-US" sz="2000" dirty="0"/>
                        </a:p>
                      </a:txBody>
                      <a:tcPr>
                        <a:solidFill>
                          <a:schemeClr val="accent6">
                            <a:lumMod val="40000"/>
                            <a:lumOff val="60000"/>
                          </a:schemeClr>
                        </a:solidFill>
                      </a:tcPr>
                    </a:tc>
                    <a:tc>
                      <a:txBody>
                        <a:bodyPr/>
                        <a:lstStyle/>
                        <a:p>
                          <a:r>
                            <a:rPr lang="en-US" sz="2000" dirty="0"/>
                            <a:t>Measured input.</a:t>
                          </a:r>
                        </a:p>
                      </a:txBody>
                      <a:tcPr/>
                    </a:tc>
                    <a:extLst>
                      <a:ext uri="{0D108BD9-81ED-4DB2-BD59-A6C34878D82A}">
                        <a16:rowId xmlns:a16="http://schemas.microsoft.com/office/drawing/2014/main" val="2187283042"/>
                      </a:ext>
                    </a:extLst>
                  </a:tr>
                  <a:tr h="3111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𝑦</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𝑖</m:t>
                                    </m:r>
                                  </m:sup>
                                </m:sSubSup>
                              </m:oMath>
                            </m:oMathPara>
                          </a14:m>
                          <a:endParaRPr lang="en-US" sz="2000" dirty="0"/>
                        </a:p>
                      </a:txBody>
                      <a:tcPr>
                        <a:solidFill>
                          <a:schemeClr val="accent1">
                            <a:lumMod val="60000"/>
                            <a:lumOff val="40000"/>
                          </a:schemeClr>
                        </a:solidFill>
                      </a:tcPr>
                    </a:tc>
                    <a:tc>
                      <a:txBody>
                        <a:bodyPr/>
                        <a:lstStyle/>
                        <a:p>
                          <a:r>
                            <a:rPr lang="en-US" sz="2000" dirty="0"/>
                            <a:t>Output of forward RNN.</a:t>
                          </a:r>
                        </a:p>
                      </a:txBody>
                      <a:tcPr/>
                    </a:tc>
                    <a:extLst>
                      <a:ext uri="{0D108BD9-81ED-4DB2-BD59-A6C34878D82A}">
                        <a16:rowId xmlns:a16="http://schemas.microsoft.com/office/drawing/2014/main" val="1547271585"/>
                      </a:ext>
                    </a:extLst>
                  </a:tr>
                  <a:tr h="311165">
                    <a:tc>
                      <a:txBody>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𝑦</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m:t>
                                    </m:r>
                                    <m:r>
                                      <a:rPr lang="en-US" sz="2000" b="0" i="1" smtClean="0">
                                        <a:latin typeface="Cambria Math" panose="02040503050406030204" pitchFamily="18" charset="0"/>
                                      </a:rPr>
                                      <m:t>𝑖</m:t>
                                    </m:r>
                                  </m:sup>
                                </m:sSubSup>
                              </m:oMath>
                            </m:oMathPara>
                          </a14:m>
                          <a:endParaRPr lang="en-US" sz="2000" dirty="0"/>
                        </a:p>
                      </a:txBody>
                      <a:tcPr>
                        <a:solidFill>
                          <a:schemeClr val="bg1">
                            <a:lumMod val="75000"/>
                          </a:schemeClr>
                        </a:solidFill>
                      </a:tcPr>
                    </a:tc>
                    <a:tc>
                      <a:txBody>
                        <a:bodyPr/>
                        <a:lstStyle/>
                        <a:p>
                          <a:r>
                            <a:rPr lang="en-US" sz="2000" dirty="0"/>
                            <a:t>Output of backward RNN.</a:t>
                          </a:r>
                        </a:p>
                      </a:txBody>
                      <a:tcPr/>
                    </a:tc>
                    <a:extLst>
                      <a:ext uri="{0D108BD9-81ED-4DB2-BD59-A6C34878D82A}">
                        <a16:rowId xmlns:a16="http://schemas.microsoft.com/office/drawing/2014/main" val="3163591748"/>
                      </a:ext>
                    </a:extLst>
                  </a:tr>
                  <a:tr h="311165">
                    <a:tc>
                      <a:txBody>
                        <a:bodyPr/>
                        <a:lstStyle/>
                        <a:p>
                          <a:endParaRPr lang="en-US" sz="2000" dirty="0"/>
                        </a:p>
                      </a:txBody>
                      <a:tcPr>
                        <a:solidFill>
                          <a:schemeClr val="accent1">
                            <a:lumMod val="60000"/>
                            <a:lumOff val="40000"/>
                          </a:schemeClr>
                        </a:solidFill>
                      </a:tcPr>
                    </a:tc>
                    <a:tc>
                      <a:txBody>
                        <a:bodyPr/>
                        <a:lstStyle/>
                        <a:p>
                          <a:r>
                            <a:rPr lang="en-US" sz="2000" dirty="0"/>
                            <a:t>Forward RNN unit.</a:t>
                          </a:r>
                        </a:p>
                      </a:txBody>
                      <a:tcPr/>
                    </a:tc>
                    <a:extLst>
                      <a:ext uri="{0D108BD9-81ED-4DB2-BD59-A6C34878D82A}">
                        <a16:rowId xmlns:a16="http://schemas.microsoft.com/office/drawing/2014/main" val="3233098933"/>
                      </a:ext>
                    </a:extLst>
                  </a:tr>
                  <a:tr h="311165">
                    <a:tc>
                      <a:txBody>
                        <a:bodyPr/>
                        <a:lstStyle/>
                        <a:p>
                          <a:endParaRPr lang="en-US" sz="2000" dirty="0"/>
                        </a:p>
                      </a:txBody>
                      <a:tcPr>
                        <a:solidFill>
                          <a:schemeClr val="bg1">
                            <a:lumMod val="75000"/>
                          </a:schemeClr>
                        </a:solidFill>
                      </a:tcPr>
                    </a:tc>
                    <a:tc>
                      <a:txBody>
                        <a:bodyPr/>
                        <a:lstStyle/>
                        <a:p>
                          <a:r>
                            <a:rPr lang="en-US" sz="2000" dirty="0"/>
                            <a:t>Backward RNN unit.</a:t>
                          </a:r>
                        </a:p>
                      </a:txBody>
                      <a:tcPr/>
                    </a:tc>
                    <a:extLst>
                      <a:ext uri="{0D108BD9-81ED-4DB2-BD59-A6C34878D82A}">
                        <a16:rowId xmlns:a16="http://schemas.microsoft.com/office/drawing/2014/main" val="3804687791"/>
                      </a:ext>
                    </a:extLst>
                  </a:tr>
                </a:tbl>
              </a:graphicData>
            </a:graphic>
          </p:graphicFrame>
        </mc:Choice>
        <mc:Fallback xmlns="">
          <p:graphicFrame>
            <p:nvGraphicFramePr>
              <p:cNvPr id="122" name="Table 121">
                <a:extLst>
                  <a:ext uri="{FF2B5EF4-FFF2-40B4-BE49-F238E27FC236}">
                    <a16:creationId xmlns:a16="http://schemas.microsoft.com/office/drawing/2014/main" id="{22AC4C80-88D9-6344-A97A-12796AC4CF22}"/>
                  </a:ext>
                </a:extLst>
              </p:cNvPr>
              <p:cNvGraphicFramePr>
                <a:graphicFrameLocks noGrp="1"/>
              </p:cNvGraphicFramePr>
              <p:nvPr>
                <p:extLst>
                  <p:ext uri="{D42A27DB-BD31-4B8C-83A1-F6EECF244321}">
                    <p14:modId xmlns:p14="http://schemas.microsoft.com/office/powerpoint/2010/main" val="173914857"/>
                  </p:ext>
                </p:extLst>
              </p:nvPr>
            </p:nvGraphicFramePr>
            <p:xfrm>
              <a:off x="4655710" y="289253"/>
              <a:ext cx="4344565" cy="2631188"/>
            </p:xfrm>
            <a:graphic>
              <a:graphicData uri="http://schemas.openxmlformats.org/drawingml/2006/table">
                <a:tbl>
                  <a:tblPr firstRow="1" bandRow="1">
                    <a:tableStyleId>{5940675A-B579-460E-94D1-54222C63F5DA}</a:tableStyleId>
                  </a:tblPr>
                  <a:tblGrid>
                    <a:gridCol w="998469">
                      <a:extLst>
                        <a:ext uri="{9D8B030D-6E8A-4147-A177-3AD203B41FA5}">
                          <a16:colId xmlns:a16="http://schemas.microsoft.com/office/drawing/2014/main" val="3913447629"/>
                        </a:ext>
                      </a:extLst>
                    </a:gridCol>
                    <a:gridCol w="3346096">
                      <a:extLst>
                        <a:ext uri="{9D8B030D-6E8A-4147-A177-3AD203B41FA5}">
                          <a16:colId xmlns:a16="http://schemas.microsoft.com/office/drawing/2014/main" val="2553086163"/>
                        </a:ext>
                      </a:extLst>
                    </a:gridCol>
                  </a:tblGrid>
                  <a:tr h="459677">
                    <a:tc>
                      <a:txBody>
                        <a:bodyPr/>
                        <a:lstStyle/>
                        <a:p>
                          <a:endParaRPr lang="en-US"/>
                        </a:p>
                      </a:txBody>
                      <a:tcPr>
                        <a:blipFill>
                          <a:blip r:embed="rId18"/>
                          <a:stretch>
                            <a:fillRect l="-1266" t="-5556" r="-334177" b="-500000"/>
                          </a:stretch>
                        </a:blipFill>
                      </a:tcPr>
                    </a:tc>
                    <a:tc>
                      <a:txBody>
                        <a:bodyPr/>
                        <a:lstStyle/>
                        <a:p>
                          <a:r>
                            <a:rPr lang="en-US" sz="2000" dirty="0"/>
                            <a:t>Previous Predicted input.</a:t>
                          </a:r>
                        </a:p>
                      </a:txBody>
                      <a:tcPr/>
                    </a:tc>
                    <a:extLst>
                      <a:ext uri="{0D108BD9-81ED-4DB2-BD59-A6C34878D82A}">
                        <a16:rowId xmlns:a16="http://schemas.microsoft.com/office/drawing/2014/main" val="524698429"/>
                      </a:ext>
                    </a:extLst>
                  </a:tr>
                  <a:tr h="459677">
                    <a:tc>
                      <a:txBody>
                        <a:bodyPr/>
                        <a:lstStyle/>
                        <a:p>
                          <a:endParaRPr lang="en-US"/>
                        </a:p>
                      </a:txBody>
                      <a:tcPr>
                        <a:blipFill>
                          <a:blip r:embed="rId18"/>
                          <a:stretch>
                            <a:fillRect l="-1266" t="-102703" r="-334177" b="-386486"/>
                          </a:stretch>
                        </a:blipFill>
                      </a:tcPr>
                    </a:tc>
                    <a:tc>
                      <a:txBody>
                        <a:bodyPr/>
                        <a:lstStyle/>
                        <a:p>
                          <a:r>
                            <a:rPr lang="en-US" sz="2000" dirty="0"/>
                            <a:t>Measured input.</a:t>
                          </a:r>
                        </a:p>
                      </a:txBody>
                      <a:tcPr/>
                    </a:tc>
                    <a:extLst>
                      <a:ext uri="{0D108BD9-81ED-4DB2-BD59-A6C34878D82A}">
                        <a16:rowId xmlns:a16="http://schemas.microsoft.com/office/drawing/2014/main" val="2187283042"/>
                      </a:ext>
                    </a:extLst>
                  </a:tr>
                  <a:tr h="459677">
                    <a:tc>
                      <a:txBody>
                        <a:bodyPr/>
                        <a:lstStyle/>
                        <a:p>
                          <a:endParaRPr lang="en-US"/>
                        </a:p>
                      </a:txBody>
                      <a:tcPr>
                        <a:blipFill>
                          <a:blip r:embed="rId18"/>
                          <a:stretch>
                            <a:fillRect l="-1266" t="-208333" r="-334177" b="-297222"/>
                          </a:stretch>
                        </a:blipFill>
                      </a:tcPr>
                    </a:tc>
                    <a:tc>
                      <a:txBody>
                        <a:bodyPr/>
                        <a:lstStyle/>
                        <a:p>
                          <a:r>
                            <a:rPr lang="en-US" sz="2000" dirty="0"/>
                            <a:t>Output of forward RNN.</a:t>
                          </a:r>
                        </a:p>
                      </a:txBody>
                      <a:tcPr/>
                    </a:tc>
                    <a:extLst>
                      <a:ext uri="{0D108BD9-81ED-4DB2-BD59-A6C34878D82A}">
                        <a16:rowId xmlns:a16="http://schemas.microsoft.com/office/drawing/2014/main" val="1547271585"/>
                      </a:ext>
                    </a:extLst>
                  </a:tr>
                  <a:tr h="459677">
                    <a:tc>
                      <a:txBody>
                        <a:bodyPr/>
                        <a:lstStyle/>
                        <a:p>
                          <a:endParaRPr lang="en-US"/>
                        </a:p>
                      </a:txBody>
                      <a:tcPr>
                        <a:blipFill>
                          <a:blip r:embed="rId18"/>
                          <a:stretch>
                            <a:fillRect l="-1266" t="-308333" r="-334177" b="-197222"/>
                          </a:stretch>
                        </a:blipFill>
                      </a:tcPr>
                    </a:tc>
                    <a:tc>
                      <a:txBody>
                        <a:bodyPr/>
                        <a:lstStyle/>
                        <a:p>
                          <a:r>
                            <a:rPr lang="en-US" sz="2000" dirty="0"/>
                            <a:t>Output of backward RNN.</a:t>
                          </a:r>
                        </a:p>
                      </a:txBody>
                      <a:tcPr/>
                    </a:tc>
                    <a:extLst>
                      <a:ext uri="{0D108BD9-81ED-4DB2-BD59-A6C34878D82A}">
                        <a16:rowId xmlns:a16="http://schemas.microsoft.com/office/drawing/2014/main" val="3163591748"/>
                      </a:ext>
                    </a:extLst>
                  </a:tr>
                  <a:tr h="396240">
                    <a:tc>
                      <a:txBody>
                        <a:bodyPr/>
                        <a:lstStyle/>
                        <a:p>
                          <a:endParaRPr lang="en-US" sz="2000" dirty="0"/>
                        </a:p>
                      </a:txBody>
                      <a:tcPr>
                        <a:solidFill>
                          <a:schemeClr val="accent1">
                            <a:lumMod val="60000"/>
                            <a:lumOff val="40000"/>
                          </a:schemeClr>
                        </a:solidFill>
                      </a:tcPr>
                    </a:tc>
                    <a:tc>
                      <a:txBody>
                        <a:bodyPr/>
                        <a:lstStyle/>
                        <a:p>
                          <a:r>
                            <a:rPr lang="en-US" sz="2000" dirty="0"/>
                            <a:t>Forward RNN unit.</a:t>
                          </a:r>
                        </a:p>
                      </a:txBody>
                      <a:tcPr/>
                    </a:tc>
                    <a:extLst>
                      <a:ext uri="{0D108BD9-81ED-4DB2-BD59-A6C34878D82A}">
                        <a16:rowId xmlns:a16="http://schemas.microsoft.com/office/drawing/2014/main" val="3233098933"/>
                      </a:ext>
                    </a:extLst>
                  </a:tr>
                  <a:tr h="396240">
                    <a:tc>
                      <a:txBody>
                        <a:bodyPr/>
                        <a:lstStyle/>
                        <a:p>
                          <a:endParaRPr lang="en-US" sz="2000" dirty="0"/>
                        </a:p>
                      </a:txBody>
                      <a:tcPr>
                        <a:solidFill>
                          <a:schemeClr val="bg1">
                            <a:lumMod val="75000"/>
                          </a:schemeClr>
                        </a:solidFill>
                      </a:tcPr>
                    </a:tc>
                    <a:tc>
                      <a:txBody>
                        <a:bodyPr/>
                        <a:lstStyle/>
                        <a:p>
                          <a:r>
                            <a:rPr lang="en-US" sz="2000" dirty="0"/>
                            <a:t>Backward RNN unit.</a:t>
                          </a:r>
                        </a:p>
                      </a:txBody>
                      <a:tcPr/>
                    </a:tc>
                    <a:extLst>
                      <a:ext uri="{0D108BD9-81ED-4DB2-BD59-A6C34878D82A}">
                        <a16:rowId xmlns:a16="http://schemas.microsoft.com/office/drawing/2014/main" val="3804687791"/>
                      </a:ext>
                    </a:extLst>
                  </a:tr>
                </a:tbl>
              </a:graphicData>
            </a:graphic>
          </p:graphicFrame>
        </mc:Fallback>
      </mc:AlternateContent>
      <p:sp>
        <p:nvSpPr>
          <p:cNvPr id="68" name="Rounded Rectangle 67">
            <a:extLst>
              <a:ext uri="{FF2B5EF4-FFF2-40B4-BE49-F238E27FC236}">
                <a16:creationId xmlns:a16="http://schemas.microsoft.com/office/drawing/2014/main" id="{331711C4-E071-1C4E-8358-2E832057FE71}"/>
              </a:ext>
            </a:extLst>
          </p:cNvPr>
          <p:cNvSpPr/>
          <p:nvPr/>
        </p:nvSpPr>
        <p:spPr>
          <a:xfrm>
            <a:off x="542490" y="4952339"/>
            <a:ext cx="322808" cy="31608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9A0F25E9-7DE1-7940-BA84-6A45AE46FE5F}"/>
              </a:ext>
            </a:extLst>
          </p:cNvPr>
          <p:cNvSpPr/>
          <p:nvPr/>
        </p:nvSpPr>
        <p:spPr>
          <a:xfrm>
            <a:off x="1575423" y="4952339"/>
            <a:ext cx="322808" cy="31608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Curved Connector 78">
            <a:extLst>
              <a:ext uri="{FF2B5EF4-FFF2-40B4-BE49-F238E27FC236}">
                <a16:creationId xmlns:a16="http://schemas.microsoft.com/office/drawing/2014/main" id="{9E09C23F-AEAB-1943-9A93-13D94F57D46E}"/>
              </a:ext>
            </a:extLst>
          </p:cNvPr>
          <p:cNvCxnSpPr>
            <a:stCxn id="68" idx="0"/>
            <a:endCxn id="69" idx="0"/>
          </p:cNvCxnSpPr>
          <p:nvPr/>
        </p:nvCxnSpPr>
        <p:spPr>
          <a:xfrm rot="5400000" flipH="1" flipV="1">
            <a:off x="1220360" y="4435873"/>
            <a:ext cx="12700" cy="1032933"/>
          </a:xfrm>
          <a:prstGeom prst="curvedConnector3">
            <a:avLst>
              <a:gd name="adj1" fmla="val 9999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7A249F9B-3F20-6649-B9A6-EBFABBBF89AC}"/>
                  </a:ext>
                </a:extLst>
              </p:cNvPr>
              <p:cNvSpPr txBox="1"/>
              <p:nvPr/>
            </p:nvSpPr>
            <p:spPr>
              <a:xfrm>
                <a:off x="1589679" y="4151430"/>
                <a:ext cx="444576" cy="423834"/>
              </a:xfrm>
              <a:prstGeom prst="rect">
                <a:avLst/>
              </a:prstGeom>
              <a:solidFill>
                <a:schemeClr val="accent1">
                  <a:lumMod val="60000"/>
                  <a:lumOff val="40000"/>
                </a:schemeClr>
              </a:solidFill>
              <a:ln>
                <a:solidFill>
                  <a:schemeClr val="accent1">
                    <a:lumMod val="60000"/>
                    <a:lumOff val="4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𝒚</m:t>
                          </m:r>
                        </m:e>
                        <m:sub>
                          <m:r>
                            <a:rPr lang="en-US" sz="2000" b="1" i="1" smtClean="0">
                              <a:latin typeface="Cambria Math" panose="02040503050406030204" pitchFamily="18" charset="0"/>
                            </a:rPr>
                            <m:t>𝟑</m:t>
                          </m:r>
                        </m:sub>
                        <m:sup>
                          <m:r>
                            <a:rPr lang="en-US" sz="2000" b="1" i="1" smtClean="0">
                              <a:latin typeface="Cambria Math" panose="02040503050406030204" pitchFamily="18" charset="0"/>
                            </a:rPr>
                            <m:t>𝒊</m:t>
                          </m:r>
                        </m:sup>
                      </m:sSubSup>
                    </m:oMath>
                  </m:oMathPara>
                </a14:m>
                <a:endParaRPr lang="en-US" sz="2000" b="1" dirty="0"/>
              </a:p>
            </p:txBody>
          </p:sp>
        </mc:Choice>
        <mc:Fallback xmlns="">
          <p:sp>
            <p:nvSpPr>
              <p:cNvPr id="130" name="TextBox 129">
                <a:extLst>
                  <a:ext uri="{FF2B5EF4-FFF2-40B4-BE49-F238E27FC236}">
                    <a16:creationId xmlns:a16="http://schemas.microsoft.com/office/drawing/2014/main" id="{7A249F9B-3F20-6649-B9A6-EBFABBBF89AC}"/>
                  </a:ext>
                </a:extLst>
              </p:cNvPr>
              <p:cNvSpPr txBox="1">
                <a:spLocks noRot="1" noChangeAspect="1" noMove="1" noResize="1" noEditPoints="1" noAdjustHandles="1" noChangeArrowheads="1" noChangeShapeType="1" noTextEdit="1"/>
              </p:cNvSpPr>
              <p:nvPr/>
            </p:nvSpPr>
            <p:spPr>
              <a:xfrm>
                <a:off x="1589679" y="4151430"/>
                <a:ext cx="444576" cy="423834"/>
              </a:xfrm>
              <a:prstGeom prst="rect">
                <a:avLst/>
              </a:prstGeom>
              <a:blipFill>
                <a:blip r:embed="rId19"/>
                <a:stretch>
                  <a:fillRect b="-2857"/>
                </a:stretch>
              </a:blipFill>
              <a:ln>
                <a:solidFill>
                  <a:schemeClr val="accent1">
                    <a:lumMod val="60000"/>
                    <a:lumOff val="40000"/>
                  </a:schemeClr>
                </a:solidFill>
              </a:ln>
            </p:spPr>
            <p:txBody>
              <a:bodyPr/>
              <a:lstStyle/>
              <a:p>
                <a:r>
                  <a:rPr lang="en-US">
                    <a:noFill/>
                  </a:rPr>
                  <a:t> </a:t>
                </a:r>
              </a:p>
            </p:txBody>
          </p:sp>
        </mc:Fallback>
      </mc:AlternateContent>
      <p:cxnSp>
        <p:nvCxnSpPr>
          <p:cNvPr id="131" name="Straight Arrow Connector 130">
            <a:extLst>
              <a:ext uri="{FF2B5EF4-FFF2-40B4-BE49-F238E27FC236}">
                <a16:creationId xmlns:a16="http://schemas.microsoft.com/office/drawing/2014/main" id="{D7F112CD-1D52-F44E-97ED-37514FF64F74}"/>
              </a:ext>
            </a:extLst>
          </p:cNvPr>
          <p:cNvCxnSpPr>
            <a:cxnSpLocks/>
            <a:endCxn id="130" idx="2"/>
          </p:cNvCxnSpPr>
          <p:nvPr/>
        </p:nvCxnSpPr>
        <p:spPr>
          <a:xfrm flipV="1">
            <a:off x="1737509" y="4575264"/>
            <a:ext cx="74458" cy="377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4B7FA49-AF83-BF43-8A7A-BF81451BCFEC}"/>
              </a:ext>
            </a:extLst>
          </p:cNvPr>
          <p:cNvCxnSpPr>
            <a:cxnSpLocks/>
            <a:stCxn id="16" idx="0"/>
            <a:endCxn id="68" idx="2"/>
          </p:cNvCxnSpPr>
          <p:nvPr/>
        </p:nvCxnSpPr>
        <p:spPr>
          <a:xfrm flipH="1" flipV="1">
            <a:off x="703894" y="5268425"/>
            <a:ext cx="156142" cy="362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8BF2262-0E54-5442-ABF5-29BC8C77665B}"/>
              </a:ext>
            </a:extLst>
          </p:cNvPr>
          <p:cNvCxnSpPr>
            <a:cxnSpLocks/>
            <a:stCxn id="25" idx="0"/>
            <a:endCxn id="69" idx="2"/>
          </p:cNvCxnSpPr>
          <p:nvPr/>
        </p:nvCxnSpPr>
        <p:spPr>
          <a:xfrm flipH="1" flipV="1">
            <a:off x="1736827" y="5268425"/>
            <a:ext cx="152420" cy="361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2BF134B-246B-8648-B172-CD074CE21511}"/>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725B77EC-8E89-0D49-ACC5-7D37FF916A46}"/>
              </a:ext>
            </a:extLst>
          </p:cNvPr>
          <p:cNvSpPr/>
          <p:nvPr/>
        </p:nvSpPr>
        <p:spPr>
          <a:xfrm>
            <a:off x="4037247" y="4023734"/>
            <a:ext cx="609271" cy="59483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0" name="Oval 59">
            <a:extLst>
              <a:ext uri="{FF2B5EF4-FFF2-40B4-BE49-F238E27FC236}">
                <a16:creationId xmlns:a16="http://schemas.microsoft.com/office/drawing/2014/main" id="{466D11BE-DD9D-8D49-9AB4-F5E1C5121BC7}"/>
              </a:ext>
            </a:extLst>
          </p:cNvPr>
          <p:cNvSpPr/>
          <p:nvPr/>
        </p:nvSpPr>
        <p:spPr>
          <a:xfrm>
            <a:off x="1507331" y="4030586"/>
            <a:ext cx="609271" cy="59483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Oval 60">
            <a:extLst>
              <a:ext uri="{FF2B5EF4-FFF2-40B4-BE49-F238E27FC236}">
                <a16:creationId xmlns:a16="http://schemas.microsoft.com/office/drawing/2014/main" id="{375DC01B-056F-3849-A12C-B516FEDACDF3}"/>
              </a:ext>
            </a:extLst>
          </p:cNvPr>
          <p:cNvSpPr/>
          <p:nvPr/>
        </p:nvSpPr>
        <p:spPr>
          <a:xfrm>
            <a:off x="2552694" y="5519313"/>
            <a:ext cx="946777" cy="70559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9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97"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49" y="365127"/>
            <a:ext cx="8515351" cy="876652"/>
          </a:xfrm>
        </p:spPr>
        <p:txBody>
          <a:bodyPr>
            <a:noAutofit/>
          </a:bodyPr>
          <a:lstStyle/>
          <a:p>
            <a:r>
              <a:rPr lang="en-US" sz="2800" dirty="0"/>
              <a:t>Confidence factors </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24</a:t>
            </a:fld>
            <a:endParaRPr lang="en-US"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76E2AD3-7377-EA42-970C-822160944842}"/>
                  </a:ext>
                </a:extLst>
              </p:cNvPr>
              <p:cNvSpPr txBox="1"/>
              <p:nvPr/>
            </p:nvSpPr>
            <p:spPr>
              <a:xfrm>
                <a:off x="2024896" y="3100664"/>
                <a:ext cx="357938" cy="426912"/>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𝑖</m:t>
                          </m:r>
                        </m:sup>
                      </m:sSubSup>
                    </m:oMath>
                  </m:oMathPara>
                </a14:m>
                <a:endParaRPr lang="en-US" b="0" dirty="0"/>
              </a:p>
            </p:txBody>
          </p:sp>
        </mc:Choice>
        <mc:Fallback xmlns="">
          <p:sp>
            <p:nvSpPr>
              <p:cNvPr id="26" name="TextBox 25">
                <a:extLst>
                  <a:ext uri="{FF2B5EF4-FFF2-40B4-BE49-F238E27FC236}">
                    <a16:creationId xmlns:a16="http://schemas.microsoft.com/office/drawing/2014/main" id="{376E2AD3-7377-EA42-970C-822160944842}"/>
                  </a:ext>
                </a:extLst>
              </p:cNvPr>
              <p:cNvSpPr txBox="1">
                <a:spLocks noRot="1" noChangeAspect="1" noMove="1" noResize="1" noEditPoints="1" noAdjustHandles="1" noChangeArrowheads="1" noChangeShapeType="1" noTextEdit="1"/>
              </p:cNvSpPr>
              <p:nvPr/>
            </p:nvSpPr>
            <p:spPr>
              <a:xfrm>
                <a:off x="2024896" y="3100664"/>
                <a:ext cx="357938" cy="426912"/>
              </a:xfrm>
              <a:prstGeom prst="rect">
                <a:avLst/>
              </a:prstGeom>
              <a:blipFill>
                <a:blip r:embed="rId3"/>
                <a:stretch>
                  <a:fillRect/>
                </a:stretch>
              </a:blipFill>
              <a:ln>
                <a:solidFill>
                  <a:schemeClr val="tx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A17CE6A5-7CEC-2449-8705-846582BEBF77}"/>
              </a:ext>
            </a:extLst>
          </p:cNvPr>
          <p:cNvCxnSpPr>
            <a:cxnSpLocks/>
            <a:stCxn id="130" idx="3"/>
            <a:endCxn id="3" idx="1"/>
          </p:cNvCxnSpPr>
          <p:nvPr/>
        </p:nvCxnSpPr>
        <p:spPr>
          <a:xfrm>
            <a:off x="2381855" y="1861463"/>
            <a:ext cx="1469284" cy="657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8E650973-EA22-4E4D-9DB1-00F31828851F}"/>
                  </a:ext>
                </a:extLst>
              </p:cNvPr>
              <p:cNvSpPr txBox="1"/>
              <p:nvPr/>
            </p:nvSpPr>
            <p:spPr>
              <a:xfrm>
                <a:off x="2023917" y="2377376"/>
                <a:ext cx="357938" cy="426912"/>
              </a:xfrm>
              <a:prstGeom prst="rect">
                <a:avLst/>
              </a:prstGeom>
              <a:solidFill>
                <a:schemeClr val="bg1">
                  <a:lumMod val="75000"/>
                </a:schemeClr>
              </a:solidFill>
              <a:ln>
                <a:solidFill>
                  <a:schemeClr val="bg1">
                    <a:lumMod val="75000"/>
                  </a:schemeClr>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solidFill>
                                <a:schemeClr val="tx1"/>
                              </a:solidFill>
                              <a:latin typeface="Cambria Math" panose="02040503050406030204" pitchFamily="18" charset="0"/>
                            </a:rPr>
                          </m:ctrlPr>
                        </m:sSubSupPr>
                        <m:e>
                          <m:r>
                            <a:rPr lang="en-US" b="1" i="1" smtClean="0">
                              <a:solidFill>
                                <a:schemeClr val="tx1"/>
                              </a:solidFill>
                              <a:latin typeface="Cambria Math" panose="02040503050406030204" pitchFamily="18" charset="0"/>
                            </a:rPr>
                            <m:t>𝒚</m:t>
                          </m:r>
                        </m:e>
                        <m:sub>
                          <m:r>
                            <a:rPr lang="en-US" b="1" i="1" smtClean="0">
                              <a:solidFill>
                                <a:schemeClr val="tx1"/>
                              </a:solidFill>
                              <a:latin typeface="Cambria Math" panose="02040503050406030204" pitchFamily="18" charset="0"/>
                            </a:rPr>
                            <m:t>𝒋</m:t>
                          </m:r>
                        </m:sub>
                        <m:sup>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𝒊</m:t>
                          </m:r>
                        </m:sup>
                      </m:sSubSup>
                    </m:oMath>
                  </m:oMathPara>
                </a14:m>
                <a:endParaRPr lang="en-US" b="1" dirty="0">
                  <a:solidFill>
                    <a:schemeClr val="tx1"/>
                  </a:solidFill>
                </a:endParaRPr>
              </a:p>
            </p:txBody>
          </p:sp>
        </mc:Choice>
        <mc:Fallback xmlns="">
          <p:sp>
            <p:nvSpPr>
              <p:cNvPr id="97" name="TextBox 96">
                <a:extLst>
                  <a:ext uri="{FF2B5EF4-FFF2-40B4-BE49-F238E27FC236}">
                    <a16:creationId xmlns:a16="http://schemas.microsoft.com/office/drawing/2014/main" id="{8E650973-EA22-4E4D-9DB1-00F31828851F}"/>
                  </a:ext>
                </a:extLst>
              </p:cNvPr>
              <p:cNvSpPr txBox="1">
                <a:spLocks noRot="1" noChangeAspect="1" noMove="1" noResize="1" noEditPoints="1" noAdjustHandles="1" noChangeArrowheads="1" noChangeShapeType="1" noTextEdit="1"/>
              </p:cNvSpPr>
              <p:nvPr/>
            </p:nvSpPr>
            <p:spPr>
              <a:xfrm>
                <a:off x="2023917" y="2377376"/>
                <a:ext cx="357938" cy="426912"/>
              </a:xfrm>
              <a:prstGeom prst="rect">
                <a:avLst/>
              </a:prstGeom>
              <a:blipFill>
                <a:blip r:embed="rId4"/>
                <a:stretch>
                  <a:fillRect r="-6452"/>
                </a:stretch>
              </a:blipFill>
              <a:ln>
                <a:solidFill>
                  <a:schemeClr val="bg1">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7A249F9B-3F20-6649-B9A6-EBFABBBF89AC}"/>
                  </a:ext>
                </a:extLst>
              </p:cNvPr>
              <p:cNvSpPr txBox="1"/>
              <p:nvPr/>
            </p:nvSpPr>
            <p:spPr>
              <a:xfrm>
                <a:off x="2023917" y="1648007"/>
                <a:ext cx="357938" cy="426912"/>
              </a:xfrm>
              <a:prstGeom prst="rect">
                <a:avLst/>
              </a:prstGeom>
              <a:solidFill>
                <a:schemeClr val="accent1">
                  <a:lumMod val="60000"/>
                  <a:lumOff val="40000"/>
                </a:schemeClr>
              </a:solidFill>
              <a:ln>
                <a:solidFill>
                  <a:schemeClr val="accent1">
                    <a:lumMod val="60000"/>
                    <a:lumOff val="4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𝒚</m:t>
                          </m:r>
                        </m:e>
                        <m:sub>
                          <m:r>
                            <a:rPr lang="en-US" b="1" i="1" smtClean="0">
                              <a:latin typeface="Cambria Math" panose="02040503050406030204" pitchFamily="18" charset="0"/>
                            </a:rPr>
                            <m:t>𝒋</m:t>
                          </m:r>
                        </m:sub>
                        <m:sup>
                          <m:r>
                            <a:rPr lang="en-US" b="1" i="1" smtClean="0">
                              <a:latin typeface="Cambria Math" panose="02040503050406030204" pitchFamily="18" charset="0"/>
                            </a:rPr>
                            <m:t>𝒊</m:t>
                          </m:r>
                        </m:sup>
                      </m:sSubSup>
                    </m:oMath>
                  </m:oMathPara>
                </a14:m>
                <a:endParaRPr lang="en-US" b="1" dirty="0"/>
              </a:p>
            </p:txBody>
          </p:sp>
        </mc:Choice>
        <mc:Fallback xmlns="">
          <p:sp>
            <p:nvSpPr>
              <p:cNvPr id="130" name="TextBox 129">
                <a:extLst>
                  <a:ext uri="{FF2B5EF4-FFF2-40B4-BE49-F238E27FC236}">
                    <a16:creationId xmlns:a16="http://schemas.microsoft.com/office/drawing/2014/main" id="{7A249F9B-3F20-6649-B9A6-EBFABBBF89AC}"/>
                  </a:ext>
                </a:extLst>
              </p:cNvPr>
              <p:cNvSpPr txBox="1">
                <a:spLocks noRot="1" noChangeAspect="1" noMove="1" noResize="1" noEditPoints="1" noAdjustHandles="1" noChangeArrowheads="1" noChangeShapeType="1" noTextEdit="1"/>
              </p:cNvSpPr>
              <p:nvPr/>
            </p:nvSpPr>
            <p:spPr>
              <a:xfrm>
                <a:off x="2023917" y="1648007"/>
                <a:ext cx="357938" cy="426912"/>
              </a:xfrm>
              <a:prstGeom prst="rect">
                <a:avLst/>
              </a:prstGeom>
              <a:blipFill>
                <a:blip r:embed="rId5"/>
                <a:stretch>
                  <a:fillRect/>
                </a:stretch>
              </a:blipFill>
              <a:ln>
                <a:solidFill>
                  <a:schemeClr val="accent1">
                    <a:lumMod val="60000"/>
                    <a:lumOff val="40000"/>
                  </a:schemeClr>
                </a:solidFill>
              </a:ln>
            </p:spPr>
            <p:txBody>
              <a:bodyPr/>
              <a:lstStyle/>
              <a:p>
                <a:r>
                  <a:rPr lang="en-US">
                    <a:noFill/>
                  </a:rPr>
                  <a:t> </a:t>
                </a:r>
              </a:p>
            </p:txBody>
          </p:sp>
        </mc:Fallback>
      </mc:AlternateContent>
      <p:sp>
        <p:nvSpPr>
          <p:cNvPr id="3" name="Rectangle 2">
            <a:extLst>
              <a:ext uri="{FF2B5EF4-FFF2-40B4-BE49-F238E27FC236}">
                <a16:creationId xmlns:a16="http://schemas.microsoft.com/office/drawing/2014/main" id="{A5C8956B-888E-4944-8934-8DCC96899D3F}"/>
              </a:ext>
            </a:extLst>
          </p:cNvPr>
          <p:cNvSpPr/>
          <p:nvPr/>
        </p:nvSpPr>
        <p:spPr>
          <a:xfrm>
            <a:off x="3851139" y="2133723"/>
            <a:ext cx="888818" cy="7707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4E0F09D-E231-D942-8FE3-A5FF7D8D290D}"/>
                  </a:ext>
                </a:extLst>
              </p:cNvPr>
              <p:cNvSpPr txBox="1"/>
              <p:nvPr/>
            </p:nvSpPr>
            <p:spPr>
              <a:xfrm>
                <a:off x="3970619" y="2334411"/>
                <a:ext cx="572593" cy="369332"/>
              </a:xfrm>
              <a:prstGeom prst="rect">
                <a:avLst/>
              </a:prstGeom>
              <a:noFill/>
            </p:spPr>
            <p:txBody>
              <a:bodyPr wrap="none" rtlCol="0">
                <a:spAutoFit/>
              </a:bodyPr>
              <a:lstStyle/>
              <a:p>
                <a:r>
                  <a:rPr lang="en-US" b="0" dirty="0"/>
                  <a:t>g</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8" name="TextBox 7">
                <a:extLst>
                  <a:ext uri="{FF2B5EF4-FFF2-40B4-BE49-F238E27FC236}">
                    <a16:creationId xmlns:a16="http://schemas.microsoft.com/office/drawing/2014/main" id="{94E0F09D-E231-D942-8FE3-A5FF7D8D290D}"/>
                  </a:ext>
                </a:extLst>
              </p:cNvPr>
              <p:cNvSpPr txBox="1">
                <a:spLocks noRot="1" noChangeAspect="1" noMove="1" noResize="1" noEditPoints="1" noAdjustHandles="1" noChangeArrowheads="1" noChangeShapeType="1" noTextEdit="1"/>
              </p:cNvSpPr>
              <p:nvPr/>
            </p:nvSpPr>
            <p:spPr>
              <a:xfrm>
                <a:off x="3970619" y="2334411"/>
                <a:ext cx="572593" cy="369332"/>
              </a:xfrm>
              <a:prstGeom prst="rect">
                <a:avLst/>
              </a:prstGeom>
              <a:blipFill>
                <a:blip r:embed="rId6"/>
                <a:stretch>
                  <a:fillRect l="-8696" t="-6667" r="-2174" b="-23333"/>
                </a:stretch>
              </a:blipFill>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388A84BD-D68E-2048-9CD2-6B8A79202A31}"/>
              </a:ext>
            </a:extLst>
          </p:cNvPr>
          <p:cNvCxnSpPr>
            <a:cxnSpLocks/>
            <a:stCxn id="97" idx="3"/>
            <a:endCxn id="3" idx="1"/>
          </p:cNvCxnSpPr>
          <p:nvPr/>
        </p:nvCxnSpPr>
        <p:spPr>
          <a:xfrm flipV="1">
            <a:off x="2381855" y="2519077"/>
            <a:ext cx="1469284" cy="717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7C9F1ED-E1FE-BC40-8C1A-DC832EC5C954}"/>
              </a:ext>
            </a:extLst>
          </p:cNvPr>
          <p:cNvCxnSpPr>
            <a:cxnSpLocks/>
            <a:stCxn id="26" idx="3"/>
            <a:endCxn id="3" idx="1"/>
          </p:cNvCxnSpPr>
          <p:nvPr/>
        </p:nvCxnSpPr>
        <p:spPr>
          <a:xfrm flipV="1">
            <a:off x="2382834" y="2519077"/>
            <a:ext cx="1468305" cy="7950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8228C76-8CDF-134E-9FE1-D9FE9C3293BB}"/>
              </a:ext>
            </a:extLst>
          </p:cNvPr>
          <p:cNvCxnSpPr>
            <a:cxnSpLocks/>
          </p:cNvCxnSpPr>
          <p:nvPr/>
        </p:nvCxnSpPr>
        <p:spPr>
          <a:xfrm flipV="1">
            <a:off x="4765238" y="2512983"/>
            <a:ext cx="1537206" cy="12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090DEC1E-6446-B142-B3E9-817371C3BA60}"/>
                  </a:ext>
                </a:extLst>
              </p:cNvPr>
              <p:cNvSpPr txBox="1"/>
              <p:nvPr/>
            </p:nvSpPr>
            <p:spPr>
              <a:xfrm>
                <a:off x="6321676" y="2359094"/>
                <a:ext cx="519942" cy="481157"/>
              </a:xfrm>
              <a:prstGeom prst="rect">
                <a:avLst/>
              </a:prstGeom>
              <a:solidFill>
                <a:srgbClr val="C00000"/>
              </a:solidFill>
              <a:ln>
                <a:solidFill>
                  <a:schemeClr val="bg1"/>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1" i="1" smtClean="0">
                              <a:solidFill>
                                <a:schemeClr val="bg1"/>
                              </a:solidFill>
                              <a:latin typeface="Cambria Math" panose="02040503050406030204" pitchFamily="18" charset="0"/>
                            </a:rPr>
                          </m:ctrlPr>
                        </m:sSubSup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𝒋</m:t>
                          </m:r>
                        </m:sub>
                        <m:sup>
                          <m:r>
                            <a:rPr lang="en-US" sz="2000" b="1" i="1" smtClean="0">
                              <a:solidFill>
                                <a:schemeClr val="bg1"/>
                              </a:solidFill>
                              <a:latin typeface="Cambria Math" panose="02040503050406030204" pitchFamily="18" charset="0"/>
                            </a:rPr>
                            <m:t>𝒊</m:t>
                          </m:r>
                        </m:sup>
                      </m:sSubSup>
                    </m:oMath>
                  </m:oMathPara>
                </a14:m>
                <a:endParaRPr lang="en-US" sz="2000" b="1" dirty="0">
                  <a:solidFill>
                    <a:schemeClr val="bg1"/>
                  </a:solidFill>
                </a:endParaRPr>
              </a:p>
            </p:txBody>
          </p:sp>
        </mc:Choice>
        <mc:Fallback xmlns="">
          <p:sp>
            <p:nvSpPr>
              <p:cNvPr id="82" name="TextBox 81">
                <a:extLst>
                  <a:ext uri="{FF2B5EF4-FFF2-40B4-BE49-F238E27FC236}">
                    <a16:creationId xmlns:a16="http://schemas.microsoft.com/office/drawing/2014/main" id="{090DEC1E-6446-B142-B3E9-817371C3BA60}"/>
                  </a:ext>
                </a:extLst>
              </p:cNvPr>
              <p:cNvSpPr txBox="1">
                <a:spLocks noRot="1" noChangeAspect="1" noMove="1" noResize="1" noEditPoints="1" noAdjustHandles="1" noChangeArrowheads="1" noChangeShapeType="1" noTextEdit="1"/>
              </p:cNvSpPr>
              <p:nvPr/>
            </p:nvSpPr>
            <p:spPr>
              <a:xfrm>
                <a:off x="6321676" y="2359094"/>
                <a:ext cx="519942" cy="481157"/>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31F137F8-2F62-1747-A039-BD0746EF7907}"/>
                  </a:ext>
                </a:extLst>
              </p:cNvPr>
              <p:cNvSpPr txBox="1"/>
              <p:nvPr/>
            </p:nvSpPr>
            <p:spPr>
              <a:xfrm>
                <a:off x="856281" y="3699474"/>
                <a:ext cx="7199022" cy="2227854"/>
              </a:xfrm>
              <a:prstGeom prst="rect">
                <a:avLst/>
              </a:prstGeom>
              <a:noFill/>
            </p:spPr>
            <p:txBody>
              <a:bodyPr wrap="none" rtlCol="0">
                <a:spAutoFit/>
              </a:bodyPr>
              <a:lstStyle/>
              <a:p>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r>
                                    <m:rPr>
                                      <m:nor/>
                                    </m:rPr>
                                    <a:rPr lang="en-US" sz="2400" dirty="0"/>
                                    <m:t>g</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𝑦</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r>
                                    <a:rPr lang="en-US" sz="2400" i="1">
                                      <a:latin typeface="Cambria Math" panose="02040503050406030204" pitchFamily="18" charset="0"/>
                                    </a:rPr>
                                    <m:t>=</m:t>
                                  </m:r>
                                  <m:r>
                                    <a:rPr lang="en-US" sz="2400" i="1">
                                      <a:latin typeface="Cambria Math" panose="02040503050406030204" pitchFamily="18" charset="0"/>
                                    </a:rPr>
                                    <m:t>𝛼</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𝑖</m:t>
                                      </m:r>
                                    </m:sup>
                                  </m:sSubSup>
                                  <m:r>
                                    <a:rPr lang="en-US" sz="2400" i="1">
                                      <a:latin typeface="Cambria Math" panose="02040503050406030204" pitchFamily="18" charset="0"/>
                                    </a:rPr>
                                    <m:t>+</m:t>
                                  </m:r>
                                  <m:r>
                                    <a:rPr lang="en-US" sz="2400" i="1">
                                      <a:latin typeface="Cambria Math" panose="02040503050406030204" pitchFamily="18" charset="0"/>
                                    </a:rPr>
                                    <m:t>𝛽</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𝑦</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𝑖</m:t>
                                      </m:r>
                                    </m:sup>
                                  </m:sSubSup>
                                  <m:r>
                                    <a:rPr lang="en-US" sz="2400" i="1">
                                      <a:latin typeface="Cambria Math" panose="02040503050406030204" pitchFamily="18" charset="0"/>
                                    </a:rPr>
                                    <m:t>+</m:t>
                                  </m:r>
                                  <m:r>
                                    <a:rPr lang="en-US" sz="2400" i="1">
                                      <a:latin typeface="Cambria Math" panose="02040503050406030204" pitchFamily="18" charset="0"/>
                                    </a:rPr>
                                    <m:t>𝛾</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𝑦</m:t>
                                      </m:r>
                                    </m:e>
                                    <m:sub>
                                      <m:r>
                                        <a:rPr lang="en-US" sz="2400" b="0" i="1" smtClean="0">
                                          <a:latin typeface="Cambria Math" panose="02040503050406030204" pitchFamily="18" charset="0"/>
                                        </a:rPr>
                                        <m:t>𝑗</m:t>
                                      </m:r>
                                    </m:sub>
                                    <m:sup>
                                      <m:r>
                                        <a:rPr lang="en-US" sz="2400" i="1">
                                          <a:latin typeface="Cambria Math" panose="02040503050406030204" pitchFamily="18" charset="0"/>
                                        </a:rPr>
                                        <m:t>′</m:t>
                                      </m:r>
                                      <m:r>
                                        <a:rPr lang="en-US" sz="2400" b="0" i="1" smtClean="0">
                                          <a:latin typeface="Cambria Math" panose="02040503050406030204" pitchFamily="18" charset="0"/>
                                        </a:rPr>
                                        <m:t>𝑖</m:t>
                                      </m:r>
                                    </m:sup>
                                  </m:sSubSup>
                                </m:e>
                                <m:e>
                                  <m:d>
                                    <m:dPr>
                                      <m:ctrlPr>
                                        <a:rPr lang="en-US" sz="2400" i="1">
                                          <a:latin typeface="Cambria Math" panose="02040503050406030204" pitchFamily="18" charset="0"/>
                                        </a:rPr>
                                      </m:ctrlPr>
                                    </m:dPr>
                                    <m:e>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r>
                                        <a:rPr lang="en-US" sz="2400" i="1">
                                          <a:latin typeface="Cambria Math" panose="02040503050406030204" pitchFamily="18" charset="0"/>
                                        </a:rPr>
                                        <m:t>𝛾</m:t>
                                      </m:r>
                                      <m:r>
                                        <a:rPr lang="en-US" sz="2400" i="1">
                                          <a:latin typeface="Cambria Math" panose="02040503050406030204" pitchFamily="18" charset="0"/>
                                        </a:rPr>
                                        <m:t>=1</m:t>
                                      </m:r>
                                    </m:e>
                                  </m:d>
                                </m:e>
                              </m:eqArr>
                              <m:r>
                                <a:rPr lang="en-US" sz="2400" b="0" i="1" smtClean="0">
                                  <a:latin typeface="Cambria Math" panose="02040503050406030204" pitchFamily="18" charset="0"/>
                                </a:rPr>
                                <m:t>    </m:t>
                              </m:r>
                            </m:e>
                            <m:e>
                              <m:r>
                                <a:rPr lang="en-US" sz="2400" b="0" i="1" smtClean="0">
                                  <a:latin typeface="Cambria Math" panose="02040503050406030204" pitchFamily="18" charset="0"/>
                                </a:rPr>
                                <m:t>  </m:t>
                              </m:r>
                              <m:r>
                                <a:rPr lang="en-US" sz="2400" b="0" i="1" smtClean="0">
                                  <a:latin typeface="Cambria Math" panose="02040503050406030204" pitchFamily="18" charset="0"/>
                                </a:rPr>
                                <m:t>𝑗</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𝑙</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r>
                                <a:rPr lang="en-US" sz="2400" b="0" i="1" smtClean="0">
                                  <a:latin typeface="Cambria Math" panose="02040503050406030204" pitchFamily="18" charset="0"/>
                                </a:rPr>
                                <m:t> =0</m:t>
                              </m:r>
                            </m:e>
                          </m:eqArr>
                        </m:e>
                      </m:d>
                    </m:oMath>
                  </m:oMathPara>
                </a14:m>
                <a:endParaRPr lang="en-US" sz="2400" dirty="0"/>
              </a:p>
              <a:p>
                <a:endParaRPr lang="en-US" sz="2400" i="1" dirty="0">
                  <a:latin typeface="Cambria Math" panose="02040503050406030204" pitchFamily="18" charset="0"/>
                </a:endParaRPr>
              </a:p>
            </p:txBody>
          </p:sp>
        </mc:Choice>
        <mc:Fallback>
          <p:sp>
            <p:nvSpPr>
              <p:cNvPr id="33" name="TextBox 32">
                <a:extLst>
                  <a:ext uri="{FF2B5EF4-FFF2-40B4-BE49-F238E27FC236}">
                    <a16:creationId xmlns:a16="http://schemas.microsoft.com/office/drawing/2014/main" id="{31F137F8-2F62-1747-A039-BD0746EF7907}"/>
                  </a:ext>
                </a:extLst>
              </p:cNvPr>
              <p:cNvSpPr txBox="1">
                <a:spLocks noRot="1" noChangeAspect="1" noMove="1" noResize="1" noEditPoints="1" noAdjustHandles="1" noChangeArrowheads="1" noChangeShapeType="1" noTextEdit="1"/>
              </p:cNvSpPr>
              <p:nvPr/>
            </p:nvSpPr>
            <p:spPr>
              <a:xfrm>
                <a:off x="856281" y="3699474"/>
                <a:ext cx="7199022" cy="2227854"/>
              </a:xfrm>
              <a:prstGeom prst="rect">
                <a:avLst/>
              </a:prstGeom>
              <a:blipFill>
                <a:blip r:embed="rId8"/>
                <a:stretch>
                  <a:fillRect/>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3FB8FABA-8E30-D440-9687-EE0E6A8645A3}"/>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667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49" y="365127"/>
            <a:ext cx="8515351" cy="876652"/>
          </a:xfrm>
        </p:spPr>
        <p:txBody>
          <a:bodyPr>
            <a:noAutofit/>
          </a:bodyPr>
          <a:lstStyle/>
          <a:p>
            <a:r>
              <a:rPr lang="en-US" sz="2800" dirty="0"/>
              <a:t>Forward loss and backward loss</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25</a:t>
            </a:fld>
            <a:endParaRPr 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7A77A4A-9962-DB42-9D10-3CE723199C92}"/>
                  </a:ext>
                </a:extLst>
              </p:cNvPr>
              <p:cNvSpPr txBox="1"/>
              <p:nvPr/>
            </p:nvSpPr>
            <p:spPr>
              <a:xfrm>
                <a:off x="647230" y="3005260"/>
                <a:ext cx="290016" cy="318933"/>
              </a:xfrm>
              <a:prstGeom prst="rect">
                <a:avLst/>
              </a:prstGeom>
              <a:solidFill>
                <a:schemeClr val="accent6">
                  <a:lumMod val="40000"/>
                  <a:lumOff val="60000"/>
                </a:schemeClr>
              </a:solidFill>
              <a:ln w="19050">
                <a:solidFill>
                  <a:schemeClr val="tx1"/>
                </a:solidFill>
              </a:ln>
            </p:spPr>
            <p:txBody>
              <a:bodyPr wrap="square" rtlCol="0">
                <a:spAutoFit/>
              </a:bodyPr>
              <a:lstStyle>
                <a:defPPr>
                  <a:defRPr lang="en-US"/>
                </a:defPPr>
                <a:lvl1pPr>
                  <a:defRPr sz="1200"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a:latin typeface="Cambria Math" panose="02040503050406030204" pitchFamily="18" charset="0"/>
                            </a:rPr>
                            <m:t>𝑥</m:t>
                          </m:r>
                        </m:e>
                        <m:sub>
                          <m:r>
                            <a:rPr lang="en-US" sz="1400" b="0" i="1">
                              <a:latin typeface="Cambria Math" panose="02040503050406030204" pitchFamily="18" charset="0"/>
                            </a:rPr>
                            <m:t>1</m:t>
                          </m:r>
                        </m:sub>
                        <m:sup>
                          <m:r>
                            <a:rPr lang="en-US" sz="1400" b="0" i="1" smtClean="0">
                              <a:latin typeface="Cambria Math" panose="02040503050406030204" pitchFamily="18" charset="0"/>
                            </a:rPr>
                            <m:t>𝑖</m:t>
                          </m:r>
                        </m:sup>
                      </m:sSubSup>
                    </m:oMath>
                  </m:oMathPara>
                </a14:m>
                <a:endParaRPr lang="en-US" sz="1400" b="0" dirty="0"/>
              </a:p>
            </p:txBody>
          </p:sp>
        </mc:Choice>
        <mc:Fallback xmlns="">
          <p:sp>
            <p:nvSpPr>
              <p:cNvPr id="25" name="TextBox 24">
                <a:extLst>
                  <a:ext uri="{FF2B5EF4-FFF2-40B4-BE49-F238E27FC236}">
                    <a16:creationId xmlns:a16="http://schemas.microsoft.com/office/drawing/2014/main" id="{37A77A4A-9962-DB42-9D10-3CE723199C92}"/>
                  </a:ext>
                </a:extLst>
              </p:cNvPr>
              <p:cNvSpPr txBox="1">
                <a:spLocks noRot="1" noChangeAspect="1" noMove="1" noResize="1" noEditPoints="1" noAdjustHandles="1" noChangeArrowheads="1" noChangeShapeType="1" noTextEdit="1"/>
              </p:cNvSpPr>
              <p:nvPr/>
            </p:nvSpPr>
            <p:spPr>
              <a:xfrm>
                <a:off x="647230" y="3005260"/>
                <a:ext cx="290016" cy="318933"/>
              </a:xfrm>
              <a:prstGeom prst="rect">
                <a:avLst/>
              </a:prstGeom>
              <a:blipFill>
                <a:blip r:embed="rId3"/>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5840953-BF55-2843-BBBA-C9D2191C9F14}"/>
                  </a:ext>
                </a:extLst>
              </p:cNvPr>
              <p:cNvSpPr txBox="1"/>
              <p:nvPr/>
            </p:nvSpPr>
            <p:spPr>
              <a:xfrm>
                <a:off x="1676441" y="3004713"/>
                <a:ext cx="290016" cy="319383"/>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up>
                          <m:r>
                            <a:rPr lang="en-US" sz="1400" b="0" i="1" smtClean="0">
                              <a:latin typeface="Cambria Math" panose="02040503050406030204" pitchFamily="18" charset="0"/>
                            </a:rPr>
                            <m:t>𝑖</m:t>
                          </m:r>
                        </m:sup>
                      </m:sSubSup>
                    </m:oMath>
                  </m:oMathPara>
                </a14:m>
                <a:endParaRPr lang="en-US" sz="1400" b="0" dirty="0"/>
              </a:p>
            </p:txBody>
          </p:sp>
        </mc:Choice>
        <mc:Fallback xmlns="">
          <p:sp>
            <p:nvSpPr>
              <p:cNvPr id="27" name="TextBox 26">
                <a:extLst>
                  <a:ext uri="{FF2B5EF4-FFF2-40B4-BE49-F238E27FC236}">
                    <a16:creationId xmlns:a16="http://schemas.microsoft.com/office/drawing/2014/main" id="{15840953-BF55-2843-BBBA-C9D2191C9F14}"/>
                  </a:ext>
                </a:extLst>
              </p:cNvPr>
              <p:cNvSpPr txBox="1">
                <a:spLocks noRot="1" noChangeAspect="1" noMove="1" noResize="1" noEditPoints="1" noAdjustHandles="1" noChangeArrowheads="1" noChangeShapeType="1" noTextEdit="1"/>
              </p:cNvSpPr>
              <p:nvPr/>
            </p:nvSpPr>
            <p:spPr>
              <a:xfrm>
                <a:off x="1676441" y="3004713"/>
                <a:ext cx="290016" cy="319383"/>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BBE526F-EBBC-DE44-AF17-D19FDDD95D86}"/>
                  </a:ext>
                </a:extLst>
              </p:cNvPr>
              <p:cNvSpPr txBox="1"/>
              <p:nvPr/>
            </p:nvSpPr>
            <p:spPr>
              <a:xfrm>
                <a:off x="2709374" y="3004713"/>
                <a:ext cx="290016" cy="320472"/>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up>
                          <m:r>
                            <a:rPr lang="en-US" sz="1400" b="0" i="1" smtClean="0">
                              <a:latin typeface="Cambria Math" panose="02040503050406030204" pitchFamily="18" charset="0"/>
                            </a:rPr>
                            <m:t>𝑖</m:t>
                          </m:r>
                        </m:sup>
                      </m:sSubSup>
                    </m:oMath>
                  </m:oMathPara>
                </a14:m>
                <a:endParaRPr lang="en-US" sz="1400" b="0" dirty="0"/>
              </a:p>
            </p:txBody>
          </p:sp>
        </mc:Choice>
        <mc:Fallback xmlns="">
          <p:sp>
            <p:nvSpPr>
              <p:cNvPr id="28" name="TextBox 27">
                <a:extLst>
                  <a:ext uri="{FF2B5EF4-FFF2-40B4-BE49-F238E27FC236}">
                    <a16:creationId xmlns:a16="http://schemas.microsoft.com/office/drawing/2014/main" id="{BBBE526F-EBBC-DE44-AF17-D19FDDD95D86}"/>
                  </a:ext>
                </a:extLst>
              </p:cNvPr>
              <p:cNvSpPr txBox="1">
                <a:spLocks noRot="1" noChangeAspect="1" noMove="1" noResize="1" noEditPoints="1" noAdjustHandles="1" noChangeArrowheads="1" noChangeShapeType="1" noTextEdit="1"/>
              </p:cNvSpPr>
              <p:nvPr/>
            </p:nvSpPr>
            <p:spPr>
              <a:xfrm>
                <a:off x="2709374" y="3004713"/>
                <a:ext cx="290016" cy="320472"/>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8EFAF3-6269-7D4D-8ECF-35738EB15EEA}"/>
                  </a:ext>
                </a:extLst>
              </p:cNvPr>
              <p:cNvSpPr txBox="1"/>
              <p:nvPr/>
            </p:nvSpPr>
            <p:spPr>
              <a:xfrm>
                <a:off x="3743464" y="3004712"/>
                <a:ext cx="290016" cy="318485"/>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4</m:t>
                          </m:r>
                        </m:sub>
                        <m:sup>
                          <m:r>
                            <a:rPr lang="en-US" sz="1400" b="0" i="1" smtClean="0">
                              <a:latin typeface="Cambria Math" panose="02040503050406030204" pitchFamily="18" charset="0"/>
                            </a:rPr>
                            <m:t>𝑖</m:t>
                          </m:r>
                        </m:sup>
                      </m:sSubSup>
                    </m:oMath>
                  </m:oMathPara>
                </a14:m>
                <a:endParaRPr lang="en-US" sz="1400" dirty="0"/>
              </a:p>
            </p:txBody>
          </p:sp>
        </mc:Choice>
        <mc:Fallback xmlns="">
          <p:sp>
            <p:nvSpPr>
              <p:cNvPr id="29" name="TextBox 28">
                <a:extLst>
                  <a:ext uri="{FF2B5EF4-FFF2-40B4-BE49-F238E27FC236}">
                    <a16:creationId xmlns:a16="http://schemas.microsoft.com/office/drawing/2014/main" id="{4E8EFAF3-6269-7D4D-8ECF-35738EB15EEA}"/>
                  </a:ext>
                </a:extLst>
              </p:cNvPr>
              <p:cNvSpPr txBox="1">
                <a:spLocks noRot="1" noChangeAspect="1" noMove="1" noResize="1" noEditPoints="1" noAdjustHandles="1" noChangeArrowheads="1" noChangeShapeType="1" noTextEdit="1"/>
              </p:cNvSpPr>
              <p:nvPr/>
            </p:nvSpPr>
            <p:spPr>
              <a:xfrm>
                <a:off x="3743464" y="3004712"/>
                <a:ext cx="290016" cy="318485"/>
              </a:xfrm>
              <a:prstGeom prst="rect">
                <a:avLst/>
              </a:prstGeom>
              <a:blipFill>
                <a:blip r:embed="rId6"/>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2C49DC2-22E8-3D4B-932A-503A8A3E6B9A}"/>
                  </a:ext>
                </a:extLst>
              </p:cNvPr>
              <p:cNvSpPr txBox="1"/>
              <p:nvPr/>
            </p:nvSpPr>
            <p:spPr>
              <a:xfrm>
                <a:off x="4760407" y="3004711"/>
                <a:ext cx="290016" cy="323807"/>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5</m:t>
                          </m:r>
                        </m:sub>
                        <m:sup>
                          <m:r>
                            <a:rPr lang="en-US" sz="1400" b="0" i="1" smtClean="0">
                              <a:latin typeface="Cambria Math" panose="02040503050406030204" pitchFamily="18" charset="0"/>
                            </a:rPr>
                            <m:t>𝑖</m:t>
                          </m:r>
                        </m:sup>
                      </m:sSubSup>
                    </m:oMath>
                  </m:oMathPara>
                </a14:m>
                <a:endParaRPr lang="en-US" sz="1400" b="0" dirty="0"/>
              </a:p>
            </p:txBody>
          </p:sp>
        </mc:Choice>
        <mc:Fallback xmlns="">
          <p:sp>
            <p:nvSpPr>
              <p:cNvPr id="30" name="TextBox 29">
                <a:extLst>
                  <a:ext uri="{FF2B5EF4-FFF2-40B4-BE49-F238E27FC236}">
                    <a16:creationId xmlns:a16="http://schemas.microsoft.com/office/drawing/2014/main" id="{A2C49DC2-22E8-3D4B-932A-503A8A3E6B9A}"/>
                  </a:ext>
                </a:extLst>
              </p:cNvPr>
              <p:cNvSpPr txBox="1">
                <a:spLocks noRot="1" noChangeAspect="1" noMove="1" noResize="1" noEditPoints="1" noAdjustHandles="1" noChangeArrowheads="1" noChangeShapeType="1" noTextEdit="1"/>
              </p:cNvSpPr>
              <p:nvPr/>
            </p:nvSpPr>
            <p:spPr>
              <a:xfrm>
                <a:off x="4760407" y="3004711"/>
                <a:ext cx="290016" cy="323807"/>
              </a:xfrm>
              <a:prstGeom prst="rect">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C9208B4-0FBD-2146-B3BD-FD1DE506F08E}"/>
                  </a:ext>
                </a:extLst>
              </p:cNvPr>
              <p:cNvSpPr txBox="1"/>
              <p:nvPr/>
            </p:nvSpPr>
            <p:spPr>
              <a:xfrm>
                <a:off x="5791778" y="3004711"/>
                <a:ext cx="290016" cy="320729"/>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6</m:t>
                          </m:r>
                        </m:sub>
                        <m:sup>
                          <m:r>
                            <a:rPr lang="en-US" sz="1400" b="0" i="1" smtClean="0">
                              <a:latin typeface="Cambria Math" panose="02040503050406030204" pitchFamily="18" charset="0"/>
                            </a:rPr>
                            <m:t>𝑖</m:t>
                          </m:r>
                        </m:sup>
                      </m:sSubSup>
                    </m:oMath>
                  </m:oMathPara>
                </a14:m>
                <a:endParaRPr lang="en-US" sz="1400" dirty="0"/>
              </a:p>
            </p:txBody>
          </p:sp>
        </mc:Choice>
        <mc:Fallback xmlns="">
          <p:sp>
            <p:nvSpPr>
              <p:cNvPr id="31" name="TextBox 30">
                <a:extLst>
                  <a:ext uri="{FF2B5EF4-FFF2-40B4-BE49-F238E27FC236}">
                    <a16:creationId xmlns:a16="http://schemas.microsoft.com/office/drawing/2014/main" id="{5C9208B4-0FBD-2146-B3BD-FD1DE506F08E}"/>
                  </a:ext>
                </a:extLst>
              </p:cNvPr>
              <p:cNvSpPr txBox="1">
                <a:spLocks noRot="1" noChangeAspect="1" noMove="1" noResize="1" noEditPoints="1" noAdjustHandles="1" noChangeArrowheads="1" noChangeShapeType="1" noTextEdit="1"/>
              </p:cNvSpPr>
              <p:nvPr/>
            </p:nvSpPr>
            <p:spPr>
              <a:xfrm>
                <a:off x="5791778" y="3004711"/>
                <a:ext cx="290016" cy="320729"/>
              </a:xfrm>
              <a:prstGeom prst="rect">
                <a:avLst/>
              </a:prstGeom>
              <a:blipFill>
                <a:blip r:embed="rId8"/>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C53B63E-23BC-FF4D-BFF7-1658F90EA5F1}"/>
                  </a:ext>
                </a:extLst>
              </p:cNvPr>
              <p:cNvSpPr txBox="1"/>
              <p:nvPr/>
            </p:nvSpPr>
            <p:spPr>
              <a:xfrm>
                <a:off x="6819067" y="3004710"/>
                <a:ext cx="290016" cy="318485"/>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7</m:t>
                          </m:r>
                        </m:sub>
                        <m:sup>
                          <m:r>
                            <a:rPr lang="en-US" sz="1400" b="0" i="1" smtClean="0">
                              <a:latin typeface="Cambria Math" panose="02040503050406030204" pitchFamily="18" charset="0"/>
                            </a:rPr>
                            <m:t>𝑖</m:t>
                          </m:r>
                        </m:sup>
                      </m:sSubSup>
                    </m:oMath>
                  </m:oMathPara>
                </a14:m>
                <a:endParaRPr lang="en-US" sz="1400" dirty="0"/>
              </a:p>
            </p:txBody>
          </p:sp>
        </mc:Choice>
        <mc:Fallback xmlns="">
          <p:sp>
            <p:nvSpPr>
              <p:cNvPr id="32" name="TextBox 31">
                <a:extLst>
                  <a:ext uri="{FF2B5EF4-FFF2-40B4-BE49-F238E27FC236}">
                    <a16:creationId xmlns:a16="http://schemas.microsoft.com/office/drawing/2014/main" id="{AC53B63E-23BC-FF4D-BFF7-1658F90EA5F1}"/>
                  </a:ext>
                </a:extLst>
              </p:cNvPr>
              <p:cNvSpPr txBox="1">
                <a:spLocks noRot="1" noChangeAspect="1" noMove="1" noResize="1" noEditPoints="1" noAdjustHandles="1" noChangeArrowheads="1" noChangeShapeType="1" noTextEdit="1"/>
              </p:cNvSpPr>
              <p:nvPr/>
            </p:nvSpPr>
            <p:spPr>
              <a:xfrm>
                <a:off x="6819067" y="3004710"/>
                <a:ext cx="290016" cy="318485"/>
              </a:xfrm>
              <a:prstGeom prst="rect">
                <a:avLst/>
              </a:prstGeom>
              <a:blipFill>
                <a:blip r:embed="rId9"/>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561F198-A7CB-594A-9280-1D901E17E11F}"/>
                  </a:ext>
                </a:extLst>
              </p:cNvPr>
              <p:cNvSpPr txBox="1"/>
              <p:nvPr/>
            </p:nvSpPr>
            <p:spPr>
              <a:xfrm>
                <a:off x="7846356" y="3004709"/>
                <a:ext cx="290016" cy="320857"/>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8</m:t>
                          </m:r>
                        </m:sub>
                        <m:sup>
                          <m:r>
                            <a:rPr lang="en-US" sz="1400" b="0" i="1" smtClean="0">
                              <a:latin typeface="Cambria Math" panose="02040503050406030204" pitchFamily="18" charset="0"/>
                            </a:rPr>
                            <m:t>𝑖</m:t>
                          </m:r>
                        </m:sup>
                      </m:sSubSup>
                    </m:oMath>
                  </m:oMathPara>
                </a14:m>
                <a:endParaRPr lang="en-US" sz="1400" b="0" dirty="0"/>
              </a:p>
            </p:txBody>
          </p:sp>
        </mc:Choice>
        <mc:Fallback xmlns="">
          <p:sp>
            <p:nvSpPr>
              <p:cNvPr id="34" name="TextBox 33">
                <a:extLst>
                  <a:ext uri="{FF2B5EF4-FFF2-40B4-BE49-F238E27FC236}">
                    <a16:creationId xmlns:a16="http://schemas.microsoft.com/office/drawing/2014/main" id="{C561F198-A7CB-594A-9280-1D901E17E11F}"/>
                  </a:ext>
                </a:extLst>
              </p:cNvPr>
              <p:cNvSpPr txBox="1">
                <a:spLocks noRot="1" noChangeAspect="1" noMove="1" noResize="1" noEditPoints="1" noAdjustHandles="1" noChangeArrowheads="1" noChangeShapeType="1" noTextEdit="1"/>
              </p:cNvSpPr>
              <p:nvPr/>
            </p:nvSpPr>
            <p:spPr>
              <a:xfrm>
                <a:off x="7846356" y="3004709"/>
                <a:ext cx="290016" cy="320857"/>
              </a:xfrm>
              <a:prstGeom prst="rect">
                <a:avLst/>
              </a:prstGeom>
              <a:blipFill>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D04CA77E-73B0-A044-B9D1-70C535B87156}"/>
                  </a:ext>
                </a:extLst>
              </p:cNvPr>
              <p:cNvSpPr txBox="1"/>
              <p:nvPr/>
            </p:nvSpPr>
            <p:spPr>
              <a:xfrm>
                <a:off x="937510" y="3007429"/>
                <a:ext cx="290016" cy="307777"/>
              </a:xfrm>
              <a:prstGeom prst="rect">
                <a:avLst/>
              </a:prstGeom>
              <a:solidFill>
                <a:schemeClr val="accent6">
                  <a:lumMod val="40000"/>
                  <a:lumOff val="60000"/>
                </a:schemeClr>
              </a:solidFill>
              <a:ln w="19050">
                <a:solidFill>
                  <a:schemeClr val="tx1"/>
                </a:solidFill>
              </a:ln>
            </p:spPr>
            <p:txBody>
              <a:bodyPr wrap="square" rtlCol="0">
                <a:spAutoFit/>
              </a:bodyPr>
              <a:lstStyle>
                <a:defPPr>
                  <a:defRPr lang="en-US"/>
                </a:defPPr>
                <a:lvl1pPr>
                  <a:defRPr sz="1200"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m:t>
                      </m:r>
                    </m:oMath>
                  </m:oMathPara>
                </a14:m>
                <a:endParaRPr lang="en-US" sz="1400" b="0" dirty="0"/>
              </a:p>
            </p:txBody>
          </p:sp>
        </mc:Choice>
        <mc:Fallback xmlns="">
          <p:sp>
            <p:nvSpPr>
              <p:cNvPr id="68" name="TextBox 67">
                <a:extLst>
                  <a:ext uri="{FF2B5EF4-FFF2-40B4-BE49-F238E27FC236}">
                    <a16:creationId xmlns:a16="http://schemas.microsoft.com/office/drawing/2014/main" id="{D04CA77E-73B0-A044-B9D1-70C535B87156}"/>
                  </a:ext>
                </a:extLst>
              </p:cNvPr>
              <p:cNvSpPr txBox="1">
                <a:spLocks noRot="1" noChangeAspect="1" noMove="1" noResize="1" noEditPoints="1" noAdjustHandles="1" noChangeArrowheads="1" noChangeShapeType="1" noTextEdit="1"/>
              </p:cNvSpPr>
              <p:nvPr/>
            </p:nvSpPr>
            <p:spPr>
              <a:xfrm>
                <a:off x="937510" y="3007429"/>
                <a:ext cx="290016" cy="307777"/>
              </a:xfrm>
              <a:prstGeom prst="rect">
                <a:avLst/>
              </a:prstGeom>
              <a:blipFill>
                <a:blip r:embed="rId11"/>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3789F7D-5E13-C545-9F13-3819E1A4ED54}"/>
                  </a:ext>
                </a:extLst>
              </p:cNvPr>
              <p:cNvSpPr txBox="1"/>
              <p:nvPr/>
            </p:nvSpPr>
            <p:spPr>
              <a:xfrm>
                <a:off x="1966721" y="3006882"/>
                <a:ext cx="290016" cy="307777"/>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m:t>
                      </m:r>
                    </m:oMath>
                  </m:oMathPara>
                </a14:m>
                <a:endParaRPr lang="en-US" sz="1400" b="0" dirty="0"/>
              </a:p>
            </p:txBody>
          </p:sp>
        </mc:Choice>
        <mc:Fallback xmlns="">
          <p:sp>
            <p:nvSpPr>
              <p:cNvPr id="69" name="TextBox 68">
                <a:extLst>
                  <a:ext uri="{FF2B5EF4-FFF2-40B4-BE49-F238E27FC236}">
                    <a16:creationId xmlns:a16="http://schemas.microsoft.com/office/drawing/2014/main" id="{D3789F7D-5E13-C545-9F13-3819E1A4ED54}"/>
                  </a:ext>
                </a:extLst>
              </p:cNvPr>
              <p:cNvSpPr txBox="1">
                <a:spLocks noRot="1" noChangeAspect="1" noMove="1" noResize="1" noEditPoints="1" noAdjustHandles="1" noChangeArrowheads="1" noChangeShapeType="1" noTextEdit="1"/>
              </p:cNvSpPr>
              <p:nvPr/>
            </p:nvSpPr>
            <p:spPr>
              <a:xfrm>
                <a:off x="1966721" y="3006882"/>
                <a:ext cx="290016" cy="307777"/>
              </a:xfrm>
              <a:prstGeom prst="rect">
                <a:avLst/>
              </a:prstGeom>
              <a:blipFill>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C198A4EE-D4BA-5B44-BC57-F711DDB4AB9C}"/>
                  </a:ext>
                </a:extLst>
              </p:cNvPr>
              <p:cNvSpPr txBox="1"/>
              <p:nvPr/>
            </p:nvSpPr>
            <p:spPr>
              <a:xfrm>
                <a:off x="2999654" y="3006882"/>
                <a:ext cx="290016" cy="307777"/>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m:t>
                      </m:r>
                    </m:oMath>
                  </m:oMathPara>
                </a14:m>
                <a:endParaRPr lang="en-US" sz="1400" b="0" dirty="0"/>
              </a:p>
            </p:txBody>
          </p:sp>
        </mc:Choice>
        <mc:Fallback xmlns="">
          <p:sp>
            <p:nvSpPr>
              <p:cNvPr id="70" name="TextBox 69">
                <a:extLst>
                  <a:ext uri="{FF2B5EF4-FFF2-40B4-BE49-F238E27FC236}">
                    <a16:creationId xmlns:a16="http://schemas.microsoft.com/office/drawing/2014/main" id="{C198A4EE-D4BA-5B44-BC57-F711DDB4AB9C}"/>
                  </a:ext>
                </a:extLst>
              </p:cNvPr>
              <p:cNvSpPr txBox="1">
                <a:spLocks noRot="1" noChangeAspect="1" noMove="1" noResize="1" noEditPoints="1" noAdjustHandles="1" noChangeArrowheads="1" noChangeShapeType="1" noTextEdit="1"/>
              </p:cNvSpPr>
              <p:nvPr/>
            </p:nvSpPr>
            <p:spPr>
              <a:xfrm>
                <a:off x="2999654" y="3006882"/>
                <a:ext cx="290016" cy="307777"/>
              </a:xfrm>
              <a:prstGeom prst="rect">
                <a:avLst/>
              </a:prstGeom>
              <a:blipFill>
                <a:blip r:embed="rId1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C3BB683E-C2EE-074E-9175-73D760E06499}"/>
                  </a:ext>
                </a:extLst>
              </p:cNvPr>
              <p:cNvSpPr txBox="1"/>
              <p:nvPr/>
            </p:nvSpPr>
            <p:spPr>
              <a:xfrm>
                <a:off x="4033744" y="3006881"/>
                <a:ext cx="290016" cy="307777"/>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m:t>
                      </m:r>
                    </m:oMath>
                  </m:oMathPara>
                </a14:m>
                <a:endParaRPr lang="en-US" sz="1400" dirty="0"/>
              </a:p>
            </p:txBody>
          </p:sp>
        </mc:Choice>
        <mc:Fallback xmlns="">
          <p:sp>
            <p:nvSpPr>
              <p:cNvPr id="71" name="TextBox 70">
                <a:extLst>
                  <a:ext uri="{FF2B5EF4-FFF2-40B4-BE49-F238E27FC236}">
                    <a16:creationId xmlns:a16="http://schemas.microsoft.com/office/drawing/2014/main" id="{C3BB683E-C2EE-074E-9175-73D760E06499}"/>
                  </a:ext>
                </a:extLst>
              </p:cNvPr>
              <p:cNvSpPr txBox="1">
                <a:spLocks noRot="1" noChangeAspect="1" noMove="1" noResize="1" noEditPoints="1" noAdjustHandles="1" noChangeArrowheads="1" noChangeShapeType="1" noTextEdit="1"/>
              </p:cNvSpPr>
              <p:nvPr/>
            </p:nvSpPr>
            <p:spPr>
              <a:xfrm>
                <a:off x="4033744" y="3006881"/>
                <a:ext cx="290016" cy="307777"/>
              </a:xfrm>
              <a:prstGeom prst="rect">
                <a:avLst/>
              </a:prstGeom>
              <a:blipFill>
                <a:blip r:embed="rId14"/>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31429B2C-C7ED-314D-8E9A-8FCF3B2D0004}"/>
                  </a:ext>
                </a:extLst>
              </p:cNvPr>
              <p:cNvSpPr txBox="1"/>
              <p:nvPr/>
            </p:nvSpPr>
            <p:spPr>
              <a:xfrm>
                <a:off x="5050687" y="3006880"/>
                <a:ext cx="290016" cy="307777"/>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m:t>
                      </m:r>
                    </m:oMath>
                  </m:oMathPara>
                </a14:m>
                <a:endParaRPr lang="en-US" sz="1400" b="0" dirty="0"/>
              </a:p>
            </p:txBody>
          </p:sp>
        </mc:Choice>
        <mc:Fallback xmlns="">
          <p:sp>
            <p:nvSpPr>
              <p:cNvPr id="72" name="TextBox 71">
                <a:extLst>
                  <a:ext uri="{FF2B5EF4-FFF2-40B4-BE49-F238E27FC236}">
                    <a16:creationId xmlns:a16="http://schemas.microsoft.com/office/drawing/2014/main" id="{31429B2C-C7ED-314D-8E9A-8FCF3B2D0004}"/>
                  </a:ext>
                </a:extLst>
              </p:cNvPr>
              <p:cNvSpPr txBox="1">
                <a:spLocks noRot="1" noChangeAspect="1" noMove="1" noResize="1" noEditPoints="1" noAdjustHandles="1" noChangeArrowheads="1" noChangeShapeType="1" noTextEdit="1"/>
              </p:cNvSpPr>
              <p:nvPr/>
            </p:nvSpPr>
            <p:spPr>
              <a:xfrm>
                <a:off x="5050687" y="3006880"/>
                <a:ext cx="290016" cy="307777"/>
              </a:xfrm>
              <a:prstGeom prst="rect">
                <a:avLst/>
              </a:prstGeom>
              <a:blipFill>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E3FB1AE3-2509-5747-8746-52CD06CFB57A}"/>
                  </a:ext>
                </a:extLst>
              </p:cNvPr>
              <p:cNvSpPr txBox="1"/>
              <p:nvPr/>
            </p:nvSpPr>
            <p:spPr>
              <a:xfrm>
                <a:off x="6082058" y="3006880"/>
                <a:ext cx="290016" cy="307777"/>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m:t>
                      </m:r>
                    </m:oMath>
                  </m:oMathPara>
                </a14:m>
                <a:endParaRPr lang="en-US" sz="1400" dirty="0"/>
              </a:p>
            </p:txBody>
          </p:sp>
        </mc:Choice>
        <mc:Fallback xmlns="">
          <p:sp>
            <p:nvSpPr>
              <p:cNvPr id="73" name="TextBox 72">
                <a:extLst>
                  <a:ext uri="{FF2B5EF4-FFF2-40B4-BE49-F238E27FC236}">
                    <a16:creationId xmlns:a16="http://schemas.microsoft.com/office/drawing/2014/main" id="{E3FB1AE3-2509-5747-8746-52CD06CFB57A}"/>
                  </a:ext>
                </a:extLst>
              </p:cNvPr>
              <p:cNvSpPr txBox="1">
                <a:spLocks noRot="1" noChangeAspect="1" noMove="1" noResize="1" noEditPoints="1" noAdjustHandles="1" noChangeArrowheads="1" noChangeShapeType="1" noTextEdit="1"/>
              </p:cNvSpPr>
              <p:nvPr/>
            </p:nvSpPr>
            <p:spPr>
              <a:xfrm>
                <a:off x="6082058" y="3006880"/>
                <a:ext cx="290016" cy="307777"/>
              </a:xfrm>
              <a:prstGeom prst="rect">
                <a:avLst/>
              </a:prstGeom>
              <a:blipFill>
                <a:blip r:embed="rId15"/>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AACFC3A5-46AA-5B4B-801E-38FA85A0B524}"/>
                  </a:ext>
                </a:extLst>
              </p:cNvPr>
              <p:cNvSpPr txBox="1"/>
              <p:nvPr/>
            </p:nvSpPr>
            <p:spPr>
              <a:xfrm>
                <a:off x="7109347" y="3006879"/>
                <a:ext cx="290016" cy="307777"/>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m:t>
                      </m:r>
                    </m:oMath>
                  </m:oMathPara>
                </a14:m>
                <a:endParaRPr lang="en-US" sz="1400" dirty="0"/>
              </a:p>
            </p:txBody>
          </p:sp>
        </mc:Choice>
        <mc:Fallback xmlns="">
          <p:sp>
            <p:nvSpPr>
              <p:cNvPr id="74" name="TextBox 73">
                <a:extLst>
                  <a:ext uri="{FF2B5EF4-FFF2-40B4-BE49-F238E27FC236}">
                    <a16:creationId xmlns:a16="http://schemas.microsoft.com/office/drawing/2014/main" id="{AACFC3A5-46AA-5B4B-801E-38FA85A0B524}"/>
                  </a:ext>
                </a:extLst>
              </p:cNvPr>
              <p:cNvSpPr txBox="1">
                <a:spLocks noRot="1" noChangeAspect="1" noMove="1" noResize="1" noEditPoints="1" noAdjustHandles="1" noChangeArrowheads="1" noChangeShapeType="1" noTextEdit="1"/>
              </p:cNvSpPr>
              <p:nvPr/>
            </p:nvSpPr>
            <p:spPr>
              <a:xfrm>
                <a:off x="7109347" y="3006879"/>
                <a:ext cx="290016" cy="307777"/>
              </a:xfrm>
              <a:prstGeom prst="rect">
                <a:avLst/>
              </a:prstGeom>
              <a:blipFill>
                <a:blip r:embed="rId11"/>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AC8AE80-B812-6749-9DF4-955D329F325D}"/>
                  </a:ext>
                </a:extLst>
              </p:cNvPr>
              <p:cNvSpPr txBox="1"/>
              <p:nvPr/>
            </p:nvSpPr>
            <p:spPr>
              <a:xfrm>
                <a:off x="8136636" y="3006878"/>
                <a:ext cx="290016" cy="307777"/>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m:t>
                      </m:r>
                    </m:oMath>
                  </m:oMathPara>
                </a14:m>
                <a:endParaRPr lang="en-US" sz="1400" b="0" dirty="0"/>
              </a:p>
            </p:txBody>
          </p:sp>
        </mc:Choice>
        <mc:Fallback xmlns="">
          <p:sp>
            <p:nvSpPr>
              <p:cNvPr id="75" name="TextBox 74">
                <a:extLst>
                  <a:ext uri="{FF2B5EF4-FFF2-40B4-BE49-F238E27FC236}">
                    <a16:creationId xmlns:a16="http://schemas.microsoft.com/office/drawing/2014/main" id="{AAC8AE80-B812-6749-9DF4-955D329F325D}"/>
                  </a:ext>
                </a:extLst>
              </p:cNvPr>
              <p:cNvSpPr txBox="1">
                <a:spLocks noRot="1" noChangeAspect="1" noMove="1" noResize="1" noEditPoints="1" noAdjustHandles="1" noChangeArrowheads="1" noChangeShapeType="1" noTextEdit="1"/>
              </p:cNvSpPr>
              <p:nvPr/>
            </p:nvSpPr>
            <p:spPr>
              <a:xfrm>
                <a:off x="8136636" y="3006878"/>
                <a:ext cx="290016" cy="307777"/>
              </a:xfrm>
              <a:prstGeom prst="rect">
                <a:avLst/>
              </a:prstGeom>
              <a:blipFill>
                <a:blip r:embed="rId12"/>
                <a:stretch>
                  <a:fillRect/>
                </a:stretch>
              </a:blipFill>
              <a:ln>
                <a:solidFill>
                  <a:schemeClr val="tx1"/>
                </a:solidFill>
              </a:ln>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9F4E813C-C330-2145-A209-50C04EF16A2E}"/>
              </a:ext>
            </a:extLst>
          </p:cNvPr>
          <p:cNvSpPr/>
          <p:nvPr/>
        </p:nvSpPr>
        <p:spPr>
          <a:xfrm>
            <a:off x="474692" y="2326705"/>
            <a:ext cx="322808" cy="31608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2A7BC370-87BB-344C-A1D9-311ACDB8E3CB}"/>
              </a:ext>
            </a:extLst>
          </p:cNvPr>
          <p:cNvSpPr/>
          <p:nvPr/>
        </p:nvSpPr>
        <p:spPr>
          <a:xfrm>
            <a:off x="1507625" y="2326705"/>
            <a:ext cx="322808" cy="31608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0309354F-0C43-DD49-86A6-265E81F94624}"/>
              </a:ext>
            </a:extLst>
          </p:cNvPr>
          <p:cNvSpPr/>
          <p:nvPr/>
        </p:nvSpPr>
        <p:spPr>
          <a:xfrm>
            <a:off x="2540558" y="2326705"/>
            <a:ext cx="322808" cy="31608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DF30F5D2-E3F1-4848-9949-011655DCB985}"/>
              </a:ext>
            </a:extLst>
          </p:cNvPr>
          <p:cNvSpPr/>
          <p:nvPr/>
        </p:nvSpPr>
        <p:spPr>
          <a:xfrm>
            <a:off x="4587912" y="2326705"/>
            <a:ext cx="322808" cy="31608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a:extLst>
              <a:ext uri="{FF2B5EF4-FFF2-40B4-BE49-F238E27FC236}">
                <a16:creationId xmlns:a16="http://schemas.microsoft.com/office/drawing/2014/main" id="{CF356CEB-D768-6847-BC69-A95F3AD07844}"/>
              </a:ext>
            </a:extLst>
          </p:cNvPr>
          <p:cNvSpPr/>
          <p:nvPr/>
        </p:nvSpPr>
        <p:spPr>
          <a:xfrm>
            <a:off x="5615201" y="2326705"/>
            <a:ext cx="322808" cy="31608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0B8207B5-FAFD-884F-B1CD-E22C4751E85C}"/>
              </a:ext>
            </a:extLst>
          </p:cNvPr>
          <p:cNvSpPr/>
          <p:nvPr/>
        </p:nvSpPr>
        <p:spPr>
          <a:xfrm>
            <a:off x="3560623" y="2326705"/>
            <a:ext cx="322808" cy="31608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A6B8863B-3B2B-FA45-B947-653F82FAA38C}"/>
              </a:ext>
            </a:extLst>
          </p:cNvPr>
          <p:cNvSpPr/>
          <p:nvPr/>
        </p:nvSpPr>
        <p:spPr>
          <a:xfrm>
            <a:off x="6645312" y="2326705"/>
            <a:ext cx="322808" cy="31608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78C4609C-71E4-DE44-B8F2-A44A14968A76}"/>
              </a:ext>
            </a:extLst>
          </p:cNvPr>
          <p:cNvSpPr/>
          <p:nvPr/>
        </p:nvSpPr>
        <p:spPr>
          <a:xfrm>
            <a:off x="7672601" y="2326705"/>
            <a:ext cx="322808" cy="31608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Curved Connector 86">
            <a:extLst>
              <a:ext uri="{FF2B5EF4-FFF2-40B4-BE49-F238E27FC236}">
                <a16:creationId xmlns:a16="http://schemas.microsoft.com/office/drawing/2014/main" id="{81B6A9E1-7D15-3146-9AF1-E818B1003428}"/>
              </a:ext>
            </a:extLst>
          </p:cNvPr>
          <p:cNvCxnSpPr>
            <a:stCxn id="76" idx="0"/>
            <a:endCxn id="77" idx="0"/>
          </p:cNvCxnSpPr>
          <p:nvPr/>
        </p:nvCxnSpPr>
        <p:spPr>
          <a:xfrm rot="5400000" flipH="1" flipV="1">
            <a:off x="1152562" y="1810239"/>
            <a:ext cx="12700" cy="1032933"/>
          </a:xfrm>
          <a:prstGeom prst="curvedConnector3">
            <a:avLst>
              <a:gd name="adj1" fmla="val 9999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urved Connector 87">
            <a:extLst>
              <a:ext uri="{FF2B5EF4-FFF2-40B4-BE49-F238E27FC236}">
                <a16:creationId xmlns:a16="http://schemas.microsoft.com/office/drawing/2014/main" id="{BEDF9CDB-3A69-BC4A-B6DC-65544B6C57ED}"/>
              </a:ext>
            </a:extLst>
          </p:cNvPr>
          <p:cNvCxnSpPr/>
          <p:nvPr/>
        </p:nvCxnSpPr>
        <p:spPr>
          <a:xfrm rot="5400000" flipH="1" flipV="1">
            <a:off x="2181575" y="1800713"/>
            <a:ext cx="12700" cy="1032933"/>
          </a:xfrm>
          <a:prstGeom prst="curvedConnector3">
            <a:avLst>
              <a:gd name="adj1" fmla="val 9999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urved Connector 88">
            <a:extLst>
              <a:ext uri="{FF2B5EF4-FFF2-40B4-BE49-F238E27FC236}">
                <a16:creationId xmlns:a16="http://schemas.microsoft.com/office/drawing/2014/main" id="{EE29B9AC-01AD-644C-B0AE-D8C39A8ED7E6}"/>
              </a:ext>
            </a:extLst>
          </p:cNvPr>
          <p:cNvCxnSpPr/>
          <p:nvPr/>
        </p:nvCxnSpPr>
        <p:spPr>
          <a:xfrm rot="5400000" flipH="1" flipV="1">
            <a:off x="3210589" y="1800713"/>
            <a:ext cx="12700" cy="1032933"/>
          </a:xfrm>
          <a:prstGeom prst="curvedConnector3">
            <a:avLst>
              <a:gd name="adj1" fmla="val 9999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a:extLst>
              <a:ext uri="{FF2B5EF4-FFF2-40B4-BE49-F238E27FC236}">
                <a16:creationId xmlns:a16="http://schemas.microsoft.com/office/drawing/2014/main" id="{73B73346-C7C0-1E46-8288-5BC3CDA38E0E}"/>
              </a:ext>
            </a:extLst>
          </p:cNvPr>
          <p:cNvCxnSpPr/>
          <p:nvPr/>
        </p:nvCxnSpPr>
        <p:spPr>
          <a:xfrm rot="5400000" flipH="1" flipV="1">
            <a:off x="4243522" y="1788012"/>
            <a:ext cx="12700" cy="1032933"/>
          </a:xfrm>
          <a:prstGeom prst="curvedConnector3">
            <a:avLst>
              <a:gd name="adj1" fmla="val 9999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a:extLst>
              <a:ext uri="{FF2B5EF4-FFF2-40B4-BE49-F238E27FC236}">
                <a16:creationId xmlns:a16="http://schemas.microsoft.com/office/drawing/2014/main" id="{EFBE775C-4BCC-D14E-B96A-95FEC5435A09}"/>
              </a:ext>
            </a:extLst>
          </p:cNvPr>
          <p:cNvCxnSpPr/>
          <p:nvPr/>
        </p:nvCxnSpPr>
        <p:spPr>
          <a:xfrm rot="5400000" flipH="1" flipV="1">
            <a:off x="5255200" y="1800713"/>
            <a:ext cx="12700" cy="1032933"/>
          </a:xfrm>
          <a:prstGeom prst="curvedConnector3">
            <a:avLst>
              <a:gd name="adj1" fmla="val 9999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a:extLst>
              <a:ext uri="{FF2B5EF4-FFF2-40B4-BE49-F238E27FC236}">
                <a16:creationId xmlns:a16="http://schemas.microsoft.com/office/drawing/2014/main" id="{697E36F4-EE0F-FD41-A164-56A1C875225B}"/>
              </a:ext>
            </a:extLst>
          </p:cNvPr>
          <p:cNvCxnSpPr/>
          <p:nvPr/>
        </p:nvCxnSpPr>
        <p:spPr>
          <a:xfrm rot="5400000" flipH="1" flipV="1">
            <a:off x="6281078" y="1828347"/>
            <a:ext cx="12700" cy="1032933"/>
          </a:xfrm>
          <a:prstGeom prst="curvedConnector3">
            <a:avLst>
              <a:gd name="adj1" fmla="val 9999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a:extLst>
              <a:ext uri="{FF2B5EF4-FFF2-40B4-BE49-F238E27FC236}">
                <a16:creationId xmlns:a16="http://schemas.microsoft.com/office/drawing/2014/main" id="{17020071-7854-9349-96EB-06EAE2AE069B}"/>
              </a:ext>
            </a:extLst>
          </p:cNvPr>
          <p:cNvCxnSpPr/>
          <p:nvPr/>
        </p:nvCxnSpPr>
        <p:spPr>
          <a:xfrm rot="5400000" flipH="1" flipV="1">
            <a:off x="7322814" y="1813413"/>
            <a:ext cx="12700" cy="1032933"/>
          </a:xfrm>
          <a:prstGeom prst="curvedConnector3">
            <a:avLst>
              <a:gd name="adj1" fmla="val 9999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98ECD492-A354-514F-936C-0BAAA33A0341}"/>
                  </a:ext>
                </a:extLst>
              </p:cNvPr>
              <p:cNvSpPr txBox="1"/>
              <p:nvPr/>
            </p:nvSpPr>
            <p:spPr>
              <a:xfrm>
                <a:off x="7686175" y="1525796"/>
                <a:ext cx="290016" cy="324320"/>
              </a:xfrm>
              <a:prstGeom prst="rect">
                <a:avLst/>
              </a:prstGeom>
              <a:solidFill>
                <a:schemeClr val="accent1">
                  <a:lumMod val="60000"/>
                  <a:lumOff val="40000"/>
                </a:schemeClr>
              </a:solidFill>
              <a:ln>
                <a:solidFill>
                  <a:schemeClr val="accent1">
                    <a:lumMod val="60000"/>
                    <a:lumOff val="4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400" b="1" i="1" smtClean="0">
                              <a:latin typeface="Cambria Math" panose="02040503050406030204" pitchFamily="18" charset="0"/>
                            </a:rPr>
                          </m:ctrlPr>
                        </m:sSubSupPr>
                        <m:e>
                          <m:r>
                            <a:rPr lang="en-US" sz="1400" b="1" i="1" smtClean="0">
                              <a:latin typeface="Cambria Math" panose="02040503050406030204" pitchFamily="18" charset="0"/>
                            </a:rPr>
                            <m:t>𝒚</m:t>
                          </m:r>
                        </m:e>
                        <m:sub>
                          <m:r>
                            <a:rPr lang="en-US" sz="1400" b="1" i="1" smtClean="0">
                              <a:latin typeface="Cambria Math" panose="02040503050406030204" pitchFamily="18" charset="0"/>
                            </a:rPr>
                            <m:t>𝟗</m:t>
                          </m:r>
                        </m:sub>
                        <m:sup>
                          <m:r>
                            <a:rPr lang="en-US" sz="1400" b="1" i="1" smtClean="0">
                              <a:latin typeface="Cambria Math" panose="02040503050406030204" pitchFamily="18" charset="0"/>
                            </a:rPr>
                            <m:t>𝒊</m:t>
                          </m:r>
                        </m:sup>
                      </m:sSubSup>
                    </m:oMath>
                  </m:oMathPara>
                </a14:m>
                <a:endParaRPr lang="en-US" sz="1400" b="1" dirty="0"/>
              </a:p>
            </p:txBody>
          </p:sp>
        </mc:Choice>
        <mc:Fallback xmlns="">
          <p:sp>
            <p:nvSpPr>
              <p:cNvPr id="94" name="TextBox 93">
                <a:extLst>
                  <a:ext uri="{FF2B5EF4-FFF2-40B4-BE49-F238E27FC236}">
                    <a16:creationId xmlns:a16="http://schemas.microsoft.com/office/drawing/2014/main" id="{98ECD492-A354-514F-936C-0BAAA33A0341}"/>
                  </a:ext>
                </a:extLst>
              </p:cNvPr>
              <p:cNvSpPr txBox="1">
                <a:spLocks noRot="1" noChangeAspect="1" noMove="1" noResize="1" noEditPoints="1" noAdjustHandles="1" noChangeArrowheads="1" noChangeShapeType="1" noTextEdit="1"/>
              </p:cNvSpPr>
              <p:nvPr/>
            </p:nvSpPr>
            <p:spPr>
              <a:xfrm>
                <a:off x="7686175" y="1525796"/>
                <a:ext cx="290016" cy="324320"/>
              </a:xfrm>
              <a:prstGeom prst="rect">
                <a:avLst/>
              </a:prstGeom>
              <a:blipFill>
                <a:blip r:embed="rId16"/>
                <a:stretch>
                  <a:fillRect r="-4000"/>
                </a:stretch>
              </a:blipFill>
              <a:ln>
                <a:solidFill>
                  <a:schemeClr val="accent1">
                    <a:lumMod val="60000"/>
                    <a:lumOff val="40000"/>
                  </a:schemeClr>
                </a:solidFill>
              </a:ln>
            </p:spPr>
            <p:txBody>
              <a:bodyPr/>
              <a:lstStyle/>
              <a:p>
                <a:r>
                  <a:rPr lang="en-US">
                    <a:noFill/>
                  </a:rPr>
                  <a:t> </a:t>
                </a:r>
              </a:p>
            </p:txBody>
          </p:sp>
        </mc:Fallback>
      </mc:AlternateContent>
      <p:cxnSp>
        <p:nvCxnSpPr>
          <p:cNvPr id="95" name="Straight Arrow Connector 94">
            <a:extLst>
              <a:ext uri="{FF2B5EF4-FFF2-40B4-BE49-F238E27FC236}">
                <a16:creationId xmlns:a16="http://schemas.microsoft.com/office/drawing/2014/main" id="{FEE9B615-4818-F548-9270-A2F6EDDCC4BA}"/>
              </a:ext>
            </a:extLst>
          </p:cNvPr>
          <p:cNvCxnSpPr>
            <a:cxnSpLocks/>
            <a:stCxn id="86" idx="0"/>
            <a:endCxn id="94" idx="2"/>
          </p:cNvCxnSpPr>
          <p:nvPr/>
        </p:nvCxnSpPr>
        <p:spPr>
          <a:xfrm flipH="1" flipV="1">
            <a:off x="7831183" y="1850116"/>
            <a:ext cx="2822" cy="4765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E60DC6F-6376-4B43-903B-A5444E83891F}"/>
                  </a:ext>
                </a:extLst>
              </p:cNvPr>
              <p:cNvSpPr txBox="1"/>
              <p:nvPr/>
            </p:nvSpPr>
            <p:spPr>
              <a:xfrm>
                <a:off x="6651495" y="1545340"/>
                <a:ext cx="290016" cy="324384"/>
              </a:xfrm>
              <a:prstGeom prst="rect">
                <a:avLst/>
              </a:prstGeom>
              <a:solidFill>
                <a:schemeClr val="accent1">
                  <a:lumMod val="60000"/>
                  <a:lumOff val="40000"/>
                </a:schemeClr>
              </a:solidFill>
              <a:ln>
                <a:solidFill>
                  <a:schemeClr val="accent1">
                    <a:lumMod val="60000"/>
                    <a:lumOff val="4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400" b="1" i="1" smtClean="0">
                              <a:latin typeface="Cambria Math" panose="02040503050406030204" pitchFamily="18" charset="0"/>
                            </a:rPr>
                          </m:ctrlPr>
                        </m:sSubSupPr>
                        <m:e>
                          <m:r>
                            <a:rPr lang="en-US" sz="1400" b="1" i="1" smtClean="0">
                              <a:latin typeface="Cambria Math" panose="02040503050406030204" pitchFamily="18" charset="0"/>
                            </a:rPr>
                            <m:t>𝒚</m:t>
                          </m:r>
                        </m:e>
                        <m:sub>
                          <m:r>
                            <a:rPr lang="vi-VN" sz="1400" b="1" i="1" smtClean="0">
                              <a:latin typeface="Cambria Math" panose="02040503050406030204" pitchFamily="18" charset="0"/>
                            </a:rPr>
                            <m:t>𝟖</m:t>
                          </m:r>
                        </m:sub>
                        <m:sup>
                          <m:r>
                            <a:rPr lang="en-US" sz="1400" b="1" i="1" smtClean="0">
                              <a:latin typeface="Cambria Math" panose="02040503050406030204" pitchFamily="18" charset="0"/>
                            </a:rPr>
                            <m:t>𝒊</m:t>
                          </m:r>
                        </m:sup>
                      </m:sSubSup>
                    </m:oMath>
                  </m:oMathPara>
                </a14:m>
                <a:endParaRPr lang="en-US" sz="1400" b="1" dirty="0"/>
              </a:p>
            </p:txBody>
          </p:sp>
        </mc:Choice>
        <mc:Fallback xmlns="">
          <p:sp>
            <p:nvSpPr>
              <p:cNvPr id="96" name="TextBox 95">
                <a:extLst>
                  <a:ext uri="{FF2B5EF4-FFF2-40B4-BE49-F238E27FC236}">
                    <a16:creationId xmlns:a16="http://schemas.microsoft.com/office/drawing/2014/main" id="{0E60DC6F-6376-4B43-903B-A5444E83891F}"/>
                  </a:ext>
                </a:extLst>
              </p:cNvPr>
              <p:cNvSpPr txBox="1">
                <a:spLocks noRot="1" noChangeAspect="1" noMove="1" noResize="1" noEditPoints="1" noAdjustHandles="1" noChangeArrowheads="1" noChangeShapeType="1" noTextEdit="1"/>
              </p:cNvSpPr>
              <p:nvPr/>
            </p:nvSpPr>
            <p:spPr>
              <a:xfrm>
                <a:off x="6651495" y="1545340"/>
                <a:ext cx="290016" cy="324384"/>
              </a:xfrm>
              <a:prstGeom prst="rect">
                <a:avLst/>
              </a:prstGeom>
              <a:blipFill>
                <a:blip r:embed="rId17"/>
                <a:stretch>
                  <a:fillRect r="-4000"/>
                </a:stretch>
              </a:blipFill>
              <a:ln>
                <a:solidFill>
                  <a:schemeClr val="accent1">
                    <a:lumMod val="60000"/>
                    <a:lumOff val="40000"/>
                  </a:schemeClr>
                </a:solidFill>
              </a:ln>
            </p:spPr>
            <p:txBody>
              <a:bodyPr/>
              <a:lstStyle/>
              <a:p>
                <a:r>
                  <a:rPr lang="en-US">
                    <a:noFill/>
                  </a:rPr>
                  <a:t> </a:t>
                </a:r>
              </a:p>
            </p:txBody>
          </p:sp>
        </mc:Fallback>
      </mc:AlternateContent>
      <p:cxnSp>
        <p:nvCxnSpPr>
          <p:cNvPr id="98" name="Straight Arrow Connector 97">
            <a:extLst>
              <a:ext uri="{FF2B5EF4-FFF2-40B4-BE49-F238E27FC236}">
                <a16:creationId xmlns:a16="http://schemas.microsoft.com/office/drawing/2014/main" id="{2B1DBE35-1D1D-1D44-B711-19D85CF64D5F}"/>
              </a:ext>
            </a:extLst>
          </p:cNvPr>
          <p:cNvCxnSpPr>
            <a:cxnSpLocks/>
            <a:stCxn id="85" idx="0"/>
            <a:endCxn id="96" idx="2"/>
          </p:cNvCxnSpPr>
          <p:nvPr/>
        </p:nvCxnSpPr>
        <p:spPr>
          <a:xfrm flipH="1" flipV="1">
            <a:off x="6796503" y="1869724"/>
            <a:ext cx="10213" cy="456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43AC3E4-8C4F-F54F-BA36-F891CE6A56A3}"/>
                  </a:ext>
                </a:extLst>
              </p:cNvPr>
              <p:cNvSpPr txBox="1"/>
              <p:nvPr/>
            </p:nvSpPr>
            <p:spPr>
              <a:xfrm>
                <a:off x="5630186" y="1515196"/>
                <a:ext cx="290016" cy="322461"/>
              </a:xfrm>
              <a:prstGeom prst="rect">
                <a:avLst/>
              </a:prstGeom>
              <a:solidFill>
                <a:schemeClr val="accent1">
                  <a:lumMod val="60000"/>
                  <a:lumOff val="40000"/>
                </a:schemeClr>
              </a:solidFill>
              <a:ln>
                <a:solidFill>
                  <a:schemeClr val="accent1">
                    <a:lumMod val="60000"/>
                    <a:lumOff val="4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400" b="1" i="1" smtClean="0">
                              <a:latin typeface="Cambria Math" panose="02040503050406030204" pitchFamily="18" charset="0"/>
                            </a:rPr>
                          </m:ctrlPr>
                        </m:sSubSupPr>
                        <m:e>
                          <m:r>
                            <a:rPr lang="en-US" sz="1400" b="1" i="1" smtClean="0">
                              <a:latin typeface="Cambria Math" panose="02040503050406030204" pitchFamily="18" charset="0"/>
                            </a:rPr>
                            <m:t>𝒚</m:t>
                          </m:r>
                        </m:e>
                        <m:sub>
                          <m:r>
                            <a:rPr lang="vi-VN" sz="1400" b="1" i="1" smtClean="0">
                              <a:latin typeface="Cambria Math" panose="02040503050406030204" pitchFamily="18" charset="0"/>
                            </a:rPr>
                            <m:t>𝟕</m:t>
                          </m:r>
                        </m:sub>
                        <m:sup>
                          <m:r>
                            <a:rPr lang="en-US" sz="1400" b="1" i="1" smtClean="0">
                              <a:latin typeface="Cambria Math" panose="02040503050406030204" pitchFamily="18" charset="0"/>
                            </a:rPr>
                            <m:t>𝒊</m:t>
                          </m:r>
                        </m:sup>
                      </m:sSubSup>
                    </m:oMath>
                  </m:oMathPara>
                </a14:m>
                <a:endParaRPr lang="en-US" sz="1400" b="1" dirty="0"/>
              </a:p>
            </p:txBody>
          </p:sp>
        </mc:Choice>
        <mc:Fallback xmlns="">
          <p:sp>
            <p:nvSpPr>
              <p:cNvPr id="99" name="TextBox 98">
                <a:extLst>
                  <a:ext uri="{FF2B5EF4-FFF2-40B4-BE49-F238E27FC236}">
                    <a16:creationId xmlns:a16="http://schemas.microsoft.com/office/drawing/2014/main" id="{943AC3E4-8C4F-F54F-BA36-F891CE6A56A3}"/>
                  </a:ext>
                </a:extLst>
              </p:cNvPr>
              <p:cNvSpPr txBox="1">
                <a:spLocks noRot="1" noChangeAspect="1" noMove="1" noResize="1" noEditPoints="1" noAdjustHandles="1" noChangeArrowheads="1" noChangeShapeType="1" noTextEdit="1"/>
              </p:cNvSpPr>
              <p:nvPr/>
            </p:nvSpPr>
            <p:spPr>
              <a:xfrm>
                <a:off x="5630186" y="1515196"/>
                <a:ext cx="290016" cy="322461"/>
              </a:xfrm>
              <a:prstGeom prst="rect">
                <a:avLst/>
              </a:prstGeom>
              <a:blipFill>
                <a:blip r:embed="rId18"/>
                <a:stretch>
                  <a:fillRect r="-4000"/>
                </a:stretch>
              </a:blipFill>
              <a:ln>
                <a:solidFill>
                  <a:schemeClr val="accent1">
                    <a:lumMod val="60000"/>
                    <a:lumOff val="40000"/>
                  </a:schemeClr>
                </a:solidFill>
              </a:ln>
            </p:spPr>
            <p:txBody>
              <a:bodyPr/>
              <a:lstStyle/>
              <a:p>
                <a:r>
                  <a:rPr lang="en-US">
                    <a:noFill/>
                  </a:rPr>
                  <a:t> </a:t>
                </a:r>
              </a:p>
            </p:txBody>
          </p:sp>
        </mc:Fallback>
      </mc:AlternateContent>
      <p:cxnSp>
        <p:nvCxnSpPr>
          <p:cNvPr id="100" name="Straight Arrow Connector 99">
            <a:extLst>
              <a:ext uri="{FF2B5EF4-FFF2-40B4-BE49-F238E27FC236}">
                <a16:creationId xmlns:a16="http://schemas.microsoft.com/office/drawing/2014/main" id="{66E7B411-D4B6-9043-9F2C-918CBA292297}"/>
              </a:ext>
            </a:extLst>
          </p:cNvPr>
          <p:cNvCxnSpPr>
            <a:cxnSpLocks/>
            <a:endCxn id="99" idx="2"/>
          </p:cNvCxnSpPr>
          <p:nvPr/>
        </p:nvCxnSpPr>
        <p:spPr>
          <a:xfrm flipH="1" flipV="1">
            <a:off x="5775194" y="1837657"/>
            <a:ext cx="2822" cy="478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D2E818BE-8FB4-CB42-A7A2-417455D63A0E}"/>
                  </a:ext>
                </a:extLst>
              </p:cNvPr>
              <p:cNvSpPr txBox="1"/>
              <p:nvPr/>
            </p:nvSpPr>
            <p:spPr>
              <a:xfrm>
                <a:off x="4595506" y="1515196"/>
                <a:ext cx="290016" cy="324320"/>
              </a:xfrm>
              <a:prstGeom prst="rect">
                <a:avLst/>
              </a:prstGeom>
              <a:solidFill>
                <a:schemeClr val="accent1">
                  <a:lumMod val="60000"/>
                  <a:lumOff val="40000"/>
                </a:schemeClr>
              </a:solidFill>
              <a:ln>
                <a:solidFill>
                  <a:schemeClr val="accent1">
                    <a:lumMod val="60000"/>
                    <a:lumOff val="4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400" b="1" i="1" smtClean="0">
                              <a:latin typeface="Cambria Math" panose="02040503050406030204" pitchFamily="18" charset="0"/>
                            </a:rPr>
                          </m:ctrlPr>
                        </m:sSubSupPr>
                        <m:e>
                          <m:r>
                            <a:rPr lang="en-US" sz="1400" b="1" i="1" smtClean="0">
                              <a:latin typeface="Cambria Math" panose="02040503050406030204" pitchFamily="18" charset="0"/>
                            </a:rPr>
                            <m:t>𝒚</m:t>
                          </m:r>
                        </m:e>
                        <m:sub>
                          <m:r>
                            <a:rPr lang="vi-VN" sz="1400" b="1" i="1" smtClean="0">
                              <a:latin typeface="Cambria Math" panose="02040503050406030204" pitchFamily="18" charset="0"/>
                            </a:rPr>
                            <m:t>𝟔</m:t>
                          </m:r>
                        </m:sub>
                        <m:sup>
                          <m:r>
                            <a:rPr lang="en-US" sz="1400" b="1" i="1" smtClean="0">
                              <a:latin typeface="Cambria Math" panose="02040503050406030204" pitchFamily="18" charset="0"/>
                            </a:rPr>
                            <m:t>𝒊</m:t>
                          </m:r>
                        </m:sup>
                      </m:sSubSup>
                    </m:oMath>
                  </m:oMathPara>
                </a14:m>
                <a:endParaRPr lang="en-US" sz="1400" b="1" dirty="0"/>
              </a:p>
            </p:txBody>
          </p:sp>
        </mc:Choice>
        <mc:Fallback xmlns="">
          <p:sp>
            <p:nvSpPr>
              <p:cNvPr id="101" name="TextBox 100">
                <a:extLst>
                  <a:ext uri="{FF2B5EF4-FFF2-40B4-BE49-F238E27FC236}">
                    <a16:creationId xmlns:a16="http://schemas.microsoft.com/office/drawing/2014/main" id="{D2E818BE-8FB4-CB42-A7A2-417455D63A0E}"/>
                  </a:ext>
                </a:extLst>
              </p:cNvPr>
              <p:cNvSpPr txBox="1">
                <a:spLocks noRot="1" noChangeAspect="1" noMove="1" noResize="1" noEditPoints="1" noAdjustHandles="1" noChangeArrowheads="1" noChangeShapeType="1" noTextEdit="1"/>
              </p:cNvSpPr>
              <p:nvPr/>
            </p:nvSpPr>
            <p:spPr>
              <a:xfrm>
                <a:off x="4595506" y="1515196"/>
                <a:ext cx="290016" cy="324320"/>
              </a:xfrm>
              <a:prstGeom prst="rect">
                <a:avLst/>
              </a:prstGeom>
              <a:blipFill>
                <a:blip r:embed="rId19"/>
                <a:stretch>
                  <a:fillRect r="-4000"/>
                </a:stretch>
              </a:blipFill>
              <a:ln>
                <a:solidFill>
                  <a:schemeClr val="accent1">
                    <a:lumMod val="60000"/>
                    <a:lumOff val="40000"/>
                  </a:schemeClr>
                </a:solidFill>
              </a:ln>
            </p:spPr>
            <p:txBody>
              <a:bodyPr/>
              <a:lstStyle/>
              <a:p>
                <a:r>
                  <a:rPr lang="en-US">
                    <a:noFill/>
                  </a:rPr>
                  <a:t> </a:t>
                </a:r>
              </a:p>
            </p:txBody>
          </p:sp>
        </mc:Fallback>
      </mc:AlternateContent>
      <p:cxnSp>
        <p:nvCxnSpPr>
          <p:cNvPr id="102" name="Straight Arrow Connector 101">
            <a:extLst>
              <a:ext uri="{FF2B5EF4-FFF2-40B4-BE49-F238E27FC236}">
                <a16:creationId xmlns:a16="http://schemas.microsoft.com/office/drawing/2014/main" id="{6195D282-DE17-CA4B-9DA8-B39F5355387D}"/>
              </a:ext>
            </a:extLst>
          </p:cNvPr>
          <p:cNvCxnSpPr>
            <a:cxnSpLocks/>
            <a:endCxn id="101" idx="2"/>
          </p:cNvCxnSpPr>
          <p:nvPr/>
        </p:nvCxnSpPr>
        <p:spPr>
          <a:xfrm flipH="1" flipV="1">
            <a:off x="4740514" y="1839516"/>
            <a:ext cx="2822" cy="4765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7EC3BBD6-93E4-994A-B4BE-29D56BB110A0}"/>
                  </a:ext>
                </a:extLst>
              </p:cNvPr>
              <p:cNvSpPr txBox="1"/>
              <p:nvPr/>
            </p:nvSpPr>
            <p:spPr>
              <a:xfrm>
                <a:off x="3572786" y="1525796"/>
                <a:ext cx="290016" cy="327526"/>
              </a:xfrm>
              <a:prstGeom prst="rect">
                <a:avLst/>
              </a:prstGeom>
              <a:solidFill>
                <a:schemeClr val="accent1">
                  <a:lumMod val="60000"/>
                  <a:lumOff val="40000"/>
                </a:schemeClr>
              </a:solidFill>
              <a:ln>
                <a:solidFill>
                  <a:schemeClr val="accent1">
                    <a:lumMod val="60000"/>
                    <a:lumOff val="4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400" b="1" i="1" smtClean="0">
                              <a:latin typeface="Cambria Math" panose="02040503050406030204" pitchFamily="18" charset="0"/>
                            </a:rPr>
                          </m:ctrlPr>
                        </m:sSubSupPr>
                        <m:e>
                          <m:r>
                            <a:rPr lang="en-US" sz="1400" b="1" i="1" smtClean="0">
                              <a:latin typeface="Cambria Math" panose="02040503050406030204" pitchFamily="18" charset="0"/>
                            </a:rPr>
                            <m:t>𝒚</m:t>
                          </m:r>
                        </m:e>
                        <m:sub>
                          <m:r>
                            <a:rPr lang="vi-VN" sz="1400" b="1" i="1" smtClean="0">
                              <a:latin typeface="Cambria Math" panose="02040503050406030204" pitchFamily="18" charset="0"/>
                            </a:rPr>
                            <m:t>𝟓</m:t>
                          </m:r>
                        </m:sub>
                        <m:sup>
                          <m:r>
                            <a:rPr lang="en-US" sz="1400" b="1" i="1" smtClean="0">
                              <a:latin typeface="Cambria Math" panose="02040503050406030204" pitchFamily="18" charset="0"/>
                            </a:rPr>
                            <m:t>𝒊</m:t>
                          </m:r>
                        </m:sup>
                      </m:sSubSup>
                    </m:oMath>
                  </m:oMathPara>
                </a14:m>
                <a:endParaRPr lang="en-US" sz="1400" b="1" dirty="0"/>
              </a:p>
            </p:txBody>
          </p:sp>
        </mc:Choice>
        <mc:Fallback xmlns="">
          <p:sp>
            <p:nvSpPr>
              <p:cNvPr id="103" name="TextBox 102">
                <a:extLst>
                  <a:ext uri="{FF2B5EF4-FFF2-40B4-BE49-F238E27FC236}">
                    <a16:creationId xmlns:a16="http://schemas.microsoft.com/office/drawing/2014/main" id="{7EC3BBD6-93E4-994A-B4BE-29D56BB110A0}"/>
                  </a:ext>
                </a:extLst>
              </p:cNvPr>
              <p:cNvSpPr txBox="1">
                <a:spLocks noRot="1" noChangeAspect="1" noMove="1" noResize="1" noEditPoints="1" noAdjustHandles="1" noChangeArrowheads="1" noChangeShapeType="1" noTextEdit="1"/>
              </p:cNvSpPr>
              <p:nvPr/>
            </p:nvSpPr>
            <p:spPr>
              <a:xfrm>
                <a:off x="3572786" y="1525796"/>
                <a:ext cx="290016" cy="327526"/>
              </a:xfrm>
              <a:prstGeom prst="rect">
                <a:avLst/>
              </a:prstGeom>
              <a:blipFill>
                <a:blip r:embed="rId20"/>
                <a:stretch>
                  <a:fillRect r="-8000"/>
                </a:stretch>
              </a:blipFill>
              <a:ln>
                <a:solidFill>
                  <a:schemeClr val="accent1">
                    <a:lumMod val="60000"/>
                    <a:lumOff val="40000"/>
                  </a:schemeClr>
                </a:solidFill>
              </a:ln>
            </p:spPr>
            <p:txBody>
              <a:bodyPr/>
              <a:lstStyle/>
              <a:p>
                <a:r>
                  <a:rPr lang="en-US">
                    <a:noFill/>
                  </a:rPr>
                  <a:t> </a:t>
                </a:r>
              </a:p>
            </p:txBody>
          </p:sp>
        </mc:Fallback>
      </mc:AlternateContent>
      <p:cxnSp>
        <p:nvCxnSpPr>
          <p:cNvPr id="104" name="Straight Arrow Connector 103">
            <a:extLst>
              <a:ext uri="{FF2B5EF4-FFF2-40B4-BE49-F238E27FC236}">
                <a16:creationId xmlns:a16="http://schemas.microsoft.com/office/drawing/2014/main" id="{95BECFDC-B96E-6E4F-AD95-D09A37914AEA}"/>
              </a:ext>
            </a:extLst>
          </p:cNvPr>
          <p:cNvCxnSpPr>
            <a:cxnSpLocks/>
            <a:endCxn id="103" idx="2"/>
          </p:cNvCxnSpPr>
          <p:nvPr/>
        </p:nvCxnSpPr>
        <p:spPr>
          <a:xfrm flipH="1" flipV="1">
            <a:off x="3717794" y="1853322"/>
            <a:ext cx="2822" cy="473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127E09E-8C68-084E-ABC6-81396FDFAA13}"/>
                  </a:ext>
                </a:extLst>
              </p:cNvPr>
              <p:cNvSpPr txBox="1"/>
              <p:nvPr/>
            </p:nvSpPr>
            <p:spPr>
              <a:xfrm>
                <a:off x="2547693" y="1525796"/>
                <a:ext cx="290016" cy="322717"/>
              </a:xfrm>
              <a:prstGeom prst="rect">
                <a:avLst/>
              </a:prstGeom>
              <a:solidFill>
                <a:schemeClr val="accent1">
                  <a:lumMod val="60000"/>
                  <a:lumOff val="40000"/>
                </a:schemeClr>
              </a:solidFill>
              <a:ln>
                <a:solidFill>
                  <a:schemeClr val="accent1">
                    <a:lumMod val="60000"/>
                    <a:lumOff val="4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400" b="1" i="1" smtClean="0">
                              <a:latin typeface="Cambria Math" panose="02040503050406030204" pitchFamily="18" charset="0"/>
                            </a:rPr>
                          </m:ctrlPr>
                        </m:sSubSupPr>
                        <m:e>
                          <m:r>
                            <a:rPr lang="en-US" sz="1400" b="1" i="1" smtClean="0">
                              <a:latin typeface="Cambria Math" panose="02040503050406030204" pitchFamily="18" charset="0"/>
                            </a:rPr>
                            <m:t>𝒚</m:t>
                          </m:r>
                        </m:e>
                        <m:sub>
                          <m:r>
                            <a:rPr lang="vi-VN" sz="1400" b="1" i="1" smtClean="0">
                              <a:latin typeface="Cambria Math" panose="02040503050406030204" pitchFamily="18" charset="0"/>
                            </a:rPr>
                            <m:t>𝟒</m:t>
                          </m:r>
                        </m:sub>
                        <m:sup>
                          <m:r>
                            <a:rPr lang="en-US" sz="1400" b="1" i="1" smtClean="0">
                              <a:latin typeface="Cambria Math" panose="02040503050406030204" pitchFamily="18" charset="0"/>
                            </a:rPr>
                            <m:t>𝒊</m:t>
                          </m:r>
                        </m:sup>
                      </m:sSubSup>
                    </m:oMath>
                  </m:oMathPara>
                </a14:m>
                <a:endParaRPr lang="en-US" sz="1400" b="1" dirty="0"/>
              </a:p>
            </p:txBody>
          </p:sp>
        </mc:Choice>
        <mc:Fallback xmlns="">
          <p:sp>
            <p:nvSpPr>
              <p:cNvPr id="105" name="TextBox 104">
                <a:extLst>
                  <a:ext uri="{FF2B5EF4-FFF2-40B4-BE49-F238E27FC236}">
                    <a16:creationId xmlns:a16="http://schemas.microsoft.com/office/drawing/2014/main" id="{2127E09E-8C68-084E-ABC6-81396FDFAA13}"/>
                  </a:ext>
                </a:extLst>
              </p:cNvPr>
              <p:cNvSpPr txBox="1">
                <a:spLocks noRot="1" noChangeAspect="1" noMove="1" noResize="1" noEditPoints="1" noAdjustHandles="1" noChangeArrowheads="1" noChangeShapeType="1" noTextEdit="1"/>
              </p:cNvSpPr>
              <p:nvPr/>
            </p:nvSpPr>
            <p:spPr>
              <a:xfrm>
                <a:off x="2547693" y="1525796"/>
                <a:ext cx="290016" cy="322717"/>
              </a:xfrm>
              <a:prstGeom prst="rect">
                <a:avLst/>
              </a:prstGeom>
              <a:blipFill>
                <a:blip r:embed="rId21"/>
                <a:stretch>
                  <a:fillRect r="-8333"/>
                </a:stretch>
              </a:blipFill>
              <a:ln>
                <a:solidFill>
                  <a:schemeClr val="accent1">
                    <a:lumMod val="60000"/>
                    <a:lumOff val="40000"/>
                  </a:schemeClr>
                </a:solidFill>
              </a:ln>
            </p:spPr>
            <p:txBody>
              <a:bodyPr/>
              <a:lstStyle/>
              <a:p>
                <a:r>
                  <a:rPr lang="en-US">
                    <a:noFill/>
                  </a:rPr>
                  <a:t> </a:t>
                </a:r>
              </a:p>
            </p:txBody>
          </p:sp>
        </mc:Fallback>
      </mc:AlternateContent>
      <p:cxnSp>
        <p:nvCxnSpPr>
          <p:cNvPr id="106" name="Straight Arrow Connector 105">
            <a:extLst>
              <a:ext uri="{FF2B5EF4-FFF2-40B4-BE49-F238E27FC236}">
                <a16:creationId xmlns:a16="http://schemas.microsoft.com/office/drawing/2014/main" id="{01B8B7FA-4BC8-D744-9F9C-661A8C535CE6}"/>
              </a:ext>
            </a:extLst>
          </p:cNvPr>
          <p:cNvCxnSpPr>
            <a:cxnSpLocks/>
            <a:endCxn id="105" idx="2"/>
          </p:cNvCxnSpPr>
          <p:nvPr/>
        </p:nvCxnSpPr>
        <p:spPr>
          <a:xfrm flipH="1" flipV="1">
            <a:off x="2692701" y="1848513"/>
            <a:ext cx="2822" cy="47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D78C38EE-EFC0-8E40-A264-9F5F18DAC2E8}"/>
                  </a:ext>
                </a:extLst>
              </p:cNvPr>
              <p:cNvSpPr txBox="1"/>
              <p:nvPr/>
            </p:nvSpPr>
            <p:spPr>
              <a:xfrm>
                <a:off x="1521881" y="1525796"/>
                <a:ext cx="290016" cy="324320"/>
              </a:xfrm>
              <a:prstGeom prst="rect">
                <a:avLst/>
              </a:prstGeom>
              <a:solidFill>
                <a:schemeClr val="accent1">
                  <a:lumMod val="60000"/>
                  <a:lumOff val="40000"/>
                </a:schemeClr>
              </a:solidFill>
              <a:ln>
                <a:solidFill>
                  <a:schemeClr val="accent1">
                    <a:lumMod val="60000"/>
                    <a:lumOff val="4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400" b="1" i="1" smtClean="0">
                              <a:latin typeface="Cambria Math" panose="02040503050406030204" pitchFamily="18" charset="0"/>
                            </a:rPr>
                          </m:ctrlPr>
                        </m:sSubSupPr>
                        <m:e>
                          <m:r>
                            <a:rPr lang="en-US" sz="1400" b="1" i="1" smtClean="0">
                              <a:latin typeface="Cambria Math" panose="02040503050406030204" pitchFamily="18" charset="0"/>
                            </a:rPr>
                            <m:t>𝒚</m:t>
                          </m:r>
                        </m:e>
                        <m:sub>
                          <m:r>
                            <a:rPr lang="vi-VN" sz="1400" b="1" i="1" smtClean="0">
                              <a:latin typeface="Cambria Math" panose="02040503050406030204" pitchFamily="18" charset="0"/>
                            </a:rPr>
                            <m:t>𝟑</m:t>
                          </m:r>
                        </m:sub>
                        <m:sup>
                          <m:r>
                            <a:rPr lang="en-US" sz="1400" b="1" i="1" smtClean="0">
                              <a:latin typeface="Cambria Math" panose="02040503050406030204" pitchFamily="18" charset="0"/>
                            </a:rPr>
                            <m:t>𝒊</m:t>
                          </m:r>
                        </m:sup>
                      </m:sSubSup>
                    </m:oMath>
                  </m:oMathPara>
                </a14:m>
                <a:endParaRPr lang="en-US" sz="1400" b="1" dirty="0"/>
              </a:p>
            </p:txBody>
          </p:sp>
        </mc:Choice>
        <mc:Fallback xmlns="">
          <p:sp>
            <p:nvSpPr>
              <p:cNvPr id="107" name="TextBox 106">
                <a:extLst>
                  <a:ext uri="{FF2B5EF4-FFF2-40B4-BE49-F238E27FC236}">
                    <a16:creationId xmlns:a16="http://schemas.microsoft.com/office/drawing/2014/main" id="{D78C38EE-EFC0-8E40-A264-9F5F18DAC2E8}"/>
                  </a:ext>
                </a:extLst>
              </p:cNvPr>
              <p:cNvSpPr txBox="1">
                <a:spLocks noRot="1" noChangeAspect="1" noMove="1" noResize="1" noEditPoints="1" noAdjustHandles="1" noChangeArrowheads="1" noChangeShapeType="1" noTextEdit="1"/>
              </p:cNvSpPr>
              <p:nvPr/>
            </p:nvSpPr>
            <p:spPr>
              <a:xfrm>
                <a:off x="1521881" y="1525796"/>
                <a:ext cx="290016" cy="324320"/>
              </a:xfrm>
              <a:prstGeom prst="rect">
                <a:avLst/>
              </a:prstGeom>
              <a:blipFill>
                <a:blip r:embed="rId22"/>
                <a:stretch>
                  <a:fillRect r="-4167"/>
                </a:stretch>
              </a:blipFill>
              <a:ln>
                <a:solidFill>
                  <a:schemeClr val="accent1">
                    <a:lumMod val="60000"/>
                    <a:lumOff val="40000"/>
                  </a:schemeClr>
                </a:solidFill>
              </a:ln>
            </p:spPr>
            <p:txBody>
              <a:bodyPr/>
              <a:lstStyle/>
              <a:p>
                <a:r>
                  <a:rPr lang="en-US">
                    <a:noFill/>
                  </a:rPr>
                  <a:t> </a:t>
                </a:r>
              </a:p>
            </p:txBody>
          </p:sp>
        </mc:Fallback>
      </mc:AlternateContent>
      <p:cxnSp>
        <p:nvCxnSpPr>
          <p:cNvPr id="108" name="Straight Arrow Connector 107">
            <a:extLst>
              <a:ext uri="{FF2B5EF4-FFF2-40B4-BE49-F238E27FC236}">
                <a16:creationId xmlns:a16="http://schemas.microsoft.com/office/drawing/2014/main" id="{637A9857-22B7-A34D-8144-A96F6751BDAC}"/>
              </a:ext>
            </a:extLst>
          </p:cNvPr>
          <p:cNvCxnSpPr>
            <a:cxnSpLocks/>
            <a:endCxn id="107" idx="2"/>
          </p:cNvCxnSpPr>
          <p:nvPr/>
        </p:nvCxnSpPr>
        <p:spPr>
          <a:xfrm flipH="1" flipV="1">
            <a:off x="1666889" y="1850116"/>
            <a:ext cx="2822" cy="4765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5B347044-C878-A94B-BE2D-8EE7E09B4006}"/>
                  </a:ext>
                </a:extLst>
              </p:cNvPr>
              <p:cNvSpPr txBox="1"/>
              <p:nvPr/>
            </p:nvSpPr>
            <p:spPr>
              <a:xfrm>
                <a:off x="488255" y="1533488"/>
                <a:ext cx="290016" cy="323294"/>
              </a:xfrm>
              <a:prstGeom prst="rect">
                <a:avLst/>
              </a:prstGeom>
              <a:solidFill>
                <a:schemeClr val="accent1">
                  <a:lumMod val="60000"/>
                  <a:lumOff val="40000"/>
                </a:schemeClr>
              </a:solidFill>
              <a:ln>
                <a:solidFill>
                  <a:schemeClr val="accent1">
                    <a:lumMod val="60000"/>
                    <a:lumOff val="4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400" b="1" i="1" smtClean="0">
                              <a:latin typeface="Cambria Math" panose="02040503050406030204" pitchFamily="18" charset="0"/>
                            </a:rPr>
                          </m:ctrlPr>
                        </m:sSubSupPr>
                        <m:e>
                          <m:r>
                            <a:rPr lang="en-US" sz="1400" b="1" i="1" smtClean="0">
                              <a:latin typeface="Cambria Math" panose="02040503050406030204" pitchFamily="18" charset="0"/>
                            </a:rPr>
                            <m:t>𝒚</m:t>
                          </m:r>
                        </m:e>
                        <m:sub>
                          <m:r>
                            <a:rPr lang="vi-VN" sz="1400" b="1" i="1" smtClean="0">
                              <a:latin typeface="Cambria Math" panose="02040503050406030204" pitchFamily="18" charset="0"/>
                            </a:rPr>
                            <m:t>𝟐</m:t>
                          </m:r>
                        </m:sub>
                        <m:sup>
                          <m:r>
                            <a:rPr lang="en-US" sz="1400" b="1" i="1" smtClean="0">
                              <a:latin typeface="Cambria Math" panose="02040503050406030204" pitchFamily="18" charset="0"/>
                            </a:rPr>
                            <m:t>𝒊</m:t>
                          </m:r>
                        </m:sup>
                      </m:sSubSup>
                    </m:oMath>
                  </m:oMathPara>
                </a14:m>
                <a:endParaRPr lang="en-US" sz="1400" b="1" dirty="0"/>
              </a:p>
            </p:txBody>
          </p:sp>
        </mc:Choice>
        <mc:Fallback xmlns="">
          <p:sp>
            <p:nvSpPr>
              <p:cNvPr id="109" name="TextBox 108">
                <a:extLst>
                  <a:ext uri="{FF2B5EF4-FFF2-40B4-BE49-F238E27FC236}">
                    <a16:creationId xmlns:a16="http://schemas.microsoft.com/office/drawing/2014/main" id="{5B347044-C878-A94B-BE2D-8EE7E09B4006}"/>
                  </a:ext>
                </a:extLst>
              </p:cNvPr>
              <p:cNvSpPr txBox="1">
                <a:spLocks noRot="1" noChangeAspect="1" noMove="1" noResize="1" noEditPoints="1" noAdjustHandles="1" noChangeArrowheads="1" noChangeShapeType="1" noTextEdit="1"/>
              </p:cNvSpPr>
              <p:nvPr/>
            </p:nvSpPr>
            <p:spPr>
              <a:xfrm>
                <a:off x="488255" y="1533488"/>
                <a:ext cx="290016" cy="323294"/>
              </a:xfrm>
              <a:prstGeom prst="rect">
                <a:avLst/>
              </a:prstGeom>
              <a:blipFill>
                <a:blip r:embed="rId23"/>
                <a:stretch>
                  <a:fillRect r="-4000"/>
                </a:stretch>
              </a:blipFill>
              <a:ln>
                <a:solidFill>
                  <a:schemeClr val="accent1">
                    <a:lumMod val="60000"/>
                    <a:lumOff val="40000"/>
                  </a:schemeClr>
                </a:solidFill>
              </a:ln>
            </p:spPr>
            <p:txBody>
              <a:bodyPr/>
              <a:lstStyle/>
              <a:p>
                <a:r>
                  <a:rPr lang="en-US">
                    <a:noFill/>
                  </a:rPr>
                  <a:t> </a:t>
                </a:r>
              </a:p>
            </p:txBody>
          </p:sp>
        </mc:Fallback>
      </mc:AlternateContent>
      <p:cxnSp>
        <p:nvCxnSpPr>
          <p:cNvPr id="110" name="Straight Arrow Connector 109">
            <a:extLst>
              <a:ext uri="{FF2B5EF4-FFF2-40B4-BE49-F238E27FC236}">
                <a16:creationId xmlns:a16="http://schemas.microsoft.com/office/drawing/2014/main" id="{FD0DBF25-B061-CF4A-B929-967411E7F821}"/>
              </a:ext>
            </a:extLst>
          </p:cNvPr>
          <p:cNvCxnSpPr>
            <a:cxnSpLocks/>
            <a:endCxn id="109" idx="2"/>
          </p:cNvCxnSpPr>
          <p:nvPr/>
        </p:nvCxnSpPr>
        <p:spPr>
          <a:xfrm flipH="1" flipV="1">
            <a:off x="633263" y="1856782"/>
            <a:ext cx="2822" cy="477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641E4ED-4362-E54D-B24E-E91B8C9B9447}"/>
              </a:ext>
            </a:extLst>
          </p:cNvPr>
          <p:cNvCxnSpPr>
            <a:cxnSpLocks/>
            <a:stCxn id="25" idx="0"/>
            <a:endCxn id="76" idx="2"/>
          </p:cNvCxnSpPr>
          <p:nvPr/>
        </p:nvCxnSpPr>
        <p:spPr>
          <a:xfrm flipH="1" flipV="1">
            <a:off x="636096" y="2642791"/>
            <a:ext cx="156142" cy="362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41796D4-2E7B-CC47-AE6C-2F8A35C8D392}"/>
              </a:ext>
            </a:extLst>
          </p:cNvPr>
          <p:cNvCxnSpPr>
            <a:cxnSpLocks/>
            <a:stCxn id="27" idx="0"/>
            <a:endCxn id="77" idx="2"/>
          </p:cNvCxnSpPr>
          <p:nvPr/>
        </p:nvCxnSpPr>
        <p:spPr>
          <a:xfrm flipH="1" flipV="1">
            <a:off x="1669029" y="2642791"/>
            <a:ext cx="152420" cy="361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6850CE73-E503-D440-9D87-95EC165FE3EC}"/>
              </a:ext>
            </a:extLst>
          </p:cNvPr>
          <p:cNvCxnSpPr>
            <a:cxnSpLocks/>
            <a:stCxn id="28" idx="0"/>
            <a:endCxn id="78" idx="2"/>
          </p:cNvCxnSpPr>
          <p:nvPr/>
        </p:nvCxnSpPr>
        <p:spPr>
          <a:xfrm flipH="1" flipV="1">
            <a:off x="2701962" y="2642791"/>
            <a:ext cx="152420" cy="361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B5EAAFF-6A75-F441-AC2D-A4C66AD3F8ED}"/>
              </a:ext>
            </a:extLst>
          </p:cNvPr>
          <p:cNvCxnSpPr>
            <a:cxnSpLocks/>
            <a:stCxn id="29" idx="0"/>
            <a:endCxn id="84" idx="2"/>
          </p:cNvCxnSpPr>
          <p:nvPr/>
        </p:nvCxnSpPr>
        <p:spPr>
          <a:xfrm flipH="1" flipV="1">
            <a:off x="3722027" y="2642791"/>
            <a:ext cx="166445" cy="3619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8B5DAC15-62B4-BA4C-96A1-C261EADE0892}"/>
              </a:ext>
            </a:extLst>
          </p:cNvPr>
          <p:cNvCxnSpPr>
            <a:cxnSpLocks/>
            <a:endCxn id="79" idx="2"/>
          </p:cNvCxnSpPr>
          <p:nvPr/>
        </p:nvCxnSpPr>
        <p:spPr>
          <a:xfrm flipH="1" flipV="1">
            <a:off x="4749316" y="2642791"/>
            <a:ext cx="156099" cy="361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FB74A3E3-69A0-1548-ACCC-A394505488CB}"/>
              </a:ext>
            </a:extLst>
          </p:cNvPr>
          <p:cNvCxnSpPr>
            <a:cxnSpLocks/>
            <a:stCxn id="31" idx="0"/>
            <a:endCxn id="83" idx="2"/>
          </p:cNvCxnSpPr>
          <p:nvPr/>
        </p:nvCxnSpPr>
        <p:spPr>
          <a:xfrm flipH="1" flipV="1">
            <a:off x="5776605" y="2642791"/>
            <a:ext cx="160181" cy="361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8D1FC4D8-DD10-F643-9A9D-C571168A7807}"/>
              </a:ext>
            </a:extLst>
          </p:cNvPr>
          <p:cNvCxnSpPr>
            <a:cxnSpLocks/>
            <a:stCxn id="32" idx="0"/>
            <a:endCxn id="85" idx="2"/>
          </p:cNvCxnSpPr>
          <p:nvPr/>
        </p:nvCxnSpPr>
        <p:spPr>
          <a:xfrm flipH="1" flipV="1">
            <a:off x="6806716" y="2642791"/>
            <a:ext cx="157359" cy="361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1CFE7E5-38D2-0B48-B80B-98C3D4A62CBD}"/>
              </a:ext>
            </a:extLst>
          </p:cNvPr>
          <p:cNvCxnSpPr>
            <a:cxnSpLocks/>
            <a:stCxn id="34" idx="0"/>
            <a:endCxn id="86" idx="2"/>
          </p:cNvCxnSpPr>
          <p:nvPr/>
        </p:nvCxnSpPr>
        <p:spPr>
          <a:xfrm flipH="1" flipV="1">
            <a:off x="7834005" y="2642791"/>
            <a:ext cx="157359" cy="361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84EC03C-8B3B-0244-B8E1-03D961D2D319}"/>
              </a:ext>
            </a:extLst>
          </p:cNvPr>
          <p:cNvSpPr/>
          <p:nvPr/>
        </p:nvSpPr>
        <p:spPr>
          <a:xfrm>
            <a:off x="2391049" y="1382488"/>
            <a:ext cx="624518" cy="58077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1DD7D150-D322-3449-B824-342EB6CB7C7C}"/>
              </a:ext>
            </a:extLst>
          </p:cNvPr>
          <p:cNvSpPr/>
          <p:nvPr/>
        </p:nvSpPr>
        <p:spPr>
          <a:xfrm>
            <a:off x="3628982" y="2864448"/>
            <a:ext cx="834171" cy="58077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4B976894-1AB6-284C-A103-E2987AD1897E}"/>
              </a:ext>
            </a:extLst>
          </p:cNvPr>
          <p:cNvSpPr/>
          <p:nvPr/>
        </p:nvSpPr>
        <p:spPr>
          <a:xfrm>
            <a:off x="4442411" y="1370118"/>
            <a:ext cx="624518" cy="58077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D42AC70-7DA4-8E42-8933-CD2557F433C0}"/>
              </a:ext>
            </a:extLst>
          </p:cNvPr>
          <p:cNvSpPr/>
          <p:nvPr/>
        </p:nvSpPr>
        <p:spPr>
          <a:xfrm>
            <a:off x="5468136" y="1360764"/>
            <a:ext cx="624518" cy="58077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905F414E-9204-F047-991F-9A599FCF854B}"/>
              </a:ext>
            </a:extLst>
          </p:cNvPr>
          <p:cNvSpPr/>
          <p:nvPr/>
        </p:nvSpPr>
        <p:spPr>
          <a:xfrm>
            <a:off x="5675568" y="2885056"/>
            <a:ext cx="834171" cy="58077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A25CD04-02EA-4A49-B1A4-A0FB06D9325D}"/>
              </a:ext>
            </a:extLst>
          </p:cNvPr>
          <p:cNvSpPr/>
          <p:nvPr/>
        </p:nvSpPr>
        <p:spPr>
          <a:xfrm>
            <a:off x="6691997" y="2871727"/>
            <a:ext cx="834171" cy="58077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E89037-E502-C745-B22A-84865542FEE5}"/>
                  </a:ext>
                </a:extLst>
              </p:cNvPr>
              <p:cNvSpPr txBox="1"/>
              <p:nvPr/>
            </p:nvSpPr>
            <p:spPr>
              <a:xfrm>
                <a:off x="2025160" y="4118460"/>
                <a:ext cx="4540474" cy="21123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𝑓</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𝑖𝑓</m:t>
                              </m:r>
                              <m:r>
                                <a:rPr lang="en-US" b="0" i="1" smtClean="0">
                                  <a:latin typeface="Cambria Math" panose="02040503050406030204" pitchFamily="18" charset="0"/>
                                  <a:ea typeface="Cambria Math" panose="02040503050406030204" pitchFamily="18" charset="0"/>
                                </a:rPr>
                                <m:t> </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sub>
                                <m:sup>
                                  <m:r>
                                    <a:rPr lang="en-US" b="0" i="1" smtClean="0">
                                      <a:latin typeface="Cambria Math" panose="02040503050406030204" pitchFamily="18" charset="0"/>
                                      <a:ea typeface="Cambria Math" panose="02040503050406030204" pitchFamily="18" charset="0"/>
                                    </a:rPr>
                                    <m:t>𝑡</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=0</m:t>
                                  </m:r>
                                </m:e>
                              </m:nary>
                            </m:e>
                            <m:e>
                              <m:rad>
                                <m:radPr>
                                  <m:degHide m:val="on"/>
                                  <m:ctrlPr>
                                    <a:rPr lang="en-US" i="1">
                                      <a:latin typeface="Cambria Math" panose="02040503050406030204" pitchFamily="18" charset="0"/>
                                    </a:rPr>
                                  </m:ctrlPr>
                                </m:radPr>
                                <m:deg/>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𝑙</m:t>
                                      </m:r>
                                    </m:sub>
                                    <m:sup>
                                      <m:r>
                                        <a:rPr lang="en-US" b="0" i="1" smtClean="0">
                                          <a:latin typeface="Cambria Math" panose="02040503050406030204" pitchFamily="18" charset="0"/>
                                        </a:rPr>
                                        <m:t>𝑡</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b="0" i="1" smtClean="0">
                                                      <a:latin typeface="Cambria Math" panose="02040503050406030204" pitchFamily="18" charset="0"/>
                                                    </a:rPr>
                                                    <m:t>𝑗</m:t>
                                                  </m:r>
                                                </m:sub>
                                                <m:sup>
                                                  <m:r>
                                                    <a:rPr lang="en-US" b="0" i="1" smtClean="0">
                                                      <a:latin typeface="Cambria Math" panose="02040503050406030204" pitchFamily="18" charset="0"/>
                                                    </a:rPr>
                                                    <m:t>𝑖</m:t>
                                                  </m:r>
                                                </m:sup>
                                              </m:sSubSup>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𝑖</m:t>
                                                  </m:r>
                                                </m:sup>
                                              </m:sSubSup>
                                            </m:e>
                                          </m:d>
                                        </m:e>
                                        <m:sup>
                                          <m:r>
                                            <a:rPr lang="en-US" i="1">
                                              <a:latin typeface="Cambria Math" panose="02040503050406030204" pitchFamily="18" charset="0"/>
                                            </a:rPr>
                                            <m:t>2</m:t>
                                          </m:r>
                                        </m:sup>
                                      </m:sSup>
                                    </m:e>
                                  </m:nary>
                                </m:e>
                              </m:rad>
                              <m:r>
                                <a:rPr lang="en-US" b="0" i="1" smtClean="0">
                                  <a:latin typeface="Cambria Math" panose="02040503050406030204" pitchFamily="18" charset="0"/>
                                </a:rPr>
                                <m:t>   </m:t>
                              </m:r>
                              <m:r>
                                <a:rPr lang="en-US" b="0" i="1" smtClean="0">
                                  <a:latin typeface="Cambria Math" panose="02040503050406030204" pitchFamily="18" charset="0"/>
                                </a:rPr>
                                <m:t>𝑜𝑡h𝑒𝑟𝑤𝑖𝑠𝑒</m:t>
                              </m:r>
                            </m:e>
                          </m:eqArr>
                        </m:e>
                      </m:d>
                    </m:oMath>
                  </m:oMathPara>
                </a14:m>
                <a:endParaRPr lang="en-US" dirty="0"/>
              </a:p>
            </p:txBody>
          </p:sp>
        </mc:Choice>
        <mc:Fallback xmlns="">
          <p:sp>
            <p:nvSpPr>
              <p:cNvPr id="8" name="TextBox 7">
                <a:extLst>
                  <a:ext uri="{FF2B5EF4-FFF2-40B4-BE49-F238E27FC236}">
                    <a16:creationId xmlns:a16="http://schemas.microsoft.com/office/drawing/2014/main" id="{67E89037-E502-C745-B22A-84865542FEE5}"/>
                  </a:ext>
                </a:extLst>
              </p:cNvPr>
              <p:cNvSpPr txBox="1">
                <a:spLocks noRot="1" noChangeAspect="1" noMove="1" noResize="1" noEditPoints="1" noAdjustHandles="1" noChangeArrowheads="1" noChangeShapeType="1" noTextEdit="1"/>
              </p:cNvSpPr>
              <p:nvPr/>
            </p:nvSpPr>
            <p:spPr>
              <a:xfrm>
                <a:off x="2025160" y="4118460"/>
                <a:ext cx="4540474" cy="2112310"/>
              </a:xfrm>
              <a:prstGeom prst="rect">
                <a:avLst/>
              </a:prstGeom>
              <a:blipFill>
                <a:blip r:embed="rId24"/>
                <a:stretch>
                  <a:fillRect t="-37725" b="-52096"/>
                </a:stretch>
              </a:blipFill>
            </p:spPr>
            <p:txBody>
              <a:bodyPr/>
              <a:lstStyle/>
              <a:p>
                <a:r>
                  <a:rPr lang="en-US">
                    <a:noFill/>
                  </a:rPr>
                  <a:t> </a:t>
                </a:r>
              </a:p>
            </p:txBody>
          </p:sp>
        </mc:Fallback>
      </mc:AlternateContent>
      <p:cxnSp>
        <p:nvCxnSpPr>
          <p:cNvPr id="80" name="Straight Connector 79">
            <a:extLst>
              <a:ext uri="{FF2B5EF4-FFF2-40B4-BE49-F238E27FC236}">
                <a16:creationId xmlns:a16="http://schemas.microsoft.com/office/drawing/2014/main" id="{EB12684F-5A3A-A64E-A731-4481E9A9FD57}"/>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34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9"/>
                                        </p:tgtEl>
                                        <p:attrNameLst>
                                          <p:attrName>style.visibility</p:attrName>
                                        </p:attrNameLst>
                                      </p:cBhvr>
                                      <p:to>
                                        <p:strVal val="visible"/>
                                      </p:to>
                                    </p:set>
                                    <p:animEffect transition="in" filter="barn(inVertical)">
                                      <p:cBhvr>
                                        <p:cTn id="11" dur="500"/>
                                        <p:tgtEl>
                                          <p:spTgt spid="11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22"/>
                                        </p:tgtEl>
                                        <p:attrNameLst>
                                          <p:attrName>style.visibility</p:attrName>
                                        </p:attrNameLst>
                                      </p:cBhvr>
                                      <p:to>
                                        <p:strVal val="visible"/>
                                      </p:to>
                                    </p:set>
                                    <p:animEffect transition="in" filter="barn(inVertical)">
                                      <p:cBhvr>
                                        <p:cTn id="15" dur="500"/>
                                        <p:tgtEl>
                                          <p:spTgt spid="122"/>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barn(inVertical)">
                                      <p:cBhvr>
                                        <p:cTn id="19" dur="500"/>
                                        <p:tgtEl>
                                          <p:spTgt spid="124"/>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123"/>
                                        </p:tgtEl>
                                        <p:attrNameLst>
                                          <p:attrName>style.visibility</p:attrName>
                                        </p:attrNameLst>
                                      </p:cBhvr>
                                      <p:to>
                                        <p:strVal val="visible"/>
                                      </p:to>
                                    </p:set>
                                    <p:animEffect transition="in" filter="barn(inVertical)">
                                      <p:cBhvr>
                                        <p:cTn id="23" dur="500"/>
                                        <p:tgtEl>
                                          <p:spTgt spid="123"/>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125"/>
                                        </p:tgtEl>
                                        <p:attrNameLst>
                                          <p:attrName>style.visibility</p:attrName>
                                        </p:attrNameLst>
                                      </p:cBhvr>
                                      <p:to>
                                        <p:strVal val="visible"/>
                                      </p:to>
                                    </p:set>
                                    <p:animEffect transition="in" filter="barn(inVertical)">
                                      <p:cBhvr>
                                        <p:cTn id="27" dur="500"/>
                                        <p:tgtEl>
                                          <p:spTgt spid="12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9" grpId="0" animBg="1"/>
      <p:bldP spid="122" grpId="0" animBg="1"/>
      <p:bldP spid="123" grpId="0" animBg="1"/>
      <p:bldP spid="124" grpId="0" animBg="1"/>
      <p:bldP spid="125"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26</a:t>
            </a:fld>
            <a:endParaRPr lang="en-US" dirty="0"/>
          </a:p>
        </p:txBody>
      </p:sp>
      <p:sp>
        <p:nvSpPr>
          <p:cNvPr id="80" name="Rounded Rectangle 79">
            <a:extLst>
              <a:ext uri="{FF2B5EF4-FFF2-40B4-BE49-F238E27FC236}">
                <a16:creationId xmlns:a16="http://schemas.microsoft.com/office/drawing/2014/main" id="{7C54411B-BF02-7449-9579-6F5554603AC4}"/>
              </a:ext>
            </a:extLst>
          </p:cNvPr>
          <p:cNvSpPr/>
          <p:nvPr/>
        </p:nvSpPr>
        <p:spPr>
          <a:xfrm>
            <a:off x="1148590" y="2363788"/>
            <a:ext cx="322808" cy="316086"/>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a:extLst>
              <a:ext uri="{FF2B5EF4-FFF2-40B4-BE49-F238E27FC236}">
                <a16:creationId xmlns:a16="http://schemas.microsoft.com/office/drawing/2014/main" id="{D22F59AE-FC1D-2047-A12D-439CF115FEA4}"/>
              </a:ext>
            </a:extLst>
          </p:cNvPr>
          <p:cNvSpPr/>
          <p:nvPr/>
        </p:nvSpPr>
        <p:spPr>
          <a:xfrm>
            <a:off x="2181523" y="2363788"/>
            <a:ext cx="322808" cy="316086"/>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0B43E7EA-9DE2-4248-88EE-0EA48BA1A7E9}"/>
              </a:ext>
            </a:extLst>
          </p:cNvPr>
          <p:cNvSpPr/>
          <p:nvPr/>
        </p:nvSpPr>
        <p:spPr>
          <a:xfrm>
            <a:off x="3214456" y="2363788"/>
            <a:ext cx="322808" cy="316086"/>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a:extLst>
              <a:ext uri="{FF2B5EF4-FFF2-40B4-BE49-F238E27FC236}">
                <a16:creationId xmlns:a16="http://schemas.microsoft.com/office/drawing/2014/main" id="{515999C5-F5FF-F947-80A6-84780FB09778}"/>
              </a:ext>
            </a:extLst>
          </p:cNvPr>
          <p:cNvSpPr/>
          <p:nvPr/>
        </p:nvSpPr>
        <p:spPr>
          <a:xfrm>
            <a:off x="5261810" y="2363788"/>
            <a:ext cx="322808" cy="316086"/>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a:extLst>
              <a:ext uri="{FF2B5EF4-FFF2-40B4-BE49-F238E27FC236}">
                <a16:creationId xmlns:a16="http://schemas.microsoft.com/office/drawing/2014/main" id="{554482C1-B568-B044-9E98-F013431DD104}"/>
              </a:ext>
            </a:extLst>
          </p:cNvPr>
          <p:cNvSpPr/>
          <p:nvPr/>
        </p:nvSpPr>
        <p:spPr>
          <a:xfrm>
            <a:off x="6289099" y="2363788"/>
            <a:ext cx="322808" cy="316086"/>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a:extLst>
              <a:ext uri="{FF2B5EF4-FFF2-40B4-BE49-F238E27FC236}">
                <a16:creationId xmlns:a16="http://schemas.microsoft.com/office/drawing/2014/main" id="{A3743A62-0017-994D-B255-18D65F8AF641}"/>
              </a:ext>
            </a:extLst>
          </p:cNvPr>
          <p:cNvSpPr/>
          <p:nvPr/>
        </p:nvSpPr>
        <p:spPr>
          <a:xfrm>
            <a:off x="4234521" y="2363788"/>
            <a:ext cx="322808" cy="316086"/>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a:extLst>
              <a:ext uri="{FF2B5EF4-FFF2-40B4-BE49-F238E27FC236}">
                <a16:creationId xmlns:a16="http://schemas.microsoft.com/office/drawing/2014/main" id="{1ABAC608-08F8-0941-9B84-20187CABED83}"/>
              </a:ext>
            </a:extLst>
          </p:cNvPr>
          <p:cNvSpPr/>
          <p:nvPr/>
        </p:nvSpPr>
        <p:spPr>
          <a:xfrm>
            <a:off x="7319210" y="2363788"/>
            <a:ext cx="322808" cy="316086"/>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a:extLst>
              <a:ext uri="{FF2B5EF4-FFF2-40B4-BE49-F238E27FC236}">
                <a16:creationId xmlns:a16="http://schemas.microsoft.com/office/drawing/2014/main" id="{5761ED92-AC84-EE40-9AA8-1B7A14C768B4}"/>
              </a:ext>
            </a:extLst>
          </p:cNvPr>
          <p:cNvSpPr/>
          <p:nvPr/>
        </p:nvSpPr>
        <p:spPr>
          <a:xfrm>
            <a:off x="8346499" y="2363788"/>
            <a:ext cx="322808" cy="316086"/>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BD390420-F2AA-0D4E-A112-410E52F322B2}"/>
                  </a:ext>
                </a:extLst>
              </p:cNvPr>
              <p:cNvSpPr txBox="1"/>
              <p:nvPr/>
            </p:nvSpPr>
            <p:spPr>
              <a:xfrm>
                <a:off x="801187" y="3042343"/>
                <a:ext cx="290016" cy="351378"/>
              </a:xfrm>
              <a:prstGeom prst="rect">
                <a:avLst/>
              </a:prstGeom>
              <a:solidFill>
                <a:schemeClr val="accent6">
                  <a:lumMod val="40000"/>
                  <a:lumOff val="60000"/>
                </a:schemeClr>
              </a:solidFill>
              <a:ln w="19050">
                <a:solidFill>
                  <a:schemeClr val="tx1"/>
                </a:solidFill>
              </a:ln>
            </p:spPr>
            <p:txBody>
              <a:bodyPr wrap="square" rtlCol="0">
                <a:spAutoFit/>
              </a:bodyPr>
              <a:lstStyle>
                <a:defPPr>
                  <a:defRPr lang="en-US"/>
                </a:defPPr>
                <a:lvl1pPr>
                  <a:defRPr sz="1200"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a:latin typeface="Cambria Math" panose="02040503050406030204" pitchFamily="18" charset="0"/>
                            </a:rPr>
                            <m:t>𝑥</m:t>
                          </m:r>
                        </m:e>
                        <m:sub>
                          <m:r>
                            <a:rPr lang="en-US" sz="1600" b="0" i="1">
                              <a:latin typeface="Cambria Math" panose="02040503050406030204" pitchFamily="18" charset="0"/>
                            </a:rPr>
                            <m:t>1</m:t>
                          </m:r>
                        </m:sub>
                        <m:sup>
                          <m:r>
                            <a:rPr lang="en-US" sz="1600" b="0" i="1" smtClean="0">
                              <a:latin typeface="Cambria Math" panose="02040503050406030204" pitchFamily="18" charset="0"/>
                            </a:rPr>
                            <m:t>𝑖</m:t>
                          </m:r>
                        </m:sup>
                      </m:sSubSup>
                    </m:oMath>
                  </m:oMathPara>
                </a14:m>
                <a:endParaRPr lang="en-US" sz="1600" b="0" dirty="0"/>
              </a:p>
            </p:txBody>
          </p:sp>
        </mc:Choice>
        <mc:Fallback xmlns="">
          <p:sp>
            <p:nvSpPr>
              <p:cNvPr id="128" name="TextBox 127">
                <a:extLst>
                  <a:ext uri="{FF2B5EF4-FFF2-40B4-BE49-F238E27FC236}">
                    <a16:creationId xmlns:a16="http://schemas.microsoft.com/office/drawing/2014/main" id="{BD390420-F2AA-0D4E-A112-410E52F322B2}"/>
                  </a:ext>
                </a:extLst>
              </p:cNvPr>
              <p:cNvSpPr txBox="1">
                <a:spLocks noRot="1" noChangeAspect="1" noMove="1" noResize="1" noEditPoints="1" noAdjustHandles="1" noChangeArrowheads="1" noChangeShapeType="1" noTextEdit="1"/>
              </p:cNvSpPr>
              <p:nvPr/>
            </p:nvSpPr>
            <p:spPr>
              <a:xfrm>
                <a:off x="801187" y="3042343"/>
                <a:ext cx="290016" cy="351378"/>
              </a:xfrm>
              <a:prstGeom prst="rect">
                <a:avLst/>
              </a:prstGeom>
              <a:blipFill>
                <a:blip r:embed="rId3"/>
                <a:stretch>
                  <a:fillRect r="-3846"/>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9B03F8A1-5269-6C43-974C-D7C87CC462ED}"/>
                  </a:ext>
                </a:extLst>
              </p:cNvPr>
              <p:cNvSpPr txBox="1"/>
              <p:nvPr/>
            </p:nvSpPr>
            <p:spPr>
              <a:xfrm>
                <a:off x="1830398" y="3041796"/>
                <a:ext cx="290016" cy="351891"/>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up>
                          <m:r>
                            <a:rPr lang="en-US" sz="1600" b="0" i="1" smtClean="0">
                              <a:latin typeface="Cambria Math" panose="02040503050406030204" pitchFamily="18" charset="0"/>
                            </a:rPr>
                            <m:t>𝑖</m:t>
                          </m:r>
                        </m:sup>
                      </m:sSubSup>
                    </m:oMath>
                  </m:oMathPara>
                </a14:m>
                <a:endParaRPr lang="en-US" sz="1600" b="0" dirty="0"/>
              </a:p>
            </p:txBody>
          </p:sp>
        </mc:Choice>
        <mc:Fallback xmlns="">
          <p:sp>
            <p:nvSpPr>
              <p:cNvPr id="129" name="TextBox 128">
                <a:extLst>
                  <a:ext uri="{FF2B5EF4-FFF2-40B4-BE49-F238E27FC236}">
                    <a16:creationId xmlns:a16="http://schemas.microsoft.com/office/drawing/2014/main" id="{9B03F8A1-5269-6C43-974C-D7C87CC462ED}"/>
                  </a:ext>
                </a:extLst>
              </p:cNvPr>
              <p:cNvSpPr txBox="1">
                <a:spLocks noRot="1" noChangeAspect="1" noMove="1" noResize="1" noEditPoints="1" noAdjustHandles="1" noChangeArrowheads="1" noChangeShapeType="1" noTextEdit="1"/>
              </p:cNvSpPr>
              <p:nvPr/>
            </p:nvSpPr>
            <p:spPr>
              <a:xfrm>
                <a:off x="1830398" y="3041796"/>
                <a:ext cx="290016" cy="351891"/>
              </a:xfrm>
              <a:prstGeom prst="rect">
                <a:avLst/>
              </a:prstGeom>
              <a:blipFill>
                <a:blip r:embed="rId4"/>
                <a:stretch>
                  <a:fillRect r="-83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69D1DC91-F658-924B-A420-5D566968ED24}"/>
                  </a:ext>
                </a:extLst>
              </p:cNvPr>
              <p:cNvSpPr txBox="1"/>
              <p:nvPr/>
            </p:nvSpPr>
            <p:spPr>
              <a:xfrm>
                <a:off x="2863331" y="3041796"/>
                <a:ext cx="290016" cy="353174"/>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3</m:t>
                          </m:r>
                        </m:sub>
                        <m:sup>
                          <m:r>
                            <a:rPr lang="en-US" sz="1600" b="0" i="1" smtClean="0">
                              <a:latin typeface="Cambria Math" panose="02040503050406030204" pitchFamily="18" charset="0"/>
                            </a:rPr>
                            <m:t>𝑖</m:t>
                          </m:r>
                        </m:sup>
                      </m:sSubSup>
                    </m:oMath>
                  </m:oMathPara>
                </a14:m>
                <a:endParaRPr lang="en-US" sz="1600" b="0" dirty="0"/>
              </a:p>
            </p:txBody>
          </p:sp>
        </mc:Choice>
        <mc:Fallback xmlns="">
          <p:sp>
            <p:nvSpPr>
              <p:cNvPr id="130" name="TextBox 129">
                <a:extLst>
                  <a:ext uri="{FF2B5EF4-FFF2-40B4-BE49-F238E27FC236}">
                    <a16:creationId xmlns:a16="http://schemas.microsoft.com/office/drawing/2014/main" id="{69D1DC91-F658-924B-A420-5D566968ED24}"/>
                  </a:ext>
                </a:extLst>
              </p:cNvPr>
              <p:cNvSpPr txBox="1">
                <a:spLocks noRot="1" noChangeAspect="1" noMove="1" noResize="1" noEditPoints="1" noAdjustHandles="1" noChangeArrowheads="1" noChangeShapeType="1" noTextEdit="1"/>
              </p:cNvSpPr>
              <p:nvPr/>
            </p:nvSpPr>
            <p:spPr>
              <a:xfrm>
                <a:off x="2863331" y="3041796"/>
                <a:ext cx="290016" cy="353174"/>
              </a:xfrm>
              <a:prstGeom prst="rect">
                <a:avLst/>
              </a:prstGeom>
              <a:blipFill>
                <a:blip r:embed="rId5"/>
                <a:stretch>
                  <a:fillRect r="-800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536B5935-15C3-664C-AF41-94BFC4217F09}"/>
                  </a:ext>
                </a:extLst>
              </p:cNvPr>
              <p:cNvSpPr txBox="1"/>
              <p:nvPr/>
            </p:nvSpPr>
            <p:spPr>
              <a:xfrm>
                <a:off x="3897421" y="3041795"/>
                <a:ext cx="290016" cy="350865"/>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up>
                          <m:r>
                            <a:rPr lang="en-US" sz="1600" b="0" i="1" smtClean="0">
                              <a:latin typeface="Cambria Math" panose="02040503050406030204" pitchFamily="18" charset="0"/>
                            </a:rPr>
                            <m:t>𝑖</m:t>
                          </m:r>
                        </m:sup>
                      </m:sSubSup>
                    </m:oMath>
                  </m:oMathPara>
                </a14:m>
                <a:endParaRPr lang="en-US" sz="1600" dirty="0"/>
              </a:p>
            </p:txBody>
          </p:sp>
        </mc:Choice>
        <mc:Fallback xmlns="">
          <p:sp>
            <p:nvSpPr>
              <p:cNvPr id="131" name="TextBox 130">
                <a:extLst>
                  <a:ext uri="{FF2B5EF4-FFF2-40B4-BE49-F238E27FC236}">
                    <a16:creationId xmlns:a16="http://schemas.microsoft.com/office/drawing/2014/main" id="{536B5935-15C3-664C-AF41-94BFC4217F09}"/>
                  </a:ext>
                </a:extLst>
              </p:cNvPr>
              <p:cNvSpPr txBox="1">
                <a:spLocks noRot="1" noChangeAspect="1" noMove="1" noResize="1" noEditPoints="1" noAdjustHandles="1" noChangeArrowheads="1" noChangeShapeType="1" noTextEdit="1"/>
              </p:cNvSpPr>
              <p:nvPr/>
            </p:nvSpPr>
            <p:spPr>
              <a:xfrm>
                <a:off x="3897421" y="3041795"/>
                <a:ext cx="290016" cy="350865"/>
              </a:xfrm>
              <a:prstGeom prst="rect">
                <a:avLst/>
              </a:prstGeom>
              <a:blipFill>
                <a:blip r:embed="rId6"/>
                <a:stretch>
                  <a:fillRect r="-7692"/>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57D65B50-14A3-E54D-9A45-C46B5E061455}"/>
                  </a:ext>
                </a:extLst>
              </p:cNvPr>
              <p:cNvSpPr txBox="1"/>
              <p:nvPr/>
            </p:nvSpPr>
            <p:spPr>
              <a:xfrm>
                <a:off x="4914364" y="3041794"/>
                <a:ext cx="290016" cy="356957"/>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5</m:t>
                          </m:r>
                        </m:sub>
                        <m:sup>
                          <m:r>
                            <a:rPr lang="en-US" sz="1600" b="0" i="1" smtClean="0">
                              <a:latin typeface="Cambria Math" panose="02040503050406030204" pitchFamily="18" charset="0"/>
                            </a:rPr>
                            <m:t>𝑖</m:t>
                          </m:r>
                        </m:sup>
                      </m:sSubSup>
                    </m:oMath>
                  </m:oMathPara>
                </a14:m>
                <a:endParaRPr lang="en-US" sz="1600" b="0" dirty="0"/>
              </a:p>
            </p:txBody>
          </p:sp>
        </mc:Choice>
        <mc:Fallback xmlns="">
          <p:sp>
            <p:nvSpPr>
              <p:cNvPr id="132" name="TextBox 131">
                <a:extLst>
                  <a:ext uri="{FF2B5EF4-FFF2-40B4-BE49-F238E27FC236}">
                    <a16:creationId xmlns:a16="http://schemas.microsoft.com/office/drawing/2014/main" id="{57D65B50-14A3-E54D-9A45-C46B5E061455}"/>
                  </a:ext>
                </a:extLst>
              </p:cNvPr>
              <p:cNvSpPr txBox="1">
                <a:spLocks noRot="1" noChangeAspect="1" noMove="1" noResize="1" noEditPoints="1" noAdjustHandles="1" noChangeArrowheads="1" noChangeShapeType="1" noTextEdit="1"/>
              </p:cNvSpPr>
              <p:nvPr/>
            </p:nvSpPr>
            <p:spPr>
              <a:xfrm>
                <a:off x="4914364" y="3041794"/>
                <a:ext cx="290016" cy="356957"/>
              </a:xfrm>
              <a:prstGeom prst="rect">
                <a:avLst/>
              </a:prstGeom>
              <a:blipFill>
                <a:blip r:embed="rId7"/>
                <a:stretch>
                  <a:fillRect r="-400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013214F9-8734-7344-8075-94FB3F218FAE}"/>
                  </a:ext>
                </a:extLst>
              </p:cNvPr>
              <p:cNvSpPr txBox="1"/>
              <p:nvPr/>
            </p:nvSpPr>
            <p:spPr>
              <a:xfrm>
                <a:off x="5945735" y="3041794"/>
                <a:ext cx="290016" cy="353430"/>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6</m:t>
                          </m:r>
                        </m:sub>
                        <m:sup>
                          <m:r>
                            <a:rPr lang="en-US" sz="1600" b="0" i="1" smtClean="0">
                              <a:latin typeface="Cambria Math" panose="02040503050406030204" pitchFamily="18" charset="0"/>
                            </a:rPr>
                            <m:t>𝑖</m:t>
                          </m:r>
                        </m:sup>
                      </m:sSubSup>
                    </m:oMath>
                  </m:oMathPara>
                </a14:m>
                <a:endParaRPr lang="en-US" sz="1600" dirty="0"/>
              </a:p>
            </p:txBody>
          </p:sp>
        </mc:Choice>
        <mc:Fallback xmlns="">
          <p:sp>
            <p:nvSpPr>
              <p:cNvPr id="133" name="TextBox 132">
                <a:extLst>
                  <a:ext uri="{FF2B5EF4-FFF2-40B4-BE49-F238E27FC236}">
                    <a16:creationId xmlns:a16="http://schemas.microsoft.com/office/drawing/2014/main" id="{013214F9-8734-7344-8075-94FB3F218FAE}"/>
                  </a:ext>
                </a:extLst>
              </p:cNvPr>
              <p:cNvSpPr txBox="1">
                <a:spLocks noRot="1" noChangeAspect="1" noMove="1" noResize="1" noEditPoints="1" noAdjustHandles="1" noChangeArrowheads="1" noChangeShapeType="1" noTextEdit="1"/>
              </p:cNvSpPr>
              <p:nvPr/>
            </p:nvSpPr>
            <p:spPr>
              <a:xfrm>
                <a:off x="5945735" y="3041794"/>
                <a:ext cx="290016" cy="353430"/>
              </a:xfrm>
              <a:prstGeom prst="rect">
                <a:avLst/>
              </a:prstGeom>
              <a:blipFill>
                <a:blip r:embed="rId8"/>
                <a:stretch>
                  <a:fillRect r="-7692"/>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C7CAE5EC-1A2B-394C-A553-152BA5A36BE0}"/>
                  </a:ext>
                </a:extLst>
              </p:cNvPr>
              <p:cNvSpPr txBox="1"/>
              <p:nvPr/>
            </p:nvSpPr>
            <p:spPr>
              <a:xfrm>
                <a:off x="6973024" y="3041793"/>
                <a:ext cx="290016" cy="350865"/>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7</m:t>
                          </m:r>
                        </m:sub>
                        <m:sup>
                          <m:r>
                            <a:rPr lang="en-US" sz="1600" b="0" i="1" smtClean="0">
                              <a:latin typeface="Cambria Math" panose="02040503050406030204" pitchFamily="18" charset="0"/>
                            </a:rPr>
                            <m:t>𝑖</m:t>
                          </m:r>
                        </m:sup>
                      </m:sSubSup>
                    </m:oMath>
                  </m:oMathPara>
                </a14:m>
                <a:endParaRPr lang="en-US" sz="1600" dirty="0"/>
              </a:p>
            </p:txBody>
          </p:sp>
        </mc:Choice>
        <mc:Fallback xmlns="">
          <p:sp>
            <p:nvSpPr>
              <p:cNvPr id="134" name="TextBox 133">
                <a:extLst>
                  <a:ext uri="{FF2B5EF4-FFF2-40B4-BE49-F238E27FC236}">
                    <a16:creationId xmlns:a16="http://schemas.microsoft.com/office/drawing/2014/main" id="{C7CAE5EC-1A2B-394C-A553-152BA5A36BE0}"/>
                  </a:ext>
                </a:extLst>
              </p:cNvPr>
              <p:cNvSpPr txBox="1">
                <a:spLocks noRot="1" noChangeAspect="1" noMove="1" noResize="1" noEditPoints="1" noAdjustHandles="1" noChangeArrowheads="1" noChangeShapeType="1" noTextEdit="1"/>
              </p:cNvSpPr>
              <p:nvPr/>
            </p:nvSpPr>
            <p:spPr>
              <a:xfrm>
                <a:off x="6973024" y="3041793"/>
                <a:ext cx="290016" cy="350865"/>
              </a:xfrm>
              <a:prstGeom prst="rect">
                <a:avLst/>
              </a:prstGeom>
              <a:blipFill>
                <a:blip r:embed="rId9"/>
                <a:stretch>
                  <a:fillRect r="-7692"/>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AB2D3585-68EB-6E4F-A946-C534B5A9CC06}"/>
                  </a:ext>
                </a:extLst>
              </p:cNvPr>
              <p:cNvSpPr txBox="1"/>
              <p:nvPr/>
            </p:nvSpPr>
            <p:spPr>
              <a:xfrm>
                <a:off x="8000313" y="3041792"/>
                <a:ext cx="290016" cy="353558"/>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8</m:t>
                          </m:r>
                        </m:sub>
                        <m:sup>
                          <m:r>
                            <a:rPr lang="en-US" sz="1600" b="0" i="1" smtClean="0">
                              <a:latin typeface="Cambria Math" panose="02040503050406030204" pitchFamily="18" charset="0"/>
                            </a:rPr>
                            <m:t>𝑖</m:t>
                          </m:r>
                        </m:sup>
                      </m:sSubSup>
                    </m:oMath>
                  </m:oMathPara>
                </a14:m>
                <a:endParaRPr lang="en-US" sz="1600" b="0" dirty="0"/>
              </a:p>
            </p:txBody>
          </p:sp>
        </mc:Choice>
        <mc:Fallback xmlns="">
          <p:sp>
            <p:nvSpPr>
              <p:cNvPr id="135" name="TextBox 134">
                <a:extLst>
                  <a:ext uri="{FF2B5EF4-FFF2-40B4-BE49-F238E27FC236}">
                    <a16:creationId xmlns:a16="http://schemas.microsoft.com/office/drawing/2014/main" id="{AB2D3585-68EB-6E4F-A946-C534B5A9CC06}"/>
                  </a:ext>
                </a:extLst>
              </p:cNvPr>
              <p:cNvSpPr txBox="1">
                <a:spLocks noRot="1" noChangeAspect="1" noMove="1" noResize="1" noEditPoints="1" noAdjustHandles="1" noChangeArrowheads="1" noChangeShapeType="1" noTextEdit="1"/>
              </p:cNvSpPr>
              <p:nvPr/>
            </p:nvSpPr>
            <p:spPr>
              <a:xfrm>
                <a:off x="8000313" y="3041792"/>
                <a:ext cx="290016" cy="353558"/>
              </a:xfrm>
              <a:prstGeom prst="rect">
                <a:avLst/>
              </a:prstGeom>
              <a:blipFill>
                <a:blip r:embed="rId10"/>
                <a:stretch>
                  <a:fillRect r="-8000"/>
                </a:stretch>
              </a:blipFill>
              <a:ln>
                <a:solidFill>
                  <a:schemeClr val="tx1"/>
                </a:solidFill>
              </a:ln>
            </p:spPr>
            <p:txBody>
              <a:bodyPr/>
              <a:lstStyle/>
              <a:p>
                <a:r>
                  <a:rPr lang="en-US">
                    <a:noFill/>
                  </a:rPr>
                  <a:t> </a:t>
                </a:r>
              </a:p>
            </p:txBody>
          </p:sp>
        </mc:Fallback>
      </mc:AlternateContent>
      <p:cxnSp>
        <p:nvCxnSpPr>
          <p:cNvPr id="136" name="Straight Arrow Connector 135">
            <a:extLst>
              <a:ext uri="{FF2B5EF4-FFF2-40B4-BE49-F238E27FC236}">
                <a16:creationId xmlns:a16="http://schemas.microsoft.com/office/drawing/2014/main" id="{B7E060E6-9698-6C42-9706-62F1287A9B8D}"/>
              </a:ext>
            </a:extLst>
          </p:cNvPr>
          <p:cNvCxnSpPr>
            <a:cxnSpLocks/>
            <a:stCxn id="128" idx="0"/>
            <a:endCxn id="80" idx="2"/>
          </p:cNvCxnSpPr>
          <p:nvPr/>
        </p:nvCxnSpPr>
        <p:spPr>
          <a:xfrm flipV="1">
            <a:off x="946195" y="2679874"/>
            <a:ext cx="363799" cy="362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1ADFDB41-61D2-204E-A8D4-A36EE4A6D657}"/>
              </a:ext>
            </a:extLst>
          </p:cNvPr>
          <p:cNvCxnSpPr>
            <a:cxnSpLocks/>
            <a:stCxn id="129" idx="0"/>
            <a:endCxn id="81" idx="2"/>
          </p:cNvCxnSpPr>
          <p:nvPr/>
        </p:nvCxnSpPr>
        <p:spPr>
          <a:xfrm flipV="1">
            <a:off x="1975406" y="2679874"/>
            <a:ext cx="367521" cy="361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E1CB3494-849E-DC46-94BB-8E8383E4BF9D}"/>
              </a:ext>
            </a:extLst>
          </p:cNvPr>
          <p:cNvCxnSpPr>
            <a:cxnSpLocks/>
            <a:stCxn id="130" idx="0"/>
            <a:endCxn id="82" idx="2"/>
          </p:cNvCxnSpPr>
          <p:nvPr/>
        </p:nvCxnSpPr>
        <p:spPr>
          <a:xfrm flipV="1">
            <a:off x="3008339" y="2679874"/>
            <a:ext cx="367521" cy="361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3581561-2C22-CF46-AD17-6F75A3CD9EE7}"/>
              </a:ext>
            </a:extLst>
          </p:cNvPr>
          <p:cNvCxnSpPr>
            <a:cxnSpLocks/>
            <a:stCxn id="131" idx="0"/>
            <a:endCxn id="121" idx="2"/>
          </p:cNvCxnSpPr>
          <p:nvPr/>
        </p:nvCxnSpPr>
        <p:spPr>
          <a:xfrm flipV="1">
            <a:off x="4042429" y="2679874"/>
            <a:ext cx="353496" cy="3619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32EAE04D-0690-4A44-AB9B-C1EBC32E7DE9}"/>
              </a:ext>
            </a:extLst>
          </p:cNvPr>
          <p:cNvCxnSpPr>
            <a:cxnSpLocks/>
            <a:stCxn id="132" idx="0"/>
            <a:endCxn id="97" idx="2"/>
          </p:cNvCxnSpPr>
          <p:nvPr/>
        </p:nvCxnSpPr>
        <p:spPr>
          <a:xfrm flipV="1">
            <a:off x="5059372" y="2679874"/>
            <a:ext cx="363842" cy="361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D99FF5D2-679D-D94E-B28D-76EC8ABBE98F}"/>
              </a:ext>
            </a:extLst>
          </p:cNvPr>
          <p:cNvCxnSpPr>
            <a:cxnSpLocks/>
            <a:stCxn id="133" idx="0"/>
            <a:endCxn id="120" idx="2"/>
          </p:cNvCxnSpPr>
          <p:nvPr/>
        </p:nvCxnSpPr>
        <p:spPr>
          <a:xfrm flipV="1">
            <a:off x="6090743" y="2679874"/>
            <a:ext cx="359760" cy="361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E354689A-7A27-D542-9421-9F3C7E1848E3}"/>
              </a:ext>
            </a:extLst>
          </p:cNvPr>
          <p:cNvCxnSpPr>
            <a:cxnSpLocks/>
            <a:stCxn id="134" idx="0"/>
            <a:endCxn id="126" idx="2"/>
          </p:cNvCxnSpPr>
          <p:nvPr/>
        </p:nvCxnSpPr>
        <p:spPr>
          <a:xfrm flipV="1">
            <a:off x="7118032" y="2679874"/>
            <a:ext cx="362582" cy="361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D750CEAD-2CA7-AE47-9639-BCA412E89043}"/>
              </a:ext>
            </a:extLst>
          </p:cNvPr>
          <p:cNvCxnSpPr>
            <a:cxnSpLocks/>
            <a:stCxn id="135" idx="0"/>
            <a:endCxn id="127" idx="2"/>
          </p:cNvCxnSpPr>
          <p:nvPr/>
        </p:nvCxnSpPr>
        <p:spPr>
          <a:xfrm flipV="1">
            <a:off x="8145321" y="2679874"/>
            <a:ext cx="362582" cy="361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3B74225C-4F78-D140-AC2C-F84BC903D0EE}"/>
                  </a:ext>
                </a:extLst>
              </p:cNvPr>
              <p:cNvSpPr txBox="1"/>
              <p:nvPr/>
            </p:nvSpPr>
            <p:spPr>
              <a:xfrm>
                <a:off x="8360072" y="1562879"/>
                <a:ext cx="487645" cy="355418"/>
              </a:xfrm>
              <a:prstGeom prst="rect">
                <a:avLst/>
              </a:prstGeom>
              <a:solidFill>
                <a:schemeClr val="bg1">
                  <a:lumMod val="75000"/>
                </a:schemeClr>
              </a:solidFill>
              <a:ln>
                <a:solidFill>
                  <a:schemeClr val="bg1">
                    <a:lumMod val="75000"/>
                  </a:schemeClr>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en-US" sz="1600" b="1" i="1" smtClean="0">
                              <a:solidFill>
                                <a:schemeClr val="tx1"/>
                              </a:solidFill>
                              <a:latin typeface="Cambria Math" panose="02040503050406030204" pitchFamily="18" charset="0"/>
                            </a:rPr>
                            <m:t>𝒚</m:t>
                          </m:r>
                        </m:e>
                        <m:sub>
                          <m:r>
                            <a:rPr lang="en-US" sz="1600" b="1" i="1" smtClean="0">
                              <a:solidFill>
                                <a:schemeClr val="tx1"/>
                              </a:solidFill>
                              <a:latin typeface="Cambria Math" panose="02040503050406030204" pitchFamily="18" charset="0"/>
                            </a:rPr>
                            <m:t>𝟕</m:t>
                          </m:r>
                        </m:sub>
                        <m:sup>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𝒊</m:t>
                          </m:r>
                        </m:sup>
                      </m:sSubSup>
                    </m:oMath>
                  </m:oMathPara>
                </a14:m>
                <a:endParaRPr lang="en-US" sz="1600" b="1" dirty="0">
                  <a:solidFill>
                    <a:schemeClr val="tx1"/>
                  </a:solidFill>
                </a:endParaRPr>
              </a:p>
            </p:txBody>
          </p:sp>
        </mc:Choice>
        <mc:Fallback xmlns="">
          <p:sp>
            <p:nvSpPr>
              <p:cNvPr id="144" name="TextBox 143">
                <a:extLst>
                  <a:ext uri="{FF2B5EF4-FFF2-40B4-BE49-F238E27FC236}">
                    <a16:creationId xmlns:a16="http://schemas.microsoft.com/office/drawing/2014/main" id="{3B74225C-4F78-D140-AC2C-F84BC903D0EE}"/>
                  </a:ext>
                </a:extLst>
              </p:cNvPr>
              <p:cNvSpPr txBox="1">
                <a:spLocks noRot="1" noChangeAspect="1" noMove="1" noResize="1" noEditPoints="1" noAdjustHandles="1" noChangeArrowheads="1" noChangeShapeType="1" noTextEdit="1"/>
              </p:cNvSpPr>
              <p:nvPr/>
            </p:nvSpPr>
            <p:spPr>
              <a:xfrm>
                <a:off x="8360072" y="1562879"/>
                <a:ext cx="487645" cy="355418"/>
              </a:xfrm>
              <a:prstGeom prst="rect">
                <a:avLst/>
              </a:prstGeom>
              <a:blipFill>
                <a:blip r:embed="rId11"/>
                <a:stretch>
                  <a:fillRect/>
                </a:stretch>
              </a:blipFill>
              <a:ln>
                <a:solidFill>
                  <a:schemeClr val="bg1">
                    <a:lumMod val="75000"/>
                  </a:schemeClr>
                </a:solidFill>
              </a:ln>
            </p:spPr>
            <p:txBody>
              <a:bodyPr/>
              <a:lstStyle/>
              <a:p>
                <a:r>
                  <a:rPr lang="en-US">
                    <a:noFill/>
                  </a:rPr>
                  <a:t> </a:t>
                </a:r>
              </a:p>
            </p:txBody>
          </p:sp>
        </mc:Fallback>
      </mc:AlternateContent>
      <p:cxnSp>
        <p:nvCxnSpPr>
          <p:cNvPr id="145" name="Straight Arrow Connector 144">
            <a:extLst>
              <a:ext uri="{FF2B5EF4-FFF2-40B4-BE49-F238E27FC236}">
                <a16:creationId xmlns:a16="http://schemas.microsoft.com/office/drawing/2014/main" id="{0C4CA0C4-AFBB-AE4D-9F2C-83C0ABA4AD2A}"/>
              </a:ext>
            </a:extLst>
          </p:cNvPr>
          <p:cNvCxnSpPr>
            <a:cxnSpLocks/>
            <a:stCxn id="127" idx="0"/>
            <a:endCxn id="144" idx="2"/>
          </p:cNvCxnSpPr>
          <p:nvPr/>
        </p:nvCxnSpPr>
        <p:spPr>
          <a:xfrm flipV="1">
            <a:off x="8507903" y="1918297"/>
            <a:ext cx="95992" cy="445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B3172B7F-36A3-AB42-8963-27DBB493050F}"/>
                  </a:ext>
                </a:extLst>
              </p:cNvPr>
              <p:cNvSpPr txBox="1"/>
              <p:nvPr/>
            </p:nvSpPr>
            <p:spPr>
              <a:xfrm>
                <a:off x="7325393" y="1582423"/>
                <a:ext cx="429438" cy="357534"/>
              </a:xfrm>
              <a:prstGeom prst="rect">
                <a:avLst/>
              </a:prstGeom>
              <a:solidFill>
                <a:schemeClr val="bg1">
                  <a:lumMod val="75000"/>
                </a:schemeClr>
              </a:solidFill>
              <a:ln>
                <a:solidFill>
                  <a:schemeClr val="bg1">
                    <a:lumMod val="75000"/>
                  </a:schemeClr>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en-US" sz="1600" b="1" i="1" smtClean="0">
                              <a:solidFill>
                                <a:schemeClr val="tx1"/>
                              </a:solidFill>
                              <a:latin typeface="Cambria Math" panose="02040503050406030204" pitchFamily="18" charset="0"/>
                            </a:rPr>
                            <m:t>𝒚</m:t>
                          </m:r>
                        </m:e>
                        <m:sub>
                          <m:r>
                            <a:rPr lang="en-US" sz="1600" b="1" i="1" smtClean="0">
                              <a:solidFill>
                                <a:schemeClr val="tx1"/>
                              </a:solidFill>
                              <a:latin typeface="Cambria Math" panose="02040503050406030204" pitchFamily="18" charset="0"/>
                            </a:rPr>
                            <m:t>𝟔</m:t>
                          </m:r>
                        </m:sub>
                        <m:sup>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𝒊</m:t>
                          </m:r>
                        </m:sup>
                      </m:sSubSup>
                    </m:oMath>
                  </m:oMathPara>
                </a14:m>
                <a:endParaRPr lang="en-US" sz="1600" b="1" dirty="0">
                  <a:solidFill>
                    <a:schemeClr val="tx1"/>
                  </a:solidFill>
                </a:endParaRPr>
              </a:p>
            </p:txBody>
          </p:sp>
        </mc:Choice>
        <mc:Fallback xmlns="">
          <p:sp>
            <p:nvSpPr>
              <p:cNvPr id="146" name="TextBox 145">
                <a:extLst>
                  <a:ext uri="{FF2B5EF4-FFF2-40B4-BE49-F238E27FC236}">
                    <a16:creationId xmlns:a16="http://schemas.microsoft.com/office/drawing/2014/main" id="{B3172B7F-36A3-AB42-8963-27DBB493050F}"/>
                  </a:ext>
                </a:extLst>
              </p:cNvPr>
              <p:cNvSpPr txBox="1">
                <a:spLocks noRot="1" noChangeAspect="1" noMove="1" noResize="1" noEditPoints="1" noAdjustHandles="1" noChangeArrowheads="1" noChangeShapeType="1" noTextEdit="1"/>
              </p:cNvSpPr>
              <p:nvPr/>
            </p:nvSpPr>
            <p:spPr>
              <a:xfrm>
                <a:off x="7325393" y="1582423"/>
                <a:ext cx="429438" cy="357534"/>
              </a:xfrm>
              <a:prstGeom prst="rect">
                <a:avLst/>
              </a:prstGeom>
              <a:blipFill>
                <a:blip r:embed="rId12"/>
                <a:stretch>
                  <a:fillRect/>
                </a:stretch>
              </a:blipFill>
              <a:ln>
                <a:solidFill>
                  <a:schemeClr val="bg1">
                    <a:lumMod val="75000"/>
                  </a:schemeClr>
                </a:solidFill>
              </a:ln>
            </p:spPr>
            <p:txBody>
              <a:bodyPr/>
              <a:lstStyle/>
              <a:p>
                <a:r>
                  <a:rPr lang="en-US">
                    <a:noFill/>
                  </a:rPr>
                  <a:t> </a:t>
                </a:r>
              </a:p>
            </p:txBody>
          </p:sp>
        </mc:Fallback>
      </mc:AlternateContent>
      <p:cxnSp>
        <p:nvCxnSpPr>
          <p:cNvPr id="147" name="Straight Arrow Connector 146">
            <a:extLst>
              <a:ext uri="{FF2B5EF4-FFF2-40B4-BE49-F238E27FC236}">
                <a16:creationId xmlns:a16="http://schemas.microsoft.com/office/drawing/2014/main" id="{0D99B421-B0C5-D94B-82ED-578812106397}"/>
              </a:ext>
            </a:extLst>
          </p:cNvPr>
          <p:cNvCxnSpPr>
            <a:cxnSpLocks/>
            <a:stCxn id="126" idx="0"/>
            <a:endCxn id="146" idx="2"/>
          </p:cNvCxnSpPr>
          <p:nvPr/>
        </p:nvCxnSpPr>
        <p:spPr>
          <a:xfrm flipV="1">
            <a:off x="7480614" y="1939957"/>
            <a:ext cx="59498" cy="423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FC67CD7A-8CC2-B24A-958C-A6F4447C1CAB}"/>
                  </a:ext>
                </a:extLst>
              </p:cNvPr>
              <p:cNvSpPr txBox="1"/>
              <p:nvPr/>
            </p:nvSpPr>
            <p:spPr>
              <a:xfrm>
                <a:off x="6304084" y="1552279"/>
                <a:ext cx="418172" cy="361189"/>
              </a:xfrm>
              <a:prstGeom prst="rect">
                <a:avLst/>
              </a:prstGeom>
              <a:solidFill>
                <a:schemeClr val="bg1">
                  <a:lumMod val="75000"/>
                </a:schemeClr>
              </a:solidFill>
              <a:ln>
                <a:solidFill>
                  <a:schemeClr val="bg1">
                    <a:lumMod val="75000"/>
                  </a:schemeClr>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en-US" sz="1600" b="1" i="1" smtClean="0">
                              <a:solidFill>
                                <a:schemeClr val="tx1"/>
                              </a:solidFill>
                              <a:latin typeface="Cambria Math" panose="02040503050406030204" pitchFamily="18" charset="0"/>
                            </a:rPr>
                            <m:t>𝒚</m:t>
                          </m:r>
                        </m:e>
                        <m:sub>
                          <m:r>
                            <a:rPr lang="en-US" sz="1600" b="1" i="1" smtClean="0">
                              <a:solidFill>
                                <a:schemeClr val="tx1"/>
                              </a:solidFill>
                              <a:latin typeface="Cambria Math" panose="02040503050406030204" pitchFamily="18" charset="0"/>
                            </a:rPr>
                            <m:t>𝟓</m:t>
                          </m:r>
                        </m:sub>
                        <m:sup>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𝒊</m:t>
                          </m:r>
                        </m:sup>
                      </m:sSubSup>
                    </m:oMath>
                  </m:oMathPara>
                </a14:m>
                <a:endParaRPr lang="en-US" sz="1600" b="1" dirty="0">
                  <a:solidFill>
                    <a:schemeClr val="tx1"/>
                  </a:solidFill>
                </a:endParaRPr>
              </a:p>
            </p:txBody>
          </p:sp>
        </mc:Choice>
        <mc:Fallback xmlns="">
          <p:sp>
            <p:nvSpPr>
              <p:cNvPr id="148" name="TextBox 147">
                <a:extLst>
                  <a:ext uri="{FF2B5EF4-FFF2-40B4-BE49-F238E27FC236}">
                    <a16:creationId xmlns:a16="http://schemas.microsoft.com/office/drawing/2014/main" id="{FC67CD7A-8CC2-B24A-958C-A6F4447C1CAB}"/>
                  </a:ext>
                </a:extLst>
              </p:cNvPr>
              <p:cNvSpPr txBox="1">
                <a:spLocks noRot="1" noChangeAspect="1" noMove="1" noResize="1" noEditPoints="1" noAdjustHandles="1" noChangeArrowheads="1" noChangeShapeType="1" noTextEdit="1"/>
              </p:cNvSpPr>
              <p:nvPr/>
            </p:nvSpPr>
            <p:spPr>
              <a:xfrm>
                <a:off x="6304084" y="1552279"/>
                <a:ext cx="418172" cy="361189"/>
              </a:xfrm>
              <a:prstGeom prst="rect">
                <a:avLst/>
              </a:prstGeom>
              <a:blipFill>
                <a:blip r:embed="rId13"/>
                <a:stretch>
                  <a:fillRect/>
                </a:stretch>
              </a:blipFill>
              <a:ln>
                <a:solidFill>
                  <a:schemeClr val="bg1">
                    <a:lumMod val="75000"/>
                  </a:schemeClr>
                </a:solidFill>
              </a:ln>
            </p:spPr>
            <p:txBody>
              <a:bodyPr/>
              <a:lstStyle/>
              <a:p>
                <a:r>
                  <a:rPr lang="en-US">
                    <a:noFill/>
                  </a:rPr>
                  <a:t> </a:t>
                </a:r>
              </a:p>
            </p:txBody>
          </p:sp>
        </mc:Fallback>
      </mc:AlternateContent>
      <p:cxnSp>
        <p:nvCxnSpPr>
          <p:cNvPr id="149" name="Straight Arrow Connector 148">
            <a:extLst>
              <a:ext uri="{FF2B5EF4-FFF2-40B4-BE49-F238E27FC236}">
                <a16:creationId xmlns:a16="http://schemas.microsoft.com/office/drawing/2014/main" id="{72BCC467-0098-6443-B3F4-6B660BCA3327}"/>
              </a:ext>
            </a:extLst>
          </p:cNvPr>
          <p:cNvCxnSpPr>
            <a:cxnSpLocks/>
            <a:endCxn id="148" idx="2"/>
          </p:cNvCxnSpPr>
          <p:nvPr/>
        </p:nvCxnSpPr>
        <p:spPr>
          <a:xfrm flipV="1">
            <a:off x="6451914" y="1913468"/>
            <a:ext cx="61256" cy="439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D7854C68-B232-9C45-B4B1-53309FBBE03A}"/>
                  </a:ext>
                </a:extLst>
              </p:cNvPr>
              <p:cNvSpPr txBox="1"/>
              <p:nvPr/>
            </p:nvSpPr>
            <p:spPr>
              <a:xfrm>
                <a:off x="5269403" y="1552279"/>
                <a:ext cx="493517" cy="355738"/>
              </a:xfrm>
              <a:prstGeom prst="rect">
                <a:avLst/>
              </a:prstGeom>
              <a:solidFill>
                <a:schemeClr val="bg1">
                  <a:lumMod val="75000"/>
                </a:schemeClr>
              </a:solidFill>
              <a:ln>
                <a:solidFill>
                  <a:schemeClr val="bg1">
                    <a:lumMod val="75000"/>
                  </a:schemeClr>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en-US" sz="1600" b="1" i="1" smtClean="0">
                              <a:solidFill>
                                <a:schemeClr val="tx1"/>
                              </a:solidFill>
                              <a:latin typeface="Cambria Math" panose="02040503050406030204" pitchFamily="18" charset="0"/>
                            </a:rPr>
                            <m:t>𝒚</m:t>
                          </m:r>
                        </m:e>
                        <m:sub>
                          <m:r>
                            <a:rPr lang="en-US" sz="1600" b="1" i="1" smtClean="0">
                              <a:solidFill>
                                <a:schemeClr val="tx1"/>
                              </a:solidFill>
                              <a:latin typeface="Cambria Math" panose="02040503050406030204" pitchFamily="18" charset="0"/>
                            </a:rPr>
                            <m:t>𝟒</m:t>
                          </m:r>
                        </m:sub>
                        <m:sup>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𝒊</m:t>
                          </m:r>
                        </m:sup>
                      </m:sSubSup>
                    </m:oMath>
                  </m:oMathPara>
                </a14:m>
                <a:endParaRPr lang="en-US" sz="1600" b="1" dirty="0">
                  <a:solidFill>
                    <a:schemeClr val="tx1"/>
                  </a:solidFill>
                </a:endParaRPr>
              </a:p>
            </p:txBody>
          </p:sp>
        </mc:Choice>
        <mc:Fallback xmlns="">
          <p:sp>
            <p:nvSpPr>
              <p:cNvPr id="150" name="TextBox 149">
                <a:extLst>
                  <a:ext uri="{FF2B5EF4-FFF2-40B4-BE49-F238E27FC236}">
                    <a16:creationId xmlns:a16="http://schemas.microsoft.com/office/drawing/2014/main" id="{D7854C68-B232-9C45-B4B1-53309FBBE03A}"/>
                  </a:ext>
                </a:extLst>
              </p:cNvPr>
              <p:cNvSpPr txBox="1">
                <a:spLocks noRot="1" noChangeAspect="1" noMove="1" noResize="1" noEditPoints="1" noAdjustHandles="1" noChangeArrowheads="1" noChangeShapeType="1" noTextEdit="1"/>
              </p:cNvSpPr>
              <p:nvPr/>
            </p:nvSpPr>
            <p:spPr>
              <a:xfrm>
                <a:off x="5269403" y="1552279"/>
                <a:ext cx="493517" cy="355738"/>
              </a:xfrm>
              <a:prstGeom prst="rect">
                <a:avLst/>
              </a:prstGeom>
              <a:blipFill>
                <a:blip r:embed="rId14"/>
                <a:stretch>
                  <a:fillRect/>
                </a:stretch>
              </a:blipFill>
              <a:ln>
                <a:solidFill>
                  <a:schemeClr val="bg1">
                    <a:lumMod val="75000"/>
                  </a:schemeClr>
                </a:solidFill>
              </a:ln>
            </p:spPr>
            <p:txBody>
              <a:bodyPr/>
              <a:lstStyle/>
              <a:p>
                <a:r>
                  <a:rPr lang="en-US">
                    <a:noFill/>
                  </a:rPr>
                  <a:t> </a:t>
                </a:r>
              </a:p>
            </p:txBody>
          </p:sp>
        </mc:Fallback>
      </mc:AlternateContent>
      <p:cxnSp>
        <p:nvCxnSpPr>
          <p:cNvPr id="151" name="Straight Arrow Connector 150">
            <a:extLst>
              <a:ext uri="{FF2B5EF4-FFF2-40B4-BE49-F238E27FC236}">
                <a16:creationId xmlns:a16="http://schemas.microsoft.com/office/drawing/2014/main" id="{10E31C0F-ADEB-E549-B791-3C84204A71DB}"/>
              </a:ext>
            </a:extLst>
          </p:cNvPr>
          <p:cNvCxnSpPr>
            <a:cxnSpLocks/>
            <a:endCxn id="150" idx="2"/>
          </p:cNvCxnSpPr>
          <p:nvPr/>
        </p:nvCxnSpPr>
        <p:spPr>
          <a:xfrm flipV="1">
            <a:off x="5417234" y="1908017"/>
            <a:ext cx="98928" cy="445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F30930E5-393D-FB49-A71B-4859F683AC29}"/>
                  </a:ext>
                </a:extLst>
              </p:cNvPr>
              <p:cNvSpPr txBox="1"/>
              <p:nvPr/>
            </p:nvSpPr>
            <p:spPr>
              <a:xfrm>
                <a:off x="4246684" y="1562879"/>
                <a:ext cx="422428" cy="357534"/>
              </a:xfrm>
              <a:prstGeom prst="rect">
                <a:avLst/>
              </a:prstGeom>
              <a:solidFill>
                <a:schemeClr val="bg1">
                  <a:lumMod val="75000"/>
                </a:schemeClr>
              </a:solidFill>
              <a:ln>
                <a:solidFill>
                  <a:schemeClr val="bg1">
                    <a:lumMod val="75000"/>
                  </a:schemeClr>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en-US" sz="1600" b="1" i="1" smtClean="0">
                              <a:solidFill>
                                <a:schemeClr val="tx1"/>
                              </a:solidFill>
                              <a:latin typeface="Cambria Math" panose="02040503050406030204" pitchFamily="18" charset="0"/>
                            </a:rPr>
                            <m:t>𝒚</m:t>
                          </m:r>
                        </m:e>
                        <m:sub>
                          <m:r>
                            <a:rPr lang="en-US" sz="1600" b="1" i="1" smtClean="0">
                              <a:solidFill>
                                <a:schemeClr val="tx1"/>
                              </a:solidFill>
                              <a:latin typeface="Cambria Math" panose="02040503050406030204" pitchFamily="18" charset="0"/>
                            </a:rPr>
                            <m:t>𝟑</m:t>
                          </m:r>
                        </m:sub>
                        <m:sup>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𝒊</m:t>
                          </m:r>
                        </m:sup>
                      </m:sSubSup>
                    </m:oMath>
                  </m:oMathPara>
                </a14:m>
                <a:endParaRPr lang="en-US" sz="1600" b="1" dirty="0">
                  <a:solidFill>
                    <a:schemeClr val="tx1"/>
                  </a:solidFill>
                </a:endParaRPr>
              </a:p>
            </p:txBody>
          </p:sp>
        </mc:Choice>
        <mc:Fallback xmlns="">
          <p:sp>
            <p:nvSpPr>
              <p:cNvPr id="152" name="TextBox 151">
                <a:extLst>
                  <a:ext uri="{FF2B5EF4-FFF2-40B4-BE49-F238E27FC236}">
                    <a16:creationId xmlns:a16="http://schemas.microsoft.com/office/drawing/2014/main" id="{F30930E5-393D-FB49-A71B-4859F683AC29}"/>
                  </a:ext>
                </a:extLst>
              </p:cNvPr>
              <p:cNvSpPr txBox="1">
                <a:spLocks noRot="1" noChangeAspect="1" noMove="1" noResize="1" noEditPoints="1" noAdjustHandles="1" noChangeArrowheads="1" noChangeShapeType="1" noTextEdit="1"/>
              </p:cNvSpPr>
              <p:nvPr/>
            </p:nvSpPr>
            <p:spPr>
              <a:xfrm>
                <a:off x="4246684" y="1562879"/>
                <a:ext cx="422428" cy="357534"/>
              </a:xfrm>
              <a:prstGeom prst="rect">
                <a:avLst/>
              </a:prstGeom>
              <a:blipFill>
                <a:blip r:embed="rId15"/>
                <a:stretch>
                  <a:fillRect/>
                </a:stretch>
              </a:blipFill>
              <a:ln>
                <a:solidFill>
                  <a:schemeClr val="bg1">
                    <a:lumMod val="75000"/>
                  </a:schemeClr>
                </a:solidFill>
              </a:ln>
            </p:spPr>
            <p:txBody>
              <a:bodyPr/>
              <a:lstStyle/>
              <a:p>
                <a:r>
                  <a:rPr lang="en-US">
                    <a:noFill/>
                  </a:rPr>
                  <a:t> </a:t>
                </a:r>
              </a:p>
            </p:txBody>
          </p:sp>
        </mc:Fallback>
      </mc:AlternateContent>
      <p:cxnSp>
        <p:nvCxnSpPr>
          <p:cNvPr id="153" name="Straight Arrow Connector 152">
            <a:extLst>
              <a:ext uri="{FF2B5EF4-FFF2-40B4-BE49-F238E27FC236}">
                <a16:creationId xmlns:a16="http://schemas.microsoft.com/office/drawing/2014/main" id="{7EB6D1A6-BD30-8F4D-9F50-00BE047723C4}"/>
              </a:ext>
            </a:extLst>
          </p:cNvPr>
          <p:cNvCxnSpPr>
            <a:cxnSpLocks/>
            <a:endCxn id="152" idx="2"/>
          </p:cNvCxnSpPr>
          <p:nvPr/>
        </p:nvCxnSpPr>
        <p:spPr>
          <a:xfrm flipV="1">
            <a:off x="4394514" y="1920413"/>
            <a:ext cx="63384" cy="443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460226BE-D320-574F-8627-78C1A25D0626}"/>
                  </a:ext>
                </a:extLst>
              </p:cNvPr>
              <p:cNvSpPr txBox="1"/>
              <p:nvPr/>
            </p:nvSpPr>
            <p:spPr>
              <a:xfrm>
                <a:off x="3221590" y="1562879"/>
                <a:ext cx="399245" cy="356380"/>
              </a:xfrm>
              <a:prstGeom prst="rect">
                <a:avLst/>
              </a:prstGeom>
              <a:solidFill>
                <a:schemeClr val="bg1">
                  <a:lumMod val="75000"/>
                </a:schemeClr>
              </a:solidFill>
              <a:ln>
                <a:solidFill>
                  <a:schemeClr val="bg1">
                    <a:lumMod val="75000"/>
                  </a:schemeClr>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en-US" sz="1600" b="1" i="1" smtClean="0">
                              <a:solidFill>
                                <a:schemeClr val="tx1"/>
                              </a:solidFill>
                              <a:latin typeface="Cambria Math" panose="02040503050406030204" pitchFamily="18" charset="0"/>
                            </a:rPr>
                            <m:t>𝒚</m:t>
                          </m:r>
                        </m:e>
                        <m:sub>
                          <m:r>
                            <a:rPr lang="en-US"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𝒊</m:t>
                          </m:r>
                        </m:sup>
                      </m:sSubSup>
                    </m:oMath>
                  </m:oMathPara>
                </a14:m>
                <a:endParaRPr lang="en-US" sz="1600" b="1" dirty="0">
                  <a:solidFill>
                    <a:schemeClr val="tx1"/>
                  </a:solidFill>
                </a:endParaRPr>
              </a:p>
            </p:txBody>
          </p:sp>
        </mc:Choice>
        <mc:Fallback xmlns="">
          <p:sp>
            <p:nvSpPr>
              <p:cNvPr id="154" name="TextBox 153">
                <a:extLst>
                  <a:ext uri="{FF2B5EF4-FFF2-40B4-BE49-F238E27FC236}">
                    <a16:creationId xmlns:a16="http://schemas.microsoft.com/office/drawing/2014/main" id="{460226BE-D320-574F-8627-78C1A25D0626}"/>
                  </a:ext>
                </a:extLst>
              </p:cNvPr>
              <p:cNvSpPr txBox="1">
                <a:spLocks noRot="1" noChangeAspect="1" noMove="1" noResize="1" noEditPoints="1" noAdjustHandles="1" noChangeArrowheads="1" noChangeShapeType="1" noTextEdit="1"/>
              </p:cNvSpPr>
              <p:nvPr/>
            </p:nvSpPr>
            <p:spPr>
              <a:xfrm>
                <a:off x="3221590" y="1562879"/>
                <a:ext cx="399245" cy="356380"/>
              </a:xfrm>
              <a:prstGeom prst="rect">
                <a:avLst/>
              </a:prstGeom>
              <a:blipFill>
                <a:blip r:embed="rId16"/>
                <a:stretch>
                  <a:fillRect/>
                </a:stretch>
              </a:blipFill>
              <a:ln>
                <a:solidFill>
                  <a:schemeClr val="bg1">
                    <a:lumMod val="75000"/>
                  </a:schemeClr>
                </a:solidFill>
              </a:ln>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9820FE20-EEB7-6A4E-8721-4E922484FC57}"/>
              </a:ext>
            </a:extLst>
          </p:cNvPr>
          <p:cNvCxnSpPr>
            <a:cxnSpLocks/>
            <a:endCxn id="154" idx="2"/>
          </p:cNvCxnSpPr>
          <p:nvPr/>
        </p:nvCxnSpPr>
        <p:spPr>
          <a:xfrm flipV="1">
            <a:off x="3369421" y="1919259"/>
            <a:ext cx="51792" cy="444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58D9A14E-F9CC-EA49-B994-18D90EEB4E99}"/>
                  </a:ext>
                </a:extLst>
              </p:cNvPr>
              <p:cNvSpPr txBox="1"/>
              <p:nvPr/>
            </p:nvSpPr>
            <p:spPr>
              <a:xfrm>
                <a:off x="2195779" y="1562879"/>
                <a:ext cx="425520" cy="356380"/>
              </a:xfrm>
              <a:prstGeom prst="rect">
                <a:avLst/>
              </a:prstGeom>
              <a:solidFill>
                <a:schemeClr val="bg1">
                  <a:lumMod val="75000"/>
                </a:schemeClr>
              </a:solidFill>
              <a:ln>
                <a:solidFill>
                  <a:schemeClr val="bg1">
                    <a:lumMod val="75000"/>
                  </a:schemeClr>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en-US" sz="1600" b="1" i="1" smtClean="0">
                              <a:solidFill>
                                <a:schemeClr val="tx1"/>
                              </a:solidFill>
                              <a:latin typeface="Cambria Math" panose="02040503050406030204" pitchFamily="18" charset="0"/>
                            </a:rPr>
                            <m:t>𝒚</m:t>
                          </m:r>
                        </m:e>
                        <m:sub>
                          <m:r>
                            <a:rPr lang="en-US"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𝒊</m:t>
                          </m:r>
                        </m:sup>
                      </m:sSubSup>
                    </m:oMath>
                  </m:oMathPara>
                </a14:m>
                <a:endParaRPr lang="en-US" sz="1600" b="1" dirty="0">
                  <a:solidFill>
                    <a:schemeClr val="tx1"/>
                  </a:solidFill>
                </a:endParaRPr>
              </a:p>
            </p:txBody>
          </p:sp>
        </mc:Choice>
        <mc:Fallback xmlns="">
          <p:sp>
            <p:nvSpPr>
              <p:cNvPr id="156" name="TextBox 155">
                <a:extLst>
                  <a:ext uri="{FF2B5EF4-FFF2-40B4-BE49-F238E27FC236}">
                    <a16:creationId xmlns:a16="http://schemas.microsoft.com/office/drawing/2014/main" id="{58D9A14E-F9CC-EA49-B994-18D90EEB4E99}"/>
                  </a:ext>
                </a:extLst>
              </p:cNvPr>
              <p:cNvSpPr txBox="1">
                <a:spLocks noRot="1" noChangeAspect="1" noMove="1" noResize="1" noEditPoints="1" noAdjustHandles="1" noChangeArrowheads="1" noChangeShapeType="1" noTextEdit="1"/>
              </p:cNvSpPr>
              <p:nvPr/>
            </p:nvSpPr>
            <p:spPr>
              <a:xfrm>
                <a:off x="2195779" y="1562879"/>
                <a:ext cx="425520" cy="356380"/>
              </a:xfrm>
              <a:prstGeom prst="rect">
                <a:avLst/>
              </a:prstGeom>
              <a:blipFill>
                <a:blip r:embed="rId17"/>
                <a:stretch>
                  <a:fillRect/>
                </a:stretch>
              </a:blipFill>
              <a:ln>
                <a:solidFill>
                  <a:schemeClr val="bg1">
                    <a:lumMod val="75000"/>
                  </a:schemeClr>
                </a:solidFill>
              </a:ln>
            </p:spPr>
            <p:txBody>
              <a:bodyPr/>
              <a:lstStyle/>
              <a:p>
                <a:r>
                  <a:rPr lang="en-US">
                    <a:noFill/>
                  </a:rPr>
                  <a:t> </a:t>
                </a:r>
              </a:p>
            </p:txBody>
          </p:sp>
        </mc:Fallback>
      </mc:AlternateContent>
      <p:cxnSp>
        <p:nvCxnSpPr>
          <p:cNvPr id="157" name="Straight Arrow Connector 156">
            <a:extLst>
              <a:ext uri="{FF2B5EF4-FFF2-40B4-BE49-F238E27FC236}">
                <a16:creationId xmlns:a16="http://schemas.microsoft.com/office/drawing/2014/main" id="{F2441EED-55F5-5747-BA81-6BEB15E89FE0}"/>
              </a:ext>
            </a:extLst>
          </p:cNvPr>
          <p:cNvCxnSpPr>
            <a:cxnSpLocks/>
            <a:endCxn id="156" idx="2"/>
          </p:cNvCxnSpPr>
          <p:nvPr/>
        </p:nvCxnSpPr>
        <p:spPr>
          <a:xfrm flipV="1">
            <a:off x="2343609" y="1919259"/>
            <a:ext cx="64930" cy="444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679F8A39-36A0-C945-89E3-77653C16B4D7}"/>
                  </a:ext>
                </a:extLst>
              </p:cNvPr>
              <p:cNvSpPr txBox="1"/>
              <p:nvPr/>
            </p:nvSpPr>
            <p:spPr>
              <a:xfrm>
                <a:off x="1162153" y="1570571"/>
                <a:ext cx="363838" cy="357534"/>
              </a:xfrm>
              <a:prstGeom prst="rect">
                <a:avLst/>
              </a:prstGeom>
              <a:solidFill>
                <a:schemeClr val="bg1">
                  <a:lumMod val="75000"/>
                </a:schemeClr>
              </a:solidFill>
              <a:ln>
                <a:solidFill>
                  <a:schemeClr val="bg1">
                    <a:lumMod val="75000"/>
                  </a:schemeClr>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en-US" sz="1600" b="1" i="1" smtClean="0">
                              <a:solidFill>
                                <a:schemeClr val="tx1"/>
                              </a:solidFill>
                              <a:latin typeface="Cambria Math" panose="02040503050406030204" pitchFamily="18" charset="0"/>
                            </a:rPr>
                            <m:t>𝒚</m:t>
                          </m:r>
                        </m:e>
                        <m:sub>
                          <m:r>
                            <a:rPr lang="en-US" sz="1600" b="1" i="1" smtClean="0">
                              <a:solidFill>
                                <a:schemeClr val="tx1"/>
                              </a:solidFill>
                              <a:latin typeface="Cambria Math" panose="02040503050406030204" pitchFamily="18" charset="0"/>
                            </a:rPr>
                            <m:t>𝟎</m:t>
                          </m:r>
                        </m:sub>
                        <m:sup>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𝒊</m:t>
                          </m:r>
                        </m:sup>
                      </m:sSubSup>
                    </m:oMath>
                  </m:oMathPara>
                </a14:m>
                <a:endParaRPr lang="en-US" sz="1600" b="1" dirty="0">
                  <a:solidFill>
                    <a:schemeClr val="tx1"/>
                  </a:solidFill>
                </a:endParaRPr>
              </a:p>
            </p:txBody>
          </p:sp>
        </mc:Choice>
        <mc:Fallback xmlns="">
          <p:sp>
            <p:nvSpPr>
              <p:cNvPr id="158" name="TextBox 157">
                <a:extLst>
                  <a:ext uri="{FF2B5EF4-FFF2-40B4-BE49-F238E27FC236}">
                    <a16:creationId xmlns:a16="http://schemas.microsoft.com/office/drawing/2014/main" id="{679F8A39-36A0-C945-89E3-77653C16B4D7}"/>
                  </a:ext>
                </a:extLst>
              </p:cNvPr>
              <p:cNvSpPr txBox="1">
                <a:spLocks noRot="1" noChangeAspect="1" noMove="1" noResize="1" noEditPoints="1" noAdjustHandles="1" noChangeArrowheads="1" noChangeShapeType="1" noTextEdit="1"/>
              </p:cNvSpPr>
              <p:nvPr/>
            </p:nvSpPr>
            <p:spPr>
              <a:xfrm>
                <a:off x="1162153" y="1570571"/>
                <a:ext cx="363838" cy="357534"/>
              </a:xfrm>
              <a:prstGeom prst="rect">
                <a:avLst/>
              </a:prstGeom>
              <a:blipFill>
                <a:blip r:embed="rId18"/>
                <a:stretch>
                  <a:fillRect/>
                </a:stretch>
              </a:blipFill>
              <a:ln>
                <a:solidFill>
                  <a:schemeClr val="bg1">
                    <a:lumMod val="75000"/>
                  </a:schemeClr>
                </a:solidFill>
              </a:ln>
            </p:spPr>
            <p:txBody>
              <a:bodyPr/>
              <a:lstStyle/>
              <a:p>
                <a:r>
                  <a:rPr lang="en-US">
                    <a:noFill/>
                  </a:rPr>
                  <a:t> </a:t>
                </a:r>
              </a:p>
            </p:txBody>
          </p:sp>
        </mc:Fallback>
      </mc:AlternateContent>
      <p:cxnSp>
        <p:nvCxnSpPr>
          <p:cNvPr id="159" name="Straight Arrow Connector 158">
            <a:extLst>
              <a:ext uri="{FF2B5EF4-FFF2-40B4-BE49-F238E27FC236}">
                <a16:creationId xmlns:a16="http://schemas.microsoft.com/office/drawing/2014/main" id="{6B60B829-55E2-9840-A49C-FBE57827F347}"/>
              </a:ext>
            </a:extLst>
          </p:cNvPr>
          <p:cNvCxnSpPr>
            <a:cxnSpLocks/>
            <a:endCxn id="158" idx="2"/>
          </p:cNvCxnSpPr>
          <p:nvPr/>
        </p:nvCxnSpPr>
        <p:spPr>
          <a:xfrm flipV="1">
            <a:off x="1309983" y="1928105"/>
            <a:ext cx="34089" cy="443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EC88F1FF-4B44-EE42-877D-4B40F2199617}"/>
              </a:ext>
            </a:extLst>
          </p:cNvPr>
          <p:cNvCxnSpPr/>
          <p:nvPr/>
        </p:nvCxnSpPr>
        <p:spPr>
          <a:xfrm rot="5400000">
            <a:off x="7996711" y="2209731"/>
            <a:ext cx="12700" cy="1027289"/>
          </a:xfrm>
          <a:prstGeom prst="curvedConnector3">
            <a:avLst>
              <a:gd name="adj1" fmla="val 9110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urved Connector 160">
            <a:extLst>
              <a:ext uri="{FF2B5EF4-FFF2-40B4-BE49-F238E27FC236}">
                <a16:creationId xmlns:a16="http://schemas.microsoft.com/office/drawing/2014/main" id="{D5279EC2-BF04-DE43-8968-498417560479}"/>
              </a:ext>
            </a:extLst>
          </p:cNvPr>
          <p:cNvCxnSpPr/>
          <p:nvPr/>
        </p:nvCxnSpPr>
        <p:spPr>
          <a:xfrm rot="5400000">
            <a:off x="6962419" y="2180329"/>
            <a:ext cx="12700" cy="1027289"/>
          </a:xfrm>
          <a:prstGeom prst="curvedConnector3">
            <a:avLst>
              <a:gd name="adj1" fmla="val 9110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Curved Connector 161">
            <a:extLst>
              <a:ext uri="{FF2B5EF4-FFF2-40B4-BE49-F238E27FC236}">
                <a16:creationId xmlns:a16="http://schemas.microsoft.com/office/drawing/2014/main" id="{1B5B741B-9ABC-9A4C-84E8-C42FF4B77CEC}"/>
              </a:ext>
            </a:extLst>
          </p:cNvPr>
          <p:cNvCxnSpPr/>
          <p:nvPr/>
        </p:nvCxnSpPr>
        <p:spPr>
          <a:xfrm rot="5400000">
            <a:off x="5939751" y="2180328"/>
            <a:ext cx="12700" cy="1027289"/>
          </a:xfrm>
          <a:prstGeom prst="curvedConnector3">
            <a:avLst>
              <a:gd name="adj1" fmla="val 9110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Curved Connector 162">
            <a:extLst>
              <a:ext uri="{FF2B5EF4-FFF2-40B4-BE49-F238E27FC236}">
                <a16:creationId xmlns:a16="http://schemas.microsoft.com/office/drawing/2014/main" id="{9A9C02F6-7D8C-454C-8CCF-EE072D929A9D}"/>
              </a:ext>
            </a:extLst>
          </p:cNvPr>
          <p:cNvCxnSpPr/>
          <p:nvPr/>
        </p:nvCxnSpPr>
        <p:spPr>
          <a:xfrm rot="5400000">
            <a:off x="4901178" y="2190198"/>
            <a:ext cx="12700" cy="1027289"/>
          </a:xfrm>
          <a:prstGeom prst="curvedConnector3">
            <a:avLst>
              <a:gd name="adj1" fmla="val 9110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Curved Connector 163">
            <a:extLst>
              <a:ext uri="{FF2B5EF4-FFF2-40B4-BE49-F238E27FC236}">
                <a16:creationId xmlns:a16="http://schemas.microsoft.com/office/drawing/2014/main" id="{823A39AD-971C-7646-9477-BD9843715A0C}"/>
              </a:ext>
            </a:extLst>
          </p:cNvPr>
          <p:cNvCxnSpPr/>
          <p:nvPr/>
        </p:nvCxnSpPr>
        <p:spPr>
          <a:xfrm rot="5400000">
            <a:off x="3885172" y="2201822"/>
            <a:ext cx="12700" cy="1027289"/>
          </a:xfrm>
          <a:prstGeom prst="curvedConnector3">
            <a:avLst>
              <a:gd name="adj1" fmla="val 9110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0CCEBA6A-8136-884F-ABCD-D884F9E56181}"/>
              </a:ext>
            </a:extLst>
          </p:cNvPr>
          <p:cNvCxnSpPr/>
          <p:nvPr/>
        </p:nvCxnSpPr>
        <p:spPr>
          <a:xfrm rot="5400000">
            <a:off x="2856765" y="2225952"/>
            <a:ext cx="12700" cy="1027289"/>
          </a:xfrm>
          <a:prstGeom prst="curvedConnector3">
            <a:avLst>
              <a:gd name="adj1" fmla="val 9110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65">
            <a:extLst>
              <a:ext uri="{FF2B5EF4-FFF2-40B4-BE49-F238E27FC236}">
                <a16:creationId xmlns:a16="http://schemas.microsoft.com/office/drawing/2014/main" id="{9CC07D7A-711E-2346-8399-1F2E94D9717E}"/>
              </a:ext>
            </a:extLst>
          </p:cNvPr>
          <p:cNvCxnSpPr/>
          <p:nvPr/>
        </p:nvCxnSpPr>
        <p:spPr>
          <a:xfrm rot="5400000">
            <a:off x="1805929" y="2225951"/>
            <a:ext cx="12700" cy="1027289"/>
          </a:xfrm>
          <a:prstGeom prst="curvedConnector3">
            <a:avLst>
              <a:gd name="adj1" fmla="val 9110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42F7AC18-BD42-214C-B353-16C43424BE80}"/>
                  </a:ext>
                </a:extLst>
              </p:cNvPr>
              <p:cNvSpPr txBox="1"/>
              <p:nvPr/>
            </p:nvSpPr>
            <p:spPr>
              <a:xfrm>
                <a:off x="1091467" y="3044512"/>
                <a:ext cx="290016" cy="338554"/>
              </a:xfrm>
              <a:prstGeom prst="rect">
                <a:avLst/>
              </a:prstGeom>
              <a:solidFill>
                <a:schemeClr val="accent6">
                  <a:lumMod val="40000"/>
                  <a:lumOff val="60000"/>
                </a:schemeClr>
              </a:solidFill>
              <a:ln w="19050">
                <a:solidFill>
                  <a:schemeClr val="tx1"/>
                </a:solidFill>
              </a:ln>
            </p:spPr>
            <p:txBody>
              <a:bodyPr wrap="square" rtlCol="0">
                <a:spAutoFit/>
              </a:bodyPr>
              <a:lstStyle>
                <a:defPPr>
                  <a:defRPr lang="en-US"/>
                </a:defPPr>
                <a:lvl1pPr>
                  <a:defRPr sz="1200"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b="0" dirty="0"/>
              </a:p>
            </p:txBody>
          </p:sp>
        </mc:Choice>
        <mc:Fallback xmlns="">
          <p:sp>
            <p:nvSpPr>
              <p:cNvPr id="167" name="TextBox 166">
                <a:extLst>
                  <a:ext uri="{FF2B5EF4-FFF2-40B4-BE49-F238E27FC236}">
                    <a16:creationId xmlns:a16="http://schemas.microsoft.com/office/drawing/2014/main" id="{42F7AC18-BD42-214C-B353-16C43424BE80}"/>
                  </a:ext>
                </a:extLst>
              </p:cNvPr>
              <p:cNvSpPr txBox="1">
                <a:spLocks noRot="1" noChangeAspect="1" noMove="1" noResize="1" noEditPoints="1" noAdjustHandles="1" noChangeArrowheads="1" noChangeShapeType="1" noTextEdit="1"/>
              </p:cNvSpPr>
              <p:nvPr/>
            </p:nvSpPr>
            <p:spPr>
              <a:xfrm>
                <a:off x="1091467" y="3044512"/>
                <a:ext cx="290016" cy="338554"/>
              </a:xfrm>
              <a:prstGeom prst="rect">
                <a:avLst/>
              </a:prstGeom>
              <a:blipFill>
                <a:blip r:embed="rId19"/>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21400B06-A9D3-314B-9C27-F710048CCD9D}"/>
                  </a:ext>
                </a:extLst>
              </p:cNvPr>
              <p:cNvSpPr txBox="1"/>
              <p:nvPr/>
            </p:nvSpPr>
            <p:spPr>
              <a:xfrm>
                <a:off x="2120678" y="3043965"/>
                <a:ext cx="290016" cy="338554"/>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b="0" dirty="0"/>
              </a:p>
            </p:txBody>
          </p:sp>
        </mc:Choice>
        <mc:Fallback xmlns="">
          <p:sp>
            <p:nvSpPr>
              <p:cNvPr id="168" name="TextBox 167">
                <a:extLst>
                  <a:ext uri="{FF2B5EF4-FFF2-40B4-BE49-F238E27FC236}">
                    <a16:creationId xmlns:a16="http://schemas.microsoft.com/office/drawing/2014/main" id="{21400B06-A9D3-314B-9C27-F710048CCD9D}"/>
                  </a:ext>
                </a:extLst>
              </p:cNvPr>
              <p:cNvSpPr txBox="1">
                <a:spLocks noRot="1" noChangeAspect="1" noMove="1" noResize="1" noEditPoints="1" noAdjustHandles="1" noChangeArrowheads="1" noChangeShapeType="1" noTextEdit="1"/>
              </p:cNvSpPr>
              <p:nvPr/>
            </p:nvSpPr>
            <p:spPr>
              <a:xfrm>
                <a:off x="2120678" y="3043965"/>
                <a:ext cx="290016" cy="338554"/>
              </a:xfrm>
              <a:prstGeom prst="rect">
                <a:avLst/>
              </a:prstGeom>
              <a:blipFill>
                <a:blip r:embed="rId2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FF20D893-968E-FB44-AF2E-2DB918808E44}"/>
                  </a:ext>
                </a:extLst>
              </p:cNvPr>
              <p:cNvSpPr txBox="1"/>
              <p:nvPr/>
            </p:nvSpPr>
            <p:spPr>
              <a:xfrm>
                <a:off x="3153611" y="3043965"/>
                <a:ext cx="290016" cy="338554"/>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b="0" dirty="0"/>
              </a:p>
            </p:txBody>
          </p:sp>
        </mc:Choice>
        <mc:Fallback xmlns="">
          <p:sp>
            <p:nvSpPr>
              <p:cNvPr id="169" name="TextBox 168">
                <a:extLst>
                  <a:ext uri="{FF2B5EF4-FFF2-40B4-BE49-F238E27FC236}">
                    <a16:creationId xmlns:a16="http://schemas.microsoft.com/office/drawing/2014/main" id="{FF20D893-968E-FB44-AF2E-2DB918808E44}"/>
                  </a:ext>
                </a:extLst>
              </p:cNvPr>
              <p:cNvSpPr txBox="1">
                <a:spLocks noRot="1" noChangeAspect="1" noMove="1" noResize="1" noEditPoints="1" noAdjustHandles="1" noChangeArrowheads="1" noChangeShapeType="1" noTextEdit="1"/>
              </p:cNvSpPr>
              <p:nvPr/>
            </p:nvSpPr>
            <p:spPr>
              <a:xfrm>
                <a:off x="3153611" y="3043965"/>
                <a:ext cx="290016" cy="338554"/>
              </a:xfrm>
              <a:prstGeom prst="rect">
                <a:avLst/>
              </a:prstGeom>
              <a:blipFill>
                <a:blip r:embed="rId21"/>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8885F2E1-15EC-144B-9F06-B534A2C9DCAA}"/>
                  </a:ext>
                </a:extLst>
              </p:cNvPr>
              <p:cNvSpPr txBox="1"/>
              <p:nvPr/>
            </p:nvSpPr>
            <p:spPr>
              <a:xfrm>
                <a:off x="4187701" y="3043964"/>
                <a:ext cx="290016" cy="338554"/>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p:txBody>
          </p:sp>
        </mc:Choice>
        <mc:Fallback xmlns="">
          <p:sp>
            <p:nvSpPr>
              <p:cNvPr id="170" name="TextBox 169">
                <a:extLst>
                  <a:ext uri="{FF2B5EF4-FFF2-40B4-BE49-F238E27FC236}">
                    <a16:creationId xmlns:a16="http://schemas.microsoft.com/office/drawing/2014/main" id="{8885F2E1-15EC-144B-9F06-B534A2C9DCAA}"/>
                  </a:ext>
                </a:extLst>
              </p:cNvPr>
              <p:cNvSpPr txBox="1">
                <a:spLocks noRot="1" noChangeAspect="1" noMove="1" noResize="1" noEditPoints="1" noAdjustHandles="1" noChangeArrowheads="1" noChangeShapeType="1" noTextEdit="1"/>
              </p:cNvSpPr>
              <p:nvPr/>
            </p:nvSpPr>
            <p:spPr>
              <a:xfrm>
                <a:off x="4187701" y="3043964"/>
                <a:ext cx="290016" cy="338554"/>
              </a:xfrm>
              <a:prstGeom prst="rect">
                <a:avLst/>
              </a:prstGeom>
              <a:blipFill>
                <a:blip r:embed="rId22"/>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70B978D1-8606-2D4D-AF98-4E7481BC46A5}"/>
                  </a:ext>
                </a:extLst>
              </p:cNvPr>
              <p:cNvSpPr txBox="1"/>
              <p:nvPr/>
            </p:nvSpPr>
            <p:spPr>
              <a:xfrm>
                <a:off x="5204644" y="3043963"/>
                <a:ext cx="290016" cy="338554"/>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b="0" dirty="0"/>
              </a:p>
            </p:txBody>
          </p:sp>
        </mc:Choice>
        <mc:Fallback xmlns="">
          <p:sp>
            <p:nvSpPr>
              <p:cNvPr id="171" name="TextBox 170">
                <a:extLst>
                  <a:ext uri="{FF2B5EF4-FFF2-40B4-BE49-F238E27FC236}">
                    <a16:creationId xmlns:a16="http://schemas.microsoft.com/office/drawing/2014/main" id="{70B978D1-8606-2D4D-AF98-4E7481BC46A5}"/>
                  </a:ext>
                </a:extLst>
              </p:cNvPr>
              <p:cNvSpPr txBox="1">
                <a:spLocks noRot="1" noChangeAspect="1" noMove="1" noResize="1" noEditPoints="1" noAdjustHandles="1" noChangeArrowheads="1" noChangeShapeType="1" noTextEdit="1"/>
              </p:cNvSpPr>
              <p:nvPr/>
            </p:nvSpPr>
            <p:spPr>
              <a:xfrm>
                <a:off x="5204644" y="3043963"/>
                <a:ext cx="290016" cy="338554"/>
              </a:xfrm>
              <a:prstGeom prst="rect">
                <a:avLst/>
              </a:prstGeom>
              <a:blipFill>
                <a:blip r:embed="rId2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CB24C83E-C2CF-2941-99CB-77910A8D1A33}"/>
                  </a:ext>
                </a:extLst>
              </p:cNvPr>
              <p:cNvSpPr txBox="1"/>
              <p:nvPr/>
            </p:nvSpPr>
            <p:spPr>
              <a:xfrm>
                <a:off x="6236015" y="3043963"/>
                <a:ext cx="290016" cy="338554"/>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p:txBody>
          </p:sp>
        </mc:Choice>
        <mc:Fallback xmlns="">
          <p:sp>
            <p:nvSpPr>
              <p:cNvPr id="172" name="TextBox 171">
                <a:extLst>
                  <a:ext uri="{FF2B5EF4-FFF2-40B4-BE49-F238E27FC236}">
                    <a16:creationId xmlns:a16="http://schemas.microsoft.com/office/drawing/2014/main" id="{CB24C83E-C2CF-2941-99CB-77910A8D1A33}"/>
                  </a:ext>
                </a:extLst>
              </p:cNvPr>
              <p:cNvSpPr txBox="1">
                <a:spLocks noRot="1" noChangeAspect="1" noMove="1" noResize="1" noEditPoints="1" noAdjustHandles="1" noChangeArrowheads="1" noChangeShapeType="1" noTextEdit="1"/>
              </p:cNvSpPr>
              <p:nvPr/>
            </p:nvSpPr>
            <p:spPr>
              <a:xfrm>
                <a:off x="6236015" y="3043963"/>
                <a:ext cx="290016" cy="338554"/>
              </a:xfrm>
              <a:prstGeom prst="rect">
                <a:avLst/>
              </a:prstGeom>
              <a:blipFill>
                <a:blip r:embed="rId19"/>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D3CFF2C5-C699-924A-AA08-2CEC72BB19EF}"/>
                  </a:ext>
                </a:extLst>
              </p:cNvPr>
              <p:cNvSpPr txBox="1"/>
              <p:nvPr/>
            </p:nvSpPr>
            <p:spPr>
              <a:xfrm>
                <a:off x="7263304" y="3043962"/>
                <a:ext cx="290016" cy="338554"/>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p:txBody>
          </p:sp>
        </mc:Choice>
        <mc:Fallback xmlns="">
          <p:sp>
            <p:nvSpPr>
              <p:cNvPr id="173" name="TextBox 172">
                <a:extLst>
                  <a:ext uri="{FF2B5EF4-FFF2-40B4-BE49-F238E27FC236}">
                    <a16:creationId xmlns:a16="http://schemas.microsoft.com/office/drawing/2014/main" id="{D3CFF2C5-C699-924A-AA08-2CEC72BB19EF}"/>
                  </a:ext>
                </a:extLst>
              </p:cNvPr>
              <p:cNvSpPr txBox="1">
                <a:spLocks noRot="1" noChangeAspect="1" noMove="1" noResize="1" noEditPoints="1" noAdjustHandles="1" noChangeArrowheads="1" noChangeShapeType="1" noTextEdit="1"/>
              </p:cNvSpPr>
              <p:nvPr/>
            </p:nvSpPr>
            <p:spPr>
              <a:xfrm>
                <a:off x="7263304" y="3043962"/>
                <a:ext cx="290016" cy="338554"/>
              </a:xfrm>
              <a:prstGeom prst="rect">
                <a:avLst/>
              </a:prstGeom>
              <a:blipFill>
                <a:blip r:embed="rId22"/>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42A90C76-F15A-F644-9F16-B5BE82E8866C}"/>
                  </a:ext>
                </a:extLst>
              </p:cNvPr>
              <p:cNvSpPr txBox="1"/>
              <p:nvPr/>
            </p:nvSpPr>
            <p:spPr>
              <a:xfrm>
                <a:off x="8290593" y="3043961"/>
                <a:ext cx="290016" cy="338554"/>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b="0" dirty="0"/>
              </a:p>
            </p:txBody>
          </p:sp>
        </mc:Choice>
        <mc:Fallback xmlns="">
          <p:sp>
            <p:nvSpPr>
              <p:cNvPr id="174" name="TextBox 173">
                <a:extLst>
                  <a:ext uri="{FF2B5EF4-FFF2-40B4-BE49-F238E27FC236}">
                    <a16:creationId xmlns:a16="http://schemas.microsoft.com/office/drawing/2014/main" id="{42A90C76-F15A-F644-9F16-B5BE82E8866C}"/>
                  </a:ext>
                </a:extLst>
              </p:cNvPr>
              <p:cNvSpPr txBox="1">
                <a:spLocks noRot="1" noChangeAspect="1" noMove="1" noResize="1" noEditPoints="1" noAdjustHandles="1" noChangeArrowheads="1" noChangeShapeType="1" noTextEdit="1"/>
              </p:cNvSpPr>
              <p:nvPr/>
            </p:nvSpPr>
            <p:spPr>
              <a:xfrm>
                <a:off x="8290593" y="3043961"/>
                <a:ext cx="290016" cy="338554"/>
              </a:xfrm>
              <a:prstGeom prst="rect">
                <a:avLst/>
              </a:prstGeom>
              <a:blipFill>
                <a:blip r:embed="rId23"/>
                <a:stretch>
                  <a:fillRect/>
                </a:stretch>
              </a:blipFill>
              <a:ln>
                <a:solidFill>
                  <a:schemeClr val="tx1"/>
                </a:solidFill>
              </a:ln>
            </p:spPr>
            <p:txBody>
              <a:bodyPr/>
              <a:lstStyle/>
              <a:p>
                <a:r>
                  <a:rPr lang="en-US">
                    <a:noFill/>
                  </a:rPr>
                  <a:t> </a:t>
                </a:r>
              </a:p>
            </p:txBody>
          </p:sp>
        </mc:Fallback>
      </mc:AlternateContent>
      <p:sp>
        <p:nvSpPr>
          <p:cNvPr id="214" name="Title 1">
            <a:extLst>
              <a:ext uri="{FF2B5EF4-FFF2-40B4-BE49-F238E27FC236}">
                <a16:creationId xmlns:a16="http://schemas.microsoft.com/office/drawing/2014/main" id="{0519A47A-EACD-FC4A-82BA-35FB95314010}"/>
              </a:ext>
            </a:extLst>
          </p:cNvPr>
          <p:cNvSpPr txBox="1">
            <a:spLocks/>
          </p:cNvSpPr>
          <p:nvPr/>
        </p:nvSpPr>
        <p:spPr>
          <a:xfrm>
            <a:off x="628649" y="365127"/>
            <a:ext cx="8515351" cy="8766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Forward loss and backward loss</a:t>
            </a:r>
          </a:p>
        </p:txBody>
      </p:sp>
      <p:sp>
        <p:nvSpPr>
          <p:cNvPr id="215" name="Oval 214">
            <a:extLst>
              <a:ext uri="{FF2B5EF4-FFF2-40B4-BE49-F238E27FC236}">
                <a16:creationId xmlns:a16="http://schemas.microsoft.com/office/drawing/2014/main" id="{37F176F7-86FC-8443-B709-A90532D25B27}"/>
              </a:ext>
            </a:extLst>
          </p:cNvPr>
          <p:cNvSpPr/>
          <p:nvPr/>
        </p:nvSpPr>
        <p:spPr>
          <a:xfrm>
            <a:off x="2061532" y="1422224"/>
            <a:ext cx="624518" cy="58077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78FDA668-C4C1-E34E-B759-BA959BC7ADE0}"/>
              </a:ext>
            </a:extLst>
          </p:cNvPr>
          <p:cNvSpPr/>
          <p:nvPr/>
        </p:nvSpPr>
        <p:spPr>
          <a:xfrm>
            <a:off x="676039" y="2898269"/>
            <a:ext cx="834171" cy="58077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7" name="Oval 216">
            <a:extLst>
              <a:ext uri="{FF2B5EF4-FFF2-40B4-BE49-F238E27FC236}">
                <a16:creationId xmlns:a16="http://schemas.microsoft.com/office/drawing/2014/main" id="{A72D86A0-1FEF-A245-ADF0-C27752662BAA}"/>
              </a:ext>
            </a:extLst>
          </p:cNvPr>
          <p:cNvSpPr/>
          <p:nvPr/>
        </p:nvSpPr>
        <p:spPr>
          <a:xfrm>
            <a:off x="5148337" y="1409229"/>
            <a:ext cx="624518" cy="58077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90389A5C-BF83-4748-B12B-EC0690AF1962}"/>
              </a:ext>
            </a:extLst>
          </p:cNvPr>
          <p:cNvSpPr/>
          <p:nvPr/>
        </p:nvSpPr>
        <p:spPr>
          <a:xfrm>
            <a:off x="3767896" y="2910794"/>
            <a:ext cx="834171" cy="58077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9" name="Oval 218">
            <a:extLst>
              <a:ext uri="{FF2B5EF4-FFF2-40B4-BE49-F238E27FC236}">
                <a16:creationId xmlns:a16="http://schemas.microsoft.com/office/drawing/2014/main" id="{62280649-F809-FF41-B9AE-A7516EAA1EA2}"/>
              </a:ext>
            </a:extLst>
          </p:cNvPr>
          <p:cNvSpPr/>
          <p:nvPr/>
        </p:nvSpPr>
        <p:spPr>
          <a:xfrm>
            <a:off x="7194392" y="1417543"/>
            <a:ext cx="624518" cy="58077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702991E7-F1C2-454C-B725-8AFC42C50AB5}"/>
              </a:ext>
            </a:extLst>
          </p:cNvPr>
          <p:cNvSpPr/>
          <p:nvPr/>
        </p:nvSpPr>
        <p:spPr>
          <a:xfrm>
            <a:off x="5813951" y="2919108"/>
            <a:ext cx="834171" cy="58077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1" name="Oval 220">
            <a:extLst>
              <a:ext uri="{FF2B5EF4-FFF2-40B4-BE49-F238E27FC236}">
                <a16:creationId xmlns:a16="http://schemas.microsoft.com/office/drawing/2014/main" id="{85B3001E-43FA-C34F-A328-5E845AD13B3E}"/>
              </a:ext>
            </a:extLst>
          </p:cNvPr>
          <p:cNvSpPr/>
          <p:nvPr/>
        </p:nvSpPr>
        <p:spPr>
          <a:xfrm>
            <a:off x="8223200" y="1409229"/>
            <a:ext cx="624518" cy="58077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11147C60-0635-7C4E-8C51-89BC54B36CF1}"/>
              </a:ext>
            </a:extLst>
          </p:cNvPr>
          <p:cNvSpPr/>
          <p:nvPr/>
        </p:nvSpPr>
        <p:spPr>
          <a:xfrm>
            <a:off x="6842759" y="2910794"/>
            <a:ext cx="834171" cy="58077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9A52D856-40C1-B446-B7D3-03363F674282}"/>
                  </a:ext>
                </a:extLst>
              </p:cNvPr>
              <p:cNvSpPr txBox="1"/>
              <p:nvPr/>
            </p:nvSpPr>
            <p:spPr>
              <a:xfrm>
                <a:off x="2025160" y="4118460"/>
                <a:ext cx="4595232" cy="21123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𝑏</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𝑖𝑓</m:t>
                              </m:r>
                              <m:r>
                                <a:rPr lang="en-US" b="0" i="1" smtClean="0">
                                  <a:latin typeface="Cambria Math" panose="02040503050406030204" pitchFamily="18" charset="0"/>
                                  <a:ea typeface="Cambria Math" panose="02040503050406030204" pitchFamily="18" charset="0"/>
                                </a:rPr>
                                <m:t> </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sub>
                                <m:sup>
                                  <m:r>
                                    <a:rPr lang="en-US" b="0" i="1" smtClean="0">
                                      <a:latin typeface="Cambria Math" panose="02040503050406030204" pitchFamily="18" charset="0"/>
                                      <a:ea typeface="Cambria Math" panose="02040503050406030204" pitchFamily="18" charset="0"/>
                                    </a:rPr>
                                    <m:t>𝑡</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=0</m:t>
                                  </m:r>
                                </m:e>
                              </m:nary>
                            </m:e>
                            <m:e>
                              <m:rad>
                                <m:radPr>
                                  <m:degHide m:val="on"/>
                                  <m:ctrlPr>
                                    <a:rPr lang="en-US" i="1">
                                      <a:latin typeface="Cambria Math" panose="02040503050406030204" pitchFamily="18" charset="0"/>
                                    </a:rPr>
                                  </m:ctrlPr>
                                </m:radPr>
                                <m:deg/>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𝑙</m:t>
                                      </m:r>
                                    </m:sub>
                                    <m:sup>
                                      <m:r>
                                        <a:rPr lang="en-US" b="0" i="1" smtClean="0">
                                          <a:latin typeface="Cambria Math" panose="02040503050406030204" pitchFamily="18" charset="0"/>
                                        </a:rPr>
                                        <m:t>𝑡</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𝑖</m:t>
                                                  </m:r>
                                                </m:sub>
                                                <m:sup>
                                                  <m:r>
                                                    <a:rPr lang="en-US" b="0" i="1" smtClean="0">
                                                      <a:latin typeface="Cambria Math" panose="02040503050406030204" pitchFamily="18" charset="0"/>
                                                    </a:rPr>
                                                    <m:t>′</m:t>
                                                  </m:r>
                                                  <m:r>
                                                    <a:rPr lang="en-US" i="1">
                                                      <a:latin typeface="Cambria Math" panose="02040503050406030204" pitchFamily="18" charset="0"/>
                                                    </a:rPr>
                                                    <m:t>𝑗</m:t>
                                                  </m:r>
                                                </m:sup>
                                              </m:sSubSup>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𝑗</m:t>
                                                  </m:r>
                                                </m:sup>
                                              </m:sSubSup>
                                            </m:e>
                                          </m:d>
                                        </m:e>
                                        <m:sup>
                                          <m:r>
                                            <a:rPr lang="en-US" i="1">
                                              <a:latin typeface="Cambria Math" panose="02040503050406030204" pitchFamily="18" charset="0"/>
                                            </a:rPr>
                                            <m:t>2</m:t>
                                          </m:r>
                                        </m:sup>
                                      </m:sSup>
                                    </m:e>
                                  </m:nary>
                                </m:e>
                              </m:rad>
                              <m:r>
                                <a:rPr lang="en-US" b="0" i="1" smtClean="0">
                                  <a:latin typeface="Cambria Math" panose="02040503050406030204" pitchFamily="18" charset="0"/>
                                </a:rPr>
                                <m:t>   </m:t>
                              </m:r>
                              <m:r>
                                <a:rPr lang="en-US" b="0" i="1" smtClean="0">
                                  <a:latin typeface="Cambria Math" panose="02040503050406030204" pitchFamily="18" charset="0"/>
                                </a:rPr>
                                <m:t>𝑜𝑡h𝑒𝑟𝑤𝑖𝑠𝑒</m:t>
                              </m:r>
                            </m:e>
                          </m:eqArr>
                        </m:e>
                      </m:d>
                    </m:oMath>
                  </m:oMathPara>
                </a14:m>
                <a:endParaRPr lang="en-US" dirty="0"/>
              </a:p>
            </p:txBody>
          </p:sp>
        </mc:Choice>
        <mc:Fallback xmlns="">
          <p:sp>
            <p:nvSpPr>
              <p:cNvPr id="71" name="TextBox 70">
                <a:extLst>
                  <a:ext uri="{FF2B5EF4-FFF2-40B4-BE49-F238E27FC236}">
                    <a16:creationId xmlns:a16="http://schemas.microsoft.com/office/drawing/2014/main" id="{9A52D856-40C1-B446-B7D3-03363F674282}"/>
                  </a:ext>
                </a:extLst>
              </p:cNvPr>
              <p:cNvSpPr txBox="1">
                <a:spLocks noRot="1" noChangeAspect="1" noMove="1" noResize="1" noEditPoints="1" noAdjustHandles="1" noChangeArrowheads="1" noChangeShapeType="1" noTextEdit="1"/>
              </p:cNvSpPr>
              <p:nvPr/>
            </p:nvSpPr>
            <p:spPr>
              <a:xfrm>
                <a:off x="2025160" y="4118460"/>
                <a:ext cx="4595232" cy="2112310"/>
              </a:xfrm>
              <a:prstGeom prst="rect">
                <a:avLst/>
              </a:prstGeom>
              <a:blipFill>
                <a:blip r:embed="rId24"/>
                <a:stretch>
                  <a:fillRect t="-37725" b="-52096"/>
                </a:stretch>
              </a:blipFill>
            </p:spPr>
            <p:txBody>
              <a:bodyPr/>
              <a:lstStyle/>
              <a:p>
                <a:r>
                  <a:rPr lang="en-US">
                    <a:noFill/>
                  </a:rPr>
                  <a:t> </a:t>
                </a:r>
              </a:p>
            </p:txBody>
          </p:sp>
        </mc:Fallback>
      </mc:AlternateContent>
      <p:cxnSp>
        <p:nvCxnSpPr>
          <p:cNvPr id="83" name="Straight Connector 82">
            <a:extLst>
              <a:ext uri="{FF2B5EF4-FFF2-40B4-BE49-F238E27FC236}">
                <a16:creationId xmlns:a16="http://schemas.microsoft.com/office/drawing/2014/main" id="{7051262C-96A3-AF46-A04D-179A23FEA08A}"/>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61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barn(inVertical)">
                                      <p:cBhvr>
                                        <p:cTn id="7" dur="500"/>
                                        <p:tgtEl>
                                          <p:spTgt spid="21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16"/>
                                        </p:tgtEl>
                                        <p:attrNameLst>
                                          <p:attrName>style.visibility</p:attrName>
                                        </p:attrNameLst>
                                      </p:cBhvr>
                                      <p:to>
                                        <p:strVal val="visible"/>
                                      </p:to>
                                    </p:set>
                                    <p:animEffect transition="in" filter="barn(inVertical)">
                                      <p:cBhvr>
                                        <p:cTn id="11" dur="500"/>
                                        <p:tgtEl>
                                          <p:spTgt spid="216"/>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17"/>
                                        </p:tgtEl>
                                        <p:attrNameLst>
                                          <p:attrName>style.visibility</p:attrName>
                                        </p:attrNameLst>
                                      </p:cBhvr>
                                      <p:to>
                                        <p:strVal val="visible"/>
                                      </p:to>
                                    </p:set>
                                    <p:animEffect transition="in" filter="barn(inVertical)">
                                      <p:cBhvr>
                                        <p:cTn id="15" dur="500"/>
                                        <p:tgtEl>
                                          <p:spTgt spid="217"/>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18"/>
                                        </p:tgtEl>
                                        <p:attrNameLst>
                                          <p:attrName>style.visibility</p:attrName>
                                        </p:attrNameLst>
                                      </p:cBhvr>
                                      <p:to>
                                        <p:strVal val="visible"/>
                                      </p:to>
                                    </p:set>
                                    <p:animEffect transition="in" filter="barn(inVertical)">
                                      <p:cBhvr>
                                        <p:cTn id="19" dur="500"/>
                                        <p:tgtEl>
                                          <p:spTgt spid="218"/>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19"/>
                                        </p:tgtEl>
                                        <p:attrNameLst>
                                          <p:attrName>style.visibility</p:attrName>
                                        </p:attrNameLst>
                                      </p:cBhvr>
                                      <p:to>
                                        <p:strVal val="visible"/>
                                      </p:to>
                                    </p:set>
                                    <p:animEffect transition="in" filter="barn(inVertical)">
                                      <p:cBhvr>
                                        <p:cTn id="23" dur="500"/>
                                        <p:tgtEl>
                                          <p:spTgt spid="219"/>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20"/>
                                        </p:tgtEl>
                                        <p:attrNameLst>
                                          <p:attrName>style.visibility</p:attrName>
                                        </p:attrNameLst>
                                      </p:cBhvr>
                                      <p:to>
                                        <p:strVal val="visible"/>
                                      </p:to>
                                    </p:set>
                                    <p:animEffect transition="in" filter="barn(inVertical)">
                                      <p:cBhvr>
                                        <p:cTn id="27" dur="500"/>
                                        <p:tgtEl>
                                          <p:spTgt spid="220"/>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221"/>
                                        </p:tgtEl>
                                        <p:attrNameLst>
                                          <p:attrName>style.visibility</p:attrName>
                                        </p:attrNameLst>
                                      </p:cBhvr>
                                      <p:to>
                                        <p:strVal val="visible"/>
                                      </p:to>
                                    </p:set>
                                    <p:animEffect transition="in" filter="barn(inVertical)">
                                      <p:cBhvr>
                                        <p:cTn id="31" dur="500"/>
                                        <p:tgtEl>
                                          <p:spTgt spid="221"/>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222"/>
                                        </p:tgtEl>
                                        <p:attrNameLst>
                                          <p:attrName>style.visibility</p:attrName>
                                        </p:attrNameLst>
                                      </p:cBhvr>
                                      <p:to>
                                        <p:strVal val="visible"/>
                                      </p:to>
                                    </p:set>
                                    <p:animEffect transition="in" filter="barn(inVertical)">
                                      <p:cBhvr>
                                        <p:cTn id="35" dur="500"/>
                                        <p:tgtEl>
                                          <p:spTgt spid="22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P spid="216" grpId="0" animBg="1"/>
      <p:bldP spid="217" grpId="0" animBg="1"/>
      <p:bldP spid="218" grpId="0" animBg="1"/>
      <p:bldP spid="219" grpId="0" animBg="1"/>
      <p:bldP spid="220" grpId="0" animBg="1"/>
      <p:bldP spid="221" grpId="0" animBg="1"/>
      <p:bldP spid="222" grpId="0" animBg="1"/>
      <p:bldP spid="7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49" y="365127"/>
            <a:ext cx="8515351" cy="876652"/>
          </a:xfrm>
        </p:spPr>
        <p:txBody>
          <a:bodyPr>
            <a:noAutofit/>
          </a:bodyPr>
          <a:lstStyle/>
          <a:p>
            <a:r>
              <a:rPr lang="en-US" sz="2800" dirty="0"/>
              <a:t>Correcting RNN input</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27</a:t>
            </a:fld>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1F137F8-2F62-1747-A039-BD0746EF7907}"/>
                  </a:ext>
                </a:extLst>
              </p:cNvPr>
              <p:cNvSpPr txBox="1"/>
              <p:nvPr/>
            </p:nvSpPr>
            <p:spPr>
              <a:xfrm>
                <a:off x="927187" y="1156246"/>
                <a:ext cx="6967357" cy="30447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2000" dirty="0" smtClean="0"/>
                        <m:t>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𝑖</m:t>
                              </m:r>
                            </m:sub>
                            <m:sup>
                              <m:r>
                                <a:rPr lang="en-US" sz="2000" i="1">
                                  <a:latin typeface="Cambria Math" panose="02040503050406030204" pitchFamily="18" charset="0"/>
                                </a:rPr>
                                <m:t>′</m:t>
                              </m:r>
                            </m:sup>
                          </m:sSubSup>
                        </m:e>
                      </m:d>
                      <m:r>
                        <a:rPr lang="en-US" sz="2000" i="1">
                          <a:latin typeface="Cambria Math" panose="02040503050406030204" pitchFamily="18" charset="0"/>
                        </a:rPr>
                        <m:t>=</m:t>
                      </m:r>
                      <m:r>
                        <a:rPr lang="en-US" sz="2000" i="1">
                          <a:latin typeface="Cambria Math" panose="02040503050406030204" pitchFamily="18" charset="0"/>
                        </a:rPr>
                        <m:t>𝛼</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𝑗</m:t>
                          </m:r>
                        </m:sup>
                      </m:sSubSup>
                      <m:r>
                        <a:rPr lang="en-US" sz="2000" i="1">
                          <a:latin typeface="Cambria Math" panose="02040503050406030204" pitchFamily="18" charset="0"/>
                        </a:rPr>
                        <m:t>+</m:t>
                      </m:r>
                      <m:r>
                        <a:rPr lang="en-US" sz="2000" i="1">
                          <a:latin typeface="Cambria Math" panose="02040503050406030204" pitchFamily="18" charset="0"/>
                        </a:rPr>
                        <m:t>𝛽</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𝑖</m:t>
                          </m:r>
                        </m:sub>
                        <m:sup>
                          <m:r>
                            <a:rPr lang="en-US" sz="2000" i="1">
                              <a:latin typeface="Cambria Math" panose="02040503050406030204" pitchFamily="18" charset="0"/>
                            </a:rPr>
                            <m:t>𝑗</m:t>
                          </m:r>
                        </m:sup>
                      </m:sSubSup>
                      <m:r>
                        <a:rPr lang="en-US" sz="2000" i="1">
                          <a:latin typeface="Cambria Math" panose="02040503050406030204" pitchFamily="18" charset="0"/>
                        </a:rPr>
                        <m:t>+</m:t>
                      </m:r>
                      <m:r>
                        <a:rPr lang="en-US" sz="2000" i="1">
                          <a:latin typeface="Cambria Math" panose="02040503050406030204" pitchFamily="18" charset="0"/>
                        </a:rPr>
                        <m:t>𝛾</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𝑖</m:t>
                          </m:r>
                        </m:sub>
                        <m:sup>
                          <m:r>
                            <a:rPr lang="en-US" sz="2000" i="1">
                              <a:latin typeface="Cambria Math" panose="02040503050406030204" pitchFamily="18" charset="0"/>
                            </a:rPr>
                            <m:t>′</m:t>
                          </m:r>
                          <m:r>
                            <a:rPr lang="en-US" sz="2000" i="1">
                              <a:latin typeface="Cambria Math" panose="02040503050406030204" pitchFamily="18" charset="0"/>
                            </a:rPr>
                            <m:t>𝑗</m:t>
                          </m:r>
                        </m:sup>
                      </m:sSub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𝛼</m:t>
                          </m:r>
                          <m:r>
                            <a:rPr lang="en-US" sz="2000" b="0" i="1" smtClean="0">
                              <a:latin typeface="Cambria Math" panose="02040503050406030204" pitchFamily="18" charset="0"/>
                            </a:rPr>
                            <m:t>+</m:t>
                          </m:r>
                          <m:r>
                            <a:rPr lang="en-US" sz="2000" b="0" i="1" smtClean="0">
                              <a:latin typeface="Cambria Math" panose="02040503050406030204" pitchFamily="18" charset="0"/>
                            </a:rPr>
                            <m:t>𝛽</m:t>
                          </m:r>
                          <m:r>
                            <a:rPr lang="en-US" sz="2000" b="0" i="1" smtClean="0">
                              <a:latin typeface="Cambria Math" panose="02040503050406030204" pitchFamily="18" charset="0"/>
                            </a:rPr>
                            <m:t>+</m:t>
                          </m:r>
                          <m:r>
                            <a:rPr lang="en-US" sz="2000" b="0" i="1" smtClean="0">
                              <a:latin typeface="Cambria Math" panose="02040503050406030204" pitchFamily="18" charset="0"/>
                            </a:rPr>
                            <m:t>𝛾</m:t>
                          </m:r>
                          <m:r>
                            <a:rPr lang="en-US" sz="2000" b="0" i="1" smtClean="0">
                              <a:latin typeface="Cambria Math" panose="02040503050406030204" pitchFamily="18" charset="0"/>
                            </a:rPr>
                            <m:t>=1</m:t>
                          </m:r>
                        </m:e>
                      </m:d>
                    </m:oMath>
                  </m:oMathPara>
                </a14:m>
                <a:endParaRPr lang="en-US" sz="2000" dirty="0"/>
              </a:p>
              <a:p>
                <a:endParaRPr lang="en-US" sz="2000" i="1" dirty="0">
                  <a:latin typeface="Cambria Math" panose="02040503050406030204" pitchFamily="18" charset="0"/>
                </a:endParaRPr>
              </a:p>
              <a:p>
                <a:r>
                  <a:rPr lang="en-US" sz="2000" b="0" i="1" dirty="0">
                    <a:latin typeface="Cambria Math" panose="02040503050406030204" pitchFamily="18" charset="0"/>
                  </a:rPr>
                  <a:t>Where:</a:t>
                </a:r>
              </a:p>
              <a:p>
                <a:pPr algn="ct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𝛼</m:t>
                      </m:r>
                      <m:r>
                        <a:rPr lang="en-US" sz="2400" i="1">
                          <a:latin typeface="Cambria Math" panose="02040503050406030204" pitchFamily="18" charset="0"/>
                        </a:rPr>
                        <m:t>=</m:t>
                      </m:r>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𝜂</m:t>
                          </m:r>
                        </m:e>
                        <m:sub>
                          <m:r>
                            <a:rPr lang="en-US" sz="2400" i="1">
                              <a:latin typeface="Cambria Math" panose="02040503050406030204" pitchFamily="18" charset="0"/>
                            </a:rPr>
                            <m:t>𝑡</m:t>
                          </m:r>
                        </m:sub>
                        <m:sup>
                          <m:r>
                            <a:rPr lang="en-US" sz="2400" i="1">
                              <a:latin typeface="Cambria Math" panose="02040503050406030204" pitchFamily="18" charset="0"/>
                            </a:rPr>
                            <m:t>𝑖</m:t>
                          </m:r>
                        </m:sup>
                      </m:sSubSup>
                      <m:r>
                        <a:rPr lang="en-US" sz="2400" i="1">
                          <a:latin typeface="Cambria Math" panose="02040503050406030204" pitchFamily="18" charset="0"/>
                        </a:rPr>
                        <m:t>; </m:t>
                      </m:r>
                      <m:r>
                        <a:rPr lang="en-US" sz="2400" i="1">
                          <a:latin typeface="Cambria Math" panose="02040503050406030204" pitchFamily="18" charset="0"/>
                        </a:rPr>
                        <m:t>𝛽</m:t>
                      </m:r>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𝑙</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𝑡</m:t>
                              </m:r>
                            </m:sub>
                            <m:sup>
                              <m:r>
                                <a:rPr lang="en-US" sz="2400" i="1">
                                  <a:latin typeface="Cambria Math" panose="02040503050406030204" pitchFamily="18" charset="0"/>
                                </a:rPr>
                                <m:t>𝑏</m:t>
                              </m:r>
                            </m:sup>
                          </m:sSubSup>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𝛼</m:t>
                              </m:r>
                            </m:e>
                          </m:d>
                        </m:num>
                        <m:den>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𝑡</m:t>
                                  </m:r>
                                </m:sub>
                              </m:sSub>
                            </m:e>
                            <m:sup>
                              <m:r>
                                <a:rPr lang="en-US" sz="2400" i="1">
                                  <a:latin typeface="Cambria Math" panose="02040503050406030204" pitchFamily="18" charset="0"/>
                                </a:rPr>
                                <m:t>𝑓</m:t>
                              </m:r>
                            </m:sup>
                          </m:s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𝑙</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𝑡</m:t>
                              </m:r>
                            </m:sub>
                            <m:sup>
                              <m:r>
                                <a:rPr lang="en-US" sz="2400" i="1">
                                  <a:latin typeface="Cambria Math" panose="02040503050406030204" pitchFamily="18" charset="0"/>
                                </a:rPr>
                                <m:t>𝑏</m:t>
                              </m:r>
                            </m:sup>
                          </m:sSubSup>
                        </m:den>
                      </m:f>
                      <m:r>
                        <a:rPr lang="en-US" sz="2400">
                          <a:latin typeface="Cambria Math" panose="02040503050406030204" pitchFamily="18" charset="0"/>
                        </a:rPr>
                        <m:t>; </m:t>
                      </m:r>
                      <m:r>
                        <a:rPr lang="en-US" sz="2400" i="1">
                          <a:latin typeface="Cambria Math" panose="02040503050406030204" pitchFamily="18" charset="0"/>
                        </a:rPr>
                        <m:t>𝛾</m:t>
                      </m:r>
                      <m:r>
                        <a:rPr lang="en-US" sz="2400" i="1">
                          <a:latin typeface="Cambria Math" panose="02040503050406030204" pitchFamily="18" charset="0"/>
                        </a:rPr>
                        <m:t>= </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𝑙</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𝑡</m:t>
                              </m:r>
                            </m:sub>
                            <m:sup>
                              <m:r>
                                <a:rPr lang="en-US" sz="2400" i="1">
                                  <a:latin typeface="Cambria Math" panose="02040503050406030204" pitchFamily="18" charset="0"/>
                                </a:rPr>
                                <m:t>𝑓</m:t>
                              </m:r>
                            </m:sup>
                          </m:sSubSup>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𝛼</m:t>
                              </m:r>
                            </m:e>
                          </m:d>
                        </m:num>
                        <m:den>
                          <m:sSubSup>
                            <m:sSubSupPr>
                              <m:ctrlPr>
                                <a:rPr lang="en-US" sz="2400" i="1">
                                  <a:latin typeface="Cambria Math" panose="02040503050406030204" pitchFamily="18" charset="0"/>
                                </a:rPr>
                              </m:ctrlPr>
                            </m:sSubSupPr>
                            <m:e>
                              <m:r>
                                <a:rPr lang="en-US" sz="2400" i="1">
                                  <a:latin typeface="Cambria Math" panose="02040503050406030204" pitchFamily="18" charset="0"/>
                                </a:rPr>
                                <m:t>𝑙</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𝑡</m:t>
                              </m:r>
                            </m:sub>
                            <m:sup>
                              <m:r>
                                <a:rPr lang="en-US" sz="2400" i="1">
                                  <a:latin typeface="Cambria Math" panose="02040503050406030204" pitchFamily="18" charset="0"/>
                                </a:rPr>
                                <m:t>𝑓</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𝑙</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𝑡</m:t>
                              </m:r>
                            </m:sub>
                            <m:sup>
                              <m:r>
                                <a:rPr lang="en-US" sz="2400" i="1">
                                  <a:latin typeface="Cambria Math" panose="02040503050406030204" pitchFamily="18" charset="0"/>
                                </a:rPr>
                                <m:t>𝑏</m:t>
                              </m:r>
                            </m:sup>
                          </m:sSubSup>
                        </m:den>
                      </m:f>
                    </m:oMath>
                  </m:oMathPara>
                </a14:m>
                <a:endParaRPr lang="en-US" sz="2800" b="0" i="1" dirty="0">
                  <a:latin typeface="Cambria Math" panose="02040503050406030204" pitchFamily="18" charset="0"/>
                </a:endParaRPr>
              </a:p>
              <a:p>
                <a:endParaRPr lang="en-US" sz="2000" b="0" i="1" dirty="0">
                  <a:latin typeface="Cambria Math" panose="02040503050406030204" pitchFamily="18" charset="0"/>
                </a:endParaRPr>
              </a:p>
              <a:p>
                <a:r>
                  <a:rPr lang="en-US" sz="2000" i="1" dirty="0">
                    <a:latin typeface="Cambria Math" panose="02040503050406030204" pitchFamily="18" charset="0"/>
                  </a:rPr>
                  <a:t>	</a:t>
                </a:r>
                <a:endParaRPr lang="en-US" sz="2000" b="0" i="1" dirty="0">
                  <a:latin typeface="Cambria Math" panose="02040503050406030204" pitchFamily="18" charset="0"/>
                </a:endParaRPr>
              </a:p>
              <a:p>
                <a:endParaRPr lang="en-US" sz="2000" b="0" i="1" dirty="0">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31F137F8-2F62-1747-A039-BD0746EF7907}"/>
                  </a:ext>
                </a:extLst>
              </p:cNvPr>
              <p:cNvSpPr txBox="1">
                <a:spLocks noRot="1" noChangeAspect="1" noMove="1" noResize="1" noEditPoints="1" noAdjustHandles="1" noChangeArrowheads="1" noChangeShapeType="1" noTextEdit="1"/>
              </p:cNvSpPr>
              <p:nvPr/>
            </p:nvSpPr>
            <p:spPr>
              <a:xfrm>
                <a:off x="927187" y="1156246"/>
                <a:ext cx="6967357" cy="3044744"/>
              </a:xfrm>
              <a:prstGeom prst="rect">
                <a:avLst/>
              </a:prstGeom>
              <a:blipFill>
                <a:blip r:embed="rId3"/>
                <a:stretch>
                  <a:fillRect l="-727"/>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2E4BFA94-21A1-474D-B6AE-A022473AE7FF}"/>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6AB86C0-8EE6-214D-A09D-FE005659CBE5}"/>
                  </a:ext>
                </a:extLst>
              </p:cNvPr>
              <p:cNvSpPr/>
              <p:nvPr/>
            </p:nvSpPr>
            <p:spPr>
              <a:xfrm>
                <a:off x="161364" y="5074599"/>
                <a:ext cx="6494929" cy="103252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𝜂</m:t>
                          </m:r>
                        </m:e>
                        <m:sub>
                          <m:r>
                            <a:rPr lang="en-US" i="1">
                              <a:latin typeface="Cambria Math" panose="02040503050406030204" pitchFamily="18" charset="0"/>
                            </a:rPr>
                            <m:t>𝑡</m:t>
                          </m:r>
                        </m:sub>
                        <m:sup>
                          <m:r>
                            <a:rPr lang="en-US" i="1">
                              <a:latin typeface="Cambria Math" panose="02040503050406030204" pitchFamily="18" charset="0"/>
                            </a:rPr>
                            <m:t>𝑖</m:t>
                          </m:r>
                        </m:sup>
                      </m:sSubSup>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vi-VN" i="1">
                                  <a:latin typeface="Cambria Math" panose="02040503050406030204" pitchFamily="18" charset="0"/>
                                </a:rPr>
                                <m:t>1−</m:t>
                              </m:r>
                              <m:f>
                                <m:fPr>
                                  <m:ctrlPr>
                                    <a:rPr lang="en-US" i="1">
                                      <a:latin typeface="Cambria Math" panose="02040503050406030204" pitchFamily="18" charset="0"/>
                                    </a:rPr>
                                  </m:ctrlPr>
                                </m:fPr>
                                <m:num>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e>
                                  </m:nary>
                                </m:num>
                                <m:den>
                                  <m:r>
                                    <a:rPr lang="en-US" i="1">
                                      <a:latin typeface="Cambria Math" panose="02040503050406030204" pitchFamily="18" charset="0"/>
                                    </a:rPr>
                                    <m:t>𝑙</m:t>
                                  </m:r>
                                </m:den>
                              </m:f>
                            </m:e>
                            <m:e>
                              <m:r>
                                <a:rPr lang="vi-VN" i="1">
                                  <a:latin typeface="Cambria Math" panose="02040503050406030204" pitchFamily="18" charset="0"/>
                                </a:rPr>
                                <m:t>1−</m:t>
                              </m:r>
                              <m:r>
                                <a:rPr lang="en-US" i="1">
                                  <a:latin typeface="Cambria Math" panose="02040503050406030204" pitchFamily="18" charset="0"/>
                                </a:rPr>
                                <m:t>𝜖</m:t>
                              </m:r>
                            </m:e>
                          </m:eqArr>
                          <m:r>
                            <a:rPr lang="en-US" i="1">
                              <a:latin typeface="Cambria Math" panose="02040503050406030204" pitchFamily="18" charset="0"/>
                            </a:rPr>
                            <m:t>  </m:t>
                          </m:r>
                          <m:eqArr>
                            <m:eqArrPr>
                              <m:ctrlPr>
                                <a:rPr lang="en-US" i="1">
                                  <a:latin typeface="Cambria Math" panose="02040503050406030204" pitchFamily="18" charset="0"/>
                                </a:rPr>
                              </m:ctrlPr>
                            </m:eqArrPr>
                            <m:e>
                              <m:r>
                                <a:rPr lang="en-US" i="1">
                                  <a:latin typeface="Cambria Math" panose="02040503050406030204" pitchFamily="18" charset="0"/>
                                </a:rPr>
                                <m:t>𝑖𝑓</m:t>
                              </m:r>
                              <m:r>
                                <a:rPr lang="en-US" i="1">
                                  <a:latin typeface="Cambria Math" panose="02040503050406030204" pitchFamily="18" charset="0"/>
                                </a:rPr>
                                <m:t> </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e>
                              </m:nary>
                              <m:r>
                                <a:rPr lang="en-US" i="1">
                                  <a:latin typeface="Cambria Math" panose="02040503050406030204" pitchFamily="18" charset="0"/>
                                </a:rPr>
                                <m:t>&gt;0</m:t>
                              </m:r>
                            </m:e>
                            <m:e>
                              <m:r>
                                <a:rPr lang="en-US" i="1">
                                  <a:latin typeface="Cambria Math" panose="02040503050406030204" pitchFamily="18" charset="0"/>
                                </a:rPr>
                                <m:t>𝑜𝑡h𝑒𝑟𝑤𝑖𝑠𝑒</m:t>
                              </m:r>
                            </m:e>
                          </m:eqArr>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oMath>
                  </m:oMathPara>
                </a14:m>
                <a:endParaRPr lang="en-US" dirty="0"/>
              </a:p>
            </p:txBody>
          </p:sp>
        </mc:Choice>
        <mc:Fallback xmlns="">
          <p:sp>
            <p:nvSpPr>
              <p:cNvPr id="5" name="Rectangle 4">
                <a:extLst>
                  <a:ext uri="{FF2B5EF4-FFF2-40B4-BE49-F238E27FC236}">
                    <a16:creationId xmlns:a16="http://schemas.microsoft.com/office/drawing/2014/main" id="{76AB86C0-8EE6-214D-A09D-FE005659CBE5}"/>
                  </a:ext>
                </a:extLst>
              </p:cNvPr>
              <p:cNvSpPr>
                <a:spLocks noRot="1" noChangeAspect="1" noMove="1" noResize="1" noEditPoints="1" noAdjustHandles="1" noChangeArrowheads="1" noChangeShapeType="1" noTextEdit="1"/>
              </p:cNvSpPr>
              <p:nvPr/>
            </p:nvSpPr>
            <p:spPr>
              <a:xfrm>
                <a:off x="161364" y="5074599"/>
                <a:ext cx="6494929" cy="1032527"/>
              </a:xfrm>
              <a:prstGeom prst="rect">
                <a:avLst/>
              </a:prstGeom>
              <a:blipFill>
                <a:blip r:embed="rId4"/>
                <a:stretch>
                  <a:fillRect l="-4883" t="-191463" b="-27317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C9F5914-FBF3-2B45-937D-E97AE0C6BDEE}"/>
              </a:ext>
            </a:extLst>
          </p:cNvPr>
          <p:cNvSpPr txBox="1"/>
          <p:nvPr/>
        </p:nvSpPr>
        <p:spPr>
          <a:xfrm>
            <a:off x="794374" y="4217115"/>
            <a:ext cx="3269678" cy="461665"/>
          </a:xfrm>
          <a:prstGeom prst="rect">
            <a:avLst/>
          </a:prstGeom>
          <a:noFill/>
        </p:spPr>
        <p:txBody>
          <a:bodyPr wrap="none" rtlCol="0">
            <a:spAutoFit/>
          </a:bodyPr>
          <a:lstStyle/>
          <a:p>
            <a:r>
              <a:rPr lang="en-US" sz="2400" dirty="0"/>
              <a:t>The predicted data ratio:</a:t>
            </a:r>
          </a:p>
        </p:txBody>
      </p:sp>
      <p:sp>
        <p:nvSpPr>
          <p:cNvPr id="10" name="Rectangle 9">
            <a:extLst>
              <a:ext uri="{FF2B5EF4-FFF2-40B4-BE49-F238E27FC236}">
                <a16:creationId xmlns:a16="http://schemas.microsoft.com/office/drawing/2014/main" id="{39A78FCE-E9A3-DB4E-94E6-E5456156B83D}"/>
              </a:ext>
            </a:extLst>
          </p:cNvPr>
          <p:cNvSpPr/>
          <p:nvPr/>
        </p:nvSpPr>
        <p:spPr>
          <a:xfrm>
            <a:off x="5507494" y="3845510"/>
            <a:ext cx="451945" cy="40990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4E68DB0-8FEE-BF4F-914B-F0D39EFD13AF}"/>
                  </a:ext>
                </a:extLst>
              </p:cNvPr>
              <p:cNvSpPr txBox="1"/>
              <p:nvPr/>
            </p:nvSpPr>
            <p:spPr>
              <a:xfrm>
                <a:off x="5422260" y="3863832"/>
                <a:ext cx="622542" cy="3749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700" b="0" i="1" smtClean="0">
                              <a:latin typeface="Cambria Math" panose="02040503050406030204" pitchFamily="18" charset="0"/>
                            </a:rPr>
                          </m:ctrlPr>
                        </m:sSubSupPr>
                        <m:e>
                          <m:r>
                            <a:rPr lang="en-US" sz="1700" b="0" i="1" smtClean="0">
                              <a:latin typeface="Cambria Math" panose="02040503050406030204" pitchFamily="18" charset="0"/>
                            </a:rPr>
                            <m:t>𝑥</m:t>
                          </m:r>
                        </m:e>
                        <m:sub>
                          <m:r>
                            <a:rPr lang="en-US" sz="1700" b="0" i="1" smtClean="0">
                              <a:latin typeface="Cambria Math" panose="02040503050406030204" pitchFamily="18" charset="0"/>
                            </a:rPr>
                            <m:t>𝑖</m:t>
                          </m:r>
                        </m:sub>
                        <m:sup>
                          <m:r>
                            <a:rPr lang="en-US" sz="1700" b="0" i="1" smtClean="0">
                              <a:latin typeface="Cambria Math" panose="02040503050406030204" pitchFamily="18" charset="0"/>
                            </a:rPr>
                            <m:t>𝑡</m:t>
                          </m:r>
                          <m:r>
                            <a:rPr lang="en-US" sz="1700" b="0" i="1" smtClean="0">
                              <a:latin typeface="Cambria Math" panose="02040503050406030204" pitchFamily="18" charset="0"/>
                            </a:rPr>
                            <m:t>−</m:t>
                          </m:r>
                          <m:r>
                            <a:rPr lang="en-US" sz="1700" b="0" i="1" smtClean="0">
                              <a:latin typeface="Cambria Math" panose="02040503050406030204" pitchFamily="18" charset="0"/>
                            </a:rPr>
                            <m:t>𝑙</m:t>
                          </m:r>
                        </m:sup>
                      </m:sSubSup>
                    </m:oMath>
                  </m:oMathPara>
                </a14:m>
                <a:endParaRPr lang="en-US" sz="1700" dirty="0"/>
              </a:p>
            </p:txBody>
          </p:sp>
        </mc:Choice>
        <mc:Fallback xmlns="">
          <p:sp>
            <p:nvSpPr>
              <p:cNvPr id="11" name="TextBox 10">
                <a:extLst>
                  <a:ext uri="{FF2B5EF4-FFF2-40B4-BE49-F238E27FC236}">
                    <a16:creationId xmlns:a16="http://schemas.microsoft.com/office/drawing/2014/main" id="{64E68DB0-8FEE-BF4F-914B-F0D39EFD13AF}"/>
                  </a:ext>
                </a:extLst>
              </p:cNvPr>
              <p:cNvSpPr txBox="1">
                <a:spLocks noRot="1" noChangeAspect="1" noMove="1" noResize="1" noEditPoints="1" noAdjustHandles="1" noChangeArrowheads="1" noChangeShapeType="1" noTextEdit="1"/>
              </p:cNvSpPr>
              <p:nvPr/>
            </p:nvSpPr>
            <p:spPr>
              <a:xfrm>
                <a:off x="5422260" y="3863832"/>
                <a:ext cx="622542" cy="374911"/>
              </a:xfrm>
              <a:prstGeom prst="rect">
                <a:avLst/>
              </a:prstGeom>
              <a:blipFill>
                <a:blip r:embed="rId5"/>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3AD5BB99-D15D-044E-BCFD-0D03CBA39EA5}"/>
              </a:ext>
            </a:extLst>
          </p:cNvPr>
          <p:cNvSpPr/>
          <p:nvPr/>
        </p:nvSpPr>
        <p:spPr>
          <a:xfrm>
            <a:off x="5966424" y="3845510"/>
            <a:ext cx="451945" cy="409904"/>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CD48CA8-C321-254F-9AA9-E77D9DF40F12}"/>
              </a:ext>
            </a:extLst>
          </p:cNvPr>
          <p:cNvSpPr txBox="1"/>
          <p:nvPr/>
        </p:nvSpPr>
        <p:spPr>
          <a:xfrm>
            <a:off x="6033224" y="3888962"/>
            <a:ext cx="343364" cy="369332"/>
          </a:xfrm>
          <a:prstGeom prst="rect">
            <a:avLst/>
          </a:prstGeom>
          <a:noFill/>
        </p:spPr>
        <p:txBody>
          <a:bodyPr wrap="none" rtlCol="0">
            <a:spAutoFit/>
          </a:bodyPr>
          <a:lstStyle/>
          <a:p>
            <a:r>
              <a:rPr lang="en-US" dirty="0"/>
              <a:t>…</a:t>
            </a:r>
          </a:p>
        </p:txBody>
      </p:sp>
      <p:sp>
        <p:nvSpPr>
          <p:cNvPr id="14" name="Rectangle 13">
            <a:extLst>
              <a:ext uri="{FF2B5EF4-FFF2-40B4-BE49-F238E27FC236}">
                <a16:creationId xmlns:a16="http://schemas.microsoft.com/office/drawing/2014/main" id="{12F44D66-1695-004B-84C9-FF43E68B77F4}"/>
              </a:ext>
            </a:extLst>
          </p:cNvPr>
          <p:cNvSpPr/>
          <p:nvPr/>
        </p:nvSpPr>
        <p:spPr>
          <a:xfrm>
            <a:off x="6418369" y="3845510"/>
            <a:ext cx="451945" cy="40990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24722B6-ADC7-BD44-9047-BD29F940C604}"/>
                  </a:ext>
                </a:extLst>
              </p:cNvPr>
              <p:cNvSpPr txBox="1"/>
              <p:nvPr/>
            </p:nvSpPr>
            <p:spPr>
              <a:xfrm>
                <a:off x="6342826" y="3863832"/>
                <a:ext cx="607274" cy="3694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700" b="0" i="1" smtClean="0">
                              <a:latin typeface="Cambria Math" panose="02040503050406030204" pitchFamily="18" charset="0"/>
                            </a:rPr>
                          </m:ctrlPr>
                        </m:sSubSupPr>
                        <m:e>
                          <m:r>
                            <a:rPr lang="en-US" sz="1700" b="0" i="1" smtClean="0">
                              <a:latin typeface="Cambria Math" panose="02040503050406030204" pitchFamily="18" charset="0"/>
                            </a:rPr>
                            <m:t>𝑥</m:t>
                          </m:r>
                        </m:e>
                        <m:sub>
                          <m:r>
                            <a:rPr lang="en-US" sz="1700" b="0" i="1" smtClean="0">
                              <a:latin typeface="Cambria Math" panose="02040503050406030204" pitchFamily="18" charset="0"/>
                            </a:rPr>
                            <m:t>𝑖</m:t>
                          </m:r>
                        </m:sub>
                        <m:sup>
                          <m:r>
                            <a:rPr lang="en-US" sz="1700" b="0" i="1" smtClean="0">
                              <a:latin typeface="Cambria Math" panose="02040503050406030204" pitchFamily="18" charset="0"/>
                            </a:rPr>
                            <m:t>𝑡</m:t>
                          </m:r>
                          <m:r>
                            <a:rPr lang="en-US" sz="1700" b="0" i="1" smtClean="0">
                              <a:latin typeface="Cambria Math" panose="02040503050406030204" pitchFamily="18" charset="0"/>
                            </a:rPr>
                            <m:t>−2</m:t>
                          </m:r>
                        </m:sup>
                      </m:sSubSup>
                    </m:oMath>
                  </m:oMathPara>
                </a14:m>
                <a:endParaRPr lang="en-US" sz="1700" dirty="0"/>
              </a:p>
            </p:txBody>
          </p:sp>
        </mc:Choice>
        <mc:Fallback xmlns="">
          <p:sp>
            <p:nvSpPr>
              <p:cNvPr id="15" name="TextBox 14">
                <a:extLst>
                  <a:ext uri="{FF2B5EF4-FFF2-40B4-BE49-F238E27FC236}">
                    <a16:creationId xmlns:a16="http://schemas.microsoft.com/office/drawing/2014/main" id="{E24722B6-ADC7-BD44-9047-BD29F940C604}"/>
                  </a:ext>
                </a:extLst>
              </p:cNvPr>
              <p:cNvSpPr txBox="1">
                <a:spLocks noRot="1" noChangeAspect="1" noMove="1" noResize="1" noEditPoints="1" noAdjustHandles="1" noChangeArrowheads="1" noChangeShapeType="1" noTextEdit="1"/>
              </p:cNvSpPr>
              <p:nvPr/>
            </p:nvSpPr>
            <p:spPr>
              <a:xfrm>
                <a:off x="6342826" y="3863832"/>
                <a:ext cx="607274" cy="369460"/>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D55AE261-CED2-6646-A8B0-907F94656076}"/>
              </a:ext>
            </a:extLst>
          </p:cNvPr>
          <p:cNvSpPr/>
          <p:nvPr/>
        </p:nvSpPr>
        <p:spPr>
          <a:xfrm>
            <a:off x="6877299" y="3845510"/>
            <a:ext cx="451945" cy="40990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9162A2-B245-954E-A943-0C09691CC690}"/>
                  </a:ext>
                </a:extLst>
              </p:cNvPr>
              <p:cNvSpPr txBox="1"/>
              <p:nvPr/>
            </p:nvSpPr>
            <p:spPr>
              <a:xfrm>
                <a:off x="6810858" y="3869591"/>
                <a:ext cx="579761" cy="3689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700" b="0" i="1" smtClean="0">
                              <a:latin typeface="Cambria Math" panose="02040503050406030204" pitchFamily="18" charset="0"/>
                            </a:rPr>
                          </m:ctrlPr>
                        </m:sSubSupPr>
                        <m:e>
                          <m:r>
                            <a:rPr lang="en-US" sz="1700" b="0" i="1" smtClean="0">
                              <a:latin typeface="Cambria Math" panose="02040503050406030204" pitchFamily="18" charset="0"/>
                            </a:rPr>
                            <m:t>𝑥</m:t>
                          </m:r>
                        </m:e>
                        <m:sub>
                          <m:r>
                            <a:rPr lang="en-US" sz="1700" b="0" i="1" smtClean="0">
                              <a:latin typeface="Cambria Math" panose="02040503050406030204" pitchFamily="18" charset="0"/>
                            </a:rPr>
                            <m:t>𝑖</m:t>
                          </m:r>
                        </m:sub>
                        <m:sup>
                          <m:r>
                            <a:rPr lang="en-US" sz="1700" b="0" i="1" smtClean="0">
                              <a:latin typeface="Cambria Math" panose="02040503050406030204" pitchFamily="18" charset="0"/>
                            </a:rPr>
                            <m:t>𝑡</m:t>
                          </m:r>
                          <m:r>
                            <a:rPr lang="en-US" sz="1700" b="0" i="1" smtClean="0">
                              <a:latin typeface="Cambria Math" panose="02040503050406030204" pitchFamily="18" charset="0"/>
                            </a:rPr>
                            <m:t>−1</m:t>
                          </m:r>
                        </m:sup>
                      </m:sSubSup>
                    </m:oMath>
                  </m:oMathPara>
                </a14:m>
                <a:endParaRPr lang="en-US" sz="1700" dirty="0"/>
              </a:p>
            </p:txBody>
          </p:sp>
        </mc:Choice>
        <mc:Fallback xmlns="">
          <p:sp>
            <p:nvSpPr>
              <p:cNvPr id="17" name="TextBox 16">
                <a:extLst>
                  <a:ext uri="{FF2B5EF4-FFF2-40B4-BE49-F238E27FC236}">
                    <a16:creationId xmlns:a16="http://schemas.microsoft.com/office/drawing/2014/main" id="{0B9162A2-B245-954E-A943-0C09691CC690}"/>
                  </a:ext>
                </a:extLst>
              </p:cNvPr>
              <p:cNvSpPr txBox="1">
                <a:spLocks noRot="1" noChangeAspect="1" noMove="1" noResize="1" noEditPoints="1" noAdjustHandles="1" noChangeArrowheads="1" noChangeShapeType="1" noTextEdit="1"/>
              </p:cNvSpPr>
              <p:nvPr/>
            </p:nvSpPr>
            <p:spPr>
              <a:xfrm>
                <a:off x="6810858" y="3869591"/>
                <a:ext cx="579761" cy="368947"/>
              </a:xfrm>
              <a:prstGeom prst="rect">
                <a:avLst/>
              </a:prstGeom>
              <a:blipFill>
                <a:blip r:embed="rId7"/>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D0751102-C765-A448-A4C2-D116AB8F4764}"/>
              </a:ext>
            </a:extLst>
          </p:cNvPr>
          <p:cNvSpPr/>
          <p:nvPr/>
        </p:nvSpPr>
        <p:spPr>
          <a:xfrm>
            <a:off x="7329244" y="3845510"/>
            <a:ext cx="451945" cy="40990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8CE0FDA-1C24-AE45-A931-EA778D36FEC6}"/>
                  </a:ext>
                </a:extLst>
              </p:cNvPr>
              <p:cNvSpPr txBox="1"/>
              <p:nvPr/>
            </p:nvSpPr>
            <p:spPr>
              <a:xfrm>
                <a:off x="7333482" y="3863832"/>
                <a:ext cx="461408" cy="382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m:oMathPara>
                </a14:m>
                <a:endParaRPr lang="en-US" dirty="0"/>
              </a:p>
            </p:txBody>
          </p:sp>
        </mc:Choice>
        <mc:Fallback xmlns="">
          <p:sp>
            <p:nvSpPr>
              <p:cNvPr id="19" name="TextBox 18">
                <a:extLst>
                  <a:ext uri="{FF2B5EF4-FFF2-40B4-BE49-F238E27FC236}">
                    <a16:creationId xmlns:a16="http://schemas.microsoft.com/office/drawing/2014/main" id="{08CE0FDA-1C24-AE45-A931-EA778D36FEC6}"/>
                  </a:ext>
                </a:extLst>
              </p:cNvPr>
              <p:cNvSpPr txBox="1">
                <a:spLocks noRot="1" noChangeAspect="1" noMove="1" noResize="1" noEditPoints="1" noAdjustHandles="1" noChangeArrowheads="1" noChangeShapeType="1" noTextEdit="1"/>
              </p:cNvSpPr>
              <p:nvPr/>
            </p:nvSpPr>
            <p:spPr>
              <a:xfrm>
                <a:off x="7333482" y="3863832"/>
                <a:ext cx="461408" cy="382412"/>
              </a:xfrm>
              <a:prstGeom prst="rect">
                <a:avLst/>
              </a:prstGeom>
              <a:blipFill>
                <a:blip r:embed="rId8"/>
                <a:stretch>
                  <a:fillRect b="-3226"/>
                </a:stretch>
              </a:blipFill>
            </p:spPr>
            <p:txBody>
              <a:bodyPr/>
              <a:lstStyle/>
              <a:p>
                <a:r>
                  <a:rPr lang="en-US">
                    <a:noFill/>
                  </a:rPr>
                  <a:t> </a:t>
                </a:r>
              </a:p>
            </p:txBody>
          </p:sp>
        </mc:Fallback>
      </mc:AlternateContent>
      <p:sp>
        <p:nvSpPr>
          <p:cNvPr id="20" name="Right Brace 19">
            <a:extLst>
              <a:ext uri="{FF2B5EF4-FFF2-40B4-BE49-F238E27FC236}">
                <a16:creationId xmlns:a16="http://schemas.microsoft.com/office/drawing/2014/main" id="{C13116C6-B917-5544-AB5D-7EDD32CE2C87}"/>
              </a:ext>
            </a:extLst>
          </p:cNvPr>
          <p:cNvSpPr/>
          <p:nvPr/>
        </p:nvSpPr>
        <p:spPr>
          <a:xfrm rot="5400000">
            <a:off x="6517033" y="3796743"/>
            <a:ext cx="278520" cy="227719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A6AA566-E698-2940-8CE3-FB45E01686D7}"/>
                  </a:ext>
                </a:extLst>
              </p:cNvPr>
              <p:cNvSpPr txBox="1"/>
              <p:nvPr/>
            </p:nvSpPr>
            <p:spPr>
              <a:xfrm>
                <a:off x="6485836" y="5139158"/>
                <a:ext cx="3170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oMath>
                  </m:oMathPara>
                </a14:m>
                <a:endParaRPr lang="en-US" dirty="0"/>
              </a:p>
            </p:txBody>
          </p:sp>
        </mc:Choice>
        <mc:Fallback xmlns="">
          <p:sp>
            <p:nvSpPr>
              <p:cNvPr id="21" name="TextBox 20">
                <a:extLst>
                  <a:ext uri="{FF2B5EF4-FFF2-40B4-BE49-F238E27FC236}">
                    <a16:creationId xmlns:a16="http://schemas.microsoft.com/office/drawing/2014/main" id="{4A6AA566-E698-2940-8CE3-FB45E01686D7}"/>
                  </a:ext>
                </a:extLst>
              </p:cNvPr>
              <p:cNvSpPr txBox="1">
                <a:spLocks noRot="1" noChangeAspect="1" noMove="1" noResize="1" noEditPoints="1" noAdjustHandles="1" noChangeArrowheads="1" noChangeShapeType="1" noTextEdit="1"/>
              </p:cNvSpPr>
              <p:nvPr/>
            </p:nvSpPr>
            <p:spPr>
              <a:xfrm>
                <a:off x="6485836" y="5139158"/>
                <a:ext cx="317010" cy="369332"/>
              </a:xfrm>
              <a:prstGeom prst="rect">
                <a:avLst/>
              </a:prstGeom>
              <a:blipFill>
                <a:blip r:embed="rId9"/>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A6637CC6-5EBC-E746-9835-18EFD3E308D4}"/>
              </a:ext>
            </a:extLst>
          </p:cNvPr>
          <p:cNvSpPr/>
          <p:nvPr/>
        </p:nvSpPr>
        <p:spPr>
          <a:xfrm>
            <a:off x="5507494" y="4253099"/>
            <a:ext cx="451945" cy="40990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A90799B-0A31-E241-A681-566ED454F7FD}"/>
                  </a:ext>
                </a:extLst>
              </p:cNvPr>
              <p:cNvSpPr txBox="1"/>
              <p:nvPr/>
            </p:nvSpPr>
            <p:spPr>
              <a:xfrm>
                <a:off x="5598381" y="4284240"/>
                <a:ext cx="354584" cy="3539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rPr>
                        <m:t>1</m:t>
                      </m:r>
                    </m:oMath>
                  </m:oMathPara>
                </a14:m>
                <a:endParaRPr lang="en-US" sz="1700" dirty="0"/>
              </a:p>
            </p:txBody>
          </p:sp>
        </mc:Choice>
        <mc:Fallback xmlns="">
          <p:sp>
            <p:nvSpPr>
              <p:cNvPr id="23" name="TextBox 22">
                <a:extLst>
                  <a:ext uri="{FF2B5EF4-FFF2-40B4-BE49-F238E27FC236}">
                    <a16:creationId xmlns:a16="http://schemas.microsoft.com/office/drawing/2014/main" id="{6A90799B-0A31-E241-A681-566ED454F7FD}"/>
                  </a:ext>
                </a:extLst>
              </p:cNvPr>
              <p:cNvSpPr txBox="1">
                <a:spLocks noRot="1" noChangeAspect="1" noMove="1" noResize="1" noEditPoints="1" noAdjustHandles="1" noChangeArrowheads="1" noChangeShapeType="1" noTextEdit="1"/>
              </p:cNvSpPr>
              <p:nvPr/>
            </p:nvSpPr>
            <p:spPr>
              <a:xfrm>
                <a:off x="5598381" y="4284240"/>
                <a:ext cx="354584" cy="353943"/>
              </a:xfrm>
              <a:prstGeom prst="rect">
                <a:avLst/>
              </a:prstGeom>
              <a:blipFill>
                <a:blip r:embed="rId10"/>
                <a:stretch>
                  <a:fillRect/>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F3C55C80-2B93-0942-822D-3721D6C3E518}"/>
              </a:ext>
            </a:extLst>
          </p:cNvPr>
          <p:cNvSpPr/>
          <p:nvPr/>
        </p:nvSpPr>
        <p:spPr>
          <a:xfrm>
            <a:off x="5966424" y="4253099"/>
            <a:ext cx="451945" cy="409904"/>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F4C3607-E162-B64E-B894-0351B4D37802}"/>
              </a:ext>
            </a:extLst>
          </p:cNvPr>
          <p:cNvSpPr txBox="1"/>
          <p:nvPr/>
        </p:nvSpPr>
        <p:spPr>
          <a:xfrm>
            <a:off x="6033224" y="4296551"/>
            <a:ext cx="343364" cy="369332"/>
          </a:xfrm>
          <a:prstGeom prst="rect">
            <a:avLst/>
          </a:prstGeom>
          <a:noFill/>
        </p:spPr>
        <p:txBody>
          <a:bodyPr wrap="none" rtlCol="0">
            <a:spAutoFit/>
          </a:bodyPr>
          <a:lstStyle/>
          <a:p>
            <a:r>
              <a:rPr lang="en-US" dirty="0"/>
              <a:t>…</a:t>
            </a:r>
          </a:p>
        </p:txBody>
      </p:sp>
      <p:sp>
        <p:nvSpPr>
          <p:cNvPr id="26" name="Rectangle 25">
            <a:extLst>
              <a:ext uri="{FF2B5EF4-FFF2-40B4-BE49-F238E27FC236}">
                <a16:creationId xmlns:a16="http://schemas.microsoft.com/office/drawing/2014/main" id="{3520EB5E-391E-E840-8301-1C30EEAD38E9}"/>
              </a:ext>
            </a:extLst>
          </p:cNvPr>
          <p:cNvSpPr/>
          <p:nvPr/>
        </p:nvSpPr>
        <p:spPr>
          <a:xfrm>
            <a:off x="6418369" y="4253099"/>
            <a:ext cx="451945" cy="40990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34A9D61-3BF3-0E4C-B8D0-E8AC456D16F7}"/>
                  </a:ext>
                </a:extLst>
              </p:cNvPr>
              <p:cNvSpPr txBox="1"/>
              <p:nvPr/>
            </p:nvSpPr>
            <p:spPr>
              <a:xfrm>
                <a:off x="6492154" y="4270977"/>
                <a:ext cx="378160" cy="3539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rPr>
                        <m:t>0</m:t>
                      </m:r>
                    </m:oMath>
                  </m:oMathPara>
                </a14:m>
                <a:endParaRPr lang="en-US" sz="1700" dirty="0"/>
              </a:p>
            </p:txBody>
          </p:sp>
        </mc:Choice>
        <mc:Fallback xmlns="">
          <p:sp>
            <p:nvSpPr>
              <p:cNvPr id="27" name="TextBox 26">
                <a:extLst>
                  <a:ext uri="{FF2B5EF4-FFF2-40B4-BE49-F238E27FC236}">
                    <a16:creationId xmlns:a16="http://schemas.microsoft.com/office/drawing/2014/main" id="{734A9D61-3BF3-0E4C-B8D0-E8AC456D16F7}"/>
                  </a:ext>
                </a:extLst>
              </p:cNvPr>
              <p:cNvSpPr txBox="1">
                <a:spLocks noRot="1" noChangeAspect="1" noMove="1" noResize="1" noEditPoints="1" noAdjustHandles="1" noChangeArrowheads="1" noChangeShapeType="1" noTextEdit="1"/>
              </p:cNvSpPr>
              <p:nvPr/>
            </p:nvSpPr>
            <p:spPr>
              <a:xfrm>
                <a:off x="6492154" y="4270977"/>
                <a:ext cx="378160" cy="353943"/>
              </a:xfrm>
              <a:prstGeom prst="rect">
                <a:avLst/>
              </a:prstGeom>
              <a:blipFill>
                <a:blip r:embed="rId11"/>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08359BF1-AEE9-4244-A59C-7D77CE703283}"/>
              </a:ext>
            </a:extLst>
          </p:cNvPr>
          <p:cNvSpPr/>
          <p:nvPr/>
        </p:nvSpPr>
        <p:spPr>
          <a:xfrm>
            <a:off x="6877299" y="4253099"/>
            <a:ext cx="451945" cy="40990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1CDA5C8-95AD-714F-90F5-63F4BED14D4D}"/>
                  </a:ext>
                </a:extLst>
              </p:cNvPr>
              <p:cNvSpPr txBox="1"/>
              <p:nvPr/>
            </p:nvSpPr>
            <p:spPr>
              <a:xfrm>
                <a:off x="6810858" y="4277180"/>
                <a:ext cx="579761" cy="3539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rPr>
                        <m:t>0</m:t>
                      </m:r>
                    </m:oMath>
                  </m:oMathPara>
                </a14:m>
                <a:endParaRPr lang="en-US" sz="1700" dirty="0"/>
              </a:p>
            </p:txBody>
          </p:sp>
        </mc:Choice>
        <mc:Fallback xmlns="">
          <p:sp>
            <p:nvSpPr>
              <p:cNvPr id="29" name="TextBox 28">
                <a:extLst>
                  <a:ext uri="{FF2B5EF4-FFF2-40B4-BE49-F238E27FC236}">
                    <a16:creationId xmlns:a16="http://schemas.microsoft.com/office/drawing/2014/main" id="{21CDA5C8-95AD-714F-90F5-63F4BED14D4D}"/>
                  </a:ext>
                </a:extLst>
              </p:cNvPr>
              <p:cNvSpPr txBox="1">
                <a:spLocks noRot="1" noChangeAspect="1" noMove="1" noResize="1" noEditPoints="1" noAdjustHandles="1" noChangeArrowheads="1" noChangeShapeType="1" noTextEdit="1"/>
              </p:cNvSpPr>
              <p:nvPr/>
            </p:nvSpPr>
            <p:spPr>
              <a:xfrm>
                <a:off x="6810858" y="4277180"/>
                <a:ext cx="579761" cy="353943"/>
              </a:xfrm>
              <a:prstGeom prst="rect">
                <a:avLst/>
              </a:prstGeom>
              <a:blipFill>
                <a:blip r:embed="rId12"/>
                <a:stretch>
                  <a:fillRect/>
                </a:stretch>
              </a:blipFill>
            </p:spPr>
            <p:txBody>
              <a:bodyPr/>
              <a:lstStyle/>
              <a:p>
                <a:r>
                  <a:rPr lang="en-US">
                    <a:noFill/>
                  </a:rPr>
                  <a:t> </a:t>
                </a:r>
              </a:p>
            </p:txBody>
          </p:sp>
        </mc:Fallback>
      </mc:AlternateContent>
      <p:sp>
        <p:nvSpPr>
          <p:cNvPr id="31" name="Rectangle 30">
            <a:extLst>
              <a:ext uri="{FF2B5EF4-FFF2-40B4-BE49-F238E27FC236}">
                <a16:creationId xmlns:a16="http://schemas.microsoft.com/office/drawing/2014/main" id="{1ADF45AB-0713-094C-BE60-8FFAE2B0589E}"/>
              </a:ext>
            </a:extLst>
          </p:cNvPr>
          <p:cNvSpPr/>
          <p:nvPr/>
        </p:nvSpPr>
        <p:spPr>
          <a:xfrm>
            <a:off x="7329244" y="4253099"/>
            <a:ext cx="451945" cy="40990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C7DC514-C518-CC42-A5C9-152BB58D8362}"/>
                  </a:ext>
                </a:extLst>
              </p:cNvPr>
              <p:cNvSpPr txBox="1"/>
              <p:nvPr/>
            </p:nvSpPr>
            <p:spPr>
              <a:xfrm>
                <a:off x="7333482" y="4271421"/>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32" name="TextBox 31">
                <a:extLst>
                  <a:ext uri="{FF2B5EF4-FFF2-40B4-BE49-F238E27FC236}">
                    <a16:creationId xmlns:a16="http://schemas.microsoft.com/office/drawing/2014/main" id="{DC7DC514-C518-CC42-A5C9-152BB58D8362}"/>
                  </a:ext>
                </a:extLst>
              </p:cNvPr>
              <p:cNvSpPr txBox="1">
                <a:spLocks noRot="1" noChangeAspect="1" noMove="1" noResize="1" noEditPoints="1" noAdjustHandles="1" noChangeArrowheads="1" noChangeShapeType="1" noTextEdit="1"/>
              </p:cNvSpPr>
              <p:nvPr/>
            </p:nvSpPr>
            <p:spPr>
              <a:xfrm>
                <a:off x="7333482" y="4271421"/>
                <a:ext cx="365805"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BD706F-8B23-6848-9EA3-05F02BF7CBC8}"/>
                  </a:ext>
                </a:extLst>
              </p:cNvPr>
              <p:cNvSpPr txBox="1"/>
              <p:nvPr/>
            </p:nvSpPr>
            <p:spPr>
              <a:xfrm>
                <a:off x="5016708" y="4278758"/>
                <a:ext cx="44108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m:oMathPara>
                </a14:m>
                <a:endParaRPr lang="en-US" dirty="0"/>
              </a:p>
            </p:txBody>
          </p:sp>
        </mc:Choice>
        <mc:Fallback xmlns="">
          <p:sp>
            <p:nvSpPr>
              <p:cNvPr id="8" name="TextBox 7">
                <a:extLst>
                  <a:ext uri="{FF2B5EF4-FFF2-40B4-BE49-F238E27FC236}">
                    <a16:creationId xmlns:a16="http://schemas.microsoft.com/office/drawing/2014/main" id="{6BBD706F-8B23-6848-9EA3-05F02BF7CBC8}"/>
                  </a:ext>
                </a:extLst>
              </p:cNvPr>
              <p:cNvSpPr txBox="1">
                <a:spLocks noRot="1" noChangeAspect="1" noMove="1" noResize="1" noEditPoints="1" noAdjustHandles="1" noChangeArrowheads="1" noChangeShapeType="1" noTextEdit="1"/>
              </p:cNvSpPr>
              <p:nvPr/>
            </p:nvSpPr>
            <p:spPr>
              <a:xfrm>
                <a:off x="5016708" y="4278758"/>
                <a:ext cx="441083" cy="299313"/>
              </a:xfrm>
              <a:prstGeom prst="rect">
                <a:avLst/>
              </a:prstGeom>
              <a:blipFill>
                <a:blip r:embed="rId14"/>
                <a:stretch>
                  <a:fillRect l="-5556" r="-5556" b="-25000"/>
                </a:stretch>
              </a:blipFill>
            </p:spPr>
            <p:txBody>
              <a:bodyPr/>
              <a:lstStyle/>
              <a:p>
                <a:r>
                  <a:rPr lang="en-US">
                    <a:noFill/>
                  </a:rPr>
                  <a:t> </a:t>
                </a:r>
              </a:p>
            </p:txBody>
          </p:sp>
        </mc:Fallback>
      </mc:AlternateContent>
    </p:spTree>
    <p:extLst>
      <p:ext uri="{BB962C8B-B14F-4D97-AF65-F5344CB8AC3E}">
        <p14:creationId xmlns:p14="http://schemas.microsoft.com/office/powerpoint/2010/main" val="1642597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49" y="365127"/>
            <a:ext cx="8515351" cy="876652"/>
          </a:xfrm>
        </p:spPr>
        <p:txBody>
          <a:bodyPr>
            <a:noAutofit/>
          </a:bodyPr>
          <a:lstStyle/>
          <a:p>
            <a:r>
              <a:rPr lang="en-US" sz="2800" dirty="0"/>
              <a:t>The Consecutive Missing Measurement</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28</a:t>
            </a:fld>
            <a:endParaRPr lang="en-US" dirty="0"/>
          </a:p>
        </p:txBody>
      </p:sp>
      <p:sp>
        <p:nvSpPr>
          <p:cNvPr id="9" name="Down Arrow 8">
            <a:extLst>
              <a:ext uri="{FF2B5EF4-FFF2-40B4-BE49-F238E27FC236}">
                <a16:creationId xmlns:a16="http://schemas.microsoft.com/office/drawing/2014/main" id="{D9A19175-7840-BA46-824C-4CCCF53C382C}"/>
              </a:ext>
            </a:extLst>
          </p:cNvPr>
          <p:cNvSpPr/>
          <p:nvPr/>
        </p:nvSpPr>
        <p:spPr>
          <a:xfrm>
            <a:off x="582167" y="1681321"/>
            <a:ext cx="158045" cy="1083734"/>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AF5CFCE-B424-1A46-AFA6-5FA321FD5006}"/>
              </a:ext>
            </a:extLst>
          </p:cNvPr>
          <p:cNvSpPr txBox="1"/>
          <p:nvPr/>
        </p:nvSpPr>
        <p:spPr>
          <a:xfrm>
            <a:off x="35222" y="2069299"/>
            <a:ext cx="546945" cy="307777"/>
          </a:xfrm>
          <a:prstGeom prst="rect">
            <a:avLst/>
          </a:prstGeom>
          <a:noFill/>
        </p:spPr>
        <p:txBody>
          <a:bodyPr wrap="none" rtlCol="0">
            <a:spAutoFit/>
          </a:bodyPr>
          <a:lstStyle/>
          <a:p>
            <a:r>
              <a:rPr lang="en-US" sz="1400" dirty="0"/>
              <a:t>Time</a:t>
            </a:r>
          </a:p>
        </p:txBody>
      </p:sp>
      <p:sp>
        <p:nvSpPr>
          <p:cNvPr id="11" name="TextBox 10">
            <a:extLst>
              <a:ext uri="{FF2B5EF4-FFF2-40B4-BE49-F238E27FC236}">
                <a16:creationId xmlns:a16="http://schemas.microsoft.com/office/drawing/2014/main" id="{F57332C7-A6C3-594C-A98C-8EBCE147A2B6}"/>
              </a:ext>
            </a:extLst>
          </p:cNvPr>
          <p:cNvSpPr txBox="1"/>
          <p:nvPr/>
        </p:nvSpPr>
        <p:spPr>
          <a:xfrm>
            <a:off x="1662532" y="1138742"/>
            <a:ext cx="2047035" cy="307777"/>
          </a:xfrm>
          <a:prstGeom prst="rect">
            <a:avLst/>
          </a:prstGeom>
          <a:noFill/>
        </p:spPr>
        <p:txBody>
          <a:bodyPr wrap="none" rtlCol="0">
            <a:spAutoFit/>
          </a:bodyPr>
          <a:lstStyle/>
          <a:p>
            <a:r>
              <a:rPr lang="en-US" sz="1400" dirty="0"/>
              <a:t>Original-Destination pairs</a:t>
            </a:r>
          </a:p>
        </p:txBody>
      </p:sp>
      <p:sp>
        <p:nvSpPr>
          <p:cNvPr id="3" name="TextBox 2">
            <a:extLst>
              <a:ext uri="{FF2B5EF4-FFF2-40B4-BE49-F238E27FC236}">
                <a16:creationId xmlns:a16="http://schemas.microsoft.com/office/drawing/2014/main" id="{FF45034B-A61A-CF4A-8166-DC725E07D4E0}"/>
              </a:ext>
            </a:extLst>
          </p:cNvPr>
          <p:cNvSpPr txBox="1"/>
          <p:nvPr/>
        </p:nvSpPr>
        <p:spPr>
          <a:xfrm>
            <a:off x="7429500" y="3408218"/>
            <a:ext cx="184731" cy="369332"/>
          </a:xfrm>
          <a:prstGeom prst="rect">
            <a:avLst/>
          </a:prstGeom>
          <a:noFill/>
        </p:spPr>
        <p:txBody>
          <a:bodyPr wrap="none" rtlCol="0">
            <a:spAutoFit/>
          </a:bodyPr>
          <a:lstStyle/>
          <a:p>
            <a:endParaRPr lang="en-US" dirty="0"/>
          </a:p>
        </p:txBody>
      </p:sp>
      <p:graphicFrame>
        <p:nvGraphicFramePr>
          <p:cNvPr id="7" name="Table 6">
            <a:extLst>
              <a:ext uri="{FF2B5EF4-FFF2-40B4-BE49-F238E27FC236}">
                <a16:creationId xmlns:a16="http://schemas.microsoft.com/office/drawing/2014/main" id="{5042C66A-493C-D047-BAEF-4DE05EE36D2D}"/>
              </a:ext>
            </a:extLst>
          </p:cNvPr>
          <p:cNvGraphicFramePr>
            <a:graphicFrameLocks noGrp="1"/>
          </p:cNvGraphicFramePr>
          <p:nvPr>
            <p:extLst>
              <p:ext uri="{D42A27DB-BD31-4B8C-83A1-F6EECF244321}">
                <p14:modId xmlns:p14="http://schemas.microsoft.com/office/powerpoint/2010/main" val="1207678831"/>
              </p:ext>
            </p:extLst>
          </p:nvPr>
        </p:nvGraphicFramePr>
        <p:xfrm>
          <a:off x="997225" y="5385498"/>
          <a:ext cx="2063364" cy="741680"/>
        </p:xfrm>
        <a:graphic>
          <a:graphicData uri="http://schemas.openxmlformats.org/drawingml/2006/table">
            <a:tbl>
              <a:tblPr firstRow="1" bandRow="1">
                <a:tableStyleId>{5940675A-B579-460E-94D1-54222C63F5DA}</a:tableStyleId>
              </a:tblPr>
              <a:tblGrid>
                <a:gridCol w="501694">
                  <a:extLst>
                    <a:ext uri="{9D8B030D-6E8A-4147-A177-3AD203B41FA5}">
                      <a16:colId xmlns:a16="http://schemas.microsoft.com/office/drawing/2014/main" val="3913447629"/>
                    </a:ext>
                  </a:extLst>
                </a:gridCol>
                <a:gridCol w="1561670">
                  <a:extLst>
                    <a:ext uri="{9D8B030D-6E8A-4147-A177-3AD203B41FA5}">
                      <a16:colId xmlns:a16="http://schemas.microsoft.com/office/drawing/2014/main" val="2553086163"/>
                    </a:ext>
                  </a:extLst>
                </a:gridCol>
              </a:tblGrid>
              <a:tr h="370840">
                <a:tc>
                  <a:txBody>
                    <a:bodyPr/>
                    <a:lstStyle/>
                    <a:p>
                      <a:endParaRPr lang="en-US" dirty="0"/>
                    </a:p>
                  </a:txBody>
                  <a:tcPr>
                    <a:solidFill>
                      <a:schemeClr val="accent2">
                        <a:lumMod val="40000"/>
                        <a:lumOff val="60000"/>
                      </a:schemeClr>
                    </a:solidFill>
                  </a:tcPr>
                </a:tc>
                <a:tc>
                  <a:txBody>
                    <a:bodyPr/>
                    <a:lstStyle/>
                    <a:p>
                      <a:r>
                        <a:rPr lang="en-US" sz="1600" dirty="0"/>
                        <a:t>Predicted data</a:t>
                      </a:r>
                    </a:p>
                  </a:txBody>
                  <a:tcPr/>
                </a:tc>
                <a:extLst>
                  <a:ext uri="{0D108BD9-81ED-4DB2-BD59-A6C34878D82A}">
                    <a16:rowId xmlns:a16="http://schemas.microsoft.com/office/drawing/2014/main" val="524698429"/>
                  </a:ext>
                </a:extLst>
              </a:tr>
              <a:tr h="370840">
                <a:tc>
                  <a:txBody>
                    <a:bodyPr/>
                    <a:lstStyle/>
                    <a:p>
                      <a:endParaRPr lang="en-US" dirty="0"/>
                    </a:p>
                  </a:txBody>
                  <a:tcPr>
                    <a:solidFill>
                      <a:schemeClr val="accent6">
                        <a:lumMod val="40000"/>
                        <a:lumOff val="60000"/>
                      </a:schemeClr>
                    </a:solidFill>
                  </a:tcPr>
                </a:tc>
                <a:tc>
                  <a:txBody>
                    <a:bodyPr/>
                    <a:lstStyle/>
                    <a:p>
                      <a:r>
                        <a:rPr lang="en-US" sz="1600" dirty="0"/>
                        <a:t>Measured data</a:t>
                      </a:r>
                    </a:p>
                  </a:txBody>
                  <a:tcPr/>
                </a:tc>
                <a:extLst>
                  <a:ext uri="{0D108BD9-81ED-4DB2-BD59-A6C34878D82A}">
                    <a16:rowId xmlns:a16="http://schemas.microsoft.com/office/drawing/2014/main" val="218728304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E44DD6E-3837-3245-A8F0-FB00C13B5040}"/>
                  </a:ext>
                </a:extLst>
              </p:cNvPr>
              <p:cNvSpPr txBox="1"/>
              <p:nvPr/>
            </p:nvSpPr>
            <p:spPr>
              <a:xfrm>
                <a:off x="4631889" y="1678667"/>
                <a:ext cx="4162679" cy="1599220"/>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𝜁</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sub>
                    </m:sSub>
                  </m:oMath>
                </a14:m>
                <a:r>
                  <a:rPr lang="en-US" sz="2400" dirty="0"/>
                  <a:t>: indicates how long </a:t>
                </a:r>
                <a14:m>
                  <m:oMath xmlns:m="http://schemas.openxmlformats.org/officeDocument/2006/math">
                    <m:r>
                      <a:rPr lang="en-US" sz="2400" i="1">
                        <a:latin typeface="Cambria Math" panose="02040503050406030204" pitchFamily="18" charset="0"/>
                      </a:rPr>
                      <m:t>𝑂</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𝑖</m:t>
                        </m:r>
                      </m:sub>
                    </m:sSub>
                  </m:oMath>
                </a14:m>
                <a:r>
                  <a:rPr lang="en-US" sz="2400" dirty="0"/>
                  <a:t> has not been monitored </a:t>
                </a:r>
              </a:p>
              <a:p>
                <a:pPr marL="342900" indent="-342900">
                  <a:buFont typeface="Arial" panose="020B0604020202020204" pitchFamily="34" charset="0"/>
                  <a:buChar char="•"/>
                </a:pPr>
                <a:r>
                  <a:rPr lang="en-US" sz="2400" dirty="0"/>
                  <a:t>Number of time step from last monitored</a:t>
                </a:r>
              </a:p>
            </p:txBody>
          </p:sp>
        </mc:Choice>
        <mc:Fallback xmlns="">
          <p:sp>
            <p:nvSpPr>
              <p:cNvPr id="15" name="TextBox 14">
                <a:extLst>
                  <a:ext uri="{FF2B5EF4-FFF2-40B4-BE49-F238E27FC236}">
                    <a16:creationId xmlns:a16="http://schemas.microsoft.com/office/drawing/2014/main" id="{EE44DD6E-3837-3245-A8F0-FB00C13B5040}"/>
                  </a:ext>
                </a:extLst>
              </p:cNvPr>
              <p:cNvSpPr txBox="1">
                <a:spLocks noRot="1" noChangeAspect="1" noMove="1" noResize="1" noEditPoints="1" noAdjustHandles="1" noChangeArrowheads="1" noChangeShapeType="1" noTextEdit="1"/>
              </p:cNvSpPr>
              <p:nvPr/>
            </p:nvSpPr>
            <p:spPr>
              <a:xfrm>
                <a:off x="4631889" y="1678667"/>
                <a:ext cx="4162679" cy="1599220"/>
              </a:xfrm>
              <a:prstGeom prst="rect">
                <a:avLst/>
              </a:prstGeom>
              <a:blipFill>
                <a:blip r:embed="rId3"/>
                <a:stretch>
                  <a:fillRect l="-1829" t="-2381" b="-63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DEA7A80-E4F1-114B-B26F-8D3E33A3D16F}"/>
                  </a:ext>
                </a:extLst>
              </p:cNvPr>
              <p:cNvSpPr txBox="1"/>
              <p:nvPr/>
            </p:nvSpPr>
            <p:spPr>
              <a:xfrm>
                <a:off x="4884986" y="3408218"/>
                <a:ext cx="1572964" cy="2003882"/>
              </a:xfrm>
              <a:prstGeom prst="rect">
                <a:avLst/>
              </a:prstGeom>
              <a:noFill/>
            </p:spPr>
            <p:txBody>
              <a:bodyPr wrap="square" rtlCol="0">
                <a:spAutoFit/>
              </a:bodyPr>
              <a:lstStyle/>
              <a:p>
                <a:r>
                  <a:rPr lang="en-US" sz="2400" dirty="0"/>
                  <a:t>e.g:</a:t>
                </a: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𝜁</m:t>
                          </m:r>
                        </m:e>
                        <m:sub>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rPr>
                        <m:t>=2</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𝜁</m:t>
                          </m:r>
                        </m:e>
                        <m:sub>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rPr>
                        <m:t>=1</m:t>
                      </m:r>
                    </m:oMath>
                  </m:oMathPara>
                </a14:m>
                <a:endParaRPr lang="vi-VN" sz="2400" b="0" dirty="0"/>
              </a:p>
              <a:p>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𝜁</m:t>
                          </m:r>
                        </m:e>
                        <m:sub>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rPr>
                        <m:t>=1</m:t>
                      </m:r>
                    </m:oMath>
                  </m:oMathPara>
                </a14:m>
                <a:endParaRPr lang="en-US" sz="2400" b="0" dirty="0"/>
              </a:p>
              <a:p>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𝜁</m:t>
                          </m:r>
                        </m:e>
                        <m:sub>
                          <m:r>
                            <a:rPr lang="en-US" sz="2400" b="0" i="1" smtClean="0">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rPr>
                        <m:t>=3</m:t>
                      </m:r>
                    </m:oMath>
                  </m:oMathPara>
                </a14:m>
                <a:endParaRPr lang="en-US" sz="2400" dirty="0"/>
              </a:p>
            </p:txBody>
          </p:sp>
        </mc:Choice>
        <mc:Fallback xmlns="">
          <p:sp>
            <p:nvSpPr>
              <p:cNvPr id="18" name="TextBox 17">
                <a:extLst>
                  <a:ext uri="{FF2B5EF4-FFF2-40B4-BE49-F238E27FC236}">
                    <a16:creationId xmlns:a16="http://schemas.microsoft.com/office/drawing/2014/main" id="{BDEA7A80-E4F1-114B-B26F-8D3E33A3D16F}"/>
                  </a:ext>
                </a:extLst>
              </p:cNvPr>
              <p:cNvSpPr txBox="1">
                <a:spLocks noRot="1" noChangeAspect="1" noMove="1" noResize="1" noEditPoints="1" noAdjustHandles="1" noChangeArrowheads="1" noChangeShapeType="1" noTextEdit="1"/>
              </p:cNvSpPr>
              <p:nvPr/>
            </p:nvSpPr>
            <p:spPr>
              <a:xfrm>
                <a:off x="4884986" y="3408218"/>
                <a:ext cx="1572964" cy="2003882"/>
              </a:xfrm>
              <a:prstGeom prst="rect">
                <a:avLst/>
              </a:prstGeom>
              <a:blipFill>
                <a:blip r:embed="rId4"/>
                <a:stretch>
                  <a:fillRect l="-5600" t="-1887" b="-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id="{87829CB2-D009-7945-8FAD-A89B0E56BCEE}"/>
                  </a:ext>
                </a:extLst>
              </p:cNvPr>
              <p:cNvGraphicFramePr>
                <a:graphicFrameLocks noGrp="1"/>
              </p:cNvGraphicFramePr>
              <p:nvPr>
                <p:extLst>
                  <p:ext uri="{D42A27DB-BD31-4B8C-83A1-F6EECF244321}">
                    <p14:modId xmlns:p14="http://schemas.microsoft.com/office/powerpoint/2010/main" val="1342003533"/>
                  </p:ext>
                </p:extLst>
              </p:nvPr>
            </p:nvGraphicFramePr>
            <p:xfrm>
              <a:off x="997225" y="1678667"/>
              <a:ext cx="3377651" cy="3012723"/>
            </p:xfrm>
            <a:graphic>
              <a:graphicData uri="http://schemas.openxmlformats.org/drawingml/2006/table">
                <a:tbl>
                  <a:tblPr firstRow="1" bandRow="1">
                    <a:tableStyleId>{5940675A-B579-460E-94D1-54222C63F5DA}</a:tableStyleId>
                  </a:tblPr>
                  <a:tblGrid>
                    <a:gridCol w="737743">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vi-VN" b="0" i="1" smtClean="0">
                                        <a:latin typeface="Cambria Math" panose="02040503050406030204" pitchFamily="18" charset="0"/>
                                      </a:rPr>
                                      <m:t>0</m:t>
                                    </m:r>
                                  </m:sub>
                                  <m:sup>
                                    <m:r>
                                      <a:rPr lang="vi-VN"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vi-VN" b="0" i="1" smtClean="0">
                                        <a:latin typeface="Cambria Math" panose="02040503050406030204" pitchFamily="18" charset="0"/>
                                      </a:rPr>
                                      <m:t>0</m:t>
                                    </m:r>
                                  </m:sub>
                                  <m:sup>
                                    <m:r>
                                      <a:rPr lang="vi-VN" b="0" i="1" smtClean="0">
                                        <a:latin typeface="Cambria Math" panose="02040503050406030204" pitchFamily="18" charset="0"/>
                                      </a:rPr>
                                      <m:t>2</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0</m:t>
                                    </m:r>
                                  </m:sub>
                                  <m:sup>
                                    <m:r>
                                      <a:rPr lang="en-US" b="0" i="1" smtClean="0">
                                        <a:latin typeface="Cambria Math" panose="02040503050406030204" pitchFamily="18" charset="0"/>
                                      </a:rPr>
                                      <m:t>𝑛</m:t>
                                    </m:r>
                                    <m:r>
                                      <a:rPr lang="vi-VN" b="0" i="1" smtClean="0">
                                        <a:latin typeface="Cambria Math" panose="02040503050406030204" pitchFamily="18" charset="0"/>
                                      </a:rPr>
                                      <m:t>−1</m:t>
                                    </m:r>
                                  </m:sup>
                                </m:sSubSup>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0</m:t>
                                    </m:r>
                                  </m:sub>
                                  <m:sup>
                                    <m:r>
                                      <a:rPr lang="en-US" b="0" i="1" smtClean="0">
                                        <a:latin typeface="Cambria Math" panose="02040503050406030204" pitchFamily="18" charset="0"/>
                                      </a:rPr>
                                      <m:t>𝑛</m:t>
                                    </m:r>
                                  </m:sup>
                                </m:sSubSup>
                              </m:oMath>
                            </m:oMathPara>
                          </a14:m>
                          <a:endParaRPr lang="en-US" b="0" dirty="0"/>
                        </a:p>
                      </a:txBody>
                      <a:tcPr>
                        <a:solidFill>
                          <a:schemeClr val="accent6">
                            <a:lumMod val="40000"/>
                            <a:lumOff val="60000"/>
                          </a:schemeClr>
                        </a:solidFill>
                      </a:tcPr>
                    </a:tc>
                    <a:extLst>
                      <a:ext uri="{0D108BD9-81ED-4DB2-BD59-A6C34878D82A}">
                        <a16:rowId xmlns:a16="http://schemas.microsoft.com/office/drawing/2014/main" val="155009543"/>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1467823086"/>
                      </a:ext>
                    </a:extLst>
                  </a:tr>
                  <a:tr h="430389">
                    <a:tc>
                      <a:txBody>
                        <a:bodyPr/>
                        <a:lstStyle/>
                        <a:p>
                          <a:pPr algn="ct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extLst>
                      <a:ext uri="{0D108BD9-81ED-4DB2-BD59-A6C34878D82A}">
                        <a16:rowId xmlns:a16="http://schemas.microsoft.com/office/drawing/2014/main" val="3294500032"/>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2299177582"/>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2702332351"/>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2</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182168929"/>
                      </a:ext>
                    </a:extLst>
                  </a:tr>
                  <a:tr h="4303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extLst>
                      <a:ext uri="{0D108BD9-81ED-4DB2-BD59-A6C34878D82A}">
                        <a16:rowId xmlns:a16="http://schemas.microsoft.com/office/drawing/2014/main" val="309082988"/>
                      </a:ext>
                    </a:extLst>
                  </a:tr>
                </a:tbl>
              </a:graphicData>
            </a:graphic>
          </p:graphicFrame>
        </mc:Choice>
        <mc:Fallback xmlns="">
          <p:graphicFrame>
            <p:nvGraphicFramePr>
              <p:cNvPr id="17" name="Table 16">
                <a:extLst>
                  <a:ext uri="{FF2B5EF4-FFF2-40B4-BE49-F238E27FC236}">
                    <a16:creationId xmlns:a16="http://schemas.microsoft.com/office/drawing/2014/main" id="{87829CB2-D009-7945-8FAD-A89B0E56BCEE}"/>
                  </a:ext>
                </a:extLst>
              </p:cNvPr>
              <p:cNvGraphicFramePr>
                <a:graphicFrameLocks noGrp="1"/>
              </p:cNvGraphicFramePr>
              <p:nvPr>
                <p:extLst>
                  <p:ext uri="{D42A27DB-BD31-4B8C-83A1-F6EECF244321}">
                    <p14:modId xmlns:p14="http://schemas.microsoft.com/office/powerpoint/2010/main" val="1342003533"/>
                  </p:ext>
                </p:extLst>
              </p:nvPr>
            </p:nvGraphicFramePr>
            <p:xfrm>
              <a:off x="997225" y="1678667"/>
              <a:ext cx="3377651" cy="3012723"/>
            </p:xfrm>
            <a:graphic>
              <a:graphicData uri="http://schemas.openxmlformats.org/drawingml/2006/table">
                <a:tbl>
                  <a:tblPr firstRow="1" bandRow="1">
                    <a:tableStyleId>{5940675A-B579-460E-94D1-54222C63F5DA}</a:tableStyleId>
                  </a:tblPr>
                  <a:tblGrid>
                    <a:gridCol w="737743">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endParaRPr lang="en-US"/>
                        </a:p>
                      </a:txBody>
                      <a:tcPr>
                        <a:blipFill>
                          <a:blip r:embed="rId5"/>
                          <a:stretch>
                            <a:fillRect l="-1724" t="-2941" r="-360345" b="-605882"/>
                          </a:stretch>
                        </a:blipFill>
                      </a:tcPr>
                    </a:tc>
                    <a:tc>
                      <a:txBody>
                        <a:bodyPr/>
                        <a:lstStyle/>
                        <a:p>
                          <a:endParaRPr lang="en-US"/>
                        </a:p>
                      </a:txBody>
                      <a:tcPr>
                        <a:blipFill>
                          <a:blip r:embed="rId5"/>
                          <a:stretch>
                            <a:fillRect l="-113462" t="-2941" r="-301923" b="-605882"/>
                          </a:stretch>
                        </a:blipFill>
                      </a:tcPr>
                    </a:tc>
                    <a:tc>
                      <a:txBody>
                        <a:bodyPr/>
                        <a:lstStyle/>
                        <a:p>
                          <a:endParaRPr lang="en-US"/>
                        </a:p>
                      </a:txBody>
                      <a:tcPr>
                        <a:blipFill>
                          <a:blip r:embed="rId5"/>
                          <a:stretch>
                            <a:fillRect l="-209434" t="-2941" r="-196226" b="-605882"/>
                          </a:stretch>
                        </a:blipFill>
                      </a:tcPr>
                    </a:tc>
                    <a:tc>
                      <a:txBody>
                        <a:bodyPr/>
                        <a:lstStyle/>
                        <a:p>
                          <a:endParaRPr lang="en-US"/>
                        </a:p>
                      </a:txBody>
                      <a:tcPr>
                        <a:blipFill>
                          <a:blip r:embed="rId5"/>
                          <a:stretch>
                            <a:fillRect l="-315385" t="-2941" r="-100000" b="-605882"/>
                          </a:stretch>
                        </a:blipFill>
                      </a:tcPr>
                    </a:tc>
                    <a:tc>
                      <a:txBody>
                        <a:bodyPr/>
                        <a:lstStyle/>
                        <a:p>
                          <a:endParaRPr lang="en-US"/>
                        </a:p>
                      </a:txBody>
                      <a:tcPr>
                        <a:blipFill>
                          <a:blip r:embed="rId5"/>
                          <a:stretch>
                            <a:fillRect l="-415385" t="-2941" b="-605882"/>
                          </a:stretch>
                        </a:blipFill>
                      </a:tcPr>
                    </a:tc>
                    <a:extLst>
                      <a:ext uri="{0D108BD9-81ED-4DB2-BD59-A6C34878D82A}">
                        <a16:rowId xmlns:a16="http://schemas.microsoft.com/office/drawing/2014/main" val="155009543"/>
                      </a:ext>
                    </a:extLst>
                  </a:tr>
                  <a:tr h="430389">
                    <a:tc>
                      <a:txBody>
                        <a:bodyPr/>
                        <a:lstStyle/>
                        <a:p>
                          <a:endParaRPr lang="en-US"/>
                        </a:p>
                      </a:txBody>
                      <a:tcPr>
                        <a:blipFill>
                          <a:blip r:embed="rId5"/>
                          <a:stretch>
                            <a:fillRect l="-1724" t="-102941" r="-360345" b="-505882"/>
                          </a:stretch>
                        </a:blipFill>
                      </a:tcPr>
                    </a:tc>
                    <a:tc>
                      <a:txBody>
                        <a:bodyPr/>
                        <a:lstStyle/>
                        <a:p>
                          <a:endParaRPr lang="en-US"/>
                        </a:p>
                      </a:txBody>
                      <a:tcPr>
                        <a:blipFill>
                          <a:blip r:embed="rId5"/>
                          <a:stretch>
                            <a:fillRect l="-113462" t="-102941" r="-301923" b="-505882"/>
                          </a:stretch>
                        </a:blipFill>
                      </a:tcPr>
                    </a:tc>
                    <a:tc>
                      <a:txBody>
                        <a:bodyPr/>
                        <a:lstStyle/>
                        <a:p>
                          <a:endParaRPr lang="en-US"/>
                        </a:p>
                      </a:txBody>
                      <a:tcPr>
                        <a:blipFill>
                          <a:blip r:embed="rId5"/>
                          <a:stretch>
                            <a:fillRect l="-209434" t="-102941" r="-196226" b="-505882"/>
                          </a:stretch>
                        </a:blipFill>
                      </a:tcPr>
                    </a:tc>
                    <a:tc>
                      <a:txBody>
                        <a:bodyPr/>
                        <a:lstStyle/>
                        <a:p>
                          <a:endParaRPr lang="en-US"/>
                        </a:p>
                      </a:txBody>
                      <a:tcPr>
                        <a:blipFill>
                          <a:blip r:embed="rId5"/>
                          <a:stretch>
                            <a:fillRect l="-315385" t="-102941" r="-100000" b="-505882"/>
                          </a:stretch>
                        </a:blipFill>
                      </a:tcPr>
                    </a:tc>
                    <a:tc>
                      <a:txBody>
                        <a:bodyPr/>
                        <a:lstStyle/>
                        <a:p>
                          <a:endParaRPr lang="en-US"/>
                        </a:p>
                      </a:txBody>
                      <a:tcPr>
                        <a:blipFill>
                          <a:blip r:embed="rId5"/>
                          <a:stretch>
                            <a:fillRect l="-415385" t="-102941" b="-505882"/>
                          </a:stretch>
                        </a:blipFill>
                      </a:tcPr>
                    </a:tc>
                    <a:extLst>
                      <a:ext uri="{0D108BD9-81ED-4DB2-BD59-A6C34878D82A}">
                        <a16:rowId xmlns:a16="http://schemas.microsoft.com/office/drawing/2014/main" val="1467823086"/>
                      </a:ext>
                    </a:extLst>
                  </a:tr>
                  <a:tr h="430389">
                    <a:tc>
                      <a:txBody>
                        <a:bodyPr/>
                        <a:lstStyle/>
                        <a:p>
                          <a:pPr algn="ct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extLst>
                      <a:ext uri="{0D108BD9-81ED-4DB2-BD59-A6C34878D82A}">
                        <a16:rowId xmlns:a16="http://schemas.microsoft.com/office/drawing/2014/main" val="3294500032"/>
                      </a:ext>
                    </a:extLst>
                  </a:tr>
                  <a:tr h="430389">
                    <a:tc>
                      <a:txBody>
                        <a:bodyPr/>
                        <a:lstStyle/>
                        <a:p>
                          <a:endParaRPr lang="en-US"/>
                        </a:p>
                      </a:txBody>
                      <a:tcPr>
                        <a:blipFill>
                          <a:blip r:embed="rId5"/>
                          <a:stretch>
                            <a:fillRect l="-1724" t="-302941" r="-360345" b="-305882"/>
                          </a:stretch>
                        </a:blipFill>
                      </a:tcPr>
                    </a:tc>
                    <a:tc>
                      <a:txBody>
                        <a:bodyPr/>
                        <a:lstStyle/>
                        <a:p>
                          <a:endParaRPr lang="en-US"/>
                        </a:p>
                      </a:txBody>
                      <a:tcPr>
                        <a:blipFill>
                          <a:blip r:embed="rId5"/>
                          <a:stretch>
                            <a:fillRect l="-113462" t="-302941" r="-301923" b="-305882"/>
                          </a:stretch>
                        </a:blipFill>
                      </a:tcPr>
                    </a:tc>
                    <a:tc>
                      <a:txBody>
                        <a:bodyPr/>
                        <a:lstStyle/>
                        <a:p>
                          <a:endParaRPr lang="en-US"/>
                        </a:p>
                      </a:txBody>
                      <a:tcPr>
                        <a:blipFill>
                          <a:blip r:embed="rId5"/>
                          <a:stretch>
                            <a:fillRect l="-209434" t="-302941" r="-196226" b="-305882"/>
                          </a:stretch>
                        </a:blipFill>
                      </a:tcPr>
                    </a:tc>
                    <a:tc>
                      <a:txBody>
                        <a:bodyPr/>
                        <a:lstStyle/>
                        <a:p>
                          <a:endParaRPr lang="en-US"/>
                        </a:p>
                      </a:txBody>
                      <a:tcPr>
                        <a:blipFill>
                          <a:blip r:embed="rId5"/>
                          <a:stretch>
                            <a:fillRect l="-315385" t="-302941" r="-100000" b="-305882"/>
                          </a:stretch>
                        </a:blipFill>
                      </a:tcPr>
                    </a:tc>
                    <a:tc>
                      <a:txBody>
                        <a:bodyPr/>
                        <a:lstStyle/>
                        <a:p>
                          <a:endParaRPr lang="en-US"/>
                        </a:p>
                      </a:txBody>
                      <a:tcPr>
                        <a:blipFill>
                          <a:blip r:embed="rId5"/>
                          <a:stretch>
                            <a:fillRect l="-415385" t="-302941" b="-305882"/>
                          </a:stretch>
                        </a:blipFill>
                      </a:tcPr>
                    </a:tc>
                    <a:extLst>
                      <a:ext uri="{0D108BD9-81ED-4DB2-BD59-A6C34878D82A}">
                        <a16:rowId xmlns:a16="http://schemas.microsoft.com/office/drawing/2014/main" val="2299177582"/>
                      </a:ext>
                    </a:extLst>
                  </a:tr>
                  <a:tr h="430389">
                    <a:tc>
                      <a:txBody>
                        <a:bodyPr/>
                        <a:lstStyle/>
                        <a:p>
                          <a:endParaRPr lang="en-US"/>
                        </a:p>
                      </a:txBody>
                      <a:tcPr>
                        <a:blipFill>
                          <a:blip r:embed="rId5"/>
                          <a:stretch>
                            <a:fillRect l="-1724" t="-402941" r="-360345" b="-205882"/>
                          </a:stretch>
                        </a:blipFill>
                      </a:tcPr>
                    </a:tc>
                    <a:tc>
                      <a:txBody>
                        <a:bodyPr/>
                        <a:lstStyle/>
                        <a:p>
                          <a:endParaRPr lang="en-US"/>
                        </a:p>
                      </a:txBody>
                      <a:tcPr>
                        <a:blipFill>
                          <a:blip r:embed="rId5"/>
                          <a:stretch>
                            <a:fillRect l="-113462" t="-402941" r="-301923" b="-205882"/>
                          </a:stretch>
                        </a:blipFill>
                      </a:tcPr>
                    </a:tc>
                    <a:tc>
                      <a:txBody>
                        <a:bodyPr/>
                        <a:lstStyle/>
                        <a:p>
                          <a:endParaRPr lang="en-US"/>
                        </a:p>
                      </a:txBody>
                      <a:tcPr>
                        <a:blipFill>
                          <a:blip r:embed="rId5"/>
                          <a:stretch>
                            <a:fillRect l="-209434" t="-402941" r="-196226" b="-205882"/>
                          </a:stretch>
                        </a:blipFill>
                      </a:tcPr>
                    </a:tc>
                    <a:tc>
                      <a:txBody>
                        <a:bodyPr/>
                        <a:lstStyle/>
                        <a:p>
                          <a:endParaRPr lang="en-US"/>
                        </a:p>
                      </a:txBody>
                      <a:tcPr>
                        <a:blipFill>
                          <a:blip r:embed="rId5"/>
                          <a:stretch>
                            <a:fillRect l="-315385" t="-402941" r="-100000" b="-205882"/>
                          </a:stretch>
                        </a:blipFill>
                      </a:tcPr>
                    </a:tc>
                    <a:tc>
                      <a:txBody>
                        <a:bodyPr/>
                        <a:lstStyle/>
                        <a:p>
                          <a:endParaRPr lang="en-US"/>
                        </a:p>
                      </a:txBody>
                      <a:tcPr>
                        <a:blipFill>
                          <a:blip r:embed="rId5"/>
                          <a:stretch>
                            <a:fillRect l="-415385" t="-402941" b="-205882"/>
                          </a:stretch>
                        </a:blipFill>
                      </a:tcPr>
                    </a:tc>
                    <a:extLst>
                      <a:ext uri="{0D108BD9-81ED-4DB2-BD59-A6C34878D82A}">
                        <a16:rowId xmlns:a16="http://schemas.microsoft.com/office/drawing/2014/main" val="2702332351"/>
                      </a:ext>
                    </a:extLst>
                  </a:tr>
                  <a:tr h="430389">
                    <a:tc>
                      <a:txBody>
                        <a:bodyPr/>
                        <a:lstStyle/>
                        <a:p>
                          <a:endParaRPr lang="en-US"/>
                        </a:p>
                      </a:txBody>
                      <a:tcPr>
                        <a:blipFill>
                          <a:blip r:embed="rId5"/>
                          <a:stretch>
                            <a:fillRect l="-1724" t="-502941" r="-360345" b="-105882"/>
                          </a:stretch>
                        </a:blipFill>
                      </a:tcPr>
                    </a:tc>
                    <a:tc>
                      <a:txBody>
                        <a:bodyPr/>
                        <a:lstStyle/>
                        <a:p>
                          <a:endParaRPr lang="en-US"/>
                        </a:p>
                      </a:txBody>
                      <a:tcPr>
                        <a:blipFill>
                          <a:blip r:embed="rId5"/>
                          <a:stretch>
                            <a:fillRect l="-113462" t="-502941" r="-301923" b="-105882"/>
                          </a:stretch>
                        </a:blipFill>
                      </a:tcPr>
                    </a:tc>
                    <a:tc>
                      <a:txBody>
                        <a:bodyPr/>
                        <a:lstStyle/>
                        <a:p>
                          <a:endParaRPr lang="en-US"/>
                        </a:p>
                      </a:txBody>
                      <a:tcPr>
                        <a:blipFill>
                          <a:blip r:embed="rId5"/>
                          <a:stretch>
                            <a:fillRect l="-209434" t="-502941" r="-196226" b="-105882"/>
                          </a:stretch>
                        </a:blipFill>
                      </a:tcPr>
                    </a:tc>
                    <a:tc>
                      <a:txBody>
                        <a:bodyPr/>
                        <a:lstStyle/>
                        <a:p>
                          <a:endParaRPr lang="en-US"/>
                        </a:p>
                      </a:txBody>
                      <a:tcPr>
                        <a:blipFill>
                          <a:blip r:embed="rId5"/>
                          <a:stretch>
                            <a:fillRect l="-315385" t="-502941" r="-100000" b="-105882"/>
                          </a:stretch>
                        </a:blipFill>
                      </a:tcPr>
                    </a:tc>
                    <a:tc>
                      <a:txBody>
                        <a:bodyPr/>
                        <a:lstStyle/>
                        <a:p>
                          <a:endParaRPr lang="en-US"/>
                        </a:p>
                      </a:txBody>
                      <a:tcPr>
                        <a:blipFill>
                          <a:blip r:embed="rId5"/>
                          <a:stretch>
                            <a:fillRect l="-415385" t="-502941" b="-105882"/>
                          </a:stretch>
                        </a:blipFill>
                      </a:tcPr>
                    </a:tc>
                    <a:extLst>
                      <a:ext uri="{0D108BD9-81ED-4DB2-BD59-A6C34878D82A}">
                        <a16:rowId xmlns:a16="http://schemas.microsoft.com/office/drawing/2014/main" val="182168929"/>
                      </a:ext>
                    </a:extLst>
                  </a:tr>
                  <a:tr h="4303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extLst>
                      <a:ext uri="{0D108BD9-81ED-4DB2-BD59-A6C34878D82A}">
                        <a16:rowId xmlns:a16="http://schemas.microsoft.com/office/drawing/2014/main" val="309082988"/>
                      </a:ext>
                    </a:extLst>
                  </a:tr>
                </a:tbl>
              </a:graphicData>
            </a:graphic>
          </p:graphicFrame>
        </mc:Fallback>
      </mc:AlternateContent>
      <p:sp>
        <p:nvSpPr>
          <p:cNvPr id="20" name="Rectangle 19">
            <a:extLst>
              <a:ext uri="{FF2B5EF4-FFF2-40B4-BE49-F238E27FC236}">
                <a16:creationId xmlns:a16="http://schemas.microsoft.com/office/drawing/2014/main" id="{8DE54384-13AE-6E4F-A64A-4DB23392394E}"/>
              </a:ext>
            </a:extLst>
          </p:cNvPr>
          <p:cNvSpPr/>
          <p:nvPr/>
        </p:nvSpPr>
        <p:spPr>
          <a:xfrm>
            <a:off x="3738268" y="2904086"/>
            <a:ext cx="636608" cy="14220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8D29353-9D51-784B-BAD0-03490FBE045A}"/>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16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49" y="365127"/>
            <a:ext cx="8515351" cy="876652"/>
          </a:xfrm>
        </p:spPr>
        <p:txBody>
          <a:bodyPr>
            <a:noAutofit/>
          </a:bodyPr>
          <a:lstStyle/>
          <a:p>
            <a:r>
              <a:rPr lang="en-US" sz="2800" dirty="0"/>
              <a:t>Determining monitored flows</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29</a:t>
            </a:fld>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480F98-0F61-4343-AF9C-0425A7EBF7BE}"/>
                  </a:ext>
                </a:extLst>
              </p:cNvPr>
              <p:cNvSpPr txBox="1"/>
              <p:nvPr/>
            </p:nvSpPr>
            <p:spPr>
              <a:xfrm>
                <a:off x="929402" y="4220702"/>
                <a:ext cx="7913843" cy="2135649"/>
              </a:xfrm>
              <a:prstGeom prst="rect">
                <a:avLst/>
              </a:prstGeom>
              <a:noFill/>
            </p:spPr>
            <p:txBody>
              <a:bodyPr wrap="square" rtlCol="0">
                <a:spAutoFit/>
              </a:bodyPr>
              <a:lstStyle/>
              <a:p>
                <a:r>
                  <a:rPr lang="en-US" sz="2000" dirty="0"/>
                  <a:t>Where:</a:t>
                </a:r>
              </a:p>
              <a:p>
                <a:pPr marL="285750" indent="-285750">
                  <a:buFont typeface="Arial" panose="020B0604020202020204" pitchFamily="34" charset="0"/>
                  <a:buChar char="•"/>
                </a:pPr>
                <a14:m>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𝑤</m:t>
                        </m:r>
                      </m:e>
                      <m:sub>
                        <m:r>
                          <a:rPr lang="en-US" sz="2000" b="0" i="1" smtClean="0">
                            <a:latin typeface="Cambria Math" panose="02040503050406030204" pitchFamily="18" charset="0"/>
                          </a:rPr>
                          <m:t>𝑡</m:t>
                        </m:r>
                      </m:sub>
                      <m:sup>
                        <m:r>
                          <a:rPr lang="en-US" sz="2000" b="0" i="1" smtClean="0">
                            <a:latin typeface="Cambria Math" panose="02040503050406030204" pitchFamily="18" charset="0"/>
                          </a:rPr>
                          <m:t>𝑖</m:t>
                        </m:r>
                      </m:sup>
                    </m:sSubSup>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𝑤𝑒𝑖𝑔h𝑡</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𝑓𝑙𝑜𝑤</m:t>
                    </m:r>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𝑎𝑡</m:t>
                    </m:r>
                    <m:r>
                      <a:rPr lang="en-US" sz="2000" b="0" i="1" smtClean="0">
                        <a:latin typeface="Cambria Math" panose="02040503050406030204" pitchFamily="18" charset="0"/>
                      </a:rPr>
                      <m:t> </m:t>
                    </m:r>
                    <m:r>
                      <a:rPr lang="en-US" sz="2000" b="0" i="1" smtClean="0">
                        <a:latin typeface="Cambria Math" panose="02040503050406030204" pitchFamily="18" charset="0"/>
                      </a:rPr>
                      <m:t>𝑡𝑖𝑚𝑒𝑠𝑡𝑒𝑝</m:t>
                    </m:r>
                    <m:r>
                      <a:rPr lang="en-US" sz="2000" b="0" i="1" smtClean="0">
                        <a:latin typeface="Cambria Math" panose="02040503050406030204" pitchFamily="18" charset="0"/>
                      </a:rPr>
                      <m:t> </m:t>
                    </m:r>
                    <m:r>
                      <a:rPr lang="en-US" sz="2000" b="0" i="1" smtClean="0">
                        <a:latin typeface="Cambria Math" panose="02040503050406030204" pitchFamily="18" charset="0"/>
                      </a:rPr>
                      <m:t>𝑡</m:t>
                    </m:r>
                  </m:oMath>
                </a14:m>
                <a:endParaRPr lang="en-US" sz="2000" b="0" dirty="0"/>
              </a:p>
              <a:p>
                <a:pPr marL="285750" indent="-285750">
                  <a:buFont typeface="Arial" panose="020B0604020202020204" pitchFamily="34" charset="0"/>
                  <a:buChar char="•"/>
                </a:pPr>
                <a14:m>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𝑙</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𝑡</m:t>
                        </m:r>
                      </m:sub>
                      <m:sup>
                        <m:r>
                          <a:rPr lang="en-US" sz="2000" b="0" i="1" smtClean="0">
                            <a:latin typeface="Cambria Math" panose="02040503050406030204" pitchFamily="18" charset="0"/>
                          </a:rPr>
                          <m:t>𝑓</m:t>
                        </m:r>
                      </m:sup>
                    </m:sSubSup>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𝑓𝑜𝑟𝑤𝑎𝑟𝑑</m:t>
                    </m:r>
                    <m:r>
                      <a:rPr lang="en-US" sz="2000" b="0" i="1" smtClean="0">
                        <a:latin typeface="Cambria Math" panose="02040503050406030204" pitchFamily="18" charset="0"/>
                      </a:rPr>
                      <m:t> </m:t>
                    </m:r>
                    <m:r>
                      <a:rPr lang="en-US" sz="2000" b="0" i="1" smtClean="0">
                        <a:latin typeface="Cambria Math" panose="02040503050406030204" pitchFamily="18" charset="0"/>
                      </a:rPr>
                      <m:t>𝑙𝑜𝑠𝑠</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𝑓𝑙𝑜𝑤</m:t>
                    </m:r>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𝑎𝑡</m:t>
                    </m:r>
                    <m:r>
                      <a:rPr lang="en-US" sz="2000" b="0" i="1" smtClean="0">
                        <a:latin typeface="Cambria Math" panose="02040503050406030204" pitchFamily="18" charset="0"/>
                      </a:rPr>
                      <m:t> </m:t>
                    </m:r>
                    <m:r>
                      <a:rPr lang="en-US" sz="2000" b="0" i="1" smtClean="0">
                        <a:latin typeface="Cambria Math" panose="02040503050406030204" pitchFamily="18" charset="0"/>
                      </a:rPr>
                      <m:t>𝑡𝑖𝑚𝑒𝑠𝑡𝑒𝑝</m:t>
                    </m:r>
                    <m:r>
                      <a:rPr lang="en-US" sz="2000" b="0" i="1" smtClean="0">
                        <a:latin typeface="Cambria Math" panose="02040503050406030204" pitchFamily="18" charset="0"/>
                      </a:rPr>
                      <m:t> </m:t>
                    </m:r>
                    <m:r>
                      <a:rPr lang="en-US" sz="2000" b="0" i="1" smtClean="0">
                        <a:latin typeface="Cambria Math" panose="02040503050406030204" pitchFamily="18" charset="0"/>
                      </a:rPr>
                      <m:t>𝑡</m:t>
                    </m:r>
                  </m:oMath>
                </a14:m>
                <a:r>
                  <a:rPr lang="en-US" sz="2000" b="0" dirty="0"/>
                  <a:t> </a:t>
                </a:r>
              </a:p>
              <a:p>
                <a:pPr marL="285750" indent="-285750">
                  <a:buFont typeface="Arial" panose="020B0604020202020204" pitchFamily="34" charset="0"/>
                  <a:buChar char="•"/>
                </a:pPr>
                <a14:m>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𝑙</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𝑡</m:t>
                        </m:r>
                      </m:sub>
                      <m:sup>
                        <m:r>
                          <a:rPr lang="en-US" sz="2000" b="0" i="1" smtClean="0">
                            <a:latin typeface="Cambria Math" panose="02040503050406030204" pitchFamily="18" charset="0"/>
                          </a:rPr>
                          <m:t>𝑏</m:t>
                        </m:r>
                      </m:sup>
                    </m:sSubSup>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𝑏𝑎𝑐𝑘𝑤𝑎𝑟𝑑</m:t>
                    </m:r>
                    <m:r>
                      <a:rPr lang="en-US" sz="2000" b="0" i="1" smtClean="0">
                        <a:latin typeface="Cambria Math" panose="02040503050406030204" pitchFamily="18" charset="0"/>
                      </a:rPr>
                      <m:t> </m:t>
                    </m:r>
                    <m:r>
                      <a:rPr lang="en-US" sz="2000" b="0" i="1" smtClean="0">
                        <a:latin typeface="Cambria Math" panose="02040503050406030204" pitchFamily="18" charset="0"/>
                      </a:rPr>
                      <m:t>𝑙𝑜𝑠𝑠</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𝑓𝑙𝑜𝑤</m:t>
                    </m:r>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𝑎𝑡</m:t>
                    </m:r>
                    <m:r>
                      <a:rPr lang="en-US" sz="2000" b="0" i="1" smtClean="0">
                        <a:latin typeface="Cambria Math" panose="02040503050406030204" pitchFamily="18" charset="0"/>
                      </a:rPr>
                      <m:t> </m:t>
                    </m:r>
                    <m:r>
                      <a:rPr lang="en-US" sz="2000" b="0" i="1" smtClean="0">
                        <a:latin typeface="Cambria Math" panose="02040503050406030204" pitchFamily="18" charset="0"/>
                      </a:rPr>
                      <m:t>𝑡𝑖𝑚𝑒𝑠𝑡𝑒𝑝</m:t>
                    </m:r>
                    <m:r>
                      <a:rPr lang="en-US" sz="2000" b="0" i="1" smtClean="0">
                        <a:latin typeface="Cambria Math" panose="02040503050406030204" pitchFamily="18" charset="0"/>
                      </a:rPr>
                      <m:t> </m:t>
                    </m:r>
                    <m:r>
                      <a:rPr lang="en-US" sz="2000" b="0" i="1" smtClean="0">
                        <a:latin typeface="Cambria Math" panose="02040503050406030204" pitchFamily="18" charset="0"/>
                      </a:rPr>
                      <m:t>𝑡</m:t>
                    </m:r>
                  </m:oMath>
                </a14:m>
                <a:endParaRPr lang="en-US" sz="2000" b="0" dirty="0"/>
              </a:p>
              <a:p>
                <a:pPr marL="285750"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𝜁</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𝑐𝑜𝑛𝑠𝑒𝑐𝑢𝑡𝑖𝑣𝑒</m:t>
                    </m:r>
                    <m:r>
                      <a:rPr lang="en-US" sz="2000" b="0" i="1" smtClean="0">
                        <a:latin typeface="Cambria Math" panose="02040503050406030204" pitchFamily="18" charset="0"/>
                      </a:rPr>
                      <m:t> </m:t>
                    </m:r>
                    <m:r>
                      <a:rPr lang="en-US" sz="2000" b="0" i="1" smtClean="0">
                        <a:latin typeface="Cambria Math" panose="02040503050406030204" pitchFamily="18" charset="0"/>
                      </a:rPr>
                      <m:t>𝑙𝑜𝑠𝑠</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𝑓𝑙𝑜𝑤</m:t>
                    </m:r>
                    <m:r>
                      <a:rPr lang="en-US" sz="2000" b="0" i="1" smtClean="0">
                        <a:latin typeface="Cambria Math" panose="02040503050406030204" pitchFamily="18" charset="0"/>
                      </a:rPr>
                      <m:t> </m:t>
                    </m:r>
                    <m:r>
                      <a:rPr lang="en-US" sz="2000" b="0" i="1" smtClean="0">
                        <a:latin typeface="Cambria Math" panose="02040503050406030204" pitchFamily="18" charset="0"/>
                      </a:rPr>
                      <m:t>𝑂</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𝑖</m:t>
                        </m:r>
                      </m:sub>
                    </m:sSub>
                  </m:oMath>
                </a14:m>
                <a:endParaRPr lang="en-US" sz="2000" b="0" dirty="0"/>
              </a:p>
              <a:p>
                <a:pPr marL="285750" indent="-285750">
                  <a:buFont typeface="Arial" panose="020B0604020202020204" pitchFamily="34" charset="0"/>
                  <a:buChar char="•"/>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𝑡</m:t>
                        </m:r>
                      </m:sub>
                    </m:sSub>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𝑠𝑡𝑎𝑛𝑑𝑎𝑟𝑑</m:t>
                    </m:r>
                    <m:r>
                      <a:rPr lang="en-US" sz="2000" b="0" i="1" smtClean="0">
                        <a:latin typeface="Cambria Math" panose="02040503050406030204" pitchFamily="18" charset="0"/>
                      </a:rPr>
                      <m:t> </m:t>
                    </m:r>
                    <m:r>
                      <a:rPr lang="en-US" sz="2000" b="0" i="1" smtClean="0">
                        <a:latin typeface="Cambria Math" panose="02040503050406030204" pitchFamily="18" charset="0"/>
                      </a:rPr>
                      <m:t>𝑑𝑒𝑣𝑖𝑎𝑡𝑖𝑜𝑛</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𝑓𝑙𝑜𝑤</m:t>
                    </m:r>
                    <m:r>
                      <a:rPr lang="en-US" sz="2000" b="0" i="1" smtClean="0">
                        <a:latin typeface="Cambria Math" panose="02040503050406030204" pitchFamily="18" charset="0"/>
                      </a:rPr>
                      <m:t> </m:t>
                    </m:r>
                    <m:r>
                      <a:rPr lang="en-US" sz="2000" b="0" i="1" smtClean="0">
                        <a:latin typeface="Cambria Math" panose="02040503050406030204" pitchFamily="18" charset="0"/>
                      </a:rPr>
                      <m:t>𝑂</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𝑖𝑛</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𝑡𝑖𝑚𝑒</m:t>
                    </m:r>
                    <m:r>
                      <a:rPr lang="en-US" sz="2000" b="0" i="1" smtClean="0">
                        <a:latin typeface="Cambria Math" panose="02040503050406030204" pitchFamily="18" charset="0"/>
                      </a:rPr>
                      <m:t> </m:t>
                    </m:r>
                    <m:r>
                      <a:rPr lang="en-US" sz="2000" b="0" i="1" smtClean="0">
                        <a:latin typeface="Cambria Math" panose="02040503050406030204" pitchFamily="18" charset="0"/>
                      </a:rPr>
                      <m:t>𝑤𝑖𝑛𝑑𝑜𝑤</m:t>
                    </m:r>
                  </m:oMath>
                </a14:m>
                <a:endParaRPr lang="en-US" sz="2000" dirty="0"/>
              </a:p>
            </p:txBody>
          </p:sp>
        </mc:Choice>
        <mc:Fallback xmlns="">
          <p:sp>
            <p:nvSpPr>
              <p:cNvPr id="8" name="TextBox 7">
                <a:extLst>
                  <a:ext uri="{FF2B5EF4-FFF2-40B4-BE49-F238E27FC236}">
                    <a16:creationId xmlns:a16="http://schemas.microsoft.com/office/drawing/2014/main" id="{1B480F98-0F61-4343-AF9C-0425A7EBF7BE}"/>
                  </a:ext>
                </a:extLst>
              </p:cNvPr>
              <p:cNvSpPr txBox="1">
                <a:spLocks noRot="1" noChangeAspect="1" noMove="1" noResize="1" noEditPoints="1" noAdjustHandles="1" noChangeArrowheads="1" noChangeShapeType="1" noTextEdit="1"/>
              </p:cNvSpPr>
              <p:nvPr/>
            </p:nvSpPr>
            <p:spPr>
              <a:xfrm>
                <a:off x="929402" y="4220702"/>
                <a:ext cx="7913843" cy="2135649"/>
              </a:xfrm>
              <a:prstGeom prst="rect">
                <a:avLst/>
              </a:prstGeom>
              <a:blipFill>
                <a:blip r:embed="rId3"/>
                <a:stretch>
                  <a:fillRect l="-641" t="-1176" b="-1176"/>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6A53E7C0-C237-2C45-8E95-54C2F8E0B614}"/>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67984BB-08B4-A14D-89CF-7AE3A0BC94D8}"/>
                  </a:ext>
                </a:extLst>
              </p:cNvPr>
              <p:cNvSpPr/>
              <p:nvPr/>
            </p:nvSpPr>
            <p:spPr>
              <a:xfrm>
                <a:off x="2561178" y="2652501"/>
                <a:ext cx="3896772" cy="988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𝑤</m:t>
                          </m:r>
                        </m:e>
                        <m:sub>
                          <m:r>
                            <a:rPr lang="en-US" sz="2400" i="1">
                              <a:latin typeface="Cambria Math" panose="02040503050406030204" pitchFamily="18" charset="0"/>
                            </a:rPr>
                            <m:t>𝑡</m:t>
                          </m:r>
                        </m:sub>
                        <m:sup>
                          <m:r>
                            <a:rPr lang="en-US" sz="2400" i="1">
                              <a:latin typeface="Cambria Math" panose="02040503050406030204" pitchFamily="18" charset="0"/>
                            </a:rPr>
                            <m:t>𝑖</m:t>
                          </m:r>
                        </m:sup>
                      </m:sSubSup>
                      <m:r>
                        <a:rPr lang="en-US" sz="2400" i="0">
                          <a:latin typeface="Cambria Math" panose="02040503050406030204" pitchFamily="18" charset="0"/>
                        </a:rPr>
                        <m:t>= </m:t>
                      </m:r>
                      <m:f>
                        <m:fPr>
                          <m:ctrlPr>
                            <a:rPr lang="en-US" sz="2400" i="1">
                              <a:latin typeface="Cambria Math" panose="02040503050406030204" pitchFamily="18" charset="0"/>
                            </a:rPr>
                          </m:ctrlPr>
                        </m:fPr>
                        <m:num>
                          <m:r>
                            <a:rPr lang="en-US" sz="2400" i="0">
                              <a:latin typeface="Cambria Math" panose="02040503050406030204" pitchFamily="18" charset="0"/>
                            </a:rPr>
                            <m:t>1</m:t>
                          </m:r>
                        </m:num>
                        <m:den>
                          <m:sSubSup>
                            <m:sSubSupPr>
                              <m:ctrlPr>
                                <a:rPr lang="en-US" sz="2400" i="1">
                                  <a:latin typeface="Cambria Math" panose="02040503050406030204" pitchFamily="18" charset="0"/>
                                </a:rPr>
                              </m:ctrlPr>
                            </m:sSubSupPr>
                            <m:e>
                              <m:r>
                                <a:rPr lang="en-US" sz="2400" i="1">
                                  <a:latin typeface="Cambria Math" panose="02040503050406030204" pitchFamily="18" charset="0"/>
                                </a:rPr>
                                <m:t>𝑙</m:t>
                              </m:r>
                            </m:e>
                            <m:sub>
                              <m:r>
                                <a:rPr lang="en-US" sz="2400" i="1">
                                  <a:latin typeface="Cambria Math" panose="02040503050406030204" pitchFamily="18" charset="0"/>
                                </a:rPr>
                                <m:t>𝑖</m:t>
                              </m:r>
                              <m:r>
                                <a:rPr lang="en-US" sz="2400" i="0">
                                  <a:latin typeface="Cambria Math" panose="02040503050406030204" pitchFamily="18" charset="0"/>
                                </a:rPr>
                                <m:t>,</m:t>
                              </m:r>
                              <m:r>
                                <a:rPr lang="en-US" sz="2400" i="1">
                                  <a:latin typeface="Cambria Math" panose="02040503050406030204" pitchFamily="18" charset="0"/>
                                </a:rPr>
                                <m:t>𝑡</m:t>
                              </m:r>
                            </m:sub>
                            <m:sup>
                              <m:r>
                                <a:rPr lang="en-US" sz="2400" i="1">
                                  <a:latin typeface="Cambria Math" panose="02040503050406030204" pitchFamily="18" charset="0"/>
                                </a:rPr>
                                <m:t>𝑓</m:t>
                              </m:r>
                            </m:sup>
                          </m:sSubSup>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𝑙</m:t>
                              </m:r>
                            </m:e>
                            <m:sub>
                              <m:r>
                                <a:rPr lang="en-US" sz="2400" i="1">
                                  <a:latin typeface="Cambria Math" panose="02040503050406030204" pitchFamily="18" charset="0"/>
                                </a:rPr>
                                <m:t>𝑖</m:t>
                              </m:r>
                              <m:r>
                                <a:rPr lang="en-US" sz="2400" i="0">
                                  <a:latin typeface="Cambria Math" panose="02040503050406030204" pitchFamily="18" charset="0"/>
                                </a:rPr>
                                <m:t>,</m:t>
                              </m:r>
                              <m:r>
                                <a:rPr lang="en-US" sz="2400" i="1">
                                  <a:latin typeface="Cambria Math" panose="02040503050406030204" pitchFamily="18" charset="0"/>
                                </a:rPr>
                                <m:t>𝑡</m:t>
                              </m:r>
                            </m:sub>
                            <m:sup>
                              <m:r>
                                <a:rPr lang="en-US" sz="2400" i="1">
                                  <a:latin typeface="Cambria Math" panose="02040503050406030204" pitchFamily="18" charset="0"/>
                                </a:rPr>
                                <m:t>𝑏</m:t>
                              </m:r>
                            </m:sup>
                          </m:sSubSup>
                          <m:r>
                            <a:rPr lang="en-US" sz="2400" i="0">
                              <a:latin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𝜁</m:t>
                              </m:r>
                            </m:e>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𝑖</m:t>
                              </m:r>
                              <m:r>
                                <a:rPr lang="en-US" sz="2400" i="0">
                                  <a:latin typeface="Cambria Math" panose="02040503050406030204" pitchFamily="18" charset="0"/>
                                </a:rPr>
                                <m:t>,</m:t>
                              </m:r>
                              <m:r>
                                <a:rPr lang="en-US" sz="2400" i="1">
                                  <a:latin typeface="Cambria Math" panose="02040503050406030204" pitchFamily="18" charset="0"/>
                                </a:rPr>
                                <m:t>𝑡</m:t>
                              </m:r>
                            </m:sub>
                          </m:sSub>
                        </m:den>
                      </m:f>
                      <m:r>
                        <a:rPr lang="en-US" sz="2400" b="0" i="1" smtClean="0">
                          <a:latin typeface="Cambria Math" panose="02040503050406030204" pitchFamily="18" charset="0"/>
                        </a:rPr>
                        <m:t>    </m:t>
                      </m:r>
                    </m:oMath>
                  </m:oMathPara>
                </a14:m>
                <a:endParaRPr lang="en-US" sz="2400" dirty="0"/>
              </a:p>
            </p:txBody>
          </p:sp>
        </mc:Choice>
        <mc:Fallback xmlns="">
          <p:sp>
            <p:nvSpPr>
              <p:cNvPr id="7" name="Rectangle 6">
                <a:extLst>
                  <a:ext uri="{FF2B5EF4-FFF2-40B4-BE49-F238E27FC236}">
                    <a16:creationId xmlns:a16="http://schemas.microsoft.com/office/drawing/2014/main" id="{A67984BB-08B4-A14D-89CF-7AE3A0BC94D8}"/>
                  </a:ext>
                </a:extLst>
              </p:cNvPr>
              <p:cNvSpPr>
                <a:spLocks noRot="1" noChangeAspect="1" noMove="1" noResize="1" noEditPoints="1" noAdjustHandles="1" noChangeArrowheads="1" noChangeShapeType="1" noTextEdit="1"/>
              </p:cNvSpPr>
              <p:nvPr/>
            </p:nvSpPr>
            <p:spPr>
              <a:xfrm>
                <a:off x="2561178" y="2652501"/>
                <a:ext cx="3896772" cy="988476"/>
              </a:xfrm>
              <a:prstGeom prst="rect">
                <a:avLst/>
              </a:prstGeom>
              <a:blipFill>
                <a:blip r:embed="rId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175135C-B875-9C4E-9170-0A198E6BBA70}"/>
              </a:ext>
            </a:extLst>
          </p:cNvPr>
          <p:cNvSpPr txBox="1"/>
          <p:nvPr/>
        </p:nvSpPr>
        <p:spPr>
          <a:xfrm>
            <a:off x="628648" y="1241779"/>
            <a:ext cx="5691879"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Calculate “</a:t>
            </a:r>
            <a:r>
              <a:rPr lang="en-US" sz="2400" i="1" dirty="0"/>
              <a:t>weight</a:t>
            </a:r>
            <a:r>
              <a:rPr lang="en-US" sz="2400" dirty="0"/>
              <a:t>” after each timestep.</a:t>
            </a:r>
          </a:p>
          <a:p>
            <a:pPr marL="285750" indent="-285750">
              <a:buFont typeface="Arial" panose="020B0604020202020204" pitchFamily="34" charset="0"/>
              <a:buChar char="•"/>
            </a:pPr>
            <a:r>
              <a:rPr lang="en-US" sz="2400" dirty="0"/>
              <a:t>Select the flows which have lower weight.</a:t>
            </a:r>
          </a:p>
        </p:txBody>
      </p:sp>
    </p:spTree>
    <p:extLst>
      <p:ext uri="{BB962C8B-B14F-4D97-AF65-F5344CB8AC3E}">
        <p14:creationId xmlns:p14="http://schemas.microsoft.com/office/powerpoint/2010/main" val="366524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365127"/>
            <a:ext cx="7886700" cy="876652"/>
          </a:xfrm>
        </p:spPr>
        <p:txBody>
          <a:bodyPr>
            <a:normAutofit/>
          </a:bodyPr>
          <a:lstStyle/>
          <a:p>
            <a:r>
              <a:rPr lang="en-US" sz="2800" dirty="0"/>
              <a:t>AGENDA</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3</a:t>
            </a:fld>
            <a:endParaRPr lang="en-US"/>
          </a:p>
        </p:txBody>
      </p:sp>
      <p:cxnSp>
        <p:nvCxnSpPr>
          <p:cNvPr id="16" name="Straight Connector 15">
            <a:extLst>
              <a:ext uri="{FF2B5EF4-FFF2-40B4-BE49-F238E27FC236}">
                <a16:creationId xmlns:a16="http://schemas.microsoft.com/office/drawing/2014/main" id="{ECDA9B5F-DC23-3248-936A-B25AA09A53FA}"/>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887CA7C-5CDB-C04C-95EC-0F6017C3585F}"/>
              </a:ext>
            </a:extLst>
          </p:cNvPr>
          <p:cNvSpPr txBox="1"/>
          <p:nvPr/>
        </p:nvSpPr>
        <p:spPr>
          <a:xfrm>
            <a:off x="628650" y="1469571"/>
            <a:ext cx="4530343" cy="3903504"/>
          </a:xfrm>
          <a:prstGeom prst="rect">
            <a:avLst/>
          </a:prstGeom>
          <a:noFill/>
        </p:spPr>
        <p:txBody>
          <a:bodyPr wrap="none" rtlCol="0">
            <a:spAutoFit/>
          </a:bodyPr>
          <a:lstStyle/>
          <a:p>
            <a:pPr marL="285750" indent="-285750">
              <a:lnSpc>
                <a:spcPct val="150000"/>
              </a:lnSpc>
              <a:buFont typeface="Wingdings" pitchFamily="2" charset="2"/>
              <a:buChar char="q"/>
            </a:pPr>
            <a:r>
              <a:rPr lang="en-US" sz="2800" dirty="0"/>
              <a:t>Introduction</a:t>
            </a:r>
          </a:p>
          <a:p>
            <a:pPr marL="285750" indent="-285750">
              <a:lnSpc>
                <a:spcPct val="150000"/>
              </a:lnSpc>
              <a:buFont typeface="Wingdings" pitchFamily="2" charset="2"/>
              <a:buChar char="q"/>
            </a:pPr>
            <a:r>
              <a:rPr lang="en-US" sz="2800" dirty="0"/>
              <a:t>Related works</a:t>
            </a:r>
          </a:p>
          <a:p>
            <a:pPr marL="285750" indent="-285750">
              <a:lnSpc>
                <a:spcPct val="150000"/>
              </a:lnSpc>
              <a:buFont typeface="Wingdings" pitchFamily="2" charset="2"/>
              <a:buChar char="q"/>
            </a:pPr>
            <a:r>
              <a:rPr lang="en-US" sz="2800" dirty="0">
                <a:solidFill>
                  <a:schemeClr val="bg1">
                    <a:lumMod val="75000"/>
                  </a:schemeClr>
                </a:solidFill>
              </a:rPr>
              <a:t>Problem description</a:t>
            </a:r>
          </a:p>
          <a:p>
            <a:pPr marL="285750" indent="-285750">
              <a:lnSpc>
                <a:spcPct val="150000"/>
              </a:lnSpc>
              <a:buFont typeface="Wingdings" pitchFamily="2" charset="2"/>
              <a:buChar char="q"/>
            </a:pPr>
            <a:r>
              <a:rPr lang="en-US" sz="2800" dirty="0">
                <a:solidFill>
                  <a:schemeClr val="bg1">
                    <a:lumMod val="75000"/>
                  </a:schemeClr>
                </a:solidFill>
              </a:rPr>
              <a:t>Proposed approach</a:t>
            </a:r>
          </a:p>
          <a:p>
            <a:pPr marL="285750" indent="-285750">
              <a:lnSpc>
                <a:spcPct val="150000"/>
              </a:lnSpc>
              <a:buFont typeface="Wingdings" pitchFamily="2" charset="2"/>
              <a:buChar char="q"/>
            </a:pPr>
            <a:r>
              <a:rPr lang="en-US" sz="2800" dirty="0">
                <a:solidFill>
                  <a:schemeClr val="bg1">
                    <a:lumMod val="75000"/>
                  </a:schemeClr>
                </a:solidFill>
              </a:rPr>
              <a:t>Evaluation</a:t>
            </a:r>
          </a:p>
          <a:p>
            <a:pPr marL="285750" indent="-285750">
              <a:lnSpc>
                <a:spcPct val="150000"/>
              </a:lnSpc>
              <a:buFont typeface="Wingdings" pitchFamily="2" charset="2"/>
              <a:buChar char="q"/>
            </a:pPr>
            <a:r>
              <a:rPr lang="en-US" sz="2800" dirty="0">
                <a:solidFill>
                  <a:schemeClr val="bg1">
                    <a:lumMod val="75000"/>
                  </a:schemeClr>
                </a:solidFill>
              </a:rPr>
              <a:t>Conclusion and future work</a:t>
            </a:r>
          </a:p>
        </p:txBody>
      </p:sp>
    </p:spTree>
    <p:extLst>
      <p:ext uri="{BB962C8B-B14F-4D97-AF65-F5344CB8AC3E}">
        <p14:creationId xmlns:p14="http://schemas.microsoft.com/office/powerpoint/2010/main" val="664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365127"/>
            <a:ext cx="7886700" cy="876652"/>
          </a:xfrm>
        </p:spPr>
        <p:txBody>
          <a:bodyPr>
            <a:normAutofit/>
          </a:bodyPr>
          <a:lstStyle/>
          <a:p>
            <a:r>
              <a:rPr lang="en-US" sz="2800" dirty="0"/>
              <a:t>AGENDA</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30</a:t>
            </a:fld>
            <a:endParaRPr lang="en-US"/>
          </a:p>
        </p:txBody>
      </p:sp>
      <p:cxnSp>
        <p:nvCxnSpPr>
          <p:cNvPr id="16" name="Straight Connector 15">
            <a:extLst>
              <a:ext uri="{FF2B5EF4-FFF2-40B4-BE49-F238E27FC236}">
                <a16:creationId xmlns:a16="http://schemas.microsoft.com/office/drawing/2014/main" id="{ECDA9B5F-DC23-3248-936A-B25AA09A53FA}"/>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887CA7C-5CDB-C04C-95EC-0F6017C3585F}"/>
              </a:ext>
            </a:extLst>
          </p:cNvPr>
          <p:cNvSpPr txBox="1"/>
          <p:nvPr/>
        </p:nvSpPr>
        <p:spPr>
          <a:xfrm>
            <a:off x="628650" y="1469571"/>
            <a:ext cx="4530343" cy="3903504"/>
          </a:xfrm>
          <a:prstGeom prst="rect">
            <a:avLst/>
          </a:prstGeom>
          <a:noFill/>
        </p:spPr>
        <p:txBody>
          <a:bodyPr wrap="none" rtlCol="0">
            <a:spAutoFit/>
          </a:bodyPr>
          <a:lstStyle/>
          <a:p>
            <a:pPr marL="285750" indent="-285750">
              <a:lnSpc>
                <a:spcPct val="150000"/>
              </a:lnSpc>
              <a:buFont typeface="Wingdings" pitchFamily="2" charset="2"/>
              <a:buChar char="q"/>
            </a:pPr>
            <a:r>
              <a:rPr lang="en-US" sz="2800" dirty="0">
                <a:solidFill>
                  <a:schemeClr val="bg1">
                    <a:lumMod val="65000"/>
                  </a:schemeClr>
                </a:solidFill>
              </a:rPr>
              <a:t>Introduction</a:t>
            </a:r>
          </a:p>
          <a:p>
            <a:pPr marL="285750" indent="-285750">
              <a:lnSpc>
                <a:spcPct val="150000"/>
              </a:lnSpc>
              <a:buFont typeface="Wingdings" pitchFamily="2" charset="2"/>
              <a:buChar char="q"/>
            </a:pPr>
            <a:r>
              <a:rPr lang="en-US" sz="2800" dirty="0">
                <a:solidFill>
                  <a:schemeClr val="bg1">
                    <a:lumMod val="65000"/>
                  </a:schemeClr>
                </a:solidFill>
              </a:rPr>
              <a:t>Related works</a:t>
            </a:r>
          </a:p>
          <a:p>
            <a:pPr marL="285750" indent="-285750">
              <a:lnSpc>
                <a:spcPct val="150000"/>
              </a:lnSpc>
              <a:buFont typeface="Wingdings" pitchFamily="2" charset="2"/>
              <a:buChar char="q"/>
            </a:pPr>
            <a:r>
              <a:rPr lang="en-US" sz="2800" dirty="0">
                <a:solidFill>
                  <a:schemeClr val="bg1">
                    <a:lumMod val="65000"/>
                  </a:schemeClr>
                </a:solidFill>
              </a:rPr>
              <a:t>Problem description</a:t>
            </a:r>
          </a:p>
          <a:p>
            <a:pPr marL="285750" indent="-285750">
              <a:lnSpc>
                <a:spcPct val="150000"/>
              </a:lnSpc>
              <a:buFont typeface="Wingdings" pitchFamily="2" charset="2"/>
              <a:buChar char="q"/>
            </a:pPr>
            <a:r>
              <a:rPr lang="en-US" sz="2800" dirty="0">
                <a:solidFill>
                  <a:schemeClr val="bg1">
                    <a:lumMod val="65000"/>
                  </a:schemeClr>
                </a:solidFill>
              </a:rPr>
              <a:t>Proposed approach</a:t>
            </a:r>
          </a:p>
          <a:p>
            <a:pPr marL="285750" indent="-285750">
              <a:lnSpc>
                <a:spcPct val="150000"/>
              </a:lnSpc>
              <a:buFont typeface="Wingdings" pitchFamily="2" charset="2"/>
              <a:buChar char="q"/>
            </a:pPr>
            <a:r>
              <a:rPr lang="en-US" sz="2800" dirty="0"/>
              <a:t>Evaluation</a:t>
            </a:r>
          </a:p>
          <a:p>
            <a:pPr marL="285750" indent="-285750">
              <a:lnSpc>
                <a:spcPct val="150000"/>
              </a:lnSpc>
              <a:buFont typeface="Wingdings" pitchFamily="2" charset="2"/>
              <a:buChar char="q"/>
            </a:pPr>
            <a:r>
              <a:rPr lang="en-US" sz="2800" dirty="0"/>
              <a:t>Conclusion and future work</a:t>
            </a:r>
          </a:p>
        </p:txBody>
      </p:sp>
    </p:spTree>
    <p:extLst>
      <p:ext uri="{BB962C8B-B14F-4D97-AF65-F5344CB8AC3E}">
        <p14:creationId xmlns:p14="http://schemas.microsoft.com/office/powerpoint/2010/main" val="874529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286104"/>
            <a:ext cx="7886700" cy="876652"/>
          </a:xfrm>
        </p:spPr>
        <p:txBody>
          <a:bodyPr>
            <a:normAutofit/>
          </a:bodyPr>
          <a:lstStyle/>
          <a:p>
            <a:r>
              <a:rPr lang="en-US" sz="3200" dirty="0"/>
              <a:t>Abilene dataset</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31</a:t>
            </a:fld>
            <a:endParaRPr lang="en-US"/>
          </a:p>
        </p:txBody>
      </p:sp>
      <p:pic>
        <p:nvPicPr>
          <p:cNvPr id="3" name="Picture 2">
            <a:extLst>
              <a:ext uri="{FF2B5EF4-FFF2-40B4-BE49-F238E27FC236}">
                <a16:creationId xmlns:a16="http://schemas.microsoft.com/office/drawing/2014/main" id="{B029E29E-9957-C54E-A7CF-B9400D08FFF2}"/>
              </a:ext>
            </a:extLst>
          </p:cNvPr>
          <p:cNvPicPr>
            <a:picLocks noChangeAspect="1"/>
          </p:cNvPicPr>
          <p:nvPr/>
        </p:nvPicPr>
        <p:blipFill rotWithShape="1">
          <a:blip r:embed="rId3"/>
          <a:srcRect l="10738"/>
          <a:stretch/>
        </p:blipFill>
        <p:spPr>
          <a:xfrm>
            <a:off x="2795834" y="1162756"/>
            <a:ext cx="3552332" cy="1896906"/>
          </a:xfrm>
          <a:prstGeom prst="rect">
            <a:avLst/>
          </a:prstGeom>
        </p:spPr>
      </p:pic>
      <p:sp>
        <p:nvSpPr>
          <p:cNvPr id="7" name="TextBox 6">
            <a:extLst>
              <a:ext uri="{FF2B5EF4-FFF2-40B4-BE49-F238E27FC236}">
                <a16:creationId xmlns:a16="http://schemas.microsoft.com/office/drawing/2014/main" id="{77F31DFA-ACDB-CC40-8731-06D7267286A0}"/>
              </a:ext>
            </a:extLst>
          </p:cNvPr>
          <p:cNvSpPr txBox="1"/>
          <p:nvPr/>
        </p:nvSpPr>
        <p:spPr>
          <a:xfrm>
            <a:off x="914400" y="3399592"/>
            <a:ext cx="7600950" cy="2923877"/>
          </a:xfrm>
          <a:prstGeom prst="rect">
            <a:avLst/>
          </a:prstGeom>
          <a:noFill/>
        </p:spPr>
        <p:txBody>
          <a:bodyPr wrap="square" rtlCol="0">
            <a:spAutoFit/>
          </a:bodyPr>
          <a:lstStyle/>
          <a:p>
            <a:pPr marL="285750" indent="-285750">
              <a:buFont typeface="Wingdings" pitchFamily="2" charset="2"/>
              <a:buChar char="v"/>
            </a:pPr>
            <a:r>
              <a:rPr lang="en-US" sz="2400" dirty="0"/>
              <a:t>Measurement period: from 2004-03-01 to 2004-09-10</a:t>
            </a:r>
          </a:p>
          <a:p>
            <a:pPr marL="742950" lvl="1" indent="-285750">
              <a:buFont typeface="Wingdings" pitchFamily="2" charset="2"/>
              <a:buChar char="§"/>
            </a:pPr>
            <a:r>
              <a:rPr lang="en-US" sz="2000" dirty="0"/>
              <a:t>168 days</a:t>
            </a:r>
          </a:p>
          <a:p>
            <a:pPr marL="285750" indent="-285750">
              <a:buFont typeface="Wingdings" pitchFamily="2" charset="2"/>
              <a:buChar char="v"/>
            </a:pPr>
            <a:r>
              <a:rPr lang="en-US" sz="2400" dirty="0"/>
              <a:t>Measurement interval: 5 minutes</a:t>
            </a:r>
          </a:p>
          <a:p>
            <a:pPr marL="742950" lvl="1" indent="-285750">
              <a:buFont typeface="Wingdings" pitchFamily="2" charset="2"/>
              <a:buChar char="§"/>
            </a:pPr>
            <a:r>
              <a:rPr lang="en-US" sz="2000" dirty="0"/>
              <a:t>288 timestamps per day</a:t>
            </a:r>
          </a:p>
          <a:p>
            <a:pPr marL="285750" indent="-285750">
              <a:buFont typeface="Wingdings" pitchFamily="2" charset="2"/>
              <a:buChar char="v"/>
            </a:pPr>
            <a:r>
              <a:rPr lang="en-US" sz="2400" dirty="0"/>
              <a:t>Number of nodes: 12</a:t>
            </a:r>
          </a:p>
          <a:p>
            <a:pPr marL="742950" lvl="1" indent="-285750">
              <a:buFont typeface="Wingdings" pitchFamily="2" charset="2"/>
              <a:buChar char="§"/>
            </a:pPr>
            <a:r>
              <a:rPr lang="en-US" sz="2000" dirty="0"/>
              <a:t>Number of OD flows: 144</a:t>
            </a:r>
          </a:p>
          <a:p>
            <a:pPr marL="285750" indent="-285750">
              <a:buFont typeface="Wingdings" pitchFamily="2" charset="2"/>
              <a:buChar char="v"/>
            </a:pPr>
            <a:r>
              <a:rPr lang="en-US" sz="2400" dirty="0"/>
              <a:t>Number of traffic data: 288*168*144 = 6967296</a:t>
            </a:r>
          </a:p>
          <a:p>
            <a:pPr marL="285750" indent="-285750">
              <a:buFont typeface="Wingdings" pitchFamily="2" charset="2"/>
              <a:buChar char="v"/>
            </a:pPr>
            <a:r>
              <a:rPr lang="en-US" sz="2400" dirty="0"/>
              <a:t>Training-Testing-Validation ratio: 60% - 20% - 20%.</a:t>
            </a:r>
          </a:p>
        </p:txBody>
      </p:sp>
      <p:cxnSp>
        <p:nvCxnSpPr>
          <p:cNvPr id="8" name="Straight Connector 7">
            <a:extLst>
              <a:ext uri="{FF2B5EF4-FFF2-40B4-BE49-F238E27FC236}">
                <a16:creationId xmlns:a16="http://schemas.microsoft.com/office/drawing/2014/main" id="{25C1C67E-EFA2-3C4C-ABF8-301D8F066802}"/>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143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286104"/>
            <a:ext cx="7886700" cy="876652"/>
          </a:xfrm>
        </p:spPr>
        <p:txBody>
          <a:bodyPr>
            <a:normAutofit/>
          </a:bodyPr>
          <a:lstStyle/>
          <a:p>
            <a:r>
              <a:rPr lang="en-US" sz="3200" dirty="0"/>
              <a:t>Experiment setup</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32</a:t>
            </a:fld>
            <a:endParaRPr lang="en-US"/>
          </a:p>
        </p:txBody>
      </p:sp>
      <p:graphicFrame>
        <p:nvGraphicFramePr>
          <p:cNvPr id="4" name="Table 3">
            <a:extLst>
              <a:ext uri="{FF2B5EF4-FFF2-40B4-BE49-F238E27FC236}">
                <a16:creationId xmlns:a16="http://schemas.microsoft.com/office/drawing/2014/main" id="{73C87941-D3A8-0B4A-BFC5-636FEA4648A6}"/>
              </a:ext>
            </a:extLst>
          </p:cNvPr>
          <p:cNvGraphicFramePr>
            <a:graphicFrameLocks noGrp="1"/>
          </p:cNvGraphicFramePr>
          <p:nvPr>
            <p:extLst>
              <p:ext uri="{D42A27DB-BD31-4B8C-83A1-F6EECF244321}">
                <p14:modId xmlns:p14="http://schemas.microsoft.com/office/powerpoint/2010/main" val="2155040099"/>
              </p:ext>
            </p:extLst>
          </p:nvPr>
        </p:nvGraphicFramePr>
        <p:xfrm>
          <a:off x="1524000" y="1715052"/>
          <a:ext cx="6096000" cy="3708400"/>
        </p:xfrm>
        <a:graphic>
          <a:graphicData uri="http://schemas.openxmlformats.org/drawingml/2006/table">
            <a:tbl>
              <a:tblPr firstRow="1" bandRow="1">
                <a:tableStyleId>{5940675A-B579-460E-94D1-54222C63F5DA}</a:tableStyleId>
              </a:tblPr>
              <a:tblGrid>
                <a:gridCol w="1818807">
                  <a:extLst>
                    <a:ext uri="{9D8B030D-6E8A-4147-A177-3AD203B41FA5}">
                      <a16:colId xmlns:a16="http://schemas.microsoft.com/office/drawing/2014/main" val="175246700"/>
                    </a:ext>
                  </a:extLst>
                </a:gridCol>
                <a:gridCol w="4277193">
                  <a:extLst>
                    <a:ext uri="{9D8B030D-6E8A-4147-A177-3AD203B41FA5}">
                      <a16:colId xmlns:a16="http://schemas.microsoft.com/office/drawing/2014/main" val="4255310818"/>
                    </a:ext>
                  </a:extLst>
                </a:gridCol>
              </a:tblGrid>
              <a:tr h="370840">
                <a:tc gridSpan="2">
                  <a:txBody>
                    <a:bodyPr/>
                    <a:lstStyle/>
                    <a:p>
                      <a:pPr algn="ctr"/>
                      <a:r>
                        <a:rPr lang="en-US" dirty="0"/>
                        <a:t>Hardware</a:t>
                      </a:r>
                    </a:p>
                  </a:txBody>
                  <a:tcPr>
                    <a:solidFill>
                      <a:schemeClr val="bg1">
                        <a:lumMod val="85000"/>
                      </a:schemeClr>
                    </a:solidFill>
                  </a:tcPr>
                </a:tc>
                <a:tc hMerge="1">
                  <a:txBody>
                    <a:bodyPr/>
                    <a:lstStyle/>
                    <a:p>
                      <a:pPr algn="ctr"/>
                      <a:endParaRPr lang="en-US" dirty="0"/>
                    </a:p>
                  </a:txBody>
                  <a:tcPr>
                    <a:solidFill>
                      <a:schemeClr val="bg1">
                        <a:lumMod val="85000"/>
                      </a:schemeClr>
                    </a:solidFill>
                  </a:tcPr>
                </a:tc>
                <a:extLst>
                  <a:ext uri="{0D108BD9-81ED-4DB2-BD59-A6C34878D82A}">
                    <a16:rowId xmlns:a16="http://schemas.microsoft.com/office/drawing/2014/main" val="286587146"/>
                  </a:ext>
                </a:extLst>
              </a:tr>
              <a:tr h="370840">
                <a:tc>
                  <a:txBody>
                    <a:bodyPr/>
                    <a:lstStyle/>
                    <a:p>
                      <a:r>
                        <a:rPr lang="en-US" dirty="0"/>
                        <a:t>CPU</a:t>
                      </a:r>
                    </a:p>
                  </a:txBody>
                  <a:tcPr/>
                </a:tc>
                <a:tc>
                  <a:txBody>
                    <a:bodyPr/>
                    <a:lstStyle/>
                    <a:p>
                      <a:r>
                        <a:rPr lang="en-US"/>
                        <a:t>Intel(R) Core(TM) i7-6800K CPU@3.40GGHz</a:t>
                      </a:r>
                      <a:endParaRPr lang="en-US" dirty="0"/>
                    </a:p>
                  </a:txBody>
                  <a:tcPr/>
                </a:tc>
                <a:extLst>
                  <a:ext uri="{0D108BD9-81ED-4DB2-BD59-A6C34878D82A}">
                    <a16:rowId xmlns:a16="http://schemas.microsoft.com/office/drawing/2014/main" val="2781529206"/>
                  </a:ext>
                </a:extLst>
              </a:tr>
              <a:tr h="370840">
                <a:tc>
                  <a:txBody>
                    <a:bodyPr/>
                    <a:lstStyle/>
                    <a:p>
                      <a:r>
                        <a:rPr lang="en-US" dirty="0"/>
                        <a:t>GPU</a:t>
                      </a:r>
                    </a:p>
                  </a:txBody>
                  <a:tcPr/>
                </a:tc>
                <a:tc>
                  <a:txBody>
                    <a:bodyPr/>
                    <a:lstStyle/>
                    <a:p>
                      <a:r>
                        <a:rPr lang="en-US"/>
                        <a:t>GeForce GTX 1080Ti</a:t>
                      </a:r>
                      <a:endParaRPr lang="en-US" dirty="0"/>
                    </a:p>
                  </a:txBody>
                  <a:tcPr/>
                </a:tc>
                <a:extLst>
                  <a:ext uri="{0D108BD9-81ED-4DB2-BD59-A6C34878D82A}">
                    <a16:rowId xmlns:a16="http://schemas.microsoft.com/office/drawing/2014/main" val="1631780582"/>
                  </a:ext>
                </a:extLst>
              </a:tr>
              <a:tr h="370840">
                <a:tc>
                  <a:txBody>
                    <a:bodyPr/>
                    <a:lstStyle/>
                    <a:p>
                      <a:r>
                        <a:rPr lang="en-US" dirty="0"/>
                        <a:t>RAM</a:t>
                      </a:r>
                    </a:p>
                  </a:txBody>
                  <a:tcPr/>
                </a:tc>
                <a:tc>
                  <a:txBody>
                    <a:bodyPr/>
                    <a:lstStyle/>
                    <a:p>
                      <a:r>
                        <a:rPr lang="en-US" dirty="0"/>
                        <a:t>32G</a:t>
                      </a:r>
                    </a:p>
                  </a:txBody>
                  <a:tcPr/>
                </a:tc>
                <a:extLst>
                  <a:ext uri="{0D108BD9-81ED-4DB2-BD59-A6C34878D82A}">
                    <a16:rowId xmlns:a16="http://schemas.microsoft.com/office/drawing/2014/main" val="3166980444"/>
                  </a:ext>
                </a:extLst>
              </a:tr>
              <a:tr h="370840">
                <a:tc gridSpan="2">
                  <a:txBody>
                    <a:bodyPr/>
                    <a:lstStyle/>
                    <a:p>
                      <a:pPr algn="ctr"/>
                      <a:r>
                        <a:rPr lang="en-US" dirty="0"/>
                        <a:t>RNN – Configuration</a:t>
                      </a:r>
                    </a:p>
                  </a:txBody>
                  <a:tcPr>
                    <a:solidFill>
                      <a:schemeClr val="bg1">
                        <a:lumMod val="85000"/>
                      </a:schemeClr>
                    </a:solidFill>
                  </a:tcPr>
                </a:tc>
                <a:tc hMerge="1">
                  <a:txBody>
                    <a:bodyPr/>
                    <a:lstStyle/>
                    <a:p>
                      <a:pPr algn="ctr"/>
                      <a:endParaRPr lang="en-US" dirty="0"/>
                    </a:p>
                  </a:txBody>
                  <a:tcPr>
                    <a:solidFill>
                      <a:schemeClr val="bg1">
                        <a:lumMod val="85000"/>
                      </a:schemeClr>
                    </a:solidFill>
                  </a:tcPr>
                </a:tc>
                <a:extLst>
                  <a:ext uri="{0D108BD9-81ED-4DB2-BD59-A6C34878D82A}">
                    <a16:rowId xmlns:a16="http://schemas.microsoft.com/office/drawing/2014/main" val="3655901331"/>
                  </a:ext>
                </a:extLst>
              </a:tr>
              <a:tr h="370840">
                <a:tc>
                  <a:txBody>
                    <a:bodyPr/>
                    <a:lstStyle/>
                    <a:p>
                      <a:pPr algn="l"/>
                      <a:r>
                        <a:rPr lang="en-US" dirty="0"/>
                        <a:t>Hidden units</a:t>
                      </a:r>
                    </a:p>
                  </a:txBody>
                  <a:tcPr/>
                </a:tc>
                <a:tc>
                  <a:txBody>
                    <a:bodyPr/>
                    <a:lstStyle/>
                    <a:p>
                      <a:r>
                        <a:rPr lang="en-US"/>
                        <a:t>100</a:t>
                      </a:r>
                      <a:endParaRPr lang="en-US" dirty="0"/>
                    </a:p>
                  </a:txBody>
                  <a:tcPr/>
                </a:tc>
                <a:extLst>
                  <a:ext uri="{0D108BD9-81ED-4DB2-BD59-A6C34878D82A}">
                    <a16:rowId xmlns:a16="http://schemas.microsoft.com/office/drawing/2014/main" val="1584300770"/>
                  </a:ext>
                </a:extLst>
              </a:tr>
              <a:tr h="370840">
                <a:tc>
                  <a:txBody>
                    <a:bodyPr/>
                    <a:lstStyle/>
                    <a:p>
                      <a:pPr algn="l"/>
                      <a:r>
                        <a:rPr lang="en-US" dirty="0"/>
                        <a:t>Layers</a:t>
                      </a:r>
                    </a:p>
                  </a:txBody>
                  <a:tcPr/>
                </a:tc>
                <a:tc>
                  <a:txBody>
                    <a:bodyPr/>
                    <a:lstStyle/>
                    <a:p>
                      <a:r>
                        <a:rPr lang="en-US"/>
                        <a:t>1</a:t>
                      </a:r>
                      <a:endParaRPr lang="en-US" dirty="0"/>
                    </a:p>
                  </a:txBody>
                  <a:tcPr/>
                </a:tc>
                <a:extLst>
                  <a:ext uri="{0D108BD9-81ED-4DB2-BD59-A6C34878D82A}">
                    <a16:rowId xmlns:a16="http://schemas.microsoft.com/office/drawing/2014/main" val="77093576"/>
                  </a:ext>
                </a:extLst>
              </a:tr>
              <a:tr h="370840">
                <a:tc>
                  <a:txBody>
                    <a:bodyPr/>
                    <a:lstStyle/>
                    <a:p>
                      <a:pPr algn="l"/>
                      <a:r>
                        <a:rPr lang="en-US" dirty="0"/>
                        <a:t>Input dimension</a:t>
                      </a:r>
                    </a:p>
                  </a:txBody>
                  <a:tcPr/>
                </a:tc>
                <a:tc>
                  <a:txBody>
                    <a:bodyPr/>
                    <a:lstStyle/>
                    <a:p>
                      <a:r>
                        <a:rPr lang="en-US"/>
                        <a:t>26</a:t>
                      </a:r>
                      <a:endParaRPr lang="en-US" dirty="0"/>
                    </a:p>
                  </a:txBody>
                  <a:tcPr/>
                </a:tc>
                <a:extLst>
                  <a:ext uri="{0D108BD9-81ED-4DB2-BD59-A6C34878D82A}">
                    <a16:rowId xmlns:a16="http://schemas.microsoft.com/office/drawing/2014/main" val="1699554750"/>
                  </a:ext>
                </a:extLst>
              </a:tr>
              <a:tr h="370840">
                <a:tc>
                  <a:txBody>
                    <a:bodyPr/>
                    <a:lstStyle/>
                    <a:p>
                      <a:pPr algn="l"/>
                      <a:r>
                        <a:rPr lang="en-US" dirty="0"/>
                        <a:t>Dropout</a:t>
                      </a:r>
                    </a:p>
                  </a:txBody>
                  <a:tcPr/>
                </a:tc>
                <a:tc>
                  <a:txBody>
                    <a:bodyPr/>
                    <a:lstStyle/>
                    <a:p>
                      <a:r>
                        <a:rPr lang="en-US"/>
                        <a:t>0.2</a:t>
                      </a:r>
                      <a:endParaRPr lang="en-US" dirty="0"/>
                    </a:p>
                  </a:txBody>
                  <a:tcPr/>
                </a:tc>
                <a:extLst>
                  <a:ext uri="{0D108BD9-81ED-4DB2-BD59-A6C34878D82A}">
                    <a16:rowId xmlns:a16="http://schemas.microsoft.com/office/drawing/2014/main" val="380094601"/>
                  </a:ext>
                </a:extLst>
              </a:tr>
              <a:tr h="370840">
                <a:tc>
                  <a:txBody>
                    <a:bodyPr/>
                    <a:lstStyle/>
                    <a:p>
                      <a:pPr algn="l"/>
                      <a:r>
                        <a:rPr lang="en-US" dirty="0"/>
                        <a:t>Training Epoch</a:t>
                      </a:r>
                    </a:p>
                  </a:txBody>
                  <a:tcPr/>
                </a:tc>
                <a:tc>
                  <a:txBody>
                    <a:bodyPr/>
                    <a:lstStyle/>
                    <a:p>
                      <a:r>
                        <a:rPr lang="en-US" dirty="0"/>
                        <a:t>100</a:t>
                      </a:r>
                    </a:p>
                  </a:txBody>
                  <a:tcPr/>
                </a:tc>
                <a:extLst>
                  <a:ext uri="{0D108BD9-81ED-4DB2-BD59-A6C34878D82A}">
                    <a16:rowId xmlns:a16="http://schemas.microsoft.com/office/drawing/2014/main" val="3887082845"/>
                  </a:ext>
                </a:extLst>
              </a:tr>
            </a:tbl>
          </a:graphicData>
        </a:graphic>
      </p:graphicFrame>
      <p:cxnSp>
        <p:nvCxnSpPr>
          <p:cNvPr id="8" name="Straight Connector 7">
            <a:extLst>
              <a:ext uri="{FF2B5EF4-FFF2-40B4-BE49-F238E27FC236}">
                <a16:creationId xmlns:a16="http://schemas.microsoft.com/office/drawing/2014/main" id="{46298A14-7F65-2F49-B828-A585AF7E906D}"/>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151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286104"/>
            <a:ext cx="7886700" cy="876652"/>
          </a:xfrm>
        </p:spPr>
        <p:txBody>
          <a:bodyPr>
            <a:normAutofit/>
          </a:bodyPr>
          <a:lstStyle/>
          <a:p>
            <a:r>
              <a:rPr lang="en-US" sz="3200" dirty="0"/>
              <a:t>Scenarios</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33</a:t>
            </a:fld>
            <a:endParaRPr lang="en-US"/>
          </a:p>
        </p:txBody>
      </p:sp>
      <p:cxnSp>
        <p:nvCxnSpPr>
          <p:cNvPr id="8" name="Straight Connector 7">
            <a:extLst>
              <a:ext uri="{FF2B5EF4-FFF2-40B4-BE49-F238E27FC236}">
                <a16:creationId xmlns:a16="http://schemas.microsoft.com/office/drawing/2014/main" id="{46298A14-7F65-2F49-B828-A585AF7E906D}"/>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6B2AECE-8A5C-CC4D-8373-5D787E7A6808}"/>
              </a:ext>
            </a:extLst>
          </p:cNvPr>
          <p:cNvSpPr txBox="1"/>
          <p:nvPr/>
        </p:nvSpPr>
        <p:spPr>
          <a:xfrm>
            <a:off x="628650" y="1662789"/>
            <a:ext cx="8017809" cy="3231654"/>
          </a:xfrm>
          <a:prstGeom prst="rect">
            <a:avLst/>
          </a:prstGeom>
          <a:noFill/>
        </p:spPr>
        <p:txBody>
          <a:bodyPr wrap="square" rtlCol="0">
            <a:spAutoFit/>
          </a:bodyPr>
          <a:lstStyle/>
          <a:p>
            <a:pPr marL="285750" indent="-285750">
              <a:buFont typeface="Wingdings" pitchFamily="2" charset="2"/>
              <a:buChar char="v"/>
            </a:pPr>
            <a:r>
              <a:rPr lang="en-US" sz="2800" dirty="0"/>
              <a:t>Experiment 1:</a:t>
            </a:r>
          </a:p>
          <a:p>
            <a:pPr marL="742950" lvl="1" indent="-285750">
              <a:buFont typeface="Wingdings" pitchFamily="2" charset="2"/>
              <a:buChar char="§"/>
            </a:pPr>
            <a:r>
              <a:rPr lang="en-US" sz="2400" dirty="0"/>
              <a:t>Flow Monitoring rate: 30%.</a:t>
            </a:r>
          </a:p>
          <a:p>
            <a:pPr marL="742950" lvl="1" indent="-285750">
              <a:buFont typeface="Wingdings" pitchFamily="2" charset="2"/>
              <a:buChar char="§"/>
            </a:pPr>
            <a:endParaRPr lang="en-US" sz="2400" dirty="0"/>
          </a:p>
          <a:p>
            <a:pPr marL="285750" indent="-285750">
              <a:buFont typeface="Wingdings" pitchFamily="2" charset="2"/>
              <a:buChar char="v"/>
            </a:pPr>
            <a:r>
              <a:rPr lang="en-US" sz="2800" dirty="0"/>
              <a:t>Experiment 2:</a:t>
            </a:r>
          </a:p>
          <a:p>
            <a:pPr marL="742950" lvl="1" indent="-285750">
              <a:buFont typeface="Wingdings" pitchFamily="2" charset="2"/>
              <a:buChar char="§"/>
            </a:pPr>
            <a:r>
              <a:rPr lang="en-US" sz="2400" dirty="0"/>
              <a:t>Flow Monitoring rate: 30%</a:t>
            </a:r>
          </a:p>
          <a:p>
            <a:pPr marL="742950" lvl="1" indent="-285750">
              <a:buFont typeface="Wingdings" pitchFamily="2" charset="2"/>
              <a:buChar char="§"/>
            </a:pPr>
            <a:r>
              <a:rPr lang="en-US" sz="2400" dirty="0"/>
              <a:t>Consecutive loss. All data of 4 hours (from 10a.m everyday) are loss.</a:t>
            </a:r>
          </a:p>
          <a:p>
            <a:pPr marL="742950" lvl="1" indent="-285750">
              <a:buFont typeface="Wingdings" pitchFamily="2" charset="2"/>
              <a:buChar char="v"/>
            </a:pPr>
            <a:endParaRPr lang="en-US" sz="2800" dirty="0"/>
          </a:p>
        </p:txBody>
      </p:sp>
    </p:spTree>
    <p:extLst>
      <p:ext uri="{BB962C8B-B14F-4D97-AF65-F5344CB8AC3E}">
        <p14:creationId xmlns:p14="http://schemas.microsoft.com/office/powerpoint/2010/main" val="2646905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286104"/>
            <a:ext cx="7886700" cy="876652"/>
          </a:xfrm>
        </p:spPr>
        <p:txBody>
          <a:bodyPr>
            <a:normAutofit/>
          </a:bodyPr>
          <a:lstStyle/>
          <a:p>
            <a:r>
              <a:rPr lang="en-US" sz="3200" dirty="0"/>
              <a:t>Metrics</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34</a:t>
            </a:fld>
            <a:endParaRPr lang="en-US"/>
          </a:p>
        </p:txBody>
      </p:sp>
      <p:sp>
        <p:nvSpPr>
          <p:cNvPr id="8" name="TextBox 7">
            <a:extLst>
              <a:ext uri="{FF2B5EF4-FFF2-40B4-BE49-F238E27FC236}">
                <a16:creationId xmlns:a16="http://schemas.microsoft.com/office/drawing/2014/main" id="{820EC20E-9D50-EA43-B63E-E3962F21AC40}"/>
              </a:ext>
            </a:extLst>
          </p:cNvPr>
          <p:cNvSpPr txBox="1"/>
          <p:nvPr/>
        </p:nvSpPr>
        <p:spPr>
          <a:xfrm>
            <a:off x="606734" y="1186897"/>
            <a:ext cx="3734036" cy="4315027"/>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sz="2400" dirty="0"/>
              <a:t>Error ratio</a:t>
            </a:r>
          </a:p>
          <a:p>
            <a:pPr marL="285750" indent="-285750">
              <a:lnSpc>
                <a:spcPct val="200000"/>
              </a:lnSpc>
              <a:buFont typeface="Arial" panose="020B0604020202020204" pitchFamily="34" charset="0"/>
              <a:buChar char="•"/>
            </a:pPr>
            <a:endParaRPr lang="en-US" sz="2400" dirty="0"/>
          </a:p>
          <a:p>
            <a:pPr marL="285750" indent="-285750">
              <a:lnSpc>
                <a:spcPct val="200000"/>
              </a:lnSpc>
              <a:buFont typeface="Arial" panose="020B0604020202020204" pitchFamily="34" charset="0"/>
              <a:buChar char="•"/>
            </a:pPr>
            <a:r>
              <a:rPr lang="en-US" sz="2400" dirty="0"/>
              <a:t>Mean absolute errors</a:t>
            </a:r>
          </a:p>
          <a:p>
            <a:pPr marL="285750" indent="-285750">
              <a:lnSpc>
                <a:spcPct val="200000"/>
              </a:lnSpc>
              <a:buFont typeface="Arial" panose="020B0604020202020204" pitchFamily="34" charset="0"/>
              <a:buChar char="•"/>
            </a:pPr>
            <a:endParaRPr lang="en-US" sz="2400" dirty="0"/>
          </a:p>
          <a:p>
            <a:pPr marL="285750" indent="-285750">
              <a:lnSpc>
                <a:spcPct val="200000"/>
              </a:lnSpc>
              <a:buFont typeface="Arial" panose="020B0604020202020204" pitchFamily="34" charset="0"/>
              <a:buChar char="•"/>
            </a:pPr>
            <a:r>
              <a:rPr lang="en-US" sz="2400" dirty="0"/>
              <a:t>Root mean squared errors</a:t>
            </a:r>
          </a:p>
          <a:p>
            <a:pPr marL="285750" indent="-285750">
              <a:lnSpc>
                <a:spcPct val="200000"/>
              </a:lnSpc>
              <a:buFont typeface="Arial" panose="020B0604020202020204" pitchFamily="34" charset="0"/>
              <a:buChar char="•"/>
            </a:pPr>
            <a:endParaRPr lang="en-US" sz="20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07D2FA2-E777-774A-B32A-D48A27584DDC}"/>
                  </a:ext>
                </a:extLst>
              </p:cNvPr>
              <p:cNvSpPr txBox="1"/>
              <p:nvPr/>
            </p:nvSpPr>
            <p:spPr>
              <a:xfrm>
                <a:off x="4340770" y="790099"/>
                <a:ext cx="4097468" cy="13892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ad>
                            <m:radPr>
                              <m:degHide m:val="on"/>
                              <m:ctrlPr>
                                <a:rPr lang="en-US" sz="2000" b="0" i="1" smtClean="0">
                                  <a:latin typeface="Cambria Math" panose="02040503050406030204" pitchFamily="18" charset="0"/>
                                </a:rPr>
                              </m:ctrlPr>
                            </m:radPr>
                            <m:deg/>
                            <m:e>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𝑜</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𝑖</m:t>
                                              </m:r>
                                            </m:sup>
                                          </m:sSubSup>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𝑖</m:t>
                                              </m:r>
                                            </m:sup>
                                          </m:sSubSup>
                                        </m:e>
                                      </m:d>
                                    </m:e>
                                    <m:sup>
                                      <m:r>
                                        <a:rPr lang="en-US" sz="2000" b="0" i="1" smtClean="0">
                                          <a:latin typeface="Cambria Math" panose="02040503050406030204" pitchFamily="18" charset="0"/>
                                        </a:rPr>
                                        <m:t>2</m:t>
                                      </m:r>
                                    </m:sup>
                                  </m:sSup>
                                </m:e>
                              </m:nary>
                            </m:e>
                          </m:rad>
                        </m:num>
                        <m:den>
                          <m:rad>
                            <m:radPr>
                              <m:degHide m:val="on"/>
                              <m:ctrlPr>
                                <a:rPr lang="en-US" sz="2000" b="0" i="1" smtClean="0">
                                  <a:latin typeface="Cambria Math" panose="02040503050406030204" pitchFamily="18" charset="0"/>
                                </a:rPr>
                              </m:ctrlPr>
                            </m:radPr>
                            <m:deg/>
                            <m:e>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𝑡</m:t>
                                  </m:r>
                                </m:sub>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𝑜</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𝑖</m:t>
                                              </m:r>
                                            </m:sup>
                                          </m:sSubSup>
                                        </m:e>
                                      </m:d>
                                    </m:e>
                                    <m:sup>
                                      <m:r>
                                        <a:rPr lang="en-US" sz="2000" b="0" i="1" smtClean="0">
                                          <a:latin typeface="Cambria Math" panose="02040503050406030204" pitchFamily="18" charset="0"/>
                                        </a:rPr>
                                        <m:t>2</m:t>
                                      </m:r>
                                    </m:sup>
                                  </m:sSup>
                                </m:e>
                              </m:nary>
                            </m:e>
                          </m:rad>
                        </m:den>
                      </m:f>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r>
                        <a:rPr lang="en-US" sz="2000" b="0" i="1" smtClean="0">
                          <a:latin typeface="Cambria Math" panose="02040503050406030204" pitchFamily="18" charset="0"/>
                        </a:rPr>
                        <m:t>=0</m:t>
                      </m:r>
                    </m:oMath>
                  </m:oMathPara>
                </a14:m>
                <a:endParaRPr lang="en-US" sz="2000" dirty="0"/>
              </a:p>
            </p:txBody>
          </p:sp>
        </mc:Choice>
        <mc:Fallback xmlns="">
          <p:sp>
            <p:nvSpPr>
              <p:cNvPr id="9" name="TextBox 8">
                <a:extLst>
                  <a:ext uri="{FF2B5EF4-FFF2-40B4-BE49-F238E27FC236}">
                    <a16:creationId xmlns:a16="http://schemas.microsoft.com/office/drawing/2014/main" id="{E07D2FA2-E777-774A-B32A-D48A27584DDC}"/>
                  </a:ext>
                </a:extLst>
              </p:cNvPr>
              <p:cNvSpPr txBox="1">
                <a:spLocks noRot="1" noChangeAspect="1" noMove="1" noResize="1" noEditPoints="1" noAdjustHandles="1" noChangeArrowheads="1" noChangeShapeType="1" noTextEdit="1"/>
              </p:cNvSpPr>
              <p:nvPr/>
            </p:nvSpPr>
            <p:spPr>
              <a:xfrm>
                <a:off x="4340770" y="790099"/>
                <a:ext cx="4097468" cy="1389226"/>
              </a:xfrm>
              <a:prstGeom prst="rect">
                <a:avLst/>
              </a:prstGeom>
              <a:blipFill>
                <a:blip r:embed="rId3"/>
                <a:stretch>
                  <a:fillRect t="-18919" b="-423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EC56542-F87F-D04E-88A1-59D6B12DAD0E}"/>
                  </a:ext>
                </a:extLst>
              </p:cNvPr>
              <p:cNvSpPr txBox="1"/>
              <p:nvPr/>
            </p:nvSpPr>
            <p:spPr>
              <a:xfrm>
                <a:off x="4340770" y="2706423"/>
                <a:ext cx="2689134" cy="8740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𝑀𝐴𝐸</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up/>
                        <m:e>
                          <m:d>
                            <m:dPr>
                              <m:begChr m:val="|"/>
                              <m:endChr m:val="|"/>
                              <m:ctrlPr>
                                <a:rPr lang="en-US" sz="2000" i="1">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i="1">
                                      <a:latin typeface="Cambria Math" panose="02040503050406030204" pitchFamily="18" charset="0"/>
                                    </a:rPr>
                                    <m:t>𝑜</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𝑖</m:t>
                                  </m:r>
                                </m:sup>
                              </m:sSubSup>
                              <m:r>
                                <a:rPr lang="en-US" sz="2000" i="1">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i="1">
                                      <a:latin typeface="Cambria Math" panose="02040503050406030204" pitchFamily="18" charset="0"/>
                                    </a:rPr>
                                    <m:t>𝑥</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𝑖</m:t>
                                  </m:r>
                                </m:sup>
                              </m:sSubSup>
                            </m:e>
                          </m:d>
                        </m:e>
                      </m:nary>
                    </m:oMath>
                  </m:oMathPara>
                </a14:m>
                <a:endParaRPr lang="en-US" sz="2000" dirty="0"/>
              </a:p>
            </p:txBody>
          </p:sp>
        </mc:Choice>
        <mc:Fallback xmlns="">
          <p:sp>
            <p:nvSpPr>
              <p:cNvPr id="10" name="TextBox 9">
                <a:extLst>
                  <a:ext uri="{FF2B5EF4-FFF2-40B4-BE49-F238E27FC236}">
                    <a16:creationId xmlns:a16="http://schemas.microsoft.com/office/drawing/2014/main" id="{5EC56542-F87F-D04E-88A1-59D6B12DAD0E}"/>
                  </a:ext>
                </a:extLst>
              </p:cNvPr>
              <p:cNvSpPr txBox="1">
                <a:spLocks noRot="1" noChangeAspect="1" noMove="1" noResize="1" noEditPoints="1" noAdjustHandles="1" noChangeArrowheads="1" noChangeShapeType="1" noTextEdit="1"/>
              </p:cNvSpPr>
              <p:nvPr/>
            </p:nvSpPr>
            <p:spPr>
              <a:xfrm>
                <a:off x="4340770" y="2706423"/>
                <a:ext cx="2689134" cy="874085"/>
              </a:xfrm>
              <a:prstGeom prst="rect">
                <a:avLst/>
              </a:prstGeom>
              <a:blipFill>
                <a:blip r:embed="rId4"/>
                <a:stretch>
                  <a:fillRect t="-118571" b="-16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6AE122B-067B-CC43-B0AF-4F55F395657A}"/>
                  </a:ext>
                </a:extLst>
              </p:cNvPr>
              <p:cNvSpPr txBox="1"/>
              <p:nvPr/>
            </p:nvSpPr>
            <p:spPr>
              <a:xfrm>
                <a:off x="4340770" y="4186217"/>
                <a:ext cx="3266985" cy="1001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𝑅𝑀𝑆𝐸</m:t>
                      </m:r>
                      <m:r>
                        <a:rPr lang="en-US" sz="2000" b="0" i="1" smtClean="0">
                          <a:latin typeface="Cambria Math" panose="02040503050406030204" pitchFamily="18" charset="0"/>
                        </a:rPr>
                        <m:t>=</m:t>
                      </m:r>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𝑜</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𝑖</m:t>
                                          </m:r>
                                        </m:sup>
                                      </m:sSubSup>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𝑖</m:t>
                                          </m:r>
                                        </m:sup>
                                      </m:sSubSup>
                                      <m:r>
                                        <a:rPr lang="en-US" sz="2000" b="0" i="1" smtClean="0">
                                          <a:latin typeface="Cambria Math" panose="02040503050406030204" pitchFamily="18" charset="0"/>
                                        </a:rPr>
                                        <m:t> </m:t>
                                      </m:r>
                                    </m:e>
                                  </m:d>
                                </m:e>
                                <m:sup>
                                  <m:r>
                                    <a:rPr lang="en-US" sz="2000" b="0" i="1" smtClean="0">
                                      <a:latin typeface="Cambria Math" panose="02040503050406030204" pitchFamily="18" charset="0"/>
                                    </a:rPr>
                                    <m:t>2</m:t>
                                  </m:r>
                                </m:sup>
                              </m:sSup>
                            </m:e>
                          </m:nary>
                        </m:e>
                      </m:rad>
                    </m:oMath>
                  </m:oMathPara>
                </a14:m>
                <a:endParaRPr lang="en-US" sz="2000" dirty="0"/>
              </a:p>
            </p:txBody>
          </p:sp>
        </mc:Choice>
        <mc:Fallback xmlns="">
          <p:sp>
            <p:nvSpPr>
              <p:cNvPr id="11" name="TextBox 10">
                <a:extLst>
                  <a:ext uri="{FF2B5EF4-FFF2-40B4-BE49-F238E27FC236}">
                    <a16:creationId xmlns:a16="http://schemas.microsoft.com/office/drawing/2014/main" id="{D6AE122B-067B-CC43-B0AF-4F55F395657A}"/>
                  </a:ext>
                </a:extLst>
              </p:cNvPr>
              <p:cNvSpPr txBox="1">
                <a:spLocks noRot="1" noChangeAspect="1" noMove="1" noResize="1" noEditPoints="1" noAdjustHandles="1" noChangeArrowheads="1" noChangeShapeType="1" noTextEdit="1"/>
              </p:cNvSpPr>
              <p:nvPr/>
            </p:nvSpPr>
            <p:spPr>
              <a:xfrm>
                <a:off x="4340770" y="4186217"/>
                <a:ext cx="3266985" cy="1001684"/>
              </a:xfrm>
              <a:prstGeom prst="rect">
                <a:avLst/>
              </a:prstGeom>
              <a:blipFill>
                <a:blip r:embed="rId5"/>
                <a:stretch>
                  <a:fillRect t="-97468" b="-140506"/>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D52704ED-186A-8244-8051-B11C90E72A7E}"/>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873CC42-8633-F646-BA38-E4AB0A292ECF}"/>
                  </a:ext>
                </a:extLst>
              </p:cNvPr>
              <p:cNvSpPr txBox="1"/>
              <p:nvPr/>
            </p:nvSpPr>
            <p:spPr>
              <a:xfrm>
                <a:off x="5221109" y="5595423"/>
                <a:ext cx="11285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=0,…,</m:t>
                      </m:r>
                      <m:r>
                        <a:rPr lang="en-US" b="0" i="1" smtClean="0">
                          <a:latin typeface="Cambria Math" panose="02040503050406030204" pitchFamily="18" charset="0"/>
                        </a:rPr>
                        <m:t>𝑁</m:t>
                      </m:r>
                    </m:oMath>
                  </m:oMathPara>
                </a14:m>
                <a:endParaRPr lang="en-US" dirty="0"/>
              </a:p>
            </p:txBody>
          </p:sp>
        </mc:Choice>
        <mc:Fallback xmlns="">
          <p:sp>
            <p:nvSpPr>
              <p:cNvPr id="3" name="TextBox 2">
                <a:extLst>
                  <a:ext uri="{FF2B5EF4-FFF2-40B4-BE49-F238E27FC236}">
                    <a16:creationId xmlns:a16="http://schemas.microsoft.com/office/drawing/2014/main" id="{6873CC42-8633-F646-BA38-E4AB0A292ECF}"/>
                  </a:ext>
                </a:extLst>
              </p:cNvPr>
              <p:cNvSpPr txBox="1">
                <a:spLocks noRot="1" noChangeAspect="1" noMove="1" noResize="1" noEditPoints="1" noAdjustHandles="1" noChangeArrowheads="1" noChangeShapeType="1" noTextEdit="1"/>
              </p:cNvSpPr>
              <p:nvPr/>
            </p:nvSpPr>
            <p:spPr>
              <a:xfrm>
                <a:off x="5221109" y="5595423"/>
                <a:ext cx="1128514" cy="276999"/>
              </a:xfrm>
              <a:prstGeom prst="rect">
                <a:avLst/>
              </a:prstGeom>
              <a:blipFill>
                <a:blip r:embed="rId6"/>
                <a:stretch>
                  <a:fillRect l="-5556" r="-3333" b="-3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0B0D1F4-F849-E54B-A823-449CB8221B09}"/>
                  </a:ext>
                </a:extLst>
              </p:cNvPr>
              <p:cNvSpPr txBox="1"/>
              <p:nvPr/>
            </p:nvSpPr>
            <p:spPr>
              <a:xfrm>
                <a:off x="4639075" y="6006161"/>
                <a:ext cx="312194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𝑁</m:t>
                    </m:r>
                  </m:oMath>
                </a14:m>
                <a:r>
                  <a:rPr lang="en-US" dirty="0"/>
                  <a:t> is the size of the testing set)</a:t>
                </a:r>
              </a:p>
            </p:txBody>
          </p:sp>
        </mc:Choice>
        <mc:Fallback xmlns="">
          <p:sp>
            <p:nvSpPr>
              <p:cNvPr id="7" name="TextBox 6">
                <a:extLst>
                  <a:ext uri="{FF2B5EF4-FFF2-40B4-BE49-F238E27FC236}">
                    <a16:creationId xmlns:a16="http://schemas.microsoft.com/office/drawing/2014/main" id="{40B0D1F4-F849-E54B-A823-449CB8221B09}"/>
                  </a:ext>
                </a:extLst>
              </p:cNvPr>
              <p:cNvSpPr txBox="1">
                <a:spLocks noRot="1" noChangeAspect="1" noMove="1" noResize="1" noEditPoints="1" noAdjustHandles="1" noChangeArrowheads="1" noChangeShapeType="1" noTextEdit="1"/>
              </p:cNvSpPr>
              <p:nvPr/>
            </p:nvSpPr>
            <p:spPr>
              <a:xfrm>
                <a:off x="4639075" y="6006161"/>
                <a:ext cx="3121945" cy="369332"/>
              </a:xfrm>
              <a:prstGeom prst="rect">
                <a:avLst/>
              </a:prstGeom>
              <a:blipFill>
                <a:blip r:embed="rId7"/>
                <a:stretch>
                  <a:fillRect l="-405" t="-6667" r="-405" b="-23333"/>
                </a:stretch>
              </a:blipFill>
            </p:spPr>
            <p:txBody>
              <a:bodyPr/>
              <a:lstStyle/>
              <a:p>
                <a:r>
                  <a:rPr lang="en-US">
                    <a:noFill/>
                  </a:rPr>
                  <a:t> </a:t>
                </a:r>
              </a:p>
            </p:txBody>
          </p:sp>
        </mc:Fallback>
      </mc:AlternateContent>
    </p:spTree>
    <p:extLst>
      <p:ext uri="{BB962C8B-B14F-4D97-AF65-F5344CB8AC3E}">
        <p14:creationId xmlns:p14="http://schemas.microsoft.com/office/powerpoint/2010/main" val="2953825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286104"/>
            <a:ext cx="7886700" cy="876652"/>
          </a:xfrm>
        </p:spPr>
        <p:txBody>
          <a:bodyPr>
            <a:normAutofit/>
          </a:bodyPr>
          <a:lstStyle/>
          <a:p>
            <a:r>
              <a:rPr lang="en-US" sz="3200" dirty="0"/>
              <a:t>Flow prediction result</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35</a:t>
            </a:fld>
            <a:endParaRPr lang="en-US"/>
          </a:p>
        </p:txBody>
      </p:sp>
      <p:pic>
        <p:nvPicPr>
          <p:cNvPr id="7" name="Picture 6">
            <a:extLst>
              <a:ext uri="{FF2B5EF4-FFF2-40B4-BE49-F238E27FC236}">
                <a16:creationId xmlns:a16="http://schemas.microsoft.com/office/drawing/2014/main" id="{D792C624-0C90-7044-AA65-2FE82275BA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4272"/>
            <a:ext cx="9144000" cy="2909455"/>
          </a:xfrm>
          <a:prstGeom prst="rect">
            <a:avLst/>
          </a:prstGeom>
        </p:spPr>
      </p:pic>
      <p:cxnSp>
        <p:nvCxnSpPr>
          <p:cNvPr id="9" name="Straight Connector 8">
            <a:extLst>
              <a:ext uri="{FF2B5EF4-FFF2-40B4-BE49-F238E27FC236}">
                <a16:creationId xmlns:a16="http://schemas.microsoft.com/office/drawing/2014/main" id="{55F86BF4-0287-0845-996E-3929AEC187F8}"/>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7DC697D-09A8-7242-B03D-D80214CE9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986" y="4846538"/>
            <a:ext cx="8383003" cy="2282811"/>
          </a:xfrm>
          <a:prstGeom prst="rect">
            <a:avLst/>
          </a:prstGeom>
        </p:spPr>
      </p:pic>
      <p:pic>
        <p:nvPicPr>
          <p:cNvPr id="12" name="Picture 11">
            <a:extLst>
              <a:ext uri="{FF2B5EF4-FFF2-40B4-BE49-F238E27FC236}">
                <a16:creationId xmlns:a16="http://schemas.microsoft.com/office/drawing/2014/main" id="{5B56682D-0999-CE48-AB35-F6A4F8F0FE6F}"/>
              </a:ext>
            </a:extLst>
          </p:cNvPr>
          <p:cNvPicPr>
            <a:picLocks noChangeAspect="1"/>
          </p:cNvPicPr>
          <p:nvPr/>
        </p:nvPicPr>
        <p:blipFill rotWithShape="1">
          <a:blip r:embed="rId3">
            <a:extLst>
              <a:ext uri="{28A0092B-C50C-407E-A947-70E740481C1C}">
                <a14:useLocalDpi xmlns:a14="http://schemas.microsoft.com/office/drawing/2010/main" val="0"/>
              </a:ext>
            </a:extLst>
          </a:blip>
          <a:srcRect l="19655" t="12646" r="68371" b="48482"/>
          <a:stretch/>
        </p:blipFill>
        <p:spPr>
          <a:xfrm>
            <a:off x="6581273" y="-260039"/>
            <a:ext cx="2425233" cy="2505186"/>
          </a:xfrm>
          <a:prstGeom prst="rect">
            <a:avLst/>
          </a:prstGeom>
        </p:spPr>
      </p:pic>
      <p:cxnSp>
        <p:nvCxnSpPr>
          <p:cNvPr id="5" name="Straight Connector 4">
            <a:extLst>
              <a:ext uri="{FF2B5EF4-FFF2-40B4-BE49-F238E27FC236}">
                <a16:creationId xmlns:a16="http://schemas.microsoft.com/office/drawing/2014/main" id="{877292DE-C969-2E48-B843-8FAECFBF62C8}"/>
              </a:ext>
            </a:extLst>
          </p:cNvPr>
          <p:cNvCxnSpPr/>
          <p:nvPr/>
        </p:nvCxnSpPr>
        <p:spPr>
          <a:xfrm flipV="1">
            <a:off x="1756611" y="992554"/>
            <a:ext cx="4701339" cy="2003309"/>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2D8879C9-53AD-2142-AE6B-DEE4376182FF}"/>
              </a:ext>
            </a:extLst>
          </p:cNvPr>
          <p:cNvCxnSpPr>
            <a:cxnSpLocks/>
          </p:cNvCxnSpPr>
          <p:nvPr/>
        </p:nvCxnSpPr>
        <p:spPr>
          <a:xfrm flipV="1">
            <a:off x="2483324" y="1649251"/>
            <a:ext cx="6523182" cy="1521234"/>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7A7E5363-ED3E-DB4F-8B77-2372EAF32A26}"/>
              </a:ext>
            </a:extLst>
          </p:cNvPr>
          <p:cNvSpPr txBox="1"/>
          <p:nvPr/>
        </p:nvSpPr>
        <p:spPr>
          <a:xfrm>
            <a:off x="2703443" y="1616765"/>
            <a:ext cx="4261103" cy="369332"/>
          </a:xfrm>
          <a:prstGeom prst="rect">
            <a:avLst/>
          </a:prstGeom>
          <a:noFill/>
        </p:spPr>
        <p:txBody>
          <a:bodyPr wrap="none" rtlCol="0">
            <a:spAutoFit/>
          </a:bodyPr>
          <a:lstStyle/>
          <a:p>
            <a:r>
              <a:rPr lang="en-US" dirty="0"/>
              <a:t>TRAFFIC PREDICTION OF A RANDOM FLOW</a:t>
            </a:r>
          </a:p>
        </p:txBody>
      </p:sp>
    </p:spTree>
    <p:extLst>
      <p:ext uri="{BB962C8B-B14F-4D97-AF65-F5344CB8AC3E}">
        <p14:creationId xmlns:p14="http://schemas.microsoft.com/office/powerpoint/2010/main" val="268745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286104"/>
            <a:ext cx="7886700" cy="876652"/>
          </a:xfrm>
        </p:spPr>
        <p:txBody>
          <a:bodyPr>
            <a:normAutofit/>
          </a:bodyPr>
          <a:lstStyle/>
          <a:p>
            <a:r>
              <a:rPr lang="en-US" sz="3200" dirty="0"/>
              <a:t>Performance comparison </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36</a:t>
            </a:fld>
            <a:endParaRPr lang="en-US"/>
          </a:p>
        </p:txBody>
      </p:sp>
      <p:pic>
        <p:nvPicPr>
          <p:cNvPr id="8" name="Picture 7">
            <a:extLst>
              <a:ext uri="{FF2B5EF4-FFF2-40B4-BE49-F238E27FC236}">
                <a16:creationId xmlns:a16="http://schemas.microsoft.com/office/drawing/2014/main" id="{7EAB3FD3-23CD-9346-A502-13D3B40CA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1" y="1162756"/>
            <a:ext cx="3600001" cy="2520000"/>
          </a:xfrm>
          <a:prstGeom prst="rect">
            <a:avLst/>
          </a:prstGeom>
        </p:spPr>
      </p:pic>
      <p:pic>
        <p:nvPicPr>
          <p:cNvPr id="11" name="Picture 10">
            <a:extLst>
              <a:ext uri="{FF2B5EF4-FFF2-40B4-BE49-F238E27FC236}">
                <a16:creationId xmlns:a16="http://schemas.microsoft.com/office/drawing/2014/main" id="{1E55D4FC-9E56-C64E-8E13-9504A5C200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5350" y="1239553"/>
            <a:ext cx="3600000" cy="2520000"/>
          </a:xfrm>
          <a:prstGeom prst="rect">
            <a:avLst/>
          </a:prstGeom>
        </p:spPr>
      </p:pic>
      <p:pic>
        <p:nvPicPr>
          <p:cNvPr id="13" name="Picture 12">
            <a:extLst>
              <a:ext uri="{FF2B5EF4-FFF2-40B4-BE49-F238E27FC236}">
                <a16:creationId xmlns:a16="http://schemas.microsoft.com/office/drawing/2014/main" id="{4308C2DC-9AEA-9146-9D5C-EFF439ECAA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2000" y="3836351"/>
            <a:ext cx="3600000" cy="2520000"/>
          </a:xfrm>
          <a:prstGeom prst="rect">
            <a:avLst/>
          </a:prstGeom>
        </p:spPr>
      </p:pic>
      <p:cxnSp>
        <p:nvCxnSpPr>
          <p:cNvPr id="16" name="Straight Connector 15">
            <a:extLst>
              <a:ext uri="{FF2B5EF4-FFF2-40B4-BE49-F238E27FC236}">
                <a16:creationId xmlns:a16="http://schemas.microsoft.com/office/drawing/2014/main" id="{908ED2AF-C9DC-C34A-93AA-9A07D0703087}"/>
              </a:ext>
            </a:extLst>
          </p:cNvPr>
          <p:cNvCxnSpPr/>
          <p:nvPr/>
        </p:nvCxnSpPr>
        <p:spPr>
          <a:xfrm>
            <a:off x="4009529" y="2527053"/>
            <a:ext cx="79513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3CE1DE5-C6F9-F24F-A8D8-7760199F969A}"/>
              </a:ext>
            </a:extLst>
          </p:cNvPr>
          <p:cNvCxnSpPr>
            <a:cxnSpLocks/>
          </p:cNvCxnSpPr>
          <p:nvPr/>
        </p:nvCxnSpPr>
        <p:spPr>
          <a:xfrm>
            <a:off x="3110026" y="1875056"/>
            <a:ext cx="169463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4A4CE2-9032-074E-9C89-06D7C41E59AF}"/>
              </a:ext>
            </a:extLst>
          </p:cNvPr>
          <p:cNvCxnSpPr/>
          <p:nvPr/>
        </p:nvCxnSpPr>
        <p:spPr>
          <a:xfrm>
            <a:off x="4730129" y="1945678"/>
            <a:ext cx="0" cy="553875"/>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624F917-EAC5-784A-93FE-86AA23597095}"/>
              </a:ext>
            </a:extLst>
          </p:cNvPr>
          <p:cNvSpPr txBox="1"/>
          <p:nvPr/>
        </p:nvSpPr>
        <p:spPr>
          <a:xfrm>
            <a:off x="4012266" y="2030486"/>
            <a:ext cx="758541" cy="369332"/>
          </a:xfrm>
          <a:prstGeom prst="rect">
            <a:avLst/>
          </a:prstGeom>
          <a:noFill/>
        </p:spPr>
        <p:txBody>
          <a:bodyPr wrap="none" rtlCol="0">
            <a:spAutoFit/>
          </a:bodyPr>
          <a:lstStyle/>
          <a:p>
            <a:r>
              <a:rPr lang="en-US" dirty="0"/>
              <a:t>48.3%</a:t>
            </a:r>
          </a:p>
        </p:txBody>
      </p:sp>
      <p:cxnSp>
        <p:nvCxnSpPr>
          <p:cNvPr id="25" name="Straight Connector 24">
            <a:extLst>
              <a:ext uri="{FF2B5EF4-FFF2-40B4-BE49-F238E27FC236}">
                <a16:creationId xmlns:a16="http://schemas.microsoft.com/office/drawing/2014/main" id="{E30F4EA5-5068-304E-A1BA-BCE83F68FE86}"/>
              </a:ext>
            </a:extLst>
          </p:cNvPr>
          <p:cNvCxnSpPr>
            <a:cxnSpLocks/>
          </p:cNvCxnSpPr>
          <p:nvPr/>
        </p:nvCxnSpPr>
        <p:spPr>
          <a:xfrm>
            <a:off x="8228474" y="2419243"/>
            <a:ext cx="53051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CAB43C-8990-5544-8DF6-F150BFD03CC4}"/>
              </a:ext>
            </a:extLst>
          </p:cNvPr>
          <p:cNvCxnSpPr>
            <a:cxnSpLocks/>
          </p:cNvCxnSpPr>
          <p:nvPr/>
        </p:nvCxnSpPr>
        <p:spPr>
          <a:xfrm>
            <a:off x="7356471" y="2007879"/>
            <a:ext cx="14025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B3E147-82E4-764A-8AD4-DAC69A04779C}"/>
              </a:ext>
            </a:extLst>
          </p:cNvPr>
          <p:cNvCxnSpPr>
            <a:cxnSpLocks/>
          </p:cNvCxnSpPr>
          <p:nvPr/>
        </p:nvCxnSpPr>
        <p:spPr>
          <a:xfrm>
            <a:off x="8758989" y="2039740"/>
            <a:ext cx="0" cy="295309"/>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7AACDA5-6CFB-594E-A083-B19BED878F08}"/>
              </a:ext>
            </a:extLst>
          </p:cNvPr>
          <p:cNvSpPr txBox="1"/>
          <p:nvPr/>
        </p:nvSpPr>
        <p:spPr>
          <a:xfrm>
            <a:off x="8188275" y="1638547"/>
            <a:ext cx="912069" cy="369332"/>
          </a:xfrm>
          <a:prstGeom prst="rect">
            <a:avLst/>
          </a:prstGeom>
          <a:noFill/>
        </p:spPr>
        <p:txBody>
          <a:bodyPr wrap="square" rtlCol="0">
            <a:spAutoFit/>
          </a:bodyPr>
          <a:lstStyle/>
          <a:p>
            <a:r>
              <a:rPr lang="en-US" dirty="0"/>
              <a:t>32.7%</a:t>
            </a:r>
          </a:p>
        </p:txBody>
      </p:sp>
      <p:cxnSp>
        <p:nvCxnSpPr>
          <p:cNvPr id="32" name="Straight Connector 31">
            <a:extLst>
              <a:ext uri="{FF2B5EF4-FFF2-40B4-BE49-F238E27FC236}">
                <a16:creationId xmlns:a16="http://schemas.microsoft.com/office/drawing/2014/main" id="{BDD03127-8B63-5D4E-A16C-9A95525A79CF}"/>
              </a:ext>
            </a:extLst>
          </p:cNvPr>
          <p:cNvCxnSpPr>
            <a:cxnSpLocks/>
          </p:cNvCxnSpPr>
          <p:nvPr/>
        </p:nvCxnSpPr>
        <p:spPr>
          <a:xfrm>
            <a:off x="6110763" y="5417971"/>
            <a:ext cx="90192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C818949-7987-2A4D-B21C-8B3C14678F1C}"/>
              </a:ext>
            </a:extLst>
          </p:cNvPr>
          <p:cNvCxnSpPr>
            <a:cxnSpLocks/>
          </p:cNvCxnSpPr>
          <p:nvPr/>
        </p:nvCxnSpPr>
        <p:spPr>
          <a:xfrm>
            <a:off x="5238760" y="4573470"/>
            <a:ext cx="182893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840CA03-E7C7-6E42-83D3-3C6C55C6FDEC}"/>
              </a:ext>
            </a:extLst>
          </p:cNvPr>
          <p:cNvSpPr txBox="1"/>
          <p:nvPr/>
        </p:nvSpPr>
        <p:spPr>
          <a:xfrm>
            <a:off x="7067693" y="4811054"/>
            <a:ext cx="758541" cy="369332"/>
          </a:xfrm>
          <a:prstGeom prst="rect">
            <a:avLst/>
          </a:prstGeom>
          <a:noFill/>
        </p:spPr>
        <p:txBody>
          <a:bodyPr wrap="none" rtlCol="0">
            <a:spAutoFit/>
          </a:bodyPr>
          <a:lstStyle/>
          <a:p>
            <a:r>
              <a:rPr lang="en-US" dirty="0"/>
              <a:t>62.9%</a:t>
            </a:r>
          </a:p>
        </p:txBody>
      </p:sp>
      <p:cxnSp>
        <p:nvCxnSpPr>
          <p:cNvPr id="37" name="Straight Connector 36">
            <a:extLst>
              <a:ext uri="{FF2B5EF4-FFF2-40B4-BE49-F238E27FC236}">
                <a16:creationId xmlns:a16="http://schemas.microsoft.com/office/drawing/2014/main" id="{B90E86CB-296C-8E4D-A150-ABABBF10AEF1}"/>
              </a:ext>
            </a:extLst>
          </p:cNvPr>
          <p:cNvCxnSpPr>
            <a:cxnSpLocks/>
          </p:cNvCxnSpPr>
          <p:nvPr/>
        </p:nvCxnSpPr>
        <p:spPr>
          <a:xfrm>
            <a:off x="7012692" y="4573470"/>
            <a:ext cx="0" cy="844501"/>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F339011-CC2B-3C47-807F-C6C352F2685E}"/>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BFFA723-0E97-7347-86ED-B53C1DB6BCC9}"/>
              </a:ext>
            </a:extLst>
          </p:cNvPr>
          <p:cNvSpPr txBox="1"/>
          <p:nvPr/>
        </p:nvSpPr>
        <p:spPr>
          <a:xfrm>
            <a:off x="169000" y="6455935"/>
            <a:ext cx="4403000" cy="338554"/>
          </a:xfrm>
          <a:prstGeom prst="rect">
            <a:avLst/>
          </a:prstGeom>
          <a:noFill/>
        </p:spPr>
        <p:txBody>
          <a:bodyPr wrap="none" rtlCol="0">
            <a:spAutoFit/>
          </a:bodyPr>
          <a:lstStyle/>
          <a:p>
            <a:r>
              <a:rPr lang="en-US" sz="1600" i="1" dirty="0"/>
              <a:t>ARIMA: Autoregressive Integrated Moving Average</a:t>
            </a:r>
          </a:p>
        </p:txBody>
      </p:sp>
    </p:spTree>
    <p:extLst>
      <p:ext uri="{BB962C8B-B14F-4D97-AF65-F5344CB8AC3E}">
        <p14:creationId xmlns:p14="http://schemas.microsoft.com/office/powerpoint/2010/main" val="2511423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286104"/>
            <a:ext cx="7886700" cy="876652"/>
          </a:xfrm>
        </p:spPr>
        <p:txBody>
          <a:bodyPr>
            <a:normAutofit/>
          </a:bodyPr>
          <a:lstStyle/>
          <a:p>
            <a:r>
              <a:rPr lang="en-US" sz="3200" dirty="0"/>
              <a:t>Traffic prediction under consecutive loss</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37</a:t>
            </a:fld>
            <a:endParaRPr lang="en-US"/>
          </a:p>
        </p:txBody>
      </p:sp>
      <p:sp>
        <p:nvSpPr>
          <p:cNvPr id="9" name="TextBox 8">
            <a:extLst>
              <a:ext uri="{FF2B5EF4-FFF2-40B4-BE49-F238E27FC236}">
                <a16:creationId xmlns:a16="http://schemas.microsoft.com/office/drawing/2014/main" id="{9581D9B7-7F16-814B-B48B-BD419A5E81CB}"/>
              </a:ext>
            </a:extLst>
          </p:cNvPr>
          <p:cNvSpPr txBox="1"/>
          <p:nvPr/>
        </p:nvSpPr>
        <p:spPr>
          <a:xfrm>
            <a:off x="628650" y="1105958"/>
            <a:ext cx="6412524" cy="369332"/>
          </a:xfrm>
          <a:prstGeom prst="rect">
            <a:avLst/>
          </a:prstGeom>
          <a:noFill/>
        </p:spPr>
        <p:txBody>
          <a:bodyPr wrap="square" rtlCol="0">
            <a:spAutoFit/>
          </a:bodyPr>
          <a:lstStyle/>
          <a:p>
            <a:pPr marL="285750" indent="-285750">
              <a:buFont typeface="Wingdings" pitchFamily="2" charset="2"/>
              <a:buChar char="v"/>
            </a:pPr>
            <a:r>
              <a:rPr lang="en-US" dirty="0"/>
              <a:t>Data of 4 hours (from 10a.m every day) are </a:t>
            </a:r>
            <a:r>
              <a:rPr lang="en-US" b="1" dirty="0"/>
              <a:t>all loss </a:t>
            </a:r>
          </a:p>
        </p:txBody>
      </p:sp>
      <p:pic>
        <p:nvPicPr>
          <p:cNvPr id="7" name="Picture 6">
            <a:extLst>
              <a:ext uri="{FF2B5EF4-FFF2-40B4-BE49-F238E27FC236}">
                <a16:creationId xmlns:a16="http://schemas.microsoft.com/office/drawing/2014/main" id="{1E9A4212-5DBD-434B-A444-9B4B2322C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179" y="1681655"/>
            <a:ext cx="3600000" cy="2520000"/>
          </a:xfrm>
          <a:prstGeom prst="rect">
            <a:avLst/>
          </a:prstGeom>
        </p:spPr>
      </p:pic>
      <p:pic>
        <p:nvPicPr>
          <p:cNvPr id="10" name="Picture 9">
            <a:extLst>
              <a:ext uri="{FF2B5EF4-FFF2-40B4-BE49-F238E27FC236}">
                <a16:creationId xmlns:a16="http://schemas.microsoft.com/office/drawing/2014/main" id="{95BC0901-04BC-754D-81E5-9BE8FFBE1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082" y="1675033"/>
            <a:ext cx="3600000" cy="2520000"/>
          </a:xfrm>
          <a:prstGeom prst="rect">
            <a:avLst/>
          </a:prstGeom>
        </p:spPr>
      </p:pic>
      <p:pic>
        <p:nvPicPr>
          <p:cNvPr id="13" name="Picture 12">
            <a:extLst>
              <a:ext uri="{FF2B5EF4-FFF2-40B4-BE49-F238E27FC236}">
                <a16:creationId xmlns:a16="http://schemas.microsoft.com/office/drawing/2014/main" id="{B4D8E41B-14EA-1A4D-AE3C-1689942D07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2000" y="4201655"/>
            <a:ext cx="3600000" cy="2520000"/>
          </a:xfrm>
          <a:prstGeom prst="rect">
            <a:avLst/>
          </a:prstGeom>
        </p:spPr>
      </p:pic>
      <p:cxnSp>
        <p:nvCxnSpPr>
          <p:cNvPr id="8" name="Straight Connector 7">
            <a:extLst>
              <a:ext uri="{FF2B5EF4-FFF2-40B4-BE49-F238E27FC236}">
                <a16:creationId xmlns:a16="http://schemas.microsoft.com/office/drawing/2014/main" id="{9FC4F559-593D-F64B-98B2-C38C4359E7D2}"/>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387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286104"/>
            <a:ext cx="7886700" cy="876652"/>
          </a:xfrm>
        </p:spPr>
        <p:txBody>
          <a:bodyPr>
            <a:normAutofit/>
          </a:bodyPr>
          <a:lstStyle/>
          <a:p>
            <a:r>
              <a:rPr lang="en-US" sz="3200" dirty="0"/>
              <a:t>Conclusion</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38</a:t>
            </a:fld>
            <a:endParaRPr lang="en-US"/>
          </a:p>
        </p:txBody>
      </p:sp>
      <p:cxnSp>
        <p:nvCxnSpPr>
          <p:cNvPr id="8" name="Straight Connector 7">
            <a:extLst>
              <a:ext uri="{FF2B5EF4-FFF2-40B4-BE49-F238E27FC236}">
                <a16:creationId xmlns:a16="http://schemas.microsoft.com/office/drawing/2014/main" id="{9FC4F559-593D-F64B-98B2-C38C4359E7D2}"/>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E6D2EEC-FA90-7745-BE4E-4F7A7D07F05B}"/>
              </a:ext>
            </a:extLst>
          </p:cNvPr>
          <p:cNvSpPr txBox="1"/>
          <p:nvPr/>
        </p:nvSpPr>
        <p:spPr>
          <a:xfrm>
            <a:off x="724829" y="1594624"/>
            <a:ext cx="7790521" cy="4401205"/>
          </a:xfrm>
          <a:prstGeom prst="rect">
            <a:avLst/>
          </a:prstGeom>
          <a:noFill/>
        </p:spPr>
        <p:txBody>
          <a:bodyPr wrap="square" rtlCol="0">
            <a:spAutoFit/>
          </a:bodyPr>
          <a:lstStyle/>
          <a:p>
            <a:pPr marL="285750" indent="-285750">
              <a:buFont typeface="Wingdings" pitchFamily="2" charset="2"/>
              <a:buChar char="v"/>
            </a:pPr>
            <a:r>
              <a:rPr lang="en-US" sz="2800" dirty="0"/>
              <a:t>Defining the semi-recursive traffic prediction problem.</a:t>
            </a:r>
          </a:p>
          <a:p>
            <a:pPr marL="285750" indent="-285750">
              <a:buFont typeface="Wingdings" pitchFamily="2" charset="2"/>
              <a:buChar char="v"/>
            </a:pPr>
            <a:endParaRPr lang="en-US" sz="2800" dirty="0"/>
          </a:p>
          <a:p>
            <a:pPr marL="285750" indent="-285750">
              <a:buFont typeface="Wingdings" pitchFamily="2" charset="2"/>
              <a:buChar char="v"/>
            </a:pPr>
            <a:r>
              <a:rPr lang="en-US" sz="2800" dirty="0"/>
              <a:t>Solving the semi-recursive traffic prediction problem by:</a:t>
            </a:r>
          </a:p>
          <a:p>
            <a:pPr marL="800100" lvl="1" indent="-342900">
              <a:buFont typeface="Wingdings" pitchFamily="2" charset="2"/>
              <a:buChar char="§"/>
            </a:pPr>
            <a:r>
              <a:rPr lang="en-US" sz="2800" dirty="0"/>
              <a:t>Applied BRNN for input data correction</a:t>
            </a:r>
          </a:p>
          <a:p>
            <a:pPr marL="800100" lvl="1" indent="-342900">
              <a:buFont typeface="Wingdings" pitchFamily="2" charset="2"/>
              <a:buChar char="§"/>
            </a:pPr>
            <a:r>
              <a:rPr lang="en-US" sz="2800" dirty="0"/>
              <a:t>Providing scheme for choosing monitored flow set.</a:t>
            </a:r>
          </a:p>
          <a:p>
            <a:pPr marL="285750" indent="-285750">
              <a:buFont typeface="Wingdings" pitchFamily="2" charset="2"/>
              <a:buChar char="v"/>
            </a:pPr>
            <a:endParaRPr lang="en-US" sz="2800" dirty="0"/>
          </a:p>
          <a:p>
            <a:pPr marL="285750" indent="-285750">
              <a:buFont typeface="Wingdings" pitchFamily="2" charset="2"/>
              <a:buChar char="v"/>
            </a:pPr>
            <a:endParaRPr lang="en-US" sz="2800" dirty="0"/>
          </a:p>
        </p:txBody>
      </p:sp>
    </p:spTree>
    <p:extLst>
      <p:ext uri="{BB962C8B-B14F-4D97-AF65-F5344CB8AC3E}">
        <p14:creationId xmlns:p14="http://schemas.microsoft.com/office/powerpoint/2010/main" val="1477627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286104"/>
            <a:ext cx="7886700" cy="876652"/>
          </a:xfrm>
        </p:spPr>
        <p:txBody>
          <a:bodyPr>
            <a:normAutofit/>
          </a:bodyPr>
          <a:lstStyle/>
          <a:p>
            <a:r>
              <a:rPr lang="en-US" sz="3200" dirty="0"/>
              <a:t>Future work</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39</a:t>
            </a:fld>
            <a:endParaRPr lang="en-US"/>
          </a:p>
        </p:txBody>
      </p:sp>
      <p:cxnSp>
        <p:nvCxnSpPr>
          <p:cNvPr id="8" name="Straight Connector 7">
            <a:extLst>
              <a:ext uri="{FF2B5EF4-FFF2-40B4-BE49-F238E27FC236}">
                <a16:creationId xmlns:a16="http://schemas.microsoft.com/office/drawing/2014/main" id="{9FC4F559-593D-F64B-98B2-C38C4359E7D2}"/>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E6D2EEC-FA90-7745-BE4E-4F7A7D07F05B}"/>
              </a:ext>
            </a:extLst>
          </p:cNvPr>
          <p:cNvSpPr txBox="1"/>
          <p:nvPr/>
        </p:nvSpPr>
        <p:spPr>
          <a:xfrm>
            <a:off x="676740" y="1153563"/>
            <a:ext cx="7790521" cy="2923877"/>
          </a:xfrm>
          <a:prstGeom prst="rect">
            <a:avLst/>
          </a:prstGeom>
          <a:noFill/>
        </p:spPr>
        <p:txBody>
          <a:bodyPr wrap="square" rtlCol="0">
            <a:spAutoFit/>
          </a:bodyPr>
          <a:lstStyle/>
          <a:p>
            <a:pPr marL="285750" indent="-285750">
              <a:buFont typeface="Wingdings" pitchFamily="2" charset="2"/>
              <a:buChar char="v"/>
            </a:pPr>
            <a:r>
              <a:rPr lang="en-US" sz="2800" dirty="0"/>
              <a:t>Design an efficient algorithm for correcting input data and selecting monitored flows.</a:t>
            </a:r>
          </a:p>
          <a:p>
            <a:pPr marL="285750" indent="-285750">
              <a:buFont typeface="Wingdings" pitchFamily="2" charset="2"/>
              <a:buChar char="v"/>
            </a:pPr>
            <a:r>
              <a:rPr lang="en-US" sz="2800" dirty="0"/>
              <a:t>Examine the relation between the flows in the traffic matrix </a:t>
            </a:r>
          </a:p>
          <a:p>
            <a:pPr marL="800100" lvl="1" indent="-342900">
              <a:buFont typeface="Wingdings" pitchFamily="2" charset="2"/>
              <a:buChar char="§"/>
            </a:pPr>
            <a:r>
              <a:rPr lang="en-US" sz="2400" dirty="0"/>
              <a:t>Extracting the temporal and spatial feature of the traffic matrices.</a:t>
            </a:r>
          </a:p>
          <a:p>
            <a:pPr marL="800100" lvl="1" indent="-342900">
              <a:buFont typeface="Wingdings" pitchFamily="2" charset="2"/>
              <a:buChar char="§"/>
            </a:pPr>
            <a:endParaRPr lang="en-US" sz="2400"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66027933-1C3B-264F-92AC-A778C674E116}"/>
                  </a:ext>
                </a:extLst>
              </p:cNvPr>
              <p:cNvGraphicFramePr>
                <a:graphicFrameLocks noGrp="1"/>
              </p:cNvGraphicFramePr>
              <p:nvPr>
                <p:extLst>
                  <p:ext uri="{D42A27DB-BD31-4B8C-83A1-F6EECF244321}">
                    <p14:modId xmlns:p14="http://schemas.microsoft.com/office/powerpoint/2010/main" val="1086891801"/>
                  </p:ext>
                </p:extLst>
              </p:nvPr>
            </p:nvGraphicFramePr>
            <p:xfrm>
              <a:off x="2597425" y="3728775"/>
              <a:ext cx="3377651" cy="3012723"/>
            </p:xfrm>
            <a:graphic>
              <a:graphicData uri="http://schemas.openxmlformats.org/drawingml/2006/table">
                <a:tbl>
                  <a:tblPr firstRow="1" bandRow="1">
                    <a:tableStyleId>{5940675A-B579-460E-94D1-54222C63F5DA}</a:tableStyleId>
                  </a:tblPr>
                  <a:tblGrid>
                    <a:gridCol w="737743">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vi-VN" b="0" i="1" smtClean="0">
                                        <a:latin typeface="Cambria Math" panose="02040503050406030204" pitchFamily="18" charset="0"/>
                                      </a:rPr>
                                      <m:t>0</m:t>
                                    </m:r>
                                  </m:sub>
                                  <m:sup>
                                    <m:r>
                                      <a:rPr lang="vi-VN"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vi-VN" b="0" i="1" smtClean="0">
                                        <a:latin typeface="Cambria Math" panose="02040503050406030204" pitchFamily="18" charset="0"/>
                                      </a:rPr>
                                      <m:t>0</m:t>
                                    </m:r>
                                  </m:sub>
                                  <m:sup>
                                    <m:r>
                                      <a:rPr lang="vi-VN" b="0" i="1" smtClean="0">
                                        <a:latin typeface="Cambria Math" panose="02040503050406030204" pitchFamily="18" charset="0"/>
                                      </a:rPr>
                                      <m:t>2</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0</m:t>
                                    </m:r>
                                  </m:sub>
                                  <m:sup>
                                    <m:r>
                                      <a:rPr lang="en-US" b="0" i="1" smtClean="0">
                                        <a:latin typeface="Cambria Math" panose="02040503050406030204" pitchFamily="18" charset="0"/>
                                      </a:rPr>
                                      <m:t>𝑛</m:t>
                                    </m:r>
                                    <m:r>
                                      <a:rPr lang="vi-VN" b="0" i="1" smtClean="0">
                                        <a:latin typeface="Cambria Math" panose="02040503050406030204" pitchFamily="18" charset="0"/>
                                      </a:rPr>
                                      <m:t>−1</m:t>
                                    </m:r>
                                  </m:sup>
                                </m:sSubSup>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0</m:t>
                                    </m:r>
                                  </m:sub>
                                  <m:sup>
                                    <m:r>
                                      <a:rPr lang="en-US" b="0" i="1" smtClean="0">
                                        <a:latin typeface="Cambria Math" panose="02040503050406030204" pitchFamily="18" charset="0"/>
                                      </a:rPr>
                                      <m:t>𝑛</m:t>
                                    </m:r>
                                  </m:sup>
                                </m:sSubSup>
                              </m:oMath>
                            </m:oMathPara>
                          </a14:m>
                          <a:endParaRPr lang="en-US" b="0" dirty="0"/>
                        </a:p>
                      </a:txBody>
                      <a:tcPr>
                        <a:solidFill>
                          <a:schemeClr val="accent6">
                            <a:lumMod val="40000"/>
                            <a:lumOff val="60000"/>
                          </a:schemeClr>
                        </a:solidFill>
                      </a:tcPr>
                    </a:tc>
                    <a:extLst>
                      <a:ext uri="{0D108BD9-81ED-4DB2-BD59-A6C34878D82A}">
                        <a16:rowId xmlns:a16="http://schemas.microsoft.com/office/drawing/2014/main" val="155009543"/>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1467823086"/>
                      </a:ext>
                    </a:extLst>
                  </a:tr>
                  <a:tr h="430389">
                    <a:tc>
                      <a:txBody>
                        <a:bodyPr/>
                        <a:lstStyle/>
                        <a:p>
                          <a:pPr algn="ct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extLst>
                      <a:ext uri="{0D108BD9-81ED-4DB2-BD59-A6C34878D82A}">
                        <a16:rowId xmlns:a16="http://schemas.microsoft.com/office/drawing/2014/main" val="3294500032"/>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−2</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2299177582"/>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2702332351"/>
                      </a:ext>
                    </a:extLst>
                  </a:tr>
                  <a:tr h="430389">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1</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2</m:t>
                                    </m:r>
                                  </m:sup>
                                </m:sSubSup>
                              </m:oMath>
                            </m:oMathPara>
                          </a14:m>
                          <a:endParaRPr lang="en-US" b="0" dirty="0"/>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oMath>
                            </m:oMathPara>
                          </a14:m>
                          <a:endParaRPr lang="en-US" b="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𝑛</m:t>
                                    </m:r>
                                  </m:sup>
                                </m:sSubSup>
                              </m:oMath>
                            </m:oMathPara>
                          </a14:m>
                          <a:endParaRPr lang="en-US" b="0" dirty="0"/>
                        </a:p>
                      </a:txBody>
                      <a:tcPr>
                        <a:solidFill>
                          <a:schemeClr val="accent2">
                            <a:lumMod val="40000"/>
                            <a:lumOff val="60000"/>
                          </a:schemeClr>
                        </a:solidFill>
                      </a:tcPr>
                    </a:tc>
                    <a:extLst>
                      <a:ext uri="{0D108BD9-81ED-4DB2-BD59-A6C34878D82A}">
                        <a16:rowId xmlns:a16="http://schemas.microsoft.com/office/drawing/2014/main" val="182168929"/>
                      </a:ext>
                    </a:extLst>
                  </a:tr>
                  <a:tr h="4303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extLst>
                      <a:ext uri="{0D108BD9-81ED-4DB2-BD59-A6C34878D82A}">
                        <a16:rowId xmlns:a16="http://schemas.microsoft.com/office/drawing/2014/main" val="309082988"/>
                      </a:ext>
                    </a:extLst>
                  </a:tr>
                </a:tbl>
              </a:graphicData>
            </a:graphic>
          </p:graphicFrame>
        </mc:Choice>
        <mc:Fallback xmlns="">
          <p:graphicFrame>
            <p:nvGraphicFramePr>
              <p:cNvPr id="9" name="Table 8">
                <a:extLst>
                  <a:ext uri="{FF2B5EF4-FFF2-40B4-BE49-F238E27FC236}">
                    <a16:creationId xmlns:a16="http://schemas.microsoft.com/office/drawing/2014/main" id="{66027933-1C3B-264F-92AC-A778C674E116}"/>
                  </a:ext>
                </a:extLst>
              </p:cNvPr>
              <p:cNvGraphicFramePr>
                <a:graphicFrameLocks noGrp="1"/>
              </p:cNvGraphicFramePr>
              <p:nvPr>
                <p:extLst>
                  <p:ext uri="{D42A27DB-BD31-4B8C-83A1-F6EECF244321}">
                    <p14:modId xmlns:p14="http://schemas.microsoft.com/office/powerpoint/2010/main" val="1086891801"/>
                  </p:ext>
                </p:extLst>
              </p:nvPr>
            </p:nvGraphicFramePr>
            <p:xfrm>
              <a:off x="2597425" y="3728775"/>
              <a:ext cx="3377651" cy="3012723"/>
            </p:xfrm>
            <a:graphic>
              <a:graphicData uri="http://schemas.openxmlformats.org/drawingml/2006/table">
                <a:tbl>
                  <a:tblPr firstRow="1" bandRow="1">
                    <a:tableStyleId>{5940675A-B579-460E-94D1-54222C63F5DA}</a:tableStyleId>
                  </a:tblPr>
                  <a:tblGrid>
                    <a:gridCol w="737743">
                      <a:extLst>
                        <a:ext uri="{9D8B030D-6E8A-4147-A177-3AD203B41FA5}">
                          <a16:colId xmlns:a16="http://schemas.microsoft.com/office/drawing/2014/main" val="2749302337"/>
                        </a:ext>
                      </a:extLst>
                    </a:gridCol>
                    <a:gridCol w="659977">
                      <a:extLst>
                        <a:ext uri="{9D8B030D-6E8A-4147-A177-3AD203B41FA5}">
                          <a16:colId xmlns:a16="http://schemas.microsoft.com/office/drawing/2014/main" val="2235627118"/>
                        </a:ext>
                      </a:extLst>
                    </a:gridCol>
                    <a:gridCol w="659977">
                      <a:extLst>
                        <a:ext uri="{9D8B030D-6E8A-4147-A177-3AD203B41FA5}">
                          <a16:colId xmlns:a16="http://schemas.microsoft.com/office/drawing/2014/main" val="2677867422"/>
                        </a:ext>
                      </a:extLst>
                    </a:gridCol>
                    <a:gridCol w="659977">
                      <a:extLst>
                        <a:ext uri="{9D8B030D-6E8A-4147-A177-3AD203B41FA5}">
                          <a16:colId xmlns:a16="http://schemas.microsoft.com/office/drawing/2014/main" val="2021443005"/>
                        </a:ext>
                      </a:extLst>
                    </a:gridCol>
                    <a:gridCol w="659977">
                      <a:extLst>
                        <a:ext uri="{9D8B030D-6E8A-4147-A177-3AD203B41FA5}">
                          <a16:colId xmlns:a16="http://schemas.microsoft.com/office/drawing/2014/main" val="3169241765"/>
                        </a:ext>
                      </a:extLst>
                    </a:gridCol>
                  </a:tblGrid>
                  <a:tr h="430389">
                    <a:tc>
                      <a:txBody>
                        <a:bodyPr/>
                        <a:lstStyle/>
                        <a:p>
                          <a:endParaRPr lang="en-US"/>
                        </a:p>
                      </a:txBody>
                      <a:tcPr>
                        <a:blipFill>
                          <a:blip r:embed="rId3"/>
                          <a:stretch>
                            <a:fillRect t="-2941" r="-360345" b="-605882"/>
                          </a:stretch>
                        </a:blipFill>
                      </a:tcPr>
                    </a:tc>
                    <a:tc>
                      <a:txBody>
                        <a:bodyPr/>
                        <a:lstStyle/>
                        <a:p>
                          <a:endParaRPr lang="en-US"/>
                        </a:p>
                      </a:txBody>
                      <a:tcPr>
                        <a:blipFill>
                          <a:blip r:embed="rId3"/>
                          <a:stretch>
                            <a:fillRect l="-111538" t="-2941" r="-301923" b="-605882"/>
                          </a:stretch>
                        </a:blipFill>
                      </a:tcPr>
                    </a:tc>
                    <a:tc>
                      <a:txBody>
                        <a:bodyPr/>
                        <a:lstStyle/>
                        <a:p>
                          <a:endParaRPr lang="en-US"/>
                        </a:p>
                      </a:txBody>
                      <a:tcPr>
                        <a:blipFill>
                          <a:blip r:embed="rId3"/>
                          <a:stretch>
                            <a:fillRect l="-207547" t="-2941" r="-196226" b="-605882"/>
                          </a:stretch>
                        </a:blipFill>
                      </a:tcPr>
                    </a:tc>
                    <a:tc>
                      <a:txBody>
                        <a:bodyPr/>
                        <a:lstStyle/>
                        <a:p>
                          <a:endParaRPr lang="en-US"/>
                        </a:p>
                      </a:txBody>
                      <a:tcPr>
                        <a:blipFill>
                          <a:blip r:embed="rId3"/>
                          <a:stretch>
                            <a:fillRect l="-313462" t="-2941" r="-100000" b="-605882"/>
                          </a:stretch>
                        </a:blipFill>
                      </a:tcPr>
                    </a:tc>
                    <a:tc>
                      <a:txBody>
                        <a:bodyPr/>
                        <a:lstStyle/>
                        <a:p>
                          <a:endParaRPr lang="en-US"/>
                        </a:p>
                      </a:txBody>
                      <a:tcPr>
                        <a:blipFill>
                          <a:blip r:embed="rId3"/>
                          <a:stretch>
                            <a:fillRect l="-413462" t="-2941" b="-605882"/>
                          </a:stretch>
                        </a:blipFill>
                      </a:tcPr>
                    </a:tc>
                    <a:extLst>
                      <a:ext uri="{0D108BD9-81ED-4DB2-BD59-A6C34878D82A}">
                        <a16:rowId xmlns:a16="http://schemas.microsoft.com/office/drawing/2014/main" val="155009543"/>
                      </a:ext>
                    </a:extLst>
                  </a:tr>
                  <a:tr h="430389">
                    <a:tc>
                      <a:txBody>
                        <a:bodyPr/>
                        <a:lstStyle/>
                        <a:p>
                          <a:endParaRPr lang="en-US"/>
                        </a:p>
                      </a:txBody>
                      <a:tcPr>
                        <a:blipFill>
                          <a:blip r:embed="rId3"/>
                          <a:stretch>
                            <a:fillRect t="-102941" r="-360345" b="-505882"/>
                          </a:stretch>
                        </a:blipFill>
                      </a:tcPr>
                    </a:tc>
                    <a:tc>
                      <a:txBody>
                        <a:bodyPr/>
                        <a:lstStyle/>
                        <a:p>
                          <a:endParaRPr lang="en-US"/>
                        </a:p>
                      </a:txBody>
                      <a:tcPr>
                        <a:blipFill>
                          <a:blip r:embed="rId3"/>
                          <a:stretch>
                            <a:fillRect l="-111538" t="-102941" r="-301923" b="-505882"/>
                          </a:stretch>
                        </a:blipFill>
                      </a:tcPr>
                    </a:tc>
                    <a:tc>
                      <a:txBody>
                        <a:bodyPr/>
                        <a:lstStyle/>
                        <a:p>
                          <a:endParaRPr lang="en-US"/>
                        </a:p>
                      </a:txBody>
                      <a:tcPr>
                        <a:blipFill>
                          <a:blip r:embed="rId3"/>
                          <a:stretch>
                            <a:fillRect l="-207547" t="-102941" r="-196226" b="-505882"/>
                          </a:stretch>
                        </a:blipFill>
                      </a:tcPr>
                    </a:tc>
                    <a:tc>
                      <a:txBody>
                        <a:bodyPr/>
                        <a:lstStyle/>
                        <a:p>
                          <a:endParaRPr lang="en-US"/>
                        </a:p>
                      </a:txBody>
                      <a:tcPr>
                        <a:blipFill>
                          <a:blip r:embed="rId3"/>
                          <a:stretch>
                            <a:fillRect l="-313462" t="-102941" r="-100000" b="-505882"/>
                          </a:stretch>
                        </a:blipFill>
                      </a:tcPr>
                    </a:tc>
                    <a:tc>
                      <a:txBody>
                        <a:bodyPr/>
                        <a:lstStyle/>
                        <a:p>
                          <a:endParaRPr lang="en-US"/>
                        </a:p>
                      </a:txBody>
                      <a:tcPr>
                        <a:blipFill>
                          <a:blip r:embed="rId3"/>
                          <a:stretch>
                            <a:fillRect l="-413462" t="-102941" b="-505882"/>
                          </a:stretch>
                        </a:blipFill>
                      </a:tcPr>
                    </a:tc>
                    <a:extLst>
                      <a:ext uri="{0D108BD9-81ED-4DB2-BD59-A6C34878D82A}">
                        <a16:rowId xmlns:a16="http://schemas.microsoft.com/office/drawing/2014/main" val="1467823086"/>
                      </a:ext>
                    </a:extLst>
                  </a:tr>
                  <a:tr h="430389">
                    <a:tc>
                      <a:txBody>
                        <a:bodyPr/>
                        <a:lstStyle/>
                        <a:p>
                          <a:pPr algn="ct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extLst>
                      <a:ext uri="{0D108BD9-81ED-4DB2-BD59-A6C34878D82A}">
                        <a16:rowId xmlns:a16="http://schemas.microsoft.com/office/drawing/2014/main" val="3294500032"/>
                      </a:ext>
                    </a:extLst>
                  </a:tr>
                  <a:tr h="430389">
                    <a:tc>
                      <a:txBody>
                        <a:bodyPr/>
                        <a:lstStyle/>
                        <a:p>
                          <a:endParaRPr lang="en-US"/>
                        </a:p>
                      </a:txBody>
                      <a:tcPr>
                        <a:blipFill>
                          <a:blip r:embed="rId3"/>
                          <a:stretch>
                            <a:fillRect t="-302941" r="-360345" b="-305882"/>
                          </a:stretch>
                        </a:blipFill>
                      </a:tcPr>
                    </a:tc>
                    <a:tc>
                      <a:txBody>
                        <a:bodyPr/>
                        <a:lstStyle/>
                        <a:p>
                          <a:endParaRPr lang="en-US"/>
                        </a:p>
                      </a:txBody>
                      <a:tcPr>
                        <a:blipFill>
                          <a:blip r:embed="rId3"/>
                          <a:stretch>
                            <a:fillRect l="-111538" t="-302941" r="-301923" b="-305882"/>
                          </a:stretch>
                        </a:blipFill>
                      </a:tcPr>
                    </a:tc>
                    <a:tc>
                      <a:txBody>
                        <a:bodyPr/>
                        <a:lstStyle/>
                        <a:p>
                          <a:endParaRPr lang="en-US"/>
                        </a:p>
                      </a:txBody>
                      <a:tcPr>
                        <a:blipFill>
                          <a:blip r:embed="rId3"/>
                          <a:stretch>
                            <a:fillRect l="-207547" t="-302941" r="-196226" b="-305882"/>
                          </a:stretch>
                        </a:blipFill>
                      </a:tcPr>
                    </a:tc>
                    <a:tc>
                      <a:txBody>
                        <a:bodyPr/>
                        <a:lstStyle/>
                        <a:p>
                          <a:endParaRPr lang="en-US"/>
                        </a:p>
                      </a:txBody>
                      <a:tcPr>
                        <a:blipFill>
                          <a:blip r:embed="rId3"/>
                          <a:stretch>
                            <a:fillRect l="-313462" t="-302941" r="-100000" b="-305882"/>
                          </a:stretch>
                        </a:blipFill>
                      </a:tcPr>
                    </a:tc>
                    <a:tc>
                      <a:txBody>
                        <a:bodyPr/>
                        <a:lstStyle/>
                        <a:p>
                          <a:endParaRPr lang="en-US"/>
                        </a:p>
                      </a:txBody>
                      <a:tcPr>
                        <a:blipFill>
                          <a:blip r:embed="rId3"/>
                          <a:stretch>
                            <a:fillRect l="-413462" t="-302941" b="-305882"/>
                          </a:stretch>
                        </a:blipFill>
                      </a:tcPr>
                    </a:tc>
                    <a:extLst>
                      <a:ext uri="{0D108BD9-81ED-4DB2-BD59-A6C34878D82A}">
                        <a16:rowId xmlns:a16="http://schemas.microsoft.com/office/drawing/2014/main" val="2299177582"/>
                      </a:ext>
                    </a:extLst>
                  </a:tr>
                  <a:tr h="430389">
                    <a:tc>
                      <a:txBody>
                        <a:bodyPr/>
                        <a:lstStyle/>
                        <a:p>
                          <a:endParaRPr lang="en-US"/>
                        </a:p>
                      </a:txBody>
                      <a:tcPr>
                        <a:blipFill>
                          <a:blip r:embed="rId3"/>
                          <a:stretch>
                            <a:fillRect t="-402941" r="-360345" b="-205882"/>
                          </a:stretch>
                        </a:blipFill>
                      </a:tcPr>
                    </a:tc>
                    <a:tc>
                      <a:txBody>
                        <a:bodyPr/>
                        <a:lstStyle/>
                        <a:p>
                          <a:endParaRPr lang="en-US"/>
                        </a:p>
                      </a:txBody>
                      <a:tcPr>
                        <a:blipFill>
                          <a:blip r:embed="rId3"/>
                          <a:stretch>
                            <a:fillRect l="-111538" t="-402941" r="-301923" b="-205882"/>
                          </a:stretch>
                        </a:blipFill>
                      </a:tcPr>
                    </a:tc>
                    <a:tc>
                      <a:txBody>
                        <a:bodyPr/>
                        <a:lstStyle/>
                        <a:p>
                          <a:endParaRPr lang="en-US"/>
                        </a:p>
                      </a:txBody>
                      <a:tcPr>
                        <a:blipFill>
                          <a:blip r:embed="rId3"/>
                          <a:stretch>
                            <a:fillRect l="-207547" t="-402941" r="-196226" b="-205882"/>
                          </a:stretch>
                        </a:blipFill>
                      </a:tcPr>
                    </a:tc>
                    <a:tc>
                      <a:txBody>
                        <a:bodyPr/>
                        <a:lstStyle/>
                        <a:p>
                          <a:endParaRPr lang="en-US"/>
                        </a:p>
                      </a:txBody>
                      <a:tcPr>
                        <a:blipFill>
                          <a:blip r:embed="rId3"/>
                          <a:stretch>
                            <a:fillRect l="-313462" t="-402941" r="-100000" b="-205882"/>
                          </a:stretch>
                        </a:blipFill>
                      </a:tcPr>
                    </a:tc>
                    <a:tc>
                      <a:txBody>
                        <a:bodyPr/>
                        <a:lstStyle/>
                        <a:p>
                          <a:endParaRPr lang="en-US"/>
                        </a:p>
                      </a:txBody>
                      <a:tcPr>
                        <a:blipFill>
                          <a:blip r:embed="rId3"/>
                          <a:stretch>
                            <a:fillRect l="-413462" t="-402941" b="-205882"/>
                          </a:stretch>
                        </a:blipFill>
                      </a:tcPr>
                    </a:tc>
                    <a:extLst>
                      <a:ext uri="{0D108BD9-81ED-4DB2-BD59-A6C34878D82A}">
                        <a16:rowId xmlns:a16="http://schemas.microsoft.com/office/drawing/2014/main" val="2702332351"/>
                      </a:ext>
                    </a:extLst>
                  </a:tr>
                  <a:tr h="430389">
                    <a:tc>
                      <a:txBody>
                        <a:bodyPr/>
                        <a:lstStyle/>
                        <a:p>
                          <a:endParaRPr lang="en-US"/>
                        </a:p>
                      </a:txBody>
                      <a:tcPr>
                        <a:blipFill>
                          <a:blip r:embed="rId3"/>
                          <a:stretch>
                            <a:fillRect t="-502941" r="-360345" b="-105882"/>
                          </a:stretch>
                        </a:blipFill>
                      </a:tcPr>
                    </a:tc>
                    <a:tc>
                      <a:txBody>
                        <a:bodyPr/>
                        <a:lstStyle/>
                        <a:p>
                          <a:endParaRPr lang="en-US"/>
                        </a:p>
                      </a:txBody>
                      <a:tcPr>
                        <a:blipFill>
                          <a:blip r:embed="rId3"/>
                          <a:stretch>
                            <a:fillRect l="-111538" t="-502941" r="-301923" b="-105882"/>
                          </a:stretch>
                        </a:blipFill>
                      </a:tcPr>
                    </a:tc>
                    <a:tc>
                      <a:txBody>
                        <a:bodyPr/>
                        <a:lstStyle/>
                        <a:p>
                          <a:endParaRPr lang="en-US"/>
                        </a:p>
                      </a:txBody>
                      <a:tcPr>
                        <a:blipFill>
                          <a:blip r:embed="rId3"/>
                          <a:stretch>
                            <a:fillRect l="-207547" t="-502941" r="-196226" b="-105882"/>
                          </a:stretch>
                        </a:blipFill>
                      </a:tcPr>
                    </a:tc>
                    <a:tc>
                      <a:txBody>
                        <a:bodyPr/>
                        <a:lstStyle/>
                        <a:p>
                          <a:endParaRPr lang="en-US"/>
                        </a:p>
                      </a:txBody>
                      <a:tcPr>
                        <a:blipFill>
                          <a:blip r:embed="rId3"/>
                          <a:stretch>
                            <a:fillRect l="-313462" t="-502941" r="-100000" b="-105882"/>
                          </a:stretch>
                        </a:blipFill>
                      </a:tcPr>
                    </a:tc>
                    <a:tc>
                      <a:txBody>
                        <a:bodyPr/>
                        <a:lstStyle/>
                        <a:p>
                          <a:endParaRPr lang="en-US"/>
                        </a:p>
                      </a:txBody>
                      <a:tcPr>
                        <a:blipFill>
                          <a:blip r:embed="rId3"/>
                          <a:stretch>
                            <a:fillRect l="-413462" t="-502941" b="-105882"/>
                          </a:stretch>
                        </a:blipFill>
                      </a:tcPr>
                    </a:tc>
                    <a:extLst>
                      <a:ext uri="{0D108BD9-81ED-4DB2-BD59-A6C34878D82A}">
                        <a16:rowId xmlns:a16="http://schemas.microsoft.com/office/drawing/2014/main" val="182168929"/>
                      </a:ext>
                    </a:extLst>
                  </a:tr>
                  <a:tr h="4303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t>
                          </a:r>
                        </a:p>
                      </a:txBody>
                      <a:tcPr/>
                    </a:tc>
                    <a:extLst>
                      <a:ext uri="{0D108BD9-81ED-4DB2-BD59-A6C34878D82A}">
                        <a16:rowId xmlns:a16="http://schemas.microsoft.com/office/drawing/2014/main" val="309082988"/>
                      </a:ext>
                    </a:extLst>
                  </a:tr>
                </a:tbl>
              </a:graphicData>
            </a:graphic>
          </p:graphicFrame>
        </mc:Fallback>
      </mc:AlternateContent>
      <p:sp>
        <p:nvSpPr>
          <p:cNvPr id="10" name="Rectangle 9">
            <a:extLst>
              <a:ext uri="{FF2B5EF4-FFF2-40B4-BE49-F238E27FC236}">
                <a16:creationId xmlns:a16="http://schemas.microsoft.com/office/drawing/2014/main" id="{831AFDCD-BB77-7540-9882-8F583DF61F59}"/>
              </a:ext>
            </a:extLst>
          </p:cNvPr>
          <p:cNvSpPr/>
          <p:nvPr/>
        </p:nvSpPr>
        <p:spPr>
          <a:xfrm>
            <a:off x="3859306" y="4954194"/>
            <a:ext cx="2115770" cy="14220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4475260-760E-DD45-89F2-0F6598AA434C}"/>
              </a:ext>
            </a:extLst>
          </p:cNvPr>
          <p:cNvSpPr/>
          <p:nvPr/>
        </p:nvSpPr>
        <p:spPr>
          <a:xfrm>
            <a:off x="2456229" y="4523890"/>
            <a:ext cx="2115770" cy="14220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16E50E-7E09-D64A-9907-8E858C2C55CB}"/>
              </a:ext>
            </a:extLst>
          </p:cNvPr>
          <p:cNvSpPr/>
          <p:nvPr/>
        </p:nvSpPr>
        <p:spPr>
          <a:xfrm>
            <a:off x="3157768" y="4109580"/>
            <a:ext cx="2115770" cy="14220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12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365127"/>
            <a:ext cx="7886700" cy="876652"/>
          </a:xfrm>
        </p:spPr>
        <p:txBody>
          <a:bodyPr>
            <a:normAutofit/>
          </a:bodyPr>
          <a:lstStyle/>
          <a:p>
            <a:r>
              <a:rPr lang="en-US" sz="2800" dirty="0"/>
              <a:t>Introduction</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4</a:t>
            </a:fld>
            <a:endParaRPr lang="en-US"/>
          </a:p>
        </p:txBody>
      </p:sp>
      <p:sp>
        <p:nvSpPr>
          <p:cNvPr id="12" name="Rectangle 2">
            <a:extLst>
              <a:ext uri="{FF2B5EF4-FFF2-40B4-BE49-F238E27FC236}">
                <a16:creationId xmlns:a16="http://schemas.microsoft.com/office/drawing/2014/main" id="{AEBAFC03-44D5-094C-B853-E505433A8CC1}"/>
              </a:ext>
            </a:extLst>
          </p:cNvPr>
          <p:cNvSpPr txBox="1">
            <a:spLocks noChangeArrowheads="1"/>
          </p:cNvSpPr>
          <p:nvPr/>
        </p:nvSpPr>
        <p:spPr>
          <a:xfrm>
            <a:off x="628650" y="1323602"/>
            <a:ext cx="7848600" cy="1600200"/>
          </a:xfrm>
          <a:prstGeom prst="rect">
            <a:avLst/>
          </a:prstGeom>
          <a:solidFill>
            <a:schemeClr val="accent1">
              <a:lumMod val="40000"/>
              <a:lumOff val="60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ln w="0"/>
                <a:effectLst>
                  <a:outerShdw blurRad="38100" dist="19050" dir="2700000" algn="tl" rotWithShape="0">
                    <a:schemeClr val="dk1">
                      <a:alpha val="40000"/>
                    </a:schemeClr>
                  </a:outerShdw>
                </a:effectLst>
              </a:rPr>
              <a:t>TRAFFIC MATRIX</a:t>
            </a:r>
            <a:r>
              <a:rPr lang="en-US" altLang="en-US" sz="3200" dirty="0">
                <a:ln w="0"/>
                <a:effectLst>
                  <a:outerShdw blurRad="38100" dist="19050" dir="2700000" algn="tl" rotWithShape="0">
                    <a:schemeClr val="dk1">
                      <a:alpha val="40000"/>
                    </a:schemeClr>
                  </a:outerShdw>
                </a:effectLst>
              </a:rPr>
              <a:t>: an abstract representation of the traffic volume between set of origins and destinations pairs. [1]</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6661CF51-E339-F34D-BA8A-2DEDA3E4A993}"/>
                  </a:ext>
                </a:extLst>
              </p:cNvPr>
              <p:cNvGraphicFramePr>
                <a:graphicFrameLocks noGrp="1"/>
              </p:cNvGraphicFramePr>
              <p:nvPr>
                <p:extLst>
                  <p:ext uri="{D42A27DB-BD31-4B8C-83A1-F6EECF244321}">
                    <p14:modId xmlns:p14="http://schemas.microsoft.com/office/powerpoint/2010/main" val="3317605045"/>
                  </p:ext>
                </p:extLst>
              </p:nvPr>
            </p:nvGraphicFramePr>
            <p:xfrm>
              <a:off x="2042746" y="3175468"/>
              <a:ext cx="2118784" cy="1851380"/>
            </p:xfrm>
            <a:graphic>
              <a:graphicData uri="http://schemas.openxmlformats.org/drawingml/2006/table">
                <a:tbl>
                  <a:tblPr firstRow="1" bandRow="1">
                    <a:tableStyleId>{5940675A-B579-460E-94D1-54222C63F5DA}</a:tableStyleId>
                  </a:tblPr>
                  <a:tblGrid>
                    <a:gridCol w="529696">
                      <a:extLst>
                        <a:ext uri="{9D8B030D-6E8A-4147-A177-3AD203B41FA5}">
                          <a16:colId xmlns:a16="http://schemas.microsoft.com/office/drawing/2014/main" val="1865216318"/>
                        </a:ext>
                      </a:extLst>
                    </a:gridCol>
                    <a:gridCol w="529696">
                      <a:extLst>
                        <a:ext uri="{9D8B030D-6E8A-4147-A177-3AD203B41FA5}">
                          <a16:colId xmlns:a16="http://schemas.microsoft.com/office/drawing/2014/main" val="1202271441"/>
                        </a:ext>
                      </a:extLst>
                    </a:gridCol>
                    <a:gridCol w="529696">
                      <a:extLst>
                        <a:ext uri="{9D8B030D-6E8A-4147-A177-3AD203B41FA5}">
                          <a16:colId xmlns:a16="http://schemas.microsoft.com/office/drawing/2014/main" val="2927716977"/>
                        </a:ext>
                      </a:extLst>
                    </a:gridCol>
                    <a:gridCol w="529696">
                      <a:extLst>
                        <a:ext uri="{9D8B030D-6E8A-4147-A177-3AD203B41FA5}">
                          <a16:colId xmlns:a16="http://schemas.microsoft.com/office/drawing/2014/main" val="218005031"/>
                        </a:ext>
                      </a:extLst>
                    </a:gridCol>
                  </a:tblGrid>
                  <a:tr h="462845">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11</m:t>
                                    </m:r>
                                  </m:sub>
                                </m:sSub>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12</m:t>
                                    </m:r>
                                  </m:sub>
                                </m:sSub>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oMath>
                            </m:oMathPara>
                          </a14:m>
                          <a:endParaRPr lang="en-US" dirty="0"/>
                        </a:p>
                      </a:txBody>
                      <a:tcPr>
                        <a:solidFill>
                          <a:schemeClr val="bg1"/>
                        </a:solidFill>
                      </a:tcPr>
                    </a:tc>
                    <a:extLst>
                      <a:ext uri="{0D108BD9-81ED-4DB2-BD59-A6C34878D82A}">
                        <a16:rowId xmlns:a16="http://schemas.microsoft.com/office/drawing/2014/main" val="2432150605"/>
                      </a:ext>
                    </a:extLst>
                  </a:tr>
                  <a:tr h="462845">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21</m:t>
                                    </m:r>
                                  </m:sub>
                                </m:sSub>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22</m:t>
                                    </m:r>
                                  </m:sub>
                                </m:sSub>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r>
                                      <a:rPr lang="en-US" b="0" i="1" smtClean="0">
                                        <a:latin typeface="Cambria Math" panose="02040503050406030204" pitchFamily="18" charset="0"/>
                                      </a:rPr>
                                      <m:t>𝑘</m:t>
                                    </m:r>
                                  </m:sub>
                                </m:sSub>
                              </m:oMath>
                            </m:oMathPara>
                          </a14:m>
                          <a:endParaRPr lang="en-US" dirty="0"/>
                        </a:p>
                      </a:txBody>
                      <a:tcPr>
                        <a:solidFill>
                          <a:schemeClr val="bg1"/>
                        </a:solidFill>
                      </a:tcPr>
                    </a:tc>
                    <a:extLst>
                      <a:ext uri="{0D108BD9-81ED-4DB2-BD59-A6C34878D82A}">
                        <a16:rowId xmlns:a16="http://schemas.microsoft.com/office/drawing/2014/main" val="800185241"/>
                      </a:ext>
                    </a:extLst>
                  </a:tr>
                  <a:tr h="462845">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bg1"/>
                        </a:solidFill>
                      </a:tcPr>
                    </a:tc>
                    <a:extLst>
                      <a:ext uri="{0D108BD9-81ED-4DB2-BD59-A6C34878D82A}">
                        <a16:rowId xmlns:a16="http://schemas.microsoft.com/office/drawing/2014/main" val="1256883593"/>
                      </a:ext>
                    </a:extLst>
                  </a:tr>
                  <a:tr h="462845">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2</m:t>
                                    </m:r>
                                  </m:sub>
                                </m:sSub>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𝑘𝑘</m:t>
                                    </m:r>
                                  </m:sub>
                                </m:sSub>
                              </m:oMath>
                            </m:oMathPara>
                          </a14:m>
                          <a:endParaRPr lang="en-US" dirty="0"/>
                        </a:p>
                      </a:txBody>
                      <a:tcPr>
                        <a:solidFill>
                          <a:schemeClr val="bg1"/>
                        </a:solidFill>
                      </a:tcPr>
                    </a:tc>
                    <a:extLst>
                      <a:ext uri="{0D108BD9-81ED-4DB2-BD59-A6C34878D82A}">
                        <a16:rowId xmlns:a16="http://schemas.microsoft.com/office/drawing/2014/main" val="1907652867"/>
                      </a:ext>
                    </a:extLst>
                  </a:tr>
                </a:tbl>
              </a:graphicData>
            </a:graphic>
          </p:graphicFrame>
        </mc:Choice>
        <mc:Fallback xmlns="">
          <p:graphicFrame>
            <p:nvGraphicFramePr>
              <p:cNvPr id="3" name="Table 2">
                <a:extLst>
                  <a:ext uri="{FF2B5EF4-FFF2-40B4-BE49-F238E27FC236}">
                    <a16:creationId xmlns:a16="http://schemas.microsoft.com/office/drawing/2014/main" id="{6661CF51-E339-F34D-BA8A-2DEDA3E4A993}"/>
                  </a:ext>
                </a:extLst>
              </p:cNvPr>
              <p:cNvGraphicFramePr>
                <a:graphicFrameLocks noGrp="1"/>
              </p:cNvGraphicFramePr>
              <p:nvPr>
                <p:extLst>
                  <p:ext uri="{D42A27DB-BD31-4B8C-83A1-F6EECF244321}">
                    <p14:modId xmlns:p14="http://schemas.microsoft.com/office/powerpoint/2010/main" val="3317605045"/>
                  </p:ext>
                </p:extLst>
              </p:nvPr>
            </p:nvGraphicFramePr>
            <p:xfrm>
              <a:off x="2042746" y="3175468"/>
              <a:ext cx="2118784" cy="1851380"/>
            </p:xfrm>
            <a:graphic>
              <a:graphicData uri="http://schemas.openxmlformats.org/drawingml/2006/table">
                <a:tbl>
                  <a:tblPr firstRow="1" bandRow="1">
                    <a:tableStyleId>{5940675A-B579-460E-94D1-54222C63F5DA}</a:tableStyleId>
                  </a:tblPr>
                  <a:tblGrid>
                    <a:gridCol w="529696">
                      <a:extLst>
                        <a:ext uri="{9D8B030D-6E8A-4147-A177-3AD203B41FA5}">
                          <a16:colId xmlns:a16="http://schemas.microsoft.com/office/drawing/2014/main" val="1865216318"/>
                        </a:ext>
                      </a:extLst>
                    </a:gridCol>
                    <a:gridCol w="529696">
                      <a:extLst>
                        <a:ext uri="{9D8B030D-6E8A-4147-A177-3AD203B41FA5}">
                          <a16:colId xmlns:a16="http://schemas.microsoft.com/office/drawing/2014/main" val="1202271441"/>
                        </a:ext>
                      </a:extLst>
                    </a:gridCol>
                    <a:gridCol w="529696">
                      <a:extLst>
                        <a:ext uri="{9D8B030D-6E8A-4147-A177-3AD203B41FA5}">
                          <a16:colId xmlns:a16="http://schemas.microsoft.com/office/drawing/2014/main" val="2927716977"/>
                        </a:ext>
                      </a:extLst>
                    </a:gridCol>
                    <a:gridCol w="529696">
                      <a:extLst>
                        <a:ext uri="{9D8B030D-6E8A-4147-A177-3AD203B41FA5}">
                          <a16:colId xmlns:a16="http://schemas.microsoft.com/office/drawing/2014/main" val="218005031"/>
                        </a:ext>
                      </a:extLst>
                    </a:gridCol>
                  </a:tblGrid>
                  <a:tr h="462845">
                    <a:tc>
                      <a:txBody>
                        <a:bodyPr/>
                        <a:lstStyle/>
                        <a:p>
                          <a:endParaRPr lang="en-US"/>
                        </a:p>
                      </a:txBody>
                      <a:tcPr>
                        <a:blipFill>
                          <a:blip r:embed="rId3"/>
                          <a:stretch>
                            <a:fillRect t="-2703" r="-300000" b="-294595"/>
                          </a:stretch>
                        </a:blipFill>
                      </a:tcPr>
                    </a:tc>
                    <a:tc>
                      <a:txBody>
                        <a:bodyPr/>
                        <a:lstStyle/>
                        <a:p>
                          <a:endParaRPr lang="en-US"/>
                        </a:p>
                      </a:txBody>
                      <a:tcPr>
                        <a:blipFill>
                          <a:blip r:embed="rId3"/>
                          <a:stretch>
                            <a:fillRect l="-100000" t="-2703" r="-200000" b="-294595"/>
                          </a:stretch>
                        </a:blipFill>
                      </a:tcPr>
                    </a:tc>
                    <a:tc>
                      <a:txBody>
                        <a:bodyPr/>
                        <a:lstStyle/>
                        <a:p>
                          <a:endParaRPr lang="en-US"/>
                        </a:p>
                      </a:txBody>
                      <a:tcPr>
                        <a:blipFill>
                          <a:blip r:embed="rId3"/>
                          <a:stretch>
                            <a:fillRect l="-200000" t="-2703" r="-100000" b="-294595"/>
                          </a:stretch>
                        </a:blipFill>
                      </a:tcPr>
                    </a:tc>
                    <a:tc>
                      <a:txBody>
                        <a:bodyPr/>
                        <a:lstStyle/>
                        <a:p>
                          <a:endParaRPr lang="en-US"/>
                        </a:p>
                      </a:txBody>
                      <a:tcPr>
                        <a:blipFill>
                          <a:blip r:embed="rId3"/>
                          <a:stretch>
                            <a:fillRect l="-300000" t="-2703" b="-294595"/>
                          </a:stretch>
                        </a:blipFill>
                      </a:tcPr>
                    </a:tc>
                    <a:extLst>
                      <a:ext uri="{0D108BD9-81ED-4DB2-BD59-A6C34878D82A}">
                        <a16:rowId xmlns:a16="http://schemas.microsoft.com/office/drawing/2014/main" val="2432150605"/>
                      </a:ext>
                    </a:extLst>
                  </a:tr>
                  <a:tr h="462845">
                    <a:tc>
                      <a:txBody>
                        <a:bodyPr/>
                        <a:lstStyle/>
                        <a:p>
                          <a:endParaRPr lang="en-US"/>
                        </a:p>
                      </a:txBody>
                      <a:tcPr>
                        <a:blipFill>
                          <a:blip r:embed="rId3"/>
                          <a:stretch>
                            <a:fillRect t="-105556" r="-300000" b="-202778"/>
                          </a:stretch>
                        </a:blipFill>
                      </a:tcPr>
                    </a:tc>
                    <a:tc>
                      <a:txBody>
                        <a:bodyPr/>
                        <a:lstStyle/>
                        <a:p>
                          <a:endParaRPr lang="en-US"/>
                        </a:p>
                      </a:txBody>
                      <a:tcPr>
                        <a:blipFill>
                          <a:blip r:embed="rId3"/>
                          <a:stretch>
                            <a:fillRect l="-100000" t="-105556" r="-200000" b="-202778"/>
                          </a:stretch>
                        </a:blipFill>
                      </a:tcPr>
                    </a:tc>
                    <a:tc>
                      <a:txBody>
                        <a:bodyPr/>
                        <a:lstStyle/>
                        <a:p>
                          <a:endParaRPr lang="en-US"/>
                        </a:p>
                      </a:txBody>
                      <a:tcPr>
                        <a:blipFill>
                          <a:blip r:embed="rId3"/>
                          <a:stretch>
                            <a:fillRect l="-200000" t="-105556" r="-100000" b="-202778"/>
                          </a:stretch>
                        </a:blipFill>
                      </a:tcPr>
                    </a:tc>
                    <a:tc>
                      <a:txBody>
                        <a:bodyPr/>
                        <a:lstStyle/>
                        <a:p>
                          <a:endParaRPr lang="en-US"/>
                        </a:p>
                      </a:txBody>
                      <a:tcPr>
                        <a:blipFill>
                          <a:blip r:embed="rId3"/>
                          <a:stretch>
                            <a:fillRect l="-300000" t="-105556" b="-202778"/>
                          </a:stretch>
                        </a:blipFill>
                      </a:tcPr>
                    </a:tc>
                    <a:extLst>
                      <a:ext uri="{0D108BD9-81ED-4DB2-BD59-A6C34878D82A}">
                        <a16:rowId xmlns:a16="http://schemas.microsoft.com/office/drawing/2014/main" val="800185241"/>
                      </a:ext>
                    </a:extLst>
                  </a:tr>
                  <a:tr h="462845">
                    <a:tc>
                      <a:txBody>
                        <a:bodyPr/>
                        <a:lstStyle/>
                        <a:p>
                          <a:endParaRPr lang="en-US"/>
                        </a:p>
                      </a:txBody>
                      <a:tcPr>
                        <a:blipFill>
                          <a:blip r:embed="rId3"/>
                          <a:stretch>
                            <a:fillRect t="-200000" r="-300000" b="-97297"/>
                          </a:stretch>
                        </a:blipFill>
                      </a:tcPr>
                    </a:tc>
                    <a:tc>
                      <a:txBody>
                        <a:bodyPr/>
                        <a:lstStyle/>
                        <a:p>
                          <a:endParaRPr lang="en-US"/>
                        </a:p>
                      </a:txBody>
                      <a:tcPr>
                        <a:blipFill>
                          <a:blip r:embed="rId3"/>
                          <a:stretch>
                            <a:fillRect l="-100000" t="-200000" r="-200000" b="-97297"/>
                          </a:stretch>
                        </a:blipFill>
                      </a:tcPr>
                    </a:tc>
                    <a:tc>
                      <a:txBody>
                        <a:bodyPr/>
                        <a:lstStyle/>
                        <a:p>
                          <a:endParaRPr lang="en-US"/>
                        </a:p>
                      </a:txBody>
                      <a:tcPr>
                        <a:blipFill>
                          <a:blip r:embed="rId3"/>
                          <a:stretch>
                            <a:fillRect l="-200000" t="-200000" r="-100000" b="-97297"/>
                          </a:stretch>
                        </a:blipFill>
                      </a:tcPr>
                    </a:tc>
                    <a:tc>
                      <a:txBody>
                        <a:bodyPr/>
                        <a:lstStyle/>
                        <a:p>
                          <a:endParaRPr lang="en-US"/>
                        </a:p>
                      </a:txBody>
                      <a:tcPr>
                        <a:blipFill>
                          <a:blip r:embed="rId3"/>
                          <a:stretch>
                            <a:fillRect l="-300000" t="-200000" b="-97297"/>
                          </a:stretch>
                        </a:blipFill>
                      </a:tcPr>
                    </a:tc>
                    <a:extLst>
                      <a:ext uri="{0D108BD9-81ED-4DB2-BD59-A6C34878D82A}">
                        <a16:rowId xmlns:a16="http://schemas.microsoft.com/office/drawing/2014/main" val="1256883593"/>
                      </a:ext>
                    </a:extLst>
                  </a:tr>
                  <a:tr h="462845">
                    <a:tc>
                      <a:txBody>
                        <a:bodyPr/>
                        <a:lstStyle/>
                        <a:p>
                          <a:endParaRPr lang="en-US"/>
                        </a:p>
                      </a:txBody>
                      <a:tcPr>
                        <a:blipFill>
                          <a:blip r:embed="rId3"/>
                          <a:stretch>
                            <a:fillRect t="-308333" r="-300000"/>
                          </a:stretch>
                        </a:blipFill>
                      </a:tcPr>
                    </a:tc>
                    <a:tc>
                      <a:txBody>
                        <a:bodyPr/>
                        <a:lstStyle/>
                        <a:p>
                          <a:endParaRPr lang="en-US"/>
                        </a:p>
                      </a:txBody>
                      <a:tcPr>
                        <a:blipFill>
                          <a:blip r:embed="rId3"/>
                          <a:stretch>
                            <a:fillRect l="-100000" t="-308333" r="-200000"/>
                          </a:stretch>
                        </a:blipFill>
                      </a:tcPr>
                    </a:tc>
                    <a:tc>
                      <a:txBody>
                        <a:bodyPr/>
                        <a:lstStyle/>
                        <a:p>
                          <a:endParaRPr lang="en-US"/>
                        </a:p>
                      </a:txBody>
                      <a:tcPr>
                        <a:blipFill>
                          <a:blip r:embed="rId3"/>
                          <a:stretch>
                            <a:fillRect l="-200000" t="-308333" r="-100000"/>
                          </a:stretch>
                        </a:blipFill>
                      </a:tcPr>
                    </a:tc>
                    <a:tc>
                      <a:txBody>
                        <a:bodyPr/>
                        <a:lstStyle/>
                        <a:p>
                          <a:endParaRPr lang="en-US"/>
                        </a:p>
                      </a:txBody>
                      <a:tcPr>
                        <a:blipFill>
                          <a:blip r:embed="rId3"/>
                          <a:stretch>
                            <a:fillRect l="-300000" t="-308333"/>
                          </a:stretch>
                        </a:blipFill>
                      </a:tcPr>
                    </a:tc>
                    <a:extLst>
                      <a:ext uri="{0D108BD9-81ED-4DB2-BD59-A6C34878D82A}">
                        <a16:rowId xmlns:a16="http://schemas.microsoft.com/office/drawing/2014/main" val="190765286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25D0425B-FAA4-F649-BA1A-F03F6C512F9D}"/>
                  </a:ext>
                </a:extLst>
              </p:cNvPr>
              <p:cNvGraphicFramePr>
                <a:graphicFrameLocks noGrp="1"/>
              </p:cNvGraphicFramePr>
              <p:nvPr>
                <p:extLst>
                  <p:ext uri="{D42A27DB-BD31-4B8C-83A1-F6EECF244321}">
                    <p14:modId xmlns:p14="http://schemas.microsoft.com/office/powerpoint/2010/main" val="2529247822"/>
                  </p:ext>
                </p:extLst>
              </p:nvPr>
            </p:nvGraphicFramePr>
            <p:xfrm>
              <a:off x="1382345" y="3720159"/>
              <a:ext cx="2118784" cy="1851380"/>
            </p:xfrm>
            <a:graphic>
              <a:graphicData uri="http://schemas.openxmlformats.org/drawingml/2006/table">
                <a:tbl>
                  <a:tblPr firstRow="1" bandRow="1">
                    <a:tableStyleId>{5940675A-B579-460E-94D1-54222C63F5DA}</a:tableStyleId>
                  </a:tblPr>
                  <a:tblGrid>
                    <a:gridCol w="529696">
                      <a:extLst>
                        <a:ext uri="{9D8B030D-6E8A-4147-A177-3AD203B41FA5}">
                          <a16:colId xmlns:a16="http://schemas.microsoft.com/office/drawing/2014/main" val="1865216318"/>
                        </a:ext>
                      </a:extLst>
                    </a:gridCol>
                    <a:gridCol w="529696">
                      <a:extLst>
                        <a:ext uri="{9D8B030D-6E8A-4147-A177-3AD203B41FA5}">
                          <a16:colId xmlns:a16="http://schemas.microsoft.com/office/drawing/2014/main" val="1202271441"/>
                        </a:ext>
                      </a:extLst>
                    </a:gridCol>
                    <a:gridCol w="529696">
                      <a:extLst>
                        <a:ext uri="{9D8B030D-6E8A-4147-A177-3AD203B41FA5}">
                          <a16:colId xmlns:a16="http://schemas.microsoft.com/office/drawing/2014/main" val="2927716977"/>
                        </a:ext>
                      </a:extLst>
                    </a:gridCol>
                    <a:gridCol w="529696">
                      <a:extLst>
                        <a:ext uri="{9D8B030D-6E8A-4147-A177-3AD203B41FA5}">
                          <a16:colId xmlns:a16="http://schemas.microsoft.com/office/drawing/2014/main" val="218005031"/>
                        </a:ext>
                      </a:extLst>
                    </a:gridCol>
                  </a:tblGrid>
                  <a:tr h="462845">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11</m:t>
                                    </m:r>
                                  </m:sub>
                                </m:sSub>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12</m:t>
                                    </m:r>
                                  </m:sub>
                                </m:sSub>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oMath>
                            </m:oMathPara>
                          </a14:m>
                          <a:endParaRPr lang="en-US" dirty="0"/>
                        </a:p>
                      </a:txBody>
                      <a:tcPr>
                        <a:solidFill>
                          <a:schemeClr val="bg1"/>
                        </a:solidFill>
                      </a:tcPr>
                    </a:tc>
                    <a:extLst>
                      <a:ext uri="{0D108BD9-81ED-4DB2-BD59-A6C34878D82A}">
                        <a16:rowId xmlns:a16="http://schemas.microsoft.com/office/drawing/2014/main" val="2432150605"/>
                      </a:ext>
                    </a:extLst>
                  </a:tr>
                  <a:tr h="462845">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21</m:t>
                                    </m:r>
                                  </m:sub>
                                </m:sSub>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22</m:t>
                                    </m:r>
                                  </m:sub>
                                </m:sSub>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r>
                                      <a:rPr lang="en-US" b="0" i="1" smtClean="0">
                                        <a:latin typeface="Cambria Math" panose="02040503050406030204" pitchFamily="18" charset="0"/>
                                      </a:rPr>
                                      <m:t>𝑘</m:t>
                                    </m:r>
                                  </m:sub>
                                </m:sSub>
                              </m:oMath>
                            </m:oMathPara>
                          </a14:m>
                          <a:endParaRPr lang="en-US" dirty="0"/>
                        </a:p>
                      </a:txBody>
                      <a:tcPr>
                        <a:solidFill>
                          <a:schemeClr val="bg1"/>
                        </a:solidFill>
                      </a:tcPr>
                    </a:tc>
                    <a:extLst>
                      <a:ext uri="{0D108BD9-81ED-4DB2-BD59-A6C34878D82A}">
                        <a16:rowId xmlns:a16="http://schemas.microsoft.com/office/drawing/2014/main" val="800185241"/>
                      </a:ext>
                    </a:extLst>
                  </a:tr>
                  <a:tr h="462845">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bg1"/>
                        </a:solidFill>
                      </a:tcPr>
                    </a:tc>
                    <a:extLst>
                      <a:ext uri="{0D108BD9-81ED-4DB2-BD59-A6C34878D82A}">
                        <a16:rowId xmlns:a16="http://schemas.microsoft.com/office/drawing/2014/main" val="1256883593"/>
                      </a:ext>
                    </a:extLst>
                  </a:tr>
                  <a:tr h="462845">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2</m:t>
                                    </m:r>
                                  </m:sub>
                                </m:sSub>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𝑘𝑘</m:t>
                                    </m:r>
                                  </m:sub>
                                </m:sSub>
                              </m:oMath>
                            </m:oMathPara>
                          </a14:m>
                          <a:endParaRPr lang="en-US" dirty="0"/>
                        </a:p>
                      </a:txBody>
                      <a:tcPr>
                        <a:solidFill>
                          <a:schemeClr val="bg1"/>
                        </a:solidFill>
                      </a:tcPr>
                    </a:tc>
                    <a:extLst>
                      <a:ext uri="{0D108BD9-81ED-4DB2-BD59-A6C34878D82A}">
                        <a16:rowId xmlns:a16="http://schemas.microsoft.com/office/drawing/2014/main" val="1907652867"/>
                      </a:ext>
                    </a:extLst>
                  </a:tr>
                </a:tbl>
              </a:graphicData>
            </a:graphic>
          </p:graphicFrame>
        </mc:Choice>
        <mc:Fallback xmlns="">
          <p:graphicFrame>
            <p:nvGraphicFramePr>
              <p:cNvPr id="10" name="Table 9">
                <a:extLst>
                  <a:ext uri="{FF2B5EF4-FFF2-40B4-BE49-F238E27FC236}">
                    <a16:creationId xmlns:a16="http://schemas.microsoft.com/office/drawing/2014/main" id="{25D0425B-FAA4-F649-BA1A-F03F6C512F9D}"/>
                  </a:ext>
                </a:extLst>
              </p:cNvPr>
              <p:cNvGraphicFramePr>
                <a:graphicFrameLocks noGrp="1"/>
              </p:cNvGraphicFramePr>
              <p:nvPr>
                <p:extLst>
                  <p:ext uri="{D42A27DB-BD31-4B8C-83A1-F6EECF244321}">
                    <p14:modId xmlns:p14="http://schemas.microsoft.com/office/powerpoint/2010/main" val="2529247822"/>
                  </p:ext>
                </p:extLst>
              </p:nvPr>
            </p:nvGraphicFramePr>
            <p:xfrm>
              <a:off x="1382345" y="3720159"/>
              <a:ext cx="2118784" cy="1851380"/>
            </p:xfrm>
            <a:graphic>
              <a:graphicData uri="http://schemas.openxmlformats.org/drawingml/2006/table">
                <a:tbl>
                  <a:tblPr firstRow="1" bandRow="1">
                    <a:tableStyleId>{5940675A-B579-460E-94D1-54222C63F5DA}</a:tableStyleId>
                  </a:tblPr>
                  <a:tblGrid>
                    <a:gridCol w="529696">
                      <a:extLst>
                        <a:ext uri="{9D8B030D-6E8A-4147-A177-3AD203B41FA5}">
                          <a16:colId xmlns:a16="http://schemas.microsoft.com/office/drawing/2014/main" val="1865216318"/>
                        </a:ext>
                      </a:extLst>
                    </a:gridCol>
                    <a:gridCol w="529696">
                      <a:extLst>
                        <a:ext uri="{9D8B030D-6E8A-4147-A177-3AD203B41FA5}">
                          <a16:colId xmlns:a16="http://schemas.microsoft.com/office/drawing/2014/main" val="1202271441"/>
                        </a:ext>
                      </a:extLst>
                    </a:gridCol>
                    <a:gridCol w="529696">
                      <a:extLst>
                        <a:ext uri="{9D8B030D-6E8A-4147-A177-3AD203B41FA5}">
                          <a16:colId xmlns:a16="http://schemas.microsoft.com/office/drawing/2014/main" val="2927716977"/>
                        </a:ext>
                      </a:extLst>
                    </a:gridCol>
                    <a:gridCol w="529696">
                      <a:extLst>
                        <a:ext uri="{9D8B030D-6E8A-4147-A177-3AD203B41FA5}">
                          <a16:colId xmlns:a16="http://schemas.microsoft.com/office/drawing/2014/main" val="218005031"/>
                        </a:ext>
                      </a:extLst>
                    </a:gridCol>
                  </a:tblGrid>
                  <a:tr h="462845">
                    <a:tc>
                      <a:txBody>
                        <a:bodyPr/>
                        <a:lstStyle/>
                        <a:p>
                          <a:endParaRPr lang="en-US"/>
                        </a:p>
                      </a:txBody>
                      <a:tcPr>
                        <a:blipFill>
                          <a:blip r:embed="rId4"/>
                          <a:stretch>
                            <a:fillRect r="-300000" b="-300000"/>
                          </a:stretch>
                        </a:blipFill>
                      </a:tcPr>
                    </a:tc>
                    <a:tc>
                      <a:txBody>
                        <a:bodyPr/>
                        <a:lstStyle/>
                        <a:p>
                          <a:endParaRPr lang="en-US"/>
                        </a:p>
                      </a:txBody>
                      <a:tcPr>
                        <a:blipFill>
                          <a:blip r:embed="rId4"/>
                          <a:stretch>
                            <a:fillRect l="-100000" r="-200000" b="-300000"/>
                          </a:stretch>
                        </a:blipFill>
                      </a:tcPr>
                    </a:tc>
                    <a:tc>
                      <a:txBody>
                        <a:bodyPr/>
                        <a:lstStyle/>
                        <a:p>
                          <a:endParaRPr lang="en-US"/>
                        </a:p>
                      </a:txBody>
                      <a:tcPr>
                        <a:blipFill>
                          <a:blip r:embed="rId4"/>
                          <a:stretch>
                            <a:fillRect l="-200000" r="-100000" b="-300000"/>
                          </a:stretch>
                        </a:blipFill>
                      </a:tcPr>
                    </a:tc>
                    <a:tc>
                      <a:txBody>
                        <a:bodyPr/>
                        <a:lstStyle/>
                        <a:p>
                          <a:endParaRPr lang="en-US"/>
                        </a:p>
                      </a:txBody>
                      <a:tcPr>
                        <a:blipFill>
                          <a:blip r:embed="rId4"/>
                          <a:stretch>
                            <a:fillRect l="-300000" b="-300000"/>
                          </a:stretch>
                        </a:blipFill>
                      </a:tcPr>
                    </a:tc>
                    <a:extLst>
                      <a:ext uri="{0D108BD9-81ED-4DB2-BD59-A6C34878D82A}">
                        <a16:rowId xmlns:a16="http://schemas.microsoft.com/office/drawing/2014/main" val="2432150605"/>
                      </a:ext>
                    </a:extLst>
                  </a:tr>
                  <a:tr h="462845">
                    <a:tc>
                      <a:txBody>
                        <a:bodyPr/>
                        <a:lstStyle/>
                        <a:p>
                          <a:endParaRPr lang="en-US"/>
                        </a:p>
                      </a:txBody>
                      <a:tcPr>
                        <a:blipFill>
                          <a:blip r:embed="rId4"/>
                          <a:stretch>
                            <a:fillRect t="-100000" r="-300000" b="-200000"/>
                          </a:stretch>
                        </a:blipFill>
                      </a:tcPr>
                    </a:tc>
                    <a:tc>
                      <a:txBody>
                        <a:bodyPr/>
                        <a:lstStyle/>
                        <a:p>
                          <a:endParaRPr lang="en-US"/>
                        </a:p>
                      </a:txBody>
                      <a:tcPr>
                        <a:blipFill>
                          <a:blip r:embed="rId4"/>
                          <a:stretch>
                            <a:fillRect l="-100000" t="-100000" r="-200000" b="-200000"/>
                          </a:stretch>
                        </a:blipFill>
                      </a:tcPr>
                    </a:tc>
                    <a:tc>
                      <a:txBody>
                        <a:bodyPr/>
                        <a:lstStyle/>
                        <a:p>
                          <a:endParaRPr lang="en-US"/>
                        </a:p>
                      </a:txBody>
                      <a:tcPr>
                        <a:blipFill>
                          <a:blip r:embed="rId4"/>
                          <a:stretch>
                            <a:fillRect l="-200000" t="-100000" r="-100000" b="-200000"/>
                          </a:stretch>
                        </a:blipFill>
                      </a:tcPr>
                    </a:tc>
                    <a:tc>
                      <a:txBody>
                        <a:bodyPr/>
                        <a:lstStyle/>
                        <a:p>
                          <a:endParaRPr lang="en-US"/>
                        </a:p>
                      </a:txBody>
                      <a:tcPr>
                        <a:blipFill>
                          <a:blip r:embed="rId4"/>
                          <a:stretch>
                            <a:fillRect l="-300000" t="-100000" b="-200000"/>
                          </a:stretch>
                        </a:blipFill>
                      </a:tcPr>
                    </a:tc>
                    <a:extLst>
                      <a:ext uri="{0D108BD9-81ED-4DB2-BD59-A6C34878D82A}">
                        <a16:rowId xmlns:a16="http://schemas.microsoft.com/office/drawing/2014/main" val="800185241"/>
                      </a:ext>
                    </a:extLst>
                  </a:tr>
                  <a:tr h="462845">
                    <a:tc>
                      <a:txBody>
                        <a:bodyPr/>
                        <a:lstStyle/>
                        <a:p>
                          <a:endParaRPr lang="en-US"/>
                        </a:p>
                      </a:txBody>
                      <a:tcPr>
                        <a:blipFill>
                          <a:blip r:embed="rId4"/>
                          <a:stretch>
                            <a:fillRect t="-205556" r="-300000" b="-105556"/>
                          </a:stretch>
                        </a:blipFill>
                      </a:tcPr>
                    </a:tc>
                    <a:tc>
                      <a:txBody>
                        <a:bodyPr/>
                        <a:lstStyle/>
                        <a:p>
                          <a:endParaRPr lang="en-US"/>
                        </a:p>
                      </a:txBody>
                      <a:tcPr>
                        <a:blipFill>
                          <a:blip r:embed="rId4"/>
                          <a:stretch>
                            <a:fillRect l="-100000" t="-205556" r="-200000" b="-105556"/>
                          </a:stretch>
                        </a:blipFill>
                      </a:tcPr>
                    </a:tc>
                    <a:tc>
                      <a:txBody>
                        <a:bodyPr/>
                        <a:lstStyle/>
                        <a:p>
                          <a:endParaRPr lang="en-US"/>
                        </a:p>
                      </a:txBody>
                      <a:tcPr>
                        <a:blipFill>
                          <a:blip r:embed="rId4"/>
                          <a:stretch>
                            <a:fillRect l="-200000" t="-205556" r="-100000" b="-105556"/>
                          </a:stretch>
                        </a:blipFill>
                      </a:tcPr>
                    </a:tc>
                    <a:tc>
                      <a:txBody>
                        <a:bodyPr/>
                        <a:lstStyle/>
                        <a:p>
                          <a:endParaRPr lang="en-US"/>
                        </a:p>
                      </a:txBody>
                      <a:tcPr>
                        <a:blipFill>
                          <a:blip r:embed="rId4"/>
                          <a:stretch>
                            <a:fillRect l="-300000" t="-205556" b="-105556"/>
                          </a:stretch>
                        </a:blipFill>
                      </a:tcPr>
                    </a:tc>
                    <a:extLst>
                      <a:ext uri="{0D108BD9-81ED-4DB2-BD59-A6C34878D82A}">
                        <a16:rowId xmlns:a16="http://schemas.microsoft.com/office/drawing/2014/main" val="1256883593"/>
                      </a:ext>
                    </a:extLst>
                  </a:tr>
                  <a:tr h="462845">
                    <a:tc>
                      <a:txBody>
                        <a:bodyPr/>
                        <a:lstStyle/>
                        <a:p>
                          <a:endParaRPr lang="en-US"/>
                        </a:p>
                      </a:txBody>
                      <a:tcPr>
                        <a:blipFill>
                          <a:blip r:embed="rId4"/>
                          <a:stretch>
                            <a:fillRect t="-297297" r="-300000" b="-2703"/>
                          </a:stretch>
                        </a:blipFill>
                      </a:tcPr>
                    </a:tc>
                    <a:tc>
                      <a:txBody>
                        <a:bodyPr/>
                        <a:lstStyle/>
                        <a:p>
                          <a:endParaRPr lang="en-US"/>
                        </a:p>
                      </a:txBody>
                      <a:tcPr>
                        <a:blipFill>
                          <a:blip r:embed="rId4"/>
                          <a:stretch>
                            <a:fillRect l="-100000" t="-297297" r="-200000" b="-2703"/>
                          </a:stretch>
                        </a:blipFill>
                      </a:tcPr>
                    </a:tc>
                    <a:tc>
                      <a:txBody>
                        <a:bodyPr/>
                        <a:lstStyle/>
                        <a:p>
                          <a:endParaRPr lang="en-US"/>
                        </a:p>
                      </a:txBody>
                      <a:tcPr>
                        <a:blipFill>
                          <a:blip r:embed="rId4"/>
                          <a:stretch>
                            <a:fillRect l="-200000" t="-297297" r="-100000" b="-2703"/>
                          </a:stretch>
                        </a:blipFill>
                      </a:tcPr>
                    </a:tc>
                    <a:tc>
                      <a:txBody>
                        <a:bodyPr/>
                        <a:lstStyle/>
                        <a:p>
                          <a:endParaRPr lang="en-US"/>
                        </a:p>
                      </a:txBody>
                      <a:tcPr>
                        <a:blipFill>
                          <a:blip r:embed="rId4"/>
                          <a:stretch>
                            <a:fillRect l="-300000" t="-297297" b="-2703"/>
                          </a:stretch>
                        </a:blipFill>
                      </a:tcPr>
                    </a:tc>
                    <a:extLst>
                      <a:ext uri="{0D108BD9-81ED-4DB2-BD59-A6C34878D82A}">
                        <a16:rowId xmlns:a16="http://schemas.microsoft.com/office/drawing/2014/main" val="190765286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C0C31A54-C122-664D-AB02-9F37EE45DF4F}"/>
                  </a:ext>
                </a:extLst>
              </p:cNvPr>
              <p:cNvGraphicFramePr>
                <a:graphicFrameLocks noGrp="1"/>
              </p:cNvGraphicFramePr>
              <p:nvPr>
                <p:extLst>
                  <p:ext uri="{D42A27DB-BD31-4B8C-83A1-F6EECF244321}">
                    <p14:modId xmlns:p14="http://schemas.microsoft.com/office/powerpoint/2010/main" val="2034693558"/>
                  </p:ext>
                </p:extLst>
              </p:nvPr>
            </p:nvGraphicFramePr>
            <p:xfrm>
              <a:off x="800963" y="4242271"/>
              <a:ext cx="2118784" cy="1851380"/>
            </p:xfrm>
            <a:graphic>
              <a:graphicData uri="http://schemas.openxmlformats.org/drawingml/2006/table">
                <a:tbl>
                  <a:tblPr firstRow="1" bandRow="1">
                    <a:tableStyleId>{5940675A-B579-460E-94D1-54222C63F5DA}</a:tableStyleId>
                  </a:tblPr>
                  <a:tblGrid>
                    <a:gridCol w="529696">
                      <a:extLst>
                        <a:ext uri="{9D8B030D-6E8A-4147-A177-3AD203B41FA5}">
                          <a16:colId xmlns:a16="http://schemas.microsoft.com/office/drawing/2014/main" val="1865216318"/>
                        </a:ext>
                      </a:extLst>
                    </a:gridCol>
                    <a:gridCol w="529696">
                      <a:extLst>
                        <a:ext uri="{9D8B030D-6E8A-4147-A177-3AD203B41FA5}">
                          <a16:colId xmlns:a16="http://schemas.microsoft.com/office/drawing/2014/main" val="1202271441"/>
                        </a:ext>
                      </a:extLst>
                    </a:gridCol>
                    <a:gridCol w="529696">
                      <a:extLst>
                        <a:ext uri="{9D8B030D-6E8A-4147-A177-3AD203B41FA5}">
                          <a16:colId xmlns:a16="http://schemas.microsoft.com/office/drawing/2014/main" val="2927716977"/>
                        </a:ext>
                      </a:extLst>
                    </a:gridCol>
                    <a:gridCol w="529696">
                      <a:extLst>
                        <a:ext uri="{9D8B030D-6E8A-4147-A177-3AD203B41FA5}">
                          <a16:colId xmlns:a16="http://schemas.microsoft.com/office/drawing/2014/main" val="218005031"/>
                        </a:ext>
                      </a:extLst>
                    </a:gridCol>
                  </a:tblGrid>
                  <a:tr h="462845">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11</m:t>
                                    </m:r>
                                  </m:sub>
                                </m:sSub>
                              </m:oMath>
                            </m:oMathPara>
                          </a14:m>
                          <a:endParaRPr lang="en-US" dirty="0"/>
                        </a:p>
                      </a:txBody>
                      <a:tcP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12</m:t>
                                    </m:r>
                                  </m:sub>
                                </m:sSub>
                              </m:oMath>
                            </m:oMathPara>
                          </a14:m>
                          <a:endParaRPr lang="en-US" dirty="0"/>
                        </a:p>
                      </a:txBody>
                      <a:tcP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oMath>
                            </m:oMathPara>
                          </a14:m>
                          <a:endParaRPr lang="en-US" dirty="0"/>
                        </a:p>
                      </a:txBody>
                      <a:tcPr>
                        <a:solidFill>
                          <a:schemeClr val="accent1">
                            <a:lumMod val="20000"/>
                            <a:lumOff val="80000"/>
                          </a:schemeClr>
                        </a:solidFill>
                      </a:tcPr>
                    </a:tc>
                    <a:extLst>
                      <a:ext uri="{0D108BD9-81ED-4DB2-BD59-A6C34878D82A}">
                        <a16:rowId xmlns:a16="http://schemas.microsoft.com/office/drawing/2014/main" val="2432150605"/>
                      </a:ext>
                    </a:extLst>
                  </a:tr>
                  <a:tr h="462845">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21</m:t>
                                    </m:r>
                                  </m:sub>
                                </m:sSub>
                              </m:oMath>
                            </m:oMathPara>
                          </a14:m>
                          <a:endParaRPr lang="en-US" dirty="0"/>
                        </a:p>
                      </a:txBody>
                      <a:tcP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22</m:t>
                                    </m:r>
                                  </m:sub>
                                </m:sSub>
                              </m:oMath>
                            </m:oMathPara>
                          </a14:m>
                          <a:endParaRPr lang="en-US" dirty="0"/>
                        </a:p>
                      </a:txBody>
                      <a:tcP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r>
                                      <a:rPr lang="en-US" b="0" i="1" smtClean="0">
                                        <a:latin typeface="Cambria Math" panose="02040503050406030204" pitchFamily="18" charset="0"/>
                                      </a:rPr>
                                      <m:t>𝑘</m:t>
                                    </m:r>
                                  </m:sub>
                                </m:sSub>
                              </m:oMath>
                            </m:oMathPara>
                          </a14:m>
                          <a:endParaRPr lang="en-US" dirty="0"/>
                        </a:p>
                      </a:txBody>
                      <a:tcPr>
                        <a:solidFill>
                          <a:schemeClr val="accent1">
                            <a:lumMod val="20000"/>
                            <a:lumOff val="80000"/>
                          </a:schemeClr>
                        </a:solidFill>
                      </a:tcPr>
                    </a:tc>
                    <a:extLst>
                      <a:ext uri="{0D108BD9-81ED-4DB2-BD59-A6C34878D82A}">
                        <a16:rowId xmlns:a16="http://schemas.microsoft.com/office/drawing/2014/main" val="800185241"/>
                      </a:ext>
                    </a:extLst>
                  </a:tr>
                  <a:tr h="462845">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accent1">
                            <a:lumMod val="20000"/>
                            <a:lumOff val="80000"/>
                          </a:schemeClr>
                        </a:solidFill>
                      </a:tcPr>
                    </a:tc>
                    <a:extLst>
                      <a:ext uri="{0D108BD9-81ED-4DB2-BD59-A6C34878D82A}">
                        <a16:rowId xmlns:a16="http://schemas.microsoft.com/office/drawing/2014/main" val="1256883593"/>
                      </a:ext>
                    </a:extLst>
                  </a:tr>
                  <a:tr h="462845">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m:oMathPara>
                          </a14:m>
                          <a:endParaRPr lang="en-US" dirty="0"/>
                        </a:p>
                      </a:txBody>
                      <a:tcP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2</m:t>
                                    </m:r>
                                  </m:sub>
                                </m:sSub>
                              </m:oMath>
                            </m:oMathPara>
                          </a14:m>
                          <a:endParaRPr lang="en-US" dirty="0"/>
                        </a:p>
                      </a:txBody>
                      <a:tcP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𝑘𝑘</m:t>
                                    </m:r>
                                  </m:sub>
                                </m:sSub>
                              </m:oMath>
                            </m:oMathPara>
                          </a14:m>
                          <a:endParaRPr lang="en-US" dirty="0"/>
                        </a:p>
                      </a:txBody>
                      <a:tcPr>
                        <a:solidFill>
                          <a:schemeClr val="accent1">
                            <a:lumMod val="20000"/>
                            <a:lumOff val="80000"/>
                          </a:schemeClr>
                        </a:solidFill>
                      </a:tcPr>
                    </a:tc>
                    <a:extLst>
                      <a:ext uri="{0D108BD9-81ED-4DB2-BD59-A6C34878D82A}">
                        <a16:rowId xmlns:a16="http://schemas.microsoft.com/office/drawing/2014/main" val="1907652867"/>
                      </a:ext>
                    </a:extLst>
                  </a:tr>
                </a:tbl>
              </a:graphicData>
            </a:graphic>
          </p:graphicFrame>
        </mc:Choice>
        <mc:Fallback xmlns="">
          <p:graphicFrame>
            <p:nvGraphicFramePr>
              <p:cNvPr id="11" name="Table 10">
                <a:extLst>
                  <a:ext uri="{FF2B5EF4-FFF2-40B4-BE49-F238E27FC236}">
                    <a16:creationId xmlns:a16="http://schemas.microsoft.com/office/drawing/2014/main" id="{C0C31A54-C122-664D-AB02-9F37EE45DF4F}"/>
                  </a:ext>
                </a:extLst>
              </p:cNvPr>
              <p:cNvGraphicFramePr>
                <a:graphicFrameLocks noGrp="1"/>
              </p:cNvGraphicFramePr>
              <p:nvPr>
                <p:extLst>
                  <p:ext uri="{D42A27DB-BD31-4B8C-83A1-F6EECF244321}">
                    <p14:modId xmlns:p14="http://schemas.microsoft.com/office/powerpoint/2010/main" val="2034693558"/>
                  </p:ext>
                </p:extLst>
              </p:nvPr>
            </p:nvGraphicFramePr>
            <p:xfrm>
              <a:off x="800963" y="4242271"/>
              <a:ext cx="2118784" cy="1851380"/>
            </p:xfrm>
            <a:graphic>
              <a:graphicData uri="http://schemas.openxmlformats.org/drawingml/2006/table">
                <a:tbl>
                  <a:tblPr firstRow="1" bandRow="1">
                    <a:tableStyleId>{5940675A-B579-460E-94D1-54222C63F5DA}</a:tableStyleId>
                  </a:tblPr>
                  <a:tblGrid>
                    <a:gridCol w="529696">
                      <a:extLst>
                        <a:ext uri="{9D8B030D-6E8A-4147-A177-3AD203B41FA5}">
                          <a16:colId xmlns:a16="http://schemas.microsoft.com/office/drawing/2014/main" val="1865216318"/>
                        </a:ext>
                      </a:extLst>
                    </a:gridCol>
                    <a:gridCol w="529696">
                      <a:extLst>
                        <a:ext uri="{9D8B030D-6E8A-4147-A177-3AD203B41FA5}">
                          <a16:colId xmlns:a16="http://schemas.microsoft.com/office/drawing/2014/main" val="1202271441"/>
                        </a:ext>
                      </a:extLst>
                    </a:gridCol>
                    <a:gridCol w="529696">
                      <a:extLst>
                        <a:ext uri="{9D8B030D-6E8A-4147-A177-3AD203B41FA5}">
                          <a16:colId xmlns:a16="http://schemas.microsoft.com/office/drawing/2014/main" val="2927716977"/>
                        </a:ext>
                      </a:extLst>
                    </a:gridCol>
                    <a:gridCol w="529696">
                      <a:extLst>
                        <a:ext uri="{9D8B030D-6E8A-4147-A177-3AD203B41FA5}">
                          <a16:colId xmlns:a16="http://schemas.microsoft.com/office/drawing/2014/main" val="218005031"/>
                        </a:ext>
                      </a:extLst>
                    </a:gridCol>
                  </a:tblGrid>
                  <a:tr h="462845">
                    <a:tc>
                      <a:txBody>
                        <a:bodyPr/>
                        <a:lstStyle/>
                        <a:p>
                          <a:endParaRPr lang="en-US"/>
                        </a:p>
                      </a:txBody>
                      <a:tcPr>
                        <a:blipFill>
                          <a:blip r:embed="rId5"/>
                          <a:stretch>
                            <a:fillRect l="-2381" t="-2703" r="-300000" b="-294595"/>
                          </a:stretch>
                        </a:blipFill>
                      </a:tcPr>
                    </a:tc>
                    <a:tc>
                      <a:txBody>
                        <a:bodyPr/>
                        <a:lstStyle/>
                        <a:p>
                          <a:endParaRPr lang="en-US"/>
                        </a:p>
                      </a:txBody>
                      <a:tcPr>
                        <a:blipFill>
                          <a:blip r:embed="rId5"/>
                          <a:stretch>
                            <a:fillRect l="-102381" t="-2703" r="-200000" b="-294595"/>
                          </a:stretch>
                        </a:blipFill>
                      </a:tcPr>
                    </a:tc>
                    <a:tc>
                      <a:txBody>
                        <a:bodyPr/>
                        <a:lstStyle/>
                        <a:p>
                          <a:endParaRPr lang="en-US"/>
                        </a:p>
                      </a:txBody>
                      <a:tcPr>
                        <a:blipFill>
                          <a:blip r:embed="rId5"/>
                          <a:stretch>
                            <a:fillRect l="-207317" t="-2703" r="-104878" b="-294595"/>
                          </a:stretch>
                        </a:blipFill>
                      </a:tcPr>
                    </a:tc>
                    <a:tc>
                      <a:txBody>
                        <a:bodyPr/>
                        <a:lstStyle/>
                        <a:p>
                          <a:endParaRPr lang="en-US"/>
                        </a:p>
                      </a:txBody>
                      <a:tcPr>
                        <a:blipFill>
                          <a:blip r:embed="rId5"/>
                          <a:stretch>
                            <a:fillRect l="-300000" t="-2703" r="-2381" b="-294595"/>
                          </a:stretch>
                        </a:blipFill>
                      </a:tcPr>
                    </a:tc>
                    <a:extLst>
                      <a:ext uri="{0D108BD9-81ED-4DB2-BD59-A6C34878D82A}">
                        <a16:rowId xmlns:a16="http://schemas.microsoft.com/office/drawing/2014/main" val="2432150605"/>
                      </a:ext>
                    </a:extLst>
                  </a:tr>
                  <a:tr h="462845">
                    <a:tc>
                      <a:txBody>
                        <a:bodyPr/>
                        <a:lstStyle/>
                        <a:p>
                          <a:endParaRPr lang="en-US"/>
                        </a:p>
                      </a:txBody>
                      <a:tcPr>
                        <a:blipFill>
                          <a:blip r:embed="rId5"/>
                          <a:stretch>
                            <a:fillRect l="-2381" t="-105556" r="-300000" b="-202778"/>
                          </a:stretch>
                        </a:blipFill>
                      </a:tcPr>
                    </a:tc>
                    <a:tc>
                      <a:txBody>
                        <a:bodyPr/>
                        <a:lstStyle/>
                        <a:p>
                          <a:endParaRPr lang="en-US"/>
                        </a:p>
                      </a:txBody>
                      <a:tcPr>
                        <a:blipFill>
                          <a:blip r:embed="rId5"/>
                          <a:stretch>
                            <a:fillRect l="-102381" t="-105556" r="-200000" b="-202778"/>
                          </a:stretch>
                        </a:blipFill>
                      </a:tcPr>
                    </a:tc>
                    <a:tc>
                      <a:txBody>
                        <a:bodyPr/>
                        <a:lstStyle/>
                        <a:p>
                          <a:endParaRPr lang="en-US"/>
                        </a:p>
                      </a:txBody>
                      <a:tcPr>
                        <a:blipFill>
                          <a:blip r:embed="rId5"/>
                          <a:stretch>
                            <a:fillRect l="-207317" t="-105556" r="-104878" b="-202778"/>
                          </a:stretch>
                        </a:blipFill>
                      </a:tcPr>
                    </a:tc>
                    <a:tc>
                      <a:txBody>
                        <a:bodyPr/>
                        <a:lstStyle/>
                        <a:p>
                          <a:endParaRPr lang="en-US"/>
                        </a:p>
                      </a:txBody>
                      <a:tcPr>
                        <a:blipFill>
                          <a:blip r:embed="rId5"/>
                          <a:stretch>
                            <a:fillRect l="-300000" t="-105556" r="-2381" b="-202778"/>
                          </a:stretch>
                        </a:blipFill>
                      </a:tcPr>
                    </a:tc>
                    <a:extLst>
                      <a:ext uri="{0D108BD9-81ED-4DB2-BD59-A6C34878D82A}">
                        <a16:rowId xmlns:a16="http://schemas.microsoft.com/office/drawing/2014/main" val="800185241"/>
                      </a:ext>
                    </a:extLst>
                  </a:tr>
                  <a:tr h="462845">
                    <a:tc>
                      <a:txBody>
                        <a:bodyPr/>
                        <a:lstStyle/>
                        <a:p>
                          <a:endParaRPr lang="en-US"/>
                        </a:p>
                      </a:txBody>
                      <a:tcPr>
                        <a:blipFill>
                          <a:blip r:embed="rId5"/>
                          <a:stretch>
                            <a:fillRect l="-2381" t="-200000" r="-300000" b="-97297"/>
                          </a:stretch>
                        </a:blipFill>
                      </a:tcPr>
                    </a:tc>
                    <a:tc>
                      <a:txBody>
                        <a:bodyPr/>
                        <a:lstStyle/>
                        <a:p>
                          <a:endParaRPr lang="en-US"/>
                        </a:p>
                      </a:txBody>
                      <a:tcPr>
                        <a:blipFill>
                          <a:blip r:embed="rId5"/>
                          <a:stretch>
                            <a:fillRect l="-102381" t="-200000" r="-200000" b="-97297"/>
                          </a:stretch>
                        </a:blipFill>
                      </a:tcPr>
                    </a:tc>
                    <a:tc>
                      <a:txBody>
                        <a:bodyPr/>
                        <a:lstStyle/>
                        <a:p>
                          <a:endParaRPr lang="en-US"/>
                        </a:p>
                      </a:txBody>
                      <a:tcPr>
                        <a:blipFill>
                          <a:blip r:embed="rId5"/>
                          <a:stretch>
                            <a:fillRect l="-207317" t="-200000" r="-104878" b="-97297"/>
                          </a:stretch>
                        </a:blipFill>
                      </a:tcPr>
                    </a:tc>
                    <a:tc>
                      <a:txBody>
                        <a:bodyPr/>
                        <a:lstStyle/>
                        <a:p>
                          <a:endParaRPr lang="en-US"/>
                        </a:p>
                      </a:txBody>
                      <a:tcPr>
                        <a:blipFill>
                          <a:blip r:embed="rId5"/>
                          <a:stretch>
                            <a:fillRect l="-300000" t="-200000" r="-2381" b="-97297"/>
                          </a:stretch>
                        </a:blipFill>
                      </a:tcPr>
                    </a:tc>
                    <a:extLst>
                      <a:ext uri="{0D108BD9-81ED-4DB2-BD59-A6C34878D82A}">
                        <a16:rowId xmlns:a16="http://schemas.microsoft.com/office/drawing/2014/main" val="1256883593"/>
                      </a:ext>
                    </a:extLst>
                  </a:tr>
                  <a:tr h="462845">
                    <a:tc>
                      <a:txBody>
                        <a:bodyPr/>
                        <a:lstStyle/>
                        <a:p>
                          <a:endParaRPr lang="en-US"/>
                        </a:p>
                      </a:txBody>
                      <a:tcPr>
                        <a:blipFill>
                          <a:blip r:embed="rId5"/>
                          <a:stretch>
                            <a:fillRect l="-2381" t="-308333" r="-300000"/>
                          </a:stretch>
                        </a:blipFill>
                      </a:tcPr>
                    </a:tc>
                    <a:tc>
                      <a:txBody>
                        <a:bodyPr/>
                        <a:lstStyle/>
                        <a:p>
                          <a:endParaRPr lang="en-US"/>
                        </a:p>
                      </a:txBody>
                      <a:tcPr>
                        <a:blipFill>
                          <a:blip r:embed="rId5"/>
                          <a:stretch>
                            <a:fillRect l="-102381" t="-308333" r="-200000"/>
                          </a:stretch>
                        </a:blipFill>
                      </a:tcPr>
                    </a:tc>
                    <a:tc>
                      <a:txBody>
                        <a:bodyPr/>
                        <a:lstStyle/>
                        <a:p>
                          <a:endParaRPr lang="en-US"/>
                        </a:p>
                      </a:txBody>
                      <a:tcPr>
                        <a:blipFill>
                          <a:blip r:embed="rId5"/>
                          <a:stretch>
                            <a:fillRect l="-207317" t="-308333" r="-104878"/>
                          </a:stretch>
                        </a:blipFill>
                      </a:tcPr>
                    </a:tc>
                    <a:tc>
                      <a:txBody>
                        <a:bodyPr/>
                        <a:lstStyle/>
                        <a:p>
                          <a:endParaRPr lang="en-US"/>
                        </a:p>
                      </a:txBody>
                      <a:tcPr>
                        <a:blipFill>
                          <a:blip r:embed="rId5"/>
                          <a:stretch>
                            <a:fillRect l="-300000" t="-308333" r="-2381"/>
                          </a:stretch>
                        </a:blipFill>
                      </a:tcPr>
                    </a:tc>
                    <a:extLst>
                      <a:ext uri="{0D108BD9-81ED-4DB2-BD59-A6C34878D82A}">
                        <a16:rowId xmlns:a16="http://schemas.microsoft.com/office/drawing/2014/main" val="1907652867"/>
                      </a:ext>
                    </a:extLst>
                  </a:tr>
                </a:tbl>
              </a:graphicData>
            </a:graphic>
          </p:graphicFrame>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96DBB8-46AB-5E42-89E0-AF25D857EE13}"/>
                  </a:ext>
                </a:extLst>
              </p:cNvPr>
              <p:cNvSpPr txBox="1"/>
              <p:nvPr/>
            </p:nvSpPr>
            <p:spPr>
              <a:xfrm>
                <a:off x="1677452" y="3125188"/>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0</m:t>
                      </m:r>
                    </m:oMath>
                  </m:oMathPara>
                </a14:m>
                <a:endParaRPr lang="en-US" dirty="0"/>
              </a:p>
            </p:txBody>
          </p:sp>
        </mc:Choice>
        <mc:Fallback xmlns="">
          <p:sp>
            <p:nvSpPr>
              <p:cNvPr id="7" name="TextBox 6">
                <a:extLst>
                  <a:ext uri="{FF2B5EF4-FFF2-40B4-BE49-F238E27FC236}">
                    <a16:creationId xmlns:a16="http://schemas.microsoft.com/office/drawing/2014/main" id="{A696DBB8-46AB-5E42-89E0-AF25D857EE13}"/>
                  </a:ext>
                </a:extLst>
              </p:cNvPr>
              <p:cNvSpPr txBox="1">
                <a:spLocks noRot="1" noChangeAspect="1" noMove="1" noResize="1" noEditPoints="1" noAdjustHandles="1" noChangeArrowheads="1" noChangeShapeType="1" noTextEdit="1"/>
              </p:cNvSpPr>
              <p:nvPr/>
            </p:nvSpPr>
            <p:spPr>
              <a:xfrm>
                <a:off x="1677452" y="3125188"/>
                <a:ext cx="365806" cy="369332"/>
              </a:xfrm>
              <a:prstGeom prst="rect">
                <a:avLst/>
              </a:prstGeom>
              <a:blipFill>
                <a:blip r:embed="rId6"/>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4322311B-FA68-D648-86EE-A816EBC7B6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0601" y="3410632"/>
            <a:ext cx="3312416" cy="2527392"/>
          </a:xfrm>
          <a:prstGeom prst="rect">
            <a:avLst/>
          </a:prstGeom>
          <a:ln>
            <a:noFill/>
          </a:ln>
          <a:effectLst>
            <a:outerShdw blurRad="292100" dist="139700" dir="2700000" algn="tl" rotWithShape="0">
              <a:srgbClr val="333333">
                <a:alpha val="65000"/>
              </a:srgbClr>
            </a:outerShdw>
          </a:effectLst>
        </p:spPr>
      </p:pic>
      <p:cxnSp>
        <p:nvCxnSpPr>
          <p:cNvPr id="13" name="Straight Connector 12">
            <a:extLst>
              <a:ext uri="{FF2B5EF4-FFF2-40B4-BE49-F238E27FC236}">
                <a16:creationId xmlns:a16="http://schemas.microsoft.com/office/drawing/2014/main" id="{92A818A9-1AD8-E849-B812-6C0B0AEA8F8F}"/>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EFC3DE2-A9B6-684C-B5B3-EF74D74C8AEB}"/>
              </a:ext>
            </a:extLst>
          </p:cNvPr>
          <p:cNvSpPr txBox="1"/>
          <p:nvPr/>
        </p:nvSpPr>
        <p:spPr>
          <a:xfrm>
            <a:off x="6103624" y="6515595"/>
            <a:ext cx="1726370" cy="276999"/>
          </a:xfrm>
          <a:prstGeom prst="rect">
            <a:avLst/>
          </a:prstGeom>
          <a:noFill/>
        </p:spPr>
        <p:txBody>
          <a:bodyPr wrap="none" rtlCol="0">
            <a:spAutoFit/>
          </a:bodyPr>
          <a:lstStyle/>
          <a:p>
            <a:r>
              <a:rPr lang="en-US" sz="1200" i="1" dirty="0"/>
              <a:t>Source: </a:t>
            </a:r>
            <a:r>
              <a:rPr lang="en-US" sz="1200" i="1" dirty="0" err="1"/>
              <a:t>ubiquity.acm.org</a:t>
            </a:r>
            <a:endParaRPr lang="en-US" sz="1200" i="1"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C672DB6-8F55-E347-A301-4EAE02FB7D41}"/>
                  </a:ext>
                </a:extLst>
              </p:cNvPr>
              <p:cNvSpPr txBox="1"/>
              <p:nvPr/>
            </p:nvSpPr>
            <p:spPr>
              <a:xfrm>
                <a:off x="628650" y="3675817"/>
                <a:ext cx="7898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𝑡</m:t>
                      </m:r>
                      <m:r>
                        <a:rPr lang="vi-VN" b="0" i="1" smtClean="0">
                          <a:latin typeface="Cambria Math" panose="02040503050406030204" pitchFamily="18" charset="0"/>
                        </a:rPr>
                        <m:t>−1 </m:t>
                      </m:r>
                    </m:oMath>
                  </m:oMathPara>
                </a14:m>
                <a:endParaRPr lang="en-US" dirty="0"/>
              </a:p>
            </p:txBody>
          </p:sp>
        </mc:Choice>
        <mc:Fallback xmlns="">
          <p:sp>
            <p:nvSpPr>
              <p:cNvPr id="16" name="TextBox 15">
                <a:extLst>
                  <a:ext uri="{FF2B5EF4-FFF2-40B4-BE49-F238E27FC236}">
                    <a16:creationId xmlns:a16="http://schemas.microsoft.com/office/drawing/2014/main" id="{AC672DB6-8F55-E347-A301-4EAE02FB7D41}"/>
                  </a:ext>
                </a:extLst>
              </p:cNvPr>
              <p:cNvSpPr txBox="1">
                <a:spLocks noRot="1" noChangeAspect="1" noMove="1" noResize="1" noEditPoints="1" noAdjustHandles="1" noChangeArrowheads="1" noChangeShapeType="1" noTextEdit="1"/>
              </p:cNvSpPr>
              <p:nvPr/>
            </p:nvSpPr>
            <p:spPr>
              <a:xfrm>
                <a:off x="628650" y="3675817"/>
                <a:ext cx="789832" cy="369332"/>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371E755-E835-924D-B444-E5F8A7D20992}"/>
                  </a:ext>
                </a:extLst>
              </p:cNvPr>
              <p:cNvSpPr txBox="1"/>
              <p:nvPr/>
            </p:nvSpPr>
            <p:spPr>
              <a:xfrm>
                <a:off x="294071" y="4242271"/>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𝑡</m:t>
                      </m:r>
                    </m:oMath>
                  </m:oMathPara>
                </a14:m>
                <a:endParaRPr lang="en-US" dirty="0"/>
              </a:p>
            </p:txBody>
          </p:sp>
        </mc:Choice>
        <mc:Fallback xmlns="">
          <p:sp>
            <p:nvSpPr>
              <p:cNvPr id="17" name="TextBox 16">
                <a:extLst>
                  <a:ext uri="{FF2B5EF4-FFF2-40B4-BE49-F238E27FC236}">
                    <a16:creationId xmlns:a16="http://schemas.microsoft.com/office/drawing/2014/main" id="{0371E755-E835-924D-B444-E5F8A7D20992}"/>
                  </a:ext>
                </a:extLst>
              </p:cNvPr>
              <p:cNvSpPr txBox="1">
                <a:spLocks noRot="1" noChangeAspect="1" noMove="1" noResize="1" noEditPoints="1" noAdjustHandles="1" noChangeArrowheads="1" noChangeShapeType="1" noTextEdit="1"/>
              </p:cNvSpPr>
              <p:nvPr/>
            </p:nvSpPr>
            <p:spPr>
              <a:xfrm>
                <a:off x="294071" y="4242271"/>
                <a:ext cx="334579" cy="369332"/>
              </a:xfrm>
              <a:prstGeom prst="rect">
                <a:avLst/>
              </a:prstGeom>
              <a:blipFill>
                <a:blip r:embed="rId9"/>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7074A8A8-0493-3443-BAE3-AC44CC3F5C00}"/>
              </a:ext>
            </a:extLst>
          </p:cNvPr>
          <p:cNvSpPr txBox="1"/>
          <p:nvPr/>
        </p:nvSpPr>
        <p:spPr>
          <a:xfrm>
            <a:off x="389992" y="6284763"/>
            <a:ext cx="4311052" cy="369332"/>
          </a:xfrm>
          <a:prstGeom prst="rect">
            <a:avLst/>
          </a:prstGeom>
          <a:noFill/>
        </p:spPr>
        <p:txBody>
          <a:bodyPr wrap="none" rtlCol="0">
            <a:spAutoFit/>
          </a:bodyPr>
          <a:lstStyle/>
          <a:p>
            <a:r>
              <a:rPr lang="en-US" dirty="0"/>
              <a:t>Traffic matrix of </a:t>
            </a:r>
            <a:r>
              <a:rPr lang="en-US" dirty="0">
                <a:solidFill>
                  <a:srgbClr val="EE4D54"/>
                </a:solidFill>
              </a:rPr>
              <a:t>backbone</a:t>
            </a:r>
            <a:r>
              <a:rPr lang="en-US" dirty="0"/>
              <a:t> network at time t</a:t>
            </a:r>
          </a:p>
        </p:txBody>
      </p:sp>
    </p:spTree>
    <p:extLst>
      <p:ext uri="{BB962C8B-B14F-4D97-AF65-F5344CB8AC3E}">
        <p14:creationId xmlns:p14="http://schemas.microsoft.com/office/powerpoint/2010/main" val="557717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201040"/>
            <a:ext cx="7886700" cy="876652"/>
          </a:xfrm>
        </p:spPr>
        <p:txBody>
          <a:bodyPr>
            <a:normAutofit/>
          </a:bodyPr>
          <a:lstStyle/>
          <a:p>
            <a:r>
              <a:rPr lang="en-US" sz="3200" dirty="0"/>
              <a:t>References</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40</a:t>
            </a:fld>
            <a:endParaRPr lang="en-US"/>
          </a:p>
        </p:txBody>
      </p:sp>
      <p:sp>
        <p:nvSpPr>
          <p:cNvPr id="3" name="TextBox 2">
            <a:extLst>
              <a:ext uri="{FF2B5EF4-FFF2-40B4-BE49-F238E27FC236}">
                <a16:creationId xmlns:a16="http://schemas.microsoft.com/office/drawing/2014/main" id="{FC17E3C1-375F-6E43-BDD7-7224CF57333E}"/>
              </a:ext>
            </a:extLst>
          </p:cNvPr>
          <p:cNvSpPr txBox="1"/>
          <p:nvPr/>
        </p:nvSpPr>
        <p:spPr>
          <a:xfrm>
            <a:off x="470900" y="987777"/>
            <a:ext cx="8485209" cy="5401479"/>
          </a:xfrm>
          <a:prstGeom prst="rect">
            <a:avLst/>
          </a:prstGeom>
          <a:noFill/>
        </p:spPr>
        <p:txBody>
          <a:bodyPr wrap="square" rtlCol="0">
            <a:spAutoFit/>
          </a:bodyPr>
          <a:lstStyle/>
          <a:p>
            <a:r>
              <a:rPr lang="en-US" sz="1500" dirty="0"/>
              <a:t>[1] "Recent Advances in Networking", Volume 1, ACM SIGCOMM eBook, August 2013</a:t>
            </a:r>
          </a:p>
          <a:p>
            <a:r>
              <a:rPr lang="en-US" sz="1500" dirty="0"/>
              <a:t>[2] </a:t>
            </a:r>
            <a:r>
              <a:rPr lang="en-US" sz="1500" dirty="0" err="1"/>
              <a:t>Vardi</a:t>
            </a:r>
            <a:r>
              <a:rPr lang="en-US" sz="1500" dirty="0"/>
              <a:t>, Yehuda. "Network tomography: Estimating source-destination traffic intensities from link    data." Journal of the American statistical association 91.433 (1996): 365-377</a:t>
            </a:r>
          </a:p>
          <a:p>
            <a:r>
              <a:rPr lang="en-US" sz="1500" dirty="0"/>
              <a:t>[3] Zhang, Yin, et al. "Spatial-temporal compressive sensing and internet traffic matrices." ACM SIGCOMM Computer Communication Review. Vol. 39. No. 4. ACM, 2009.</a:t>
            </a:r>
          </a:p>
          <a:p>
            <a:r>
              <a:rPr lang="en-US" sz="1500" dirty="0"/>
              <a:t>[4] </a:t>
            </a:r>
            <a:r>
              <a:rPr lang="en-US" sz="1500" dirty="0" err="1"/>
              <a:t>Malboubi</a:t>
            </a:r>
            <a:r>
              <a:rPr lang="en-US" sz="1500" dirty="0"/>
              <a:t>, M., Wang, L., </a:t>
            </a:r>
            <a:r>
              <a:rPr lang="en-US" sz="1500" dirty="0" err="1"/>
              <a:t>Chuah</a:t>
            </a:r>
            <a:r>
              <a:rPr lang="en-US" sz="1500" dirty="0"/>
              <a:t>, C. N., &amp; Sharma, P. (2014). Intelligent SDN based traffic (de)Aggregation and Measurement Paradigm (</a:t>
            </a:r>
            <a:r>
              <a:rPr lang="en-US" sz="1500" dirty="0" err="1"/>
              <a:t>iSTAMP</a:t>
            </a:r>
            <a:r>
              <a:rPr lang="en-US" sz="1500" dirty="0"/>
              <a:t>). </a:t>
            </a:r>
            <a:r>
              <a:rPr lang="en-US" sz="1500" i="1" dirty="0"/>
              <a:t>Proceedings - IEEE INFOCOM</a:t>
            </a:r>
            <a:r>
              <a:rPr lang="en-US" sz="1500" dirty="0"/>
              <a:t>, 934–942.</a:t>
            </a:r>
          </a:p>
          <a:p>
            <a:r>
              <a:rPr lang="en-US" sz="1500" dirty="0"/>
              <a:t>[5] </a:t>
            </a:r>
            <a:r>
              <a:rPr lang="en-US" sz="1500" dirty="0" err="1"/>
              <a:t>Xie</a:t>
            </a:r>
            <a:r>
              <a:rPr lang="en-US" sz="1500" dirty="0"/>
              <a:t>, K., Wang, L., Wang, X., </a:t>
            </a:r>
            <a:r>
              <a:rPr lang="en-US" sz="1500" dirty="0" err="1"/>
              <a:t>Xie</a:t>
            </a:r>
            <a:r>
              <a:rPr lang="en-US" sz="1500" dirty="0"/>
              <a:t>, G., Zhang, G., </a:t>
            </a:r>
            <a:r>
              <a:rPr lang="en-US" sz="1500" dirty="0" err="1"/>
              <a:t>Xie</a:t>
            </a:r>
            <a:r>
              <a:rPr lang="en-US" sz="1500" dirty="0"/>
              <a:t>, D., &amp; Wen, J. (2015). Sequential and adaptive sampling for matrix completion in network monitoring systems. </a:t>
            </a:r>
            <a:r>
              <a:rPr lang="en-US" sz="1500" i="1" dirty="0"/>
              <a:t>Computer Communications (INFOCOM), 2015 IEEE Conference on</a:t>
            </a:r>
            <a:r>
              <a:rPr lang="en-US" sz="1500" dirty="0"/>
              <a:t>, 2443–2451. </a:t>
            </a:r>
          </a:p>
          <a:p>
            <a:r>
              <a:rPr lang="en-US" sz="1500" dirty="0"/>
              <a:t>[6] </a:t>
            </a:r>
            <a:r>
              <a:rPr lang="en-US" sz="1500" dirty="0" err="1"/>
              <a:t>Xie</a:t>
            </a:r>
            <a:r>
              <a:rPr lang="en-US" sz="1500" dirty="0"/>
              <a:t>, K., Wang, L., Wang, X., </a:t>
            </a:r>
            <a:r>
              <a:rPr lang="en-US" sz="1500" dirty="0" err="1"/>
              <a:t>Xie</a:t>
            </a:r>
            <a:r>
              <a:rPr lang="en-US" sz="1500" dirty="0"/>
              <a:t>, G., Wen, J., &amp; Zhang, G. (2016). Accurate recovery of Internet traffic data: A tensor completion approach. </a:t>
            </a:r>
            <a:r>
              <a:rPr lang="en-US" sz="1500" i="1" dirty="0"/>
              <a:t>Transaction on Networking</a:t>
            </a:r>
            <a:r>
              <a:rPr lang="en-US" sz="1500" dirty="0"/>
              <a:t>, </a:t>
            </a:r>
            <a:r>
              <a:rPr lang="en-US" sz="1500" i="1" dirty="0"/>
              <a:t>2016</a:t>
            </a:r>
            <a:r>
              <a:rPr lang="en-US" sz="1500" dirty="0"/>
              <a:t>–</a:t>
            </a:r>
            <a:r>
              <a:rPr lang="en-US" sz="1500" i="1" dirty="0"/>
              <a:t>July</a:t>
            </a:r>
            <a:r>
              <a:rPr lang="en-US" sz="1500" dirty="0"/>
              <a:t>, 1–14. </a:t>
            </a:r>
          </a:p>
          <a:p>
            <a:r>
              <a:rPr lang="en-US" sz="1500" dirty="0"/>
              <a:t>[7] </a:t>
            </a:r>
            <a:r>
              <a:rPr lang="en-US" sz="1500" dirty="0" err="1"/>
              <a:t>Nie</a:t>
            </a:r>
            <a:r>
              <a:rPr lang="en-US" sz="1500" dirty="0"/>
              <a:t>, L., Jiang, D., Guo, L., &amp; Yu, S. (2016). Traffic matrix prediction and estimation based on deep learning in large-scale IP backbone networks. </a:t>
            </a:r>
            <a:r>
              <a:rPr lang="en-US" sz="1500" i="1" dirty="0"/>
              <a:t>Journal of Network and Computer Applications</a:t>
            </a:r>
            <a:r>
              <a:rPr lang="en-US" sz="1500" dirty="0"/>
              <a:t>, </a:t>
            </a:r>
            <a:r>
              <a:rPr lang="en-US" sz="1500" i="1" dirty="0"/>
              <a:t>76</a:t>
            </a:r>
            <a:r>
              <a:rPr lang="en-US" sz="1500" dirty="0"/>
              <a:t>(October), 16–22. </a:t>
            </a:r>
          </a:p>
          <a:p>
            <a:r>
              <a:rPr lang="en-US" sz="1500" dirty="0"/>
              <a:t>[8] </a:t>
            </a:r>
            <a:r>
              <a:rPr lang="en-US" sz="1500" dirty="0" err="1"/>
              <a:t>Xie</a:t>
            </a:r>
            <a:r>
              <a:rPr lang="en-US" sz="1500" dirty="0"/>
              <a:t>, </a:t>
            </a:r>
            <a:r>
              <a:rPr lang="en-US" sz="1500" dirty="0" err="1"/>
              <a:t>Kun</a:t>
            </a:r>
            <a:r>
              <a:rPr lang="en-US" sz="1500" dirty="0"/>
              <a:t>, et al. "Accurate recovery of Internet traffic data under dynamic measurements." </a:t>
            </a:r>
            <a:r>
              <a:rPr lang="en-US" sz="1500" i="1" dirty="0"/>
              <a:t>INFOCOM 2017-IEEE Conference on Computer Communications, IEEE</a:t>
            </a:r>
            <a:r>
              <a:rPr lang="en-US" sz="1500" dirty="0"/>
              <a:t>. IEEE, 2017.</a:t>
            </a:r>
          </a:p>
          <a:p>
            <a:r>
              <a:rPr lang="en-US" sz="1500" dirty="0"/>
              <a:t>[9] Cao, X., Zhong, Y., Zhou, Y., Wang, J., Zhu, C., &amp; Zhang, W. (2017). Interactive temporal recurrent convolution network for traffic prediction in data centers. </a:t>
            </a:r>
            <a:r>
              <a:rPr lang="en-US" sz="1500" i="1" dirty="0"/>
              <a:t>IEEE Access</a:t>
            </a:r>
            <a:r>
              <a:rPr lang="en-US" sz="1500" dirty="0"/>
              <a:t>, </a:t>
            </a:r>
            <a:r>
              <a:rPr lang="en-US" sz="1500" i="1" dirty="0"/>
              <a:t>6</a:t>
            </a:r>
            <a:r>
              <a:rPr lang="en-US" sz="1500" dirty="0"/>
              <a:t>, 5276–5289. </a:t>
            </a:r>
          </a:p>
          <a:p>
            <a:r>
              <a:rPr lang="en-US" sz="1500" dirty="0"/>
              <a:t>[10] Wang, J., Tang, J., Xu, Z., Wang, Y., </a:t>
            </a:r>
            <a:r>
              <a:rPr lang="en-US" sz="1500" dirty="0" err="1"/>
              <a:t>Xue</a:t>
            </a:r>
            <a:r>
              <a:rPr lang="en-US" sz="1500" dirty="0"/>
              <a:t>, G., Zhang, X., &amp; Yang, D. (2017). Spatiotemporal modeling and prediction in cellular networks: A big data enabled deep learning approach. </a:t>
            </a:r>
            <a:r>
              <a:rPr lang="en-US" sz="1500" i="1" dirty="0"/>
              <a:t>IEEE INFOCOM 2017 - IEEE Conference on Computer Communications</a:t>
            </a:r>
            <a:r>
              <a:rPr lang="en-US" sz="1500" dirty="0"/>
              <a:t>, 1–9. </a:t>
            </a:r>
          </a:p>
          <a:p>
            <a:r>
              <a:rPr lang="en-US" sz="1500" dirty="0"/>
              <a:t>[11] </a:t>
            </a:r>
          </a:p>
          <a:p>
            <a:endParaRPr lang="en-US" sz="1500" dirty="0"/>
          </a:p>
        </p:txBody>
      </p:sp>
      <p:cxnSp>
        <p:nvCxnSpPr>
          <p:cNvPr id="7" name="Straight Connector 6">
            <a:extLst>
              <a:ext uri="{FF2B5EF4-FFF2-40B4-BE49-F238E27FC236}">
                <a16:creationId xmlns:a16="http://schemas.microsoft.com/office/drawing/2014/main" id="{A6966421-4F5B-E449-AF13-6279FC26B88B}"/>
              </a:ext>
            </a:extLst>
          </p:cNvPr>
          <p:cNvCxnSpPr>
            <a:cxnSpLocks/>
          </p:cNvCxnSpPr>
          <p:nvPr/>
        </p:nvCxnSpPr>
        <p:spPr>
          <a:xfrm>
            <a:off x="628650" y="34553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362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99AF5A9-3730-D640-9752-1F50F1FB9EE9}"/>
              </a:ext>
            </a:extLst>
          </p:cNvPr>
          <p:cNvSpPr>
            <a:spLocks noGrp="1"/>
          </p:cNvSpPr>
          <p:nvPr>
            <p:ph type="sldNum" sz="quarter" idx="12"/>
          </p:nvPr>
        </p:nvSpPr>
        <p:spPr/>
        <p:txBody>
          <a:bodyPr/>
          <a:lstStyle/>
          <a:p>
            <a:fld id="{61D55499-0115-0049-89CD-CC8763871F84}" type="slidenum">
              <a:rPr lang="en-US" smtClean="0"/>
              <a:t>41</a:t>
            </a:fld>
            <a:endParaRPr lang="en-US"/>
          </a:p>
        </p:txBody>
      </p:sp>
      <p:sp>
        <p:nvSpPr>
          <p:cNvPr id="7" name="TextBox 6">
            <a:extLst>
              <a:ext uri="{FF2B5EF4-FFF2-40B4-BE49-F238E27FC236}">
                <a16:creationId xmlns:a16="http://schemas.microsoft.com/office/drawing/2014/main" id="{EF4A2EF2-3F43-544C-9915-75381B62C4A9}"/>
              </a:ext>
            </a:extLst>
          </p:cNvPr>
          <p:cNvSpPr txBox="1"/>
          <p:nvPr/>
        </p:nvSpPr>
        <p:spPr>
          <a:xfrm>
            <a:off x="2990765" y="2720622"/>
            <a:ext cx="3162469" cy="830997"/>
          </a:xfrm>
          <a:prstGeom prst="rect">
            <a:avLst/>
          </a:prstGeom>
          <a:noFill/>
        </p:spPr>
        <p:txBody>
          <a:bodyPr wrap="none" rtlCol="0">
            <a:spAutoFit/>
          </a:bodyPr>
          <a:lstStyle/>
          <a:p>
            <a:r>
              <a:rPr lang="en-US" sz="4800" dirty="0"/>
              <a:t>THANK YOU</a:t>
            </a:r>
          </a:p>
        </p:txBody>
      </p:sp>
    </p:spTree>
    <p:extLst>
      <p:ext uri="{BB962C8B-B14F-4D97-AF65-F5344CB8AC3E}">
        <p14:creationId xmlns:p14="http://schemas.microsoft.com/office/powerpoint/2010/main" val="244658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365127"/>
            <a:ext cx="7886700" cy="876652"/>
          </a:xfrm>
        </p:spPr>
        <p:txBody>
          <a:bodyPr>
            <a:normAutofit/>
          </a:bodyPr>
          <a:lstStyle/>
          <a:p>
            <a:r>
              <a:rPr lang="en-US" sz="2800" dirty="0"/>
              <a:t>Introduction</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5</a:t>
            </a:fld>
            <a:endParaRPr lang="en-US"/>
          </a:p>
        </p:txBody>
      </p:sp>
      <p:graphicFrame>
        <p:nvGraphicFramePr>
          <p:cNvPr id="10" name="Diagram 9">
            <a:extLst>
              <a:ext uri="{FF2B5EF4-FFF2-40B4-BE49-F238E27FC236}">
                <a16:creationId xmlns:a16="http://schemas.microsoft.com/office/drawing/2014/main" id="{0B1F452D-138C-DC4C-BBD2-757CB44106A9}"/>
              </a:ext>
            </a:extLst>
          </p:cNvPr>
          <p:cNvGraphicFramePr/>
          <p:nvPr>
            <p:extLst>
              <p:ext uri="{D42A27DB-BD31-4B8C-83A1-F6EECF244321}">
                <p14:modId xmlns:p14="http://schemas.microsoft.com/office/powerpoint/2010/main" val="796518757"/>
              </p:ext>
            </p:extLst>
          </p:nvPr>
        </p:nvGraphicFramePr>
        <p:xfrm>
          <a:off x="3061447" y="1021978"/>
          <a:ext cx="6096000" cy="452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a:extLst>
              <a:ext uri="{FF2B5EF4-FFF2-40B4-BE49-F238E27FC236}">
                <a16:creationId xmlns:a16="http://schemas.microsoft.com/office/drawing/2014/main" id="{3B5877D8-B058-0D49-8CBB-BB13EE360630}"/>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B101140-23CB-6C4C-8C7E-A3121E43CCEE}"/>
              </a:ext>
            </a:extLst>
          </p:cNvPr>
          <p:cNvSpPr txBox="1"/>
          <p:nvPr/>
        </p:nvSpPr>
        <p:spPr>
          <a:xfrm>
            <a:off x="3751190" y="2379022"/>
            <a:ext cx="1468730" cy="707886"/>
          </a:xfrm>
          <a:prstGeom prst="rect">
            <a:avLst/>
          </a:prstGeom>
          <a:noFill/>
        </p:spPr>
        <p:txBody>
          <a:bodyPr wrap="square" rtlCol="0">
            <a:spAutoFit/>
          </a:bodyPr>
          <a:lstStyle/>
          <a:p>
            <a:pPr algn="ctr"/>
            <a:r>
              <a:rPr lang="en-US" sz="2000" dirty="0"/>
              <a:t>QoS provisioning</a:t>
            </a:r>
          </a:p>
        </p:txBody>
      </p:sp>
      <p:sp>
        <p:nvSpPr>
          <p:cNvPr id="4" name="TextBox 3">
            <a:extLst>
              <a:ext uri="{FF2B5EF4-FFF2-40B4-BE49-F238E27FC236}">
                <a16:creationId xmlns:a16="http://schemas.microsoft.com/office/drawing/2014/main" id="{58B456F8-BE41-7548-8D2F-2D354BBE7EE8}"/>
              </a:ext>
            </a:extLst>
          </p:cNvPr>
          <p:cNvSpPr txBox="1"/>
          <p:nvPr/>
        </p:nvSpPr>
        <p:spPr>
          <a:xfrm>
            <a:off x="389425" y="1501858"/>
            <a:ext cx="3361765" cy="3170099"/>
          </a:xfrm>
          <a:prstGeom prst="rect">
            <a:avLst/>
          </a:prstGeom>
          <a:noFill/>
        </p:spPr>
        <p:txBody>
          <a:bodyPr wrap="square" rtlCol="0">
            <a:spAutoFit/>
          </a:bodyPr>
          <a:lstStyle/>
          <a:p>
            <a:pPr marL="285750" indent="-285750">
              <a:buFont typeface="Wingdings" pitchFamily="2" charset="2"/>
              <a:buChar char="v"/>
            </a:pPr>
            <a:r>
              <a:rPr lang="en-US" sz="2000" dirty="0"/>
              <a:t>Playing an </a:t>
            </a:r>
            <a:r>
              <a:rPr lang="en-US" sz="2000" dirty="0">
                <a:solidFill>
                  <a:srgbClr val="EE4D54"/>
                </a:solidFill>
              </a:rPr>
              <a:t>important roles </a:t>
            </a:r>
            <a:r>
              <a:rPr lang="en-US" sz="2000" dirty="0"/>
              <a:t>in wide range of network management applications. [1]</a:t>
            </a:r>
          </a:p>
          <a:p>
            <a:pPr marL="285750" indent="-285750">
              <a:buFont typeface="Wingdings" pitchFamily="2" charset="2"/>
              <a:buChar char="v"/>
            </a:pPr>
            <a:endParaRPr lang="en-US" sz="2000" dirty="0"/>
          </a:p>
          <a:p>
            <a:pPr marL="285750" indent="-285750">
              <a:buFont typeface="Wingdings" pitchFamily="2" charset="2"/>
              <a:buChar char="v"/>
            </a:pPr>
            <a:r>
              <a:rPr lang="en-US" sz="2000" dirty="0"/>
              <a:t>Measuring all the traffic network is </a:t>
            </a:r>
            <a:r>
              <a:rPr lang="en-US" sz="2000" dirty="0">
                <a:solidFill>
                  <a:srgbClr val="EE4D54"/>
                </a:solidFill>
              </a:rPr>
              <a:t>impractical </a:t>
            </a:r>
            <a:r>
              <a:rPr lang="en-US" sz="2000" dirty="0"/>
              <a:t>due to the monitoring resources constraints.</a:t>
            </a:r>
          </a:p>
          <a:p>
            <a:pPr marL="285750" indent="-285750">
              <a:buFont typeface="Wingdings" pitchFamily="2" charset="2"/>
              <a:buChar char="v"/>
            </a:pPr>
            <a:endParaRPr lang="en-US" sz="2000" dirty="0"/>
          </a:p>
        </p:txBody>
      </p:sp>
    </p:spTree>
    <p:extLst>
      <p:ext uri="{BB962C8B-B14F-4D97-AF65-F5344CB8AC3E}">
        <p14:creationId xmlns:p14="http://schemas.microsoft.com/office/powerpoint/2010/main" val="57076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365127"/>
            <a:ext cx="7886700" cy="876652"/>
          </a:xfrm>
        </p:spPr>
        <p:txBody>
          <a:bodyPr>
            <a:normAutofit/>
          </a:bodyPr>
          <a:lstStyle/>
          <a:p>
            <a:r>
              <a:rPr lang="en-US" sz="2800" dirty="0"/>
              <a:t>Related works</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6</a:t>
            </a:fld>
            <a:endParaRPr lang="en-US"/>
          </a:p>
        </p:txBody>
      </p:sp>
      <p:cxnSp>
        <p:nvCxnSpPr>
          <p:cNvPr id="7" name="Straight Connector 6">
            <a:extLst>
              <a:ext uri="{FF2B5EF4-FFF2-40B4-BE49-F238E27FC236}">
                <a16:creationId xmlns:a16="http://schemas.microsoft.com/office/drawing/2014/main" id="{3B5877D8-B058-0D49-8CBB-BB13EE360630}"/>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A45BA6B-EB2F-CC41-A70E-C489DAFFF0B5}"/>
              </a:ext>
            </a:extLst>
          </p:cNvPr>
          <p:cNvCxnSpPr>
            <a:cxnSpLocks/>
          </p:cNvCxnSpPr>
          <p:nvPr/>
        </p:nvCxnSpPr>
        <p:spPr>
          <a:xfrm>
            <a:off x="527188" y="4566290"/>
            <a:ext cx="1586794" cy="0"/>
          </a:xfrm>
          <a:prstGeom prst="straightConnector1">
            <a:avLst/>
          </a:prstGeom>
          <a:ln w="50800">
            <a:solidFill>
              <a:schemeClr val="accent6"/>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B657893-B807-664F-8DBE-4AE4A8449563}"/>
              </a:ext>
            </a:extLst>
          </p:cNvPr>
          <p:cNvSpPr/>
          <p:nvPr/>
        </p:nvSpPr>
        <p:spPr>
          <a:xfrm>
            <a:off x="1181944" y="4459045"/>
            <a:ext cx="203200" cy="214489"/>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C525234-33D6-B347-8292-628A74558BFB}"/>
              </a:ext>
            </a:extLst>
          </p:cNvPr>
          <p:cNvSpPr txBox="1"/>
          <p:nvPr/>
        </p:nvSpPr>
        <p:spPr>
          <a:xfrm>
            <a:off x="428397" y="3031839"/>
            <a:ext cx="2806186" cy="1200329"/>
          </a:xfrm>
          <a:prstGeom prst="rect">
            <a:avLst/>
          </a:prstGeom>
          <a:solidFill>
            <a:schemeClr val="accent6">
              <a:lumMod val="20000"/>
              <a:lumOff val="80000"/>
            </a:schemeClr>
          </a:solidFill>
        </p:spPr>
        <p:txBody>
          <a:bodyPr wrap="square" rtlCol="0">
            <a:spAutoFit/>
          </a:bodyPr>
          <a:lstStyle/>
          <a:p>
            <a:r>
              <a:rPr lang="en-US" b="1" u="sng" dirty="0"/>
              <a:t>ASA journal</a:t>
            </a:r>
          </a:p>
          <a:p>
            <a:r>
              <a:rPr lang="en-US" dirty="0"/>
              <a:t>Estimating traffic from link count and routing information [2].</a:t>
            </a:r>
          </a:p>
        </p:txBody>
      </p:sp>
      <p:cxnSp>
        <p:nvCxnSpPr>
          <p:cNvPr id="15" name="Straight Connector 14">
            <a:extLst>
              <a:ext uri="{FF2B5EF4-FFF2-40B4-BE49-F238E27FC236}">
                <a16:creationId xmlns:a16="http://schemas.microsoft.com/office/drawing/2014/main" id="{A73C2597-64C3-3C4B-8C4A-B13B59033C0A}"/>
              </a:ext>
            </a:extLst>
          </p:cNvPr>
          <p:cNvCxnSpPr>
            <a:cxnSpLocks/>
            <a:stCxn id="13" idx="0"/>
            <a:endCxn id="14" idx="2"/>
          </p:cNvCxnSpPr>
          <p:nvPr/>
        </p:nvCxnSpPr>
        <p:spPr>
          <a:xfrm flipV="1">
            <a:off x="1283544" y="4232168"/>
            <a:ext cx="547946" cy="22687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736A87B-E5AA-5348-A874-A047B894FF3C}"/>
              </a:ext>
            </a:extLst>
          </p:cNvPr>
          <p:cNvSpPr txBox="1"/>
          <p:nvPr/>
        </p:nvSpPr>
        <p:spPr>
          <a:xfrm>
            <a:off x="4117329" y="3031839"/>
            <a:ext cx="2953253" cy="1200329"/>
          </a:xfrm>
          <a:prstGeom prst="rect">
            <a:avLst/>
          </a:prstGeom>
          <a:solidFill>
            <a:schemeClr val="accent6">
              <a:lumMod val="20000"/>
              <a:lumOff val="80000"/>
            </a:schemeClr>
          </a:solidFill>
          <a:ln>
            <a:solidFill>
              <a:schemeClr val="accent6">
                <a:lumMod val="20000"/>
                <a:lumOff val="80000"/>
              </a:schemeClr>
            </a:solidFill>
          </a:ln>
        </p:spPr>
        <p:txBody>
          <a:bodyPr wrap="square" rtlCol="0">
            <a:spAutoFit/>
          </a:bodyPr>
          <a:lstStyle/>
          <a:p>
            <a:r>
              <a:rPr lang="en-US" b="1" u="sng" dirty="0"/>
              <a:t>Infocom</a:t>
            </a:r>
          </a:p>
          <a:p>
            <a:r>
              <a:rPr lang="en-US" dirty="0"/>
              <a:t>SDN-based traffic aggregation and measurement paradigm [4].</a:t>
            </a:r>
          </a:p>
        </p:txBody>
      </p:sp>
      <p:cxnSp>
        <p:nvCxnSpPr>
          <p:cNvPr id="23" name="Straight Connector 22">
            <a:extLst>
              <a:ext uri="{FF2B5EF4-FFF2-40B4-BE49-F238E27FC236}">
                <a16:creationId xmlns:a16="http://schemas.microsoft.com/office/drawing/2014/main" id="{92304F50-FC8A-4549-9C79-8684CA910F0A}"/>
              </a:ext>
            </a:extLst>
          </p:cNvPr>
          <p:cNvCxnSpPr>
            <a:cxnSpLocks/>
            <a:stCxn id="80" idx="0"/>
            <a:endCxn id="20" idx="2"/>
          </p:cNvCxnSpPr>
          <p:nvPr/>
        </p:nvCxnSpPr>
        <p:spPr>
          <a:xfrm flipV="1">
            <a:off x="5593956" y="4232168"/>
            <a:ext cx="0" cy="22687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6FB9803-DC23-2B49-813C-24036EFADA12}"/>
              </a:ext>
            </a:extLst>
          </p:cNvPr>
          <p:cNvSpPr txBox="1"/>
          <p:nvPr/>
        </p:nvSpPr>
        <p:spPr>
          <a:xfrm>
            <a:off x="957172" y="4695377"/>
            <a:ext cx="652743" cy="369332"/>
          </a:xfrm>
          <a:prstGeom prst="rect">
            <a:avLst/>
          </a:prstGeom>
          <a:noFill/>
        </p:spPr>
        <p:txBody>
          <a:bodyPr wrap="none" rtlCol="0">
            <a:spAutoFit/>
          </a:bodyPr>
          <a:lstStyle/>
          <a:p>
            <a:r>
              <a:rPr lang="en-US" b="1" dirty="0"/>
              <a:t>1996</a:t>
            </a:r>
          </a:p>
        </p:txBody>
      </p:sp>
      <p:sp>
        <p:nvSpPr>
          <p:cNvPr id="25" name="TextBox 24">
            <a:extLst>
              <a:ext uri="{FF2B5EF4-FFF2-40B4-BE49-F238E27FC236}">
                <a16:creationId xmlns:a16="http://schemas.microsoft.com/office/drawing/2014/main" id="{F4EDFF7D-B844-1C40-A68B-011BF28E30C1}"/>
              </a:ext>
            </a:extLst>
          </p:cNvPr>
          <p:cNvSpPr txBox="1"/>
          <p:nvPr/>
        </p:nvSpPr>
        <p:spPr>
          <a:xfrm>
            <a:off x="3234583" y="4662959"/>
            <a:ext cx="652743" cy="369332"/>
          </a:xfrm>
          <a:prstGeom prst="rect">
            <a:avLst/>
          </a:prstGeom>
          <a:noFill/>
        </p:spPr>
        <p:txBody>
          <a:bodyPr wrap="none" rtlCol="0">
            <a:spAutoFit/>
          </a:bodyPr>
          <a:lstStyle/>
          <a:p>
            <a:r>
              <a:rPr lang="en-US" b="1" dirty="0"/>
              <a:t>2009</a:t>
            </a:r>
          </a:p>
        </p:txBody>
      </p:sp>
      <p:sp>
        <p:nvSpPr>
          <p:cNvPr id="26" name="TextBox 25">
            <a:extLst>
              <a:ext uri="{FF2B5EF4-FFF2-40B4-BE49-F238E27FC236}">
                <a16:creationId xmlns:a16="http://schemas.microsoft.com/office/drawing/2014/main" id="{4070417E-802B-3F49-AFDA-1E8CE198A6B5}"/>
              </a:ext>
            </a:extLst>
          </p:cNvPr>
          <p:cNvSpPr txBox="1"/>
          <p:nvPr/>
        </p:nvSpPr>
        <p:spPr>
          <a:xfrm>
            <a:off x="5339426" y="4695377"/>
            <a:ext cx="652743" cy="369332"/>
          </a:xfrm>
          <a:prstGeom prst="rect">
            <a:avLst/>
          </a:prstGeom>
          <a:noFill/>
        </p:spPr>
        <p:txBody>
          <a:bodyPr wrap="none" rtlCol="0">
            <a:spAutoFit/>
          </a:bodyPr>
          <a:lstStyle/>
          <a:p>
            <a:r>
              <a:rPr lang="en-US" b="1" dirty="0"/>
              <a:t>2014</a:t>
            </a:r>
          </a:p>
        </p:txBody>
      </p:sp>
      <p:sp>
        <p:nvSpPr>
          <p:cNvPr id="30" name="TextBox 29">
            <a:extLst>
              <a:ext uri="{FF2B5EF4-FFF2-40B4-BE49-F238E27FC236}">
                <a16:creationId xmlns:a16="http://schemas.microsoft.com/office/drawing/2014/main" id="{0EB6CE95-5FA1-FC44-B957-74F55D0A735B}"/>
              </a:ext>
            </a:extLst>
          </p:cNvPr>
          <p:cNvSpPr txBox="1"/>
          <p:nvPr/>
        </p:nvSpPr>
        <p:spPr>
          <a:xfrm>
            <a:off x="7811850" y="4662959"/>
            <a:ext cx="652743" cy="369332"/>
          </a:xfrm>
          <a:prstGeom prst="rect">
            <a:avLst/>
          </a:prstGeom>
          <a:noFill/>
        </p:spPr>
        <p:txBody>
          <a:bodyPr wrap="none" rtlCol="0">
            <a:spAutoFit/>
          </a:bodyPr>
          <a:lstStyle/>
          <a:p>
            <a:r>
              <a:rPr lang="en-US" b="1" dirty="0"/>
              <a:t>2015</a:t>
            </a:r>
          </a:p>
        </p:txBody>
      </p:sp>
      <p:sp>
        <p:nvSpPr>
          <p:cNvPr id="33" name="TextBox 32">
            <a:extLst>
              <a:ext uri="{FF2B5EF4-FFF2-40B4-BE49-F238E27FC236}">
                <a16:creationId xmlns:a16="http://schemas.microsoft.com/office/drawing/2014/main" id="{7658D2C9-CEEA-7E4B-A9C9-7AE0710BD2BC}"/>
              </a:ext>
            </a:extLst>
          </p:cNvPr>
          <p:cNvSpPr txBox="1"/>
          <p:nvPr/>
        </p:nvSpPr>
        <p:spPr>
          <a:xfrm>
            <a:off x="2949099" y="5102657"/>
            <a:ext cx="1873065" cy="1477328"/>
          </a:xfrm>
          <a:prstGeom prst="rect">
            <a:avLst/>
          </a:prstGeom>
          <a:solidFill>
            <a:schemeClr val="accent2">
              <a:lumMod val="40000"/>
              <a:lumOff val="60000"/>
            </a:schemeClr>
          </a:solidFill>
          <a:ln>
            <a:solidFill>
              <a:schemeClr val="accent2">
                <a:lumMod val="40000"/>
                <a:lumOff val="60000"/>
              </a:schemeClr>
            </a:solidFill>
          </a:ln>
        </p:spPr>
        <p:txBody>
          <a:bodyPr wrap="square" rtlCol="0">
            <a:spAutoFit/>
          </a:bodyPr>
          <a:lstStyle/>
          <a:p>
            <a:r>
              <a:rPr lang="en-US" b="1" u="sng" dirty="0" err="1"/>
              <a:t>Sigcomm</a:t>
            </a:r>
            <a:r>
              <a:rPr lang="en-US" b="1" u="sng" dirty="0"/>
              <a:t>:</a:t>
            </a:r>
          </a:p>
          <a:p>
            <a:r>
              <a:rPr lang="en-US" dirty="0"/>
              <a:t>Spatial-temporal Compressive sensing approach [3].</a:t>
            </a:r>
          </a:p>
        </p:txBody>
      </p:sp>
      <p:cxnSp>
        <p:nvCxnSpPr>
          <p:cNvPr id="34" name="Straight Connector 33">
            <a:extLst>
              <a:ext uri="{FF2B5EF4-FFF2-40B4-BE49-F238E27FC236}">
                <a16:creationId xmlns:a16="http://schemas.microsoft.com/office/drawing/2014/main" id="{43B148D6-4F2D-A64A-9E10-9B5A024B05AD}"/>
              </a:ext>
            </a:extLst>
          </p:cNvPr>
          <p:cNvCxnSpPr>
            <a:cxnSpLocks/>
            <a:stCxn id="44" idx="4"/>
            <a:endCxn id="33" idx="0"/>
          </p:cNvCxnSpPr>
          <p:nvPr/>
        </p:nvCxnSpPr>
        <p:spPr>
          <a:xfrm flipH="1">
            <a:off x="3885632" y="4674241"/>
            <a:ext cx="1" cy="4284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FBFADAB-F65E-CD42-A8B9-B96DFB0EDA50}"/>
              </a:ext>
            </a:extLst>
          </p:cNvPr>
          <p:cNvSpPr txBox="1"/>
          <p:nvPr/>
        </p:nvSpPr>
        <p:spPr>
          <a:xfrm>
            <a:off x="6623458" y="5102657"/>
            <a:ext cx="1965736" cy="1200329"/>
          </a:xfrm>
          <a:prstGeom prst="rect">
            <a:avLst/>
          </a:prstGeom>
          <a:solidFill>
            <a:schemeClr val="accent2">
              <a:lumMod val="40000"/>
              <a:lumOff val="60000"/>
            </a:schemeClr>
          </a:solidFill>
        </p:spPr>
        <p:txBody>
          <a:bodyPr wrap="square" rtlCol="0">
            <a:spAutoFit/>
          </a:bodyPr>
          <a:lstStyle/>
          <a:p>
            <a:r>
              <a:rPr lang="en-US" b="1" u="sng" dirty="0"/>
              <a:t>Infocom</a:t>
            </a:r>
          </a:p>
          <a:p>
            <a:r>
              <a:rPr lang="en-US" dirty="0"/>
              <a:t>Adaptive sampling for traffic completion [5].</a:t>
            </a:r>
          </a:p>
        </p:txBody>
      </p:sp>
      <p:cxnSp>
        <p:nvCxnSpPr>
          <p:cNvPr id="36" name="Straight Connector 35">
            <a:extLst>
              <a:ext uri="{FF2B5EF4-FFF2-40B4-BE49-F238E27FC236}">
                <a16:creationId xmlns:a16="http://schemas.microsoft.com/office/drawing/2014/main" id="{B2E44E75-6179-DD42-B714-A8D59206A303}"/>
              </a:ext>
            </a:extLst>
          </p:cNvPr>
          <p:cNvCxnSpPr>
            <a:cxnSpLocks/>
            <a:endCxn id="35" idx="0"/>
          </p:cNvCxnSpPr>
          <p:nvPr/>
        </p:nvCxnSpPr>
        <p:spPr>
          <a:xfrm>
            <a:off x="7606326" y="4384757"/>
            <a:ext cx="0" cy="7179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0FD5B92-22DD-244E-808D-52140355DFC1}"/>
              </a:ext>
            </a:extLst>
          </p:cNvPr>
          <p:cNvCxnSpPr>
            <a:cxnSpLocks/>
          </p:cNvCxnSpPr>
          <p:nvPr/>
        </p:nvCxnSpPr>
        <p:spPr>
          <a:xfrm>
            <a:off x="2113982" y="4566290"/>
            <a:ext cx="816429" cy="0"/>
          </a:xfrm>
          <a:prstGeom prst="straightConnector1">
            <a:avLst/>
          </a:prstGeom>
          <a:ln w="50800">
            <a:solidFill>
              <a:schemeClr val="accent6"/>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EE901D5-87CC-4E4F-9BB8-DD88F839BF82}"/>
              </a:ext>
            </a:extLst>
          </p:cNvPr>
          <p:cNvCxnSpPr>
            <a:cxnSpLocks/>
          </p:cNvCxnSpPr>
          <p:nvPr/>
        </p:nvCxnSpPr>
        <p:spPr>
          <a:xfrm>
            <a:off x="2938475" y="4566290"/>
            <a:ext cx="1391789" cy="0"/>
          </a:xfrm>
          <a:prstGeom prst="straightConnector1">
            <a:avLst/>
          </a:prstGeom>
          <a:ln w="50800">
            <a:solidFill>
              <a:schemeClr val="accent6"/>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AB8A3C2-205E-3046-A719-C16939564CF0}"/>
              </a:ext>
            </a:extLst>
          </p:cNvPr>
          <p:cNvSpPr/>
          <p:nvPr/>
        </p:nvSpPr>
        <p:spPr>
          <a:xfrm>
            <a:off x="3784033" y="4459752"/>
            <a:ext cx="203200" cy="214489"/>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4F11545E-DC86-0549-8FB5-B09403BB7DDE}"/>
              </a:ext>
            </a:extLst>
          </p:cNvPr>
          <p:cNvCxnSpPr>
            <a:cxnSpLocks/>
          </p:cNvCxnSpPr>
          <p:nvPr/>
        </p:nvCxnSpPr>
        <p:spPr>
          <a:xfrm>
            <a:off x="4330264" y="4566290"/>
            <a:ext cx="816429" cy="0"/>
          </a:xfrm>
          <a:prstGeom prst="straightConnector1">
            <a:avLst/>
          </a:prstGeom>
          <a:ln w="50800">
            <a:solidFill>
              <a:schemeClr val="accent6"/>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689DA9B-69D1-5244-B6FA-C949B73B86F7}"/>
              </a:ext>
            </a:extLst>
          </p:cNvPr>
          <p:cNvCxnSpPr>
            <a:cxnSpLocks/>
          </p:cNvCxnSpPr>
          <p:nvPr/>
        </p:nvCxnSpPr>
        <p:spPr>
          <a:xfrm>
            <a:off x="4999661" y="4566290"/>
            <a:ext cx="4144339" cy="0"/>
          </a:xfrm>
          <a:prstGeom prst="straightConnector1">
            <a:avLst/>
          </a:prstGeom>
          <a:ln w="50800">
            <a:solidFill>
              <a:schemeClr val="accent6"/>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8D498512-3EA1-EA49-AB34-5D05D1F33C2A}"/>
              </a:ext>
            </a:extLst>
          </p:cNvPr>
          <p:cNvSpPr/>
          <p:nvPr/>
        </p:nvSpPr>
        <p:spPr>
          <a:xfrm>
            <a:off x="5492356" y="4459044"/>
            <a:ext cx="203200" cy="214489"/>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E70315D7-349D-164D-8204-277DE0A9BAE0}"/>
              </a:ext>
            </a:extLst>
          </p:cNvPr>
          <p:cNvSpPr/>
          <p:nvPr/>
        </p:nvSpPr>
        <p:spPr>
          <a:xfrm>
            <a:off x="7515237" y="4463853"/>
            <a:ext cx="203200" cy="214489"/>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6" name="Table 95">
            <a:extLst>
              <a:ext uri="{FF2B5EF4-FFF2-40B4-BE49-F238E27FC236}">
                <a16:creationId xmlns:a16="http://schemas.microsoft.com/office/drawing/2014/main" id="{3F4C1D5F-9282-904A-A434-D38B13025735}"/>
              </a:ext>
            </a:extLst>
          </p:cNvPr>
          <p:cNvGraphicFramePr>
            <a:graphicFrameLocks noGrp="1"/>
          </p:cNvGraphicFramePr>
          <p:nvPr>
            <p:extLst>
              <p:ext uri="{D42A27DB-BD31-4B8C-83A1-F6EECF244321}">
                <p14:modId xmlns:p14="http://schemas.microsoft.com/office/powerpoint/2010/main" val="3978572523"/>
              </p:ext>
            </p:extLst>
          </p:nvPr>
        </p:nvGraphicFramePr>
        <p:xfrm>
          <a:off x="3987233" y="256861"/>
          <a:ext cx="4715334" cy="1632965"/>
        </p:xfrm>
        <a:graphic>
          <a:graphicData uri="http://schemas.openxmlformats.org/drawingml/2006/table">
            <a:tbl>
              <a:tblPr firstRow="1" bandRow="1">
                <a:tableStyleId>{5940675A-B579-460E-94D1-54222C63F5DA}</a:tableStyleId>
              </a:tblPr>
              <a:tblGrid>
                <a:gridCol w="500684">
                  <a:extLst>
                    <a:ext uri="{9D8B030D-6E8A-4147-A177-3AD203B41FA5}">
                      <a16:colId xmlns:a16="http://schemas.microsoft.com/office/drawing/2014/main" val="586521663"/>
                    </a:ext>
                  </a:extLst>
                </a:gridCol>
                <a:gridCol w="4214650">
                  <a:extLst>
                    <a:ext uri="{9D8B030D-6E8A-4147-A177-3AD203B41FA5}">
                      <a16:colId xmlns:a16="http://schemas.microsoft.com/office/drawing/2014/main" val="375047769"/>
                    </a:ext>
                  </a:extLst>
                </a:gridCol>
              </a:tblGrid>
              <a:tr h="583967">
                <a:tc>
                  <a:txBody>
                    <a:bodyPr/>
                    <a:lstStyle/>
                    <a:p>
                      <a:endParaRPr lang="en-US" dirty="0"/>
                    </a:p>
                  </a:txBody>
                  <a:tcPr>
                    <a:solidFill>
                      <a:schemeClr val="accent6">
                        <a:lumMod val="40000"/>
                        <a:lumOff val="60000"/>
                      </a:schemeClr>
                    </a:solidFill>
                  </a:tcPr>
                </a:tc>
                <a:tc>
                  <a:txBody>
                    <a:bodyPr/>
                    <a:lstStyle/>
                    <a:p>
                      <a:r>
                        <a:rPr lang="en-US" dirty="0"/>
                        <a:t>Network tomography</a:t>
                      </a:r>
                    </a:p>
                  </a:txBody>
                  <a:tcPr/>
                </a:tc>
                <a:extLst>
                  <a:ext uri="{0D108BD9-81ED-4DB2-BD59-A6C34878D82A}">
                    <a16:rowId xmlns:a16="http://schemas.microsoft.com/office/drawing/2014/main" val="2425210084"/>
                  </a:ext>
                </a:extLst>
              </a:tr>
              <a:tr h="500935">
                <a:tc>
                  <a:txBody>
                    <a:bodyPr/>
                    <a:lstStyle/>
                    <a:p>
                      <a:endParaRPr lang="en-US" dirty="0"/>
                    </a:p>
                  </a:txBody>
                  <a:tcPr>
                    <a:solidFill>
                      <a:schemeClr val="accent2">
                        <a:lumMod val="40000"/>
                        <a:lumOff val="60000"/>
                      </a:schemeClr>
                    </a:solidFill>
                  </a:tcPr>
                </a:tc>
                <a:tc>
                  <a:txBody>
                    <a:bodyPr/>
                    <a:lstStyle/>
                    <a:p>
                      <a:r>
                        <a:rPr lang="en-US" dirty="0"/>
                        <a:t>Traffic interpolation using Compressive Sensing and Matrix Completion</a:t>
                      </a:r>
                    </a:p>
                  </a:txBody>
                  <a:tcPr/>
                </a:tc>
                <a:extLst>
                  <a:ext uri="{0D108BD9-81ED-4DB2-BD59-A6C34878D82A}">
                    <a16:rowId xmlns:a16="http://schemas.microsoft.com/office/drawing/2014/main" val="3232446725"/>
                  </a:ext>
                </a:extLst>
              </a:tr>
              <a:tr h="408918">
                <a:tc>
                  <a:txBody>
                    <a:bodyPr/>
                    <a:lstStyle/>
                    <a:p>
                      <a:endParaRPr lang="en-US" dirty="0"/>
                    </a:p>
                  </a:txBody>
                  <a:tcPr>
                    <a:solidFill>
                      <a:schemeClr val="accent1">
                        <a:lumMod val="60000"/>
                        <a:lumOff val="40000"/>
                      </a:schemeClr>
                    </a:solidFill>
                  </a:tcPr>
                </a:tc>
                <a:tc>
                  <a:txBody>
                    <a:bodyPr/>
                    <a:lstStyle/>
                    <a:p>
                      <a:r>
                        <a:rPr lang="en-US" dirty="0"/>
                        <a:t>Traffic prediction using Deep Learning</a:t>
                      </a:r>
                    </a:p>
                  </a:txBody>
                  <a:tcPr/>
                </a:tc>
                <a:extLst>
                  <a:ext uri="{0D108BD9-81ED-4DB2-BD59-A6C34878D82A}">
                    <a16:rowId xmlns:a16="http://schemas.microsoft.com/office/drawing/2014/main" val="2765126933"/>
                  </a:ext>
                </a:extLst>
              </a:tr>
            </a:tbl>
          </a:graphicData>
        </a:graphic>
      </p:graphicFrame>
    </p:spTree>
    <p:extLst>
      <p:ext uri="{BB962C8B-B14F-4D97-AF65-F5344CB8AC3E}">
        <p14:creationId xmlns:p14="http://schemas.microsoft.com/office/powerpoint/2010/main" val="252001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365127"/>
            <a:ext cx="7886700" cy="876652"/>
          </a:xfrm>
        </p:spPr>
        <p:txBody>
          <a:bodyPr>
            <a:normAutofit/>
          </a:bodyPr>
          <a:lstStyle/>
          <a:p>
            <a:r>
              <a:rPr lang="en-US" sz="2800" dirty="0"/>
              <a:t>Related works</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a:xfrm>
            <a:off x="6457950" y="6366861"/>
            <a:ext cx="2057400" cy="365125"/>
          </a:xfrm>
        </p:spPr>
        <p:txBody>
          <a:bodyPr/>
          <a:lstStyle/>
          <a:p>
            <a:fld id="{61D55499-0115-0049-89CD-CC8763871F84}" type="slidenum">
              <a:rPr lang="en-US" smtClean="0"/>
              <a:t>7</a:t>
            </a:fld>
            <a:endParaRPr lang="en-US"/>
          </a:p>
        </p:txBody>
      </p:sp>
      <p:cxnSp>
        <p:nvCxnSpPr>
          <p:cNvPr id="7" name="Straight Connector 6">
            <a:extLst>
              <a:ext uri="{FF2B5EF4-FFF2-40B4-BE49-F238E27FC236}">
                <a16:creationId xmlns:a16="http://schemas.microsoft.com/office/drawing/2014/main" id="{3B5877D8-B058-0D49-8CBB-BB13EE360630}"/>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A45BA6B-EB2F-CC41-A70E-C489DAFFF0B5}"/>
              </a:ext>
            </a:extLst>
          </p:cNvPr>
          <p:cNvCxnSpPr>
            <a:cxnSpLocks/>
          </p:cNvCxnSpPr>
          <p:nvPr/>
        </p:nvCxnSpPr>
        <p:spPr>
          <a:xfrm flipV="1">
            <a:off x="590248" y="4597828"/>
            <a:ext cx="7702414" cy="2"/>
          </a:xfrm>
          <a:prstGeom prst="straightConnector1">
            <a:avLst/>
          </a:prstGeom>
          <a:ln w="50800">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B657893-B807-664F-8DBE-4AE4A8449563}"/>
              </a:ext>
            </a:extLst>
          </p:cNvPr>
          <p:cNvSpPr/>
          <p:nvPr/>
        </p:nvSpPr>
        <p:spPr>
          <a:xfrm>
            <a:off x="1245004" y="4490585"/>
            <a:ext cx="203200" cy="214489"/>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8A1155B-A94E-ED49-8C6A-99D78F33F4C0}"/>
              </a:ext>
            </a:extLst>
          </p:cNvPr>
          <p:cNvSpPr/>
          <p:nvPr/>
        </p:nvSpPr>
        <p:spPr>
          <a:xfrm>
            <a:off x="5419057" y="4490584"/>
            <a:ext cx="203200" cy="214489"/>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736A87B-E5AA-5348-A874-A047B894FF3C}"/>
              </a:ext>
            </a:extLst>
          </p:cNvPr>
          <p:cNvSpPr txBox="1"/>
          <p:nvPr/>
        </p:nvSpPr>
        <p:spPr>
          <a:xfrm>
            <a:off x="68246" y="2905426"/>
            <a:ext cx="2556711" cy="923330"/>
          </a:xfrm>
          <a:prstGeom prst="rect">
            <a:avLst/>
          </a:prstGeom>
          <a:solidFill>
            <a:schemeClr val="accent2">
              <a:lumMod val="40000"/>
              <a:lumOff val="60000"/>
            </a:schemeClr>
          </a:solidFill>
        </p:spPr>
        <p:txBody>
          <a:bodyPr wrap="square" rtlCol="0">
            <a:spAutoFit/>
          </a:bodyPr>
          <a:lstStyle/>
          <a:p>
            <a:r>
              <a:rPr lang="en-US" b="1" u="sng" dirty="0"/>
              <a:t>Infocom</a:t>
            </a:r>
          </a:p>
          <a:p>
            <a:r>
              <a:rPr lang="en-US" dirty="0"/>
              <a:t>Traffic interpolation using tensor completion [6].</a:t>
            </a:r>
          </a:p>
        </p:txBody>
      </p:sp>
      <p:cxnSp>
        <p:nvCxnSpPr>
          <p:cNvPr id="23" name="Straight Connector 22">
            <a:extLst>
              <a:ext uri="{FF2B5EF4-FFF2-40B4-BE49-F238E27FC236}">
                <a16:creationId xmlns:a16="http://schemas.microsoft.com/office/drawing/2014/main" id="{92304F50-FC8A-4549-9C79-8684CA910F0A}"/>
              </a:ext>
            </a:extLst>
          </p:cNvPr>
          <p:cNvCxnSpPr>
            <a:cxnSpLocks/>
            <a:stCxn id="13" idx="0"/>
            <a:endCxn id="20" idx="2"/>
          </p:cNvCxnSpPr>
          <p:nvPr/>
        </p:nvCxnSpPr>
        <p:spPr>
          <a:xfrm flipH="1" flipV="1">
            <a:off x="1346602" y="3828756"/>
            <a:ext cx="2" cy="66182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6FB9803-DC23-2B49-813C-24036EFADA12}"/>
              </a:ext>
            </a:extLst>
          </p:cNvPr>
          <p:cNvSpPr txBox="1"/>
          <p:nvPr/>
        </p:nvSpPr>
        <p:spPr>
          <a:xfrm>
            <a:off x="778495" y="4674367"/>
            <a:ext cx="652743" cy="369332"/>
          </a:xfrm>
          <a:prstGeom prst="rect">
            <a:avLst/>
          </a:prstGeom>
          <a:noFill/>
        </p:spPr>
        <p:txBody>
          <a:bodyPr wrap="square" rtlCol="0">
            <a:spAutoFit/>
          </a:bodyPr>
          <a:lstStyle/>
          <a:p>
            <a:r>
              <a:rPr lang="en-US" b="1" dirty="0"/>
              <a:t>2016</a:t>
            </a:r>
          </a:p>
        </p:txBody>
      </p:sp>
      <p:sp>
        <p:nvSpPr>
          <p:cNvPr id="28" name="TextBox 27">
            <a:extLst>
              <a:ext uri="{FF2B5EF4-FFF2-40B4-BE49-F238E27FC236}">
                <a16:creationId xmlns:a16="http://schemas.microsoft.com/office/drawing/2014/main" id="{3E54F6A9-4462-B24E-AC52-56037B727AF8}"/>
              </a:ext>
            </a:extLst>
          </p:cNvPr>
          <p:cNvSpPr txBox="1"/>
          <p:nvPr/>
        </p:nvSpPr>
        <p:spPr>
          <a:xfrm>
            <a:off x="251580" y="5304805"/>
            <a:ext cx="2775399" cy="1200329"/>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b="1" u="sng" dirty="0"/>
              <a:t>JNCA:</a:t>
            </a:r>
          </a:p>
          <a:p>
            <a:r>
              <a:rPr lang="en-US" dirty="0"/>
              <a:t>Traffic Matrix estimation based on deep learning and probabilistic model [7]. </a:t>
            </a:r>
          </a:p>
        </p:txBody>
      </p:sp>
      <p:cxnSp>
        <p:nvCxnSpPr>
          <p:cNvPr id="29" name="Straight Connector 28">
            <a:extLst>
              <a:ext uri="{FF2B5EF4-FFF2-40B4-BE49-F238E27FC236}">
                <a16:creationId xmlns:a16="http://schemas.microsoft.com/office/drawing/2014/main" id="{4584B594-C4E4-5E40-ACFD-2BEB64E2771F}"/>
              </a:ext>
            </a:extLst>
          </p:cNvPr>
          <p:cNvCxnSpPr>
            <a:cxnSpLocks/>
            <a:stCxn id="28" idx="0"/>
            <a:endCxn id="13" idx="4"/>
          </p:cNvCxnSpPr>
          <p:nvPr/>
        </p:nvCxnSpPr>
        <p:spPr>
          <a:xfrm flipH="1" flipV="1">
            <a:off x="1346604" y="4705074"/>
            <a:ext cx="292676" cy="5997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B6CE95-5FA1-FC44-B957-74F55D0A735B}"/>
              </a:ext>
            </a:extLst>
          </p:cNvPr>
          <p:cNvSpPr txBox="1"/>
          <p:nvPr/>
        </p:nvSpPr>
        <p:spPr>
          <a:xfrm>
            <a:off x="5520656" y="4673337"/>
            <a:ext cx="652743" cy="369332"/>
          </a:xfrm>
          <a:prstGeom prst="rect">
            <a:avLst/>
          </a:prstGeom>
          <a:noFill/>
        </p:spPr>
        <p:txBody>
          <a:bodyPr wrap="square" rtlCol="0">
            <a:spAutoFit/>
          </a:bodyPr>
          <a:lstStyle/>
          <a:p>
            <a:r>
              <a:rPr lang="en-US" b="1" dirty="0"/>
              <a:t>2017</a:t>
            </a:r>
          </a:p>
        </p:txBody>
      </p:sp>
      <p:sp>
        <p:nvSpPr>
          <p:cNvPr id="31" name="TextBox 30">
            <a:extLst>
              <a:ext uri="{FF2B5EF4-FFF2-40B4-BE49-F238E27FC236}">
                <a16:creationId xmlns:a16="http://schemas.microsoft.com/office/drawing/2014/main" id="{7408A730-FFDC-A94B-8284-B04C473E6704}"/>
              </a:ext>
            </a:extLst>
          </p:cNvPr>
          <p:cNvSpPr txBox="1"/>
          <p:nvPr/>
        </p:nvSpPr>
        <p:spPr>
          <a:xfrm>
            <a:off x="2993148" y="2690090"/>
            <a:ext cx="2753710" cy="1200329"/>
          </a:xfrm>
          <a:prstGeom prst="rect">
            <a:avLst/>
          </a:prstGeom>
          <a:solidFill>
            <a:schemeClr val="accent2">
              <a:lumMod val="40000"/>
              <a:lumOff val="60000"/>
            </a:schemeClr>
          </a:solidFill>
        </p:spPr>
        <p:txBody>
          <a:bodyPr wrap="square" rtlCol="0">
            <a:spAutoFit/>
          </a:bodyPr>
          <a:lstStyle/>
          <a:p>
            <a:r>
              <a:rPr lang="en-US" b="1" u="sng" dirty="0"/>
              <a:t>Infocom</a:t>
            </a:r>
          </a:p>
          <a:p>
            <a:r>
              <a:rPr lang="en-US" dirty="0"/>
              <a:t>Traffic recovery under dynamic condition using tensor completion [8].</a:t>
            </a:r>
          </a:p>
        </p:txBody>
      </p:sp>
      <p:cxnSp>
        <p:nvCxnSpPr>
          <p:cNvPr id="32" name="Straight Connector 31">
            <a:extLst>
              <a:ext uri="{FF2B5EF4-FFF2-40B4-BE49-F238E27FC236}">
                <a16:creationId xmlns:a16="http://schemas.microsoft.com/office/drawing/2014/main" id="{87229DA4-BF21-CA49-B8E8-19AA85490B97}"/>
              </a:ext>
            </a:extLst>
          </p:cNvPr>
          <p:cNvCxnSpPr>
            <a:cxnSpLocks/>
            <a:stCxn id="19" idx="0"/>
            <a:endCxn id="31" idx="2"/>
          </p:cNvCxnSpPr>
          <p:nvPr/>
        </p:nvCxnSpPr>
        <p:spPr>
          <a:xfrm flipH="1" flipV="1">
            <a:off x="4370003" y="3890419"/>
            <a:ext cx="1150654" cy="60016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73AEE14-BE2C-B448-9D20-5E39FA3D3A16}"/>
              </a:ext>
            </a:extLst>
          </p:cNvPr>
          <p:cNvSpPr txBox="1"/>
          <p:nvPr/>
        </p:nvSpPr>
        <p:spPr>
          <a:xfrm>
            <a:off x="3742340" y="5292596"/>
            <a:ext cx="3257550" cy="1200329"/>
          </a:xfrm>
          <a:prstGeom prst="rect">
            <a:avLst/>
          </a:prstGeom>
          <a:solidFill>
            <a:schemeClr val="accent1">
              <a:lumMod val="40000"/>
              <a:lumOff val="60000"/>
            </a:schemeClr>
          </a:solidFill>
        </p:spPr>
        <p:txBody>
          <a:bodyPr wrap="square" rtlCol="0">
            <a:spAutoFit/>
          </a:bodyPr>
          <a:lstStyle/>
          <a:p>
            <a:r>
              <a:rPr lang="en-US" b="1" u="sng" dirty="0"/>
              <a:t>Infocom</a:t>
            </a:r>
          </a:p>
          <a:p>
            <a:r>
              <a:rPr lang="en-US" dirty="0"/>
              <a:t>Spatial temporal modelling and prediction in </a:t>
            </a:r>
            <a:r>
              <a:rPr lang="en-US" b="1" dirty="0">
                <a:solidFill>
                  <a:srgbClr val="FF0000"/>
                </a:solidFill>
              </a:rPr>
              <a:t>Cellular network </a:t>
            </a:r>
            <a:r>
              <a:rPr lang="en-US" dirty="0"/>
              <a:t>using Deep Learning [10].</a:t>
            </a:r>
          </a:p>
        </p:txBody>
      </p:sp>
      <p:cxnSp>
        <p:nvCxnSpPr>
          <p:cNvPr id="42" name="Straight Connector 41">
            <a:extLst>
              <a:ext uri="{FF2B5EF4-FFF2-40B4-BE49-F238E27FC236}">
                <a16:creationId xmlns:a16="http://schemas.microsoft.com/office/drawing/2014/main" id="{2F4586EC-BA44-874F-9941-2057E2BC6239}"/>
              </a:ext>
            </a:extLst>
          </p:cNvPr>
          <p:cNvCxnSpPr>
            <a:cxnSpLocks/>
            <a:stCxn id="19" idx="4"/>
            <a:endCxn id="41" idx="0"/>
          </p:cNvCxnSpPr>
          <p:nvPr/>
        </p:nvCxnSpPr>
        <p:spPr>
          <a:xfrm flipH="1">
            <a:off x="5371115" y="4705073"/>
            <a:ext cx="149542" cy="58752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A44EF4F-1F2C-A249-9452-85571FBE5D21}"/>
              </a:ext>
            </a:extLst>
          </p:cNvPr>
          <p:cNvSpPr txBox="1"/>
          <p:nvPr/>
        </p:nvSpPr>
        <p:spPr>
          <a:xfrm>
            <a:off x="6115050" y="2713666"/>
            <a:ext cx="2743199" cy="1200329"/>
          </a:xfrm>
          <a:prstGeom prst="rect">
            <a:avLst/>
          </a:prstGeom>
          <a:solidFill>
            <a:schemeClr val="accent1">
              <a:lumMod val="40000"/>
              <a:lumOff val="60000"/>
            </a:schemeClr>
          </a:solidFill>
        </p:spPr>
        <p:txBody>
          <a:bodyPr wrap="square" rtlCol="0">
            <a:spAutoFit/>
          </a:bodyPr>
          <a:lstStyle/>
          <a:p>
            <a:r>
              <a:rPr lang="en-US" b="1" u="sng" dirty="0"/>
              <a:t>IEEE Access</a:t>
            </a:r>
          </a:p>
          <a:p>
            <a:r>
              <a:rPr lang="en-US" dirty="0"/>
              <a:t>Traffic prediction using recurrent convolutional network in </a:t>
            </a:r>
            <a:r>
              <a:rPr lang="en-US" dirty="0">
                <a:solidFill>
                  <a:srgbClr val="FF0000"/>
                </a:solidFill>
              </a:rPr>
              <a:t>Data center [9].</a:t>
            </a:r>
          </a:p>
        </p:txBody>
      </p:sp>
      <p:cxnSp>
        <p:nvCxnSpPr>
          <p:cNvPr id="48" name="Straight Connector 47">
            <a:extLst>
              <a:ext uri="{FF2B5EF4-FFF2-40B4-BE49-F238E27FC236}">
                <a16:creationId xmlns:a16="http://schemas.microsoft.com/office/drawing/2014/main" id="{C77562ED-F2DF-3C40-B8A6-62C461E15D12}"/>
              </a:ext>
            </a:extLst>
          </p:cNvPr>
          <p:cNvCxnSpPr>
            <a:cxnSpLocks/>
            <a:stCxn id="19" idx="7"/>
            <a:endCxn id="45" idx="2"/>
          </p:cNvCxnSpPr>
          <p:nvPr/>
        </p:nvCxnSpPr>
        <p:spPr>
          <a:xfrm flipV="1">
            <a:off x="5592499" y="3913995"/>
            <a:ext cx="1894151" cy="608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21" name="Table 20">
            <a:extLst>
              <a:ext uri="{FF2B5EF4-FFF2-40B4-BE49-F238E27FC236}">
                <a16:creationId xmlns:a16="http://schemas.microsoft.com/office/drawing/2014/main" id="{2B8F2604-C647-9A4C-89AF-2797736130C1}"/>
              </a:ext>
            </a:extLst>
          </p:cNvPr>
          <p:cNvGraphicFramePr>
            <a:graphicFrameLocks noGrp="1"/>
          </p:cNvGraphicFramePr>
          <p:nvPr>
            <p:extLst>
              <p:ext uri="{D42A27DB-BD31-4B8C-83A1-F6EECF244321}">
                <p14:modId xmlns:p14="http://schemas.microsoft.com/office/powerpoint/2010/main" val="1382672235"/>
              </p:ext>
            </p:extLst>
          </p:nvPr>
        </p:nvGraphicFramePr>
        <p:xfrm>
          <a:off x="3987233" y="256861"/>
          <a:ext cx="4715334" cy="1632965"/>
        </p:xfrm>
        <a:graphic>
          <a:graphicData uri="http://schemas.openxmlformats.org/drawingml/2006/table">
            <a:tbl>
              <a:tblPr firstRow="1" bandRow="1">
                <a:tableStyleId>{5940675A-B579-460E-94D1-54222C63F5DA}</a:tableStyleId>
              </a:tblPr>
              <a:tblGrid>
                <a:gridCol w="500684">
                  <a:extLst>
                    <a:ext uri="{9D8B030D-6E8A-4147-A177-3AD203B41FA5}">
                      <a16:colId xmlns:a16="http://schemas.microsoft.com/office/drawing/2014/main" val="586521663"/>
                    </a:ext>
                  </a:extLst>
                </a:gridCol>
                <a:gridCol w="4214650">
                  <a:extLst>
                    <a:ext uri="{9D8B030D-6E8A-4147-A177-3AD203B41FA5}">
                      <a16:colId xmlns:a16="http://schemas.microsoft.com/office/drawing/2014/main" val="375047769"/>
                    </a:ext>
                  </a:extLst>
                </a:gridCol>
              </a:tblGrid>
              <a:tr h="583967">
                <a:tc>
                  <a:txBody>
                    <a:bodyPr/>
                    <a:lstStyle/>
                    <a:p>
                      <a:endParaRPr lang="en-US" dirty="0"/>
                    </a:p>
                  </a:txBody>
                  <a:tcPr>
                    <a:solidFill>
                      <a:schemeClr val="accent6">
                        <a:lumMod val="40000"/>
                        <a:lumOff val="60000"/>
                      </a:schemeClr>
                    </a:solidFill>
                  </a:tcPr>
                </a:tc>
                <a:tc>
                  <a:txBody>
                    <a:bodyPr/>
                    <a:lstStyle/>
                    <a:p>
                      <a:r>
                        <a:rPr lang="en-US" dirty="0"/>
                        <a:t>Network tomography</a:t>
                      </a:r>
                    </a:p>
                  </a:txBody>
                  <a:tcPr/>
                </a:tc>
                <a:extLst>
                  <a:ext uri="{0D108BD9-81ED-4DB2-BD59-A6C34878D82A}">
                    <a16:rowId xmlns:a16="http://schemas.microsoft.com/office/drawing/2014/main" val="2425210084"/>
                  </a:ext>
                </a:extLst>
              </a:tr>
              <a:tr h="500935">
                <a:tc>
                  <a:txBody>
                    <a:bodyPr/>
                    <a:lstStyle/>
                    <a:p>
                      <a:endParaRPr lang="en-US" dirty="0"/>
                    </a:p>
                  </a:txBody>
                  <a:tcPr>
                    <a:solidFill>
                      <a:schemeClr val="accent2">
                        <a:lumMod val="40000"/>
                        <a:lumOff val="60000"/>
                      </a:schemeClr>
                    </a:solidFill>
                  </a:tcPr>
                </a:tc>
                <a:tc>
                  <a:txBody>
                    <a:bodyPr/>
                    <a:lstStyle/>
                    <a:p>
                      <a:r>
                        <a:rPr lang="en-US" dirty="0"/>
                        <a:t>Traffic interpolation using Compressive Sensing and Matrix Completion</a:t>
                      </a:r>
                    </a:p>
                  </a:txBody>
                  <a:tcPr/>
                </a:tc>
                <a:extLst>
                  <a:ext uri="{0D108BD9-81ED-4DB2-BD59-A6C34878D82A}">
                    <a16:rowId xmlns:a16="http://schemas.microsoft.com/office/drawing/2014/main" val="3232446725"/>
                  </a:ext>
                </a:extLst>
              </a:tr>
              <a:tr h="408918">
                <a:tc>
                  <a:txBody>
                    <a:bodyPr/>
                    <a:lstStyle/>
                    <a:p>
                      <a:endParaRPr lang="en-US" dirty="0"/>
                    </a:p>
                  </a:txBody>
                  <a:tcPr>
                    <a:solidFill>
                      <a:schemeClr val="accent1">
                        <a:lumMod val="60000"/>
                        <a:lumOff val="40000"/>
                      </a:schemeClr>
                    </a:solidFill>
                  </a:tcPr>
                </a:tc>
                <a:tc>
                  <a:txBody>
                    <a:bodyPr/>
                    <a:lstStyle/>
                    <a:p>
                      <a:r>
                        <a:rPr lang="en-US" dirty="0"/>
                        <a:t>Traffic prediction using Deep Learning</a:t>
                      </a:r>
                    </a:p>
                  </a:txBody>
                  <a:tcPr/>
                </a:tc>
                <a:extLst>
                  <a:ext uri="{0D108BD9-81ED-4DB2-BD59-A6C34878D82A}">
                    <a16:rowId xmlns:a16="http://schemas.microsoft.com/office/drawing/2014/main" val="2765126933"/>
                  </a:ext>
                </a:extLst>
              </a:tr>
            </a:tbl>
          </a:graphicData>
        </a:graphic>
      </p:graphicFrame>
    </p:spTree>
    <p:extLst>
      <p:ext uri="{BB962C8B-B14F-4D97-AF65-F5344CB8AC3E}">
        <p14:creationId xmlns:p14="http://schemas.microsoft.com/office/powerpoint/2010/main" val="168399399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365127"/>
            <a:ext cx="7886700" cy="876652"/>
          </a:xfrm>
        </p:spPr>
        <p:txBody>
          <a:bodyPr>
            <a:normAutofit/>
          </a:bodyPr>
          <a:lstStyle/>
          <a:p>
            <a:r>
              <a:rPr lang="en-US" sz="2800" dirty="0"/>
              <a:t>Related works</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a:xfrm>
            <a:off x="6457950" y="6366861"/>
            <a:ext cx="2057400" cy="365125"/>
          </a:xfrm>
        </p:spPr>
        <p:txBody>
          <a:bodyPr/>
          <a:lstStyle/>
          <a:p>
            <a:fld id="{61D55499-0115-0049-89CD-CC8763871F84}" type="slidenum">
              <a:rPr lang="en-US" smtClean="0"/>
              <a:t>8</a:t>
            </a:fld>
            <a:endParaRPr lang="en-US"/>
          </a:p>
        </p:txBody>
      </p:sp>
      <p:cxnSp>
        <p:nvCxnSpPr>
          <p:cNvPr id="7" name="Straight Connector 6">
            <a:extLst>
              <a:ext uri="{FF2B5EF4-FFF2-40B4-BE49-F238E27FC236}">
                <a16:creationId xmlns:a16="http://schemas.microsoft.com/office/drawing/2014/main" id="{3B5877D8-B058-0D49-8CBB-BB13EE360630}"/>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9F1A08A-01C3-9142-9290-52B1C66ACB94}"/>
              </a:ext>
            </a:extLst>
          </p:cNvPr>
          <p:cNvSpPr txBox="1"/>
          <p:nvPr/>
        </p:nvSpPr>
        <p:spPr>
          <a:xfrm>
            <a:off x="628650" y="1241779"/>
            <a:ext cx="8005817" cy="5262979"/>
          </a:xfrm>
          <a:prstGeom prst="rect">
            <a:avLst/>
          </a:prstGeom>
          <a:noFill/>
        </p:spPr>
        <p:txBody>
          <a:bodyPr wrap="square" rtlCol="0">
            <a:spAutoFit/>
          </a:bodyPr>
          <a:lstStyle/>
          <a:p>
            <a:pPr marL="285750" indent="-285750">
              <a:buFont typeface="Wingdings" pitchFamily="2" charset="2"/>
              <a:buChar char="v"/>
            </a:pPr>
            <a:r>
              <a:rPr lang="en-US" sz="2400" dirty="0"/>
              <a:t>Network Tomography</a:t>
            </a:r>
          </a:p>
          <a:p>
            <a:pPr marL="742950" lvl="1" indent="-285750">
              <a:buFont typeface="Wingdings" pitchFamily="2" charset="2"/>
              <a:buChar char="§"/>
            </a:pPr>
            <a:r>
              <a:rPr lang="en-US" sz="2400" dirty="0"/>
              <a:t>Inferring traffic based on link count and routing information.</a:t>
            </a:r>
          </a:p>
          <a:p>
            <a:pPr marL="742950" lvl="1" indent="-285750">
              <a:buFont typeface="Wingdings" pitchFamily="2" charset="2"/>
              <a:buChar char="§"/>
            </a:pPr>
            <a:r>
              <a:rPr lang="en-US" sz="2400" dirty="0"/>
              <a:t>Under-constrained problem (# of flows &gt;&gt; # of link monitored) .</a:t>
            </a:r>
          </a:p>
          <a:p>
            <a:pPr lvl="1"/>
            <a:endParaRPr lang="en-US" sz="2400" dirty="0"/>
          </a:p>
          <a:p>
            <a:pPr marL="285750" indent="-285750">
              <a:buFont typeface="Wingdings" pitchFamily="2" charset="2"/>
              <a:buChar char="v"/>
            </a:pPr>
            <a:r>
              <a:rPr lang="en-US" sz="2400" dirty="0"/>
              <a:t>Traffic interpolation using Compressive Sensing and Matrix Completion.</a:t>
            </a:r>
          </a:p>
          <a:p>
            <a:pPr marL="742950" lvl="1" indent="-285750">
              <a:buFont typeface="Wingdings" pitchFamily="2" charset="2"/>
              <a:buChar char="§"/>
            </a:pPr>
            <a:r>
              <a:rPr lang="en-US" sz="2400" dirty="0"/>
              <a:t>Recovering the missing traffic .</a:t>
            </a:r>
          </a:p>
          <a:p>
            <a:pPr marL="742950" lvl="1" indent="-285750">
              <a:buFont typeface="Wingdings" pitchFamily="2" charset="2"/>
              <a:buChar char="§"/>
            </a:pPr>
            <a:r>
              <a:rPr lang="en-US" sz="2400" dirty="0"/>
              <a:t>For traffic analysis.</a:t>
            </a:r>
          </a:p>
          <a:p>
            <a:pPr marL="742950" lvl="1" indent="-285750">
              <a:buFont typeface="Wingdings" pitchFamily="2" charset="2"/>
              <a:buChar char="§"/>
            </a:pPr>
            <a:endParaRPr lang="en-US" sz="2400" dirty="0"/>
          </a:p>
          <a:p>
            <a:pPr marL="285750" indent="-285750">
              <a:buFont typeface="Wingdings" pitchFamily="2" charset="2"/>
              <a:buChar char="v"/>
            </a:pPr>
            <a:r>
              <a:rPr lang="en-US" sz="2400" dirty="0"/>
              <a:t>Traffic prediction based Deep Learning approach</a:t>
            </a:r>
          </a:p>
          <a:p>
            <a:pPr marL="742950" lvl="1" indent="-285750">
              <a:buFont typeface="Wingdings" pitchFamily="2" charset="2"/>
              <a:buChar char="§"/>
            </a:pPr>
            <a:r>
              <a:rPr lang="en-US" sz="2400" dirty="0"/>
              <a:t>Cellular Network and Data center.</a:t>
            </a:r>
          </a:p>
          <a:p>
            <a:pPr marL="742950" lvl="1" indent="-285750">
              <a:buFont typeface="Wingdings" pitchFamily="2" charset="2"/>
              <a:buChar char="§"/>
            </a:pPr>
            <a:r>
              <a:rPr lang="en-US" sz="2400" dirty="0"/>
              <a:t>Backbone network?</a:t>
            </a:r>
          </a:p>
        </p:txBody>
      </p:sp>
    </p:spTree>
    <p:extLst>
      <p:ext uri="{BB962C8B-B14F-4D97-AF65-F5344CB8AC3E}">
        <p14:creationId xmlns:p14="http://schemas.microsoft.com/office/powerpoint/2010/main" val="285948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6C6E-C4DA-3F41-8E8B-41512E1B0754}"/>
              </a:ext>
            </a:extLst>
          </p:cNvPr>
          <p:cNvSpPr>
            <a:spLocks noGrp="1"/>
          </p:cNvSpPr>
          <p:nvPr>
            <p:ph type="title"/>
          </p:nvPr>
        </p:nvSpPr>
        <p:spPr>
          <a:xfrm>
            <a:off x="628650" y="365127"/>
            <a:ext cx="7886700" cy="876652"/>
          </a:xfrm>
        </p:spPr>
        <p:txBody>
          <a:bodyPr>
            <a:normAutofit/>
          </a:bodyPr>
          <a:lstStyle/>
          <a:p>
            <a:r>
              <a:rPr lang="en-US" sz="2800" dirty="0"/>
              <a:t>AGENDA</a:t>
            </a:r>
          </a:p>
        </p:txBody>
      </p:sp>
      <p:sp>
        <p:nvSpPr>
          <p:cNvPr id="6" name="Slide Number Placeholder 5">
            <a:extLst>
              <a:ext uri="{FF2B5EF4-FFF2-40B4-BE49-F238E27FC236}">
                <a16:creationId xmlns:a16="http://schemas.microsoft.com/office/drawing/2014/main" id="{C67186F2-0A2D-0C45-93CC-BF7F348B5FCD}"/>
              </a:ext>
            </a:extLst>
          </p:cNvPr>
          <p:cNvSpPr>
            <a:spLocks noGrp="1"/>
          </p:cNvSpPr>
          <p:nvPr>
            <p:ph type="sldNum" sz="quarter" idx="12"/>
          </p:nvPr>
        </p:nvSpPr>
        <p:spPr/>
        <p:txBody>
          <a:bodyPr/>
          <a:lstStyle/>
          <a:p>
            <a:fld id="{61D55499-0115-0049-89CD-CC8763871F84}" type="slidenum">
              <a:rPr lang="en-US" smtClean="0"/>
              <a:t>9</a:t>
            </a:fld>
            <a:endParaRPr lang="en-US"/>
          </a:p>
        </p:txBody>
      </p:sp>
      <p:cxnSp>
        <p:nvCxnSpPr>
          <p:cNvPr id="16" name="Straight Connector 15">
            <a:extLst>
              <a:ext uri="{FF2B5EF4-FFF2-40B4-BE49-F238E27FC236}">
                <a16:creationId xmlns:a16="http://schemas.microsoft.com/office/drawing/2014/main" id="{ECDA9B5F-DC23-3248-936A-B25AA09A53FA}"/>
              </a:ext>
            </a:extLst>
          </p:cNvPr>
          <p:cNvCxnSpPr>
            <a:cxnSpLocks/>
          </p:cNvCxnSpPr>
          <p:nvPr/>
        </p:nvCxnSpPr>
        <p:spPr>
          <a:xfrm>
            <a:off x="628650" y="480447"/>
            <a:ext cx="0" cy="512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887CA7C-5CDB-C04C-95EC-0F6017C3585F}"/>
              </a:ext>
            </a:extLst>
          </p:cNvPr>
          <p:cNvSpPr txBox="1"/>
          <p:nvPr/>
        </p:nvSpPr>
        <p:spPr>
          <a:xfrm>
            <a:off x="628650" y="1469571"/>
            <a:ext cx="4530343" cy="3903504"/>
          </a:xfrm>
          <a:prstGeom prst="rect">
            <a:avLst/>
          </a:prstGeom>
          <a:noFill/>
        </p:spPr>
        <p:txBody>
          <a:bodyPr wrap="none" rtlCol="0">
            <a:spAutoFit/>
          </a:bodyPr>
          <a:lstStyle/>
          <a:p>
            <a:pPr marL="285750" indent="-285750">
              <a:lnSpc>
                <a:spcPct val="150000"/>
              </a:lnSpc>
              <a:buFont typeface="Wingdings" pitchFamily="2" charset="2"/>
              <a:buChar char="q"/>
            </a:pPr>
            <a:r>
              <a:rPr lang="en-US" sz="2800" dirty="0">
                <a:solidFill>
                  <a:schemeClr val="bg1">
                    <a:lumMod val="65000"/>
                  </a:schemeClr>
                </a:solidFill>
              </a:rPr>
              <a:t>Introduction</a:t>
            </a:r>
          </a:p>
          <a:p>
            <a:pPr marL="285750" indent="-285750">
              <a:lnSpc>
                <a:spcPct val="150000"/>
              </a:lnSpc>
              <a:buFont typeface="Wingdings" pitchFamily="2" charset="2"/>
              <a:buChar char="q"/>
            </a:pPr>
            <a:r>
              <a:rPr lang="en-US" sz="2800" dirty="0">
                <a:solidFill>
                  <a:schemeClr val="bg1">
                    <a:lumMod val="65000"/>
                  </a:schemeClr>
                </a:solidFill>
              </a:rPr>
              <a:t>Related works</a:t>
            </a:r>
          </a:p>
          <a:p>
            <a:pPr marL="285750" indent="-285750">
              <a:lnSpc>
                <a:spcPct val="150000"/>
              </a:lnSpc>
              <a:buFont typeface="Wingdings" pitchFamily="2" charset="2"/>
              <a:buChar char="q"/>
            </a:pPr>
            <a:r>
              <a:rPr lang="en-US" sz="2800" dirty="0"/>
              <a:t>Problem description</a:t>
            </a:r>
          </a:p>
          <a:p>
            <a:pPr marL="285750" indent="-285750">
              <a:lnSpc>
                <a:spcPct val="150000"/>
              </a:lnSpc>
              <a:buFont typeface="Wingdings" pitchFamily="2" charset="2"/>
              <a:buChar char="q"/>
            </a:pPr>
            <a:r>
              <a:rPr lang="en-US" sz="2800" dirty="0">
                <a:solidFill>
                  <a:schemeClr val="bg1">
                    <a:lumMod val="65000"/>
                  </a:schemeClr>
                </a:solidFill>
              </a:rPr>
              <a:t>Proposed approach</a:t>
            </a:r>
          </a:p>
          <a:p>
            <a:pPr marL="285750" indent="-285750">
              <a:lnSpc>
                <a:spcPct val="150000"/>
              </a:lnSpc>
              <a:buFont typeface="Wingdings" pitchFamily="2" charset="2"/>
              <a:buChar char="q"/>
            </a:pPr>
            <a:r>
              <a:rPr lang="en-US" sz="2800" dirty="0">
                <a:solidFill>
                  <a:schemeClr val="bg1">
                    <a:lumMod val="75000"/>
                  </a:schemeClr>
                </a:solidFill>
              </a:rPr>
              <a:t>Evaluation</a:t>
            </a:r>
          </a:p>
          <a:p>
            <a:pPr marL="285750" indent="-285750">
              <a:lnSpc>
                <a:spcPct val="150000"/>
              </a:lnSpc>
              <a:buFont typeface="Wingdings" pitchFamily="2" charset="2"/>
              <a:buChar char="q"/>
            </a:pPr>
            <a:r>
              <a:rPr lang="en-US" sz="2800" dirty="0">
                <a:solidFill>
                  <a:schemeClr val="bg1">
                    <a:lumMod val="75000"/>
                  </a:schemeClr>
                </a:solidFill>
              </a:rPr>
              <a:t>Conclusion and future work</a:t>
            </a:r>
          </a:p>
        </p:txBody>
      </p:sp>
    </p:spTree>
    <p:extLst>
      <p:ext uri="{BB962C8B-B14F-4D97-AF65-F5344CB8AC3E}">
        <p14:creationId xmlns:p14="http://schemas.microsoft.com/office/powerpoint/2010/main" val="32095027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26653</TotalTime>
  <Words>4580</Words>
  <Application>Microsoft Macintosh PowerPoint</Application>
  <PresentationFormat>On-screen Show (4:3)</PresentationFormat>
  <Paragraphs>932</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游ゴシック</vt:lpstr>
      <vt:lpstr>Arial</vt:lpstr>
      <vt:lpstr>Calibri</vt:lpstr>
      <vt:lpstr>Calibri Light</vt:lpstr>
      <vt:lpstr>Cambria Math</vt:lpstr>
      <vt:lpstr>Wingdings</vt:lpstr>
      <vt:lpstr>Office Theme</vt:lpstr>
      <vt:lpstr>Traffic Matrix Prediction based on Bidirectional Recurrent Neural Network and Long Short-Term Memory</vt:lpstr>
      <vt:lpstr>AGENDA</vt:lpstr>
      <vt:lpstr>AGENDA</vt:lpstr>
      <vt:lpstr>Introduction</vt:lpstr>
      <vt:lpstr>Introduction</vt:lpstr>
      <vt:lpstr>Related works</vt:lpstr>
      <vt:lpstr>Related works</vt:lpstr>
      <vt:lpstr>Related works</vt:lpstr>
      <vt:lpstr>AGENDA</vt:lpstr>
      <vt:lpstr>Motivation</vt:lpstr>
      <vt:lpstr>Motivation</vt:lpstr>
      <vt:lpstr>Problem description</vt:lpstr>
      <vt:lpstr>Problem description</vt:lpstr>
      <vt:lpstr>Semi-recursive traffic prediction</vt:lpstr>
      <vt:lpstr>Time Series Prediction strategies</vt:lpstr>
      <vt:lpstr>Semi-recursive prediction</vt:lpstr>
      <vt:lpstr>Challenges and Goals</vt:lpstr>
      <vt:lpstr>Challenges and Goals</vt:lpstr>
      <vt:lpstr>AGENDA</vt:lpstr>
      <vt:lpstr>Recurrent Neural Network (RNN) and  Long Short-Term Memory (LSTM)</vt:lpstr>
      <vt:lpstr>Traffic prediction using Recurrent Neural Network</vt:lpstr>
      <vt:lpstr>Forward and backward networks</vt:lpstr>
      <vt:lpstr>Correcting RNN input</vt:lpstr>
      <vt:lpstr>Confidence factors </vt:lpstr>
      <vt:lpstr>Forward loss and backward loss</vt:lpstr>
      <vt:lpstr>PowerPoint Presentation</vt:lpstr>
      <vt:lpstr>Correcting RNN input</vt:lpstr>
      <vt:lpstr>The Consecutive Missing Measurement</vt:lpstr>
      <vt:lpstr>Determining monitored flows</vt:lpstr>
      <vt:lpstr>AGENDA</vt:lpstr>
      <vt:lpstr>Abilene dataset</vt:lpstr>
      <vt:lpstr>Experiment setup</vt:lpstr>
      <vt:lpstr>Scenarios</vt:lpstr>
      <vt:lpstr>Metrics</vt:lpstr>
      <vt:lpstr>Flow prediction result</vt:lpstr>
      <vt:lpstr>Performance comparison </vt:lpstr>
      <vt:lpstr>Traffic prediction under consecutive loss</vt:lpstr>
      <vt:lpstr>Conclusion</vt:lpstr>
      <vt:lpstr>Future work</vt:lpstr>
      <vt:lpstr>References</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anomalies in Network Traffic Using Maximum Entropy Estimation</dc:title>
  <dc:creator>An Le</dc:creator>
  <cp:lastModifiedBy>An Le</cp:lastModifiedBy>
  <cp:revision>799</cp:revision>
  <cp:lastPrinted>2018-07-06T20:43:13Z</cp:lastPrinted>
  <dcterms:created xsi:type="dcterms:W3CDTF">2018-01-20T05:49:07Z</dcterms:created>
  <dcterms:modified xsi:type="dcterms:W3CDTF">2018-07-20T04:50:12Z</dcterms:modified>
</cp:coreProperties>
</file>