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35" r:id="rId4"/>
    <p:sldId id="334" r:id="rId5"/>
    <p:sldId id="270" r:id="rId6"/>
    <p:sldId id="336" r:id="rId7"/>
    <p:sldId id="337" r:id="rId8"/>
    <p:sldId id="338" r:id="rId9"/>
    <p:sldId id="339" r:id="rId10"/>
    <p:sldId id="341" r:id="rId11"/>
    <p:sldId id="298" r:id="rId12"/>
    <p:sldId id="304" r:id="rId13"/>
    <p:sldId id="306" r:id="rId14"/>
    <p:sldId id="342" r:id="rId15"/>
    <p:sldId id="340" r:id="rId16"/>
    <p:sldId id="343" r:id="rId17"/>
    <p:sldId id="350" r:id="rId18"/>
    <p:sldId id="344" r:id="rId19"/>
    <p:sldId id="345" r:id="rId20"/>
    <p:sldId id="312" r:id="rId21"/>
    <p:sldId id="313" r:id="rId22"/>
    <p:sldId id="315" r:id="rId23"/>
    <p:sldId id="316" r:id="rId24"/>
    <p:sldId id="317" r:id="rId25"/>
    <p:sldId id="320" r:id="rId26"/>
    <p:sldId id="322" r:id="rId27"/>
    <p:sldId id="346" r:id="rId28"/>
    <p:sldId id="281" r:id="rId29"/>
    <p:sldId id="347" r:id="rId30"/>
    <p:sldId id="327" r:id="rId31"/>
    <p:sldId id="328" r:id="rId32"/>
    <p:sldId id="329" r:id="rId33"/>
    <p:sldId id="331" r:id="rId34"/>
    <p:sldId id="348" r:id="rId35"/>
    <p:sldId id="349" r:id="rId36"/>
    <p:sldId id="295" r:id="rId37"/>
    <p:sldId id="26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D54"/>
    <a:srgbClr val="BA7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/>
    <p:restoredTop sz="80422"/>
  </p:normalViewPr>
  <p:slideViewPr>
    <p:cSldViewPr snapToGrid="0" snapToObjects="1">
      <p:cViewPr varScale="1">
        <p:scale>
          <a:sx n="70" d="100"/>
          <a:sy n="70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74CC-77CD-C941-AA58-9A047DA12C62}" type="doc">
      <dgm:prSet loTypeId="urn:microsoft.com/office/officeart/2005/8/layout/radial5" loCatId="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379FA69-0D89-9F49-8699-D69590BAE815}">
      <dgm:prSet phldrT="[Text]"/>
      <dgm:spPr/>
      <dgm:t>
        <a:bodyPr/>
        <a:lstStyle/>
        <a:p>
          <a:r>
            <a:rPr lang="en-US" b="1" dirty="0"/>
            <a:t>Traffic Matrix</a:t>
          </a:r>
        </a:p>
      </dgm:t>
    </dgm:pt>
    <dgm:pt modelId="{6B076289-1CEF-CD4B-8FA3-7EBAACEF6F9A}" type="parTrans" cxnId="{D8074D8C-7342-DA40-84FE-ECDF9D815922}">
      <dgm:prSet/>
      <dgm:spPr/>
      <dgm:t>
        <a:bodyPr/>
        <a:lstStyle/>
        <a:p>
          <a:endParaRPr lang="en-US"/>
        </a:p>
      </dgm:t>
    </dgm:pt>
    <dgm:pt modelId="{CDF71ED6-F26C-6A49-8182-F68ECEA67BA0}" type="sibTrans" cxnId="{D8074D8C-7342-DA40-84FE-ECDF9D815922}">
      <dgm:prSet/>
      <dgm:spPr/>
      <dgm:t>
        <a:bodyPr/>
        <a:lstStyle/>
        <a:p>
          <a:endParaRPr lang="en-US"/>
        </a:p>
      </dgm:t>
    </dgm:pt>
    <dgm:pt modelId="{2DF4EB86-59FE-EC44-A03A-FAB6AFC8DB8E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Network Optimization</a:t>
          </a:r>
        </a:p>
      </dgm:t>
    </dgm:pt>
    <dgm:pt modelId="{76502BB1-E12F-3047-A5EB-03C63D99F2E9}" type="parTrans" cxnId="{60D2403B-147B-BD41-8D42-58C3B7BA55D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B8D0F93-C633-9948-A69A-70D3958563F6}" type="sibTrans" cxnId="{60D2403B-147B-BD41-8D42-58C3B7BA55D8}">
      <dgm:prSet/>
      <dgm:spPr/>
      <dgm:t>
        <a:bodyPr/>
        <a:lstStyle/>
        <a:p>
          <a:endParaRPr lang="en-US"/>
        </a:p>
      </dgm:t>
    </dgm:pt>
    <dgm:pt modelId="{938AC5BF-DC4F-274D-B119-0E7E9E0ACDAE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Anomaly Detection</a:t>
          </a:r>
        </a:p>
      </dgm:t>
    </dgm:pt>
    <dgm:pt modelId="{BB7A9792-43BB-0A4F-8F01-06B963683249}" type="parTrans" cxnId="{AD85A17D-7F69-2F44-8903-24CEF004DA42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A5BF599-769E-B343-9DE3-8FC00EEC7CB3}" type="sibTrans" cxnId="{AD85A17D-7F69-2F44-8903-24CEF004DA42}">
      <dgm:prSet/>
      <dgm:spPr/>
      <dgm:t>
        <a:bodyPr/>
        <a:lstStyle/>
        <a:p>
          <a:endParaRPr lang="en-US"/>
        </a:p>
      </dgm:t>
    </dgm:pt>
    <dgm:pt modelId="{0F82565D-929B-5E4B-8B5B-F82D362C9815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Protocol Design</a:t>
          </a:r>
        </a:p>
      </dgm:t>
    </dgm:pt>
    <dgm:pt modelId="{4EE8D036-E9EF-0347-B358-E18B2F549FD8}" type="parTrans" cxnId="{2762B90D-5B93-5C45-9854-3A91276EA39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D8E2CFF-F15F-F84A-87C3-C8C9F2FEE98E}" type="sibTrans" cxnId="{2762B90D-5B93-5C45-9854-3A91276EA39F}">
      <dgm:prSet/>
      <dgm:spPr/>
      <dgm:t>
        <a:bodyPr/>
        <a:lstStyle/>
        <a:p>
          <a:endParaRPr lang="en-US"/>
        </a:p>
      </dgm:t>
    </dgm:pt>
    <dgm:pt modelId="{EA9E0425-173E-F242-967C-67F6D9E3EE6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3F096E2-95C9-3B47-9F6D-F7138974DC1A}" type="parTrans" cxnId="{9EA7BE90-0D15-3A4E-9ACB-0FBE7609E25C}">
      <dgm:prSet/>
      <dgm:spPr/>
      <dgm:t>
        <a:bodyPr/>
        <a:lstStyle/>
        <a:p>
          <a:endParaRPr lang="en-US"/>
        </a:p>
      </dgm:t>
    </dgm:pt>
    <dgm:pt modelId="{89D7E440-25EB-A444-A7E9-CBC23BA6AC26}" type="sibTrans" cxnId="{9EA7BE90-0D15-3A4E-9ACB-0FBE7609E25C}">
      <dgm:prSet/>
      <dgm:spPr/>
      <dgm:t>
        <a:bodyPr/>
        <a:lstStyle/>
        <a:p>
          <a:endParaRPr lang="en-US"/>
        </a:p>
      </dgm:t>
    </dgm:pt>
    <dgm:pt modelId="{078FBB60-CE85-F242-B2C0-2AA120A74A0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...</a:t>
          </a:r>
        </a:p>
      </dgm:t>
    </dgm:pt>
    <dgm:pt modelId="{3330A600-D0ED-A748-94D9-476F25D169A2}" type="parTrans" cxnId="{A65094A7-01A2-6A4A-A9D3-3613A2F26CC8}">
      <dgm:prSet/>
      <dgm:spPr/>
      <dgm:t>
        <a:bodyPr/>
        <a:lstStyle/>
        <a:p>
          <a:endParaRPr lang="en-US"/>
        </a:p>
      </dgm:t>
    </dgm:pt>
    <dgm:pt modelId="{5C96FC78-80DD-B447-8222-09E09806A3EE}" type="sibTrans" cxnId="{A65094A7-01A2-6A4A-A9D3-3613A2F26CC8}">
      <dgm:prSet/>
      <dgm:spPr/>
      <dgm:t>
        <a:bodyPr/>
        <a:lstStyle/>
        <a:p>
          <a:endParaRPr lang="en-US"/>
        </a:p>
      </dgm:t>
    </dgm:pt>
    <dgm:pt modelId="{538F1DA3-B3A3-0648-8139-3DF3D36F52C9}" type="pres">
      <dgm:prSet presAssocID="{D80174CC-77CD-C941-AA58-9A047DA12C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38A7253-E7D4-B344-AD12-382462AD2DA3}" type="pres">
      <dgm:prSet presAssocID="{5379FA69-0D89-9F49-8699-D69590BAE815}" presName="centerShape" presStyleLbl="node0" presStyleIdx="0" presStyleCnt="1" custScaleX="145788" custLinFactNeighborX="8852" custLinFactNeighborY="418"/>
      <dgm:spPr/>
    </dgm:pt>
    <dgm:pt modelId="{BBBC05C8-2117-DD42-A536-9E4A26726578}" type="pres">
      <dgm:prSet presAssocID="{76502BB1-E12F-3047-A5EB-03C63D99F2E9}" presName="parTrans" presStyleLbl="sibTrans2D1" presStyleIdx="0" presStyleCnt="5"/>
      <dgm:spPr/>
    </dgm:pt>
    <dgm:pt modelId="{D44F069A-0CF7-7E4D-893A-BD201EED875E}" type="pres">
      <dgm:prSet presAssocID="{76502BB1-E12F-3047-A5EB-03C63D99F2E9}" presName="connectorText" presStyleLbl="sibTrans2D1" presStyleIdx="0" presStyleCnt="5"/>
      <dgm:spPr/>
    </dgm:pt>
    <dgm:pt modelId="{28BD6135-6DB9-B647-A998-50411F5202CB}" type="pres">
      <dgm:prSet presAssocID="{2DF4EB86-59FE-EC44-A03A-FAB6AFC8DB8E}" presName="node" presStyleLbl="node1" presStyleIdx="0" presStyleCnt="5" custRadScaleRad="103040" custRadScaleInc="33453">
        <dgm:presLayoutVars>
          <dgm:bulletEnabled val="1"/>
        </dgm:presLayoutVars>
      </dgm:prSet>
      <dgm:spPr/>
    </dgm:pt>
    <dgm:pt modelId="{B9FA1BBB-3F53-E34B-ABC5-229B2EBA8FAE}" type="pres">
      <dgm:prSet presAssocID="{BB7A9792-43BB-0A4F-8F01-06B963683249}" presName="parTrans" presStyleLbl="sibTrans2D1" presStyleIdx="1" presStyleCnt="5"/>
      <dgm:spPr/>
    </dgm:pt>
    <dgm:pt modelId="{BD229DEA-D103-E745-BB9D-69B1A339B2BD}" type="pres">
      <dgm:prSet presAssocID="{BB7A9792-43BB-0A4F-8F01-06B963683249}" presName="connectorText" presStyleLbl="sibTrans2D1" presStyleIdx="1" presStyleCnt="5"/>
      <dgm:spPr/>
    </dgm:pt>
    <dgm:pt modelId="{9E447230-47A7-6642-8F83-6586BC68D41D}" type="pres">
      <dgm:prSet presAssocID="{938AC5BF-DC4F-274D-B119-0E7E9E0ACDAE}" presName="node" presStyleLbl="node1" presStyleIdx="1" presStyleCnt="5" custRadScaleRad="133188" custRadScaleInc="-648">
        <dgm:presLayoutVars>
          <dgm:bulletEnabled val="1"/>
        </dgm:presLayoutVars>
      </dgm:prSet>
      <dgm:spPr/>
    </dgm:pt>
    <dgm:pt modelId="{10985DD3-6968-6349-AAF8-868AD177FB44}" type="pres">
      <dgm:prSet presAssocID="{4EE8D036-E9EF-0347-B358-E18B2F549FD8}" presName="parTrans" presStyleLbl="sibTrans2D1" presStyleIdx="2" presStyleCnt="5"/>
      <dgm:spPr/>
    </dgm:pt>
    <dgm:pt modelId="{3AE01AFB-74E8-474B-9F7F-DDF154A62EF0}" type="pres">
      <dgm:prSet presAssocID="{4EE8D036-E9EF-0347-B358-E18B2F549FD8}" presName="connectorText" presStyleLbl="sibTrans2D1" presStyleIdx="2" presStyleCnt="5"/>
      <dgm:spPr/>
    </dgm:pt>
    <dgm:pt modelId="{5A45F436-87E0-4541-8275-9F3D4D65308D}" type="pres">
      <dgm:prSet presAssocID="{0F82565D-929B-5E4B-8B5B-F82D362C9815}" presName="node" presStyleLbl="node1" presStyleIdx="2" presStyleCnt="5" custRadScaleRad="133873" custRadScaleInc="-644">
        <dgm:presLayoutVars>
          <dgm:bulletEnabled val="1"/>
        </dgm:presLayoutVars>
      </dgm:prSet>
      <dgm:spPr/>
    </dgm:pt>
    <dgm:pt modelId="{1B1800B9-9B16-0B42-9041-6B91AE045E08}" type="pres">
      <dgm:prSet presAssocID="{3330A600-D0ED-A748-94D9-476F25D169A2}" presName="parTrans" presStyleLbl="sibTrans2D1" presStyleIdx="3" presStyleCnt="5"/>
      <dgm:spPr/>
    </dgm:pt>
    <dgm:pt modelId="{9433754B-725E-244C-9817-EE49A78E8616}" type="pres">
      <dgm:prSet presAssocID="{3330A600-D0ED-A748-94D9-476F25D169A2}" presName="connectorText" presStyleLbl="sibTrans2D1" presStyleIdx="3" presStyleCnt="5"/>
      <dgm:spPr/>
    </dgm:pt>
    <dgm:pt modelId="{E81C2598-A642-F743-9636-E9324CFB13F2}" type="pres">
      <dgm:prSet presAssocID="{078FBB60-CE85-F242-B2C0-2AA120A74A08}" presName="node" presStyleLbl="node1" presStyleIdx="3" presStyleCnt="5" custRadScaleRad="102167" custRadScaleInc="6159">
        <dgm:presLayoutVars>
          <dgm:bulletEnabled val="1"/>
        </dgm:presLayoutVars>
      </dgm:prSet>
      <dgm:spPr/>
    </dgm:pt>
    <dgm:pt modelId="{3F346410-5B08-B342-8668-C388AA839394}" type="pres">
      <dgm:prSet presAssocID="{83F096E2-95C9-3B47-9F6D-F7138974DC1A}" presName="parTrans" presStyleLbl="sibTrans2D1" presStyleIdx="4" presStyleCnt="5"/>
      <dgm:spPr/>
    </dgm:pt>
    <dgm:pt modelId="{2929B650-9347-2D42-81B8-FBD14F65CF54}" type="pres">
      <dgm:prSet presAssocID="{83F096E2-95C9-3B47-9F6D-F7138974DC1A}" presName="connectorText" presStyleLbl="sibTrans2D1" presStyleIdx="4" presStyleCnt="5"/>
      <dgm:spPr/>
    </dgm:pt>
    <dgm:pt modelId="{F008F1E0-B3DF-E04F-AE7D-280ADEB5661D}" type="pres">
      <dgm:prSet presAssocID="{EA9E0425-173E-F242-967C-67F6D9E3EE6F}" presName="node" presStyleLbl="node1" presStyleIdx="4" presStyleCnt="5" custRadScaleRad="103952" custRadScaleInc="17108">
        <dgm:presLayoutVars>
          <dgm:bulletEnabled val="1"/>
        </dgm:presLayoutVars>
      </dgm:prSet>
      <dgm:spPr/>
    </dgm:pt>
  </dgm:ptLst>
  <dgm:cxnLst>
    <dgm:cxn modelId="{2762B90D-5B93-5C45-9854-3A91276EA39F}" srcId="{5379FA69-0D89-9F49-8699-D69590BAE815}" destId="{0F82565D-929B-5E4B-8B5B-F82D362C9815}" srcOrd="2" destOrd="0" parTransId="{4EE8D036-E9EF-0347-B358-E18B2F549FD8}" sibTransId="{3D8E2CFF-F15F-F84A-87C3-C8C9F2FEE98E}"/>
    <dgm:cxn modelId="{7095F30D-E243-D344-AE67-53F01B1AB50B}" type="presOf" srcId="{3330A600-D0ED-A748-94D9-476F25D169A2}" destId="{1B1800B9-9B16-0B42-9041-6B91AE045E08}" srcOrd="0" destOrd="0" presId="urn:microsoft.com/office/officeart/2005/8/layout/radial5"/>
    <dgm:cxn modelId="{3DD1A62C-A3CA-6E4E-8F59-CA1A080F1FC5}" type="presOf" srcId="{76502BB1-E12F-3047-A5EB-03C63D99F2E9}" destId="{D44F069A-0CF7-7E4D-893A-BD201EED875E}" srcOrd="1" destOrd="0" presId="urn:microsoft.com/office/officeart/2005/8/layout/radial5"/>
    <dgm:cxn modelId="{FE983730-E6F5-394D-B479-D9CBB7F1F473}" type="presOf" srcId="{938AC5BF-DC4F-274D-B119-0E7E9E0ACDAE}" destId="{9E447230-47A7-6642-8F83-6586BC68D41D}" srcOrd="0" destOrd="0" presId="urn:microsoft.com/office/officeart/2005/8/layout/radial5"/>
    <dgm:cxn modelId="{60D2403B-147B-BD41-8D42-58C3B7BA55D8}" srcId="{5379FA69-0D89-9F49-8699-D69590BAE815}" destId="{2DF4EB86-59FE-EC44-A03A-FAB6AFC8DB8E}" srcOrd="0" destOrd="0" parTransId="{76502BB1-E12F-3047-A5EB-03C63D99F2E9}" sibTransId="{9B8D0F93-C633-9948-A69A-70D3958563F6}"/>
    <dgm:cxn modelId="{8597D563-3F1B-D443-86A9-2ED99FD01550}" type="presOf" srcId="{EA9E0425-173E-F242-967C-67F6D9E3EE6F}" destId="{F008F1E0-B3DF-E04F-AE7D-280ADEB5661D}" srcOrd="0" destOrd="0" presId="urn:microsoft.com/office/officeart/2005/8/layout/radial5"/>
    <dgm:cxn modelId="{203B4C68-90DC-7A43-9A43-DC2E09EEFECD}" type="presOf" srcId="{078FBB60-CE85-F242-B2C0-2AA120A74A08}" destId="{E81C2598-A642-F743-9636-E9324CFB13F2}" srcOrd="0" destOrd="0" presId="urn:microsoft.com/office/officeart/2005/8/layout/radial5"/>
    <dgm:cxn modelId="{CD3F797B-FCA8-2341-847A-CB3F6F16F193}" type="presOf" srcId="{83F096E2-95C9-3B47-9F6D-F7138974DC1A}" destId="{2929B650-9347-2D42-81B8-FBD14F65CF54}" srcOrd="1" destOrd="0" presId="urn:microsoft.com/office/officeart/2005/8/layout/radial5"/>
    <dgm:cxn modelId="{AD85A17D-7F69-2F44-8903-24CEF004DA42}" srcId="{5379FA69-0D89-9F49-8699-D69590BAE815}" destId="{938AC5BF-DC4F-274D-B119-0E7E9E0ACDAE}" srcOrd="1" destOrd="0" parTransId="{BB7A9792-43BB-0A4F-8F01-06B963683249}" sibTransId="{4A5BF599-769E-B343-9DE3-8FC00EEC7CB3}"/>
    <dgm:cxn modelId="{0251ED87-491D-F541-98AC-DBF4340CA142}" type="presOf" srcId="{0F82565D-929B-5E4B-8B5B-F82D362C9815}" destId="{5A45F436-87E0-4541-8275-9F3D4D65308D}" srcOrd="0" destOrd="0" presId="urn:microsoft.com/office/officeart/2005/8/layout/radial5"/>
    <dgm:cxn modelId="{D8074D8C-7342-DA40-84FE-ECDF9D815922}" srcId="{D80174CC-77CD-C941-AA58-9A047DA12C62}" destId="{5379FA69-0D89-9F49-8699-D69590BAE815}" srcOrd="0" destOrd="0" parTransId="{6B076289-1CEF-CD4B-8FA3-7EBAACEF6F9A}" sibTransId="{CDF71ED6-F26C-6A49-8182-F68ECEA67BA0}"/>
    <dgm:cxn modelId="{9EA7BE90-0D15-3A4E-9ACB-0FBE7609E25C}" srcId="{5379FA69-0D89-9F49-8699-D69590BAE815}" destId="{EA9E0425-173E-F242-967C-67F6D9E3EE6F}" srcOrd="4" destOrd="0" parTransId="{83F096E2-95C9-3B47-9F6D-F7138974DC1A}" sibTransId="{89D7E440-25EB-A444-A7E9-CBC23BA6AC26}"/>
    <dgm:cxn modelId="{0DDE1292-D790-F04B-BF61-B61903A5AA47}" type="presOf" srcId="{4EE8D036-E9EF-0347-B358-E18B2F549FD8}" destId="{10985DD3-6968-6349-AAF8-868AD177FB44}" srcOrd="0" destOrd="0" presId="urn:microsoft.com/office/officeart/2005/8/layout/radial5"/>
    <dgm:cxn modelId="{A65094A7-01A2-6A4A-A9D3-3613A2F26CC8}" srcId="{5379FA69-0D89-9F49-8699-D69590BAE815}" destId="{078FBB60-CE85-F242-B2C0-2AA120A74A08}" srcOrd="3" destOrd="0" parTransId="{3330A600-D0ED-A748-94D9-476F25D169A2}" sibTransId="{5C96FC78-80DD-B447-8222-09E09806A3EE}"/>
    <dgm:cxn modelId="{7060CAAC-4B42-EC4D-81C3-AD2BC200C279}" type="presOf" srcId="{D80174CC-77CD-C941-AA58-9A047DA12C62}" destId="{538F1DA3-B3A3-0648-8139-3DF3D36F52C9}" srcOrd="0" destOrd="0" presId="urn:microsoft.com/office/officeart/2005/8/layout/radial5"/>
    <dgm:cxn modelId="{6A2D81B5-EE88-CA48-A98A-5873B1F3C921}" type="presOf" srcId="{BB7A9792-43BB-0A4F-8F01-06B963683249}" destId="{BD229DEA-D103-E745-BB9D-69B1A339B2BD}" srcOrd="1" destOrd="0" presId="urn:microsoft.com/office/officeart/2005/8/layout/radial5"/>
    <dgm:cxn modelId="{C97EB6CB-4D23-0842-8BB9-73E4C20FC224}" type="presOf" srcId="{3330A600-D0ED-A748-94D9-476F25D169A2}" destId="{9433754B-725E-244C-9817-EE49A78E8616}" srcOrd="1" destOrd="0" presId="urn:microsoft.com/office/officeart/2005/8/layout/radial5"/>
    <dgm:cxn modelId="{8FF9FCCE-C36E-2049-A8CB-330316C77952}" type="presOf" srcId="{76502BB1-E12F-3047-A5EB-03C63D99F2E9}" destId="{BBBC05C8-2117-DD42-A536-9E4A26726578}" srcOrd="0" destOrd="0" presId="urn:microsoft.com/office/officeart/2005/8/layout/radial5"/>
    <dgm:cxn modelId="{D46890D5-75DA-2145-8F5E-EEB1B6E057EE}" type="presOf" srcId="{4EE8D036-E9EF-0347-B358-E18B2F549FD8}" destId="{3AE01AFB-74E8-474B-9F7F-DDF154A62EF0}" srcOrd="1" destOrd="0" presId="urn:microsoft.com/office/officeart/2005/8/layout/radial5"/>
    <dgm:cxn modelId="{E30AAEDA-7701-124C-A64C-4570CE44A5F8}" type="presOf" srcId="{2DF4EB86-59FE-EC44-A03A-FAB6AFC8DB8E}" destId="{28BD6135-6DB9-B647-A998-50411F5202CB}" srcOrd="0" destOrd="0" presId="urn:microsoft.com/office/officeart/2005/8/layout/radial5"/>
    <dgm:cxn modelId="{D2CC6EDC-DC01-4442-A29B-50172654BFA9}" type="presOf" srcId="{BB7A9792-43BB-0A4F-8F01-06B963683249}" destId="{B9FA1BBB-3F53-E34B-ABC5-229B2EBA8FAE}" srcOrd="0" destOrd="0" presId="urn:microsoft.com/office/officeart/2005/8/layout/radial5"/>
    <dgm:cxn modelId="{27B235F1-F5BA-D94D-A6FA-04DAEA31106C}" type="presOf" srcId="{83F096E2-95C9-3B47-9F6D-F7138974DC1A}" destId="{3F346410-5B08-B342-8668-C388AA839394}" srcOrd="0" destOrd="0" presId="urn:microsoft.com/office/officeart/2005/8/layout/radial5"/>
    <dgm:cxn modelId="{87F595F9-F24C-EE47-AFD6-7C4F4D39A1AB}" type="presOf" srcId="{5379FA69-0D89-9F49-8699-D69590BAE815}" destId="{938A7253-E7D4-B344-AD12-382462AD2DA3}" srcOrd="0" destOrd="0" presId="urn:microsoft.com/office/officeart/2005/8/layout/radial5"/>
    <dgm:cxn modelId="{511868E2-EDA8-8B41-910B-9D79BEFEC7B0}" type="presParOf" srcId="{538F1DA3-B3A3-0648-8139-3DF3D36F52C9}" destId="{938A7253-E7D4-B344-AD12-382462AD2DA3}" srcOrd="0" destOrd="0" presId="urn:microsoft.com/office/officeart/2005/8/layout/radial5"/>
    <dgm:cxn modelId="{98F98DD3-545B-6F45-91B9-261AFBD76859}" type="presParOf" srcId="{538F1DA3-B3A3-0648-8139-3DF3D36F52C9}" destId="{BBBC05C8-2117-DD42-A536-9E4A26726578}" srcOrd="1" destOrd="0" presId="urn:microsoft.com/office/officeart/2005/8/layout/radial5"/>
    <dgm:cxn modelId="{2840D770-133D-504F-8996-430C509E256A}" type="presParOf" srcId="{BBBC05C8-2117-DD42-A536-9E4A26726578}" destId="{D44F069A-0CF7-7E4D-893A-BD201EED875E}" srcOrd="0" destOrd="0" presId="urn:microsoft.com/office/officeart/2005/8/layout/radial5"/>
    <dgm:cxn modelId="{267F1B03-A75D-E348-8BF7-86445607C8F5}" type="presParOf" srcId="{538F1DA3-B3A3-0648-8139-3DF3D36F52C9}" destId="{28BD6135-6DB9-B647-A998-50411F5202CB}" srcOrd="2" destOrd="0" presId="urn:microsoft.com/office/officeart/2005/8/layout/radial5"/>
    <dgm:cxn modelId="{FDE29D3B-B34C-7045-BEC3-40A8303641FC}" type="presParOf" srcId="{538F1DA3-B3A3-0648-8139-3DF3D36F52C9}" destId="{B9FA1BBB-3F53-E34B-ABC5-229B2EBA8FAE}" srcOrd="3" destOrd="0" presId="urn:microsoft.com/office/officeart/2005/8/layout/radial5"/>
    <dgm:cxn modelId="{9343E16B-1077-C840-BDF1-5901513154BA}" type="presParOf" srcId="{B9FA1BBB-3F53-E34B-ABC5-229B2EBA8FAE}" destId="{BD229DEA-D103-E745-BB9D-69B1A339B2BD}" srcOrd="0" destOrd="0" presId="urn:microsoft.com/office/officeart/2005/8/layout/radial5"/>
    <dgm:cxn modelId="{59CA9E72-CD09-174D-B920-480E6BC711DB}" type="presParOf" srcId="{538F1DA3-B3A3-0648-8139-3DF3D36F52C9}" destId="{9E447230-47A7-6642-8F83-6586BC68D41D}" srcOrd="4" destOrd="0" presId="urn:microsoft.com/office/officeart/2005/8/layout/radial5"/>
    <dgm:cxn modelId="{00B1A342-037D-9841-8BB6-8D57691332BF}" type="presParOf" srcId="{538F1DA3-B3A3-0648-8139-3DF3D36F52C9}" destId="{10985DD3-6968-6349-AAF8-868AD177FB44}" srcOrd="5" destOrd="0" presId="urn:microsoft.com/office/officeart/2005/8/layout/radial5"/>
    <dgm:cxn modelId="{4137B825-C759-E543-8FA8-6FD8BB6542DC}" type="presParOf" srcId="{10985DD3-6968-6349-AAF8-868AD177FB44}" destId="{3AE01AFB-74E8-474B-9F7F-DDF154A62EF0}" srcOrd="0" destOrd="0" presId="urn:microsoft.com/office/officeart/2005/8/layout/radial5"/>
    <dgm:cxn modelId="{39A68C41-76A5-B64D-9D42-A85A19A8487F}" type="presParOf" srcId="{538F1DA3-B3A3-0648-8139-3DF3D36F52C9}" destId="{5A45F436-87E0-4541-8275-9F3D4D65308D}" srcOrd="6" destOrd="0" presId="urn:microsoft.com/office/officeart/2005/8/layout/radial5"/>
    <dgm:cxn modelId="{A972BFEB-1703-4047-8436-F62CF0A9BCD9}" type="presParOf" srcId="{538F1DA3-B3A3-0648-8139-3DF3D36F52C9}" destId="{1B1800B9-9B16-0B42-9041-6B91AE045E08}" srcOrd="7" destOrd="0" presId="urn:microsoft.com/office/officeart/2005/8/layout/radial5"/>
    <dgm:cxn modelId="{7AACE5CF-45A1-C141-8533-C1CA1C64403D}" type="presParOf" srcId="{1B1800B9-9B16-0B42-9041-6B91AE045E08}" destId="{9433754B-725E-244C-9817-EE49A78E8616}" srcOrd="0" destOrd="0" presId="urn:microsoft.com/office/officeart/2005/8/layout/radial5"/>
    <dgm:cxn modelId="{37990D3E-170E-7A43-B84F-A238BD9CE57D}" type="presParOf" srcId="{538F1DA3-B3A3-0648-8139-3DF3D36F52C9}" destId="{E81C2598-A642-F743-9636-E9324CFB13F2}" srcOrd="8" destOrd="0" presId="urn:microsoft.com/office/officeart/2005/8/layout/radial5"/>
    <dgm:cxn modelId="{6C31B237-4862-5E4C-B0F7-599F179D4170}" type="presParOf" srcId="{538F1DA3-B3A3-0648-8139-3DF3D36F52C9}" destId="{3F346410-5B08-B342-8668-C388AA839394}" srcOrd="9" destOrd="0" presId="urn:microsoft.com/office/officeart/2005/8/layout/radial5"/>
    <dgm:cxn modelId="{62EC6FFD-1B54-F04D-8BC8-6A3F6F393A83}" type="presParOf" srcId="{3F346410-5B08-B342-8668-C388AA839394}" destId="{2929B650-9347-2D42-81B8-FBD14F65CF54}" srcOrd="0" destOrd="0" presId="urn:microsoft.com/office/officeart/2005/8/layout/radial5"/>
    <dgm:cxn modelId="{4EBB60A4-2F95-9E46-A9AA-E2F8A8E76E76}" type="presParOf" srcId="{538F1DA3-B3A3-0648-8139-3DF3D36F52C9}" destId="{F008F1E0-B3DF-E04F-AE7D-280ADEB5661D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A7253-E7D4-B344-AD12-382462AD2DA3}">
      <dsp:nvSpPr>
        <dsp:cNvPr id="0" name=""/>
        <dsp:cNvSpPr/>
      </dsp:nvSpPr>
      <dsp:spPr>
        <a:xfrm>
          <a:off x="2530238" y="1879412"/>
          <a:ext cx="1645093" cy="1128414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Traffic Matrix</a:t>
          </a:r>
        </a:p>
      </dsp:txBody>
      <dsp:txXfrm>
        <a:off x="2771156" y="2044664"/>
        <a:ext cx="1163257" cy="797910"/>
      </dsp:txXfrm>
    </dsp:sp>
    <dsp:sp modelId="{BBBC05C8-2117-DD42-A536-9E4A26726578}">
      <dsp:nvSpPr>
        <dsp:cNvPr id="0" name=""/>
        <dsp:cNvSpPr/>
      </dsp:nvSpPr>
      <dsp:spPr>
        <a:xfrm rot="16329141">
          <a:off x="3258015" y="1460023"/>
          <a:ext cx="249052" cy="38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93970" y="1574087"/>
        <a:ext cx="174336" cy="230197"/>
      </dsp:txXfrm>
    </dsp:sp>
    <dsp:sp modelId="{28BD6135-6DB9-B647-A998-50411F5202CB}">
      <dsp:nvSpPr>
        <dsp:cNvPr id="0" name=""/>
        <dsp:cNvSpPr/>
      </dsp:nvSpPr>
      <dsp:spPr>
        <a:xfrm>
          <a:off x="2712858" y="0"/>
          <a:ext cx="1410518" cy="141051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Network Optimization</a:t>
          </a:r>
        </a:p>
      </dsp:txBody>
      <dsp:txXfrm>
        <a:off x="2919424" y="206566"/>
        <a:ext cx="997386" cy="997386"/>
      </dsp:txXfrm>
    </dsp:sp>
    <dsp:sp modelId="{B9FA1BBB-3F53-E34B-ABC5-229B2EBA8FAE}">
      <dsp:nvSpPr>
        <dsp:cNvPr id="0" name=""/>
        <dsp:cNvSpPr/>
      </dsp:nvSpPr>
      <dsp:spPr>
        <a:xfrm rot="20319513">
          <a:off x="4168033" y="1877523"/>
          <a:ext cx="285291" cy="38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0967" y="1969829"/>
        <a:ext cx="199704" cy="230197"/>
      </dsp:txXfrm>
    </dsp:sp>
    <dsp:sp modelId="{9E447230-47A7-6642-8F83-6586BC68D41D}">
      <dsp:nvSpPr>
        <dsp:cNvPr id="0" name=""/>
        <dsp:cNvSpPr/>
      </dsp:nvSpPr>
      <dsp:spPr>
        <a:xfrm>
          <a:off x="4520526" y="1006547"/>
          <a:ext cx="1410518" cy="141051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Anomaly Detection</a:t>
          </a:r>
        </a:p>
      </dsp:txBody>
      <dsp:txXfrm>
        <a:off x="4727092" y="1213113"/>
        <a:ext cx="997386" cy="997386"/>
      </dsp:txXfrm>
    </dsp:sp>
    <dsp:sp modelId="{10985DD3-6968-6349-AAF8-868AD177FB44}">
      <dsp:nvSpPr>
        <dsp:cNvPr id="0" name=""/>
        <dsp:cNvSpPr/>
      </dsp:nvSpPr>
      <dsp:spPr>
        <a:xfrm rot="3153287">
          <a:off x="3747393" y="2907142"/>
          <a:ext cx="214533" cy="38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60007" y="2958325"/>
        <a:ext cx="150173" cy="230197"/>
      </dsp:txXfrm>
    </dsp:sp>
    <dsp:sp modelId="{5A45F436-87E0-4541-8275-9F3D4D65308D}">
      <dsp:nvSpPr>
        <dsp:cNvPr id="0" name=""/>
        <dsp:cNvSpPr/>
      </dsp:nvSpPr>
      <dsp:spPr>
        <a:xfrm>
          <a:off x="3704945" y="3119148"/>
          <a:ext cx="1410518" cy="141051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Protocol Design</a:t>
          </a:r>
        </a:p>
      </dsp:txBody>
      <dsp:txXfrm>
        <a:off x="3911511" y="3325714"/>
        <a:ext cx="997386" cy="997386"/>
      </dsp:txXfrm>
    </dsp:sp>
    <dsp:sp modelId="{1B1800B9-9B16-0B42-9041-6B91AE045E08}">
      <dsp:nvSpPr>
        <dsp:cNvPr id="0" name=""/>
        <dsp:cNvSpPr/>
      </dsp:nvSpPr>
      <dsp:spPr>
        <a:xfrm rot="8131633">
          <a:off x="2523264" y="2913585"/>
          <a:ext cx="310862" cy="38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41040"/>
            <a:satOff val="-9490"/>
            <a:lumOff val="188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03168" y="2957650"/>
        <a:ext cx="217603" cy="230197"/>
      </dsp:txXfrm>
    </dsp:sp>
    <dsp:sp modelId="{E81C2598-A642-F743-9636-E9324CFB13F2}">
      <dsp:nvSpPr>
        <dsp:cNvPr id="0" name=""/>
        <dsp:cNvSpPr/>
      </dsp:nvSpPr>
      <dsp:spPr>
        <a:xfrm>
          <a:off x="1254627" y="3105858"/>
          <a:ext cx="1410518" cy="141051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...</a:t>
          </a:r>
        </a:p>
      </dsp:txBody>
      <dsp:txXfrm>
        <a:off x="1461193" y="3312424"/>
        <a:ext cx="997386" cy="997386"/>
      </dsp:txXfrm>
    </dsp:sp>
    <dsp:sp modelId="{3F346410-5B08-B342-8668-C388AA839394}">
      <dsp:nvSpPr>
        <dsp:cNvPr id="0" name=""/>
        <dsp:cNvSpPr/>
      </dsp:nvSpPr>
      <dsp:spPr>
        <a:xfrm rot="12064680">
          <a:off x="2203148" y="1870258"/>
          <a:ext cx="319486" cy="383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295788" y="1964225"/>
        <a:ext cx="223640" cy="230197"/>
      </dsp:txXfrm>
    </dsp:sp>
    <dsp:sp modelId="{F008F1E0-B3DF-E04F-AE7D-280ADEB5661D}">
      <dsp:nvSpPr>
        <dsp:cNvPr id="0" name=""/>
        <dsp:cNvSpPr/>
      </dsp:nvSpPr>
      <dsp:spPr>
        <a:xfrm>
          <a:off x="709887" y="991543"/>
          <a:ext cx="1410518" cy="141051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16453" y="1198109"/>
        <a:ext cx="997386" cy="99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1DCC-8226-0648-9051-BCB46FE08B1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F611B-439A-314D-AA42-FD164D6E4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V-</a:t>
            </a:r>
            <a:r>
              <a:rPr lang="en-US" dirty="0" err="1"/>
              <a:t>ing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1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Trong</a:t>
            </a:r>
            <a:r>
              <a:rPr lang="en-US" dirty="0"/>
              <a:t> bang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: approach 1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approach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thống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nhất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chú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ở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dưới</a:t>
            </a:r>
            <a:r>
              <a:rPr lang="en-US" dirty="0">
                <a:sym typeface="Wingdings" pitchFamily="2" charset="2"/>
              </a:rPr>
              <a:t>: 4 </a:t>
            </a:r>
            <a:r>
              <a:rPr lang="en-US" dirty="0" err="1">
                <a:sym typeface="Wingdings" pitchFamily="2" charset="2"/>
              </a:rPr>
              <a:t>cái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đang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format: </a:t>
            </a:r>
            <a:r>
              <a:rPr lang="en-US" dirty="0" err="1">
                <a:sym typeface="Wingdings" pitchFamily="2" charset="2"/>
              </a:rPr>
              <a:t>Tên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hội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nghị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nội</a:t>
            </a:r>
            <a:r>
              <a:rPr lang="en-US" dirty="0">
                <a:sym typeface="Wingdings" pitchFamily="2" charset="2"/>
              </a:rPr>
              <a:t> dung </a:t>
            </a:r>
            <a:r>
              <a:rPr lang="en-US" dirty="0" err="1">
                <a:sym typeface="Wingdings" pitchFamily="2" charset="2"/>
              </a:rPr>
              <a:t>bài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báo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Nhưng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thứ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cùng</a:t>
            </a:r>
            <a:r>
              <a:rPr lang="en-US" dirty="0">
                <a:sym typeface="Wingdings" pitchFamily="2" charset="2"/>
              </a:rPr>
              <a:t> format </a:t>
            </a:r>
            <a:r>
              <a:rPr lang="en-US" dirty="0" err="1">
                <a:sym typeface="Wingdings" pitchFamily="2" charset="2"/>
              </a:rPr>
              <a:t>đấy</a:t>
            </a:r>
            <a:r>
              <a:rPr lang="en-US" dirty="0">
                <a:sym typeface="Wingdings" pitchFamily="2" charset="2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approach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slide 6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Traffic prediction based Deep Learning approach: based hay using 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approach: techniques ?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?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3 approach,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thống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nhất</a:t>
            </a:r>
            <a:r>
              <a:rPr lang="en-US" dirty="0">
                <a:sym typeface="Wingdings" pitchFamily="2" charset="2"/>
              </a:rPr>
              <a:t> format 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shortcoming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approach. 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cons: …. 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format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approach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“For traffic analysis”, </a:t>
            </a:r>
            <a:r>
              <a:rPr lang="en-US" dirty="0" err="1"/>
              <a:t>ở</a:t>
            </a:r>
            <a:r>
              <a:rPr lang="en-US" dirty="0"/>
              <a:t> approach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“Backbone network?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nhìn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những</a:t>
            </a:r>
            <a:r>
              <a:rPr lang="en-US" dirty="0">
                <a:sym typeface="Wingdings" pitchFamily="2" charset="2"/>
              </a:rPr>
              <a:t> phrase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hiểu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rõ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muốn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nói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gì</a:t>
            </a:r>
            <a:r>
              <a:rPr lang="en-US" dirty="0">
                <a:sym typeface="Wingdings" pitchFamily="2" charset="2"/>
              </a:rPr>
              <a:t>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Trang agenda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page 9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page 9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problem description </a:t>
            </a:r>
            <a:r>
              <a:rPr lang="en-US" dirty="0" err="1"/>
              <a:t>rồi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7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- </a:t>
                </a:r>
                <a:r>
                  <a:rPr lang="en-US" dirty="0" err="1"/>
                  <a:t>Câu</a:t>
                </a:r>
                <a:r>
                  <a:rPr lang="en-US" dirty="0"/>
                  <a:t> “For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calculate a </a:t>
                </a:r>
                <a:r>
                  <a:rPr lang="en-US" i="1" dirty="0"/>
                  <a:t>“weight”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following the equation () and then choosing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flows to measure in the next time step.”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phrase </a:t>
                </a:r>
                <a:r>
                  <a:rPr lang="en-US" dirty="0" err="1"/>
                  <a:t>ngắn</a:t>
                </a:r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- </a:t>
                </a:r>
                <a:r>
                  <a:rPr lang="en-US" dirty="0" err="1"/>
                  <a:t>Câu</a:t>
                </a:r>
                <a:r>
                  <a:rPr lang="en-US" dirty="0"/>
                  <a:t> “For each </a:t>
                </a:r>
                <a:r>
                  <a:rPr lang="en-US" b="0" i="0">
                    <a:latin typeface="Cambria Math" panose="02040503050406030204" pitchFamily="18" charset="0"/>
                  </a:rPr>
                  <a:t>𝑂𝐷_𝑖</a:t>
                </a:r>
                <a:r>
                  <a:rPr lang="en-US" dirty="0"/>
                  <a:t>, we calculate a </a:t>
                </a:r>
                <a:r>
                  <a:rPr lang="en-US" i="1" dirty="0"/>
                  <a:t>“weight” 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𝑤_𝑖</a:t>
                </a:r>
                <a:r>
                  <a:rPr lang="en-US" dirty="0"/>
                  <a:t> following the equation () and then choosing the lowest 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i="1" dirty="0"/>
                  <a:t> </a:t>
                </a:r>
                <a:r>
                  <a:rPr lang="en-US" dirty="0"/>
                  <a:t>flows to measure in the next time step.”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phrase </a:t>
                </a:r>
                <a:r>
                  <a:rPr lang="en-US" dirty="0" err="1"/>
                  <a:t>ngắn</a:t>
                </a:r>
                <a:r>
                  <a:rPr lang="en-US" dirty="0"/>
                  <a:t> </a:t>
                </a:r>
                <a:endParaRPr lang="en-US" i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MAE: average absolute errors</a:t>
            </a:r>
          </a:p>
          <a:p>
            <a:r>
              <a:rPr lang="en-US" dirty="0"/>
              <a:t>RMSE: presents sample standard deviation of the differences between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“In this work, we have:”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bỏ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đi</a:t>
            </a: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- </a:t>
            </a:r>
            <a:r>
              <a:rPr lang="en-US" dirty="0" err="1">
                <a:sym typeface="Wingdings" pitchFamily="2" charset="2"/>
              </a:rPr>
              <a:t>Câu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thứ</a:t>
            </a:r>
            <a:r>
              <a:rPr lang="en-US" dirty="0">
                <a:sym typeface="Wingdings" pitchFamily="2" charset="2"/>
              </a:rPr>
              <a:t> 2 </a:t>
            </a:r>
            <a:r>
              <a:rPr lang="en-US" dirty="0" err="1">
                <a:sym typeface="Wingdings" pitchFamily="2" charset="2"/>
              </a:rPr>
              <a:t>dài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quá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nên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viết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1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viết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gọn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F611B-439A-314D-AA42-FD164D6E46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73A17D-AECC-F942-A25F-10336A346361}" type="datetime1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EBA6125-619B-2B44-9D8C-99FD875C06C8}" type="datetime1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498BC5-E204-CD46-B132-77086A975B29}" type="datetime1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6E04888-1C62-644B-9B41-116D235A7C9B}" type="datetime1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2B93776-4055-9C4F-B164-9544E394B7AF}" type="datetime1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3DAA08-6140-0243-8379-DEC93155A9D1}" type="datetime1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F385B1-730B-B14A-956C-C33F15792157}" type="datetime1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67E0F6-E91F-AA40-8BBA-FCE120A3F779}" type="datetime1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07A362-F02C-BE4C-89AF-A3B47AC704C1}" type="datetime1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A426615-129C-D349-A613-5F2605DE1EFE}" type="datetime1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Institute of Informatics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D55499-0115-0049-89CD-CC8763871F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27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2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30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280.png"/><Relationship Id="rId9" Type="http://schemas.openxmlformats.org/officeDocument/2006/relationships/image" Target="../media/image42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115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320.png"/><Relationship Id="rId18" Type="http://schemas.openxmlformats.org/officeDocument/2006/relationships/image" Target="../media/image149.png"/><Relationship Id="rId3" Type="http://schemas.openxmlformats.org/officeDocument/2006/relationships/image" Target="../media/image139.png"/><Relationship Id="rId21" Type="http://schemas.openxmlformats.org/officeDocument/2006/relationships/image" Target="../media/image152.png"/><Relationship Id="rId7" Type="http://schemas.openxmlformats.org/officeDocument/2006/relationships/image" Target="../media/image143.png"/><Relationship Id="rId12" Type="http://schemas.openxmlformats.org/officeDocument/2006/relationships/image" Target="../media/image66.png"/><Relationship Id="rId17" Type="http://schemas.openxmlformats.org/officeDocument/2006/relationships/image" Target="../media/image148.png"/><Relationship Id="rId2" Type="http://schemas.openxmlformats.org/officeDocument/2006/relationships/image" Target="../media/image138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312.png"/><Relationship Id="rId5" Type="http://schemas.openxmlformats.org/officeDocument/2006/relationships/image" Target="../media/image141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300.png"/><Relationship Id="rId19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03.png"/><Relationship Id="rId22" Type="http://schemas.openxmlformats.org/officeDocument/2006/relationships/image" Target="../media/image1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24.png"/><Relationship Id="rId3" Type="http://schemas.openxmlformats.org/officeDocument/2006/relationships/image" Target="../media/image156.png"/><Relationship Id="rId21" Type="http://schemas.openxmlformats.org/officeDocument/2006/relationships/image" Target="../media/image172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4.png"/><Relationship Id="rId10" Type="http://schemas.openxmlformats.org/officeDocument/2006/relationships/image" Target="../media/image163.png"/><Relationship Id="rId19" Type="http://schemas.openxmlformats.org/officeDocument/2006/relationships/image" Target="../media/image125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0706-410E-3843-B97D-CC34E0DF8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26" y="1300556"/>
            <a:ext cx="8355543" cy="193705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Traffic Matrix Prediction based on Bidirectional Recurrent Neural Network and Long Short-Term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7133-9D8B-BE46-A570-76826455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899" y="4175990"/>
            <a:ext cx="8204199" cy="1296154"/>
          </a:xfrm>
        </p:spPr>
        <p:txBody>
          <a:bodyPr>
            <a:normAutofit/>
          </a:bodyPr>
          <a:lstStyle/>
          <a:p>
            <a:r>
              <a:rPr lang="en-US" sz="2000" dirty="0"/>
              <a:t>Van An Le </a:t>
            </a:r>
            <a:r>
              <a:rPr lang="en-US" altLang="ja-JP" baseline="30000" dirty="0"/>
              <a:t>†</a:t>
            </a:r>
            <a:r>
              <a:rPr lang="en-US" sz="2000" dirty="0"/>
              <a:t>          Phi Le Nguyen</a:t>
            </a:r>
            <a:r>
              <a:rPr lang="en-US" altLang="ja-JP" baseline="30000" dirty="0"/>
              <a:t>†</a:t>
            </a:r>
            <a:r>
              <a:rPr lang="en-US" sz="2000" dirty="0"/>
              <a:t>          Yusheng Ji</a:t>
            </a:r>
            <a:r>
              <a:rPr lang="en-US" altLang="ja-JP" baseline="30000" dirty="0"/>
              <a:t>†</a:t>
            </a:r>
            <a:r>
              <a:rPr lang="en-US" baseline="30000" dirty="0"/>
              <a:t>‡</a:t>
            </a:r>
            <a:r>
              <a:rPr lang="en-US" sz="2000" dirty="0"/>
              <a:t> </a:t>
            </a:r>
          </a:p>
          <a:p>
            <a:r>
              <a:rPr lang="en-US" altLang="ja-JP" sz="2000" baseline="30000" dirty="0"/>
              <a:t>† </a:t>
            </a:r>
            <a:r>
              <a:rPr lang="en-US" sz="1700" dirty="0"/>
              <a:t>Department of Informatics, SOKENDAI (The Graduate University for Advanced Studies)</a:t>
            </a:r>
          </a:p>
          <a:p>
            <a:r>
              <a:rPr lang="en-US" sz="1800" baseline="30000" dirty="0"/>
              <a:t>‡</a:t>
            </a:r>
            <a:r>
              <a:rPr lang="en-US" sz="1700" dirty="0"/>
              <a:t>National Institute of Informatics, Tokyo, Japan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D972F-A01D-114B-9FCC-94314D8115B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692CB91-9AF0-9242-A094-1DF9D72D71F9}" type="datetime1">
              <a:rPr lang="en-US" smtClean="0"/>
              <a:t>7/10/18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0EAA-B623-FF41-B16E-831D9A8A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50B48-B5E0-E44A-90A2-0D7AA04331F3}"/>
              </a:ext>
            </a:extLst>
          </p:cNvPr>
          <p:cNvSpPr txBox="1"/>
          <p:nvPr/>
        </p:nvSpPr>
        <p:spPr>
          <a:xfrm>
            <a:off x="4114800" y="323761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C2C87-932E-E04E-92E9-B8F1C725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6" y="6101285"/>
            <a:ext cx="3276600" cy="609448"/>
          </a:xfrm>
          <a:prstGeom prst="rect">
            <a:avLst/>
          </a:prstGeom>
        </p:spPr>
      </p:pic>
      <p:sp>
        <p:nvSpPr>
          <p:cNvPr id="10" name="5-Point Star 9">
            <a:extLst>
              <a:ext uri="{FF2B5EF4-FFF2-40B4-BE49-F238E27FC236}">
                <a16:creationId xmlns:a16="http://schemas.microsoft.com/office/drawing/2014/main" id="{5D8BEBDA-8E37-D34B-ACA5-C5D2EA943F74}"/>
              </a:ext>
            </a:extLst>
          </p:cNvPr>
          <p:cNvSpPr/>
          <p:nvPr/>
        </p:nvSpPr>
        <p:spPr>
          <a:xfrm>
            <a:off x="4438647" y="3514614"/>
            <a:ext cx="266700" cy="22860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37B5ED-E1E3-264B-B5B4-287B0163040F}"/>
              </a:ext>
            </a:extLst>
          </p:cNvPr>
          <p:cNvCxnSpPr/>
          <p:nvPr/>
        </p:nvCxnSpPr>
        <p:spPr>
          <a:xfrm flipH="1">
            <a:off x="2493181" y="3647022"/>
            <a:ext cx="1936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BC0ED7-4C58-904C-9C9F-142715976866}"/>
              </a:ext>
            </a:extLst>
          </p:cNvPr>
          <p:cNvCxnSpPr/>
          <p:nvPr/>
        </p:nvCxnSpPr>
        <p:spPr>
          <a:xfrm flipH="1">
            <a:off x="4705012" y="3647022"/>
            <a:ext cx="1936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B83FBE5-937A-A347-90D8-5EA594361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07" y="5874120"/>
            <a:ext cx="964462" cy="9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10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87CA7C-5CDB-C04C-95EC-0F6017C3585F}"/>
              </a:ext>
            </a:extLst>
          </p:cNvPr>
          <p:cNvSpPr txBox="1"/>
          <p:nvPr/>
        </p:nvSpPr>
        <p:spPr>
          <a:xfrm>
            <a:off x="628650" y="1469571"/>
            <a:ext cx="391915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Problem description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Proposed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20950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Problem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66B0A0CE-FB30-A747-9D31-009C6893EC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731438"/>
                  </p:ext>
                </p:extLst>
              </p:nvPr>
            </p:nvGraphicFramePr>
            <p:xfrm>
              <a:off x="910166" y="2178755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66B0A0CE-FB30-A747-9D31-009C6893EC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731438"/>
                  </p:ext>
                </p:extLst>
              </p:nvPr>
            </p:nvGraphicFramePr>
            <p:xfrm>
              <a:off x="910166" y="2178755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3" r="-3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03" r="-2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703" r="-1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703" b="-2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2703" r="-3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703" r="-2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703" r="-1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2703" b="-1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333" r="-3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33" r="-2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333" r="-1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33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ight Arrow 2">
            <a:extLst>
              <a:ext uri="{FF2B5EF4-FFF2-40B4-BE49-F238E27FC236}">
                <a16:creationId xmlns:a16="http://schemas.microsoft.com/office/drawing/2014/main" id="{D3D5511E-41C6-424E-92A4-76761084C5E8}"/>
              </a:ext>
            </a:extLst>
          </p:cNvPr>
          <p:cNvSpPr/>
          <p:nvPr/>
        </p:nvSpPr>
        <p:spPr>
          <a:xfrm>
            <a:off x="3505201" y="2991556"/>
            <a:ext cx="1010355" cy="23706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C05E489-011B-A449-91B7-C5F7E5561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258700"/>
                  </p:ext>
                </p:extLst>
              </p:nvPr>
            </p:nvGraphicFramePr>
            <p:xfrm>
              <a:off x="4978400" y="2889249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C05E489-011B-A449-91B7-C5F7E5561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258700"/>
                  </p:ext>
                </p:extLst>
              </p:nvPr>
            </p:nvGraphicFramePr>
            <p:xfrm>
              <a:off x="4978400" y="2889249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23" t="-2857" r="-4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23" t="-2857" r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923" t="-2857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923" t="-2857" r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923" t="-2857" r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9EAFF1-0B37-7344-94C3-48CD532F12F5}"/>
                  </a:ext>
                </a:extLst>
              </p:cNvPr>
              <p:cNvSpPr txBox="1"/>
              <p:nvPr/>
            </p:nvSpPr>
            <p:spPr>
              <a:xfrm>
                <a:off x="660962" y="4346354"/>
                <a:ext cx="261719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Traffic Matrix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9EAFF1-0B37-7344-94C3-48CD532F1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2" y="4346354"/>
                <a:ext cx="2617191" cy="391646"/>
              </a:xfrm>
              <a:prstGeom prst="rect">
                <a:avLst/>
              </a:prstGeom>
              <a:blipFill>
                <a:blip r:embed="rId4"/>
                <a:stretch>
                  <a:fillRect t="-312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32F0198-B451-BC4C-9CD1-0532030DBC15}"/>
              </a:ext>
            </a:extLst>
          </p:cNvPr>
          <p:cNvSpPr txBox="1"/>
          <p:nvPr/>
        </p:nvSpPr>
        <p:spPr>
          <a:xfrm>
            <a:off x="5922411" y="4357511"/>
            <a:ext cx="14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8D8B63-DD06-B24F-9A58-BD23B30489D0}"/>
                  </a:ext>
                </a:extLst>
              </p:cNvPr>
              <p:cNvSpPr txBox="1"/>
              <p:nvPr/>
            </p:nvSpPr>
            <p:spPr>
              <a:xfrm>
                <a:off x="4243811" y="4854689"/>
                <a:ext cx="4769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: number of original-destination pairs (OD pairs)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8D8B63-DD06-B24F-9A58-BD23B304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811" y="4854689"/>
                <a:ext cx="4769062" cy="338554"/>
              </a:xfrm>
              <a:prstGeom prst="rect">
                <a:avLst/>
              </a:prstGeom>
              <a:blipFill>
                <a:blip r:embed="rId5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4C8573-934A-1548-B406-CC8E3E652E40}"/>
                  </a:ext>
                </a:extLst>
              </p:cNvPr>
              <p:cNvSpPr/>
              <p:nvPr/>
            </p:nvSpPr>
            <p:spPr>
              <a:xfrm>
                <a:off x="884413" y="4854689"/>
                <a:ext cx="193621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: number of nodes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4C8573-934A-1548-B406-CC8E3E652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13" y="4854689"/>
                <a:ext cx="193621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187C8-EA53-B24C-B350-A2BAE20CD974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2DF319-A114-E940-9361-905ED3D519BE}"/>
              </a:ext>
            </a:extLst>
          </p:cNvPr>
          <p:cNvSpPr txBox="1"/>
          <p:nvPr/>
        </p:nvSpPr>
        <p:spPr>
          <a:xfrm>
            <a:off x="3409302" y="2609400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2C90FA9-F022-AC44-AF3F-532310BCB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291232"/>
                  </p:ext>
                </p:extLst>
              </p:nvPr>
            </p:nvGraphicFramePr>
            <p:xfrm>
              <a:off x="4978399" y="2281202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2C90FA9-F022-AC44-AF3F-532310BCB5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291232"/>
                  </p:ext>
                </p:extLst>
              </p:nvPr>
            </p:nvGraphicFramePr>
            <p:xfrm>
              <a:off x="4978399" y="2281202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6226" r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923" r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01923" r="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A7F8AA1-9032-294E-B870-418095F60D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902167"/>
                  </p:ext>
                </p:extLst>
              </p:nvPr>
            </p:nvGraphicFramePr>
            <p:xfrm>
              <a:off x="4978399" y="3497296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A7F8AA1-9032-294E-B870-418095F60D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902167"/>
                  </p:ext>
                </p:extLst>
              </p:nvPr>
            </p:nvGraphicFramePr>
            <p:xfrm>
              <a:off x="4978399" y="3497296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r="-400000" b="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r="-300000" b="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6226" r="-194340" b="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1923" r="-98077" b="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1923" r="1923" b="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B8F6C7BA-7E5E-6E44-8F50-56EA24C25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761904"/>
                  </p:ext>
                </p:extLst>
              </p:nvPr>
            </p:nvGraphicFramePr>
            <p:xfrm>
              <a:off x="4978399" y="1691334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B8F6C7BA-7E5E-6E44-8F50-56EA24C25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761904"/>
                  </p:ext>
                </p:extLst>
              </p:nvPr>
            </p:nvGraphicFramePr>
            <p:xfrm>
              <a:off x="4978399" y="1691334"/>
              <a:ext cx="3299885" cy="430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59977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96226" r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1923" r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1923" r="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32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Problem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C05E489-011B-A449-91B7-C5F7E5561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62094"/>
                  </p:ext>
                </p:extLst>
              </p:nvPr>
            </p:nvGraphicFramePr>
            <p:xfrm>
              <a:off x="2922057" y="1811518"/>
              <a:ext cx="3377651" cy="3012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743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C05E489-011B-A449-91B7-C5F7E5561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62094"/>
                  </p:ext>
                </p:extLst>
              </p:nvPr>
            </p:nvGraphicFramePr>
            <p:xfrm>
              <a:off x="2922057" y="1811518"/>
              <a:ext cx="3377651" cy="3012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743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r="-360345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r="-301923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r="-196226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r="-100000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b="-6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100000" r="-360345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100000" r="-301923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100000" r="-196226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100000" r="-100000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100000" b="-5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300000" r="-360345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300000" r="-301923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300000" r="-196226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300000" r="-10000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300000" b="-3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400000" r="-360345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400000" r="-301923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400000" r="-196226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400000" r="-10000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400000" b="-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500000" r="-360345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500000" r="-30192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500000" r="-196226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500000" r="-10000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500000" b="-1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600000" r="-360345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600000" r="-10000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wn Arrow 8">
            <a:extLst>
              <a:ext uri="{FF2B5EF4-FFF2-40B4-BE49-F238E27FC236}">
                <a16:creationId xmlns:a16="http://schemas.microsoft.com/office/drawing/2014/main" id="{D9A19175-7840-BA46-824C-4CCCF53C382C}"/>
              </a:ext>
            </a:extLst>
          </p:cNvPr>
          <p:cNvSpPr/>
          <p:nvPr/>
        </p:nvSpPr>
        <p:spPr>
          <a:xfrm>
            <a:off x="2506999" y="1811518"/>
            <a:ext cx="158045" cy="108373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5CFCE-B424-1A46-AFA6-5FA321FD5006}"/>
              </a:ext>
            </a:extLst>
          </p:cNvPr>
          <p:cNvSpPr txBox="1"/>
          <p:nvPr/>
        </p:nvSpPr>
        <p:spPr>
          <a:xfrm>
            <a:off x="1648174" y="2199496"/>
            <a:ext cx="85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Timestep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332C7-A6C3-594C-A98C-8EBCE147A2B6}"/>
              </a:ext>
            </a:extLst>
          </p:cNvPr>
          <p:cNvSpPr txBox="1"/>
          <p:nvPr/>
        </p:nvSpPr>
        <p:spPr>
          <a:xfrm>
            <a:off x="3587364" y="1268939"/>
            <a:ext cx="234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Origin-Destination pairs flows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2D2E8-16B0-B848-A27C-D0FDE9DAF09D}"/>
              </a:ext>
            </a:extLst>
          </p:cNvPr>
          <p:cNvSpPr/>
          <p:nvPr/>
        </p:nvSpPr>
        <p:spPr>
          <a:xfrm>
            <a:off x="3671279" y="3004457"/>
            <a:ext cx="636608" cy="1422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5034B-A61A-CF4A-8166-DC725E07D4E0}"/>
              </a:ext>
            </a:extLst>
          </p:cNvPr>
          <p:cNvSpPr txBox="1"/>
          <p:nvPr/>
        </p:nvSpPr>
        <p:spPr>
          <a:xfrm>
            <a:off x="7429500" y="3408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764D44-3103-E246-AD42-D4A3585AB6DB}"/>
              </a:ext>
            </a:extLst>
          </p:cNvPr>
          <p:cNvSpPr/>
          <p:nvPr/>
        </p:nvSpPr>
        <p:spPr>
          <a:xfrm>
            <a:off x="6782765" y="2662483"/>
            <a:ext cx="1817226" cy="85622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model</a:t>
            </a:r>
          </a:p>
        </p:txBody>
      </p:sp>
      <p:pic>
        <p:nvPicPr>
          <p:cNvPr id="15" name="Graphic 14" descr="UpwardTrend_LTR">
            <a:extLst>
              <a:ext uri="{FF2B5EF4-FFF2-40B4-BE49-F238E27FC236}">
                <a16:creationId xmlns:a16="http://schemas.microsoft.com/office/drawing/2014/main" id="{9574D401-F623-0643-80F1-5BD4F0754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7096" y="3225027"/>
            <a:ext cx="248958" cy="248958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4CD8D76C-329B-8941-8F8F-4AC20852141F}"/>
              </a:ext>
            </a:extLst>
          </p:cNvPr>
          <p:cNvSpPr/>
          <p:nvPr/>
        </p:nvSpPr>
        <p:spPr>
          <a:xfrm rot="21198815">
            <a:off x="4319131" y="1965459"/>
            <a:ext cx="3248122" cy="996684"/>
          </a:xfrm>
          <a:custGeom>
            <a:avLst/>
            <a:gdLst>
              <a:gd name="connsiteX0" fmla="*/ 0 w 3298785"/>
              <a:gd name="connsiteY0" fmla="*/ 660116 h 660116"/>
              <a:gd name="connsiteX1" fmla="*/ 1516284 w 3298785"/>
              <a:gd name="connsiteY1" fmla="*/ 359 h 660116"/>
              <a:gd name="connsiteX2" fmla="*/ 3298785 w 3298785"/>
              <a:gd name="connsiteY2" fmla="*/ 567519 h 66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785" h="660116">
                <a:moveTo>
                  <a:pt x="0" y="660116"/>
                </a:moveTo>
                <a:cubicBezTo>
                  <a:pt x="483243" y="337954"/>
                  <a:pt x="966487" y="15792"/>
                  <a:pt x="1516284" y="359"/>
                </a:cubicBezTo>
                <a:cubicBezTo>
                  <a:pt x="2066082" y="-15074"/>
                  <a:pt x="3003631" y="471063"/>
                  <a:pt x="3298785" y="56751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42C66A-493C-D047-BAEF-4DE05EE3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5974"/>
              </p:ext>
            </p:extLst>
          </p:nvPr>
        </p:nvGraphicFramePr>
        <p:xfrm>
          <a:off x="264425" y="5597532"/>
          <a:ext cx="20633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694">
                  <a:extLst>
                    <a:ext uri="{9D8B030D-6E8A-4147-A177-3AD203B41FA5}">
                      <a16:colId xmlns:a16="http://schemas.microsoft.com/office/drawing/2014/main" val="3913447629"/>
                    </a:ext>
                  </a:extLst>
                </a:gridCol>
                <a:gridCol w="1561670">
                  <a:extLst>
                    <a:ext uri="{9D8B030D-6E8A-4147-A177-3AD203B41FA5}">
                      <a16:colId xmlns:a16="http://schemas.microsoft.com/office/drawing/2014/main" val="2553086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9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Measured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3042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C73D9D-3D4A-0F4D-B5DF-418D6705D464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A4041511-9410-AC4F-9349-3CFD92F837EF}"/>
              </a:ext>
            </a:extLst>
          </p:cNvPr>
          <p:cNvSpPr/>
          <p:nvPr/>
        </p:nvSpPr>
        <p:spPr>
          <a:xfrm>
            <a:off x="4235669" y="3573517"/>
            <a:ext cx="3468414" cy="1705479"/>
          </a:xfrm>
          <a:custGeom>
            <a:avLst/>
            <a:gdLst>
              <a:gd name="connsiteX0" fmla="*/ 3468414 w 3468414"/>
              <a:gd name="connsiteY0" fmla="*/ 0 h 1705479"/>
              <a:gd name="connsiteX1" fmla="*/ 2322786 w 3468414"/>
              <a:gd name="connsiteY1" fmla="*/ 1650124 h 1705479"/>
              <a:gd name="connsiteX2" fmla="*/ 0 w 3468414"/>
              <a:gd name="connsiteY2" fmla="*/ 1324304 h 170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414" h="1705479">
                <a:moveTo>
                  <a:pt x="3468414" y="0"/>
                </a:moveTo>
                <a:cubicBezTo>
                  <a:pt x="3184634" y="714703"/>
                  <a:pt x="2900855" y="1429407"/>
                  <a:pt x="2322786" y="1650124"/>
                </a:cubicBezTo>
                <a:cubicBezTo>
                  <a:pt x="1744717" y="1870841"/>
                  <a:pt x="378372" y="1362842"/>
                  <a:pt x="0" y="132430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2864A0-C53F-9A44-B574-05ADC425548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744717" y="3678621"/>
            <a:ext cx="1926562" cy="368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1E765-FD02-604D-B54D-E75303CC2FCA}"/>
              </a:ext>
            </a:extLst>
          </p:cNvPr>
          <p:cNvSpPr txBox="1"/>
          <p:nvPr/>
        </p:nvSpPr>
        <p:spPr>
          <a:xfrm>
            <a:off x="445273" y="3487893"/>
            <a:ext cx="125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frame</a:t>
            </a:r>
          </a:p>
        </p:txBody>
      </p:sp>
    </p:spTree>
    <p:extLst>
      <p:ext uri="{BB962C8B-B14F-4D97-AF65-F5344CB8AC3E}">
        <p14:creationId xmlns:p14="http://schemas.microsoft.com/office/powerpoint/2010/main" val="529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8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Semi-recursive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332C7-A6C3-594C-A98C-8EBCE147A2B6}"/>
              </a:ext>
            </a:extLst>
          </p:cNvPr>
          <p:cNvSpPr txBox="1"/>
          <p:nvPr/>
        </p:nvSpPr>
        <p:spPr>
          <a:xfrm>
            <a:off x="651971" y="1498095"/>
            <a:ext cx="1953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Origin-Destination 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5034B-A61A-CF4A-8166-DC725E07D4E0}"/>
              </a:ext>
            </a:extLst>
          </p:cNvPr>
          <p:cNvSpPr txBox="1"/>
          <p:nvPr/>
        </p:nvSpPr>
        <p:spPr>
          <a:xfrm>
            <a:off x="7429500" y="3408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42C66A-493C-D047-BAEF-4DE05EE3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44323"/>
              </p:ext>
            </p:extLst>
          </p:nvPr>
        </p:nvGraphicFramePr>
        <p:xfrm>
          <a:off x="628649" y="4340993"/>
          <a:ext cx="124463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5">
                  <a:extLst>
                    <a:ext uri="{9D8B030D-6E8A-4147-A177-3AD203B41FA5}">
                      <a16:colId xmlns:a16="http://schemas.microsoft.com/office/drawing/2014/main" val="3913447629"/>
                    </a:ext>
                  </a:extLst>
                </a:gridCol>
                <a:gridCol w="942013">
                  <a:extLst>
                    <a:ext uri="{9D8B030D-6E8A-4147-A177-3AD203B41FA5}">
                      <a16:colId xmlns:a16="http://schemas.microsoft.com/office/drawing/2014/main" val="2553086163"/>
                    </a:ext>
                  </a:extLst>
                </a:gridCol>
              </a:tblGrid>
              <a:tr h="2319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Predicted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98429"/>
                  </a:ext>
                </a:extLst>
              </a:tr>
              <a:tr h="2319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Measured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3042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7BE465-5378-6A48-BFCE-2A95C40C2BB1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55D99-9EC5-D34F-AF0E-904D26131617}"/>
                  </a:ext>
                </a:extLst>
              </p:cNvPr>
              <p:cNvSpPr txBox="1"/>
              <p:nvPr/>
            </p:nvSpPr>
            <p:spPr>
              <a:xfrm>
                <a:off x="3864358" y="1833032"/>
                <a:ext cx="4226606" cy="1597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55D99-9EC5-D34F-AF0E-904D261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8" y="1833032"/>
                <a:ext cx="4226606" cy="1597104"/>
              </a:xfrm>
              <a:prstGeom prst="rect">
                <a:avLst/>
              </a:prstGeom>
              <a:blipFill>
                <a:blip r:embed="rId2"/>
                <a:stretch>
                  <a:fillRect l="-23353" t="-125397" b="-14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DF664-2DB8-9646-AEA7-E67E80BEAE20}"/>
                  </a:ext>
                </a:extLst>
              </p:cNvPr>
              <p:cNvSpPr txBox="1"/>
              <p:nvPr/>
            </p:nvSpPr>
            <p:spPr>
              <a:xfrm>
                <a:off x="3864359" y="1298850"/>
                <a:ext cx="2884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current timestep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DF664-2DB8-9646-AEA7-E67E80BE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9" y="1298850"/>
                <a:ext cx="2884379" cy="369332"/>
              </a:xfrm>
              <a:prstGeom prst="rect">
                <a:avLst/>
              </a:prstGeom>
              <a:blipFill>
                <a:blip r:embed="rId3"/>
                <a:stretch>
                  <a:fillRect l="-1316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35727BFA-C712-9644-96EC-917D4744D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30414"/>
                  </p:ext>
                </p:extLst>
              </p:nvPr>
            </p:nvGraphicFramePr>
            <p:xfrm>
              <a:off x="3055557" y="3674836"/>
              <a:ext cx="5844208" cy="24290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9929">
                      <a:extLst>
                        <a:ext uri="{9D8B030D-6E8A-4147-A177-3AD203B41FA5}">
                          <a16:colId xmlns:a16="http://schemas.microsoft.com/office/drawing/2014/main" val="3324136664"/>
                        </a:ext>
                      </a:extLst>
                    </a:gridCol>
                    <a:gridCol w="4744279">
                      <a:extLst>
                        <a:ext uri="{9D8B030D-6E8A-4147-A177-3AD203B41FA5}">
                          <a16:colId xmlns:a16="http://schemas.microsoft.com/office/drawing/2014/main" val="683092125"/>
                        </a:ext>
                      </a:extLst>
                    </a:gridCol>
                  </a:tblGrid>
                  <a:tr h="267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𝑁𝑜𝑡𝑎𝑡𝑖𝑜𝑛𝑠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𝐷𝑒𝑠𝑐𝑟𝑖𝑝𝑡𝑖𝑜𝑛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5291133"/>
                      </a:ext>
                    </a:extLst>
                  </a:tr>
                  <a:tr h="2759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Traffic load of flow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oMath>
                          </a14:m>
                          <a:endParaRPr lang="en-US" sz="16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2592910"/>
                      </a:ext>
                    </a:extLst>
                  </a:tr>
                  <a:tr h="2759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Observed traffic of flow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oMath>
                          </a14:m>
                          <a:endParaRPr lang="en-US" sz="16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5188111"/>
                      </a:ext>
                    </a:extLst>
                  </a:tr>
                  <a:tr h="2759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Predicted traffic of flow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oMath>
                          </a14:m>
                          <a:endParaRPr lang="en-US" sz="16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85588640"/>
                      </a:ext>
                    </a:extLst>
                  </a:tr>
                  <a:tr h="267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history data used for prediction.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5138902"/>
                      </a:ext>
                    </a:extLst>
                  </a:tr>
                  <a:tr h="4704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Binary variable.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if traffic of flow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is measured,</a:t>
                          </a:r>
                          <a:r>
                            <a:rPr lang="en-US" sz="1600" b="0" i="0" kern="120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otherwise.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9066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35727BFA-C712-9644-96EC-917D4744D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30414"/>
                  </p:ext>
                </p:extLst>
              </p:nvPr>
            </p:nvGraphicFramePr>
            <p:xfrm>
              <a:off x="3055557" y="3674836"/>
              <a:ext cx="5844208" cy="24290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9929">
                      <a:extLst>
                        <a:ext uri="{9D8B030D-6E8A-4147-A177-3AD203B41FA5}">
                          <a16:colId xmlns:a16="http://schemas.microsoft.com/office/drawing/2014/main" val="3324136664"/>
                        </a:ext>
                      </a:extLst>
                    </a:gridCol>
                    <a:gridCol w="4744279">
                      <a:extLst>
                        <a:ext uri="{9D8B030D-6E8A-4147-A177-3AD203B41FA5}">
                          <a16:colId xmlns:a16="http://schemas.microsoft.com/office/drawing/2014/main" val="68309212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704" r="-431034" b="-6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62" t="-3704" r="-267" b="-6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291133"/>
                      </a:ext>
                    </a:extLst>
                  </a:tr>
                  <a:tr h="3860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3333" r="-431034" b="-4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62" t="-93333" r="-267" b="-4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92910"/>
                      </a:ext>
                    </a:extLst>
                  </a:tr>
                  <a:tr h="3860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87097" r="-431034" b="-34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62" t="-187097" r="-267" b="-34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188111"/>
                      </a:ext>
                    </a:extLst>
                  </a:tr>
                  <a:tr h="3860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96667" r="-431034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62" t="-296667" r="-267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5886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40741" r="-431034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Number of history data used for prediction.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5138902"/>
                      </a:ext>
                    </a:extLst>
                  </a:tr>
                  <a:tr h="600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10638" r="-431034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62" t="-310638" r="-267" b="-85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0666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92BD5617-A9AC-6346-A311-713C466CE7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00482"/>
                  </p:ext>
                </p:extLst>
              </p:nvPr>
            </p:nvGraphicFramePr>
            <p:xfrm>
              <a:off x="463402" y="1826568"/>
              <a:ext cx="2141796" cy="2379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808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3418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3397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33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3415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341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3384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3410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92BD5617-A9AC-6346-A311-713C466CE7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00482"/>
                  </p:ext>
                </p:extLst>
              </p:nvPr>
            </p:nvGraphicFramePr>
            <p:xfrm>
              <a:off x="463402" y="1826568"/>
              <a:ext cx="2141796" cy="2379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808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41849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3418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703" r="-359459" b="-6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152" r="-303030" b="-6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8824" r="-194118" b="-6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8182" r="-100000" b="-6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8182" b="-6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339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703" t="-100000" r="-359459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152" t="-100000" r="-303030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8824" t="-100000" r="-194118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8182" t="-100000" r="-100000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8182" t="-100000" b="-5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336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341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703" t="-300000" r="-359459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152" t="-300000" r="-303030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8824" t="-300000" r="-194118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8182" t="-300000" r="-100000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8182" t="-300000" b="-3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341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703" t="-400000" r="-359459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152" t="-400000" r="-303030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8824" t="-400000" r="-194118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8182" t="-400000" r="-100000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8182" t="-400000" b="-2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338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703" t="-500000" r="-359459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5152" t="-500000" r="-30303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8824" t="-500000" r="-194118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8182" t="-500000" r="-10000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8182" t="-500000" b="-1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341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703" t="-600000" r="-359459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8182" t="-600000" r="-1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6FF4B16-F3B9-9946-84A4-8880D0365F58}"/>
              </a:ext>
            </a:extLst>
          </p:cNvPr>
          <p:cNvSpPr/>
          <p:nvPr/>
        </p:nvSpPr>
        <p:spPr>
          <a:xfrm>
            <a:off x="897692" y="2793076"/>
            <a:ext cx="498846" cy="1122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Challenges and Goals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7BE465-5378-6A48-BFCE-2A95C40C2BB1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2218E6-ED3D-0F4D-890D-04F5DEA08ECC}"/>
              </a:ext>
            </a:extLst>
          </p:cNvPr>
          <p:cNvSpPr txBox="1"/>
          <p:nvPr/>
        </p:nvSpPr>
        <p:spPr>
          <a:xfrm>
            <a:off x="628648" y="1105698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Accumulative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3AC0DC-D16D-C24A-B0B3-A0CEBE0B6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5" y="1588617"/>
            <a:ext cx="5657143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0CCA34-024D-1C47-9C1E-059D743DF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4" y="3578216"/>
            <a:ext cx="5657143" cy="18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912899-6AE0-6A45-825A-1B6AB8614C15}"/>
              </a:ext>
            </a:extLst>
          </p:cNvPr>
          <p:cNvSpPr txBox="1"/>
          <p:nvPr/>
        </p:nvSpPr>
        <p:spPr>
          <a:xfrm>
            <a:off x="3240594" y="3329528"/>
            <a:ext cx="140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15257-949F-1F46-B551-27A694EB4E97}"/>
              </a:ext>
            </a:extLst>
          </p:cNvPr>
          <p:cNvSpPr txBox="1"/>
          <p:nvPr/>
        </p:nvSpPr>
        <p:spPr>
          <a:xfrm>
            <a:off x="2924001" y="5224327"/>
            <a:ext cx="204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Semi-recursive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4866A-7FEF-7F4A-A682-FB3875C751B0}"/>
              </a:ext>
            </a:extLst>
          </p:cNvPr>
          <p:cNvSpPr txBox="1"/>
          <p:nvPr/>
        </p:nvSpPr>
        <p:spPr>
          <a:xfrm>
            <a:off x="628648" y="5892582"/>
            <a:ext cx="379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Alleviating the accumulate errors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Correcting the imprecise input data</a:t>
            </a:r>
          </a:p>
        </p:txBody>
      </p:sp>
    </p:spTree>
    <p:extLst>
      <p:ext uri="{BB962C8B-B14F-4D97-AF65-F5344CB8AC3E}">
        <p14:creationId xmlns:p14="http://schemas.microsoft.com/office/powerpoint/2010/main" val="144866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Challenges and Goals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7BE465-5378-6A48-BFCE-2A95C40C2BB1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2A6D16-02C1-7041-B14B-4F987B67C0F7}"/>
              </a:ext>
            </a:extLst>
          </p:cNvPr>
          <p:cNvSpPr txBox="1"/>
          <p:nvPr/>
        </p:nvSpPr>
        <p:spPr>
          <a:xfrm>
            <a:off x="628648" y="1241779"/>
            <a:ext cx="385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Determining the monitored flow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0631E-44B0-7E49-964C-BFED2CE1D8C4}"/>
              </a:ext>
            </a:extLst>
          </p:cNvPr>
          <p:cNvSpPr txBox="1"/>
          <p:nvPr/>
        </p:nvSpPr>
        <p:spPr>
          <a:xfrm>
            <a:off x="628648" y="5638474"/>
            <a:ext cx="826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Designing a scheme for selecting which flow will be monitored in the next timestep.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9E77341-F2D7-0A43-92B7-C04BC50AA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442108"/>
                  </p:ext>
                </p:extLst>
              </p:nvPr>
            </p:nvGraphicFramePr>
            <p:xfrm>
              <a:off x="2922057" y="1811518"/>
              <a:ext cx="3377651" cy="3012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743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9E77341-F2D7-0A43-92B7-C04BC50AA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442108"/>
                  </p:ext>
                </p:extLst>
              </p:nvPr>
            </p:nvGraphicFramePr>
            <p:xfrm>
              <a:off x="2922057" y="1811518"/>
              <a:ext cx="3377651" cy="3012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743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r="-360345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r="-301923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r="-196226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r="-100000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b="-6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100000" r="-360345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100000" r="-301923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100000" r="-196226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100000" r="-100000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100000" b="-5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300000" r="-360345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300000" r="-301923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300000" r="-196226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300000" r="-10000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300000" b="-3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400000" r="-360345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400000" r="-301923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400000" r="-196226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400000" r="-10000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400000" b="-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4" t="-500000" r="-360345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462" t="-500000" r="-30192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434" t="-500000" r="-196226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5385" t="-500000" r="-10000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85" t="-500000" b="-1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34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16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87CA7C-5CDB-C04C-95EC-0F6017C3585F}"/>
              </a:ext>
            </a:extLst>
          </p:cNvPr>
          <p:cNvSpPr txBox="1"/>
          <p:nvPr/>
        </p:nvSpPr>
        <p:spPr>
          <a:xfrm>
            <a:off x="628650" y="1469571"/>
            <a:ext cx="391915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Problem description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Proposed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57168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21221" cy="876652"/>
          </a:xfrm>
        </p:spPr>
        <p:txBody>
          <a:bodyPr>
            <a:normAutofit/>
          </a:bodyPr>
          <a:lstStyle/>
          <a:p>
            <a:r>
              <a:rPr lang="en-US" sz="2800" dirty="0"/>
              <a:t>Recurrent Neural Network and Long Short-Term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17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A58AF6C-6F86-A24B-8EDA-2AD45511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3" y="2242297"/>
            <a:ext cx="8228571" cy="21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17C6B4-C42F-5A41-9C9B-54B642EC8106}"/>
              </a:ext>
            </a:extLst>
          </p:cNvPr>
          <p:cNvSpPr txBox="1"/>
          <p:nvPr/>
        </p:nvSpPr>
        <p:spPr>
          <a:xfrm>
            <a:off x="3130121" y="4917658"/>
            <a:ext cx="2709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i="1" dirty="0" err="1"/>
              <a:t>machinelearning-blog.com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8044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Traffic prediction using Recurrent Neural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18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08703F-C921-E044-8B1D-0F08D61601C1}"/>
              </a:ext>
            </a:extLst>
          </p:cNvPr>
          <p:cNvSpPr/>
          <p:nvPr/>
        </p:nvSpPr>
        <p:spPr>
          <a:xfrm>
            <a:off x="2282203" y="3381521"/>
            <a:ext cx="5311671" cy="187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4BE11-DA54-B54C-AD76-E0AF04BA8775}"/>
              </a:ext>
            </a:extLst>
          </p:cNvPr>
          <p:cNvSpPr/>
          <p:nvPr/>
        </p:nvSpPr>
        <p:spPr>
          <a:xfrm>
            <a:off x="2501572" y="3737754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DE706-1347-1F4A-9615-326DDE4D9287}"/>
              </a:ext>
            </a:extLst>
          </p:cNvPr>
          <p:cNvSpPr/>
          <p:nvPr/>
        </p:nvSpPr>
        <p:spPr>
          <a:xfrm>
            <a:off x="618447" y="1381435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5A2C54-23E9-8A49-9B20-6C1FC2FE7298}"/>
                  </a:ext>
                </a:extLst>
              </p:cNvPr>
              <p:cNvSpPr txBox="1"/>
              <p:nvPr/>
            </p:nvSpPr>
            <p:spPr>
              <a:xfrm>
                <a:off x="533213" y="1399757"/>
                <a:ext cx="622542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5A2C54-23E9-8A49-9B20-6C1FC2FE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3" y="1399757"/>
                <a:ext cx="622542" cy="374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14A0330-F2FB-7141-8726-A6E9C8960A9D}"/>
              </a:ext>
            </a:extLst>
          </p:cNvPr>
          <p:cNvSpPr/>
          <p:nvPr/>
        </p:nvSpPr>
        <p:spPr>
          <a:xfrm>
            <a:off x="1077377" y="1381435"/>
            <a:ext cx="451945" cy="409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B0B57-6326-324B-9A37-D9F4C6A3869D}"/>
              </a:ext>
            </a:extLst>
          </p:cNvPr>
          <p:cNvSpPr txBox="1"/>
          <p:nvPr/>
        </p:nvSpPr>
        <p:spPr>
          <a:xfrm>
            <a:off x="1144177" y="14248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B6F5-8B68-5544-A698-AF6DD24D6008}"/>
              </a:ext>
            </a:extLst>
          </p:cNvPr>
          <p:cNvSpPr/>
          <p:nvPr/>
        </p:nvSpPr>
        <p:spPr>
          <a:xfrm>
            <a:off x="1529322" y="1381435"/>
            <a:ext cx="451945" cy="409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2FB463-86A7-664F-A4BD-796F7315EF25}"/>
                  </a:ext>
                </a:extLst>
              </p:cNvPr>
              <p:cNvSpPr txBox="1"/>
              <p:nvPr/>
            </p:nvSpPr>
            <p:spPr>
              <a:xfrm>
                <a:off x="1453779" y="1399757"/>
                <a:ext cx="60727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2FB463-86A7-664F-A4BD-796F7315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9" y="1399757"/>
                <a:ext cx="607274" cy="3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4A8A398-5964-FD41-A5A0-1AA2BE4CA54F}"/>
              </a:ext>
            </a:extLst>
          </p:cNvPr>
          <p:cNvSpPr/>
          <p:nvPr/>
        </p:nvSpPr>
        <p:spPr>
          <a:xfrm>
            <a:off x="1988252" y="1381435"/>
            <a:ext cx="451945" cy="409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793BA1-3AF6-AE49-92C5-86119952FDCB}"/>
                  </a:ext>
                </a:extLst>
              </p:cNvPr>
              <p:cNvSpPr txBox="1"/>
              <p:nvPr/>
            </p:nvSpPr>
            <p:spPr>
              <a:xfrm>
                <a:off x="1921811" y="1405516"/>
                <a:ext cx="579761" cy="3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793BA1-3AF6-AE49-92C5-86119952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11" y="1405516"/>
                <a:ext cx="579761" cy="3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B8A4910-5FAF-B043-B775-EE27A3D529F2}"/>
              </a:ext>
            </a:extLst>
          </p:cNvPr>
          <p:cNvSpPr/>
          <p:nvPr/>
        </p:nvSpPr>
        <p:spPr>
          <a:xfrm>
            <a:off x="2440197" y="1381435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D3258-3254-8F42-832E-F5A8D8EF07D9}"/>
                  </a:ext>
                </a:extLst>
              </p:cNvPr>
              <p:cNvSpPr txBox="1"/>
              <p:nvPr/>
            </p:nvSpPr>
            <p:spPr>
              <a:xfrm>
                <a:off x="2444435" y="1399757"/>
                <a:ext cx="461408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D3258-3254-8F42-832E-F5A8D8EF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35" y="1399757"/>
                <a:ext cx="461408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9812AAD5-6547-DA4E-820D-886E35FAD127}"/>
              </a:ext>
            </a:extLst>
          </p:cNvPr>
          <p:cNvSpPr/>
          <p:nvPr/>
        </p:nvSpPr>
        <p:spPr>
          <a:xfrm>
            <a:off x="1155626" y="4747815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AC718-7779-714E-964D-3C9511DEB735}"/>
                  </a:ext>
                </a:extLst>
              </p:cNvPr>
              <p:cNvSpPr txBox="1"/>
              <p:nvPr/>
            </p:nvSpPr>
            <p:spPr>
              <a:xfrm>
                <a:off x="1070392" y="4766137"/>
                <a:ext cx="622542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AC718-7779-714E-964D-3C9511DE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92" y="4766137"/>
                <a:ext cx="622542" cy="374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496DBE74-011C-C649-ABB2-A6B0BFA6D036}"/>
              </a:ext>
            </a:extLst>
          </p:cNvPr>
          <p:cNvSpPr/>
          <p:nvPr/>
        </p:nvSpPr>
        <p:spPr>
          <a:xfrm>
            <a:off x="2552896" y="2758052"/>
            <a:ext cx="759200" cy="409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074908-E1CA-434C-B5CB-AAC1F02A17EB}"/>
                  </a:ext>
                </a:extLst>
              </p:cNvPr>
              <p:cNvSpPr txBox="1"/>
              <p:nvPr/>
            </p:nvSpPr>
            <p:spPr>
              <a:xfrm>
                <a:off x="2469345" y="2776374"/>
                <a:ext cx="87299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074908-E1CA-434C-B5CB-AAC1F02A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45" y="2776374"/>
                <a:ext cx="872996" cy="39158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A4FCD-A1CD-1842-A5A7-975B161B1842}"/>
              </a:ext>
            </a:extLst>
          </p:cNvPr>
          <p:cNvCxnSpPr>
            <a:cxnSpLocks/>
          </p:cNvCxnSpPr>
          <p:nvPr/>
        </p:nvCxnSpPr>
        <p:spPr>
          <a:xfrm flipV="1">
            <a:off x="2932496" y="4420927"/>
            <a:ext cx="0" cy="32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39E528-0ABA-5F49-8734-57475CFF3ADA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V="1">
            <a:off x="2932496" y="3167956"/>
            <a:ext cx="0" cy="56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44BF566-7C24-2C47-A0EF-427E684D53C0}"/>
              </a:ext>
            </a:extLst>
          </p:cNvPr>
          <p:cNvSpPr/>
          <p:nvPr/>
        </p:nvSpPr>
        <p:spPr>
          <a:xfrm>
            <a:off x="639469" y="4747815"/>
            <a:ext cx="451945" cy="409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9E4FB3-4C23-7148-A700-8E427A0AE092}"/>
              </a:ext>
            </a:extLst>
          </p:cNvPr>
          <p:cNvSpPr txBox="1"/>
          <p:nvPr/>
        </p:nvSpPr>
        <p:spPr>
          <a:xfrm>
            <a:off x="706269" y="4791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B60C56-227B-0445-AFE7-F7D45CD9A2FC}"/>
              </a:ext>
            </a:extLst>
          </p:cNvPr>
          <p:cNvCxnSpPr>
            <a:cxnSpLocks/>
          </p:cNvCxnSpPr>
          <p:nvPr/>
        </p:nvCxnSpPr>
        <p:spPr>
          <a:xfrm flipV="1">
            <a:off x="4272051" y="4412341"/>
            <a:ext cx="0" cy="32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3BA5978-858C-3944-AD48-4364B3FEC43D}"/>
              </a:ext>
            </a:extLst>
          </p:cNvPr>
          <p:cNvSpPr/>
          <p:nvPr/>
        </p:nvSpPr>
        <p:spPr>
          <a:xfrm>
            <a:off x="3841127" y="3729168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46948F-692A-E045-AFB2-F3A32179508F}"/>
              </a:ext>
            </a:extLst>
          </p:cNvPr>
          <p:cNvSpPr txBox="1"/>
          <p:nvPr/>
        </p:nvSpPr>
        <p:spPr>
          <a:xfrm>
            <a:off x="4094795" y="271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50C85D-F358-A143-B96A-CF717B4DA6B1}"/>
              </a:ext>
            </a:extLst>
          </p:cNvPr>
          <p:cNvCxnSpPr>
            <a:cxnSpLocks/>
          </p:cNvCxnSpPr>
          <p:nvPr/>
        </p:nvCxnSpPr>
        <p:spPr>
          <a:xfrm flipV="1">
            <a:off x="4293130" y="3149757"/>
            <a:ext cx="0" cy="56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03D1B6D-332F-D34A-8F41-339C00A361AE}"/>
              </a:ext>
            </a:extLst>
          </p:cNvPr>
          <p:cNvSpPr/>
          <p:nvPr/>
        </p:nvSpPr>
        <p:spPr>
          <a:xfrm>
            <a:off x="3886877" y="2756530"/>
            <a:ext cx="759200" cy="409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AF47C-06AE-B841-820B-80EBBB680061}"/>
              </a:ext>
            </a:extLst>
          </p:cNvPr>
          <p:cNvCxnSpPr>
            <a:cxnSpLocks/>
          </p:cNvCxnSpPr>
          <p:nvPr/>
        </p:nvCxnSpPr>
        <p:spPr>
          <a:xfrm flipV="1">
            <a:off x="5613081" y="4412341"/>
            <a:ext cx="0" cy="32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6DA9F2D-9DAD-1643-A145-7F1F430F8E02}"/>
              </a:ext>
            </a:extLst>
          </p:cNvPr>
          <p:cNvSpPr/>
          <p:nvPr/>
        </p:nvSpPr>
        <p:spPr>
          <a:xfrm>
            <a:off x="5182157" y="3729168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2BBE99-ADA3-0D48-8B93-E58D3B56C20C}"/>
                  </a:ext>
                </a:extLst>
              </p:cNvPr>
              <p:cNvSpPr txBox="1"/>
              <p:nvPr/>
            </p:nvSpPr>
            <p:spPr>
              <a:xfrm>
                <a:off x="5380901" y="2758052"/>
                <a:ext cx="466474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2BBE99-ADA3-0D48-8B93-E58D3B56C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1" y="2758052"/>
                <a:ext cx="466474" cy="38241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067AD0-85C2-914C-B203-9501AFE6AE75}"/>
              </a:ext>
            </a:extLst>
          </p:cNvPr>
          <p:cNvCxnSpPr>
            <a:cxnSpLocks/>
          </p:cNvCxnSpPr>
          <p:nvPr/>
        </p:nvCxnSpPr>
        <p:spPr>
          <a:xfrm flipV="1">
            <a:off x="5634160" y="3149757"/>
            <a:ext cx="0" cy="56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A9AEF4-2B74-5644-B5F5-73161DDE2592}"/>
              </a:ext>
            </a:extLst>
          </p:cNvPr>
          <p:cNvSpPr/>
          <p:nvPr/>
        </p:nvSpPr>
        <p:spPr>
          <a:xfrm>
            <a:off x="5227907" y="2756530"/>
            <a:ext cx="759200" cy="409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BCC63C-0E01-034E-9DA0-B574881E9B33}"/>
              </a:ext>
            </a:extLst>
          </p:cNvPr>
          <p:cNvCxnSpPr>
            <a:cxnSpLocks/>
            <a:stCxn id="62" idx="0"/>
            <a:endCxn id="53" idx="4"/>
          </p:cNvCxnSpPr>
          <p:nvPr/>
        </p:nvCxnSpPr>
        <p:spPr>
          <a:xfrm flipV="1">
            <a:off x="6998973" y="4412341"/>
            <a:ext cx="82" cy="34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938B94F-73EA-4746-A12D-BED05B18103D}"/>
              </a:ext>
            </a:extLst>
          </p:cNvPr>
          <p:cNvSpPr/>
          <p:nvPr/>
        </p:nvSpPr>
        <p:spPr>
          <a:xfrm>
            <a:off x="6568131" y="3729168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DD272-CE8B-C843-B1A0-144655F829BA}"/>
              </a:ext>
            </a:extLst>
          </p:cNvPr>
          <p:cNvCxnSpPr>
            <a:cxnSpLocks/>
          </p:cNvCxnSpPr>
          <p:nvPr/>
        </p:nvCxnSpPr>
        <p:spPr>
          <a:xfrm flipV="1">
            <a:off x="7020134" y="3149757"/>
            <a:ext cx="0" cy="56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E2F6BE0-F077-8544-9C27-A6D263EC6A0D}"/>
              </a:ext>
            </a:extLst>
          </p:cNvPr>
          <p:cNvSpPr/>
          <p:nvPr/>
        </p:nvSpPr>
        <p:spPr>
          <a:xfrm>
            <a:off x="6640533" y="2749014"/>
            <a:ext cx="759200" cy="409904"/>
          </a:xfrm>
          <a:prstGeom prst="rect">
            <a:avLst/>
          </a:prstGeom>
          <a:solidFill>
            <a:srgbClr val="EE4D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BE06-9CF4-5847-A4F8-13E278228A94}"/>
              </a:ext>
            </a:extLst>
          </p:cNvPr>
          <p:cNvCxnSpPr/>
          <p:nvPr/>
        </p:nvCxnSpPr>
        <p:spPr>
          <a:xfrm>
            <a:off x="3363420" y="4084320"/>
            <a:ext cx="466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0B5D34-F8B3-F840-A187-AA96B1338FA4}"/>
              </a:ext>
            </a:extLst>
          </p:cNvPr>
          <p:cNvCxnSpPr/>
          <p:nvPr/>
        </p:nvCxnSpPr>
        <p:spPr>
          <a:xfrm>
            <a:off x="4702975" y="4079966"/>
            <a:ext cx="466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0D8E8D-6B10-DE45-AA24-73B43C439320}"/>
              </a:ext>
            </a:extLst>
          </p:cNvPr>
          <p:cNvCxnSpPr/>
          <p:nvPr/>
        </p:nvCxnSpPr>
        <p:spPr>
          <a:xfrm>
            <a:off x="6081715" y="4075612"/>
            <a:ext cx="466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2D02C9-804B-5444-9824-547F313C71BD}"/>
              </a:ext>
            </a:extLst>
          </p:cNvPr>
          <p:cNvCxnSpPr/>
          <p:nvPr/>
        </p:nvCxnSpPr>
        <p:spPr>
          <a:xfrm>
            <a:off x="2002786" y="4084320"/>
            <a:ext cx="466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F5EA249-D520-4348-8C21-D9B6BA4B2A73}"/>
              </a:ext>
            </a:extLst>
          </p:cNvPr>
          <p:cNvSpPr/>
          <p:nvPr/>
        </p:nvSpPr>
        <p:spPr>
          <a:xfrm>
            <a:off x="6773000" y="4755620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41CB47-EAB9-194F-BF40-C2E71E6AF68D}"/>
                  </a:ext>
                </a:extLst>
              </p:cNvPr>
              <p:cNvSpPr txBox="1"/>
              <p:nvPr/>
            </p:nvSpPr>
            <p:spPr>
              <a:xfrm>
                <a:off x="6734939" y="4777979"/>
                <a:ext cx="445571" cy="36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41CB47-EAB9-194F-BF40-C2E71E6A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939" y="4777979"/>
                <a:ext cx="445571" cy="3663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45A7A7A7-8BD1-9547-8633-AC44A8F5E013}"/>
              </a:ext>
            </a:extLst>
          </p:cNvPr>
          <p:cNvSpPr/>
          <p:nvPr/>
        </p:nvSpPr>
        <p:spPr>
          <a:xfrm>
            <a:off x="5388166" y="4742056"/>
            <a:ext cx="451945" cy="409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5F0255-9BB8-C74A-94BE-7E6B8A8C9005}"/>
                  </a:ext>
                </a:extLst>
              </p:cNvPr>
              <p:cNvSpPr txBox="1"/>
              <p:nvPr/>
            </p:nvSpPr>
            <p:spPr>
              <a:xfrm>
                <a:off x="5321725" y="4766137"/>
                <a:ext cx="579761" cy="3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5F0255-9BB8-C74A-94BE-7E6B8A8C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25" y="4766137"/>
                <a:ext cx="579761" cy="3689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D6A422-4CFD-624B-BBE7-6F7814503875}"/>
                  </a:ext>
                </a:extLst>
              </p:cNvPr>
              <p:cNvSpPr txBox="1"/>
              <p:nvPr/>
            </p:nvSpPr>
            <p:spPr>
              <a:xfrm>
                <a:off x="6677091" y="2758451"/>
                <a:ext cx="686085" cy="385234"/>
              </a:xfrm>
              <a:prstGeom prst="rect">
                <a:avLst/>
              </a:prstGeom>
              <a:solidFill>
                <a:srgbClr val="EE4D54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D6A422-4CFD-624B-BBE7-6F781450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091" y="2758451"/>
                <a:ext cx="686085" cy="385234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50744D4B-42E8-DC48-8F4D-C762B7390762}"/>
              </a:ext>
            </a:extLst>
          </p:cNvPr>
          <p:cNvSpPr/>
          <p:nvPr/>
        </p:nvSpPr>
        <p:spPr>
          <a:xfrm>
            <a:off x="3576776" y="1377851"/>
            <a:ext cx="605386" cy="445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B79D23-12BA-4844-91B2-6560A4B92655}"/>
                  </a:ext>
                </a:extLst>
              </p:cNvPr>
              <p:cNvSpPr txBox="1"/>
              <p:nvPr/>
            </p:nvSpPr>
            <p:spPr>
              <a:xfrm>
                <a:off x="3613335" y="1387289"/>
                <a:ext cx="547084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B79D23-12BA-4844-91B2-6560A4B9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35" y="1387289"/>
                <a:ext cx="547084" cy="385234"/>
              </a:xfrm>
              <a:prstGeom prst="rect">
                <a:avLst/>
              </a:prstGeom>
              <a:blipFill>
                <a:blip r:embed="rId12"/>
                <a:stretch>
                  <a:fillRect r="-454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D2B23A-2605-9C45-98CA-94B432B9F829}"/>
              </a:ext>
            </a:extLst>
          </p:cNvPr>
          <p:cNvCxnSpPr/>
          <p:nvPr/>
        </p:nvCxnSpPr>
        <p:spPr>
          <a:xfrm>
            <a:off x="2932496" y="1594022"/>
            <a:ext cx="64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B1EC38-6080-FF41-BFC6-0586C76C2E88}"/>
              </a:ext>
            </a:extLst>
          </p:cNvPr>
          <p:cNvCxnSpPr/>
          <p:nvPr/>
        </p:nvCxnSpPr>
        <p:spPr>
          <a:xfrm>
            <a:off x="2282203" y="2616740"/>
            <a:ext cx="4021320" cy="632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441A65-22DF-4F48-BB28-DAECA7E6F11A}"/>
              </a:ext>
            </a:extLst>
          </p:cNvPr>
          <p:cNvCxnSpPr>
            <a:cxnSpLocks/>
          </p:cNvCxnSpPr>
          <p:nvPr/>
        </p:nvCxnSpPr>
        <p:spPr>
          <a:xfrm flipV="1">
            <a:off x="2282203" y="2616740"/>
            <a:ext cx="4021320" cy="632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3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91 0 " pathEditMode="relative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91 0 " pathEditMode="relative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37118 0.000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9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37257 0.0025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/>
      <p:bldP spid="26" grpId="0" animBg="1"/>
      <p:bldP spid="27" grpId="0"/>
      <p:bldP spid="34" grpId="0" animBg="1"/>
      <p:bldP spid="34" grpId="1" animBg="1"/>
      <p:bldP spid="35" grpId="0"/>
      <p:bldP spid="35" grpId="1"/>
      <p:bldP spid="37" grpId="0" animBg="1"/>
      <p:bldP spid="38" grpId="0"/>
      <p:bldP spid="41" grpId="0" animBg="1"/>
      <p:bldP spid="48" grpId="0" animBg="1"/>
      <p:bldP spid="49" grpId="0"/>
      <p:bldP spid="51" grpId="0" animBg="1"/>
      <p:bldP spid="53" grpId="0" animBg="1"/>
      <p:bldP spid="56" grpId="0" animBg="1"/>
      <p:bldP spid="62" grpId="0" animBg="1"/>
      <p:bldP spid="63" grpId="0"/>
      <p:bldP spid="66" grpId="0" animBg="1"/>
      <p:bldP spid="67" grpId="0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Forward and backward networks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1D55499-0115-0049-89CD-CC8763871F84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C44BE11-DA54-B54C-AD76-E0AF04BA8775}"/>
              </a:ext>
            </a:extLst>
          </p:cNvPr>
          <p:cNvSpPr/>
          <p:nvPr/>
        </p:nvSpPr>
        <p:spPr>
          <a:xfrm>
            <a:off x="1638250" y="4761042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DE706-1347-1F4A-9615-326DDE4D9287}"/>
              </a:ext>
            </a:extLst>
          </p:cNvPr>
          <p:cNvSpPr/>
          <p:nvPr/>
        </p:nvSpPr>
        <p:spPr>
          <a:xfrm>
            <a:off x="618447" y="1381435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5A2C54-23E9-8A49-9B20-6C1FC2FE7298}"/>
                  </a:ext>
                </a:extLst>
              </p:cNvPr>
              <p:cNvSpPr txBox="1"/>
              <p:nvPr/>
            </p:nvSpPr>
            <p:spPr>
              <a:xfrm>
                <a:off x="533213" y="1399757"/>
                <a:ext cx="64831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5A2C54-23E9-8A49-9B20-6C1FC2FE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3" y="1399757"/>
                <a:ext cx="648319" cy="391582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14A0330-F2FB-7141-8726-A6E9C8960A9D}"/>
              </a:ext>
            </a:extLst>
          </p:cNvPr>
          <p:cNvSpPr/>
          <p:nvPr/>
        </p:nvSpPr>
        <p:spPr>
          <a:xfrm>
            <a:off x="1077377" y="1381435"/>
            <a:ext cx="451945" cy="409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B0B57-6326-324B-9A37-D9F4C6A3869D}"/>
              </a:ext>
            </a:extLst>
          </p:cNvPr>
          <p:cNvSpPr txBox="1"/>
          <p:nvPr/>
        </p:nvSpPr>
        <p:spPr>
          <a:xfrm>
            <a:off x="1144177" y="14248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B6F5-8B68-5544-A698-AF6DD24D6008}"/>
              </a:ext>
            </a:extLst>
          </p:cNvPr>
          <p:cNvSpPr/>
          <p:nvPr/>
        </p:nvSpPr>
        <p:spPr>
          <a:xfrm>
            <a:off x="1529322" y="1381435"/>
            <a:ext cx="451945" cy="409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2FB463-86A7-664F-A4BD-796F7315EF25}"/>
                  </a:ext>
                </a:extLst>
              </p:cNvPr>
              <p:cNvSpPr txBox="1"/>
              <p:nvPr/>
            </p:nvSpPr>
            <p:spPr>
              <a:xfrm>
                <a:off x="1453779" y="1399757"/>
                <a:ext cx="607274" cy="385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2FB463-86A7-664F-A4BD-796F7315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779" y="1399757"/>
                <a:ext cx="607274" cy="385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4A8A398-5964-FD41-A5A0-1AA2BE4CA54F}"/>
              </a:ext>
            </a:extLst>
          </p:cNvPr>
          <p:cNvSpPr/>
          <p:nvPr/>
        </p:nvSpPr>
        <p:spPr>
          <a:xfrm>
            <a:off x="1988252" y="1381435"/>
            <a:ext cx="451945" cy="409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793BA1-3AF6-AE49-92C5-86119952FDCB}"/>
                  </a:ext>
                </a:extLst>
              </p:cNvPr>
              <p:cNvSpPr txBox="1"/>
              <p:nvPr/>
            </p:nvSpPr>
            <p:spPr>
              <a:xfrm>
                <a:off x="1921811" y="1405516"/>
                <a:ext cx="57976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793BA1-3AF6-AE49-92C5-86119952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11" y="1405516"/>
                <a:ext cx="579761" cy="391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B8A4910-5FAF-B043-B775-EE27A3D529F2}"/>
              </a:ext>
            </a:extLst>
          </p:cNvPr>
          <p:cNvSpPr/>
          <p:nvPr/>
        </p:nvSpPr>
        <p:spPr>
          <a:xfrm>
            <a:off x="2440197" y="1381435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D3258-3254-8F42-832E-F5A8D8EF07D9}"/>
                  </a:ext>
                </a:extLst>
              </p:cNvPr>
              <p:cNvSpPr txBox="1"/>
              <p:nvPr/>
            </p:nvSpPr>
            <p:spPr>
              <a:xfrm>
                <a:off x="2444435" y="1399757"/>
                <a:ext cx="461408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3D3258-3254-8F42-832E-F5A8D8EF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35" y="1399757"/>
                <a:ext cx="461408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496DBE74-011C-C649-ABB2-A6B0BFA6D036}"/>
              </a:ext>
            </a:extLst>
          </p:cNvPr>
          <p:cNvSpPr/>
          <p:nvPr/>
        </p:nvSpPr>
        <p:spPr>
          <a:xfrm>
            <a:off x="1708106" y="3148112"/>
            <a:ext cx="759200" cy="409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A4FCD-A1CD-1842-A5A7-975B161B1842}"/>
              </a:ext>
            </a:extLst>
          </p:cNvPr>
          <p:cNvCxnSpPr>
            <a:cxnSpLocks/>
            <a:stCxn id="75" idx="0"/>
            <a:endCxn id="5" idx="4"/>
          </p:cNvCxnSpPr>
          <p:nvPr/>
        </p:nvCxnSpPr>
        <p:spPr>
          <a:xfrm flipV="1">
            <a:off x="1578231" y="5444215"/>
            <a:ext cx="490943" cy="73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39E528-0ABA-5F49-8734-57475CFF3ADA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V="1">
            <a:off x="2069174" y="3558016"/>
            <a:ext cx="18532" cy="12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B60C56-227B-0445-AFE7-F7D45CD9A2FC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392585" y="5438793"/>
            <a:ext cx="507523" cy="6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3BA5978-858C-3944-AD48-4364B3FEC43D}"/>
              </a:ext>
            </a:extLst>
          </p:cNvPr>
          <p:cNvSpPr/>
          <p:nvPr/>
        </p:nvSpPr>
        <p:spPr>
          <a:xfrm>
            <a:off x="3469184" y="4755620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50C85D-F358-A143-B96A-CF717B4DA6B1}"/>
              </a:ext>
            </a:extLst>
          </p:cNvPr>
          <p:cNvCxnSpPr>
            <a:cxnSpLocks/>
            <a:stCxn id="37" idx="0"/>
            <a:endCxn id="41" idx="2"/>
          </p:cNvCxnSpPr>
          <p:nvPr/>
        </p:nvCxnSpPr>
        <p:spPr>
          <a:xfrm flipV="1">
            <a:off x="3900108" y="3558016"/>
            <a:ext cx="12386" cy="119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03D1B6D-332F-D34A-8F41-339C00A361AE}"/>
              </a:ext>
            </a:extLst>
          </p:cNvPr>
          <p:cNvSpPr/>
          <p:nvPr/>
        </p:nvSpPr>
        <p:spPr>
          <a:xfrm>
            <a:off x="3532894" y="3148112"/>
            <a:ext cx="759200" cy="409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AF47C-06AE-B841-820B-80EBBB680061}"/>
              </a:ext>
            </a:extLst>
          </p:cNvPr>
          <p:cNvCxnSpPr>
            <a:cxnSpLocks/>
            <a:stCxn id="67" idx="0"/>
            <a:endCxn id="48" idx="4"/>
          </p:cNvCxnSpPr>
          <p:nvPr/>
        </p:nvCxnSpPr>
        <p:spPr>
          <a:xfrm flipV="1">
            <a:off x="5224938" y="5439314"/>
            <a:ext cx="379600" cy="70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6DA9F2D-9DAD-1643-A145-7F1F430F8E02}"/>
              </a:ext>
            </a:extLst>
          </p:cNvPr>
          <p:cNvSpPr/>
          <p:nvPr/>
        </p:nvSpPr>
        <p:spPr>
          <a:xfrm>
            <a:off x="5173614" y="4756141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067AD0-85C2-914C-B203-9501AFE6AE75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V="1">
            <a:off x="5604538" y="3511199"/>
            <a:ext cx="11591" cy="12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A9AEF4-2B74-5644-B5F5-73161DDE2592}"/>
              </a:ext>
            </a:extLst>
          </p:cNvPr>
          <p:cNvSpPr/>
          <p:nvPr/>
        </p:nvSpPr>
        <p:spPr>
          <a:xfrm>
            <a:off x="5236529" y="3101295"/>
            <a:ext cx="759200" cy="409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BCC63C-0E01-034E-9DA0-B574881E9B33}"/>
              </a:ext>
            </a:extLst>
          </p:cNvPr>
          <p:cNvCxnSpPr>
            <a:cxnSpLocks/>
            <a:stCxn id="62" idx="0"/>
            <a:endCxn id="53" idx="4"/>
          </p:cNvCxnSpPr>
          <p:nvPr/>
        </p:nvCxnSpPr>
        <p:spPr>
          <a:xfrm flipV="1">
            <a:off x="7004245" y="5431857"/>
            <a:ext cx="290470" cy="69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938B94F-73EA-4746-A12D-BED05B18103D}"/>
              </a:ext>
            </a:extLst>
          </p:cNvPr>
          <p:cNvSpPr/>
          <p:nvPr/>
        </p:nvSpPr>
        <p:spPr>
          <a:xfrm>
            <a:off x="6863791" y="4748684"/>
            <a:ext cx="861848" cy="683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DD272-CE8B-C843-B1A0-144655F829BA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H="1" flipV="1">
            <a:off x="7288501" y="3588485"/>
            <a:ext cx="6214" cy="116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E2F6BE0-F077-8544-9C27-A6D263EC6A0D}"/>
              </a:ext>
            </a:extLst>
          </p:cNvPr>
          <p:cNvSpPr/>
          <p:nvPr/>
        </p:nvSpPr>
        <p:spPr>
          <a:xfrm>
            <a:off x="6978766" y="3178581"/>
            <a:ext cx="619469" cy="409904"/>
          </a:xfrm>
          <a:prstGeom prst="rect">
            <a:avLst/>
          </a:prstGeom>
          <a:solidFill>
            <a:srgbClr val="EE4D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F5EA249-D520-4348-8C21-D9B6BA4B2A73}"/>
              </a:ext>
            </a:extLst>
          </p:cNvPr>
          <p:cNvSpPr/>
          <p:nvPr/>
        </p:nvSpPr>
        <p:spPr>
          <a:xfrm>
            <a:off x="6778272" y="6128233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41CB47-EAB9-194F-BF40-C2E71E6AF68D}"/>
                  </a:ext>
                </a:extLst>
              </p:cNvPr>
              <p:cNvSpPr txBox="1"/>
              <p:nvPr/>
            </p:nvSpPr>
            <p:spPr>
              <a:xfrm>
                <a:off x="6740211" y="6150592"/>
                <a:ext cx="461408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C41CB47-EAB9-194F-BF40-C2E71E6A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11" y="6150592"/>
                <a:ext cx="461408" cy="382412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45A7A7A7-8BD1-9547-8633-AC44A8F5E013}"/>
              </a:ext>
            </a:extLst>
          </p:cNvPr>
          <p:cNvSpPr/>
          <p:nvPr/>
        </p:nvSpPr>
        <p:spPr>
          <a:xfrm>
            <a:off x="5001498" y="6117811"/>
            <a:ext cx="451945" cy="409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5F0255-9BB8-C74A-94BE-7E6B8A8C9005}"/>
                  </a:ext>
                </a:extLst>
              </p:cNvPr>
              <p:cNvSpPr txBox="1"/>
              <p:nvPr/>
            </p:nvSpPr>
            <p:spPr>
              <a:xfrm>
                <a:off x="4935057" y="6141892"/>
                <a:ext cx="57976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65F0255-9BB8-C74A-94BE-7E6B8A8C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7" y="6141892"/>
                <a:ext cx="579761" cy="39158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D6A422-4CFD-624B-BBE7-6F7814503875}"/>
                  </a:ext>
                </a:extLst>
              </p:cNvPr>
              <p:cNvSpPr txBox="1"/>
              <p:nvPr/>
            </p:nvSpPr>
            <p:spPr>
              <a:xfrm>
                <a:off x="7015324" y="3188018"/>
                <a:ext cx="686085" cy="38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D6A422-4CFD-624B-BBE7-6F781450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324" y="3188018"/>
                <a:ext cx="686085" cy="385234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50744D4B-42E8-DC48-8F4D-C762B7390762}"/>
              </a:ext>
            </a:extLst>
          </p:cNvPr>
          <p:cNvSpPr/>
          <p:nvPr/>
        </p:nvSpPr>
        <p:spPr>
          <a:xfrm>
            <a:off x="3576776" y="1377851"/>
            <a:ext cx="605386" cy="4457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B79D23-12BA-4844-91B2-6560A4B92655}"/>
                  </a:ext>
                </a:extLst>
              </p:cNvPr>
              <p:cNvSpPr txBox="1"/>
              <p:nvPr/>
            </p:nvSpPr>
            <p:spPr>
              <a:xfrm>
                <a:off x="3613335" y="1387289"/>
                <a:ext cx="547084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B79D23-12BA-4844-91B2-6560A4B9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35" y="1387289"/>
                <a:ext cx="547084" cy="385234"/>
              </a:xfrm>
              <a:prstGeom prst="rect">
                <a:avLst/>
              </a:prstGeom>
              <a:blipFill>
                <a:blip r:embed="rId9"/>
                <a:stretch>
                  <a:fillRect r="-454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D2B23A-2605-9C45-98CA-94B432B9F829}"/>
              </a:ext>
            </a:extLst>
          </p:cNvPr>
          <p:cNvCxnSpPr/>
          <p:nvPr/>
        </p:nvCxnSpPr>
        <p:spPr>
          <a:xfrm>
            <a:off x="2932496" y="1594022"/>
            <a:ext cx="64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D561DD5-18E3-2D4A-9A35-878F4222F669}"/>
              </a:ext>
            </a:extLst>
          </p:cNvPr>
          <p:cNvSpPr/>
          <p:nvPr/>
        </p:nvSpPr>
        <p:spPr>
          <a:xfrm>
            <a:off x="3166612" y="6128233"/>
            <a:ext cx="451945" cy="409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D44B24-2DBB-CE43-BAF9-A70016D68941}"/>
              </a:ext>
            </a:extLst>
          </p:cNvPr>
          <p:cNvSpPr txBox="1"/>
          <p:nvPr/>
        </p:nvSpPr>
        <p:spPr>
          <a:xfrm>
            <a:off x="3233412" y="6171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12FA08-7D11-1048-A982-0BE2AA5AA697}"/>
              </a:ext>
            </a:extLst>
          </p:cNvPr>
          <p:cNvSpPr/>
          <p:nvPr/>
        </p:nvSpPr>
        <p:spPr>
          <a:xfrm>
            <a:off x="1339305" y="6156287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A9E3D2-5E63-3546-A5F9-5AB766880384}"/>
                  </a:ext>
                </a:extLst>
              </p:cNvPr>
              <p:cNvSpPr txBox="1"/>
              <p:nvPr/>
            </p:nvSpPr>
            <p:spPr>
              <a:xfrm>
                <a:off x="1254071" y="6174609"/>
                <a:ext cx="64831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A9E3D2-5E63-3546-A5F9-5AB76688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71" y="6174609"/>
                <a:ext cx="648319" cy="391582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286C993D-2A4C-F942-84AE-0DCDB7D2937D}"/>
              </a:ext>
            </a:extLst>
          </p:cNvPr>
          <p:cNvSpPr/>
          <p:nvPr/>
        </p:nvSpPr>
        <p:spPr>
          <a:xfrm>
            <a:off x="770188" y="3889395"/>
            <a:ext cx="861848" cy="68317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830E839-74AD-1441-8A15-5997C6998831}"/>
              </a:ext>
            </a:extLst>
          </p:cNvPr>
          <p:cNvSpPr/>
          <p:nvPr/>
        </p:nvSpPr>
        <p:spPr>
          <a:xfrm>
            <a:off x="2601122" y="3896330"/>
            <a:ext cx="861848" cy="68317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9E7DBC3-C0E4-1345-95AB-22A3E9401255}"/>
              </a:ext>
            </a:extLst>
          </p:cNvPr>
          <p:cNvSpPr/>
          <p:nvPr/>
        </p:nvSpPr>
        <p:spPr>
          <a:xfrm>
            <a:off x="4305552" y="3896851"/>
            <a:ext cx="861848" cy="68317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8E139D4-4281-F945-87BD-CAF3A02D746B}"/>
              </a:ext>
            </a:extLst>
          </p:cNvPr>
          <p:cNvSpPr/>
          <p:nvPr/>
        </p:nvSpPr>
        <p:spPr>
          <a:xfrm>
            <a:off x="5995729" y="3877037"/>
            <a:ext cx="861848" cy="68317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LSTM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6FC561-1755-384F-B068-06C13BCE36D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44177" y="5102629"/>
            <a:ext cx="4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8E44FBD-43A8-C946-A132-588C2AE189F6}"/>
              </a:ext>
            </a:extLst>
          </p:cNvPr>
          <p:cNvCxnSpPr>
            <a:cxnSpLocks/>
            <a:stCxn id="5" idx="6"/>
            <a:endCxn id="37" idx="2"/>
          </p:cNvCxnSpPr>
          <p:nvPr/>
        </p:nvCxnSpPr>
        <p:spPr>
          <a:xfrm flipV="1">
            <a:off x="2500098" y="5097207"/>
            <a:ext cx="969086" cy="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97A0A5-6F84-2F41-A085-04F28A7C8956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4331032" y="5097207"/>
            <a:ext cx="842582" cy="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F32CC7-919C-DE45-9059-35793B7FC5E8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 flipV="1">
            <a:off x="6035462" y="5090271"/>
            <a:ext cx="828329" cy="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F21FE78-AD9D-4749-92B9-66CB97ECC7C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857577" y="4218624"/>
            <a:ext cx="62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FE245C5-50F4-4046-BE02-1CC331B1CEA2}"/>
              </a:ext>
            </a:extLst>
          </p:cNvPr>
          <p:cNvCxnSpPr>
            <a:cxnSpLocks/>
            <a:stCxn id="80" idx="2"/>
            <a:endCxn id="79" idx="6"/>
          </p:cNvCxnSpPr>
          <p:nvPr/>
        </p:nvCxnSpPr>
        <p:spPr>
          <a:xfrm flipH="1">
            <a:off x="5167400" y="4218624"/>
            <a:ext cx="828329" cy="1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88D929-FFCD-C343-AC8A-B6526E02D779}"/>
              </a:ext>
            </a:extLst>
          </p:cNvPr>
          <p:cNvCxnSpPr>
            <a:cxnSpLocks/>
            <a:stCxn id="79" idx="2"/>
            <a:endCxn id="78" idx="6"/>
          </p:cNvCxnSpPr>
          <p:nvPr/>
        </p:nvCxnSpPr>
        <p:spPr>
          <a:xfrm flipH="1" flipV="1">
            <a:off x="3462970" y="4237917"/>
            <a:ext cx="842582" cy="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D5CD386-4967-CC44-8369-507C394FD295}"/>
              </a:ext>
            </a:extLst>
          </p:cNvPr>
          <p:cNvCxnSpPr>
            <a:cxnSpLocks/>
            <a:stCxn id="78" idx="2"/>
            <a:endCxn id="77" idx="6"/>
          </p:cNvCxnSpPr>
          <p:nvPr/>
        </p:nvCxnSpPr>
        <p:spPr>
          <a:xfrm flipH="1" flipV="1">
            <a:off x="1632036" y="4230982"/>
            <a:ext cx="969086" cy="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B45941-DA2D-F14D-A93C-FA1F17DA8E86}"/>
              </a:ext>
            </a:extLst>
          </p:cNvPr>
          <p:cNvSpPr/>
          <p:nvPr/>
        </p:nvSpPr>
        <p:spPr>
          <a:xfrm>
            <a:off x="827203" y="2497041"/>
            <a:ext cx="759200" cy="409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05EF34F-C73E-2A40-976E-FB76B1AAE86A}"/>
                  </a:ext>
                </a:extLst>
              </p:cNvPr>
              <p:cNvSpPr txBox="1"/>
              <p:nvPr/>
            </p:nvSpPr>
            <p:spPr>
              <a:xfrm>
                <a:off x="789189" y="2527510"/>
                <a:ext cx="789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05EF34F-C73E-2A40-976E-FB76B1AA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89" y="2527510"/>
                <a:ext cx="789445" cy="391582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>
            <a:extLst>
              <a:ext uri="{FF2B5EF4-FFF2-40B4-BE49-F238E27FC236}">
                <a16:creationId xmlns:a16="http://schemas.microsoft.com/office/drawing/2014/main" id="{4C784B7E-70D3-F04F-8092-D878CECBA367}"/>
              </a:ext>
            </a:extLst>
          </p:cNvPr>
          <p:cNvSpPr/>
          <p:nvPr/>
        </p:nvSpPr>
        <p:spPr>
          <a:xfrm>
            <a:off x="2652446" y="2460491"/>
            <a:ext cx="759200" cy="409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9A7BD3-6EE0-BE49-9D1C-4A859ADAB4FE}"/>
              </a:ext>
            </a:extLst>
          </p:cNvPr>
          <p:cNvSpPr/>
          <p:nvPr/>
        </p:nvSpPr>
        <p:spPr>
          <a:xfrm>
            <a:off x="4360366" y="2460491"/>
            <a:ext cx="759200" cy="409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933DDBB-181F-8E43-B723-4D9134E33F99}"/>
              </a:ext>
            </a:extLst>
          </p:cNvPr>
          <p:cNvSpPr/>
          <p:nvPr/>
        </p:nvSpPr>
        <p:spPr>
          <a:xfrm>
            <a:off x="6110220" y="2527510"/>
            <a:ext cx="619469" cy="409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7158AC7-A0F9-0544-AA7D-B102DAA52C8E}"/>
                  </a:ext>
                </a:extLst>
              </p:cNvPr>
              <p:cNvSpPr txBox="1"/>
              <p:nvPr/>
            </p:nvSpPr>
            <p:spPr>
              <a:xfrm>
                <a:off x="6146778" y="2536947"/>
                <a:ext cx="686085" cy="38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7158AC7-A0F9-0544-AA7D-B102DAA52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778" y="2536947"/>
                <a:ext cx="686085" cy="385234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25A2A9D-FDAB-504B-8D90-97C496EDF917}"/>
              </a:ext>
            </a:extLst>
          </p:cNvPr>
          <p:cNvCxnSpPr>
            <a:cxnSpLocks/>
            <a:stCxn id="77" idx="0"/>
            <a:endCxn id="106" idx="2"/>
          </p:cNvCxnSpPr>
          <p:nvPr/>
        </p:nvCxnSpPr>
        <p:spPr>
          <a:xfrm flipV="1">
            <a:off x="1201112" y="2906945"/>
            <a:ext cx="5691" cy="98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89BDB4D-6EC2-3C49-82FB-C17185FDB0BE}"/>
              </a:ext>
            </a:extLst>
          </p:cNvPr>
          <p:cNvCxnSpPr>
            <a:cxnSpLocks/>
            <a:stCxn id="78" idx="0"/>
            <a:endCxn id="109" idx="2"/>
          </p:cNvCxnSpPr>
          <p:nvPr/>
        </p:nvCxnSpPr>
        <p:spPr>
          <a:xfrm flipV="1">
            <a:off x="3032046" y="2870395"/>
            <a:ext cx="0" cy="10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74016D-2519-124B-AE9C-9EC63E7A79F5}"/>
              </a:ext>
            </a:extLst>
          </p:cNvPr>
          <p:cNvCxnSpPr>
            <a:cxnSpLocks/>
            <a:stCxn id="79" idx="0"/>
            <a:endCxn id="111" idx="2"/>
          </p:cNvCxnSpPr>
          <p:nvPr/>
        </p:nvCxnSpPr>
        <p:spPr>
          <a:xfrm flipV="1">
            <a:off x="4736476" y="2870395"/>
            <a:ext cx="3490" cy="102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1596504-F335-7142-8401-8F8B3AB5E6CF}"/>
              </a:ext>
            </a:extLst>
          </p:cNvPr>
          <p:cNvCxnSpPr>
            <a:cxnSpLocks/>
            <a:stCxn id="80" idx="0"/>
            <a:endCxn id="112" idx="2"/>
          </p:cNvCxnSpPr>
          <p:nvPr/>
        </p:nvCxnSpPr>
        <p:spPr>
          <a:xfrm flipH="1" flipV="1">
            <a:off x="6419955" y="2937414"/>
            <a:ext cx="6698" cy="93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7D5EF8-5693-AC46-8AA0-6E32F3D19FB5}"/>
                  </a:ext>
                </a:extLst>
              </p:cNvPr>
              <p:cNvSpPr txBox="1"/>
              <p:nvPr/>
            </p:nvSpPr>
            <p:spPr>
              <a:xfrm>
                <a:off x="4448788" y="2472538"/>
                <a:ext cx="686085" cy="385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7D5EF8-5693-AC46-8AA0-6E32F3D19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788" y="2472538"/>
                <a:ext cx="686085" cy="385811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2EC81A6-BAD9-ED4A-A0AE-57F86AE5A1A7}"/>
              </a:ext>
            </a:extLst>
          </p:cNvPr>
          <p:cNvSpPr txBox="1"/>
          <p:nvPr/>
        </p:nvSpPr>
        <p:spPr>
          <a:xfrm>
            <a:off x="2876187" y="2473141"/>
            <a:ext cx="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7888FD8-3849-C640-8113-6FC6EB4833A1}"/>
              </a:ext>
            </a:extLst>
          </p:cNvPr>
          <p:cNvCxnSpPr>
            <a:cxnSpLocks/>
            <a:stCxn id="63" idx="0"/>
            <a:endCxn id="80" idx="4"/>
          </p:cNvCxnSpPr>
          <p:nvPr/>
        </p:nvCxnSpPr>
        <p:spPr>
          <a:xfrm flipH="1" flipV="1">
            <a:off x="6426653" y="4560210"/>
            <a:ext cx="544262" cy="159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A3402FA-D05C-AB4A-9B8F-264E939E0BE3}"/>
              </a:ext>
            </a:extLst>
          </p:cNvPr>
          <p:cNvCxnSpPr>
            <a:cxnSpLocks/>
            <a:stCxn id="67" idx="0"/>
            <a:endCxn id="79" idx="4"/>
          </p:cNvCxnSpPr>
          <p:nvPr/>
        </p:nvCxnSpPr>
        <p:spPr>
          <a:xfrm flipH="1" flipV="1">
            <a:off x="4736476" y="4580024"/>
            <a:ext cx="488462" cy="156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F3DD8DD-3965-154F-BCA7-D51DFA9C8875}"/>
              </a:ext>
            </a:extLst>
          </p:cNvPr>
          <p:cNvCxnSpPr>
            <a:cxnSpLocks/>
            <a:stCxn id="71" idx="0"/>
            <a:endCxn id="78" idx="4"/>
          </p:cNvCxnSpPr>
          <p:nvPr/>
        </p:nvCxnSpPr>
        <p:spPr>
          <a:xfrm flipH="1" flipV="1">
            <a:off x="3032046" y="4579503"/>
            <a:ext cx="360539" cy="154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2A60E0F-E99C-CD4A-A76F-4C5D0DB87E60}"/>
              </a:ext>
            </a:extLst>
          </p:cNvPr>
          <p:cNvCxnSpPr>
            <a:cxnSpLocks/>
            <a:stCxn id="74" idx="0"/>
            <a:endCxn id="77" idx="4"/>
          </p:cNvCxnSpPr>
          <p:nvPr/>
        </p:nvCxnSpPr>
        <p:spPr>
          <a:xfrm flipH="1" flipV="1">
            <a:off x="1201112" y="4572568"/>
            <a:ext cx="364166" cy="158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68DCEB3-3294-5243-B557-73135F2C4248}"/>
                  </a:ext>
                </a:extLst>
              </p:cNvPr>
              <p:cNvSpPr txBox="1"/>
              <p:nvPr/>
            </p:nvSpPr>
            <p:spPr>
              <a:xfrm>
                <a:off x="5377932" y="3113084"/>
                <a:ext cx="466474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68DCEB3-3294-5243-B557-73135F2C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32" y="3113084"/>
                <a:ext cx="466474" cy="382412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8BB2FE19-666B-7044-B5E6-460F6E36C162}"/>
              </a:ext>
            </a:extLst>
          </p:cNvPr>
          <p:cNvSpPr txBox="1"/>
          <p:nvPr/>
        </p:nvSpPr>
        <p:spPr>
          <a:xfrm>
            <a:off x="3740812" y="31115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29BCDCA-24ED-EA4D-B2E3-B7300CEF4060}"/>
                  </a:ext>
                </a:extLst>
              </p:cNvPr>
              <p:cNvSpPr txBox="1"/>
              <p:nvPr/>
            </p:nvSpPr>
            <p:spPr>
              <a:xfrm>
                <a:off x="1661626" y="3166434"/>
                <a:ext cx="815642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29BCDCA-24ED-EA4D-B2E3-B7300CE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26" y="3166434"/>
                <a:ext cx="815642" cy="391582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B1F26168-6682-3F44-95F8-DCD934B1102D}"/>
              </a:ext>
            </a:extLst>
          </p:cNvPr>
          <p:cNvSpPr/>
          <p:nvPr/>
        </p:nvSpPr>
        <p:spPr>
          <a:xfrm>
            <a:off x="7237635" y="6127039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1440F1F-60B5-DF41-9AED-7D60112CD058}"/>
                  </a:ext>
                </a:extLst>
              </p:cNvPr>
              <p:cNvSpPr txBox="1"/>
              <p:nvPr/>
            </p:nvSpPr>
            <p:spPr>
              <a:xfrm>
                <a:off x="7271288" y="6163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1440F1F-60B5-DF41-9AED-7D60112CD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288" y="616367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ectangle 153">
            <a:extLst>
              <a:ext uri="{FF2B5EF4-FFF2-40B4-BE49-F238E27FC236}">
                <a16:creationId xmlns:a16="http://schemas.microsoft.com/office/drawing/2014/main" id="{2ED781D8-38E6-6443-8951-37F3C45C7252}"/>
              </a:ext>
            </a:extLst>
          </p:cNvPr>
          <p:cNvSpPr/>
          <p:nvPr/>
        </p:nvSpPr>
        <p:spPr>
          <a:xfrm>
            <a:off x="5460861" y="6116617"/>
            <a:ext cx="451945" cy="4099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7080BA6-D4D0-654C-81FA-7F4E29EB4B15}"/>
                  </a:ext>
                </a:extLst>
              </p:cNvPr>
              <p:cNvSpPr txBox="1"/>
              <p:nvPr/>
            </p:nvSpPr>
            <p:spPr>
              <a:xfrm>
                <a:off x="5394420" y="6140698"/>
                <a:ext cx="579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7080BA6-D4D0-654C-81FA-7F4E29EB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20" y="6140698"/>
                <a:ext cx="5797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1F66ABD2-19FA-E642-AF31-61685C22F9E2}"/>
              </a:ext>
            </a:extLst>
          </p:cNvPr>
          <p:cNvSpPr/>
          <p:nvPr/>
        </p:nvSpPr>
        <p:spPr>
          <a:xfrm>
            <a:off x="3611799" y="6127039"/>
            <a:ext cx="451945" cy="405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AF2914-B57D-9D41-AACA-DFF434049D41}"/>
              </a:ext>
            </a:extLst>
          </p:cNvPr>
          <p:cNvSpPr/>
          <p:nvPr/>
        </p:nvSpPr>
        <p:spPr>
          <a:xfrm>
            <a:off x="1798668" y="6155093"/>
            <a:ext cx="451945" cy="409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0A9F042-A504-1540-A4CE-BACF71EFEA17}"/>
                  </a:ext>
                </a:extLst>
              </p:cNvPr>
              <p:cNvSpPr txBox="1"/>
              <p:nvPr/>
            </p:nvSpPr>
            <p:spPr>
              <a:xfrm>
                <a:off x="1857691" y="618513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0A9F042-A504-1540-A4CE-BACF71EF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91" y="6185137"/>
                <a:ext cx="3658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106" grpId="0" animBg="1"/>
      <p:bldP spid="107" grpId="0"/>
      <p:bldP spid="109" grpId="0" animBg="1"/>
      <p:bldP spid="111" grpId="0" animBg="1"/>
      <p:bldP spid="112" grpId="0" animBg="1"/>
      <p:bldP spid="113" grpId="0"/>
      <p:bldP spid="128" grpId="0"/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87CA7C-5CDB-C04C-95EC-0F6017C3585F}"/>
              </a:ext>
            </a:extLst>
          </p:cNvPr>
          <p:cNvSpPr txBox="1"/>
          <p:nvPr/>
        </p:nvSpPr>
        <p:spPr>
          <a:xfrm>
            <a:off x="628650" y="1469571"/>
            <a:ext cx="4129272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Related works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Problem description and goal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Proposed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Evaluation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56574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Correcting RNN input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DBDC7C-CE6A-F646-B36D-4BC66863ECE3}"/>
              </a:ext>
            </a:extLst>
          </p:cNvPr>
          <p:cNvSpPr/>
          <p:nvPr/>
        </p:nvSpPr>
        <p:spPr>
          <a:xfrm>
            <a:off x="1062431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B83AB8-32C4-A441-84B4-2AD6FBAA1BB1}"/>
              </a:ext>
            </a:extLst>
          </p:cNvPr>
          <p:cNvSpPr/>
          <p:nvPr/>
        </p:nvSpPr>
        <p:spPr>
          <a:xfrm>
            <a:off x="2095364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9F2976-17D0-D845-80D6-0C7320A68A0C}"/>
              </a:ext>
            </a:extLst>
          </p:cNvPr>
          <p:cNvSpPr/>
          <p:nvPr/>
        </p:nvSpPr>
        <p:spPr>
          <a:xfrm>
            <a:off x="3128297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96043B-9EAB-4F49-A35D-6B3574182C1B}"/>
              </a:ext>
            </a:extLst>
          </p:cNvPr>
          <p:cNvSpPr/>
          <p:nvPr/>
        </p:nvSpPr>
        <p:spPr>
          <a:xfrm>
            <a:off x="5175651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01BA5F-DF04-9C48-BD8E-F56FDE04A495}"/>
              </a:ext>
            </a:extLst>
          </p:cNvPr>
          <p:cNvSpPr/>
          <p:nvPr/>
        </p:nvSpPr>
        <p:spPr>
          <a:xfrm>
            <a:off x="6202940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4EB82B9-8F70-9B4A-B0B8-D09AE86B06C5}"/>
              </a:ext>
            </a:extLst>
          </p:cNvPr>
          <p:cNvSpPr/>
          <p:nvPr/>
        </p:nvSpPr>
        <p:spPr>
          <a:xfrm>
            <a:off x="4148362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67B77D-7AA9-A744-A2AD-FFB5A65E1BF1}"/>
              </a:ext>
            </a:extLst>
          </p:cNvPr>
          <p:cNvSpPr/>
          <p:nvPr/>
        </p:nvSpPr>
        <p:spPr>
          <a:xfrm>
            <a:off x="7233051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74D8553-CCBF-1643-858C-AFC6EEBEC8D4}"/>
              </a:ext>
            </a:extLst>
          </p:cNvPr>
          <p:cNvSpPr/>
          <p:nvPr/>
        </p:nvSpPr>
        <p:spPr>
          <a:xfrm>
            <a:off x="8260340" y="4952339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9A8F48-E476-F343-AF75-65A4A09D0E13}"/>
                  </a:ext>
                </a:extLst>
              </p:cNvPr>
              <p:cNvSpPr txBox="1"/>
              <p:nvPr/>
            </p:nvSpPr>
            <p:spPr>
              <a:xfrm>
                <a:off x="715028" y="5630894"/>
                <a:ext cx="290016" cy="3513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9A8F48-E476-F343-AF75-65A4A09D0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28" y="5630894"/>
                <a:ext cx="290016" cy="351378"/>
              </a:xfrm>
              <a:prstGeom prst="rect">
                <a:avLst/>
              </a:prstGeom>
              <a:blipFill>
                <a:blip r:embed="rId2"/>
                <a:stretch>
                  <a:fillRect r="-769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FA714A-1A41-E64B-B72D-5E0F97DC89F6}"/>
                  </a:ext>
                </a:extLst>
              </p:cNvPr>
              <p:cNvSpPr txBox="1"/>
              <p:nvPr/>
            </p:nvSpPr>
            <p:spPr>
              <a:xfrm>
                <a:off x="1744239" y="5630347"/>
                <a:ext cx="290016" cy="3518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FA714A-1A41-E64B-B72D-5E0F97DC8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239" y="5630347"/>
                <a:ext cx="290016" cy="351891"/>
              </a:xfrm>
              <a:prstGeom prst="rect">
                <a:avLst/>
              </a:prstGeom>
              <a:blipFill>
                <a:blip r:embed="rId3"/>
                <a:stretch>
                  <a:fillRect r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6E2AD3-7377-EA42-970C-822160944842}"/>
                  </a:ext>
                </a:extLst>
              </p:cNvPr>
              <p:cNvSpPr txBox="1"/>
              <p:nvPr/>
            </p:nvSpPr>
            <p:spPr>
              <a:xfrm>
                <a:off x="2777172" y="5630347"/>
                <a:ext cx="290016" cy="3531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6E2AD3-7377-EA42-970C-82216094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172" y="5630347"/>
                <a:ext cx="290016" cy="353174"/>
              </a:xfrm>
              <a:prstGeom prst="rect">
                <a:avLst/>
              </a:prstGeom>
              <a:blipFill>
                <a:blip r:embed="rId4"/>
                <a:stretch>
                  <a:fillRect r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C9D340-7928-DF4C-9EA0-40A13D0F36A8}"/>
                  </a:ext>
                </a:extLst>
              </p:cNvPr>
              <p:cNvSpPr txBox="1"/>
              <p:nvPr/>
            </p:nvSpPr>
            <p:spPr>
              <a:xfrm>
                <a:off x="3811262" y="5630346"/>
                <a:ext cx="290016" cy="3508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C9D340-7928-DF4C-9EA0-40A13D0F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262" y="5630346"/>
                <a:ext cx="290016" cy="350865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1C89B9-9865-F24D-BA26-25277BAAF661}"/>
                  </a:ext>
                </a:extLst>
              </p:cNvPr>
              <p:cNvSpPr txBox="1"/>
              <p:nvPr/>
            </p:nvSpPr>
            <p:spPr>
              <a:xfrm>
                <a:off x="4828205" y="5630345"/>
                <a:ext cx="290016" cy="3569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1C89B9-9865-F24D-BA26-25277BAA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05" y="5630345"/>
                <a:ext cx="290016" cy="356957"/>
              </a:xfrm>
              <a:prstGeom prst="rect">
                <a:avLst/>
              </a:prstGeom>
              <a:blipFill>
                <a:blip r:embed="rId6"/>
                <a:stretch>
                  <a:fillRect r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796C62-4B87-6144-8325-DA129F62D171}"/>
                  </a:ext>
                </a:extLst>
              </p:cNvPr>
              <p:cNvSpPr txBox="1"/>
              <p:nvPr/>
            </p:nvSpPr>
            <p:spPr>
              <a:xfrm>
                <a:off x="5859576" y="5630345"/>
                <a:ext cx="290016" cy="3534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796C62-4B87-6144-8325-DA129F62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576" y="5630345"/>
                <a:ext cx="290016" cy="353430"/>
              </a:xfrm>
              <a:prstGeom prst="rect">
                <a:avLst/>
              </a:prstGeom>
              <a:blipFill>
                <a:blip r:embed="rId7"/>
                <a:stretch>
                  <a:fillRect r="-769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DED9A-6A22-554F-AF6B-406A3E3683D5}"/>
                  </a:ext>
                </a:extLst>
              </p:cNvPr>
              <p:cNvSpPr txBox="1"/>
              <p:nvPr/>
            </p:nvSpPr>
            <p:spPr>
              <a:xfrm>
                <a:off x="6886865" y="5630344"/>
                <a:ext cx="290016" cy="3508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DED9A-6A22-554F-AF6B-406A3E3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865" y="5630344"/>
                <a:ext cx="290016" cy="350865"/>
              </a:xfrm>
              <a:prstGeom prst="rect">
                <a:avLst/>
              </a:prstGeom>
              <a:blipFill>
                <a:blip r:embed="rId8"/>
                <a:stretch>
                  <a:fillRect r="-26923" b="-967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F3C75-96DD-9849-9EB2-3B97262DC983}"/>
                  </a:ext>
                </a:extLst>
              </p:cNvPr>
              <p:cNvSpPr txBox="1"/>
              <p:nvPr/>
            </p:nvSpPr>
            <p:spPr>
              <a:xfrm>
                <a:off x="7914154" y="5630343"/>
                <a:ext cx="290016" cy="3535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F3C75-96DD-9849-9EB2-3B97262D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154" y="5630343"/>
                <a:ext cx="290016" cy="353558"/>
              </a:xfrm>
              <a:prstGeom prst="rect">
                <a:avLst/>
              </a:prstGeom>
              <a:blipFill>
                <a:blip r:embed="rId9"/>
                <a:stretch>
                  <a:fillRect r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7CE6A5-7CEC-2449-8705-846582BEBF77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860036" y="5268425"/>
            <a:ext cx="363799" cy="362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69456A-C2FE-A146-9242-8E5C3E31FAE4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3956270" y="5268425"/>
            <a:ext cx="353496" cy="36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A8EC1B-95C9-5C42-BE17-159EAD0D0E69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 flipV="1">
            <a:off x="4973213" y="5268425"/>
            <a:ext cx="363842" cy="36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BC2D0F-473B-6640-A71D-42E21F20F0B4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6004584" y="5268425"/>
            <a:ext cx="359760" cy="36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DA77FB-A060-564C-8EE3-69534FECCEA1}"/>
              </a:ext>
            </a:extLst>
          </p:cNvPr>
          <p:cNvCxnSpPr>
            <a:cxnSpLocks/>
            <a:stCxn id="30" idx="0"/>
            <a:endCxn id="14" idx="2"/>
          </p:cNvCxnSpPr>
          <p:nvPr/>
        </p:nvCxnSpPr>
        <p:spPr>
          <a:xfrm flipV="1">
            <a:off x="7031873" y="5268425"/>
            <a:ext cx="362582" cy="36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108850-8F8B-D549-AC37-4C60E85794B9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flipV="1">
            <a:off x="8059162" y="5268425"/>
            <a:ext cx="362582" cy="36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650973-EA22-4E4D-9DB1-00F31828851F}"/>
                  </a:ext>
                </a:extLst>
              </p:cNvPr>
              <p:cNvSpPr txBox="1"/>
              <p:nvPr/>
            </p:nvSpPr>
            <p:spPr>
              <a:xfrm>
                <a:off x="4130044" y="4151430"/>
                <a:ext cx="388615" cy="357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650973-EA22-4E4D-9DB1-00F31828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4" y="4151430"/>
                <a:ext cx="388615" cy="3575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93D7A42-31FD-454F-9DF6-5C733A04E715}"/>
              </a:ext>
            </a:extLst>
          </p:cNvPr>
          <p:cNvCxnSpPr>
            <a:cxnSpLocks/>
            <a:stCxn id="13" idx="0"/>
            <a:endCxn id="97" idx="2"/>
          </p:cNvCxnSpPr>
          <p:nvPr/>
        </p:nvCxnSpPr>
        <p:spPr>
          <a:xfrm flipV="1">
            <a:off x="4309766" y="4508964"/>
            <a:ext cx="14586" cy="44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B6895EA7-8B22-8840-9146-05EF65F9FC0B}"/>
              </a:ext>
            </a:extLst>
          </p:cNvPr>
          <p:cNvCxnSpPr/>
          <p:nvPr/>
        </p:nvCxnSpPr>
        <p:spPr>
          <a:xfrm rot="5400000">
            <a:off x="7910552" y="4798282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EA747A30-A0F2-754D-BE17-99612F2C8790}"/>
              </a:ext>
            </a:extLst>
          </p:cNvPr>
          <p:cNvCxnSpPr/>
          <p:nvPr/>
        </p:nvCxnSpPr>
        <p:spPr>
          <a:xfrm rot="5400000">
            <a:off x="6876260" y="4768880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4D99FB33-0F56-0C48-AACA-286358DDFB72}"/>
              </a:ext>
            </a:extLst>
          </p:cNvPr>
          <p:cNvCxnSpPr/>
          <p:nvPr/>
        </p:nvCxnSpPr>
        <p:spPr>
          <a:xfrm rot="5400000">
            <a:off x="5853592" y="4768879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B7A58580-EB54-9D42-85FA-83CE8372867C}"/>
              </a:ext>
            </a:extLst>
          </p:cNvPr>
          <p:cNvCxnSpPr/>
          <p:nvPr/>
        </p:nvCxnSpPr>
        <p:spPr>
          <a:xfrm rot="5400000">
            <a:off x="4815019" y="4778749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B5FB33-F0E8-D549-8C14-0C1D3B4CFAAC}"/>
                  </a:ext>
                </a:extLst>
              </p:cNvPr>
              <p:cNvSpPr txBox="1"/>
              <p:nvPr/>
            </p:nvSpPr>
            <p:spPr>
              <a:xfrm>
                <a:off x="1005308" y="5633063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B5FB33-F0E8-D549-8C14-0C1D3B4C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8" y="5633063"/>
                <a:ext cx="29001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FF7E801-6EFC-5A48-9E62-065A0626C9A8}"/>
                  </a:ext>
                </a:extLst>
              </p:cNvPr>
              <p:cNvSpPr txBox="1"/>
              <p:nvPr/>
            </p:nvSpPr>
            <p:spPr>
              <a:xfrm>
                <a:off x="2034519" y="5632516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FF7E801-6EFC-5A48-9E62-065A0626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19" y="5632516"/>
                <a:ext cx="29001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0FBD0B-6D12-5640-9B22-27D50307545E}"/>
                  </a:ext>
                </a:extLst>
              </p:cNvPr>
              <p:cNvSpPr txBox="1"/>
              <p:nvPr/>
            </p:nvSpPr>
            <p:spPr>
              <a:xfrm>
                <a:off x="3067452" y="5632516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0FBD0B-6D12-5640-9B22-27D50307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452" y="5632516"/>
                <a:ext cx="29001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F19C9A-C20D-E44E-A162-22BB7CFB1D8E}"/>
                  </a:ext>
                </a:extLst>
              </p:cNvPr>
              <p:cNvSpPr txBox="1"/>
              <p:nvPr/>
            </p:nvSpPr>
            <p:spPr>
              <a:xfrm>
                <a:off x="4101542" y="5632515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F19C9A-C20D-E44E-A162-22BB7CFB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2" y="5632515"/>
                <a:ext cx="29001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9B0601D-3990-9D42-8351-22E61BA0C3ED}"/>
                  </a:ext>
                </a:extLst>
              </p:cNvPr>
              <p:cNvSpPr txBox="1"/>
              <p:nvPr/>
            </p:nvSpPr>
            <p:spPr>
              <a:xfrm>
                <a:off x="5118485" y="5632514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9B0601D-3990-9D42-8351-22E61BA0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85" y="5632514"/>
                <a:ext cx="29001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2C397B-2E71-F34D-80AE-8CDC675955FF}"/>
                  </a:ext>
                </a:extLst>
              </p:cNvPr>
              <p:cNvSpPr txBox="1"/>
              <p:nvPr/>
            </p:nvSpPr>
            <p:spPr>
              <a:xfrm>
                <a:off x="6149856" y="5632514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2C397B-2E71-F34D-80AE-8CDC67595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56" y="5632514"/>
                <a:ext cx="29001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81A36CD-6EAF-914E-A8B7-8A1C1C33A735}"/>
                  </a:ext>
                </a:extLst>
              </p:cNvPr>
              <p:cNvSpPr txBox="1"/>
              <p:nvPr/>
            </p:nvSpPr>
            <p:spPr>
              <a:xfrm>
                <a:off x="7177145" y="5632513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81A36CD-6EAF-914E-A8B7-8A1C1C33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45" y="5632513"/>
                <a:ext cx="29001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BEF0688-F111-5843-9B7A-28F9765FBB83}"/>
                  </a:ext>
                </a:extLst>
              </p:cNvPr>
              <p:cNvSpPr txBox="1"/>
              <p:nvPr/>
            </p:nvSpPr>
            <p:spPr>
              <a:xfrm>
                <a:off x="8204434" y="5632512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BEF0688-F111-5843-9B7A-28F9765FB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434" y="5632512"/>
                <a:ext cx="29001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22AC4C80-88D9-6344-A97A-12796AC4C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468488"/>
                  </p:ext>
                </p:extLst>
              </p:nvPr>
            </p:nvGraphicFramePr>
            <p:xfrm>
              <a:off x="628649" y="1415567"/>
              <a:ext cx="2750045" cy="2214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2016">
                      <a:extLst>
                        <a:ext uri="{9D8B030D-6E8A-4147-A177-3AD203B41FA5}">
                          <a16:colId xmlns:a16="http://schemas.microsoft.com/office/drawing/2014/main" val="3913447629"/>
                        </a:ext>
                      </a:extLst>
                    </a:gridCol>
                    <a:gridCol w="2118029">
                      <a:extLst>
                        <a:ext uri="{9D8B030D-6E8A-4147-A177-3AD203B41FA5}">
                          <a16:colId xmlns:a16="http://schemas.microsoft.com/office/drawing/2014/main" val="2553086163"/>
                        </a:ext>
                      </a:extLst>
                    </a:gridCol>
                  </a:tblGrid>
                  <a:tr h="311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Predicted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698429"/>
                      </a:ext>
                    </a:extLst>
                  </a:tr>
                  <a:tr h="311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Measured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283042"/>
                      </a:ext>
                    </a:extLst>
                  </a:tr>
                  <a:tr h="3111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Output of forward RNN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1585"/>
                      </a:ext>
                    </a:extLst>
                  </a:tr>
                  <a:tr h="311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Output of backward RNN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591748"/>
                      </a:ext>
                    </a:extLst>
                  </a:tr>
                  <a:tr h="31116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Forward RNN unit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098933"/>
                      </a:ext>
                    </a:extLst>
                  </a:tr>
                  <a:tr h="31116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Backward RNN unit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687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Table 121">
                <a:extLst>
                  <a:ext uri="{FF2B5EF4-FFF2-40B4-BE49-F238E27FC236}">
                    <a16:creationId xmlns:a16="http://schemas.microsoft.com/office/drawing/2014/main" id="{22AC4C80-88D9-6344-A97A-12796AC4C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468488"/>
                  </p:ext>
                </p:extLst>
              </p:nvPr>
            </p:nvGraphicFramePr>
            <p:xfrm>
              <a:off x="628649" y="1415567"/>
              <a:ext cx="2750045" cy="2214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2016">
                      <a:extLst>
                        <a:ext uri="{9D8B030D-6E8A-4147-A177-3AD203B41FA5}">
                          <a16:colId xmlns:a16="http://schemas.microsoft.com/office/drawing/2014/main" val="3913447629"/>
                        </a:ext>
                      </a:extLst>
                    </a:gridCol>
                    <a:gridCol w="2118029">
                      <a:extLst>
                        <a:ext uri="{9D8B030D-6E8A-4147-A177-3AD203B41FA5}">
                          <a16:colId xmlns:a16="http://schemas.microsoft.com/office/drawing/2014/main" val="2553086163"/>
                        </a:ext>
                      </a:extLst>
                    </a:gridCol>
                  </a:tblGrid>
                  <a:tr h="3860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00" t="-3226" r="-336000" b="-47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Predicted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698429"/>
                      </a:ext>
                    </a:extLst>
                  </a:tr>
                  <a:tr h="3860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00" t="-106667" r="-336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Measured input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283042"/>
                      </a:ext>
                    </a:extLst>
                  </a:tr>
                  <a:tr h="3860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00" t="-200000" r="-336000" b="-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Output of forward RNN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271585"/>
                      </a:ext>
                    </a:extLst>
                  </a:tr>
                  <a:tr h="3860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00" t="-310000" r="-336000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Output of backward RNN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35917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Forward RNN unit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0989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Backward RNN unit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687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31711C4-E071-1C4E-8358-2E832057FE71}"/>
              </a:ext>
            </a:extLst>
          </p:cNvPr>
          <p:cNvSpPr/>
          <p:nvPr/>
        </p:nvSpPr>
        <p:spPr>
          <a:xfrm>
            <a:off x="542490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A0F25E9-7DE1-7940-BA84-6A45AE46FE5F}"/>
              </a:ext>
            </a:extLst>
          </p:cNvPr>
          <p:cNvSpPr/>
          <p:nvPr/>
        </p:nvSpPr>
        <p:spPr>
          <a:xfrm>
            <a:off x="1575423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BC901F7-B190-FE40-A868-4F7EDA356F2C}"/>
              </a:ext>
            </a:extLst>
          </p:cNvPr>
          <p:cNvSpPr/>
          <p:nvPr/>
        </p:nvSpPr>
        <p:spPr>
          <a:xfrm>
            <a:off x="2608356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965FF61-2FA9-0F48-A41B-3BE218E244B0}"/>
              </a:ext>
            </a:extLst>
          </p:cNvPr>
          <p:cNvSpPr/>
          <p:nvPr/>
        </p:nvSpPr>
        <p:spPr>
          <a:xfrm>
            <a:off x="4655710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F5F9863-F377-DD49-AE19-99DEFF3997BE}"/>
              </a:ext>
            </a:extLst>
          </p:cNvPr>
          <p:cNvSpPr/>
          <p:nvPr/>
        </p:nvSpPr>
        <p:spPr>
          <a:xfrm>
            <a:off x="5682999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69F76A-11A4-3A4D-802F-AE0ABC2EE5B3}"/>
              </a:ext>
            </a:extLst>
          </p:cNvPr>
          <p:cNvSpPr/>
          <p:nvPr/>
        </p:nvSpPr>
        <p:spPr>
          <a:xfrm>
            <a:off x="3628421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CF7E762-2363-1E4E-855C-A480789CDF85}"/>
              </a:ext>
            </a:extLst>
          </p:cNvPr>
          <p:cNvSpPr/>
          <p:nvPr/>
        </p:nvSpPr>
        <p:spPr>
          <a:xfrm>
            <a:off x="6713110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E3519F8-8A04-A748-980C-EDDEFCCBF89B}"/>
              </a:ext>
            </a:extLst>
          </p:cNvPr>
          <p:cNvSpPr/>
          <p:nvPr/>
        </p:nvSpPr>
        <p:spPr>
          <a:xfrm>
            <a:off x="7740399" y="4952339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9E09C23F-AEAB-1943-9A93-13D94F57D46E}"/>
              </a:ext>
            </a:extLst>
          </p:cNvPr>
          <p:cNvCxnSpPr>
            <a:stCxn id="68" idx="0"/>
            <a:endCxn id="69" idx="0"/>
          </p:cNvCxnSpPr>
          <p:nvPr/>
        </p:nvCxnSpPr>
        <p:spPr>
          <a:xfrm rot="5400000" flipH="1" flipV="1">
            <a:off x="1220360" y="4435873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249F9B-3F20-6649-B9A6-EBFABBBF89AC}"/>
                  </a:ext>
                </a:extLst>
              </p:cNvPr>
              <p:cNvSpPr txBox="1"/>
              <p:nvPr/>
            </p:nvSpPr>
            <p:spPr>
              <a:xfrm>
                <a:off x="1589679" y="4151430"/>
                <a:ext cx="444576" cy="3575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249F9B-3F20-6649-B9A6-EBFABBBF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679" y="4151430"/>
                <a:ext cx="444576" cy="35753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7F112CD-1D52-F44E-97ED-37514FF64F74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1737509" y="4508964"/>
            <a:ext cx="74458" cy="443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4B7FA49-AF83-BF43-8A7A-BF81451BCFEC}"/>
              </a:ext>
            </a:extLst>
          </p:cNvPr>
          <p:cNvCxnSpPr>
            <a:cxnSpLocks/>
            <a:stCxn id="16" idx="0"/>
            <a:endCxn id="68" idx="2"/>
          </p:cNvCxnSpPr>
          <p:nvPr/>
        </p:nvCxnSpPr>
        <p:spPr>
          <a:xfrm flipH="1" flipV="1">
            <a:off x="703894" y="5268425"/>
            <a:ext cx="156142" cy="362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8BF2262-0E54-5442-ABF5-29BC8C77665B}"/>
              </a:ext>
            </a:extLst>
          </p:cNvPr>
          <p:cNvCxnSpPr>
            <a:cxnSpLocks/>
            <a:stCxn id="25" idx="0"/>
            <a:endCxn id="69" idx="2"/>
          </p:cNvCxnSpPr>
          <p:nvPr/>
        </p:nvCxnSpPr>
        <p:spPr>
          <a:xfrm flipH="1" flipV="1">
            <a:off x="1736827" y="5268425"/>
            <a:ext cx="152420" cy="361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4A7D55-4AD6-CC46-989A-B17A49412D03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4817114" y="5268425"/>
            <a:ext cx="156099" cy="36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2E58B4-176E-2144-A26F-F8DBAD98AF7C}"/>
              </a:ext>
            </a:extLst>
          </p:cNvPr>
          <p:cNvCxnSpPr>
            <a:cxnSpLocks/>
            <a:stCxn id="29" idx="0"/>
            <a:endCxn id="74" idx="2"/>
          </p:cNvCxnSpPr>
          <p:nvPr/>
        </p:nvCxnSpPr>
        <p:spPr>
          <a:xfrm flipH="1" flipV="1">
            <a:off x="5844403" y="5268425"/>
            <a:ext cx="160181" cy="36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F0F441-B2DC-D347-B41F-8F3DD2840402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6874514" y="5268425"/>
            <a:ext cx="157359" cy="36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2FF41F0-7EF8-E94A-AE6B-0965FDB668E8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7901803" y="5268425"/>
            <a:ext cx="157359" cy="36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2BF134B-246B-8648-B172-CD074CE21511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25B77EC-8E89-0D49-ACC5-7D37FF916A46}"/>
              </a:ext>
            </a:extLst>
          </p:cNvPr>
          <p:cNvSpPr/>
          <p:nvPr/>
        </p:nvSpPr>
        <p:spPr>
          <a:xfrm>
            <a:off x="4037247" y="4023734"/>
            <a:ext cx="609271" cy="5948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66D11BE-DD9D-8D49-9AB4-F5E1C5121BC7}"/>
              </a:ext>
            </a:extLst>
          </p:cNvPr>
          <p:cNvSpPr/>
          <p:nvPr/>
        </p:nvSpPr>
        <p:spPr>
          <a:xfrm>
            <a:off x="1507331" y="4030586"/>
            <a:ext cx="609271" cy="5948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5DC01B-056F-3849-A12C-B516FEDACDF3}"/>
              </a:ext>
            </a:extLst>
          </p:cNvPr>
          <p:cNvSpPr/>
          <p:nvPr/>
        </p:nvSpPr>
        <p:spPr>
          <a:xfrm>
            <a:off x="2681644" y="5504372"/>
            <a:ext cx="784691" cy="5948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Confidence factors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6E2AD3-7377-EA42-970C-822160944842}"/>
                  </a:ext>
                </a:extLst>
              </p:cNvPr>
              <p:cNvSpPr txBox="1"/>
              <p:nvPr/>
            </p:nvSpPr>
            <p:spPr>
              <a:xfrm>
                <a:off x="2024896" y="3100664"/>
                <a:ext cx="357938" cy="4269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6E2AD3-7377-EA42-970C-82216094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96" y="3100664"/>
                <a:ext cx="357938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7CE6A5-7CEC-2449-8705-846582BEBF77}"/>
              </a:ext>
            </a:extLst>
          </p:cNvPr>
          <p:cNvCxnSpPr>
            <a:cxnSpLocks/>
            <a:stCxn id="130" idx="3"/>
            <a:endCxn id="3" idx="1"/>
          </p:cNvCxnSpPr>
          <p:nvPr/>
        </p:nvCxnSpPr>
        <p:spPr>
          <a:xfrm>
            <a:off x="2381855" y="1861463"/>
            <a:ext cx="1469284" cy="6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650973-EA22-4E4D-9DB1-00F31828851F}"/>
                  </a:ext>
                </a:extLst>
              </p:cNvPr>
              <p:cNvSpPr txBox="1"/>
              <p:nvPr/>
            </p:nvSpPr>
            <p:spPr>
              <a:xfrm>
                <a:off x="2023917" y="2377376"/>
                <a:ext cx="357938" cy="4269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650973-EA22-4E4D-9DB1-00F31828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17" y="2377376"/>
                <a:ext cx="357938" cy="426912"/>
              </a:xfrm>
              <a:prstGeom prst="rect">
                <a:avLst/>
              </a:prstGeom>
              <a:blipFill>
                <a:blip r:embed="rId3"/>
                <a:stretch>
                  <a:fillRect r="-6452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249F9B-3F20-6649-B9A6-EBFABBBF89AC}"/>
                  </a:ext>
                </a:extLst>
              </p:cNvPr>
              <p:cNvSpPr txBox="1"/>
              <p:nvPr/>
            </p:nvSpPr>
            <p:spPr>
              <a:xfrm>
                <a:off x="2023917" y="1648007"/>
                <a:ext cx="357938" cy="4269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A249F9B-3F20-6649-B9A6-EBFABBBF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17" y="1648007"/>
                <a:ext cx="357938" cy="426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5C8956B-888E-4944-8934-8DCC96899D3F}"/>
              </a:ext>
            </a:extLst>
          </p:cNvPr>
          <p:cNvSpPr/>
          <p:nvPr/>
        </p:nvSpPr>
        <p:spPr>
          <a:xfrm>
            <a:off x="3851139" y="2133723"/>
            <a:ext cx="888818" cy="770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E0F09D-E231-D942-8FE3-A5FF7D8D290D}"/>
                  </a:ext>
                </a:extLst>
              </p:cNvPr>
              <p:cNvSpPr txBox="1"/>
              <p:nvPr/>
            </p:nvSpPr>
            <p:spPr>
              <a:xfrm>
                <a:off x="3970619" y="2334411"/>
                <a:ext cx="57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E0F09D-E231-D942-8FE3-A5FF7D8D2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19" y="2334411"/>
                <a:ext cx="572593" cy="369332"/>
              </a:xfrm>
              <a:prstGeom prst="rect">
                <a:avLst/>
              </a:prstGeom>
              <a:blipFill>
                <a:blip r:embed="rId5"/>
                <a:stretch>
                  <a:fillRect l="-8696" t="-6667" r="-217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8A84BD-D68E-2048-9CD2-6B8A79202A31}"/>
              </a:ext>
            </a:extLst>
          </p:cNvPr>
          <p:cNvCxnSpPr>
            <a:cxnSpLocks/>
            <a:stCxn id="97" idx="3"/>
            <a:endCxn id="3" idx="1"/>
          </p:cNvCxnSpPr>
          <p:nvPr/>
        </p:nvCxnSpPr>
        <p:spPr>
          <a:xfrm flipV="1">
            <a:off x="2381855" y="2519077"/>
            <a:ext cx="1469284" cy="7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C9F1ED-E1FE-BC40-8C1A-DC832EC5C954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2382834" y="2519077"/>
            <a:ext cx="1468305" cy="795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228C76-8CDF-134E-9FE1-D9FE9C3293BB}"/>
              </a:ext>
            </a:extLst>
          </p:cNvPr>
          <p:cNvCxnSpPr>
            <a:cxnSpLocks/>
          </p:cNvCxnSpPr>
          <p:nvPr/>
        </p:nvCxnSpPr>
        <p:spPr>
          <a:xfrm flipV="1">
            <a:off x="4765238" y="2512983"/>
            <a:ext cx="1537206" cy="12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90DEC1E-6446-B142-B3E9-817371C3BA60}"/>
                  </a:ext>
                </a:extLst>
              </p:cNvPr>
              <p:cNvSpPr txBox="1"/>
              <p:nvPr/>
            </p:nvSpPr>
            <p:spPr>
              <a:xfrm>
                <a:off x="6321676" y="2359094"/>
                <a:ext cx="519942" cy="48115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90DEC1E-6446-B142-B3E9-817371C3B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76" y="2359094"/>
                <a:ext cx="519942" cy="481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F137F8-2F62-1747-A039-BD0746EF7907}"/>
                  </a:ext>
                </a:extLst>
              </p:cNvPr>
              <p:cNvSpPr txBox="1"/>
              <p:nvPr/>
            </p:nvSpPr>
            <p:spPr>
              <a:xfrm>
                <a:off x="964565" y="3698365"/>
                <a:ext cx="7578293" cy="1452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g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eqAr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F137F8-2F62-1747-A039-BD0746EF7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65" y="3698365"/>
                <a:ext cx="7578293" cy="1452001"/>
              </a:xfrm>
              <a:prstGeom prst="rect">
                <a:avLst/>
              </a:prstGeom>
              <a:blipFill>
                <a:blip r:embed="rId7"/>
                <a:stretch>
                  <a:fillRect l="-14716" t="-82759" b="-1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8FABA-8E30-D440-9687-EE0E6A8645A3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6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Forward loss and backward loss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A77A4A-9962-DB42-9D10-3CE723199C92}"/>
                  </a:ext>
                </a:extLst>
              </p:cNvPr>
              <p:cNvSpPr txBox="1"/>
              <p:nvPr/>
            </p:nvSpPr>
            <p:spPr>
              <a:xfrm>
                <a:off x="647230" y="3005260"/>
                <a:ext cx="290016" cy="3189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A77A4A-9962-DB42-9D10-3CE72319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30" y="3005260"/>
                <a:ext cx="290016" cy="31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840953-BF55-2843-BBBA-C9D2191C9F14}"/>
                  </a:ext>
                </a:extLst>
              </p:cNvPr>
              <p:cNvSpPr txBox="1"/>
              <p:nvPr/>
            </p:nvSpPr>
            <p:spPr>
              <a:xfrm>
                <a:off x="1676441" y="3004713"/>
                <a:ext cx="290016" cy="31938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840953-BF55-2843-BBBA-C9D2191C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41" y="3004713"/>
                <a:ext cx="290016" cy="319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BE526F-EBBC-DE44-AF17-D19FDDD95D86}"/>
                  </a:ext>
                </a:extLst>
              </p:cNvPr>
              <p:cNvSpPr txBox="1"/>
              <p:nvPr/>
            </p:nvSpPr>
            <p:spPr>
              <a:xfrm>
                <a:off x="2709374" y="3004713"/>
                <a:ext cx="290016" cy="3204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BE526F-EBBC-DE44-AF17-D19FDDD95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74" y="3004713"/>
                <a:ext cx="290016" cy="3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8EFAF3-6269-7D4D-8ECF-35738EB15EEA}"/>
                  </a:ext>
                </a:extLst>
              </p:cNvPr>
              <p:cNvSpPr txBox="1"/>
              <p:nvPr/>
            </p:nvSpPr>
            <p:spPr>
              <a:xfrm>
                <a:off x="3743464" y="3004712"/>
                <a:ext cx="290016" cy="31848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8EFAF3-6269-7D4D-8ECF-35738EB15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64" y="3004712"/>
                <a:ext cx="290016" cy="3184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C49DC2-22E8-3D4B-932A-503A8A3E6B9A}"/>
                  </a:ext>
                </a:extLst>
              </p:cNvPr>
              <p:cNvSpPr txBox="1"/>
              <p:nvPr/>
            </p:nvSpPr>
            <p:spPr>
              <a:xfrm>
                <a:off x="4760407" y="3004711"/>
                <a:ext cx="290016" cy="3238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C49DC2-22E8-3D4B-932A-503A8A3E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07" y="3004711"/>
                <a:ext cx="290016" cy="323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9208B4-0FBD-2146-B3BD-FD1DE506F08E}"/>
                  </a:ext>
                </a:extLst>
              </p:cNvPr>
              <p:cNvSpPr txBox="1"/>
              <p:nvPr/>
            </p:nvSpPr>
            <p:spPr>
              <a:xfrm>
                <a:off x="5791778" y="3004711"/>
                <a:ext cx="290016" cy="32072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9208B4-0FBD-2146-B3BD-FD1DE506F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778" y="3004711"/>
                <a:ext cx="290016" cy="320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53B63E-23BC-FF4D-BFF7-1658F90EA5F1}"/>
                  </a:ext>
                </a:extLst>
              </p:cNvPr>
              <p:cNvSpPr txBox="1"/>
              <p:nvPr/>
            </p:nvSpPr>
            <p:spPr>
              <a:xfrm>
                <a:off x="6819067" y="3004710"/>
                <a:ext cx="290016" cy="31848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53B63E-23BC-FF4D-BFF7-1658F90EA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7" y="3004710"/>
                <a:ext cx="290016" cy="318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1F198-A7CB-594A-9280-1D901E17E11F}"/>
                  </a:ext>
                </a:extLst>
              </p:cNvPr>
              <p:cNvSpPr txBox="1"/>
              <p:nvPr/>
            </p:nvSpPr>
            <p:spPr>
              <a:xfrm>
                <a:off x="7846356" y="3004709"/>
                <a:ext cx="290016" cy="3208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1F198-A7CB-594A-9280-1D901E17E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356" y="3004709"/>
                <a:ext cx="290016" cy="3208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4CA77E-73B0-A044-B9D1-70C535B87156}"/>
                  </a:ext>
                </a:extLst>
              </p:cNvPr>
              <p:cNvSpPr txBox="1"/>
              <p:nvPr/>
            </p:nvSpPr>
            <p:spPr>
              <a:xfrm>
                <a:off x="937510" y="3007429"/>
                <a:ext cx="290016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4CA77E-73B0-A044-B9D1-70C535B8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10" y="3007429"/>
                <a:ext cx="29001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3789F7D-5E13-C545-9F13-3819E1A4ED54}"/>
                  </a:ext>
                </a:extLst>
              </p:cNvPr>
              <p:cNvSpPr txBox="1"/>
              <p:nvPr/>
            </p:nvSpPr>
            <p:spPr>
              <a:xfrm>
                <a:off x="1966721" y="3006882"/>
                <a:ext cx="290016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3789F7D-5E13-C545-9F13-3819E1A4E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721" y="3006882"/>
                <a:ext cx="29001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98A4EE-D4BA-5B44-BC57-F711DDB4AB9C}"/>
                  </a:ext>
                </a:extLst>
              </p:cNvPr>
              <p:cNvSpPr txBox="1"/>
              <p:nvPr/>
            </p:nvSpPr>
            <p:spPr>
              <a:xfrm>
                <a:off x="2999654" y="3006882"/>
                <a:ext cx="290016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198A4EE-D4BA-5B44-BC57-F711DDB4A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4" y="3006882"/>
                <a:ext cx="29001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BB683E-C2EE-074E-9175-73D760E06499}"/>
                  </a:ext>
                </a:extLst>
              </p:cNvPr>
              <p:cNvSpPr txBox="1"/>
              <p:nvPr/>
            </p:nvSpPr>
            <p:spPr>
              <a:xfrm>
                <a:off x="4033744" y="3006881"/>
                <a:ext cx="290016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BB683E-C2EE-074E-9175-73D760E0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744" y="3006881"/>
                <a:ext cx="29001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429B2C-C7ED-314D-8E9A-8FCF3B2D0004}"/>
                  </a:ext>
                </a:extLst>
              </p:cNvPr>
              <p:cNvSpPr txBox="1"/>
              <p:nvPr/>
            </p:nvSpPr>
            <p:spPr>
              <a:xfrm>
                <a:off x="5050687" y="3006880"/>
                <a:ext cx="290016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429B2C-C7ED-314D-8E9A-8FCF3B2D0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687" y="3006880"/>
                <a:ext cx="29001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FB1AE3-2509-5747-8746-52CD06CFB57A}"/>
                  </a:ext>
                </a:extLst>
              </p:cNvPr>
              <p:cNvSpPr txBox="1"/>
              <p:nvPr/>
            </p:nvSpPr>
            <p:spPr>
              <a:xfrm>
                <a:off x="6082058" y="3006880"/>
                <a:ext cx="290016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FB1AE3-2509-5747-8746-52CD06CF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58" y="3006880"/>
                <a:ext cx="29001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CFC3A5-46AA-5B4B-801E-38FA85A0B524}"/>
                  </a:ext>
                </a:extLst>
              </p:cNvPr>
              <p:cNvSpPr txBox="1"/>
              <p:nvPr/>
            </p:nvSpPr>
            <p:spPr>
              <a:xfrm>
                <a:off x="7109347" y="3006879"/>
                <a:ext cx="290016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CFC3A5-46AA-5B4B-801E-38FA85A0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47" y="3006879"/>
                <a:ext cx="29001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C8AE80-B812-6749-9DF4-955D329F325D}"/>
                  </a:ext>
                </a:extLst>
              </p:cNvPr>
              <p:cNvSpPr txBox="1"/>
              <p:nvPr/>
            </p:nvSpPr>
            <p:spPr>
              <a:xfrm>
                <a:off x="8136636" y="3006878"/>
                <a:ext cx="290016" cy="3077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C8AE80-B812-6749-9DF4-955D329F3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636" y="3006878"/>
                <a:ext cx="29001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F4E813C-C330-2145-A209-50C04EF16A2E}"/>
              </a:ext>
            </a:extLst>
          </p:cNvPr>
          <p:cNvSpPr/>
          <p:nvPr/>
        </p:nvSpPr>
        <p:spPr>
          <a:xfrm>
            <a:off x="474692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A7BC370-87BB-344C-A1D9-311ACDB8E3CB}"/>
              </a:ext>
            </a:extLst>
          </p:cNvPr>
          <p:cNvSpPr/>
          <p:nvPr/>
        </p:nvSpPr>
        <p:spPr>
          <a:xfrm>
            <a:off x="1507625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309354F-0C43-DD49-86A6-265E81F94624}"/>
              </a:ext>
            </a:extLst>
          </p:cNvPr>
          <p:cNvSpPr/>
          <p:nvPr/>
        </p:nvSpPr>
        <p:spPr>
          <a:xfrm>
            <a:off x="2540558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F30F5D2-E3F1-4848-9949-011655DCB985}"/>
              </a:ext>
            </a:extLst>
          </p:cNvPr>
          <p:cNvSpPr/>
          <p:nvPr/>
        </p:nvSpPr>
        <p:spPr>
          <a:xfrm>
            <a:off x="4587912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F356CEB-D768-6847-BC69-A95F3AD07844}"/>
              </a:ext>
            </a:extLst>
          </p:cNvPr>
          <p:cNvSpPr/>
          <p:nvPr/>
        </p:nvSpPr>
        <p:spPr>
          <a:xfrm>
            <a:off x="5615201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B8207B5-FAFD-884F-B1CD-E22C4751E85C}"/>
              </a:ext>
            </a:extLst>
          </p:cNvPr>
          <p:cNvSpPr/>
          <p:nvPr/>
        </p:nvSpPr>
        <p:spPr>
          <a:xfrm>
            <a:off x="3560623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6B8863B-3B2B-FA45-B947-653F82FAA38C}"/>
              </a:ext>
            </a:extLst>
          </p:cNvPr>
          <p:cNvSpPr/>
          <p:nvPr/>
        </p:nvSpPr>
        <p:spPr>
          <a:xfrm>
            <a:off x="6645312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8C4609C-71E4-DE44-B8F2-A44A14968A76}"/>
              </a:ext>
            </a:extLst>
          </p:cNvPr>
          <p:cNvSpPr/>
          <p:nvPr/>
        </p:nvSpPr>
        <p:spPr>
          <a:xfrm>
            <a:off x="7672601" y="2326705"/>
            <a:ext cx="322808" cy="3160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1B6A9E1-7D15-3146-9AF1-E818B1003428}"/>
              </a:ext>
            </a:extLst>
          </p:cNvPr>
          <p:cNvCxnSpPr>
            <a:stCxn id="76" idx="0"/>
            <a:endCxn id="77" idx="0"/>
          </p:cNvCxnSpPr>
          <p:nvPr/>
        </p:nvCxnSpPr>
        <p:spPr>
          <a:xfrm rot="5400000" flipH="1" flipV="1">
            <a:off x="1152562" y="1810239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BEDF9CDB-3A69-BC4A-B6DC-65544B6C57ED}"/>
              </a:ext>
            </a:extLst>
          </p:cNvPr>
          <p:cNvCxnSpPr/>
          <p:nvPr/>
        </p:nvCxnSpPr>
        <p:spPr>
          <a:xfrm rot="5400000" flipH="1" flipV="1">
            <a:off x="2181575" y="1800713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EE29B9AC-01AD-644C-B0AE-D8C39A8ED7E6}"/>
              </a:ext>
            </a:extLst>
          </p:cNvPr>
          <p:cNvCxnSpPr/>
          <p:nvPr/>
        </p:nvCxnSpPr>
        <p:spPr>
          <a:xfrm rot="5400000" flipH="1" flipV="1">
            <a:off x="3210589" y="1800713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3B73346-C7C0-1E46-8288-5BC3CDA38E0E}"/>
              </a:ext>
            </a:extLst>
          </p:cNvPr>
          <p:cNvCxnSpPr/>
          <p:nvPr/>
        </p:nvCxnSpPr>
        <p:spPr>
          <a:xfrm rot="5400000" flipH="1" flipV="1">
            <a:off x="4243522" y="1788012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EFBE775C-4BCC-D14E-B96A-95FEC5435A09}"/>
              </a:ext>
            </a:extLst>
          </p:cNvPr>
          <p:cNvCxnSpPr/>
          <p:nvPr/>
        </p:nvCxnSpPr>
        <p:spPr>
          <a:xfrm rot="5400000" flipH="1" flipV="1">
            <a:off x="5255200" y="1800713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697E36F4-EE0F-FD41-A164-56A1C875225B}"/>
              </a:ext>
            </a:extLst>
          </p:cNvPr>
          <p:cNvCxnSpPr/>
          <p:nvPr/>
        </p:nvCxnSpPr>
        <p:spPr>
          <a:xfrm rot="5400000" flipH="1" flipV="1">
            <a:off x="6281078" y="1828347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7020071-7854-9349-96EB-06EAE2AE069B}"/>
              </a:ext>
            </a:extLst>
          </p:cNvPr>
          <p:cNvCxnSpPr/>
          <p:nvPr/>
        </p:nvCxnSpPr>
        <p:spPr>
          <a:xfrm rot="5400000" flipH="1" flipV="1">
            <a:off x="7322814" y="1813413"/>
            <a:ext cx="12700" cy="1032933"/>
          </a:xfrm>
          <a:prstGeom prst="curvedConnector3">
            <a:avLst>
              <a:gd name="adj1" fmla="val 99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8ECD492-A354-514F-936C-0BAAA33A0341}"/>
                  </a:ext>
                </a:extLst>
              </p:cNvPr>
              <p:cNvSpPr txBox="1"/>
              <p:nvPr/>
            </p:nvSpPr>
            <p:spPr>
              <a:xfrm>
                <a:off x="7686175" y="1525796"/>
                <a:ext cx="290016" cy="3243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8ECD492-A354-514F-936C-0BAAA33A0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175" y="1525796"/>
                <a:ext cx="290016" cy="324320"/>
              </a:xfrm>
              <a:prstGeom prst="rect">
                <a:avLst/>
              </a:prstGeom>
              <a:blipFill>
                <a:blip r:embed="rId15"/>
                <a:stretch>
                  <a:fillRect r="-400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E9B615-4818-F548-9270-A2F6EDDCC4BA}"/>
              </a:ext>
            </a:extLst>
          </p:cNvPr>
          <p:cNvCxnSpPr>
            <a:cxnSpLocks/>
            <a:stCxn id="86" idx="0"/>
            <a:endCxn id="94" idx="2"/>
          </p:cNvCxnSpPr>
          <p:nvPr/>
        </p:nvCxnSpPr>
        <p:spPr>
          <a:xfrm flipH="1" flipV="1">
            <a:off x="7831183" y="1850116"/>
            <a:ext cx="2822" cy="476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E60DC6F-6376-4B43-903B-A5444E83891F}"/>
                  </a:ext>
                </a:extLst>
              </p:cNvPr>
              <p:cNvSpPr txBox="1"/>
              <p:nvPr/>
            </p:nvSpPr>
            <p:spPr>
              <a:xfrm>
                <a:off x="6651495" y="1545340"/>
                <a:ext cx="290016" cy="3243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E60DC6F-6376-4B43-903B-A5444E83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95" y="1545340"/>
                <a:ext cx="290016" cy="324384"/>
              </a:xfrm>
              <a:prstGeom prst="rect">
                <a:avLst/>
              </a:prstGeom>
              <a:blipFill>
                <a:blip r:embed="rId16"/>
                <a:stretch>
                  <a:fillRect r="-400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1DBE35-1D1D-1D44-B711-19D85CF64D5F}"/>
              </a:ext>
            </a:extLst>
          </p:cNvPr>
          <p:cNvCxnSpPr>
            <a:cxnSpLocks/>
            <a:stCxn id="85" idx="0"/>
            <a:endCxn id="96" idx="2"/>
          </p:cNvCxnSpPr>
          <p:nvPr/>
        </p:nvCxnSpPr>
        <p:spPr>
          <a:xfrm flipH="1" flipV="1">
            <a:off x="6796503" y="1869724"/>
            <a:ext cx="10213" cy="456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43AC3E4-8C4F-F54F-BA36-F891CE6A56A3}"/>
                  </a:ext>
                </a:extLst>
              </p:cNvPr>
              <p:cNvSpPr txBox="1"/>
              <p:nvPr/>
            </p:nvSpPr>
            <p:spPr>
              <a:xfrm>
                <a:off x="5630186" y="1515196"/>
                <a:ext cx="290016" cy="3224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43AC3E4-8C4F-F54F-BA36-F891CE6A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186" y="1515196"/>
                <a:ext cx="290016" cy="322461"/>
              </a:xfrm>
              <a:prstGeom prst="rect">
                <a:avLst/>
              </a:prstGeom>
              <a:blipFill>
                <a:blip r:embed="rId17"/>
                <a:stretch>
                  <a:fillRect r="-400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B411-D4B6-9043-9F2C-918CBA292297}"/>
              </a:ext>
            </a:extLst>
          </p:cNvPr>
          <p:cNvCxnSpPr>
            <a:cxnSpLocks/>
            <a:endCxn id="99" idx="2"/>
          </p:cNvCxnSpPr>
          <p:nvPr/>
        </p:nvCxnSpPr>
        <p:spPr>
          <a:xfrm flipH="1" flipV="1">
            <a:off x="5775194" y="1837657"/>
            <a:ext cx="2822" cy="47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E818BE-8FB4-CB42-A7A2-417455D63A0E}"/>
                  </a:ext>
                </a:extLst>
              </p:cNvPr>
              <p:cNvSpPr txBox="1"/>
              <p:nvPr/>
            </p:nvSpPr>
            <p:spPr>
              <a:xfrm>
                <a:off x="4595506" y="1515196"/>
                <a:ext cx="290016" cy="3243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1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E818BE-8FB4-CB42-A7A2-417455D6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06" y="1515196"/>
                <a:ext cx="290016" cy="324320"/>
              </a:xfrm>
              <a:prstGeom prst="rect">
                <a:avLst/>
              </a:prstGeom>
              <a:blipFill>
                <a:blip r:embed="rId18"/>
                <a:stretch>
                  <a:fillRect r="-400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95D282-DE17-CA4B-9DA8-B39F5355387D}"/>
              </a:ext>
            </a:extLst>
          </p:cNvPr>
          <p:cNvCxnSpPr>
            <a:cxnSpLocks/>
            <a:endCxn id="101" idx="2"/>
          </p:cNvCxnSpPr>
          <p:nvPr/>
        </p:nvCxnSpPr>
        <p:spPr>
          <a:xfrm flipH="1" flipV="1">
            <a:off x="4740514" y="1839516"/>
            <a:ext cx="2822" cy="476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EC3BBD6-93E4-994A-B4BE-29D56BB110A0}"/>
                  </a:ext>
                </a:extLst>
              </p:cNvPr>
              <p:cNvSpPr txBox="1"/>
              <p:nvPr/>
            </p:nvSpPr>
            <p:spPr>
              <a:xfrm>
                <a:off x="3572786" y="1525796"/>
                <a:ext cx="290016" cy="3275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EC3BBD6-93E4-994A-B4BE-29D56BB11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86" y="1525796"/>
                <a:ext cx="290016" cy="327526"/>
              </a:xfrm>
              <a:prstGeom prst="rect">
                <a:avLst/>
              </a:prstGeom>
              <a:blipFill>
                <a:blip r:embed="rId19"/>
                <a:stretch>
                  <a:fillRect r="-800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5BECFDC-B96E-6E4F-AD95-D09A37914AEA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3717794" y="1853322"/>
            <a:ext cx="2822" cy="473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27E09E-8C68-084E-ABC6-81396FDFAA13}"/>
                  </a:ext>
                </a:extLst>
              </p:cNvPr>
              <p:cNvSpPr txBox="1"/>
              <p:nvPr/>
            </p:nvSpPr>
            <p:spPr>
              <a:xfrm>
                <a:off x="2547693" y="1525796"/>
                <a:ext cx="290016" cy="3227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27E09E-8C68-084E-ABC6-81396FDF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693" y="1525796"/>
                <a:ext cx="290016" cy="322717"/>
              </a:xfrm>
              <a:prstGeom prst="rect">
                <a:avLst/>
              </a:prstGeom>
              <a:blipFill>
                <a:blip r:embed="rId20"/>
                <a:stretch>
                  <a:fillRect r="-833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1B8B7FA-4BC8-D744-9F9C-661A8C535CE6}"/>
              </a:ext>
            </a:extLst>
          </p:cNvPr>
          <p:cNvCxnSpPr>
            <a:cxnSpLocks/>
            <a:endCxn id="105" idx="2"/>
          </p:cNvCxnSpPr>
          <p:nvPr/>
        </p:nvCxnSpPr>
        <p:spPr>
          <a:xfrm flipH="1" flipV="1">
            <a:off x="2692701" y="1848513"/>
            <a:ext cx="2822" cy="47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78C38EE-EFC0-8E40-A264-9F5F18DAC2E8}"/>
                  </a:ext>
                </a:extLst>
              </p:cNvPr>
              <p:cNvSpPr txBox="1"/>
              <p:nvPr/>
            </p:nvSpPr>
            <p:spPr>
              <a:xfrm>
                <a:off x="1521881" y="1525796"/>
                <a:ext cx="290016" cy="3243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78C38EE-EFC0-8E40-A264-9F5F18DAC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81" y="1525796"/>
                <a:ext cx="290016" cy="324320"/>
              </a:xfrm>
              <a:prstGeom prst="rect">
                <a:avLst/>
              </a:prstGeom>
              <a:blipFill>
                <a:blip r:embed="rId21"/>
                <a:stretch>
                  <a:fillRect r="-416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37A9857-22B7-A34D-8144-A96F6751BDAC}"/>
              </a:ext>
            </a:extLst>
          </p:cNvPr>
          <p:cNvCxnSpPr>
            <a:cxnSpLocks/>
            <a:endCxn id="107" idx="2"/>
          </p:cNvCxnSpPr>
          <p:nvPr/>
        </p:nvCxnSpPr>
        <p:spPr>
          <a:xfrm flipH="1" flipV="1">
            <a:off x="1666889" y="1850116"/>
            <a:ext cx="2822" cy="476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B347044-C878-A94B-BE2D-8EE7E09B4006}"/>
                  </a:ext>
                </a:extLst>
              </p:cNvPr>
              <p:cNvSpPr txBox="1"/>
              <p:nvPr/>
            </p:nvSpPr>
            <p:spPr>
              <a:xfrm>
                <a:off x="488255" y="1533488"/>
                <a:ext cx="290016" cy="3232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vi-V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B347044-C878-A94B-BE2D-8EE7E09B4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55" y="1533488"/>
                <a:ext cx="290016" cy="323294"/>
              </a:xfrm>
              <a:prstGeom prst="rect">
                <a:avLst/>
              </a:prstGeom>
              <a:blipFill>
                <a:blip r:embed="rId22"/>
                <a:stretch>
                  <a:fillRect r="-4000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0DBF25-B061-CF4A-B929-967411E7F821}"/>
              </a:ext>
            </a:extLst>
          </p:cNvPr>
          <p:cNvCxnSpPr>
            <a:cxnSpLocks/>
            <a:endCxn id="109" idx="2"/>
          </p:cNvCxnSpPr>
          <p:nvPr/>
        </p:nvCxnSpPr>
        <p:spPr>
          <a:xfrm flipH="1" flipV="1">
            <a:off x="633263" y="1856782"/>
            <a:ext cx="2822" cy="477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41E4ED-4362-E54D-B24E-E91B8C9B9447}"/>
              </a:ext>
            </a:extLst>
          </p:cNvPr>
          <p:cNvCxnSpPr>
            <a:cxnSpLocks/>
            <a:stCxn id="25" idx="0"/>
            <a:endCxn id="76" idx="2"/>
          </p:cNvCxnSpPr>
          <p:nvPr/>
        </p:nvCxnSpPr>
        <p:spPr>
          <a:xfrm flipH="1" flipV="1">
            <a:off x="636096" y="2642791"/>
            <a:ext cx="156142" cy="362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41796D4-2E7B-CC47-AE6C-2F8A35C8D392}"/>
              </a:ext>
            </a:extLst>
          </p:cNvPr>
          <p:cNvCxnSpPr>
            <a:cxnSpLocks/>
            <a:stCxn id="27" idx="0"/>
            <a:endCxn id="77" idx="2"/>
          </p:cNvCxnSpPr>
          <p:nvPr/>
        </p:nvCxnSpPr>
        <p:spPr>
          <a:xfrm flipH="1" flipV="1">
            <a:off x="1669029" y="2642791"/>
            <a:ext cx="152420" cy="361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850CE73-E503-D440-9D87-95EC165FE3EC}"/>
              </a:ext>
            </a:extLst>
          </p:cNvPr>
          <p:cNvCxnSpPr>
            <a:cxnSpLocks/>
            <a:stCxn id="28" idx="0"/>
            <a:endCxn id="78" idx="2"/>
          </p:cNvCxnSpPr>
          <p:nvPr/>
        </p:nvCxnSpPr>
        <p:spPr>
          <a:xfrm flipH="1" flipV="1">
            <a:off x="2701962" y="2642791"/>
            <a:ext cx="152420" cy="361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B5EAAFF-6A75-F441-AC2D-A4C66AD3F8ED}"/>
              </a:ext>
            </a:extLst>
          </p:cNvPr>
          <p:cNvCxnSpPr>
            <a:cxnSpLocks/>
            <a:stCxn id="29" idx="0"/>
            <a:endCxn id="84" idx="2"/>
          </p:cNvCxnSpPr>
          <p:nvPr/>
        </p:nvCxnSpPr>
        <p:spPr>
          <a:xfrm flipH="1" flipV="1">
            <a:off x="3722027" y="2642791"/>
            <a:ext cx="166445" cy="36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B5DAC15-62B4-BA4C-96A1-C261EADE0892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4749316" y="2642791"/>
            <a:ext cx="156099" cy="36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B74A3E3-69A0-1548-ACCC-A394505488CB}"/>
              </a:ext>
            </a:extLst>
          </p:cNvPr>
          <p:cNvCxnSpPr>
            <a:cxnSpLocks/>
            <a:stCxn id="31" idx="0"/>
            <a:endCxn id="83" idx="2"/>
          </p:cNvCxnSpPr>
          <p:nvPr/>
        </p:nvCxnSpPr>
        <p:spPr>
          <a:xfrm flipH="1" flipV="1">
            <a:off x="5776605" y="2642791"/>
            <a:ext cx="160181" cy="36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D1FC4D8-DD10-F643-9A9D-C571168A7807}"/>
              </a:ext>
            </a:extLst>
          </p:cNvPr>
          <p:cNvCxnSpPr>
            <a:cxnSpLocks/>
            <a:stCxn id="32" idx="0"/>
            <a:endCxn id="85" idx="2"/>
          </p:cNvCxnSpPr>
          <p:nvPr/>
        </p:nvCxnSpPr>
        <p:spPr>
          <a:xfrm flipH="1" flipV="1">
            <a:off x="6806716" y="2642791"/>
            <a:ext cx="157359" cy="36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CFE7E5-38D2-0B48-B80B-98C3D4A62CBD}"/>
              </a:ext>
            </a:extLst>
          </p:cNvPr>
          <p:cNvCxnSpPr>
            <a:cxnSpLocks/>
            <a:stCxn id="34" idx="0"/>
            <a:endCxn id="86" idx="2"/>
          </p:cNvCxnSpPr>
          <p:nvPr/>
        </p:nvCxnSpPr>
        <p:spPr>
          <a:xfrm flipH="1" flipV="1">
            <a:off x="7834005" y="2642791"/>
            <a:ext cx="157359" cy="36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84EC03C-8B3B-0244-B8E1-03D961D2D319}"/>
              </a:ext>
            </a:extLst>
          </p:cNvPr>
          <p:cNvSpPr/>
          <p:nvPr/>
        </p:nvSpPr>
        <p:spPr>
          <a:xfrm>
            <a:off x="2391049" y="1382488"/>
            <a:ext cx="624518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D7D150-D322-3449-B824-342EB6CB7C7C}"/>
              </a:ext>
            </a:extLst>
          </p:cNvPr>
          <p:cNvSpPr/>
          <p:nvPr/>
        </p:nvSpPr>
        <p:spPr>
          <a:xfrm>
            <a:off x="3628982" y="2864448"/>
            <a:ext cx="834171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B976894-1AB6-284C-A103-E2987AD1897E}"/>
              </a:ext>
            </a:extLst>
          </p:cNvPr>
          <p:cNvSpPr/>
          <p:nvPr/>
        </p:nvSpPr>
        <p:spPr>
          <a:xfrm>
            <a:off x="4442411" y="1370118"/>
            <a:ext cx="624518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D42AC70-7DA4-8E42-8933-CD2557F433C0}"/>
              </a:ext>
            </a:extLst>
          </p:cNvPr>
          <p:cNvSpPr/>
          <p:nvPr/>
        </p:nvSpPr>
        <p:spPr>
          <a:xfrm>
            <a:off x="5468136" y="1360764"/>
            <a:ext cx="624518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05F414E-9204-F047-991F-9A599FCF854B}"/>
              </a:ext>
            </a:extLst>
          </p:cNvPr>
          <p:cNvSpPr/>
          <p:nvPr/>
        </p:nvSpPr>
        <p:spPr>
          <a:xfrm>
            <a:off x="5675568" y="2885056"/>
            <a:ext cx="834171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A25CD04-02EA-4A49-B1A4-A0FB06D9325D}"/>
              </a:ext>
            </a:extLst>
          </p:cNvPr>
          <p:cNvSpPr/>
          <p:nvPr/>
        </p:nvSpPr>
        <p:spPr>
          <a:xfrm>
            <a:off x="6691997" y="2871727"/>
            <a:ext cx="834171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E89037-E502-C745-B22A-84865542FEE5}"/>
                  </a:ext>
                </a:extLst>
              </p:cNvPr>
              <p:cNvSpPr txBox="1"/>
              <p:nvPr/>
            </p:nvSpPr>
            <p:spPr>
              <a:xfrm>
                <a:off x="2025160" y="4118460"/>
                <a:ext cx="4656788" cy="2112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E89037-E502-C745-B22A-84865542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60" y="4118460"/>
                <a:ext cx="4656788" cy="2112310"/>
              </a:xfrm>
              <a:prstGeom prst="rect">
                <a:avLst/>
              </a:prstGeom>
              <a:blipFill>
                <a:blip r:embed="rId23"/>
                <a:stretch>
                  <a:fillRect t="-37725" b="-5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B12684F-5A3A-A64E-A731-4481E9A9FD57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23</a:t>
            </a:fld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C54411B-BF02-7449-9579-6F5554603AC4}"/>
              </a:ext>
            </a:extLst>
          </p:cNvPr>
          <p:cNvSpPr/>
          <p:nvPr/>
        </p:nvSpPr>
        <p:spPr>
          <a:xfrm>
            <a:off x="1148590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22F59AE-FC1D-2047-A12D-439CF115FEA4}"/>
              </a:ext>
            </a:extLst>
          </p:cNvPr>
          <p:cNvSpPr/>
          <p:nvPr/>
        </p:nvSpPr>
        <p:spPr>
          <a:xfrm>
            <a:off x="2181523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B43E7EA-9DE2-4248-88EE-0EA48BA1A7E9}"/>
              </a:ext>
            </a:extLst>
          </p:cNvPr>
          <p:cNvSpPr/>
          <p:nvPr/>
        </p:nvSpPr>
        <p:spPr>
          <a:xfrm>
            <a:off x="3214456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15999C5-F5FF-F947-80A6-84780FB09778}"/>
              </a:ext>
            </a:extLst>
          </p:cNvPr>
          <p:cNvSpPr/>
          <p:nvPr/>
        </p:nvSpPr>
        <p:spPr>
          <a:xfrm>
            <a:off x="5261810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554482C1-B568-B044-9E98-F013431DD104}"/>
              </a:ext>
            </a:extLst>
          </p:cNvPr>
          <p:cNvSpPr/>
          <p:nvPr/>
        </p:nvSpPr>
        <p:spPr>
          <a:xfrm>
            <a:off x="6289099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3743A62-0017-994D-B255-18D65F8AF641}"/>
              </a:ext>
            </a:extLst>
          </p:cNvPr>
          <p:cNvSpPr/>
          <p:nvPr/>
        </p:nvSpPr>
        <p:spPr>
          <a:xfrm>
            <a:off x="4234521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ABAC608-08F8-0941-9B84-20187CABED83}"/>
              </a:ext>
            </a:extLst>
          </p:cNvPr>
          <p:cNvSpPr/>
          <p:nvPr/>
        </p:nvSpPr>
        <p:spPr>
          <a:xfrm>
            <a:off x="7319210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5761ED92-AC84-EE40-9AA8-1B7A14C768B4}"/>
              </a:ext>
            </a:extLst>
          </p:cNvPr>
          <p:cNvSpPr/>
          <p:nvPr/>
        </p:nvSpPr>
        <p:spPr>
          <a:xfrm>
            <a:off x="8346499" y="2363788"/>
            <a:ext cx="322808" cy="3160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D390420-F2AA-0D4E-A112-410E52F322B2}"/>
                  </a:ext>
                </a:extLst>
              </p:cNvPr>
              <p:cNvSpPr txBox="1"/>
              <p:nvPr/>
            </p:nvSpPr>
            <p:spPr>
              <a:xfrm>
                <a:off x="801187" y="3042343"/>
                <a:ext cx="290016" cy="3513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D390420-F2AA-0D4E-A112-410E52F3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87" y="3042343"/>
                <a:ext cx="290016" cy="351378"/>
              </a:xfrm>
              <a:prstGeom prst="rect">
                <a:avLst/>
              </a:prstGeom>
              <a:blipFill>
                <a:blip r:embed="rId2"/>
                <a:stretch>
                  <a:fillRect r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B03F8A1-5269-6C43-974C-D7C87CC462ED}"/>
                  </a:ext>
                </a:extLst>
              </p:cNvPr>
              <p:cNvSpPr txBox="1"/>
              <p:nvPr/>
            </p:nvSpPr>
            <p:spPr>
              <a:xfrm>
                <a:off x="1830398" y="3041796"/>
                <a:ext cx="290016" cy="3518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B03F8A1-5269-6C43-974C-D7C87CC46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398" y="3041796"/>
                <a:ext cx="290016" cy="351891"/>
              </a:xfrm>
              <a:prstGeom prst="rect">
                <a:avLst/>
              </a:prstGeom>
              <a:blipFill>
                <a:blip r:embed="rId3"/>
                <a:stretch>
                  <a:fillRect r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9D1DC91-F658-924B-A420-5D566968ED24}"/>
                  </a:ext>
                </a:extLst>
              </p:cNvPr>
              <p:cNvSpPr txBox="1"/>
              <p:nvPr/>
            </p:nvSpPr>
            <p:spPr>
              <a:xfrm>
                <a:off x="2863331" y="3041796"/>
                <a:ext cx="290016" cy="3531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9D1DC91-F658-924B-A420-5D566968E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1" y="3041796"/>
                <a:ext cx="290016" cy="353174"/>
              </a:xfrm>
              <a:prstGeom prst="rect">
                <a:avLst/>
              </a:prstGeom>
              <a:blipFill>
                <a:blip r:embed="rId4"/>
                <a:stretch>
                  <a:fillRect r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36B5935-15C3-664C-AF41-94BFC4217F09}"/>
                  </a:ext>
                </a:extLst>
              </p:cNvPr>
              <p:cNvSpPr txBox="1"/>
              <p:nvPr/>
            </p:nvSpPr>
            <p:spPr>
              <a:xfrm>
                <a:off x="3897421" y="3041795"/>
                <a:ext cx="290016" cy="3508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36B5935-15C3-664C-AF41-94BFC421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21" y="3041795"/>
                <a:ext cx="290016" cy="350865"/>
              </a:xfrm>
              <a:prstGeom prst="rect">
                <a:avLst/>
              </a:prstGeom>
              <a:blipFill>
                <a:blip r:embed="rId5"/>
                <a:stretch>
                  <a:fillRect r="-769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7D65B50-14A3-E54D-9A45-C46B5E061455}"/>
                  </a:ext>
                </a:extLst>
              </p:cNvPr>
              <p:cNvSpPr txBox="1"/>
              <p:nvPr/>
            </p:nvSpPr>
            <p:spPr>
              <a:xfrm>
                <a:off x="4914364" y="3041794"/>
                <a:ext cx="290016" cy="35695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7D65B50-14A3-E54D-9A45-C46B5E06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64" y="3041794"/>
                <a:ext cx="290016" cy="356957"/>
              </a:xfrm>
              <a:prstGeom prst="rect">
                <a:avLst/>
              </a:prstGeom>
              <a:blipFill>
                <a:blip r:embed="rId6"/>
                <a:stretch>
                  <a:fillRect r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13214F9-8734-7344-8075-94FB3F218FAE}"/>
                  </a:ext>
                </a:extLst>
              </p:cNvPr>
              <p:cNvSpPr txBox="1"/>
              <p:nvPr/>
            </p:nvSpPr>
            <p:spPr>
              <a:xfrm>
                <a:off x="5945735" y="3041794"/>
                <a:ext cx="290016" cy="3534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13214F9-8734-7344-8075-94FB3F21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35" y="3041794"/>
                <a:ext cx="290016" cy="353430"/>
              </a:xfrm>
              <a:prstGeom prst="rect">
                <a:avLst/>
              </a:prstGeom>
              <a:blipFill>
                <a:blip r:embed="rId7"/>
                <a:stretch>
                  <a:fillRect r="-769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7CAE5EC-1A2B-394C-A553-152BA5A36BE0}"/>
                  </a:ext>
                </a:extLst>
              </p:cNvPr>
              <p:cNvSpPr txBox="1"/>
              <p:nvPr/>
            </p:nvSpPr>
            <p:spPr>
              <a:xfrm>
                <a:off x="6973024" y="3041793"/>
                <a:ext cx="290016" cy="3508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7CAE5EC-1A2B-394C-A553-152BA5A3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024" y="3041793"/>
                <a:ext cx="290016" cy="350865"/>
              </a:xfrm>
              <a:prstGeom prst="rect">
                <a:avLst/>
              </a:prstGeom>
              <a:blipFill>
                <a:blip r:embed="rId8"/>
                <a:stretch>
                  <a:fillRect r="-769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2D3585-68EB-6E4F-A946-C534B5A9CC06}"/>
                  </a:ext>
                </a:extLst>
              </p:cNvPr>
              <p:cNvSpPr txBox="1"/>
              <p:nvPr/>
            </p:nvSpPr>
            <p:spPr>
              <a:xfrm>
                <a:off x="8000313" y="3041792"/>
                <a:ext cx="290016" cy="3535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2D3585-68EB-6E4F-A946-C534B5A9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313" y="3041792"/>
                <a:ext cx="290016" cy="353558"/>
              </a:xfrm>
              <a:prstGeom prst="rect">
                <a:avLst/>
              </a:prstGeom>
              <a:blipFill>
                <a:blip r:embed="rId9"/>
                <a:stretch>
                  <a:fillRect r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7E060E6-9698-6C42-9706-62F1287A9B8D}"/>
              </a:ext>
            </a:extLst>
          </p:cNvPr>
          <p:cNvCxnSpPr>
            <a:cxnSpLocks/>
            <a:stCxn id="128" idx="0"/>
            <a:endCxn id="80" idx="2"/>
          </p:cNvCxnSpPr>
          <p:nvPr/>
        </p:nvCxnSpPr>
        <p:spPr>
          <a:xfrm flipV="1">
            <a:off x="946195" y="2679874"/>
            <a:ext cx="363799" cy="362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ADFDB41-61D2-204E-A8D4-A36EE4A6D657}"/>
              </a:ext>
            </a:extLst>
          </p:cNvPr>
          <p:cNvCxnSpPr>
            <a:cxnSpLocks/>
            <a:stCxn id="129" idx="0"/>
            <a:endCxn id="81" idx="2"/>
          </p:cNvCxnSpPr>
          <p:nvPr/>
        </p:nvCxnSpPr>
        <p:spPr>
          <a:xfrm flipV="1">
            <a:off x="1975406" y="2679874"/>
            <a:ext cx="367521" cy="361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1CB3494-849E-DC46-94BB-8E8383E4BF9D}"/>
              </a:ext>
            </a:extLst>
          </p:cNvPr>
          <p:cNvCxnSpPr>
            <a:cxnSpLocks/>
            <a:stCxn id="130" idx="0"/>
            <a:endCxn id="82" idx="2"/>
          </p:cNvCxnSpPr>
          <p:nvPr/>
        </p:nvCxnSpPr>
        <p:spPr>
          <a:xfrm flipV="1">
            <a:off x="3008339" y="2679874"/>
            <a:ext cx="367521" cy="361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581561-2C22-CF46-AD17-6F75A3CD9EE7}"/>
              </a:ext>
            </a:extLst>
          </p:cNvPr>
          <p:cNvCxnSpPr>
            <a:cxnSpLocks/>
            <a:stCxn id="131" idx="0"/>
            <a:endCxn id="121" idx="2"/>
          </p:cNvCxnSpPr>
          <p:nvPr/>
        </p:nvCxnSpPr>
        <p:spPr>
          <a:xfrm flipV="1">
            <a:off x="4042429" y="2679874"/>
            <a:ext cx="353496" cy="36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EAE04D-0690-4A44-AB9B-C1EBC32E7DE9}"/>
              </a:ext>
            </a:extLst>
          </p:cNvPr>
          <p:cNvCxnSpPr>
            <a:cxnSpLocks/>
            <a:stCxn id="132" idx="0"/>
            <a:endCxn id="97" idx="2"/>
          </p:cNvCxnSpPr>
          <p:nvPr/>
        </p:nvCxnSpPr>
        <p:spPr>
          <a:xfrm flipV="1">
            <a:off x="5059372" y="2679874"/>
            <a:ext cx="363842" cy="36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9FF5D2-679D-D94E-B28D-76EC8ABBE98F}"/>
              </a:ext>
            </a:extLst>
          </p:cNvPr>
          <p:cNvCxnSpPr>
            <a:cxnSpLocks/>
            <a:stCxn id="133" idx="0"/>
            <a:endCxn id="120" idx="2"/>
          </p:cNvCxnSpPr>
          <p:nvPr/>
        </p:nvCxnSpPr>
        <p:spPr>
          <a:xfrm flipV="1">
            <a:off x="6090743" y="2679874"/>
            <a:ext cx="359760" cy="36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354689A-7A27-D542-9421-9F3C7E1848E3}"/>
              </a:ext>
            </a:extLst>
          </p:cNvPr>
          <p:cNvCxnSpPr>
            <a:cxnSpLocks/>
            <a:stCxn id="134" idx="0"/>
            <a:endCxn id="126" idx="2"/>
          </p:cNvCxnSpPr>
          <p:nvPr/>
        </p:nvCxnSpPr>
        <p:spPr>
          <a:xfrm flipV="1">
            <a:off x="7118032" y="2679874"/>
            <a:ext cx="362582" cy="36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50CEAD-2CA7-AE47-9639-BCA412E89043}"/>
              </a:ext>
            </a:extLst>
          </p:cNvPr>
          <p:cNvCxnSpPr>
            <a:cxnSpLocks/>
            <a:stCxn id="135" idx="0"/>
            <a:endCxn id="127" idx="2"/>
          </p:cNvCxnSpPr>
          <p:nvPr/>
        </p:nvCxnSpPr>
        <p:spPr>
          <a:xfrm flipV="1">
            <a:off x="8145321" y="2679874"/>
            <a:ext cx="362582" cy="36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B74225C-4F78-D140-AC2C-F84BC903D0EE}"/>
                  </a:ext>
                </a:extLst>
              </p:cNvPr>
              <p:cNvSpPr txBox="1"/>
              <p:nvPr/>
            </p:nvSpPr>
            <p:spPr>
              <a:xfrm>
                <a:off x="8360072" y="1562879"/>
                <a:ext cx="487645" cy="3554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B74225C-4F78-D140-AC2C-F84BC903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72" y="1562879"/>
                <a:ext cx="487645" cy="3554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4CA0C4-AFBB-AE4D-9F2C-83C0ABA4AD2A}"/>
              </a:ext>
            </a:extLst>
          </p:cNvPr>
          <p:cNvCxnSpPr>
            <a:cxnSpLocks/>
            <a:stCxn id="127" idx="0"/>
            <a:endCxn id="144" idx="2"/>
          </p:cNvCxnSpPr>
          <p:nvPr/>
        </p:nvCxnSpPr>
        <p:spPr>
          <a:xfrm flipV="1">
            <a:off x="8507903" y="1918297"/>
            <a:ext cx="95992" cy="44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172B7F-36A3-AB42-8963-27DBB493050F}"/>
                  </a:ext>
                </a:extLst>
              </p:cNvPr>
              <p:cNvSpPr txBox="1"/>
              <p:nvPr/>
            </p:nvSpPr>
            <p:spPr>
              <a:xfrm>
                <a:off x="7325393" y="1582423"/>
                <a:ext cx="429438" cy="357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3172B7F-36A3-AB42-8963-27DBB493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393" y="1582423"/>
                <a:ext cx="429438" cy="3575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D99B421-B0C5-D94B-82ED-578812106397}"/>
              </a:ext>
            </a:extLst>
          </p:cNvPr>
          <p:cNvCxnSpPr>
            <a:cxnSpLocks/>
            <a:stCxn id="126" idx="0"/>
            <a:endCxn id="146" idx="2"/>
          </p:cNvCxnSpPr>
          <p:nvPr/>
        </p:nvCxnSpPr>
        <p:spPr>
          <a:xfrm flipV="1">
            <a:off x="7480614" y="1939957"/>
            <a:ext cx="59498" cy="423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C67CD7A-8CC2-B24A-958C-A6F4447C1CAB}"/>
                  </a:ext>
                </a:extLst>
              </p:cNvPr>
              <p:cNvSpPr txBox="1"/>
              <p:nvPr/>
            </p:nvSpPr>
            <p:spPr>
              <a:xfrm>
                <a:off x="6304084" y="1552279"/>
                <a:ext cx="418172" cy="36118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C67CD7A-8CC2-B24A-958C-A6F4447C1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84" y="1552279"/>
                <a:ext cx="418172" cy="3611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2BCC467-0098-6443-B3F4-6B660BCA3327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6451914" y="1913468"/>
            <a:ext cx="61256" cy="439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7854C68-B232-9C45-B4B1-53309FBBE03A}"/>
                  </a:ext>
                </a:extLst>
              </p:cNvPr>
              <p:cNvSpPr txBox="1"/>
              <p:nvPr/>
            </p:nvSpPr>
            <p:spPr>
              <a:xfrm>
                <a:off x="5269403" y="1552279"/>
                <a:ext cx="493517" cy="3557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7854C68-B232-9C45-B4B1-53309FBBE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403" y="1552279"/>
                <a:ext cx="493517" cy="3557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0E31C0F-ADEB-E549-B791-3C84204A71DB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417234" y="1908017"/>
            <a:ext cx="98928" cy="445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30930E5-393D-FB49-A71B-4859F683AC29}"/>
                  </a:ext>
                </a:extLst>
              </p:cNvPr>
              <p:cNvSpPr txBox="1"/>
              <p:nvPr/>
            </p:nvSpPr>
            <p:spPr>
              <a:xfrm>
                <a:off x="4246684" y="1562879"/>
                <a:ext cx="422428" cy="357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30930E5-393D-FB49-A71B-4859F683A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84" y="1562879"/>
                <a:ext cx="422428" cy="3575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EB6D1A6-BD30-8F4D-9F50-00BE047723C4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4394514" y="1920413"/>
            <a:ext cx="63384" cy="443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60226BE-D320-574F-8627-78C1A25D0626}"/>
                  </a:ext>
                </a:extLst>
              </p:cNvPr>
              <p:cNvSpPr txBox="1"/>
              <p:nvPr/>
            </p:nvSpPr>
            <p:spPr>
              <a:xfrm>
                <a:off x="3221590" y="1562879"/>
                <a:ext cx="399245" cy="3563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60226BE-D320-574F-8627-78C1A25D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90" y="1562879"/>
                <a:ext cx="399245" cy="3563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820FE20-EEB7-6A4E-8721-4E922484FC57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3369421" y="1919259"/>
            <a:ext cx="51792" cy="44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8D9A14E-F9CC-EA49-B994-18D90EEB4E99}"/>
                  </a:ext>
                </a:extLst>
              </p:cNvPr>
              <p:cNvSpPr txBox="1"/>
              <p:nvPr/>
            </p:nvSpPr>
            <p:spPr>
              <a:xfrm>
                <a:off x="2195779" y="1562879"/>
                <a:ext cx="425520" cy="3563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8D9A14E-F9CC-EA49-B994-18D90EEB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79" y="1562879"/>
                <a:ext cx="425520" cy="3563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2441EED-55F5-5747-BA81-6BEB15E89FE0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2343609" y="1919259"/>
            <a:ext cx="64930" cy="44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79F8A39-36A0-C945-89E3-77653C16B4D7}"/>
                  </a:ext>
                </a:extLst>
              </p:cNvPr>
              <p:cNvSpPr txBox="1"/>
              <p:nvPr/>
            </p:nvSpPr>
            <p:spPr>
              <a:xfrm>
                <a:off x="1162153" y="1570571"/>
                <a:ext cx="363838" cy="357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79F8A39-36A0-C945-89E3-77653C16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53" y="1570571"/>
                <a:ext cx="363838" cy="3575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60B829-55E2-9840-A49C-FBE57827F347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309983" y="1928105"/>
            <a:ext cx="34089" cy="443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EC88F1FF-4B44-EE42-877D-4B40F2199617}"/>
              </a:ext>
            </a:extLst>
          </p:cNvPr>
          <p:cNvCxnSpPr/>
          <p:nvPr/>
        </p:nvCxnSpPr>
        <p:spPr>
          <a:xfrm rot="5400000">
            <a:off x="7996711" y="2209731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D5279EC2-BF04-DE43-8968-498417560479}"/>
              </a:ext>
            </a:extLst>
          </p:cNvPr>
          <p:cNvCxnSpPr/>
          <p:nvPr/>
        </p:nvCxnSpPr>
        <p:spPr>
          <a:xfrm rot="5400000">
            <a:off x="6962419" y="2180329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>
            <a:extLst>
              <a:ext uri="{FF2B5EF4-FFF2-40B4-BE49-F238E27FC236}">
                <a16:creationId xmlns:a16="http://schemas.microsoft.com/office/drawing/2014/main" id="{1B5B741B-9ABC-9A4C-84E8-C42FF4B77CEC}"/>
              </a:ext>
            </a:extLst>
          </p:cNvPr>
          <p:cNvCxnSpPr/>
          <p:nvPr/>
        </p:nvCxnSpPr>
        <p:spPr>
          <a:xfrm rot="5400000">
            <a:off x="5939751" y="2180328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9A9C02F6-7D8C-454C-8CCF-EE072D929A9D}"/>
              </a:ext>
            </a:extLst>
          </p:cNvPr>
          <p:cNvCxnSpPr/>
          <p:nvPr/>
        </p:nvCxnSpPr>
        <p:spPr>
          <a:xfrm rot="5400000">
            <a:off x="4901178" y="2190198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>
            <a:extLst>
              <a:ext uri="{FF2B5EF4-FFF2-40B4-BE49-F238E27FC236}">
                <a16:creationId xmlns:a16="http://schemas.microsoft.com/office/drawing/2014/main" id="{823A39AD-971C-7646-9477-BD9843715A0C}"/>
              </a:ext>
            </a:extLst>
          </p:cNvPr>
          <p:cNvCxnSpPr/>
          <p:nvPr/>
        </p:nvCxnSpPr>
        <p:spPr>
          <a:xfrm rot="5400000">
            <a:off x="3885172" y="2201822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0CCEBA6A-8136-884F-ABCD-D884F9E56181}"/>
              </a:ext>
            </a:extLst>
          </p:cNvPr>
          <p:cNvCxnSpPr/>
          <p:nvPr/>
        </p:nvCxnSpPr>
        <p:spPr>
          <a:xfrm rot="5400000">
            <a:off x="2856765" y="2225952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9CC07D7A-711E-2346-8399-1F2E94D9717E}"/>
              </a:ext>
            </a:extLst>
          </p:cNvPr>
          <p:cNvCxnSpPr/>
          <p:nvPr/>
        </p:nvCxnSpPr>
        <p:spPr>
          <a:xfrm rot="5400000">
            <a:off x="1805929" y="2225951"/>
            <a:ext cx="12700" cy="1027289"/>
          </a:xfrm>
          <a:prstGeom prst="curvedConnector3">
            <a:avLst>
              <a:gd name="adj1" fmla="val 9110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2F7AC18-BD42-214C-B353-16C43424BE80}"/>
                  </a:ext>
                </a:extLst>
              </p:cNvPr>
              <p:cNvSpPr txBox="1"/>
              <p:nvPr/>
            </p:nvSpPr>
            <p:spPr>
              <a:xfrm>
                <a:off x="1091467" y="3044512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2F7AC18-BD42-214C-B353-16C43424B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67" y="3044512"/>
                <a:ext cx="29001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1400B06-A9D3-314B-9C27-F710048CCD9D}"/>
                  </a:ext>
                </a:extLst>
              </p:cNvPr>
              <p:cNvSpPr txBox="1"/>
              <p:nvPr/>
            </p:nvSpPr>
            <p:spPr>
              <a:xfrm>
                <a:off x="2120678" y="3043965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1400B06-A9D3-314B-9C27-F710048C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78" y="3043965"/>
                <a:ext cx="290016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F20D893-968E-FB44-AF2E-2DB918808E44}"/>
                  </a:ext>
                </a:extLst>
              </p:cNvPr>
              <p:cNvSpPr txBox="1"/>
              <p:nvPr/>
            </p:nvSpPr>
            <p:spPr>
              <a:xfrm>
                <a:off x="3153611" y="3043965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F20D893-968E-FB44-AF2E-2DB918808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11" y="3043965"/>
                <a:ext cx="29001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885F2E1-15EC-144B-9F06-B534A2C9DCAA}"/>
                  </a:ext>
                </a:extLst>
              </p:cNvPr>
              <p:cNvSpPr txBox="1"/>
              <p:nvPr/>
            </p:nvSpPr>
            <p:spPr>
              <a:xfrm>
                <a:off x="4187701" y="3043964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885F2E1-15EC-144B-9F06-B534A2C9D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01" y="3043964"/>
                <a:ext cx="290016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0B978D1-8606-2D4D-AF98-4E7481BC46A5}"/>
                  </a:ext>
                </a:extLst>
              </p:cNvPr>
              <p:cNvSpPr txBox="1"/>
              <p:nvPr/>
            </p:nvSpPr>
            <p:spPr>
              <a:xfrm>
                <a:off x="5204644" y="3043963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0B978D1-8606-2D4D-AF98-4E7481BC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644" y="3043963"/>
                <a:ext cx="290016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B24C83E-C2CF-2941-99CB-77910A8D1A33}"/>
                  </a:ext>
                </a:extLst>
              </p:cNvPr>
              <p:cNvSpPr txBox="1"/>
              <p:nvPr/>
            </p:nvSpPr>
            <p:spPr>
              <a:xfrm>
                <a:off x="6236015" y="3043963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B24C83E-C2CF-2941-99CB-77910A8D1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015" y="3043963"/>
                <a:ext cx="29001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3CFF2C5-C699-924A-AA08-2CEC72BB19EF}"/>
                  </a:ext>
                </a:extLst>
              </p:cNvPr>
              <p:cNvSpPr txBox="1"/>
              <p:nvPr/>
            </p:nvSpPr>
            <p:spPr>
              <a:xfrm>
                <a:off x="7263304" y="3043962"/>
                <a:ext cx="290016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3CFF2C5-C699-924A-AA08-2CEC72BB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304" y="3043962"/>
                <a:ext cx="290016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2A90C76-F15A-F644-9F16-B5BE82E8866C}"/>
                  </a:ext>
                </a:extLst>
              </p:cNvPr>
              <p:cNvSpPr txBox="1"/>
              <p:nvPr/>
            </p:nvSpPr>
            <p:spPr>
              <a:xfrm>
                <a:off x="8290593" y="3043961"/>
                <a:ext cx="29001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2A90C76-F15A-F644-9F16-B5BE82E8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93" y="3043961"/>
                <a:ext cx="290016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itle 1">
            <a:extLst>
              <a:ext uri="{FF2B5EF4-FFF2-40B4-BE49-F238E27FC236}">
                <a16:creationId xmlns:a16="http://schemas.microsoft.com/office/drawing/2014/main" id="{0519A47A-EACD-FC4A-82BA-35FB95314010}"/>
              </a:ext>
            </a:extLst>
          </p:cNvPr>
          <p:cNvSpPr txBox="1">
            <a:spLocks/>
          </p:cNvSpPr>
          <p:nvPr/>
        </p:nvSpPr>
        <p:spPr>
          <a:xfrm>
            <a:off x="628649" y="365127"/>
            <a:ext cx="8515351" cy="87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Forward loss and backward loss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37F176F7-86FC-8443-B709-A90532D25B27}"/>
              </a:ext>
            </a:extLst>
          </p:cNvPr>
          <p:cNvSpPr/>
          <p:nvPr/>
        </p:nvSpPr>
        <p:spPr>
          <a:xfrm>
            <a:off x="2061532" y="1422224"/>
            <a:ext cx="624518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8FDA668-C4C1-E34E-B759-BA959BC7ADE0}"/>
              </a:ext>
            </a:extLst>
          </p:cNvPr>
          <p:cNvSpPr/>
          <p:nvPr/>
        </p:nvSpPr>
        <p:spPr>
          <a:xfrm>
            <a:off x="676039" y="2898269"/>
            <a:ext cx="834171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72D86A0-1FEF-A245-ADF0-C27752662BAA}"/>
              </a:ext>
            </a:extLst>
          </p:cNvPr>
          <p:cNvSpPr/>
          <p:nvPr/>
        </p:nvSpPr>
        <p:spPr>
          <a:xfrm>
            <a:off x="5148337" y="1409229"/>
            <a:ext cx="624518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0389A5C-BF83-4748-B12B-EC0690AF1962}"/>
              </a:ext>
            </a:extLst>
          </p:cNvPr>
          <p:cNvSpPr/>
          <p:nvPr/>
        </p:nvSpPr>
        <p:spPr>
          <a:xfrm>
            <a:off x="3767896" y="2910794"/>
            <a:ext cx="834171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2280649-F809-FF41-B9AE-A7516EAA1EA2}"/>
              </a:ext>
            </a:extLst>
          </p:cNvPr>
          <p:cNvSpPr/>
          <p:nvPr/>
        </p:nvSpPr>
        <p:spPr>
          <a:xfrm>
            <a:off x="7194392" y="1417543"/>
            <a:ext cx="624518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02991E7-F1C2-454C-B725-8AFC42C50AB5}"/>
              </a:ext>
            </a:extLst>
          </p:cNvPr>
          <p:cNvSpPr/>
          <p:nvPr/>
        </p:nvSpPr>
        <p:spPr>
          <a:xfrm>
            <a:off x="5813951" y="2919108"/>
            <a:ext cx="834171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5B3001E-43FA-C34F-A328-5E845AD13B3E}"/>
              </a:ext>
            </a:extLst>
          </p:cNvPr>
          <p:cNvSpPr/>
          <p:nvPr/>
        </p:nvSpPr>
        <p:spPr>
          <a:xfrm>
            <a:off x="8223200" y="1409229"/>
            <a:ext cx="624518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1147C60-0635-7C4E-8C51-89BC54B36CF1}"/>
              </a:ext>
            </a:extLst>
          </p:cNvPr>
          <p:cNvSpPr/>
          <p:nvPr/>
        </p:nvSpPr>
        <p:spPr>
          <a:xfrm>
            <a:off x="6842759" y="2910794"/>
            <a:ext cx="834171" cy="5807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A52D856-40C1-B446-B7D3-03363F674282}"/>
                  </a:ext>
                </a:extLst>
              </p:cNvPr>
              <p:cNvSpPr txBox="1"/>
              <p:nvPr/>
            </p:nvSpPr>
            <p:spPr>
              <a:xfrm>
                <a:off x="2025160" y="4118460"/>
                <a:ext cx="4449423" cy="2112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A52D856-40C1-B446-B7D3-03363F674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160" y="4118460"/>
                <a:ext cx="4449423" cy="2112310"/>
              </a:xfrm>
              <a:prstGeom prst="rect">
                <a:avLst/>
              </a:prstGeom>
              <a:blipFill>
                <a:blip r:embed="rId23"/>
                <a:stretch>
                  <a:fillRect t="-37725" b="-5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51262C-96A3-AF46-A04D-179A23FEA08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Correcting RNN input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F137F8-2F62-1747-A039-BD0746EF7907}"/>
                  </a:ext>
                </a:extLst>
              </p:cNvPr>
              <p:cNvSpPr txBox="1"/>
              <p:nvPr/>
            </p:nvSpPr>
            <p:spPr>
              <a:xfrm>
                <a:off x="1276810" y="1451097"/>
                <a:ext cx="7219028" cy="490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g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eqAr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F137F8-2F62-1747-A039-BD0746EF7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10" y="1451097"/>
                <a:ext cx="7219028" cy="4905254"/>
              </a:xfrm>
              <a:prstGeom prst="rect">
                <a:avLst/>
              </a:prstGeom>
              <a:blipFill>
                <a:blip r:embed="rId2"/>
                <a:stretch>
                  <a:fillRect l="-879" b="-46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4BFA94-21A1-474D-B6AE-A022473AE7FF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9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Consecutive loss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9A19175-7840-BA46-824C-4CCCF53C382C}"/>
              </a:ext>
            </a:extLst>
          </p:cNvPr>
          <p:cNvSpPr/>
          <p:nvPr/>
        </p:nvSpPr>
        <p:spPr>
          <a:xfrm>
            <a:off x="582167" y="1681321"/>
            <a:ext cx="158045" cy="108373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5CFCE-B424-1A46-AFA6-5FA321FD5006}"/>
              </a:ext>
            </a:extLst>
          </p:cNvPr>
          <p:cNvSpPr txBox="1"/>
          <p:nvPr/>
        </p:nvSpPr>
        <p:spPr>
          <a:xfrm>
            <a:off x="35222" y="2069299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332C7-A6C3-594C-A98C-8EBCE147A2B6}"/>
              </a:ext>
            </a:extLst>
          </p:cNvPr>
          <p:cNvSpPr txBox="1"/>
          <p:nvPr/>
        </p:nvSpPr>
        <p:spPr>
          <a:xfrm>
            <a:off x="1662532" y="1138742"/>
            <a:ext cx="2047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Original-Destination pairs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5034B-A61A-CF4A-8166-DC725E07D4E0}"/>
              </a:ext>
            </a:extLst>
          </p:cNvPr>
          <p:cNvSpPr txBox="1"/>
          <p:nvPr/>
        </p:nvSpPr>
        <p:spPr>
          <a:xfrm>
            <a:off x="7429500" y="3408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42C66A-493C-D047-BAEF-4DE05EE3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78831"/>
              </p:ext>
            </p:extLst>
          </p:nvPr>
        </p:nvGraphicFramePr>
        <p:xfrm>
          <a:off x="997225" y="5385498"/>
          <a:ext cx="20633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694">
                  <a:extLst>
                    <a:ext uri="{9D8B030D-6E8A-4147-A177-3AD203B41FA5}">
                      <a16:colId xmlns:a16="http://schemas.microsoft.com/office/drawing/2014/main" val="3913447629"/>
                    </a:ext>
                  </a:extLst>
                </a:gridCol>
                <a:gridCol w="1561670">
                  <a:extLst>
                    <a:ext uri="{9D8B030D-6E8A-4147-A177-3AD203B41FA5}">
                      <a16:colId xmlns:a16="http://schemas.microsoft.com/office/drawing/2014/main" val="2553086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9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Measured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30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44DD6E-3837-3245-A8F0-FB00C13B5040}"/>
                  </a:ext>
                </a:extLst>
              </p:cNvPr>
              <p:cNvSpPr txBox="1"/>
              <p:nvPr/>
            </p:nvSpPr>
            <p:spPr>
              <a:xfrm>
                <a:off x="4631889" y="1678667"/>
                <a:ext cx="4162679" cy="1499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/>
                  <a:t>: indicates how 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not been monitored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number of timesteps from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was last monitored till the current timestep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44DD6E-3837-3245-A8F0-FB00C13B5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89" y="1678667"/>
                <a:ext cx="4162679" cy="1499513"/>
              </a:xfrm>
              <a:prstGeom prst="rect">
                <a:avLst/>
              </a:prstGeom>
              <a:blipFill>
                <a:blip r:embed="rId2"/>
                <a:stretch>
                  <a:fillRect l="-12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EA7A80-E4F1-114B-B26F-8D3E33A3D16F}"/>
                  </a:ext>
                </a:extLst>
              </p:cNvPr>
              <p:cNvSpPr txBox="1"/>
              <p:nvPr/>
            </p:nvSpPr>
            <p:spPr>
              <a:xfrm>
                <a:off x="4884986" y="3408218"/>
                <a:ext cx="1017202" cy="1246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e.g: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EA7A80-E4F1-114B-B26F-8D3E33A3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6" y="3408218"/>
                <a:ext cx="1017202" cy="1246816"/>
              </a:xfrm>
              <a:prstGeom prst="rect">
                <a:avLst/>
              </a:prstGeom>
              <a:blipFill>
                <a:blip r:embed="rId3"/>
                <a:stretch>
                  <a:fillRect l="-4938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7829CB2-D009-7945-8FAD-A89B0E56BC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003533"/>
                  </p:ext>
                </p:extLst>
              </p:nvPr>
            </p:nvGraphicFramePr>
            <p:xfrm>
              <a:off x="997225" y="1678667"/>
              <a:ext cx="3377651" cy="3012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743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7829CB2-D009-7945-8FAD-A89B0E56BC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003533"/>
                  </p:ext>
                </p:extLst>
              </p:nvPr>
            </p:nvGraphicFramePr>
            <p:xfrm>
              <a:off x="997225" y="1678667"/>
              <a:ext cx="3377651" cy="3012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7743">
                      <a:extLst>
                        <a:ext uri="{9D8B030D-6E8A-4147-A177-3AD203B41FA5}">
                          <a16:colId xmlns:a16="http://schemas.microsoft.com/office/drawing/2014/main" val="2749302337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235627118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677867422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2021443005"/>
                        </a:ext>
                      </a:extLst>
                    </a:gridCol>
                    <a:gridCol w="659977">
                      <a:extLst>
                        <a:ext uri="{9D8B030D-6E8A-4147-A177-3AD203B41FA5}">
                          <a16:colId xmlns:a16="http://schemas.microsoft.com/office/drawing/2014/main" val="3169241765"/>
                        </a:ext>
                      </a:extLst>
                    </a:gridCol>
                  </a:tblGrid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2941" r="-360345" b="-6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462" t="-2941" r="-301923" b="-6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434" t="-2941" r="-196226" b="-6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2941" r="-100000" b="-6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385" t="-2941" b="-6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09543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102941" r="-360345" b="-5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462" t="-102941" r="-301923" b="-5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434" t="-102941" r="-196226" b="-5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102941" r="-100000" b="-5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385" t="-102941" b="-5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23086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0003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302941" r="-360345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462" t="-302941" r="-301923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434" t="-302941" r="-196226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302941" r="-100000" b="-3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385" t="-302941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177582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402941" r="-360345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462" t="-402941" r="-301923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434" t="-402941" r="-19622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402941" r="-100000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385" t="-402941" b="-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332351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502941" r="-360345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462" t="-502941" r="-301923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434" t="-502941" r="-196226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5385" t="-502941" r="-100000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5385" t="-502941" b="-1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68929"/>
                      </a:ext>
                    </a:extLst>
                  </a:tr>
                  <a:tr h="4303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2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DE54384-13AE-6E4F-A64A-4DB23392394E}"/>
              </a:ext>
            </a:extLst>
          </p:cNvPr>
          <p:cNvSpPr/>
          <p:nvPr/>
        </p:nvSpPr>
        <p:spPr>
          <a:xfrm>
            <a:off x="3738268" y="2904086"/>
            <a:ext cx="636608" cy="1422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D29353-9D51-784B-BAD0-03490FBE045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876652"/>
          </a:xfrm>
        </p:spPr>
        <p:txBody>
          <a:bodyPr>
            <a:noAutofit/>
          </a:bodyPr>
          <a:lstStyle/>
          <a:p>
            <a:r>
              <a:rPr lang="en-US" sz="2800" dirty="0"/>
              <a:t>Determining monitored flows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E465F4-2F52-C645-B0ED-DC18536705D8}"/>
                  </a:ext>
                </a:extLst>
              </p:cNvPr>
              <p:cNvSpPr txBox="1"/>
              <p:nvPr/>
            </p:nvSpPr>
            <p:spPr>
              <a:xfrm>
                <a:off x="711201" y="1670756"/>
                <a:ext cx="7804150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calculate a </a:t>
                </a:r>
                <a:r>
                  <a:rPr lang="en-US" i="1" dirty="0"/>
                  <a:t>“weight”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following the equation () and then choosing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flows to measure in the next time step.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E465F4-2F52-C645-B0ED-DC185367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1670756"/>
                <a:ext cx="7804150" cy="668581"/>
              </a:xfrm>
              <a:prstGeom prst="rect">
                <a:avLst/>
              </a:prstGeom>
              <a:blipFill>
                <a:blip r:embed="rId3"/>
                <a:stretch>
                  <a:fillRect l="-64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480F98-0F61-4343-AF9C-0425A7EBF7BE}"/>
                  </a:ext>
                </a:extLst>
              </p:cNvPr>
              <p:cNvSpPr txBox="1"/>
              <p:nvPr/>
            </p:nvSpPr>
            <p:spPr>
              <a:xfrm>
                <a:off x="795867" y="4097866"/>
                <a:ext cx="7634817" cy="1931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𝑓𝑜𝑟𝑤𝑎𝑟𝑑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𝑏𝑎𝑐𝑘𝑤𝑎𝑟𝑑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𝑐𝑜𝑛𝑠𝑒𝑐𝑢𝑡𝑖𝑣𝑒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𝑓𝑟𝑎𝑚𝑒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480F98-0F61-4343-AF9C-0425A7EB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67" y="4097866"/>
                <a:ext cx="7634817" cy="1931491"/>
              </a:xfrm>
              <a:prstGeom prst="rect">
                <a:avLst/>
              </a:prstGeom>
              <a:blipFill>
                <a:blip r:embed="rId4"/>
                <a:stretch>
                  <a:fillRect l="-664" t="-1307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3E7C0-C237-2C45-8E95-54C2F8E0B614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984BB-08B4-A14D-89CF-7AE3A0BC94D8}"/>
                  </a:ext>
                </a:extLst>
              </p:cNvPr>
              <p:cNvSpPr/>
              <p:nvPr/>
            </p:nvSpPr>
            <p:spPr>
              <a:xfrm>
                <a:off x="2788660" y="2768314"/>
                <a:ext cx="318106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984BB-08B4-A14D-89CF-7AE3A0BC9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660" y="2768314"/>
                <a:ext cx="3181064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4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27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87CA7C-5CDB-C04C-95EC-0F6017C3585F}"/>
              </a:ext>
            </a:extLst>
          </p:cNvPr>
          <p:cNvSpPr txBox="1"/>
          <p:nvPr/>
        </p:nvSpPr>
        <p:spPr>
          <a:xfrm>
            <a:off x="628650" y="1469571"/>
            <a:ext cx="391915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Problem description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Proposed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Evaluation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874529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Abilene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9E29E-9957-C54E-A7CF-B9400D08F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8"/>
          <a:stretch/>
        </p:blipFill>
        <p:spPr>
          <a:xfrm>
            <a:off x="2795834" y="1162756"/>
            <a:ext cx="3552332" cy="1896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31DFA-ACDB-CC40-8731-06D7267286A0}"/>
              </a:ext>
            </a:extLst>
          </p:cNvPr>
          <p:cNvSpPr txBox="1"/>
          <p:nvPr/>
        </p:nvSpPr>
        <p:spPr>
          <a:xfrm>
            <a:off x="914400" y="3399592"/>
            <a:ext cx="7600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Measurement period: from 2004-03-01 to 2004-09-10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168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Measurement interval: 5 minutes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288 timestamps per day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Number of nodes: 12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Number of OD flows: 144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Number of traffic data: 288*168*144 = 6967296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1C67E-EFA2-3C4C-ABF8-301D8F066802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43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Experiment setup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C87941-D3A8-0B4A-BFC5-636FEA46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40099"/>
              </p:ext>
            </p:extLst>
          </p:nvPr>
        </p:nvGraphicFramePr>
        <p:xfrm>
          <a:off x="1524000" y="1715052"/>
          <a:ext cx="6096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8807">
                  <a:extLst>
                    <a:ext uri="{9D8B030D-6E8A-4147-A177-3AD203B41FA5}">
                      <a16:colId xmlns:a16="http://schemas.microsoft.com/office/drawing/2014/main" val="175246700"/>
                    </a:ext>
                  </a:extLst>
                </a:gridCol>
                <a:gridCol w="4277193">
                  <a:extLst>
                    <a:ext uri="{9D8B030D-6E8A-4147-A177-3AD203B41FA5}">
                      <a16:colId xmlns:a16="http://schemas.microsoft.com/office/drawing/2014/main" val="42553108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Intel(R) Core(TM) i7-6800K CPU@3.40GGHz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GeForce GTX 1080Ti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8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804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 – Configuration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0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Hidden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0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Input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5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Training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08284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98A14-7F65-2F49-B828-A585AF7E906D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5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A9B5F-DC23-3248-936A-B25AA09A53FA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87CA7C-5CDB-C04C-95EC-0F6017C3585F}"/>
              </a:ext>
            </a:extLst>
          </p:cNvPr>
          <p:cNvSpPr txBox="1"/>
          <p:nvPr/>
        </p:nvSpPr>
        <p:spPr>
          <a:xfrm>
            <a:off x="628650" y="1469571"/>
            <a:ext cx="4129272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Related works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Problem description and goal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Proposed approach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66485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Metrics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EC20E-9D50-EA43-B63E-E3962F21AC40}"/>
              </a:ext>
            </a:extLst>
          </p:cNvPr>
          <p:cNvSpPr txBox="1"/>
          <p:nvPr/>
        </p:nvSpPr>
        <p:spPr>
          <a:xfrm>
            <a:off x="733778" y="1456267"/>
            <a:ext cx="3195618" cy="3646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Error ratio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absolute errors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Root mean squared errors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D2FA2-E777-774A-B32A-D48A27584DDC}"/>
                  </a:ext>
                </a:extLst>
              </p:cNvPr>
              <p:cNvSpPr txBox="1"/>
              <p:nvPr/>
            </p:nvSpPr>
            <p:spPr>
              <a:xfrm>
                <a:off x="4340770" y="1456267"/>
                <a:ext cx="3708258" cy="1259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D2FA2-E777-774A-B32A-D48A2758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70" y="1456267"/>
                <a:ext cx="3708258" cy="1259512"/>
              </a:xfrm>
              <a:prstGeom prst="rect">
                <a:avLst/>
              </a:prstGeom>
              <a:blipFill>
                <a:blip r:embed="rId3"/>
                <a:stretch>
                  <a:fillRect t="-19000" b="-4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C56542-F87F-D04E-88A1-59D6B12DAD0E}"/>
                  </a:ext>
                </a:extLst>
              </p:cNvPr>
              <p:cNvSpPr txBox="1"/>
              <p:nvPr/>
            </p:nvSpPr>
            <p:spPr>
              <a:xfrm>
                <a:off x="4340770" y="2715779"/>
                <a:ext cx="2442848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C56542-F87F-D04E-88A1-59D6B12D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70" y="2715779"/>
                <a:ext cx="2442848" cy="795859"/>
              </a:xfrm>
              <a:prstGeom prst="rect">
                <a:avLst/>
              </a:prstGeom>
              <a:blipFill>
                <a:blip r:embed="rId4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AE122B-067B-CC43-B0AF-4F55F395657A}"/>
                  </a:ext>
                </a:extLst>
              </p:cNvPr>
              <p:cNvSpPr txBox="1"/>
              <p:nvPr/>
            </p:nvSpPr>
            <p:spPr>
              <a:xfrm>
                <a:off x="4340770" y="3781341"/>
                <a:ext cx="296273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AE122B-067B-CC43-B0AF-4F55F3956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70" y="3781341"/>
                <a:ext cx="2962734" cy="910699"/>
              </a:xfrm>
              <a:prstGeom prst="rect">
                <a:avLst/>
              </a:prstGeom>
              <a:blipFill>
                <a:blip r:embed="rId5"/>
                <a:stretch>
                  <a:fillRect t="-94444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2704ED-186A-8244-8051-B11C90E72A7E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73CC42-8633-F646-BA38-E4AB0A292ECF}"/>
                  </a:ext>
                </a:extLst>
              </p:cNvPr>
              <p:cNvSpPr txBox="1"/>
              <p:nvPr/>
            </p:nvSpPr>
            <p:spPr>
              <a:xfrm>
                <a:off x="5113451" y="4825779"/>
                <a:ext cx="1128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73CC42-8633-F646-BA38-E4AB0A292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51" y="4825779"/>
                <a:ext cx="1128514" cy="276999"/>
              </a:xfrm>
              <a:prstGeom prst="rect">
                <a:avLst/>
              </a:prstGeom>
              <a:blipFill>
                <a:blip r:embed="rId6"/>
                <a:stretch>
                  <a:fillRect l="-6742" r="-337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0D1F4-F849-E54B-A823-449CB8221B09}"/>
                  </a:ext>
                </a:extLst>
              </p:cNvPr>
              <p:cNvSpPr txBox="1"/>
              <p:nvPr/>
            </p:nvSpPr>
            <p:spPr>
              <a:xfrm>
                <a:off x="4531417" y="5236517"/>
                <a:ext cx="2955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size of the testing set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0D1F4-F849-E54B-A823-449CB8221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17" y="5236517"/>
                <a:ext cx="2955233" cy="369332"/>
              </a:xfrm>
              <a:prstGeom prst="rect">
                <a:avLst/>
              </a:prstGeom>
              <a:blipFill>
                <a:blip r:embed="rId7"/>
                <a:stretch>
                  <a:fillRect t="-3333" r="-4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825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Flow prediction result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2C624-0C90-7044-AA65-2FE82275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272"/>
            <a:ext cx="9144000" cy="2909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5C4E5D-DAB0-CF4C-B763-03E2E5B87D12}"/>
              </a:ext>
            </a:extLst>
          </p:cNvPr>
          <p:cNvSpPr txBox="1"/>
          <p:nvPr/>
        </p:nvSpPr>
        <p:spPr>
          <a:xfrm>
            <a:off x="2703443" y="1616765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PREDICTION OF A RANDOM FLOW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F86BF4-0287-0845-996E-3929AEC187F8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53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Performance comparison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B3FD3-23CD-9346-A502-13D3B40C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162756"/>
            <a:ext cx="3600001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5D4FC-9E56-C64E-8E13-9504A5C2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50" y="1239553"/>
            <a:ext cx="3600000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8C2DC-9AEA-9146-9D5C-EFF439ECA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3836351"/>
            <a:ext cx="3600000" cy="252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8ED2AF-C9DC-C34A-93AA-9A07D0703087}"/>
              </a:ext>
            </a:extLst>
          </p:cNvPr>
          <p:cNvCxnSpPr/>
          <p:nvPr/>
        </p:nvCxnSpPr>
        <p:spPr>
          <a:xfrm>
            <a:off x="4009529" y="2527053"/>
            <a:ext cx="79513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E1DE5-C6F9-F24F-A8D8-7760199F969A}"/>
              </a:ext>
            </a:extLst>
          </p:cNvPr>
          <p:cNvCxnSpPr>
            <a:cxnSpLocks/>
          </p:cNvCxnSpPr>
          <p:nvPr/>
        </p:nvCxnSpPr>
        <p:spPr>
          <a:xfrm>
            <a:off x="3110026" y="1875056"/>
            <a:ext cx="1694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4A4CE2-9032-074E-9C89-06D7C41E59AF}"/>
              </a:ext>
            </a:extLst>
          </p:cNvPr>
          <p:cNvCxnSpPr/>
          <p:nvPr/>
        </p:nvCxnSpPr>
        <p:spPr>
          <a:xfrm>
            <a:off x="4730129" y="1945678"/>
            <a:ext cx="0" cy="55387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24F917-EAC5-784A-93FE-86AA23597095}"/>
              </a:ext>
            </a:extLst>
          </p:cNvPr>
          <p:cNvSpPr txBox="1"/>
          <p:nvPr/>
        </p:nvSpPr>
        <p:spPr>
          <a:xfrm>
            <a:off x="4192802" y="2073439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48.3%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0F4EA5-5068-304E-A1BA-BCE83F68FE86}"/>
              </a:ext>
            </a:extLst>
          </p:cNvPr>
          <p:cNvCxnSpPr>
            <a:cxnSpLocks/>
          </p:cNvCxnSpPr>
          <p:nvPr/>
        </p:nvCxnSpPr>
        <p:spPr>
          <a:xfrm>
            <a:off x="8228474" y="2419243"/>
            <a:ext cx="5305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CAB43C-8990-5544-8DF6-F150BFD03CC4}"/>
              </a:ext>
            </a:extLst>
          </p:cNvPr>
          <p:cNvCxnSpPr>
            <a:cxnSpLocks/>
          </p:cNvCxnSpPr>
          <p:nvPr/>
        </p:nvCxnSpPr>
        <p:spPr>
          <a:xfrm>
            <a:off x="7356471" y="2007879"/>
            <a:ext cx="140251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B3E147-82E4-764A-8AD4-DAC69A04779C}"/>
              </a:ext>
            </a:extLst>
          </p:cNvPr>
          <p:cNvCxnSpPr>
            <a:cxnSpLocks/>
          </p:cNvCxnSpPr>
          <p:nvPr/>
        </p:nvCxnSpPr>
        <p:spPr>
          <a:xfrm>
            <a:off x="8758989" y="2039740"/>
            <a:ext cx="0" cy="29530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AACDA5-6CFB-594E-A083-B19BED878F08}"/>
              </a:ext>
            </a:extLst>
          </p:cNvPr>
          <p:cNvSpPr txBox="1"/>
          <p:nvPr/>
        </p:nvSpPr>
        <p:spPr>
          <a:xfrm>
            <a:off x="8231931" y="2111838"/>
            <a:ext cx="601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32.7%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D03127-8B63-5D4E-A16C-9A95525A79CF}"/>
              </a:ext>
            </a:extLst>
          </p:cNvPr>
          <p:cNvCxnSpPr>
            <a:cxnSpLocks/>
          </p:cNvCxnSpPr>
          <p:nvPr/>
        </p:nvCxnSpPr>
        <p:spPr>
          <a:xfrm>
            <a:off x="6110763" y="5417971"/>
            <a:ext cx="9019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18949-7987-2A4D-B21C-8B3C14678F1C}"/>
              </a:ext>
            </a:extLst>
          </p:cNvPr>
          <p:cNvCxnSpPr>
            <a:cxnSpLocks/>
          </p:cNvCxnSpPr>
          <p:nvPr/>
        </p:nvCxnSpPr>
        <p:spPr>
          <a:xfrm>
            <a:off x="5238760" y="4573470"/>
            <a:ext cx="1828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40CA03-E7C7-6E42-83D3-3C6C55C6FDEC}"/>
              </a:ext>
            </a:extLst>
          </p:cNvPr>
          <p:cNvSpPr txBox="1"/>
          <p:nvPr/>
        </p:nvSpPr>
        <p:spPr>
          <a:xfrm>
            <a:off x="6293063" y="4852351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62.9%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0E86CB-296C-8E4D-A150-ABABBF10AEF1}"/>
              </a:ext>
            </a:extLst>
          </p:cNvPr>
          <p:cNvCxnSpPr>
            <a:cxnSpLocks/>
          </p:cNvCxnSpPr>
          <p:nvPr/>
        </p:nvCxnSpPr>
        <p:spPr>
          <a:xfrm>
            <a:off x="7012692" y="4573470"/>
            <a:ext cx="0" cy="84450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339011-CC2B-3C47-807F-C6C352F2685E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2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Traffic prediction under consecutive loss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1D9B7-7F16-814B-B48B-BD419A5E81CB}"/>
              </a:ext>
            </a:extLst>
          </p:cNvPr>
          <p:cNvSpPr txBox="1"/>
          <p:nvPr/>
        </p:nvSpPr>
        <p:spPr>
          <a:xfrm>
            <a:off x="628650" y="1105958"/>
            <a:ext cx="641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Data of 4 hours (from 10a.m every day) are </a:t>
            </a:r>
            <a:r>
              <a:rPr lang="en-US" b="1" dirty="0"/>
              <a:t>all loss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4212-5DBD-434B-A444-9B4B2322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" y="1681655"/>
            <a:ext cx="3600000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BC0901-04BC-754D-81E5-9BE8FFBE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82" y="1675033"/>
            <a:ext cx="3600000" cy="25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8E41B-14EA-1A4D-AE3C-1689942D0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4201655"/>
            <a:ext cx="3600000" cy="252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4F559-593D-F64B-98B2-C38C4359E7D2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8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4F559-593D-F64B-98B2-C38C4359E7D2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6D2EEC-FA90-7745-BE4E-4F7A7D07F05B}"/>
              </a:ext>
            </a:extLst>
          </p:cNvPr>
          <p:cNvSpPr txBox="1"/>
          <p:nvPr/>
        </p:nvSpPr>
        <p:spPr>
          <a:xfrm>
            <a:off x="724829" y="1594624"/>
            <a:ext cx="7790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work, we have: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Defined the semi-recursive traffic prediction problem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Solved the semi-recursive traffic prediction problem by proposing a novel deep learning model and techniques for correcting the input data and monitored flows determination.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Conducted the preliminary experiments for evaluating our proposed approach.</a:t>
            </a:r>
          </a:p>
        </p:txBody>
      </p:sp>
    </p:spTree>
    <p:extLst>
      <p:ext uri="{BB962C8B-B14F-4D97-AF65-F5344CB8AC3E}">
        <p14:creationId xmlns:p14="http://schemas.microsoft.com/office/powerpoint/2010/main" val="147762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104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35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4F559-593D-F64B-98B2-C38C4359E7D2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6D2EEC-FA90-7745-BE4E-4F7A7D07F05B}"/>
              </a:ext>
            </a:extLst>
          </p:cNvPr>
          <p:cNvSpPr txBox="1"/>
          <p:nvPr/>
        </p:nvSpPr>
        <p:spPr>
          <a:xfrm>
            <a:off x="676739" y="1543561"/>
            <a:ext cx="779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will: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 the relation between the flows in the traffic matrix and capture not only the temporal but also the spatial feature of the traffic matrices.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Design an efficient algorithm for correcting input data and selecting monitored flows.</a:t>
            </a:r>
          </a:p>
        </p:txBody>
      </p:sp>
    </p:spTree>
    <p:extLst>
      <p:ext uri="{BB962C8B-B14F-4D97-AF65-F5344CB8AC3E}">
        <p14:creationId xmlns:p14="http://schemas.microsoft.com/office/powerpoint/2010/main" val="1591121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040"/>
            <a:ext cx="7886700" cy="876652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7E3C1-375F-6E43-BDD7-7224CF57333E}"/>
              </a:ext>
            </a:extLst>
          </p:cNvPr>
          <p:cNvSpPr txBox="1"/>
          <p:nvPr/>
        </p:nvSpPr>
        <p:spPr>
          <a:xfrm>
            <a:off x="470900" y="987777"/>
            <a:ext cx="848520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[1] "Recent Advances in Networking", Volume 1, ACM SIGCOMM eBook, August 2013</a:t>
            </a:r>
          </a:p>
          <a:p>
            <a:r>
              <a:rPr lang="en-US" sz="1500" dirty="0"/>
              <a:t>[2] </a:t>
            </a:r>
            <a:r>
              <a:rPr lang="en-US" sz="1500" dirty="0" err="1"/>
              <a:t>Vardi</a:t>
            </a:r>
            <a:r>
              <a:rPr lang="en-US" sz="1500" dirty="0"/>
              <a:t>, Yehuda. "Network tomography: Estimating source-destination traffic intensities from link    data." Journal of the American statistical association 91.433 (1996): 365-377</a:t>
            </a:r>
          </a:p>
          <a:p>
            <a:r>
              <a:rPr lang="en-US" sz="1500" dirty="0"/>
              <a:t>[3] Zhang, Yin, et al. "</a:t>
            </a:r>
            <a:r>
              <a:rPr lang="en-US" sz="1500" dirty="0" err="1"/>
              <a:t>Spatio</a:t>
            </a:r>
            <a:r>
              <a:rPr lang="en-US" sz="1500" dirty="0"/>
              <a:t>-temporal compressive sensing and internet traffic matrices." ACM SIGCOMM Computer Communication Review. Vol. 39. No. 4. ACM, 2009.</a:t>
            </a:r>
          </a:p>
          <a:p>
            <a:r>
              <a:rPr lang="en-US" sz="1500" dirty="0"/>
              <a:t>[4] </a:t>
            </a:r>
            <a:r>
              <a:rPr lang="en-US" sz="1500" dirty="0" err="1"/>
              <a:t>Malboubi</a:t>
            </a:r>
            <a:r>
              <a:rPr lang="en-US" sz="1500" dirty="0"/>
              <a:t>, M., Wang, L., </a:t>
            </a:r>
            <a:r>
              <a:rPr lang="en-US" sz="1500" dirty="0" err="1"/>
              <a:t>Chuah</a:t>
            </a:r>
            <a:r>
              <a:rPr lang="en-US" sz="1500" dirty="0"/>
              <a:t>, C. N., &amp; Sharma, P. (2014). Intelligent SDN based traffic (de)Aggregation and Measurement Paradigm (</a:t>
            </a:r>
            <a:r>
              <a:rPr lang="en-US" sz="1500" dirty="0" err="1"/>
              <a:t>iSTAMP</a:t>
            </a:r>
            <a:r>
              <a:rPr lang="en-US" sz="1500" dirty="0"/>
              <a:t>). </a:t>
            </a:r>
            <a:r>
              <a:rPr lang="en-US" sz="1500" i="1" dirty="0"/>
              <a:t>Proceedings - IEEE INFOCOM</a:t>
            </a:r>
            <a:r>
              <a:rPr lang="en-US" sz="1500" dirty="0"/>
              <a:t>, 934–942.</a:t>
            </a:r>
          </a:p>
          <a:p>
            <a:r>
              <a:rPr lang="en-US" sz="1500" dirty="0"/>
              <a:t>[5] </a:t>
            </a:r>
            <a:r>
              <a:rPr lang="en-US" sz="1500" dirty="0" err="1"/>
              <a:t>Xie</a:t>
            </a:r>
            <a:r>
              <a:rPr lang="en-US" sz="1500" dirty="0"/>
              <a:t>, K., Wang, L., Wang, X., </a:t>
            </a:r>
            <a:r>
              <a:rPr lang="en-US" sz="1500" dirty="0" err="1"/>
              <a:t>Xie</a:t>
            </a:r>
            <a:r>
              <a:rPr lang="en-US" sz="1500" dirty="0"/>
              <a:t>, G., Zhang, G., </a:t>
            </a:r>
            <a:r>
              <a:rPr lang="en-US" sz="1500" dirty="0" err="1"/>
              <a:t>Xie</a:t>
            </a:r>
            <a:r>
              <a:rPr lang="en-US" sz="1500" dirty="0"/>
              <a:t>, D., &amp; Wen, J. (2015). Sequential and adaptive sampling for matrix completion in network monitoring systems. </a:t>
            </a:r>
            <a:r>
              <a:rPr lang="en-US" sz="1500" i="1" dirty="0"/>
              <a:t>Computer Communications (INFOCOM), 2015 IEEE Conference on</a:t>
            </a:r>
            <a:r>
              <a:rPr lang="en-US" sz="1500" dirty="0"/>
              <a:t>, 2443–2451. </a:t>
            </a:r>
          </a:p>
          <a:p>
            <a:r>
              <a:rPr lang="en-US" sz="1500" dirty="0"/>
              <a:t>[6] </a:t>
            </a:r>
            <a:r>
              <a:rPr lang="en-US" sz="1500" dirty="0" err="1"/>
              <a:t>Xie</a:t>
            </a:r>
            <a:r>
              <a:rPr lang="en-US" sz="1500" dirty="0"/>
              <a:t>, K., Wang, L., Wang, X., </a:t>
            </a:r>
            <a:r>
              <a:rPr lang="en-US" sz="1500" dirty="0" err="1"/>
              <a:t>Xie</a:t>
            </a:r>
            <a:r>
              <a:rPr lang="en-US" sz="1500" dirty="0"/>
              <a:t>, G., Wen, J., &amp; Zhang, G. (2016). Accurate recovery of Internet traffic data: A tensor completion approach. </a:t>
            </a:r>
            <a:r>
              <a:rPr lang="en-US" sz="1500" i="1" dirty="0"/>
              <a:t>Transaction on Networking</a:t>
            </a:r>
            <a:r>
              <a:rPr lang="en-US" sz="1500" dirty="0"/>
              <a:t>, </a:t>
            </a:r>
            <a:r>
              <a:rPr lang="en-US" sz="1500" i="1" dirty="0"/>
              <a:t>2016</a:t>
            </a:r>
            <a:r>
              <a:rPr lang="en-US" sz="1500" dirty="0"/>
              <a:t>–</a:t>
            </a:r>
            <a:r>
              <a:rPr lang="en-US" sz="1500" i="1" dirty="0"/>
              <a:t>July</a:t>
            </a:r>
            <a:r>
              <a:rPr lang="en-US" sz="1500" dirty="0"/>
              <a:t>, 1–14. </a:t>
            </a:r>
          </a:p>
          <a:p>
            <a:r>
              <a:rPr lang="en-US" sz="1500" dirty="0"/>
              <a:t>[7] </a:t>
            </a:r>
            <a:r>
              <a:rPr lang="en-US" sz="1500" dirty="0" err="1"/>
              <a:t>Nie</a:t>
            </a:r>
            <a:r>
              <a:rPr lang="en-US" sz="1500" dirty="0"/>
              <a:t>, L., Jiang, D., Guo, L., &amp; Yu, S. (2016). Traffic matrix prediction and estimation based on deep learning in large-scale IP backbone networks. </a:t>
            </a:r>
            <a:r>
              <a:rPr lang="en-US" sz="1500" i="1" dirty="0"/>
              <a:t>Journal of Network and Computer Applications</a:t>
            </a:r>
            <a:r>
              <a:rPr lang="en-US" sz="1500" dirty="0"/>
              <a:t>, </a:t>
            </a:r>
            <a:r>
              <a:rPr lang="en-US" sz="1500" i="1" dirty="0"/>
              <a:t>76</a:t>
            </a:r>
            <a:r>
              <a:rPr lang="en-US" sz="1500" dirty="0"/>
              <a:t>(October), 16–22. </a:t>
            </a:r>
          </a:p>
          <a:p>
            <a:r>
              <a:rPr lang="en-US" sz="1500" dirty="0"/>
              <a:t>[8] </a:t>
            </a:r>
            <a:r>
              <a:rPr lang="en-US" sz="1500" dirty="0" err="1"/>
              <a:t>Xie</a:t>
            </a:r>
            <a:r>
              <a:rPr lang="en-US" sz="1500" dirty="0"/>
              <a:t>, </a:t>
            </a:r>
            <a:r>
              <a:rPr lang="en-US" sz="1500" dirty="0" err="1"/>
              <a:t>Kun</a:t>
            </a:r>
            <a:r>
              <a:rPr lang="en-US" sz="1500" dirty="0"/>
              <a:t>, et al. "Accurate recovery of Internet traffic data under dynamic measurements." </a:t>
            </a:r>
            <a:r>
              <a:rPr lang="en-US" sz="1500" i="1" dirty="0"/>
              <a:t>INFOCOM 2017-IEEE Conference on Computer Communications, IEEE</a:t>
            </a:r>
            <a:r>
              <a:rPr lang="en-US" sz="1500" dirty="0"/>
              <a:t>. IEEE, 2017.</a:t>
            </a:r>
          </a:p>
          <a:p>
            <a:r>
              <a:rPr lang="en-US" sz="1500" dirty="0"/>
              <a:t>[9] Cao, X., Zhong, Y., Zhou, Y., Wang, J., Zhu, C., &amp; Zhang, W. (2017). Interactive temporal recurrent convolution network for traffic prediction in data centers. </a:t>
            </a:r>
            <a:r>
              <a:rPr lang="en-US" sz="1500" i="1" dirty="0"/>
              <a:t>IEEE Access</a:t>
            </a:r>
            <a:r>
              <a:rPr lang="en-US" sz="1500" dirty="0"/>
              <a:t>, </a:t>
            </a:r>
            <a:r>
              <a:rPr lang="en-US" sz="1500" i="1" dirty="0"/>
              <a:t>6</a:t>
            </a:r>
            <a:r>
              <a:rPr lang="en-US" sz="1500" dirty="0"/>
              <a:t>, 5276–5289. </a:t>
            </a:r>
          </a:p>
          <a:p>
            <a:r>
              <a:rPr lang="en-US" sz="1500" dirty="0"/>
              <a:t>[10] Wang, J., Tang, J., Xu, Z., Wang, Y., </a:t>
            </a:r>
            <a:r>
              <a:rPr lang="en-US" sz="1500" dirty="0" err="1"/>
              <a:t>Xue</a:t>
            </a:r>
            <a:r>
              <a:rPr lang="en-US" sz="1500" dirty="0"/>
              <a:t>, G., Zhang, X., &amp; Yang, D. (2017). Spatiotemporal modeling and prediction in cellular networks: A big data enabled deep learning approach. </a:t>
            </a:r>
            <a:r>
              <a:rPr lang="en-US" sz="1500" i="1" dirty="0"/>
              <a:t>IEEE INFOCOM 2017 - IEEE Conference on Computer Communications</a:t>
            </a:r>
            <a:r>
              <a:rPr lang="en-US" sz="1500" dirty="0"/>
              <a:t>, 1–9. </a:t>
            </a:r>
          </a:p>
          <a:p>
            <a:r>
              <a:rPr lang="en-US" sz="1500" dirty="0"/>
              <a:t>[11] </a:t>
            </a:r>
          </a:p>
          <a:p>
            <a:endParaRPr lang="en-US" sz="15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966421-4F5B-E449-AF13-6279FC26B88B}"/>
              </a:ext>
            </a:extLst>
          </p:cNvPr>
          <p:cNvCxnSpPr>
            <a:cxnSpLocks/>
          </p:cNvCxnSpPr>
          <p:nvPr/>
        </p:nvCxnSpPr>
        <p:spPr>
          <a:xfrm>
            <a:off x="628650" y="34553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62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F5A9-3730-D640-9752-1F50F1FB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A2EF2-3F43-544C-9915-75381B62C4A9}"/>
              </a:ext>
            </a:extLst>
          </p:cNvPr>
          <p:cNvSpPr txBox="1"/>
          <p:nvPr/>
        </p:nvSpPr>
        <p:spPr>
          <a:xfrm>
            <a:off x="2990765" y="2720622"/>
            <a:ext cx="3162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658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EBAFC03-44D5-094C-B853-E505433A8CC1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323602"/>
            <a:ext cx="78486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TRAFFIC MATRIX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an abstract representation of the traffic volume flowing between set of origins and destinations pairs.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61CF51-E339-F34D-BA8A-2DEDA3E4A99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42746" y="3498196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61CF51-E339-F34D-BA8A-2DEDA3E4A99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42746" y="3498196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3" r="-3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03" r="-2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703" r="-1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703" b="-2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2703" r="-3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703" r="-2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703" r="-1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2703" b="-1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333" r="-3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33" r="-2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333" r="-1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33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5D0425B-FAA4-F649-BA1A-F03F6C512F9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2345" y="4042887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5D0425B-FAA4-F649-BA1A-F03F6C512F9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82345" y="4042887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703" r="-3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03" r="-2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703" r="-1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3" b="-2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2703" r="-3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703" r="-2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703" r="-1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2703" b="-1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8333" r="-3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333" r="-2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8333" r="-1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833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C31A54-C122-664D-AB02-9F37EE45DF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0963" y="4564999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C31A54-C122-664D-AB02-9F37EE45DF4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0963" y="4564999"/>
              <a:ext cx="2118784" cy="1851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9696">
                      <a:extLst>
                        <a:ext uri="{9D8B030D-6E8A-4147-A177-3AD203B41FA5}">
                          <a16:colId xmlns:a16="http://schemas.microsoft.com/office/drawing/2014/main" val="1865216318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1202271441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927716977"/>
                        </a:ext>
                      </a:extLst>
                    </a:gridCol>
                    <a:gridCol w="529696">
                      <a:extLst>
                        <a:ext uri="{9D8B030D-6E8A-4147-A177-3AD203B41FA5}">
                          <a16:colId xmlns:a16="http://schemas.microsoft.com/office/drawing/2014/main" val="218005031"/>
                        </a:ext>
                      </a:extLst>
                    </a:gridCol>
                  </a:tblGrid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1" t="-2703" r="-3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381" t="-2703" r="-200000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317" t="-2703" r="-104878" b="-2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703" r="-2381" b="-2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150605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1" t="-102703" r="-3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381" t="-102703" r="-200000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317" t="-102703" r="-104878" b="-1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2703" r="-2381" b="-1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185241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1" t="-208333" r="-3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381" t="-208333" r="-20000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317" t="-208333" r="-10487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8333" r="-238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883593"/>
                      </a:ext>
                    </a:extLst>
                  </a:tr>
                  <a:tr h="462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1" t="-3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381" t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317" t="-300000" r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00000" r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652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96DBB8-46AB-5E42-89E0-AF25D857EE13}"/>
                  </a:ext>
                </a:extLst>
              </p:cNvPr>
              <p:cNvSpPr txBox="1"/>
              <p:nvPr/>
            </p:nvSpPr>
            <p:spPr>
              <a:xfrm>
                <a:off x="1504381" y="3288431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96DBB8-46AB-5E42-89E0-AF25D857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81" y="3288431"/>
                <a:ext cx="4760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70DED1-89AB-1445-A318-15C1FC33CB09}"/>
                  </a:ext>
                </a:extLst>
              </p:cNvPr>
              <p:cNvSpPr txBox="1"/>
              <p:nvPr/>
            </p:nvSpPr>
            <p:spPr>
              <a:xfrm>
                <a:off x="680315" y="3937407"/>
                <a:ext cx="681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70DED1-89AB-1445-A318-15C1FC33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5" y="3937407"/>
                <a:ext cx="6810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FE67B1-E182-F349-BECE-948897886344}"/>
                  </a:ext>
                </a:extLst>
              </p:cNvPr>
              <p:cNvSpPr txBox="1"/>
              <p:nvPr/>
            </p:nvSpPr>
            <p:spPr>
              <a:xfrm>
                <a:off x="123464" y="4403074"/>
                <a:ext cx="46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FE67B1-E182-F349-BECE-94889788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4" y="4403074"/>
                <a:ext cx="4614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22311B-FA68-D648-86EE-A816EBC7B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01" y="3704881"/>
            <a:ext cx="3312416" cy="252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A818A9-1AD8-E849-B812-6C0B0AEA8F8F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FC3DE2-A9B6-684C-B5B3-EF74D74C8AEB}"/>
              </a:ext>
            </a:extLst>
          </p:cNvPr>
          <p:cNvSpPr txBox="1"/>
          <p:nvPr/>
        </p:nvSpPr>
        <p:spPr>
          <a:xfrm>
            <a:off x="6115987" y="6356351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i="1" dirty="0" err="1"/>
              <a:t>ubiquity.acm.org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5771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B1F452D-138C-DC4C-BBD2-757CB4410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518757"/>
              </p:ext>
            </p:extLst>
          </p:nvPr>
        </p:nvGraphicFramePr>
        <p:xfrm>
          <a:off x="3061447" y="1021978"/>
          <a:ext cx="6096000" cy="452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877D8-B058-0D49-8CBB-BB13EE360630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101140-23CB-6C4C-8C7E-A3121E43CCEE}"/>
              </a:ext>
            </a:extLst>
          </p:cNvPr>
          <p:cNvSpPr txBox="1"/>
          <p:nvPr/>
        </p:nvSpPr>
        <p:spPr>
          <a:xfrm>
            <a:off x="3751190" y="2379022"/>
            <a:ext cx="1468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QoS provisioning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456F8-BE41-7548-8D2F-2D354BBE7EE8}"/>
              </a:ext>
            </a:extLst>
          </p:cNvPr>
          <p:cNvSpPr txBox="1"/>
          <p:nvPr/>
        </p:nvSpPr>
        <p:spPr>
          <a:xfrm>
            <a:off x="375978" y="2232166"/>
            <a:ext cx="3361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Traffic matrix plays an important roles in wide range of network management applications/tasks. [1]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Measuring all the traffic network is impractical due to the monitoring resources constraints.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Related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5499-0115-0049-89CD-CC8763871F84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877D8-B058-0D49-8CBB-BB13EE360630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45BA6B-EB2F-CC41-A70E-C489DAFFF0B5}"/>
              </a:ext>
            </a:extLst>
          </p:cNvPr>
          <p:cNvCxnSpPr>
            <a:cxnSpLocks/>
          </p:cNvCxnSpPr>
          <p:nvPr/>
        </p:nvCxnSpPr>
        <p:spPr>
          <a:xfrm>
            <a:off x="527188" y="4566290"/>
            <a:ext cx="1586794" cy="0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657893-B807-664F-8DBE-4AE4A8449563}"/>
              </a:ext>
            </a:extLst>
          </p:cNvPr>
          <p:cNvSpPr/>
          <p:nvPr/>
        </p:nvSpPr>
        <p:spPr>
          <a:xfrm>
            <a:off x="1181944" y="4459045"/>
            <a:ext cx="203200" cy="21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25234-33D6-B347-8292-628A74558BFB}"/>
              </a:ext>
            </a:extLst>
          </p:cNvPr>
          <p:cNvSpPr txBox="1"/>
          <p:nvPr/>
        </p:nvSpPr>
        <p:spPr>
          <a:xfrm>
            <a:off x="428397" y="3031839"/>
            <a:ext cx="280618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Network tomography</a:t>
            </a:r>
            <a:r>
              <a:rPr lang="en-US" dirty="0"/>
              <a:t>:</a:t>
            </a:r>
          </a:p>
          <a:p>
            <a:r>
              <a:rPr lang="en-US" dirty="0"/>
              <a:t>Estimating traffic from link data [2].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3C2597-64C3-3C4B-8C4A-B13B59033C0A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283544" y="3955169"/>
            <a:ext cx="547946" cy="5038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36A87B-E5AA-5348-A874-A047B894FF3C}"/>
              </a:ext>
            </a:extLst>
          </p:cNvPr>
          <p:cNvSpPr txBox="1"/>
          <p:nvPr/>
        </p:nvSpPr>
        <p:spPr>
          <a:xfrm>
            <a:off x="4117329" y="3031839"/>
            <a:ext cx="2953253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Infocom</a:t>
            </a:r>
          </a:p>
          <a:p>
            <a:r>
              <a:rPr lang="en-US" dirty="0"/>
              <a:t>SDN-based traffic aggregation and measurement paradigm [4].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304F50-FC8A-4549-9C79-8684CA910F0A}"/>
              </a:ext>
            </a:extLst>
          </p:cNvPr>
          <p:cNvCxnSpPr>
            <a:cxnSpLocks/>
            <a:stCxn id="80" idx="0"/>
            <a:endCxn id="20" idx="2"/>
          </p:cNvCxnSpPr>
          <p:nvPr/>
        </p:nvCxnSpPr>
        <p:spPr>
          <a:xfrm flipV="1">
            <a:off x="5593956" y="4232168"/>
            <a:ext cx="0" cy="2268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FB9803-DC23-2B49-813C-24036EFADA12}"/>
              </a:ext>
            </a:extLst>
          </p:cNvPr>
          <p:cNvSpPr txBox="1"/>
          <p:nvPr/>
        </p:nvSpPr>
        <p:spPr>
          <a:xfrm>
            <a:off x="957172" y="46953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DFF7D-B844-1C40-A68B-011BF28E30C1}"/>
              </a:ext>
            </a:extLst>
          </p:cNvPr>
          <p:cNvSpPr txBox="1"/>
          <p:nvPr/>
        </p:nvSpPr>
        <p:spPr>
          <a:xfrm>
            <a:off x="3234583" y="46629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70417E-802B-3F49-AFDA-1E8CE198A6B5}"/>
              </a:ext>
            </a:extLst>
          </p:cNvPr>
          <p:cNvSpPr txBox="1"/>
          <p:nvPr/>
        </p:nvSpPr>
        <p:spPr>
          <a:xfrm>
            <a:off x="5339426" y="46953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6CE95-5FA1-FC44-B957-74F55D0A735B}"/>
              </a:ext>
            </a:extLst>
          </p:cNvPr>
          <p:cNvSpPr txBox="1"/>
          <p:nvPr/>
        </p:nvSpPr>
        <p:spPr>
          <a:xfrm>
            <a:off x="7811850" y="46629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58D2C9-CEEA-7E4B-A9C9-7AE0710BD2BC}"/>
              </a:ext>
            </a:extLst>
          </p:cNvPr>
          <p:cNvSpPr txBox="1"/>
          <p:nvPr/>
        </p:nvSpPr>
        <p:spPr>
          <a:xfrm>
            <a:off x="2949099" y="5102657"/>
            <a:ext cx="187306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Sigcomm</a:t>
            </a:r>
            <a:r>
              <a:rPr lang="en-US" b="1" u="sng" dirty="0"/>
              <a:t>:</a:t>
            </a:r>
          </a:p>
          <a:p>
            <a:r>
              <a:rPr lang="en-US" dirty="0"/>
              <a:t>Spatial-temporal Compressive sensing approach [3].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B148D6-4F2D-A64A-9E10-9B5A024B05AD}"/>
              </a:ext>
            </a:extLst>
          </p:cNvPr>
          <p:cNvCxnSpPr>
            <a:cxnSpLocks/>
            <a:stCxn id="44" idx="4"/>
            <a:endCxn id="33" idx="0"/>
          </p:cNvCxnSpPr>
          <p:nvPr/>
        </p:nvCxnSpPr>
        <p:spPr>
          <a:xfrm flipH="1">
            <a:off x="3885632" y="4674241"/>
            <a:ext cx="1" cy="4284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BFADAB-F65E-CD42-A8B9-B96DFB0EDA50}"/>
              </a:ext>
            </a:extLst>
          </p:cNvPr>
          <p:cNvSpPr txBox="1"/>
          <p:nvPr/>
        </p:nvSpPr>
        <p:spPr>
          <a:xfrm>
            <a:off x="6623458" y="5102657"/>
            <a:ext cx="19657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Infocom</a:t>
            </a:r>
          </a:p>
          <a:p>
            <a:r>
              <a:rPr lang="en-US" dirty="0"/>
              <a:t>Adaptive sampling for traffic completion [5].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44E75-6179-DD42-B714-A8D59206A3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606326" y="4384757"/>
            <a:ext cx="0" cy="7179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FD5B92-22DD-244E-808D-52140355DFC1}"/>
              </a:ext>
            </a:extLst>
          </p:cNvPr>
          <p:cNvCxnSpPr>
            <a:cxnSpLocks/>
          </p:cNvCxnSpPr>
          <p:nvPr/>
        </p:nvCxnSpPr>
        <p:spPr>
          <a:xfrm>
            <a:off x="2113982" y="4566290"/>
            <a:ext cx="816429" cy="0"/>
          </a:xfrm>
          <a:prstGeom prst="straightConnector1">
            <a:avLst/>
          </a:prstGeom>
          <a:ln w="50800"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E901D5-87CC-4E4F-9BB8-DD88F839BF82}"/>
              </a:ext>
            </a:extLst>
          </p:cNvPr>
          <p:cNvCxnSpPr>
            <a:cxnSpLocks/>
          </p:cNvCxnSpPr>
          <p:nvPr/>
        </p:nvCxnSpPr>
        <p:spPr>
          <a:xfrm>
            <a:off x="2938475" y="4566290"/>
            <a:ext cx="1391789" cy="0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AB8A3C2-205E-3046-A719-C16939564CF0}"/>
              </a:ext>
            </a:extLst>
          </p:cNvPr>
          <p:cNvSpPr/>
          <p:nvPr/>
        </p:nvSpPr>
        <p:spPr>
          <a:xfrm>
            <a:off x="3784033" y="4459752"/>
            <a:ext cx="203200" cy="21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11545E-DC86-0549-8FB5-B09403BB7DDE}"/>
              </a:ext>
            </a:extLst>
          </p:cNvPr>
          <p:cNvCxnSpPr>
            <a:cxnSpLocks/>
          </p:cNvCxnSpPr>
          <p:nvPr/>
        </p:nvCxnSpPr>
        <p:spPr>
          <a:xfrm>
            <a:off x="4330264" y="4566290"/>
            <a:ext cx="816429" cy="0"/>
          </a:xfrm>
          <a:prstGeom prst="straightConnector1">
            <a:avLst/>
          </a:prstGeom>
          <a:ln w="50800"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89DA9B-69D1-5244-B6FA-C949B73B86F7}"/>
              </a:ext>
            </a:extLst>
          </p:cNvPr>
          <p:cNvCxnSpPr>
            <a:cxnSpLocks/>
          </p:cNvCxnSpPr>
          <p:nvPr/>
        </p:nvCxnSpPr>
        <p:spPr>
          <a:xfrm>
            <a:off x="4999661" y="4566290"/>
            <a:ext cx="4144339" cy="0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D498512-3EA1-EA49-AB34-5D05D1F33C2A}"/>
              </a:ext>
            </a:extLst>
          </p:cNvPr>
          <p:cNvSpPr/>
          <p:nvPr/>
        </p:nvSpPr>
        <p:spPr>
          <a:xfrm>
            <a:off x="5492356" y="4459044"/>
            <a:ext cx="203200" cy="21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70315D7-349D-164D-8204-277DE0A9BAE0}"/>
              </a:ext>
            </a:extLst>
          </p:cNvPr>
          <p:cNvSpPr/>
          <p:nvPr/>
        </p:nvSpPr>
        <p:spPr>
          <a:xfrm>
            <a:off x="7515237" y="4463853"/>
            <a:ext cx="203200" cy="21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3F4C1D5F-9282-904A-A434-D38B1302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47506"/>
              </p:ext>
            </p:extLst>
          </p:nvPr>
        </p:nvGraphicFramePr>
        <p:xfrm>
          <a:off x="3987233" y="256861"/>
          <a:ext cx="4715334" cy="1864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684">
                  <a:extLst>
                    <a:ext uri="{9D8B030D-6E8A-4147-A177-3AD203B41FA5}">
                      <a16:colId xmlns:a16="http://schemas.microsoft.com/office/drawing/2014/main" val="586521663"/>
                    </a:ext>
                  </a:extLst>
                </a:gridCol>
                <a:gridCol w="4214650">
                  <a:extLst>
                    <a:ext uri="{9D8B030D-6E8A-4147-A177-3AD203B41FA5}">
                      <a16:colId xmlns:a16="http://schemas.microsoft.com/office/drawing/2014/main" val="375047769"/>
                    </a:ext>
                  </a:extLst>
                </a:gridCol>
              </a:tblGrid>
              <a:tr h="583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tomography based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10084"/>
                  </a:ext>
                </a:extLst>
              </a:tr>
              <a:tr h="500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interpolation using Compressive Sensing and Matrix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46725"/>
                  </a:ext>
                </a:extLst>
              </a:tr>
              <a:tr h="408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prediction using Deep Learning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1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Related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6861"/>
            <a:ext cx="2057400" cy="365125"/>
          </a:xfrm>
        </p:spPr>
        <p:txBody>
          <a:bodyPr/>
          <a:lstStyle/>
          <a:p>
            <a:fld id="{61D55499-0115-0049-89CD-CC8763871F84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877D8-B058-0D49-8CBB-BB13EE360630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45BA6B-EB2F-CC41-A70E-C489DAFFF0B5}"/>
              </a:ext>
            </a:extLst>
          </p:cNvPr>
          <p:cNvCxnSpPr>
            <a:cxnSpLocks/>
          </p:cNvCxnSpPr>
          <p:nvPr/>
        </p:nvCxnSpPr>
        <p:spPr>
          <a:xfrm flipV="1">
            <a:off x="590248" y="4597828"/>
            <a:ext cx="7702414" cy="2"/>
          </a:xfrm>
          <a:prstGeom prst="straightConnector1">
            <a:avLst/>
          </a:prstGeom>
          <a:ln w="508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657893-B807-664F-8DBE-4AE4A8449563}"/>
              </a:ext>
            </a:extLst>
          </p:cNvPr>
          <p:cNvSpPr/>
          <p:nvPr/>
        </p:nvSpPr>
        <p:spPr>
          <a:xfrm>
            <a:off x="1245004" y="4490585"/>
            <a:ext cx="203200" cy="21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A1155B-A94E-ED49-8C6A-99D78F33F4C0}"/>
              </a:ext>
            </a:extLst>
          </p:cNvPr>
          <p:cNvSpPr/>
          <p:nvPr/>
        </p:nvSpPr>
        <p:spPr>
          <a:xfrm>
            <a:off x="5419057" y="4490584"/>
            <a:ext cx="203200" cy="214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6A87B-E5AA-5348-A874-A047B894FF3C}"/>
              </a:ext>
            </a:extLst>
          </p:cNvPr>
          <p:cNvSpPr txBox="1"/>
          <p:nvPr/>
        </p:nvSpPr>
        <p:spPr>
          <a:xfrm>
            <a:off x="68246" y="2905426"/>
            <a:ext cx="255671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Infocom</a:t>
            </a:r>
          </a:p>
          <a:p>
            <a:r>
              <a:rPr lang="en-US" dirty="0"/>
              <a:t>Traffic interpolation using tensor completion [6].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304F50-FC8A-4549-9C79-8684CA910F0A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flipH="1" flipV="1">
            <a:off x="1346602" y="3828756"/>
            <a:ext cx="2" cy="6618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FB9803-DC23-2B49-813C-24036EFADA12}"/>
              </a:ext>
            </a:extLst>
          </p:cNvPr>
          <p:cNvSpPr txBox="1"/>
          <p:nvPr/>
        </p:nvSpPr>
        <p:spPr>
          <a:xfrm>
            <a:off x="778495" y="4674367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54F6A9-4462-B24E-AC52-56037B727AF8}"/>
              </a:ext>
            </a:extLst>
          </p:cNvPr>
          <p:cNvSpPr txBox="1"/>
          <p:nvPr/>
        </p:nvSpPr>
        <p:spPr>
          <a:xfrm>
            <a:off x="251580" y="5304805"/>
            <a:ext cx="277539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Journals:</a:t>
            </a:r>
          </a:p>
          <a:p>
            <a:r>
              <a:rPr lang="en-US" dirty="0"/>
              <a:t>Traffic Matrix estimation based on deep learning and probabilistic model [7].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84B594-C4E4-5E40-ACFD-2BEB64E2771F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1346604" y="4705074"/>
            <a:ext cx="292676" cy="599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B6CE95-5FA1-FC44-B957-74F55D0A735B}"/>
              </a:ext>
            </a:extLst>
          </p:cNvPr>
          <p:cNvSpPr txBox="1"/>
          <p:nvPr/>
        </p:nvSpPr>
        <p:spPr>
          <a:xfrm>
            <a:off x="5520656" y="4673337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08A730-FFDC-A94B-8284-B04C473E6704}"/>
              </a:ext>
            </a:extLst>
          </p:cNvPr>
          <p:cNvSpPr txBox="1"/>
          <p:nvPr/>
        </p:nvSpPr>
        <p:spPr>
          <a:xfrm>
            <a:off x="2993148" y="2690090"/>
            <a:ext cx="27537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Infocom</a:t>
            </a:r>
          </a:p>
          <a:p>
            <a:r>
              <a:rPr lang="en-US" dirty="0"/>
              <a:t>Traffic recovery under dynamic condition using tensor completion [8].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229DA4-BF21-CA49-B8E8-19AA85490B97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H="1" flipV="1">
            <a:off x="4370003" y="3890419"/>
            <a:ext cx="1150654" cy="6001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3AEE14-BE2C-B448-9D20-5E39FA3D3A16}"/>
              </a:ext>
            </a:extLst>
          </p:cNvPr>
          <p:cNvSpPr txBox="1"/>
          <p:nvPr/>
        </p:nvSpPr>
        <p:spPr>
          <a:xfrm>
            <a:off x="3742340" y="5292596"/>
            <a:ext cx="325755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Infocom</a:t>
            </a:r>
          </a:p>
          <a:p>
            <a:r>
              <a:rPr lang="en-US" dirty="0"/>
              <a:t>Spatial temporal modelling and prediction in </a:t>
            </a:r>
            <a:r>
              <a:rPr lang="en-US" b="1" dirty="0">
                <a:solidFill>
                  <a:srgbClr val="FF0000"/>
                </a:solidFill>
              </a:rPr>
              <a:t>Cellular network </a:t>
            </a:r>
            <a:r>
              <a:rPr lang="en-US" dirty="0"/>
              <a:t>using Deep Learning [10].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4586EC-BA44-874F-9941-2057E2BC6239}"/>
              </a:ext>
            </a:extLst>
          </p:cNvPr>
          <p:cNvCxnSpPr>
            <a:cxnSpLocks/>
            <a:stCxn id="19" idx="4"/>
            <a:endCxn id="41" idx="0"/>
          </p:cNvCxnSpPr>
          <p:nvPr/>
        </p:nvCxnSpPr>
        <p:spPr>
          <a:xfrm flipH="1">
            <a:off x="5371115" y="4705073"/>
            <a:ext cx="149542" cy="5875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44EF4F-1F2C-A249-9452-85571FBE5D21}"/>
              </a:ext>
            </a:extLst>
          </p:cNvPr>
          <p:cNvSpPr txBox="1"/>
          <p:nvPr/>
        </p:nvSpPr>
        <p:spPr>
          <a:xfrm>
            <a:off x="6115050" y="2713666"/>
            <a:ext cx="274319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IEEE Access</a:t>
            </a:r>
          </a:p>
          <a:p>
            <a:r>
              <a:rPr lang="en-US" dirty="0"/>
              <a:t>Traffic prediction using recurrent convolutional network in </a:t>
            </a:r>
            <a:r>
              <a:rPr lang="en-US" dirty="0">
                <a:solidFill>
                  <a:srgbClr val="FF0000"/>
                </a:solidFill>
              </a:rPr>
              <a:t>Data center [9].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7562ED-F2DF-3C40-B8A6-62C461E15D12}"/>
              </a:ext>
            </a:extLst>
          </p:cNvPr>
          <p:cNvCxnSpPr>
            <a:cxnSpLocks/>
            <a:stCxn id="19" idx="7"/>
            <a:endCxn id="45" idx="2"/>
          </p:cNvCxnSpPr>
          <p:nvPr/>
        </p:nvCxnSpPr>
        <p:spPr>
          <a:xfrm flipV="1">
            <a:off x="5592499" y="3913995"/>
            <a:ext cx="1894151" cy="608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C8695501-56C8-1649-9C97-98BE2165F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05208"/>
              </p:ext>
            </p:extLst>
          </p:nvPr>
        </p:nvGraphicFramePr>
        <p:xfrm>
          <a:off x="3987233" y="256861"/>
          <a:ext cx="4715334" cy="1864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684">
                  <a:extLst>
                    <a:ext uri="{9D8B030D-6E8A-4147-A177-3AD203B41FA5}">
                      <a16:colId xmlns:a16="http://schemas.microsoft.com/office/drawing/2014/main" val="586521663"/>
                    </a:ext>
                  </a:extLst>
                </a:gridCol>
                <a:gridCol w="4214650">
                  <a:extLst>
                    <a:ext uri="{9D8B030D-6E8A-4147-A177-3AD203B41FA5}">
                      <a16:colId xmlns:a16="http://schemas.microsoft.com/office/drawing/2014/main" val="375047769"/>
                    </a:ext>
                  </a:extLst>
                </a:gridCol>
              </a:tblGrid>
              <a:tr h="583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tomography based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10084"/>
                  </a:ext>
                </a:extLst>
              </a:tr>
              <a:tr h="500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interpolation using Compressive Sensing and Matrix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46725"/>
                  </a:ext>
                </a:extLst>
              </a:tr>
              <a:tr h="408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prediction using Deep Learning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99399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Related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6861"/>
            <a:ext cx="2057400" cy="365125"/>
          </a:xfrm>
        </p:spPr>
        <p:txBody>
          <a:bodyPr/>
          <a:lstStyle/>
          <a:p>
            <a:fld id="{61D55499-0115-0049-89CD-CC8763871F84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877D8-B058-0D49-8CBB-BB13EE360630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F1A08A-01C3-9142-9290-52B1C66ACB94}"/>
              </a:ext>
            </a:extLst>
          </p:cNvPr>
          <p:cNvSpPr txBox="1"/>
          <p:nvPr/>
        </p:nvSpPr>
        <p:spPr>
          <a:xfrm>
            <a:off x="693683" y="1618593"/>
            <a:ext cx="68188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Network Tomography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Inferring traffic based on link count and routing information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Under-constrained problem (# of flows &gt;&gt; # of link monitored) 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Traffic recovery and interpolation.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Recovering the missing traffic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For traffic analysis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Traffic prediction based Deep Learning approach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Cellular Network and Data center.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Backbone network?</a:t>
            </a:r>
          </a:p>
        </p:txBody>
      </p:sp>
    </p:spTree>
    <p:extLst>
      <p:ext uri="{BB962C8B-B14F-4D97-AF65-F5344CB8AC3E}">
        <p14:creationId xmlns:p14="http://schemas.microsoft.com/office/powerpoint/2010/main" val="285948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6C6E-C4DA-3F41-8E8B-41512E1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652"/>
          </a:xfrm>
        </p:spPr>
        <p:txBody>
          <a:bodyPr>
            <a:normAutofit/>
          </a:bodyPr>
          <a:lstStyle/>
          <a:p>
            <a:r>
              <a:rPr lang="en-US" sz="2800" dirty="0"/>
              <a:t>Problem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86F2-0A2D-0C45-93CC-BF7F348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6861"/>
            <a:ext cx="2057400" cy="365125"/>
          </a:xfrm>
        </p:spPr>
        <p:txBody>
          <a:bodyPr/>
          <a:lstStyle/>
          <a:p>
            <a:fld id="{61D55499-0115-0049-89CD-CC8763871F84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877D8-B058-0D49-8CBB-BB13EE360630}"/>
              </a:ext>
            </a:extLst>
          </p:cNvPr>
          <p:cNvCxnSpPr>
            <a:cxnSpLocks/>
          </p:cNvCxnSpPr>
          <p:nvPr/>
        </p:nvCxnSpPr>
        <p:spPr>
          <a:xfrm>
            <a:off x="628650" y="480447"/>
            <a:ext cx="0" cy="51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14CB31-E213-E54D-89AD-C14661108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2920"/>
            <a:ext cx="3810000" cy="231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B944E-591D-D643-A63E-3172DCB008F6}"/>
              </a:ext>
            </a:extLst>
          </p:cNvPr>
          <p:cNvSpPr txBox="1"/>
          <p:nvPr/>
        </p:nvSpPr>
        <p:spPr>
          <a:xfrm>
            <a:off x="628650" y="4267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SDN [11] architecture opens new approaches in comprehensive network monitoring and management.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A3502-3D73-3047-BFC3-8D2ED2CAD7E3}"/>
              </a:ext>
            </a:extLst>
          </p:cNvPr>
          <p:cNvSpPr txBox="1"/>
          <p:nvPr/>
        </p:nvSpPr>
        <p:spPr>
          <a:xfrm>
            <a:off x="5108027" y="1492920"/>
            <a:ext cx="3550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 all flows in the network: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High computational cost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Traffic overhead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Impractical 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4B59F1E-C709-C045-AE4F-89C7D96C8151}"/>
              </a:ext>
            </a:extLst>
          </p:cNvPr>
          <p:cNvSpPr/>
          <p:nvPr/>
        </p:nvSpPr>
        <p:spPr>
          <a:xfrm>
            <a:off x="6457950" y="3100090"/>
            <a:ext cx="714703" cy="60810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FF289-578B-7B46-A7EA-CD8BEFC13D10}"/>
              </a:ext>
            </a:extLst>
          </p:cNvPr>
          <p:cNvSpPr txBox="1"/>
          <p:nvPr/>
        </p:nvSpPr>
        <p:spPr>
          <a:xfrm>
            <a:off x="5108027" y="4067145"/>
            <a:ext cx="385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Partial monitoring and </a:t>
            </a:r>
            <a:r>
              <a:rPr lang="en-US" sz="2000" dirty="0">
                <a:solidFill>
                  <a:srgbClr val="C00000"/>
                </a:solidFill>
              </a:rPr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22DCC-ACC2-1046-9DBB-A5AC564CD40D}"/>
              </a:ext>
            </a:extLst>
          </p:cNvPr>
          <p:cNvSpPr txBox="1"/>
          <p:nvPr/>
        </p:nvSpPr>
        <p:spPr>
          <a:xfrm>
            <a:off x="1350057" y="3869091"/>
            <a:ext cx="2407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i="1" dirty="0" err="1"/>
              <a:t>www.ayalpbilisim.com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4895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16206</TotalTime>
  <Words>1911</Words>
  <Application>Microsoft Macintosh PowerPoint</Application>
  <PresentationFormat>On-screen Show (4:3)</PresentationFormat>
  <Paragraphs>676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游ゴシック</vt:lpstr>
      <vt:lpstr>Arial</vt:lpstr>
      <vt:lpstr>Calibri</vt:lpstr>
      <vt:lpstr>Calibri Light</vt:lpstr>
      <vt:lpstr>Cambria Math</vt:lpstr>
      <vt:lpstr>Wingdings</vt:lpstr>
      <vt:lpstr>Office Theme</vt:lpstr>
      <vt:lpstr>Traffic Matrix Prediction based on Bidirectional Recurrent Neural Network and Long Short-Term Memory</vt:lpstr>
      <vt:lpstr>AGENDA</vt:lpstr>
      <vt:lpstr>AGENDA</vt:lpstr>
      <vt:lpstr>Introduction</vt:lpstr>
      <vt:lpstr>Introduction</vt:lpstr>
      <vt:lpstr>Related works</vt:lpstr>
      <vt:lpstr>Related works</vt:lpstr>
      <vt:lpstr>Related works</vt:lpstr>
      <vt:lpstr>Problem description</vt:lpstr>
      <vt:lpstr>AGENDA</vt:lpstr>
      <vt:lpstr>Problem description</vt:lpstr>
      <vt:lpstr>Problem description</vt:lpstr>
      <vt:lpstr>Semi-recursive prediction</vt:lpstr>
      <vt:lpstr>Challenges and Goals</vt:lpstr>
      <vt:lpstr>Challenges and Goals</vt:lpstr>
      <vt:lpstr>AGENDA</vt:lpstr>
      <vt:lpstr>Recurrent Neural Network and Long Short-Term Memory</vt:lpstr>
      <vt:lpstr>Traffic prediction using Recurrent Neural Network</vt:lpstr>
      <vt:lpstr>Forward and backward networks</vt:lpstr>
      <vt:lpstr>Correcting RNN input</vt:lpstr>
      <vt:lpstr>Confidence factors </vt:lpstr>
      <vt:lpstr>Forward loss and backward loss</vt:lpstr>
      <vt:lpstr>PowerPoint Presentation</vt:lpstr>
      <vt:lpstr>Correcting RNN input</vt:lpstr>
      <vt:lpstr>Consecutive loss</vt:lpstr>
      <vt:lpstr>Determining monitored flows</vt:lpstr>
      <vt:lpstr>AGENDA</vt:lpstr>
      <vt:lpstr>Abilene dataset</vt:lpstr>
      <vt:lpstr>Experiment setup</vt:lpstr>
      <vt:lpstr>Metrics</vt:lpstr>
      <vt:lpstr>Flow prediction result</vt:lpstr>
      <vt:lpstr>Performance comparison </vt:lpstr>
      <vt:lpstr>Traffic prediction under consecutive loss</vt:lpstr>
      <vt:lpstr>Conclusion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anomalies in Network Traffic Using Maximum Entropy Estimation</dc:title>
  <dc:creator>An Le</dc:creator>
  <cp:lastModifiedBy>Microsoft Office User</cp:lastModifiedBy>
  <cp:revision>658</cp:revision>
  <cp:lastPrinted>2018-05-26T12:40:51Z</cp:lastPrinted>
  <dcterms:created xsi:type="dcterms:W3CDTF">2018-01-20T05:49:07Z</dcterms:created>
  <dcterms:modified xsi:type="dcterms:W3CDTF">2018-07-10T08:55:40Z</dcterms:modified>
</cp:coreProperties>
</file>