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tyanath Das" initials="SD" lastIdx="1" clrIdx="0">
    <p:extLst>
      <p:ext uri="{19B8F6BF-5375-455C-9EA6-DF929625EA0E}">
        <p15:presenceInfo xmlns:p15="http://schemas.microsoft.com/office/powerpoint/2012/main" userId="322695172384e88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0" autoAdjust="0"/>
    <p:restoredTop sz="94660"/>
  </p:normalViewPr>
  <p:slideViewPr>
    <p:cSldViewPr snapToGrid="0">
      <p:cViewPr varScale="1">
        <p:scale>
          <a:sx n="91" d="100"/>
          <a:sy n="91" d="100"/>
        </p:scale>
        <p:origin x="13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5/20/2021</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048192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5/20/2021</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48950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5/20/2021</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76328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5/20/2021</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462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5/20/2021</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53570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5/20/2021</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55892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5/20/2021</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32217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5/20/2021</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94769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5/20/2021</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37651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5/20/2021</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85555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5/20/2021</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76621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5/20/2021</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4">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2854757535"/>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75" r:id="rId3"/>
    <p:sldLayoutId id="2147483676" r:id="rId4"/>
    <p:sldLayoutId id="2147483677" r:id="rId5"/>
    <p:sldLayoutId id="2147483678" r:id="rId6"/>
    <p:sldLayoutId id="2147483679" r:id="rId7"/>
    <p:sldLayoutId id="2147483683" r:id="rId8"/>
    <p:sldLayoutId id="2147483680" r:id="rId9"/>
    <p:sldLayoutId id="2147483681" r:id="rId10"/>
    <p:sldLayoutId id="2147483682"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3" descr="Dandelion seeds are blown by the wind">
            <a:extLst>
              <a:ext uri="{FF2B5EF4-FFF2-40B4-BE49-F238E27FC236}">
                <a16:creationId xmlns:a16="http://schemas.microsoft.com/office/drawing/2014/main" id="{1478707C-A988-4620-AF06-80F86716F368}"/>
              </a:ext>
            </a:extLst>
          </p:cNvPr>
          <p:cNvPicPr>
            <a:picLocks noChangeAspect="1"/>
          </p:cNvPicPr>
          <p:nvPr/>
        </p:nvPicPr>
        <p:blipFill rotWithShape="1">
          <a:blip r:embed="rId2">
            <a:alphaModFix amt="60000"/>
          </a:blip>
          <a:srcRect t="15410" r="-1" b="-1"/>
          <a:stretch/>
        </p:blipFill>
        <p:spPr>
          <a:xfrm>
            <a:off x="0" y="1386"/>
            <a:ext cx="12188952" cy="6856614"/>
          </a:xfrm>
          <a:prstGeom prst="rect">
            <a:avLst/>
          </a:prstGeom>
        </p:spPr>
      </p:pic>
      <p:sp>
        <p:nvSpPr>
          <p:cNvPr id="2" name="Title 1">
            <a:extLst>
              <a:ext uri="{FF2B5EF4-FFF2-40B4-BE49-F238E27FC236}">
                <a16:creationId xmlns:a16="http://schemas.microsoft.com/office/drawing/2014/main" id="{22FA0E2B-307F-4073-B03D-485C322C1C50}"/>
              </a:ext>
            </a:extLst>
          </p:cNvPr>
          <p:cNvSpPr>
            <a:spLocks noGrp="1"/>
          </p:cNvSpPr>
          <p:nvPr>
            <p:ph type="ctrTitle"/>
          </p:nvPr>
        </p:nvSpPr>
        <p:spPr>
          <a:xfrm>
            <a:off x="3478696" y="-1365"/>
            <a:ext cx="8710256" cy="5288982"/>
          </a:xfrm>
        </p:spPr>
        <p:txBody>
          <a:bodyPr anchor="b">
            <a:normAutofit/>
          </a:bodyPr>
          <a:lstStyle/>
          <a:p>
            <a:r>
              <a:rPr lang="en-IN" sz="5400" b="1" dirty="0"/>
              <a:t>Project Report </a:t>
            </a:r>
            <a:br>
              <a:rPr lang="en-IN" sz="5400" b="1" dirty="0"/>
            </a:br>
            <a:r>
              <a:rPr lang="en-IN" sz="5400" b="1" dirty="0"/>
              <a:t>on </a:t>
            </a:r>
            <a:br>
              <a:rPr lang="en-IN" sz="5400" b="1" dirty="0"/>
            </a:br>
            <a:r>
              <a:rPr lang="en-IN" sz="5400" b="1" dirty="0"/>
              <a:t>Micro Credit Loan Defaulters</a:t>
            </a:r>
            <a:endParaRPr lang="en-IN" sz="5200" dirty="0">
              <a:solidFill>
                <a:srgbClr val="FFFFFF"/>
              </a:solidFill>
            </a:endParaRPr>
          </a:p>
        </p:txBody>
      </p:sp>
      <p:sp>
        <p:nvSpPr>
          <p:cNvPr id="3" name="Subtitle 2">
            <a:extLst>
              <a:ext uri="{FF2B5EF4-FFF2-40B4-BE49-F238E27FC236}">
                <a16:creationId xmlns:a16="http://schemas.microsoft.com/office/drawing/2014/main" id="{919681E5-8220-4732-861D-69D1C5553ECD}"/>
              </a:ext>
            </a:extLst>
          </p:cNvPr>
          <p:cNvSpPr>
            <a:spLocks noGrp="1"/>
          </p:cNvSpPr>
          <p:nvPr>
            <p:ph type="subTitle" idx="1"/>
          </p:nvPr>
        </p:nvSpPr>
        <p:spPr>
          <a:xfrm>
            <a:off x="6536169" y="5501000"/>
            <a:ext cx="5652783" cy="1355614"/>
          </a:xfrm>
        </p:spPr>
        <p:txBody>
          <a:bodyPr anchor="t">
            <a:normAutofit/>
          </a:bodyPr>
          <a:lstStyle/>
          <a:p>
            <a:r>
              <a:rPr lang="en-US" sz="2200" b="1" dirty="0">
                <a:solidFill>
                  <a:schemeClr val="bg2"/>
                </a:solidFill>
              </a:rPr>
              <a:t>By Satyanath Das</a:t>
            </a:r>
            <a:endParaRPr lang="en-IN" sz="2200" b="1" dirty="0">
              <a:solidFill>
                <a:schemeClr val="bg2"/>
              </a:solidFill>
            </a:endParaRPr>
          </a:p>
        </p:txBody>
      </p:sp>
      <p:pic>
        <p:nvPicPr>
          <p:cNvPr id="5" name="Picture 4">
            <a:extLst>
              <a:ext uri="{FF2B5EF4-FFF2-40B4-BE49-F238E27FC236}">
                <a16:creationId xmlns:a16="http://schemas.microsoft.com/office/drawing/2014/main" id="{833BD0D3-38BD-49D9-BA26-985D6F0722D2}"/>
              </a:ext>
            </a:extLst>
          </p:cNvPr>
          <p:cNvPicPr>
            <a:picLocks noChangeAspect="1"/>
          </p:cNvPicPr>
          <p:nvPr/>
        </p:nvPicPr>
        <p:blipFill>
          <a:blip r:embed="rId3"/>
          <a:stretch>
            <a:fillRect/>
          </a:stretch>
        </p:blipFill>
        <p:spPr>
          <a:xfrm>
            <a:off x="0" y="0"/>
            <a:ext cx="3319371" cy="2263869"/>
          </a:xfrm>
          <a:prstGeom prst="rect">
            <a:avLst/>
          </a:prstGeom>
        </p:spPr>
      </p:pic>
    </p:spTree>
    <p:extLst>
      <p:ext uri="{BB962C8B-B14F-4D97-AF65-F5344CB8AC3E}">
        <p14:creationId xmlns:p14="http://schemas.microsoft.com/office/powerpoint/2010/main" val="665550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495FA-44A1-401A-B5C5-FAE5434F8B9C}"/>
              </a:ext>
            </a:extLst>
          </p:cNvPr>
          <p:cNvSpPr>
            <a:spLocks noGrp="1"/>
          </p:cNvSpPr>
          <p:nvPr>
            <p:ph type="title"/>
          </p:nvPr>
        </p:nvSpPr>
        <p:spPr>
          <a:xfrm>
            <a:off x="458694" y="-3573"/>
            <a:ext cx="11274612" cy="1325563"/>
          </a:xfrm>
        </p:spPr>
        <p:txBody>
          <a:bodyPr/>
          <a:lstStyle/>
          <a:p>
            <a:r>
              <a:rPr lang="en-US" b="1" dirty="0">
                <a:latin typeface="Verdana" panose="020B0604030504040204" pitchFamily="34" charset="0"/>
                <a:ea typeface="Verdana" panose="020B0604030504040204" pitchFamily="34" charset="0"/>
              </a:rPr>
              <a:t>Basic Introduction Of The Project</a:t>
            </a:r>
            <a:endParaRPr lang="en-IN" b="1" dirty="0">
              <a:latin typeface="Verdana" panose="020B0604030504040204" pitchFamily="34" charset="0"/>
              <a:ea typeface="Verdana" panose="020B0604030504040204" pitchFamily="34" charset="0"/>
            </a:endParaRPr>
          </a:p>
        </p:txBody>
      </p:sp>
      <p:sp>
        <p:nvSpPr>
          <p:cNvPr id="3" name="Rectangle 2">
            <a:extLst>
              <a:ext uri="{FF2B5EF4-FFF2-40B4-BE49-F238E27FC236}">
                <a16:creationId xmlns:a16="http://schemas.microsoft.com/office/drawing/2014/main" id="{EBADC022-F22C-49DF-BCF5-BF7613EB2115}"/>
              </a:ext>
            </a:extLst>
          </p:cNvPr>
          <p:cNvSpPr/>
          <p:nvPr/>
        </p:nvSpPr>
        <p:spPr>
          <a:xfrm>
            <a:off x="0" y="1691323"/>
            <a:ext cx="12096466" cy="1569660"/>
          </a:xfrm>
          <a:prstGeom prst="rect">
            <a:avLst/>
          </a:prstGeom>
        </p:spPr>
        <p:txBody>
          <a:bodyPr wrap="square">
            <a:spAutoFit/>
          </a:bodyPr>
          <a:lstStyle/>
          <a:p>
            <a:r>
              <a:rPr lang="en-US" sz="2400" b="1" dirty="0">
                <a:latin typeface="Calibri" panose="020F0502020204030204" pitchFamily="34" charset="0"/>
                <a:ea typeface="Calibri" panose="020F0502020204030204" pitchFamily="34" charset="0"/>
                <a:cs typeface="Times New Roman" panose="02020603050405020304" pitchFamily="18" charset="0"/>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a:t>
            </a:r>
            <a:endParaRPr lang="en-IN" sz="2400" b="1" dirty="0"/>
          </a:p>
        </p:txBody>
      </p:sp>
      <p:sp>
        <p:nvSpPr>
          <p:cNvPr id="4" name="Rectangle 3">
            <a:extLst>
              <a:ext uri="{FF2B5EF4-FFF2-40B4-BE49-F238E27FC236}">
                <a16:creationId xmlns:a16="http://schemas.microsoft.com/office/drawing/2014/main" id="{7796A521-3142-4BCC-ADED-E158A4781010}"/>
              </a:ext>
            </a:extLst>
          </p:cNvPr>
          <p:cNvSpPr/>
          <p:nvPr/>
        </p:nvSpPr>
        <p:spPr>
          <a:xfrm>
            <a:off x="0" y="3597018"/>
            <a:ext cx="12004700" cy="1938992"/>
          </a:xfrm>
          <a:prstGeom prst="rect">
            <a:avLst/>
          </a:prstGeom>
        </p:spPr>
        <p:txBody>
          <a:bodyPr wrap="square">
            <a:spAutoFit/>
          </a:bodyPr>
          <a:lstStyle/>
          <a:p>
            <a:r>
              <a:rPr lang="en-US" sz="2400" b="1" dirty="0">
                <a:latin typeface="Calibri" panose="020F0502020204030204" pitchFamily="34" charset="0"/>
                <a:cs typeface="Calibri" panose="020F0502020204030204" pitchFamily="34" charset="0"/>
              </a:rPr>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a:t>
            </a:r>
            <a:endParaRPr lang="en-IN" sz="2400" b="1" dirty="0">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8E50B8AE-24ED-49DB-B0B1-4A2D95757579}"/>
              </a:ext>
            </a:extLst>
          </p:cNvPr>
          <p:cNvSpPr/>
          <p:nvPr/>
        </p:nvSpPr>
        <p:spPr>
          <a:xfrm>
            <a:off x="-1" y="5763810"/>
            <a:ext cx="12192001" cy="830997"/>
          </a:xfrm>
          <a:prstGeom prst="rect">
            <a:avLst/>
          </a:prstGeom>
        </p:spPr>
        <p:txBody>
          <a:bodyPr wrap="square">
            <a:spAutoFit/>
          </a:bodyPr>
          <a:lstStyle/>
          <a:p>
            <a:r>
              <a:rPr lang="en-US" sz="2400" b="1" dirty="0">
                <a:latin typeface="Calibri" panose="020F0502020204030204" pitchFamily="34" charset="0"/>
              </a:rPr>
              <a:t>Our goal is here to make a best predictive model using Machine Learning in Python to find the Defaulters and Non Defaulters.</a:t>
            </a:r>
          </a:p>
        </p:txBody>
      </p:sp>
    </p:spTree>
    <p:extLst>
      <p:ext uri="{BB962C8B-B14F-4D97-AF65-F5344CB8AC3E}">
        <p14:creationId xmlns:p14="http://schemas.microsoft.com/office/powerpoint/2010/main" val="1944902250"/>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B556C2-D7E5-4D67-A2C4-76A103BC135D}"/>
              </a:ext>
            </a:extLst>
          </p:cNvPr>
          <p:cNvSpPr txBox="1"/>
          <p:nvPr/>
        </p:nvSpPr>
        <p:spPr>
          <a:xfrm>
            <a:off x="0" y="1225669"/>
            <a:ext cx="12191999" cy="1200329"/>
          </a:xfrm>
          <a:prstGeom prst="rect">
            <a:avLst/>
          </a:prstGeom>
          <a:noFill/>
        </p:spPr>
        <p:txBody>
          <a:bodyPr wrap="square" rtlCol="0">
            <a:spAutoFit/>
          </a:bodyPr>
          <a:lstStyle/>
          <a:p>
            <a:r>
              <a:rPr lang="en-US" sz="2400" b="1" dirty="0">
                <a:latin typeface="Calibri" panose="020F0502020204030204" pitchFamily="34" charset="0"/>
                <a:cs typeface="Calibri" panose="020F0502020204030204" pitchFamily="34" charset="0"/>
              </a:rPr>
              <a:t>Build a Classifier model which can be used to predict in terms of a probability for each loan transaction, whether the customer will be paying back the loaned amount within 5 days of issuance of loan.</a:t>
            </a:r>
          </a:p>
        </p:txBody>
      </p:sp>
      <p:sp>
        <p:nvSpPr>
          <p:cNvPr id="5" name="TextBox 4">
            <a:extLst>
              <a:ext uri="{FF2B5EF4-FFF2-40B4-BE49-F238E27FC236}">
                <a16:creationId xmlns:a16="http://schemas.microsoft.com/office/drawing/2014/main" id="{3A2F83EA-B68F-4B36-B9E3-042F0FBB43FC}"/>
              </a:ext>
            </a:extLst>
          </p:cNvPr>
          <p:cNvSpPr txBox="1"/>
          <p:nvPr/>
        </p:nvSpPr>
        <p:spPr>
          <a:xfrm>
            <a:off x="2388358" y="156527"/>
            <a:ext cx="6714699" cy="769441"/>
          </a:xfrm>
          <a:prstGeom prst="rect">
            <a:avLst/>
          </a:prstGeom>
          <a:noFill/>
        </p:spPr>
        <p:txBody>
          <a:bodyPr wrap="square" rtlCol="0">
            <a:spAutoFit/>
          </a:bodyPr>
          <a:lstStyle/>
          <a:p>
            <a:r>
              <a:rPr lang="en-US" sz="4400" b="1" dirty="0">
                <a:latin typeface="Lucida Console" panose="020B0609040504020204" pitchFamily="49" charset="0"/>
              </a:rPr>
              <a:t>Problem Statement</a:t>
            </a:r>
            <a:endParaRPr lang="en-IN" sz="4400" b="1" dirty="0">
              <a:latin typeface="Lucida Console" panose="020B0609040504020204" pitchFamily="49" charset="0"/>
            </a:endParaRPr>
          </a:p>
        </p:txBody>
      </p:sp>
      <p:sp>
        <p:nvSpPr>
          <p:cNvPr id="7" name="Rectangle 6">
            <a:extLst>
              <a:ext uri="{FF2B5EF4-FFF2-40B4-BE49-F238E27FC236}">
                <a16:creationId xmlns:a16="http://schemas.microsoft.com/office/drawing/2014/main" id="{CF33D6B8-B0FE-4080-B2AC-39C7CD1DC8B6}"/>
              </a:ext>
            </a:extLst>
          </p:cNvPr>
          <p:cNvSpPr/>
          <p:nvPr/>
        </p:nvSpPr>
        <p:spPr>
          <a:xfrm>
            <a:off x="-1" y="2524874"/>
            <a:ext cx="12192000" cy="1569660"/>
          </a:xfrm>
          <a:prstGeom prst="rect">
            <a:avLst/>
          </a:prstGeom>
        </p:spPr>
        <p:txBody>
          <a:bodyPr wrap="square">
            <a:spAutoFit/>
          </a:bodyPr>
          <a:lstStyle/>
          <a:p>
            <a:r>
              <a:rPr lang="en-US" sz="2400" b="1" dirty="0">
                <a:latin typeface="Calibri" panose="020F0502020204030204" pitchFamily="34" charset="0"/>
                <a:cs typeface="Calibri" panose="020F0502020204030204" pitchFamily="34" charset="0"/>
              </a:rPr>
              <a:t>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p>
        </p:txBody>
      </p:sp>
      <p:sp>
        <p:nvSpPr>
          <p:cNvPr id="8" name="Rectangle 7">
            <a:extLst>
              <a:ext uri="{FF2B5EF4-FFF2-40B4-BE49-F238E27FC236}">
                <a16:creationId xmlns:a16="http://schemas.microsoft.com/office/drawing/2014/main" id="{E5DE814B-F108-4FAC-82A6-E6A8744A9A3F}"/>
              </a:ext>
            </a:extLst>
          </p:cNvPr>
          <p:cNvSpPr/>
          <p:nvPr/>
        </p:nvSpPr>
        <p:spPr>
          <a:xfrm>
            <a:off x="-1" y="4320568"/>
            <a:ext cx="12192000" cy="830997"/>
          </a:xfrm>
          <a:prstGeom prst="rect">
            <a:avLst/>
          </a:prstGeom>
        </p:spPr>
        <p:txBody>
          <a:bodyPr wrap="square">
            <a:spAutoFit/>
          </a:bodyPr>
          <a:lstStyle/>
          <a:p>
            <a:r>
              <a:rPr lang="en-US" sz="2400" b="1" dirty="0">
                <a:latin typeface="Calibri" panose="020F0502020204030204" pitchFamily="34" charset="0"/>
                <a:ea typeface="Calibri" panose="020F0502020204030204" pitchFamily="34" charset="0"/>
                <a:cs typeface="Times New Roman" panose="02020603050405020304" pitchFamily="18" charset="0"/>
              </a:rPr>
              <a:t>In this case, Label ‘1’ indicates that the loan has been payed i.e. Non- defaulter, while, Label ‘0’ indicates that the loan has not been payed i.e. defaulter. </a:t>
            </a:r>
            <a:endParaRPr lang="en-IN" sz="2400" b="1" dirty="0"/>
          </a:p>
        </p:txBody>
      </p:sp>
      <p:sp>
        <p:nvSpPr>
          <p:cNvPr id="9" name="Rectangle 8">
            <a:extLst>
              <a:ext uri="{FF2B5EF4-FFF2-40B4-BE49-F238E27FC236}">
                <a16:creationId xmlns:a16="http://schemas.microsoft.com/office/drawing/2014/main" id="{8F1AA880-853C-4DDA-84AC-52DDD6EFD6E5}"/>
              </a:ext>
            </a:extLst>
          </p:cNvPr>
          <p:cNvSpPr/>
          <p:nvPr/>
        </p:nvSpPr>
        <p:spPr>
          <a:xfrm>
            <a:off x="-1" y="5377599"/>
            <a:ext cx="12192000" cy="1477328"/>
          </a:xfrm>
          <a:prstGeom prst="rect">
            <a:avLst/>
          </a:prstGeom>
        </p:spPr>
        <p:txBody>
          <a:bodyPr wrap="square">
            <a:spAutoFit/>
          </a:bodyPr>
          <a:lstStyle/>
          <a:p>
            <a:r>
              <a:rPr lang="en-US" b="1" dirty="0"/>
              <a:t>In this project the sample data is provided to us from our client database. In order to improve the selection of users for the credit, the client wants some predictions that could help them in further investment and improvement in selection of users.</a:t>
            </a:r>
          </a:p>
          <a:p>
            <a:r>
              <a:rPr lang="en-US" b="1" dirty="0"/>
              <a:t>So we build a machine learning model that helps to understand the company that who is defaulter user and who is not based on the sample data</a:t>
            </a:r>
            <a:endParaRPr lang="en-IN" b="1" dirty="0"/>
          </a:p>
        </p:txBody>
      </p:sp>
    </p:spTree>
    <p:extLst>
      <p:ext uri="{BB962C8B-B14F-4D97-AF65-F5344CB8AC3E}">
        <p14:creationId xmlns:p14="http://schemas.microsoft.com/office/powerpoint/2010/main" val="31876848"/>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EE6C6-2F48-41A8-BE56-7AB98AA5AA1C}"/>
              </a:ext>
            </a:extLst>
          </p:cNvPr>
          <p:cNvSpPr>
            <a:spLocks noGrp="1"/>
          </p:cNvSpPr>
          <p:nvPr>
            <p:ph type="title"/>
          </p:nvPr>
        </p:nvSpPr>
        <p:spPr>
          <a:xfrm>
            <a:off x="3330054" y="0"/>
            <a:ext cx="8294070" cy="1325563"/>
          </a:xfrm>
        </p:spPr>
        <p:txBody>
          <a:bodyPr/>
          <a:lstStyle/>
          <a:p>
            <a:r>
              <a:rPr lang="en-US" dirty="0">
                <a:latin typeface="Arial Black" panose="020B0A04020102020204" pitchFamily="34" charset="0"/>
              </a:rPr>
              <a:t>Data Preparation</a:t>
            </a:r>
            <a:endParaRPr lang="en-IN" dirty="0">
              <a:latin typeface="Arial Black" panose="020B0A04020102020204" pitchFamily="34" charset="0"/>
            </a:endParaRPr>
          </a:p>
        </p:txBody>
      </p:sp>
      <p:sp>
        <p:nvSpPr>
          <p:cNvPr id="3" name="TextBox 2">
            <a:extLst>
              <a:ext uri="{FF2B5EF4-FFF2-40B4-BE49-F238E27FC236}">
                <a16:creationId xmlns:a16="http://schemas.microsoft.com/office/drawing/2014/main" id="{128982CC-47E1-45E6-AA81-6CC66B208B2B}"/>
              </a:ext>
            </a:extLst>
          </p:cNvPr>
          <p:cNvSpPr txBox="1"/>
          <p:nvPr/>
        </p:nvSpPr>
        <p:spPr>
          <a:xfrm>
            <a:off x="0" y="1189086"/>
            <a:ext cx="11946341" cy="1200329"/>
          </a:xfrm>
          <a:prstGeom prst="rect">
            <a:avLst/>
          </a:prstGeom>
          <a:noFill/>
        </p:spPr>
        <p:txBody>
          <a:bodyPr wrap="square" rtlCol="0">
            <a:spAutoFit/>
          </a:bodyPr>
          <a:lstStyle/>
          <a:p>
            <a:r>
              <a:rPr lang="en-US" sz="2400" b="1" dirty="0">
                <a:latin typeface="Calibri" panose="020F0502020204030204" pitchFamily="34" charset="0"/>
                <a:cs typeface="Calibri" panose="020F0502020204030204" pitchFamily="34" charset="0"/>
              </a:rPr>
              <a:t>First we import the dataset using the </a:t>
            </a:r>
            <a:r>
              <a:rPr lang="en-US" sz="2400" b="1" dirty="0" err="1">
                <a:latin typeface="Calibri" panose="020F0502020204030204" pitchFamily="34" charset="0"/>
                <a:cs typeface="Calibri" panose="020F0502020204030204" pitchFamily="34" charset="0"/>
              </a:rPr>
              <a:t>pd.read_csv</a:t>
            </a:r>
            <a:r>
              <a:rPr lang="en-US" sz="2400" b="1" dirty="0">
                <a:latin typeface="Calibri" panose="020F0502020204030204" pitchFamily="34" charset="0"/>
                <a:cs typeface="Calibri" panose="020F0502020204030204" pitchFamily="34" charset="0"/>
              </a:rPr>
              <a:t> </a:t>
            </a:r>
            <a:r>
              <a:rPr lang="en-US" sz="2400" b="1" dirty="0" err="1">
                <a:latin typeface="Calibri" panose="020F0502020204030204" pitchFamily="34" charset="0"/>
                <a:cs typeface="Calibri" panose="020F0502020204030204" pitchFamily="34" charset="0"/>
              </a:rPr>
              <a:t>method.Then</a:t>
            </a:r>
            <a:r>
              <a:rPr lang="en-US" sz="2400" b="1" dirty="0">
                <a:latin typeface="Calibri" panose="020F0502020204030204" pitchFamily="34" charset="0"/>
                <a:cs typeface="Calibri" panose="020F0502020204030204" pitchFamily="34" charset="0"/>
              </a:rPr>
              <a:t> we </a:t>
            </a:r>
            <a:r>
              <a:rPr lang="en-US" sz="2400" b="1" dirty="0" err="1">
                <a:latin typeface="Calibri" panose="020F0502020204030204" pitchFamily="34" charset="0"/>
                <a:cs typeface="Calibri" panose="020F0502020204030204" pitchFamily="34" charset="0"/>
              </a:rPr>
              <a:t>cheak</a:t>
            </a:r>
            <a:r>
              <a:rPr lang="en-US" sz="2400" b="1" dirty="0">
                <a:latin typeface="Calibri" panose="020F0502020204030204" pitchFamily="34" charset="0"/>
                <a:cs typeface="Calibri" panose="020F0502020204030204" pitchFamily="34" charset="0"/>
              </a:rPr>
              <a:t> the information about the dataset like how many rows and Columns are there , what are the data types of the </a:t>
            </a:r>
            <a:r>
              <a:rPr lang="en-US" sz="2400" b="1" dirty="0" err="1">
                <a:latin typeface="Calibri" panose="020F0502020204030204" pitchFamily="34" charset="0"/>
                <a:cs typeface="Calibri" panose="020F0502020204030204" pitchFamily="34" charset="0"/>
              </a:rPr>
              <a:t>columns.In</a:t>
            </a:r>
            <a:r>
              <a:rPr lang="en-US" sz="2400" b="1" dirty="0">
                <a:latin typeface="Calibri" panose="020F0502020204030204" pitchFamily="34" charset="0"/>
                <a:cs typeface="Calibri" panose="020F0502020204030204" pitchFamily="34" charset="0"/>
              </a:rPr>
              <a:t> this case there are 209593 Rows and 36 different Columns</a:t>
            </a:r>
            <a:endParaRPr lang="en-IN" sz="2400" b="1" dirty="0">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1E2AE669-42F5-4E26-B659-F5DF803D36DF}"/>
              </a:ext>
            </a:extLst>
          </p:cNvPr>
          <p:cNvSpPr/>
          <p:nvPr/>
        </p:nvSpPr>
        <p:spPr>
          <a:xfrm>
            <a:off x="0" y="2690336"/>
            <a:ext cx="12192000" cy="1200329"/>
          </a:xfrm>
          <a:prstGeom prst="rect">
            <a:avLst/>
          </a:prstGeom>
        </p:spPr>
        <p:txBody>
          <a:bodyPr wrap="square">
            <a:spAutoFit/>
          </a:bodyPr>
          <a:lstStyle/>
          <a:p>
            <a:r>
              <a:rPr lang="en-US" sz="2400" b="1" dirty="0">
                <a:latin typeface="Calibri" panose="020F0502020204030204" pitchFamily="34" charset="0"/>
                <a:cs typeface="Calibri" panose="020F0502020204030204" pitchFamily="34" charset="0"/>
              </a:rPr>
              <a:t>Then we check for the null values present in our dataset. If null values are present then fill it via mean, median or mode. In this dataset no any null value </a:t>
            </a:r>
            <a:r>
              <a:rPr lang="en-US" sz="2400" b="1" dirty="0" err="1">
                <a:latin typeface="Calibri" panose="020F0502020204030204" pitchFamily="34" charset="0"/>
                <a:cs typeface="Calibri" panose="020F0502020204030204" pitchFamily="34" charset="0"/>
              </a:rPr>
              <a:t>present.We</a:t>
            </a:r>
            <a:r>
              <a:rPr lang="en-US" sz="2400" b="1" dirty="0">
                <a:latin typeface="Calibri" panose="020F0502020204030204" pitchFamily="34" charset="0"/>
                <a:cs typeface="Calibri" panose="020F0502020204030204" pitchFamily="34" charset="0"/>
              </a:rPr>
              <a:t> also use Heatmap to see the null values.</a:t>
            </a:r>
            <a:endParaRPr lang="en-IN" sz="2400" b="1" dirty="0">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6C77B1A4-9970-4255-9F46-CBD12D24F96E}"/>
              </a:ext>
            </a:extLst>
          </p:cNvPr>
          <p:cNvSpPr/>
          <p:nvPr/>
        </p:nvSpPr>
        <p:spPr>
          <a:xfrm>
            <a:off x="0" y="4191586"/>
            <a:ext cx="12069170" cy="1569660"/>
          </a:xfrm>
          <a:prstGeom prst="rect">
            <a:avLst/>
          </a:prstGeom>
        </p:spPr>
        <p:txBody>
          <a:bodyPr wrap="square">
            <a:spAutoFit/>
          </a:bodyPr>
          <a:lstStyle/>
          <a:p>
            <a:r>
              <a:rPr lang="en-US" sz="2400" b="1" dirty="0">
                <a:latin typeface="Calibri" panose="020F0502020204030204" pitchFamily="34" charset="0"/>
                <a:cs typeface="Calibri" panose="020F0502020204030204" pitchFamily="34" charset="0"/>
              </a:rPr>
              <a:t>After that we check the summary statistics of our dataset. This part tells about the statistics of our dataset i.e. mean, median, max value ,min </a:t>
            </a:r>
            <a:r>
              <a:rPr lang="en-US" sz="2400" b="1" dirty="0" err="1">
                <a:latin typeface="Calibri" panose="020F0502020204030204" pitchFamily="34" charset="0"/>
                <a:cs typeface="Calibri" panose="020F0502020204030204" pitchFamily="34" charset="0"/>
              </a:rPr>
              <a:t>values,standard</a:t>
            </a:r>
            <a:r>
              <a:rPr lang="en-US" sz="2400" b="1" dirty="0">
                <a:latin typeface="Calibri" panose="020F0502020204030204" pitchFamily="34" charset="0"/>
                <a:cs typeface="Calibri" panose="020F0502020204030204" pitchFamily="34" charset="0"/>
              </a:rPr>
              <a:t> deviation  and also it tell whether outliers are present in our dataset or </a:t>
            </a:r>
            <a:r>
              <a:rPr lang="en-US" sz="2400" b="1" dirty="0" err="1">
                <a:latin typeface="Calibri" panose="020F0502020204030204" pitchFamily="34" charset="0"/>
                <a:cs typeface="Calibri" panose="020F0502020204030204" pitchFamily="34" charset="0"/>
              </a:rPr>
              <a:t>not.In</a:t>
            </a:r>
            <a:r>
              <a:rPr lang="en-US" sz="2400" b="1" dirty="0">
                <a:latin typeface="Calibri" panose="020F0502020204030204" pitchFamily="34" charset="0"/>
                <a:cs typeface="Calibri" panose="020F0502020204030204" pitchFamily="34" charset="0"/>
              </a:rPr>
              <a:t> this dataset we saw that there are outliers available in most of the column.</a:t>
            </a:r>
          </a:p>
        </p:txBody>
      </p:sp>
      <p:sp>
        <p:nvSpPr>
          <p:cNvPr id="6" name="TextBox 5">
            <a:extLst>
              <a:ext uri="{FF2B5EF4-FFF2-40B4-BE49-F238E27FC236}">
                <a16:creationId xmlns:a16="http://schemas.microsoft.com/office/drawing/2014/main" id="{5E775E39-0DB0-44EF-B3D9-7301E4F59DCF}"/>
              </a:ext>
            </a:extLst>
          </p:cNvPr>
          <p:cNvSpPr txBox="1"/>
          <p:nvPr/>
        </p:nvSpPr>
        <p:spPr>
          <a:xfrm>
            <a:off x="0" y="6027003"/>
            <a:ext cx="11045588" cy="830997"/>
          </a:xfrm>
          <a:prstGeom prst="rect">
            <a:avLst/>
          </a:prstGeom>
          <a:noFill/>
        </p:spPr>
        <p:txBody>
          <a:bodyPr wrap="square" rtlCol="0">
            <a:spAutoFit/>
          </a:bodyPr>
          <a:lstStyle/>
          <a:p>
            <a:r>
              <a:rPr lang="en-US" sz="2400" b="1" dirty="0">
                <a:latin typeface="Calibri" panose="020F0502020204030204" pitchFamily="34" charset="0"/>
                <a:cs typeface="Calibri" panose="020F0502020204030204" pitchFamily="34" charset="0"/>
              </a:rPr>
              <a:t>We also </a:t>
            </a:r>
            <a:r>
              <a:rPr lang="en-US" sz="2400" b="1" dirty="0" err="1">
                <a:latin typeface="Calibri" panose="020F0502020204030204" pitchFamily="34" charset="0"/>
                <a:cs typeface="Calibri" panose="020F0502020204030204" pitchFamily="34" charset="0"/>
              </a:rPr>
              <a:t>cheak</a:t>
            </a:r>
            <a:r>
              <a:rPr lang="en-US" sz="2400" b="1" dirty="0">
                <a:latin typeface="Calibri" panose="020F0502020204030204" pitchFamily="34" charset="0"/>
                <a:cs typeface="Calibri" panose="020F0502020204030204" pitchFamily="34" charset="0"/>
              </a:rPr>
              <a:t> the correlation of the </a:t>
            </a:r>
            <a:r>
              <a:rPr lang="en-US" sz="2400" b="1" dirty="0" err="1">
                <a:latin typeface="Calibri" panose="020F0502020204030204" pitchFamily="34" charset="0"/>
                <a:cs typeface="Calibri" panose="020F0502020204030204" pitchFamily="34" charset="0"/>
              </a:rPr>
              <a:t>dataset.In</a:t>
            </a:r>
            <a:r>
              <a:rPr lang="en-US" sz="2400" b="1" dirty="0">
                <a:latin typeface="Calibri" panose="020F0502020204030204" pitchFamily="34" charset="0"/>
                <a:cs typeface="Calibri" panose="020F0502020204030204" pitchFamily="34" charset="0"/>
              </a:rPr>
              <a:t> this data set we saw most of the columns have little correlation with target column(‘label)</a:t>
            </a:r>
            <a:endParaRPr lang="en-IN"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902192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A99317-CCB1-4EF9-A163-199F6485EE71}"/>
              </a:ext>
            </a:extLst>
          </p:cNvPr>
          <p:cNvSpPr txBox="1"/>
          <p:nvPr/>
        </p:nvSpPr>
        <p:spPr>
          <a:xfrm flipH="1">
            <a:off x="0" y="95534"/>
            <a:ext cx="11969088" cy="830997"/>
          </a:xfrm>
          <a:prstGeom prst="rect">
            <a:avLst/>
          </a:prstGeom>
          <a:noFill/>
        </p:spPr>
        <p:txBody>
          <a:bodyPr wrap="square" rtlCol="0">
            <a:spAutoFit/>
          </a:bodyPr>
          <a:lstStyle/>
          <a:p>
            <a:r>
              <a:rPr lang="en-US" sz="2400" b="1" dirty="0">
                <a:latin typeface="Calibri" panose="020F0502020204030204" pitchFamily="34" charset="0"/>
                <a:cs typeface="Calibri" panose="020F0502020204030204" pitchFamily="34" charset="0"/>
              </a:rPr>
              <a:t>Exploring the data variable with respect to date gives us the information that, This data contains 3 months of information and when customers take loan.</a:t>
            </a:r>
            <a:endParaRPr lang="en-IN" sz="2400" b="1"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19A97CF1-3015-42D5-A222-B4B652F608D9}"/>
              </a:ext>
            </a:extLst>
          </p:cNvPr>
          <p:cNvSpPr txBox="1"/>
          <p:nvPr/>
        </p:nvSpPr>
        <p:spPr>
          <a:xfrm>
            <a:off x="0" y="1160060"/>
            <a:ext cx="12192000" cy="1200329"/>
          </a:xfrm>
          <a:prstGeom prst="rect">
            <a:avLst/>
          </a:prstGeom>
          <a:noFill/>
        </p:spPr>
        <p:txBody>
          <a:bodyPr wrap="square" rtlCol="0">
            <a:spAutoFit/>
          </a:bodyPr>
          <a:lstStyle/>
          <a:p>
            <a:r>
              <a:rPr lang="en-US" sz="2400" b="1" dirty="0">
                <a:latin typeface="Calibri" panose="020F0502020204030204" pitchFamily="34" charset="0"/>
                <a:cs typeface="Calibri" panose="020F0502020204030204" pitchFamily="34" charset="0"/>
              </a:rPr>
              <a:t>We also </a:t>
            </a:r>
            <a:r>
              <a:rPr lang="en-US" sz="2400" b="1" dirty="0" err="1">
                <a:latin typeface="Calibri" panose="020F0502020204030204" pitchFamily="34" charset="0"/>
                <a:cs typeface="Calibri" panose="020F0502020204030204" pitchFamily="34" charset="0"/>
              </a:rPr>
              <a:t>checkd</a:t>
            </a:r>
            <a:r>
              <a:rPr lang="en-US" sz="2400" b="1" dirty="0">
                <a:latin typeface="Calibri" panose="020F0502020204030204" pitchFamily="34" charset="0"/>
                <a:cs typeface="Calibri" panose="020F0502020204030204" pitchFamily="34" charset="0"/>
              </a:rPr>
              <a:t> that there are some columns which have to relation with the output data. Either they are customer’s personal information or some extra labels.so we dropped those columns which have no relation with output data.</a:t>
            </a:r>
            <a:endParaRPr lang="en-IN" sz="2400"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929C4BAA-E989-400B-A7F6-5E8D6FE5F0DB}"/>
              </a:ext>
            </a:extLst>
          </p:cNvPr>
          <p:cNvSpPr txBox="1"/>
          <p:nvPr/>
        </p:nvSpPr>
        <p:spPr>
          <a:xfrm>
            <a:off x="0" y="2797791"/>
            <a:ext cx="12192000" cy="1569660"/>
          </a:xfrm>
          <a:prstGeom prst="rect">
            <a:avLst/>
          </a:prstGeom>
          <a:noFill/>
        </p:spPr>
        <p:txBody>
          <a:bodyPr wrap="square" rtlCol="0">
            <a:spAutoFit/>
          </a:bodyPr>
          <a:lstStyle/>
          <a:p>
            <a:r>
              <a:rPr lang="en-US" sz="2400" b="1" dirty="0">
                <a:latin typeface="Calibri" panose="020F0502020204030204" pitchFamily="34" charset="0"/>
                <a:cs typeface="Calibri" panose="020F0502020204030204" pitchFamily="34" charset="0"/>
              </a:rPr>
              <a:t>We also check the outliers with </a:t>
            </a:r>
            <a:r>
              <a:rPr lang="en-US" sz="2400" b="1" dirty="0" err="1">
                <a:latin typeface="Calibri" panose="020F0502020204030204" pitchFamily="34" charset="0"/>
                <a:cs typeface="Calibri" panose="020F0502020204030204" pitchFamily="34" charset="0"/>
              </a:rPr>
              <a:t>Zscore</a:t>
            </a:r>
            <a:r>
              <a:rPr lang="en-US" sz="2400" b="1" dirty="0">
                <a:latin typeface="Calibri" panose="020F0502020204030204" pitchFamily="34" charset="0"/>
                <a:cs typeface="Calibri" panose="020F0502020204030204" pitchFamily="34" charset="0"/>
              </a:rPr>
              <a:t> . Where Threshold value is 3.We try to remove the outliers for model’s better performance . But in this case the outliers are more than 20%.If we remove the outliers it will delete those rows and we lose the information of Defaulters and Non Defaulters</a:t>
            </a:r>
            <a:endParaRPr lang="en-IN"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9809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027FB-C329-42DA-B341-6FECA354D0CA}"/>
              </a:ext>
            </a:extLst>
          </p:cNvPr>
          <p:cNvSpPr>
            <a:spLocks noGrp="1"/>
          </p:cNvSpPr>
          <p:nvPr>
            <p:ph type="title"/>
          </p:nvPr>
        </p:nvSpPr>
        <p:spPr>
          <a:xfrm>
            <a:off x="3029803" y="0"/>
            <a:ext cx="8471490" cy="1325563"/>
          </a:xfrm>
        </p:spPr>
        <p:txBody>
          <a:bodyPr/>
          <a:lstStyle/>
          <a:p>
            <a:r>
              <a:rPr lang="en-US" b="1" dirty="0">
                <a:latin typeface="Arial Black" panose="020B0A04020102020204" pitchFamily="34" charset="0"/>
              </a:rPr>
              <a:t>Vis</a:t>
            </a:r>
            <a:r>
              <a:rPr lang="en-US" dirty="0">
                <a:latin typeface="Arial Black" panose="020B0A04020102020204" pitchFamily="34" charset="0"/>
              </a:rPr>
              <a:t>ualization</a:t>
            </a:r>
            <a:endParaRPr lang="en-IN" dirty="0">
              <a:latin typeface="Arial Black" panose="020B0A04020102020204" pitchFamily="34" charset="0"/>
            </a:endParaRPr>
          </a:p>
        </p:txBody>
      </p:sp>
      <p:sp>
        <p:nvSpPr>
          <p:cNvPr id="3" name="Rectangle 2">
            <a:extLst>
              <a:ext uri="{FF2B5EF4-FFF2-40B4-BE49-F238E27FC236}">
                <a16:creationId xmlns:a16="http://schemas.microsoft.com/office/drawing/2014/main" id="{5D8E1A53-C0FB-4859-A3A9-7F88C1293FF3}"/>
              </a:ext>
            </a:extLst>
          </p:cNvPr>
          <p:cNvSpPr/>
          <p:nvPr/>
        </p:nvSpPr>
        <p:spPr>
          <a:xfrm>
            <a:off x="0" y="1325563"/>
            <a:ext cx="12191999" cy="461665"/>
          </a:xfrm>
          <a:prstGeom prst="rect">
            <a:avLst/>
          </a:prstGeom>
        </p:spPr>
        <p:txBody>
          <a:bodyPr wrap="square">
            <a:spAutoFit/>
          </a:bodyPr>
          <a:lstStyle/>
          <a:p>
            <a:r>
              <a:rPr lang="en-US" sz="2400" b="1" dirty="0">
                <a:latin typeface="Calibri" panose="020F0502020204030204" pitchFamily="34" charset="0"/>
                <a:cs typeface="Calibri" panose="020F0502020204030204" pitchFamily="34" charset="0"/>
              </a:rPr>
              <a:t>We see the number of defaulter  and non defaulter customers  with the help of count plot. </a:t>
            </a:r>
          </a:p>
        </p:txBody>
      </p:sp>
      <p:sp>
        <p:nvSpPr>
          <p:cNvPr id="4" name="Rectangle 3">
            <a:extLst>
              <a:ext uri="{FF2B5EF4-FFF2-40B4-BE49-F238E27FC236}">
                <a16:creationId xmlns:a16="http://schemas.microsoft.com/office/drawing/2014/main" id="{D900CEDC-CE8C-4804-B9B4-6B89C7D80D1C}"/>
              </a:ext>
            </a:extLst>
          </p:cNvPr>
          <p:cNvSpPr/>
          <p:nvPr/>
        </p:nvSpPr>
        <p:spPr>
          <a:xfrm>
            <a:off x="0" y="2049359"/>
            <a:ext cx="12191999" cy="830997"/>
          </a:xfrm>
          <a:prstGeom prst="rect">
            <a:avLst/>
          </a:prstGeom>
        </p:spPr>
        <p:txBody>
          <a:bodyPr wrap="square">
            <a:spAutoFit/>
          </a:bodyPr>
          <a:lstStyle/>
          <a:p>
            <a:r>
              <a:rPr lang="en-US" sz="2400" b="1" dirty="0">
                <a:latin typeface="Calibri" panose="020F0502020204030204" pitchFamily="34" charset="0"/>
                <a:cs typeface="Calibri" panose="020F0502020204030204" pitchFamily="34" charset="0"/>
              </a:rPr>
              <a:t>We also see the distribution of the data with the help of </a:t>
            </a:r>
            <a:r>
              <a:rPr lang="en-US" sz="2400" b="1" dirty="0" err="1">
                <a:latin typeface="Calibri" panose="020F0502020204030204" pitchFamily="34" charset="0"/>
                <a:cs typeface="Calibri" panose="020F0502020204030204" pitchFamily="34" charset="0"/>
              </a:rPr>
              <a:t>dist</a:t>
            </a:r>
            <a:r>
              <a:rPr lang="en-US" sz="2400" b="1" dirty="0">
                <a:latin typeface="Calibri" panose="020F0502020204030204" pitchFamily="34" charset="0"/>
                <a:cs typeface="Calibri" panose="020F0502020204030204" pitchFamily="34" charset="0"/>
              </a:rPr>
              <a:t> plot whether it is left skewed or right skewed and for outliers use box plot.</a:t>
            </a:r>
          </a:p>
        </p:txBody>
      </p:sp>
      <p:sp>
        <p:nvSpPr>
          <p:cNvPr id="5" name="TextBox 4">
            <a:extLst>
              <a:ext uri="{FF2B5EF4-FFF2-40B4-BE49-F238E27FC236}">
                <a16:creationId xmlns:a16="http://schemas.microsoft.com/office/drawing/2014/main" id="{EFFF505D-5940-4EF4-A39A-C4239A3737AD}"/>
              </a:ext>
            </a:extLst>
          </p:cNvPr>
          <p:cNvSpPr txBox="1"/>
          <p:nvPr/>
        </p:nvSpPr>
        <p:spPr>
          <a:xfrm>
            <a:off x="0" y="3244334"/>
            <a:ext cx="12069169" cy="830997"/>
          </a:xfrm>
          <a:prstGeom prst="rect">
            <a:avLst/>
          </a:prstGeom>
          <a:noFill/>
        </p:spPr>
        <p:txBody>
          <a:bodyPr wrap="square" rtlCol="0">
            <a:spAutoFit/>
          </a:bodyPr>
          <a:lstStyle/>
          <a:p>
            <a:r>
              <a:rPr lang="en-US" sz="2400" b="1" dirty="0">
                <a:latin typeface="Calibri" panose="020F0502020204030204" pitchFamily="34" charset="0"/>
                <a:cs typeface="Calibri" panose="020F0502020204030204" pitchFamily="34" charset="0"/>
              </a:rPr>
              <a:t>We also use boxplot to see the how much Outliers are present in the data in Graphical form. We saw that outliers present in maximum column.</a:t>
            </a:r>
            <a:endParaRPr lang="en-IN" sz="2400" b="1" dirty="0">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2607B848-A3DE-44FD-9AE7-10855CC74618}"/>
              </a:ext>
            </a:extLst>
          </p:cNvPr>
          <p:cNvSpPr/>
          <p:nvPr/>
        </p:nvSpPr>
        <p:spPr>
          <a:xfrm>
            <a:off x="0" y="4439309"/>
            <a:ext cx="12191999" cy="830997"/>
          </a:xfrm>
          <a:prstGeom prst="rect">
            <a:avLst/>
          </a:prstGeom>
        </p:spPr>
        <p:txBody>
          <a:bodyPr wrap="square">
            <a:spAutoFit/>
          </a:bodyPr>
          <a:lstStyle/>
          <a:p>
            <a:r>
              <a:rPr lang="en-US" sz="2400" b="1" dirty="0">
                <a:latin typeface="Calibri" panose="020F0502020204030204" pitchFamily="34" charset="0"/>
                <a:cs typeface="Calibri" panose="020F0502020204030204" pitchFamily="34" charset="0"/>
              </a:rPr>
              <a:t>We plot correlation matrix via heat map to see the correlation of the columns with other columns.</a:t>
            </a:r>
            <a:endParaRPr lang="en-IN" sz="2400" b="1" dirty="0">
              <a:latin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A122D48B-A1F3-4B18-BA76-1CAB865E750B}"/>
              </a:ext>
            </a:extLst>
          </p:cNvPr>
          <p:cNvSpPr/>
          <p:nvPr/>
        </p:nvSpPr>
        <p:spPr>
          <a:xfrm>
            <a:off x="-61417" y="5532437"/>
            <a:ext cx="12191998" cy="461665"/>
          </a:xfrm>
          <a:prstGeom prst="rect">
            <a:avLst/>
          </a:prstGeom>
        </p:spPr>
        <p:txBody>
          <a:bodyPr wrap="square">
            <a:spAutoFit/>
          </a:bodyPr>
          <a:lstStyle/>
          <a:p>
            <a:r>
              <a:rPr lang="en-US" sz="2400" b="1" dirty="0">
                <a:latin typeface="Calibri" panose="020F0502020204030204" pitchFamily="34" charset="0"/>
                <a:cs typeface="Calibri" panose="020F0502020204030204" pitchFamily="34" charset="0"/>
              </a:rPr>
              <a:t>We plot histogram for more information regarding to all Numerical  Features.</a:t>
            </a:r>
          </a:p>
        </p:txBody>
      </p:sp>
    </p:spTree>
    <p:extLst>
      <p:ext uri="{BB962C8B-B14F-4D97-AF65-F5344CB8AC3E}">
        <p14:creationId xmlns:p14="http://schemas.microsoft.com/office/powerpoint/2010/main" val="233702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E413C-2F4E-46B2-9207-48A4905A258C}"/>
              </a:ext>
            </a:extLst>
          </p:cNvPr>
          <p:cNvSpPr>
            <a:spLocks noGrp="1"/>
          </p:cNvSpPr>
          <p:nvPr>
            <p:ph type="title"/>
          </p:nvPr>
        </p:nvSpPr>
        <p:spPr>
          <a:xfrm>
            <a:off x="1067514" y="0"/>
            <a:ext cx="9318433" cy="1190084"/>
          </a:xfrm>
        </p:spPr>
        <p:txBody>
          <a:bodyPr/>
          <a:lstStyle/>
          <a:p>
            <a:r>
              <a:rPr lang="en-US" dirty="0">
                <a:latin typeface="Arial Black" panose="020B0A04020102020204" pitchFamily="34" charset="0"/>
              </a:rPr>
              <a:t>Predictive Model Building</a:t>
            </a:r>
            <a:endParaRPr lang="en-IN" dirty="0">
              <a:latin typeface="Arial Black" panose="020B0A04020102020204" pitchFamily="34" charset="0"/>
            </a:endParaRPr>
          </a:p>
        </p:txBody>
      </p:sp>
      <p:sp>
        <p:nvSpPr>
          <p:cNvPr id="3" name="TextBox 2">
            <a:extLst>
              <a:ext uri="{FF2B5EF4-FFF2-40B4-BE49-F238E27FC236}">
                <a16:creationId xmlns:a16="http://schemas.microsoft.com/office/drawing/2014/main" id="{AFE6E654-70AA-4788-9EBE-0D23C565560F}"/>
              </a:ext>
            </a:extLst>
          </p:cNvPr>
          <p:cNvSpPr txBox="1"/>
          <p:nvPr/>
        </p:nvSpPr>
        <p:spPr>
          <a:xfrm>
            <a:off x="0" y="1190084"/>
            <a:ext cx="12082818" cy="1200329"/>
          </a:xfrm>
          <a:prstGeom prst="rect">
            <a:avLst/>
          </a:prstGeom>
          <a:noFill/>
        </p:spPr>
        <p:txBody>
          <a:bodyPr wrap="square" rtlCol="0">
            <a:spAutoFit/>
          </a:bodyPr>
          <a:lstStyle/>
          <a:p>
            <a:r>
              <a:rPr lang="en-US" sz="2400" b="1" dirty="0">
                <a:latin typeface="Calibri" panose="020F0502020204030204" pitchFamily="34" charset="0"/>
                <a:cs typeface="Calibri" panose="020F0502020204030204" pitchFamily="34" charset="0"/>
              </a:rPr>
              <a:t>As we know that this problem is a classification type of </a:t>
            </a:r>
            <a:r>
              <a:rPr lang="en-US" sz="2400" b="1" dirty="0" err="1">
                <a:latin typeface="Calibri" panose="020F0502020204030204" pitchFamily="34" charset="0"/>
                <a:cs typeface="Calibri" panose="020F0502020204030204" pitchFamily="34" charset="0"/>
              </a:rPr>
              <a:t>problem.So</a:t>
            </a:r>
            <a:r>
              <a:rPr lang="en-US" sz="2400" b="1" dirty="0">
                <a:latin typeface="Calibri" panose="020F0502020204030204" pitchFamily="34" charset="0"/>
                <a:cs typeface="Calibri" panose="020F0502020204030204" pitchFamily="34" charset="0"/>
              </a:rPr>
              <a:t> I use Classification Algorithms like Logistic Regression, Random Forest Classifier, </a:t>
            </a:r>
            <a:r>
              <a:rPr lang="en-US" sz="2400" b="1" dirty="0" err="1">
                <a:latin typeface="Calibri" panose="020F0502020204030204" pitchFamily="34" charset="0"/>
                <a:cs typeface="Calibri" panose="020F0502020204030204" pitchFamily="34" charset="0"/>
              </a:rPr>
              <a:t>Kneighbors</a:t>
            </a:r>
            <a:r>
              <a:rPr lang="en-US" sz="2400" b="1" dirty="0">
                <a:latin typeface="Calibri" panose="020F0502020204030204" pitchFamily="34" charset="0"/>
                <a:cs typeface="Calibri" panose="020F0502020204030204" pitchFamily="34" charset="0"/>
              </a:rPr>
              <a:t> Classifier, Support Vector Classifier, Decision Tree Classifier, Gradient Boosting Classifier, AdaBoost Classifier.</a:t>
            </a:r>
            <a:endParaRPr lang="en-IN" sz="2400"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12E9F0AC-268E-4EEF-BC6C-E84A66D42799}"/>
              </a:ext>
            </a:extLst>
          </p:cNvPr>
          <p:cNvSpPr txBox="1"/>
          <p:nvPr/>
        </p:nvSpPr>
        <p:spPr>
          <a:xfrm>
            <a:off x="0" y="2988860"/>
            <a:ext cx="11891749" cy="1200329"/>
          </a:xfrm>
          <a:prstGeom prst="rect">
            <a:avLst/>
          </a:prstGeom>
          <a:noFill/>
        </p:spPr>
        <p:txBody>
          <a:bodyPr wrap="square" rtlCol="0">
            <a:spAutoFit/>
          </a:bodyPr>
          <a:lstStyle/>
          <a:p>
            <a:r>
              <a:rPr lang="en-US" sz="2400" b="1" dirty="0">
                <a:latin typeface="Calibri" panose="020F0502020204030204" pitchFamily="34" charset="0"/>
                <a:cs typeface="Calibri" panose="020F0502020204030204" pitchFamily="34" charset="0"/>
              </a:rPr>
              <a:t>This is a classification problem we use these </a:t>
            </a:r>
            <a:r>
              <a:rPr lang="en-US" sz="2400" b="1" dirty="0" err="1">
                <a:latin typeface="Calibri" panose="020F0502020204030204" pitchFamily="34" charset="0"/>
                <a:cs typeface="Calibri" panose="020F0502020204030204" pitchFamily="34" charset="0"/>
              </a:rPr>
              <a:t>matrics</a:t>
            </a:r>
            <a:r>
              <a:rPr lang="en-US" sz="2400" b="1" dirty="0">
                <a:latin typeface="Calibri" panose="020F0502020204030204" pitchFamily="34" charset="0"/>
                <a:cs typeface="Calibri" panose="020F0502020204030204" pitchFamily="34" charset="0"/>
              </a:rPr>
              <a:t> Accuracy Score, Classification Report, Confusion Matrix ,AUC ROC Score ,ROC Curve ,</a:t>
            </a:r>
            <a:r>
              <a:rPr lang="en-US" sz="2400" b="1" dirty="0" err="1">
                <a:latin typeface="Calibri" panose="020F0502020204030204" pitchFamily="34" charset="0"/>
                <a:cs typeface="Calibri" panose="020F0502020204030204" pitchFamily="34" charset="0"/>
              </a:rPr>
              <a:t>AUC.For</a:t>
            </a:r>
            <a:r>
              <a:rPr lang="en-US" sz="2400" b="1" dirty="0">
                <a:latin typeface="Calibri" panose="020F0502020204030204" pitchFamily="34" charset="0"/>
                <a:cs typeface="Calibri" panose="020F0502020204030204" pitchFamily="34" charset="0"/>
              </a:rPr>
              <a:t> avoiding Overfitting and Underfitting of the model I use Cross Validation Score.</a:t>
            </a:r>
            <a:endParaRPr lang="en-IN" sz="2400"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0FD9B600-32B6-4D71-B3AA-96E9260EFF81}"/>
              </a:ext>
            </a:extLst>
          </p:cNvPr>
          <p:cNvSpPr txBox="1"/>
          <p:nvPr/>
        </p:nvSpPr>
        <p:spPr>
          <a:xfrm>
            <a:off x="54591" y="4626591"/>
            <a:ext cx="12082818" cy="830997"/>
          </a:xfrm>
          <a:prstGeom prst="rect">
            <a:avLst/>
          </a:prstGeom>
          <a:noFill/>
        </p:spPr>
        <p:txBody>
          <a:bodyPr wrap="square" rtlCol="0">
            <a:spAutoFit/>
          </a:bodyPr>
          <a:lstStyle/>
          <a:p>
            <a:r>
              <a:rPr lang="en-US" sz="2400" b="1" dirty="0">
                <a:latin typeface="Calibri" panose="020F0502020204030204" pitchFamily="34" charset="0"/>
                <a:cs typeface="Calibri" panose="020F0502020204030204" pitchFamily="34" charset="0"/>
              </a:rPr>
              <a:t>I use Logistic Regression to find the best Random Number ranging from 1-100 for better accuracy score of the model.</a:t>
            </a:r>
            <a:endParaRPr lang="en-IN" sz="2400" b="1"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D1CC4DE0-5570-4AAE-8867-0024AD968F4B}"/>
              </a:ext>
            </a:extLst>
          </p:cNvPr>
          <p:cNvSpPr txBox="1"/>
          <p:nvPr/>
        </p:nvSpPr>
        <p:spPr>
          <a:xfrm>
            <a:off x="0" y="5657671"/>
            <a:ext cx="12082818" cy="1200329"/>
          </a:xfrm>
          <a:prstGeom prst="rect">
            <a:avLst/>
          </a:prstGeom>
          <a:noFill/>
        </p:spPr>
        <p:txBody>
          <a:bodyPr wrap="square" rtlCol="0">
            <a:spAutoFit/>
          </a:bodyPr>
          <a:lstStyle/>
          <a:p>
            <a:r>
              <a:rPr lang="en-US" sz="2400" b="1" dirty="0">
                <a:latin typeface="Calibri" panose="020F0502020204030204" pitchFamily="34" charset="0"/>
                <a:cs typeface="Calibri" panose="020F0502020204030204" pitchFamily="34" charset="0"/>
              </a:rPr>
              <a:t>After model </a:t>
            </a:r>
            <a:r>
              <a:rPr lang="en-US" sz="2400" b="1" dirty="0" err="1">
                <a:latin typeface="Calibri" panose="020F0502020204030204" pitchFamily="34" charset="0"/>
                <a:cs typeface="Calibri" panose="020F0502020204030204" pitchFamily="34" charset="0"/>
              </a:rPr>
              <a:t>traning</a:t>
            </a:r>
            <a:r>
              <a:rPr lang="en-US" sz="2400" b="1" dirty="0">
                <a:latin typeface="Calibri" panose="020F0502020204030204" pitchFamily="34" charset="0"/>
                <a:cs typeface="Calibri" panose="020F0502020204030204" pitchFamily="34" charset="0"/>
              </a:rPr>
              <a:t> and testing I found that Random forest Classifier performs well in this data set and It has 91% Accuracy Score and 91% Cross validation Score. So using the </a:t>
            </a:r>
            <a:r>
              <a:rPr lang="en-US" sz="2400" b="1" dirty="0" err="1">
                <a:latin typeface="Calibri" panose="020F0502020204030204" pitchFamily="34" charset="0"/>
                <a:cs typeface="Calibri" panose="020F0502020204030204" pitchFamily="34" charset="0"/>
              </a:rPr>
              <a:t>Joblib</a:t>
            </a:r>
            <a:r>
              <a:rPr lang="en-US" sz="2400" b="1" dirty="0">
                <a:latin typeface="Calibri" panose="020F0502020204030204" pitchFamily="34" charset="0"/>
                <a:cs typeface="Calibri" panose="020F0502020204030204" pitchFamily="34" charset="0"/>
              </a:rPr>
              <a:t> serialization method I save the model as pickle file.</a:t>
            </a:r>
            <a:endParaRPr lang="en-IN"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830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BBC98-5370-4515-B776-823E90040F02}"/>
              </a:ext>
            </a:extLst>
          </p:cNvPr>
          <p:cNvSpPr>
            <a:spLocks noGrp="1"/>
          </p:cNvSpPr>
          <p:nvPr>
            <p:ph type="title"/>
          </p:nvPr>
        </p:nvSpPr>
        <p:spPr>
          <a:xfrm>
            <a:off x="3659094" y="0"/>
            <a:ext cx="5108986" cy="1117600"/>
          </a:xfrm>
        </p:spPr>
        <p:txBody>
          <a:bodyPr/>
          <a:lstStyle/>
          <a:p>
            <a:r>
              <a:rPr lang="en-US" b="1" dirty="0">
                <a:latin typeface="Arial Black" panose="020B0A04020102020204" pitchFamily="34" charset="0"/>
              </a:rPr>
              <a:t>Conclusion</a:t>
            </a:r>
            <a:endParaRPr lang="en-IN" b="1" dirty="0">
              <a:latin typeface="Arial Black" panose="020B0A04020102020204" pitchFamily="34" charset="0"/>
            </a:endParaRPr>
          </a:p>
        </p:txBody>
      </p:sp>
      <p:sp>
        <p:nvSpPr>
          <p:cNvPr id="3" name="Rectangle 2">
            <a:extLst>
              <a:ext uri="{FF2B5EF4-FFF2-40B4-BE49-F238E27FC236}">
                <a16:creationId xmlns:a16="http://schemas.microsoft.com/office/drawing/2014/main" id="{D4E13DA8-9B05-4DC6-9553-2E45986A641C}"/>
              </a:ext>
            </a:extLst>
          </p:cNvPr>
          <p:cNvSpPr/>
          <p:nvPr/>
        </p:nvSpPr>
        <p:spPr>
          <a:xfrm>
            <a:off x="0" y="2531322"/>
            <a:ext cx="12192000" cy="1938992"/>
          </a:xfrm>
          <a:prstGeom prst="rect">
            <a:avLst/>
          </a:prstGeom>
        </p:spPr>
        <p:txBody>
          <a:bodyPr wrap="square">
            <a:spAutoFit/>
          </a:bodyPr>
          <a:lstStyle/>
          <a:p>
            <a:r>
              <a:rPr lang="en-US" sz="2400" b="1" dirty="0">
                <a:latin typeface="Calibri" panose="020F0502020204030204" pitchFamily="34" charset="0"/>
                <a:cs typeface="Calibri" panose="020F0502020204030204" pitchFamily="34" charset="0"/>
              </a:rPr>
              <a:t>In this project, sample data is provided to us. The user is supposed to be defaulter if he won’t pay back the loaned amount within the time duration of 5 days. I make a machine learning </a:t>
            </a:r>
            <a:r>
              <a:rPr lang="en-US" sz="2400" b="1" dirty="0" err="1">
                <a:latin typeface="Calibri" panose="020F0502020204030204" pitchFamily="34" charset="0"/>
                <a:cs typeface="Calibri" panose="020F0502020204030204" pitchFamily="34" charset="0"/>
              </a:rPr>
              <a:t>predective</a:t>
            </a:r>
            <a:r>
              <a:rPr lang="en-US" sz="2400" b="1" dirty="0">
                <a:latin typeface="Calibri" panose="020F0502020204030204" pitchFamily="34" charset="0"/>
                <a:cs typeface="Calibri" panose="020F0502020204030204" pitchFamily="34" charset="0"/>
              </a:rPr>
              <a:t> model in order to improve the selection of users for </a:t>
            </a:r>
            <a:r>
              <a:rPr lang="en-US" sz="2400" b="1">
                <a:latin typeface="Calibri" panose="020F0502020204030204" pitchFamily="34" charset="0"/>
                <a:cs typeface="Calibri" panose="020F0502020204030204" pitchFamily="34" charset="0"/>
              </a:rPr>
              <a:t>the loan.  </a:t>
            </a:r>
            <a:r>
              <a:rPr lang="en-US" sz="2400" b="1" dirty="0">
                <a:latin typeface="Calibri" panose="020F0502020204030204" pitchFamily="34" charset="0"/>
                <a:cs typeface="Calibri" panose="020F0502020204030204" pitchFamily="34" charset="0"/>
              </a:rPr>
              <a:t>The client wants some predictions that could help them in further investment and improvement in selection of users and our model will help them.</a:t>
            </a:r>
          </a:p>
        </p:txBody>
      </p:sp>
      <p:sp>
        <p:nvSpPr>
          <p:cNvPr id="4" name="Rectangle 3">
            <a:extLst>
              <a:ext uri="{FF2B5EF4-FFF2-40B4-BE49-F238E27FC236}">
                <a16:creationId xmlns:a16="http://schemas.microsoft.com/office/drawing/2014/main" id="{8E923773-6E55-45E5-9666-36D2E836268A}"/>
              </a:ext>
            </a:extLst>
          </p:cNvPr>
          <p:cNvSpPr/>
          <p:nvPr/>
        </p:nvSpPr>
        <p:spPr>
          <a:xfrm>
            <a:off x="1" y="1335964"/>
            <a:ext cx="12191999" cy="830997"/>
          </a:xfrm>
          <a:prstGeom prst="rect">
            <a:avLst/>
          </a:prstGeom>
        </p:spPr>
        <p:txBody>
          <a:bodyPr wrap="square">
            <a:spAutoFit/>
          </a:bodyPr>
          <a:lstStyle/>
          <a:p>
            <a:r>
              <a:rPr lang="en-US" sz="2400" b="1" dirty="0">
                <a:latin typeface="Calibri" panose="020F0502020204030204" pitchFamily="34" charset="0"/>
                <a:cs typeface="Calibri" panose="020F0502020204030204" pitchFamily="34" charset="0"/>
              </a:rPr>
              <a:t>We have learned to build a complete Machine Learning project Based on Classification(Defaulters and Non Defaulters). </a:t>
            </a:r>
            <a:endParaRPr lang="en-IN"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849980"/>
      </p:ext>
    </p:extLst>
  </p:cSld>
  <p:clrMapOvr>
    <a:masterClrMapping/>
  </p:clrMapOvr>
</p:sld>
</file>

<file path=ppt/theme/theme1.xml><?xml version="1.0" encoding="utf-8"?>
<a:theme xmlns:a="http://schemas.openxmlformats.org/drawingml/2006/main" name="Dappled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otalTime>147</TotalTime>
  <Words>1068</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Arial Black</vt:lpstr>
      <vt:lpstr>Avenir Next LT Pro</vt:lpstr>
      <vt:lpstr>AvenirNext LT Pro Medium</vt:lpstr>
      <vt:lpstr>Calibri</vt:lpstr>
      <vt:lpstr>Lucida Console</vt:lpstr>
      <vt:lpstr>Sabon Next LT</vt:lpstr>
      <vt:lpstr>Verdana</vt:lpstr>
      <vt:lpstr>DappledVTI</vt:lpstr>
      <vt:lpstr>Project Report  on  Micro Credit Loan Defaulters</vt:lpstr>
      <vt:lpstr>Basic Introduction Of The Project</vt:lpstr>
      <vt:lpstr>PowerPoint Presentation</vt:lpstr>
      <vt:lpstr>Data Preparation</vt:lpstr>
      <vt:lpstr>PowerPoint Presentation</vt:lpstr>
      <vt:lpstr>Visualization</vt:lpstr>
      <vt:lpstr>Predictive Model Building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on  Micro Credit Loan Defaulters</dc:title>
  <dc:creator>Satyanath Das</dc:creator>
  <cp:lastModifiedBy>Satyanath Das</cp:lastModifiedBy>
  <cp:revision>15</cp:revision>
  <dcterms:created xsi:type="dcterms:W3CDTF">2021-05-19T20:22:31Z</dcterms:created>
  <dcterms:modified xsi:type="dcterms:W3CDTF">2021-05-20T10:05:34Z</dcterms:modified>
</cp:coreProperties>
</file>