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时间分配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A-45E4-9B6C-E6310F775F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娱乐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A-45E4-9B6C-E6310F775F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工作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A-45E4-9B6C-E6310F775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845808"/>
        <c:axId val="246858288"/>
      </c:barChart>
      <c:catAx>
        <c:axId val="24684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858288"/>
        <c:crosses val="autoZero"/>
        <c:auto val="1"/>
        <c:lblAlgn val="ctr"/>
        <c:lblOffset val="100"/>
        <c:noMultiLvlLbl val="0"/>
      </c:catAx>
      <c:valAx>
        <c:axId val="24685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84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3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9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80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7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3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5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2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F691-9E88-460F-B43A-C8C5ADB1580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C00F61-D79A-4DCE-9843-D1D4F5AE5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br>
              <a:rPr lang="en-US" altLang="zh-CN" dirty="0" smtClean="0"/>
            </a:br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五大功能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400" dirty="0" smtClean="0"/>
              <a:t>收集数据</a:t>
            </a:r>
            <a:endParaRPr lang="en-US" altLang="zh-CN" sz="4400" dirty="0" smtClean="0"/>
          </a:p>
          <a:p>
            <a:r>
              <a:rPr lang="zh-CN" altLang="en-US" sz="4400" dirty="0"/>
              <a:t>可视化</a:t>
            </a:r>
            <a:r>
              <a:rPr lang="zh-CN" altLang="en-US" sz="4400" dirty="0" smtClean="0"/>
              <a:t>分析</a:t>
            </a:r>
            <a:endParaRPr lang="en-US" altLang="zh-CN" sz="4400" dirty="0" smtClean="0"/>
          </a:p>
          <a:p>
            <a:r>
              <a:rPr lang="zh-CN" altLang="en-US" sz="4400" dirty="0"/>
              <a:t>事</a:t>
            </a:r>
            <a:r>
              <a:rPr lang="zh-CN" altLang="en-US" sz="4400" dirty="0" smtClean="0"/>
              <a:t>程安排</a:t>
            </a:r>
            <a:endParaRPr lang="en-US" altLang="zh-CN" sz="4400" dirty="0" smtClean="0"/>
          </a:p>
          <a:p>
            <a:r>
              <a:rPr lang="zh-CN" altLang="en-US" sz="4400" dirty="0" smtClean="0"/>
              <a:t>倒计时</a:t>
            </a:r>
            <a:endParaRPr lang="en-US" altLang="zh-CN" sz="4400" dirty="0" smtClean="0"/>
          </a:p>
          <a:p>
            <a:r>
              <a:rPr lang="zh-CN" altLang="en-US" sz="4400" dirty="0" smtClean="0"/>
              <a:t>计算功能</a:t>
            </a:r>
            <a:endParaRPr lang="en-US" altLang="zh-CN" sz="4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初始界面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65382" y="1570182"/>
            <a:ext cx="10039927" cy="5080000"/>
          </a:xfrm>
          <a:prstGeom prst="roundRect">
            <a:avLst/>
          </a:prstGeom>
          <a:gradFill>
            <a:gsLst>
              <a:gs pos="100000">
                <a:srgbClr val="80D8F8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58000">
                <a:srgbClr val="00B0F0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3047" y="1905000"/>
            <a:ext cx="553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MANAGER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圆角矩形标注 5"/>
          <p:cNvSpPr/>
          <p:nvPr/>
        </p:nvSpPr>
        <p:spPr>
          <a:xfrm rot="21081651">
            <a:off x="1767780" y="2987036"/>
            <a:ext cx="2772383" cy="1361873"/>
          </a:xfrm>
          <a:prstGeom prst="wedgeRoundRectCallout">
            <a:avLst/>
          </a:prstGeom>
          <a:gradFill>
            <a:gsLst>
              <a:gs pos="100000">
                <a:schemeClr val="bg2"/>
              </a:gs>
              <a:gs pos="53000">
                <a:schemeClr val="bg2">
                  <a:tint val="90000"/>
                  <a:satMod val="92000"/>
                  <a:lumMod val="120000"/>
                </a:schemeClr>
              </a:gs>
              <a:gs pos="0">
                <a:schemeClr val="bg2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计算器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112097" y="3058231"/>
            <a:ext cx="2772383" cy="1361873"/>
          </a:xfrm>
          <a:prstGeom prst="wedgeRoundRectCallout">
            <a:avLst>
              <a:gd name="adj1" fmla="val 22325"/>
              <a:gd name="adj2" fmla="val 69643"/>
              <a:gd name="adj3" fmla="val 16667"/>
            </a:avLst>
          </a:prstGeom>
          <a:gradFill>
            <a:gsLst>
              <a:gs pos="100000">
                <a:schemeClr val="bg2"/>
              </a:gs>
              <a:gs pos="53000">
                <a:schemeClr val="bg2">
                  <a:tint val="90000"/>
                  <a:satMod val="92000"/>
                  <a:lumMod val="120000"/>
                </a:schemeClr>
              </a:gs>
              <a:gs pos="0">
                <a:schemeClr val="bg2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图表分析</a:t>
            </a:r>
          </a:p>
        </p:txBody>
      </p:sp>
      <p:sp>
        <p:nvSpPr>
          <p:cNvPr id="8" name="圆角矩形标注 7"/>
          <p:cNvSpPr/>
          <p:nvPr/>
        </p:nvSpPr>
        <p:spPr>
          <a:xfrm rot="432665">
            <a:off x="4844375" y="3006715"/>
            <a:ext cx="2772383" cy="1361873"/>
          </a:xfrm>
          <a:prstGeom prst="wedgeRoundRectCallout">
            <a:avLst/>
          </a:prstGeom>
          <a:gradFill>
            <a:gsLst>
              <a:gs pos="100000">
                <a:schemeClr val="bg2"/>
              </a:gs>
              <a:gs pos="53000">
                <a:schemeClr val="bg2">
                  <a:tint val="90000"/>
                  <a:satMod val="92000"/>
                  <a:lumMod val="120000"/>
                </a:schemeClr>
              </a:gs>
              <a:gs pos="0">
                <a:schemeClr val="bg2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记录</a:t>
            </a:r>
          </a:p>
        </p:txBody>
      </p:sp>
      <p:sp>
        <p:nvSpPr>
          <p:cNvPr id="9" name="圆角矩形标注 8"/>
          <p:cNvSpPr/>
          <p:nvPr/>
        </p:nvSpPr>
        <p:spPr>
          <a:xfrm rot="1163924">
            <a:off x="3448163" y="4750008"/>
            <a:ext cx="2772383" cy="1361873"/>
          </a:xfrm>
          <a:prstGeom prst="wedgeRoundRectCallout">
            <a:avLst/>
          </a:prstGeom>
          <a:gradFill>
            <a:gsLst>
              <a:gs pos="100000">
                <a:schemeClr val="bg2"/>
              </a:gs>
              <a:gs pos="53000">
                <a:schemeClr val="bg2">
                  <a:tint val="90000"/>
                  <a:satMod val="92000"/>
                  <a:lumMod val="120000"/>
                </a:schemeClr>
              </a:gs>
              <a:gs pos="0">
                <a:schemeClr val="bg2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事程安排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804498" y="4830045"/>
            <a:ext cx="2772383" cy="1361873"/>
          </a:xfrm>
          <a:prstGeom prst="wedgeRoundRectCallout">
            <a:avLst>
              <a:gd name="adj1" fmla="val 24430"/>
              <a:gd name="adj2" fmla="val 74643"/>
              <a:gd name="adj3" fmla="val 16667"/>
            </a:avLst>
          </a:prstGeom>
          <a:gradFill>
            <a:gsLst>
              <a:gs pos="100000">
                <a:schemeClr val="bg2"/>
              </a:gs>
              <a:gs pos="53000">
                <a:schemeClr val="bg2">
                  <a:tint val="90000"/>
                  <a:satMod val="92000"/>
                  <a:lumMod val="120000"/>
                </a:schemeClr>
              </a:gs>
              <a:gs pos="0">
                <a:schemeClr val="bg2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倒计时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5907" y="5822586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help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加减乘除</a:t>
            </a:r>
            <a:endParaRPr lang="en-US" altLang="zh-CN" dirty="0" smtClean="0"/>
          </a:p>
          <a:p>
            <a:r>
              <a:rPr lang="zh-CN" altLang="en-US" dirty="0" smtClean="0"/>
              <a:t>幂</a:t>
            </a:r>
            <a:r>
              <a:rPr lang="zh-CN" altLang="en-US" dirty="0" smtClean="0"/>
              <a:t>运算，开</a:t>
            </a:r>
            <a:r>
              <a:rPr lang="zh-CN" altLang="en-US" dirty="0" smtClean="0"/>
              <a:t>根号，对数等</a:t>
            </a:r>
            <a:endParaRPr lang="en-US" altLang="zh-CN" dirty="0" smtClean="0"/>
          </a:p>
          <a:p>
            <a:r>
              <a:rPr lang="zh-CN" altLang="en-US" dirty="0" smtClean="0"/>
              <a:t>三角函数，</a:t>
            </a:r>
            <a:endParaRPr lang="en-US" altLang="zh-CN" dirty="0" smtClean="0"/>
          </a:p>
          <a:p>
            <a:r>
              <a:rPr lang="zh-CN" altLang="en-US" dirty="0" smtClean="0"/>
              <a:t>时间单位换算，日期转换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长度、重量、面积等单位换算。</a:t>
            </a:r>
            <a:endParaRPr lang="en-US" altLang="zh-CN" dirty="0" smtClean="0"/>
          </a:p>
          <a:p>
            <a:r>
              <a:rPr lang="zh-CN" altLang="en-US" dirty="0" smtClean="0"/>
              <a:t>程序员，算数位移，逻辑位移等等。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94" y="951006"/>
            <a:ext cx="4197663" cy="46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数据输入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58" y="0"/>
            <a:ext cx="5019010" cy="67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可视化分析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204865252"/>
              </p:ext>
            </p:extLst>
          </p:nvPr>
        </p:nvGraphicFramePr>
        <p:xfrm>
          <a:off x="2692227" y="1653309"/>
          <a:ext cx="7597082" cy="439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47115" y="439444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饼图、折线图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事程安排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假设你在上完一周的课后，对每门课的项目、作业有了一定的了解。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76946"/>
              </p:ext>
            </p:extLst>
          </p:nvPr>
        </p:nvGraphicFramePr>
        <p:xfrm>
          <a:off x="2678546" y="2623125"/>
          <a:ext cx="7684653" cy="3509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1551">
                  <a:extLst>
                    <a:ext uri="{9D8B030D-6E8A-4147-A177-3AD203B41FA5}">
                      <a16:colId xmlns:a16="http://schemas.microsoft.com/office/drawing/2014/main" val="1111386072"/>
                    </a:ext>
                  </a:extLst>
                </a:gridCol>
                <a:gridCol w="2561551">
                  <a:extLst>
                    <a:ext uri="{9D8B030D-6E8A-4147-A177-3AD203B41FA5}">
                      <a16:colId xmlns:a16="http://schemas.microsoft.com/office/drawing/2014/main" val="4190627720"/>
                    </a:ext>
                  </a:extLst>
                </a:gridCol>
                <a:gridCol w="2561551">
                  <a:extLst>
                    <a:ext uri="{9D8B030D-6E8A-4147-A177-3AD203B41FA5}">
                      <a16:colId xmlns:a16="http://schemas.microsoft.com/office/drawing/2014/main" val="1635167711"/>
                    </a:ext>
                  </a:extLst>
                </a:gridCol>
              </a:tblGrid>
              <a:tr h="584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单位周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乐观时间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保守时间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922392"/>
                  </a:ext>
                </a:extLst>
              </a:tr>
              <a:tr h="58497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32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884800"/>
                  </a:ext>
                </a:extLst>
              </a:tr>
              <a:tr h="58497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32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783743"/>
                  </a:ext>
                </a:extLst>
              </a:tr>
              <a:tr h="58497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sz="32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272163"/>
                  </a:ext>
                </a:extLst>
              </a:tr>
              <a:tr h="584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010665"/>
                  </a:ext>
                </a:extLst>
              </a:tr>
              <a:tr h="584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85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31523"/>
            <a:ext cx="8915400" cy="4179699"/>
          </a:xfrm>
        </p:spPr>
        <p:txBody>
          <a:bodyPr/>
          <a:lstStyle/>
          <a:p>
            <a:r>
              <a:rPr lang="zh-CN" altLang="en-US" dirty="0" smtClean="0"/>
              <a:t>进度条   随时间而流逝</a:t>
            </a:r>
            <a:endParaRPr lang="en-US" altLang="zh-CN" dirty="0" smtClean="0"/>
          </a:p>
          <a:p>
            <a:r>
              <a:rPr lang="zh-CN" altLang="en-US" dirty="0" smtClean="0"/>
              <a:t>努力条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将这个任务拆解成几个小部分，由用户控制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6296" y="3879763"/>
            <a:ext cx="6502400" cy="489528"/>
          </a:xfrm>
          <a:prstGeom prst="roundRect">
            <a:avLst/>
          </a:prstGeom>
          <a:gradFill flip="none" rotWithShape="1">
            <a:gsLst>
              <a:gs pos="5700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  <a:alpha val="63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56296" y="5440030"/>
            <a:ext cx="6502400" cy="489528"/>
          </a:xfrm>
          <a:prstGeom prst="round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32000">
                <a:schemeClr val="accent1">
                  <a:lumMod val="45000"/>
                  <a:lumOff val="55000"/>
                  <a:alpha val="63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25780" y="3770584"/>
            <a:ext cx="135077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剩余</a:t>
            </a:r>
            <a:r>
              <a:rPr lang="zh-CN" alt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时间</a:t>
            </a:r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CN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r>
              <a:rPr lang="zh-CN" alt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天</a:t>
            </a:r>
            <a:r>
              <a:rPr lang="en-US" altLang="zh-CN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zh-CN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小时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120647" y="4895492"/>
            <a:ext cx="340468" cy="50335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443591" y="5929558"/>
            <a:ext cx="301558" cy="305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7691336" y="5955358"/>
            <a:ext cx="301558" cy="305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828162" y="5955358"/>
            <a:ext cx="301558" cy="305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72383" y="6420255"/>
            <a:ext cx="6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阶段一              阶段二                                  阶段三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0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152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幼圆</vt:lpstr>
      <vt:lpstr>Arial</vt:lpstr>
      <vt:lpstr>Century Gothic</vt:lpstr>
      <vt:lpstr>Times New Roman</vt:lpstr>
      <vt:lpstr>Wingdings 3</vt:lpstr>
      <vt:lpstr>丝状</vt:lpstr>
      <vt:lpstr>TIME MANAGER</vt:lpstr>
      <vt:lpstr>五大功能</vt:lpstr>
      <vt:lpstr>初始界面</vt:lpstr>
      <vt:lpstr>计算功能</vt:lpstr>
      <vt:lpstr>数据输入</vt:lpstr>
      <vt:lpstr>可视化分析</vt:lpstr>
      <vt:lpstr>事程安排</vt:lpstr>
      <vt:lpstr>倒计时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MANAGER</dc:title>
  <dc:creator>ASUS</dc:creator>
  <cp:lastModifiedBy>ASUS</cp:lastModifiedBy>
  <cp:revision>12</cp:revision>
  <dcterms:created xsi:type="dcterms:W3CDTF">2020-09-19T03:43:42Z</dcterms:created>
  <dcterms:modified xsi:type="dcterms:W3CDTF">2020-09-20T10:42:25Z</dcterms:modified>
</cp:coreProperties>
</file>