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8288000" cy="10287000"/>
  <p:notesSz cx="6858000" cy="9144000"/>
  <p:embeddedFontLst>
    <p:embeddedFont>
      <p:font typeface="Goudy" panose="020B0604020202020204" charset="0"/>
      <p:regular r:id="rId7"/>
    </p:embeddedFont>
    <p:embeddedFont>
      <p:font typeface="Montserrat" panose="00000500000000000000" pitchFamily="2" charset="0"/>
      <p:regular r:id="rId8"/>
    </p:embeddedFont>
    <p:embeddedFont>
      <p:font typeface="Montserrat Bold Italics" panose="020B0604020202020204" charset="0"/>
      <p:regular r:id="rId9"/>
    </p:embeddedFont>
    <p:embeddedFont>
      <p:font typeface="Neue Montreal" panose="020B0604020202020204" charset="0"/>
      <p:regular r:id="rId10"/>
    </p:embeddedFont>
    <p:embeddedFont>
      <p:font typeface="Neue Montreal Bold" panose="020B0604020202020204" charset="0"/>
      <p:regular r:id="rId11"/>
    </p:embeddedFont>
    <p:embeddedFont>
      <p:font typeface="Overpass" panose="020B0604020202020204" charset="0"/>
      <p:regular r:id="rId12"/>
    </p:embeddedFont>
    <p:embeddedFont>
      <p:font typeface="Tenor Sans" panose="020B0604020202020204" charset="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4" d="100"/>
          <a:sy n="44" d="100"/>
        </p:scale>
        <p:origin x="69" y="87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233B30-4F8C-4A4C-AB5E-3B02323E36F5}" type="datetimeFigureOut">
              <a:rPr lang="it-IT" smtClean="0"/>
              <a:t>27/10/2025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8170C-5CFB-499E-8257-3D18EF4D2E0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5633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08170C-5CFB-499E-8257-3D18EF4D2E05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34108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E3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6506" y="8229031"/>
            <a:ext cx="2394262" cy="1358721"/>
            <a:chOff x="0" y="-30918"/>
            <a:chExt cx="630588" cy="35785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0588" cy="300703"/>
            </a:xfrm>
            <a:custGeom>
              <a:avLst/>
              <a:gdLst/>
              <a:ahLst/>
              <a:cxnLst/>
              <a:rect l="l" t="t" r="r" b="b"/>
              <a:pathLst>
                <a:path w="630588" h="300703">
                  <a:moveTo>
                    <a:pt x="0" y="0"/>
                  </a:moveTo>
                  <a:lnTo>
                    <a:pt x="630588" y="0"/>
                  </a:lnTo>
                  <a:lnTo>
                    <a:pt x="630588" y="300703"/>
                  </a:lnTo>
                  <a:lnTo>
                    <a:pt x="0" y="300703"/>
                  </a:lnTo>
                  <a:close/>
                </a:path>
              </a:pathLst>
            </a:custGeom>
            <a:solidFill>
              <a:srgbClr val="98C4EC"/>
            </a:solidFill>
          </p:spPr>
          <p:txBody>
            <a:bodyPr/>
            <a:lstStyle/>
            <a:p>
              <a:endParaRPr lang="it-IT" noProof="0" dirty="0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0918"/>
              <a:ext cx="630588" cy="3578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199"/>
                </a:lnSpc>
              </a:pPr>
              <a:r>
                <a:rPr lang="it-IT" sz="2999" b="1" noProof="0" dirty="0">
                  <a:solidFill>
                    <a:srgbClr val="000000"/>
                  </a:solidFill>
                  <a:latin typeface="Neue Montreal Bold"/>
                  <a:ea typeface="Neue Montreal Bold"/>
                  <a:cs typeface="Neue Montreal Bold"/>
                  <a:sym typeface="Neue Montreal Bold"/>
                </a:rPr>
                <a:t>GRUPPO 4</a:t>
              </a:r>
            </a:p>
            <a:p>
              <a:pPr algn="ctr">
                <a:lnSpc>
                  <a:spcPts val="4199"/>
                </a:lnSpc>
              </a:pPr>
              <a:r>
                <a:rPr lang="it-IT" sz="2999" b="1" noProof="0" dirty="0" err="1">
                  <a:solidFill>
                    <a:srgbClr val="000000"/>
                  </a:solidFill>
                  <a:latin typeface="Neue Montreal Bold"/>
                  <a:ea typeface="Neue Montreal Bold"/>
                  <a:cs typeface="Neue Montreal Bold"/>
                  <a:sym typeface="Neue Montreal Bold"/>
                </a:rPr>
                <a:t>BugBusters</a:t>
              </a:r>
              <a:endParaRPr lang="it-IT" sz="2999" b="1" noProof="0" dirty="0">
                <a:solidFill>
                  <a:srgbClr val="000000"/>
                </a:solidFill>
                <a:latin typeface="Neue Montreal Bold"/>
                <a:ea typeface="Neue Montreal Bold"/>
                <a:cs typeface="Neue Montreal Bold"/>
                <a:sym typeface="Neue Montreal Bold"/>
              </a:endParaRPr>
            </a:p>
          </p:txBody>
        </p:sp>
      </p:grpSp>
      <p:grpSp>
        <p:nvGrpSpPr>
          <p:cNvPr id="5" name="Group 5"/>
          <p:cNvGrpSpPr/>
          <p:nvPr/>
        </p:nvGrpSpPr>
        <p:grpSpPr>
          <a:xfrm rot="-10800000">
            <a:off x="16856440" y="0"/>
            <a:ext cx="1431560" cy="10287000"/>
            <a:chOff x="0" y="0"/>
            <a:chExt cx="377036" cy="270933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77036" cy="2709333"/>
            </a:xfrm>
            <a:custGeom>
              <a:avLst/>
              <a:gdLst/>
              <a:ahLst/>
              <a:cxnLst/>
              <a:rect l="l" t="t" r="r" b="b"/>
              <a:pathLst>
                <a:path w="377036" h="2709333">
                  <a:moveTo>
                    <a:pt x="0" y="0"/>
                  </a:moveTo>
                  <a:lnTo>
                    <a:pt x="377036" y="0"/>
                  </a:lnTo>
                  <a:lnTo>
                    <a:pt x="377036" y="2709333"/>
                  </a:lnTo>
                  <a:lnTo>
                    <a:pt x="0" y="2709333"/>
                  </a:lnTo>
                  <a:close/>
                </a:path>
              </a:pathLst>
            </a:custGeom>
            <a:gradFill rotWithShape="1">
              <a:gsLst>
                <a:gs pos="0">
                  <a:srgbClr val="FF3B4B">
                    <a:alpha val="100000"/>
                  </a:srgbClr>
                </a:gs>
                <a:gs pos="100000">
                  <a:srgbClr val="98C4EC">
                    <a:alpha val="100000"/>
                  </a:srgbClr>
                </a:gs>
              </a:gsLst>
              <a:lin ang="5400000"/>
            </a:gradFill>
          </p:spPr>
          <p:txBody>
            <a:bodyPr/>
            <a:lstStyle/>
            <a:p>
              <a:endParaRPr lang="it-IT" noProof="0" dirty="0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377036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 lang="it-IT" noProof="0" dirty="0"/>
            </a:p>
          </p:txBody>
        </p:sp>
      </p:grpSp>
      <p:sp>
        <p:nvSpPr>
          <p:cNvPr id="8" name="Freeform 8"/>
          <p:cNvSpPr/>
          <p:nvPr/>
        </p:nvSpPr>
        <p:spPr>
          <a:xfrm>
            <a:off x="310726" y="359613"/>
            <a:ext cx="1431560" cy="1484953"/>
          </a:xfrm>
          <a:custGeom>
            <a:avLst/>
            <a:gdLst/>
            <a:ahLst/>
            <a:cxnLst/>
            <a:rect l="l" t="t" r="r" b="b"/>
            <a:pathLst>
              <a:path w="1852447" h="1852447">
                <a:moveTo>
                  <a:pt x="0" y="0"/>
                </a:moveTo>
                <a:lnTo>
                  <a:pt x="1852447" y="0"/>
                </a:lnTo>
                <a:lnTo>
                  <a:pt x="1852447" y="1852447"/>
                </a:lnTo>
                <a:lnTo>
                  <a:pt x="0" y="185244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it-IT" noProof="0" dirty="0"/>
          </a:p>
        </p:txBody>
      </p:sp>
      <p:sp>
        <p:nvSpPr>
          <p:cNvPr id="10" name="TextBox 10"/>
          <p:cNvSpPr txBox="1"/>
          <p:nvPr/>
        </p:nvSpPr>
        <p:spPr>
          <a:xfrm>
            <a:off x="1028700" y="3105150"/>
            <a:ext cx="14665662" cy="40957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4399"/>
              </a:lnSpc>
            </a:pPr>
            <a:r>
              <a:rPr lang="it-IT" sz="15999" spc="-959" noProof="0" dirty="0">
                <a:solidFill>
                  <a:srgbClr val="000000"/>
                </a:solidFill>
                <a:latin typeface="Goudy"/>
                <a:ea typeface="Goudy"/>
                <a:cs typeface="Goudy"/>
                <a:sym typeface="Goudy"/>
              </a:rPr>
              <a:t>DIARIO DI BORDO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060349" y="681623"/>
            <a:ext cx="3272849" cy="9543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469"/>
              </a:lnSpc>
            </a:pPr>
            <a:r>
              <a:rPr lang="it-IT" sz="2713" noProof="0" dirty="0">
                <a:solidFill>
                  <a:srgbClr val="000000"/>
                </a:solidFill>
                <a:latin typeface="Tenor Sans"/>
                <a:ea typeface="Tenor Sans"/>
                <a:cs typeface="Tenor Sans"/>
                <a:sym typeface="Tenor Sans"/>
              </a:rPr>
              <a:t>UNIVERSITÁ DEGLI STUDI DI PADOVA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4453182" y="8229030"/>
            <a:ext cx="9381636" cy="11893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20"/>
              </a:lnSpc>
            </a:pPr>
            <a:r>
              <a:rPr lang="it-IT" sz="2300" b="1" noProof="0" dirty="0">
                <a:solidFill>
                  <a:srgbClr val="000000"/>
                </a:solidFill>
                <a:latin typeface="Neue Montreal Bold"/>
                <a:ea typeface="Neue Montreal Bold"/>
                <a:cs typeface="Neue Montreal Bold"/>
                <a:sym typeface="Neue Montreal Bold"/>
              </a:rPr>
              <a:t>Team:</a:t>
            </a:r>
            <a:r>
              <a:rPr lang="it-IT" sz="2300" noProof="0" dirty="0">
                <a:solidFill>
                  <a:srgbClr val="000000"/>
                </a:solidFill>
                <a:latin typeface="Neue Montreal"/>
                <a:ea typeface="Neue Montreal"/>
                <a:cs typeface="Neue Montreal"/>
                <a:sym typeface="Neue Montreal"/>
              </a:rPr>
              <a:t> Alberto Autiero, Marco Favero, Alberto Pignat, Marco Piro, </a:t>
            </a:r>
            <a:r>
              <a:rPr lang="it-IT" sz="2300" noProof="0" dirty="0" err="1">
                <a:solidFill>
                  <a:srgbClr val="000000"/>
                </a:solidFill>
                <a:latin typeface="Neue Montreal"/>
                <a:ea typeface="Neue Montreal"/>
                <a:cs typeface="Neue Montreal"/>
                <a:sym typeface="Neue Montreal"/>
              </a:rPr>
              <a:t>Linor</a:t>
            </a:r>
            <a:r>
              <a:rPr lang="it-IT" sz="2300" noProof="0" dirty="0">
                <a:solidFill>
                  <a:srgbClr val="000000"/>
                </a:solidFill>
                <a:latin typeface="Neue Montreal"/>
                <a:ea typeface="Neue Montreal"/>
                <a:cs typeface="Neue Montreal"/>
                <a:sym typeface="Neue Montreal"/>
              </a:rPr>
              <a:t> </a:t>
            </a:r>
            <a:r>
              <a:rPr lang="it-IT" sz="2300" noProof="0" dirty="0" err="1">
                <a:solidFill>
                  <a:srgbClr val="000000"/>
                </a:solidFill>
                <a:latin typeface="Neue Montreal"/>
                <a:ea typeface="Neue Montreal"/>
                <a:cs typeface="Neue Montreal"/>
                <a:sym typeface="Neue Montreal"/>
              </a:rPr>
              <a:t>Sadè</a:t>
            </a:r>
            <a:r>
              <a:rPr lang="it-IT" sz="2300" noProof="0" dirty="0">
                <a:solidFill>
                  <a:srgbClr val="000000"/>
                </a:solidFill>
                <a:latin typeface="Neue Montreal"/>
                <a:ea typeface="Neue Montreal"/>
                <a:cs typeface="Neue Montreal"/>
                <a:sym typeface="Neue Montreal"/>
              </a:rPr>
              <a:t>, Leonardo Salviato, Luca Slongo</a:t>
            </a:r>
          </a:p>
          <a:p>
            <a:pPr algn="l">
              <a:lnSpc>
                <a:spcPts val="3220"/>
              </a:lnSpc>
            </a:pPr>
            <a:r>
              <a:rPr lang="it-IT" sz="2300" b="1" noProof="0" dirty="0">
                <a:solidFill>
                  <a:srgbClr val="000000"/>
                </a:solidFill>
                <a:latin typeface="Neue Montreal Bold"/>
                <a:ea typeface="Neue Montreal Bold"/>
                <a:cs typeface="Neue Montreal Bold"/>
                <a:sym typeface="Neue Montreal Bold"/>
              </a:rPr>
              <a:t>Docente: </a:t>
            </a:r>
            <a:r>
              <a:rPr lang="it-IT" sz="2300" noProof="0" dirty="0">
                <a:solidFill>
                  <a:srgbClr val="000000"/>
                </a:solidFill>
                <a:latin typeface="Neue Montreal"/>
                <a:ea typeface="Neue Montreal"/>
                <a:cs typeface="Neue Montreal"/>
                <a:sym typeface="Neue Montreal"/>
              </a:rPr>
              <a:t>Tullio Vardanega</a:t>
            </a:r>
          </a:p>
        </p:txBody>
      </p:sp>
      <p:pic>
        <p:nvPicPr>
          <p:cNvPr id="14" name="Immagine 13" descr="Immagine che contiene logo, Elementi grafici, design, simbolo&#10;&#10;Il contenuto generato dall'IA potrebbe non essere corretto.">
            <a:extLst>
              <a:ext uri="{FF2B5EF4-FFF2-40B4-BE49-F238E27FC236}">
                <a16:creationId xmlns:a16="http://schemas.microsoft.com/office/drawing/2014/main" id="{75F21F41-09A7-54FF-8F57-7FC200200F3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7434" y="7916545"/>
            <a:ext cx="1828800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rcRect l="62989" t="67035"/>
          <a:stretch>
            <a:fillRect/>
          </a:stretch>
        </p:blipFill>
        <p:spPr>
          <a:xfrm>
            <a:off x="14955704" y="7197948"/>
            <a:ext cx="3468258" cy="3089052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/>
          <a:srcRect r="64034" b="46739"/>
          <a:stretch>
            <a:fillRect/>
          </a:stretch>
        </p:blipFill>
        <p:spPr>
          <a:xfrm rot="-5400000" flipH="1">
            <a:off x="796991" y="-796988"/>
            <a:ext cx="3314701" cy="4908680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360731" y="208677"/>
            <a:ext cx="17566537" cy="9167958"/>
            <a:chOff x="0" y="471724"/>
            <a:chExt cx="23422050" cy="12223941"/>
          </a:xfrm>
        </p:grpSpPr>
        <p:sp>
          <p:nvSpPr>
            <p:cNvPr id="5" name="TextBox 5"/>
            <p:cNvSpPr txBox="1"/>
            <p:nvPr/>
          </p:nvSpPr>
          <p:spPr>
            <a:xfrm>
              <a:off x="0" y="3571631"/>
              <a:ext cx="11609426" cy="912403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587428" lvl="1" indent="-342900" algn="l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it-IT" sz="3000" noProof="0" dirty="0">
                  <a:solidFill>
                    <a:srgbClr val="000000"/>
                  </a:solidFill>
                  <a:latin typeface="Overpass"/>
                  <a:ea typeface="Overpass"/>
                  <a:cs typeface="Arial" panose="020B0604020202020204" pitchFamily="34" charset="0"/>
                  <a:sym typeface="Overpass"/>
                </a:rPr>
                <a:t>Scelto il nome del gruppo</a:t>
              </a:r>
            </a:p>
            <a:p>
              <a:pPr marL="587428" lvl="1" indent="-342900" algn="l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it-IT" sz="3000" noProof="0" dirty="0">
                  <a:solidFill>
                    <a:srgbClr val="000000"/>
                  </a:solidFill>
                  <a:latin typeface="Overpass"/>
                  <a:ea typeface="Overpass"/>
                  <a:cs typeface="Arial" panose="020B0604020202020204" pitchFamily="34" charset="0"/>
                  <a:sym typeface="Overpass"/>
                </a:rPr>
                <a:t>Creato il logo e l’email del gruppo</a:t>
              </a:r>
            </a:p>
            <a:p>
              <a:pPr marL="587428" lvl="1" indent="-342900" algn="l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it-IT" sz="3000" noProof="0" dirty="0">
                  <a:solidFill>
                    <a:srgbClr val="000000"/>
                  </a:solidFill>
                  <a:latin typeface="Overpass"/>
                  <a:ea typeface="Overpass"/>
                  <a:cs typeface="Arial" panose="020B0604020202020204" pitchFamily="34" charset="0"/>
                  <a:sym typeface="Overpass"/>
                </a:rPr>
                <a:t>Definite le tecnologie da usare</a:t>
              </a:r>
            </a:p>
            <a:p>
              <a:pPr marL="587428" lvl="1" indent="-342900" algn="l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it-IT" sz="3000" noProof="0" dirty="0">
                  <a:solidFill>
                    <a:srgbClr val="000000"/>
                  </a:solidFill>
                  <a:latin typeface="Overpass"/>
                  <a:ea typeface="Overpass"/>
                  <a:cs typeface="Arial" panose="020B0604020202020204" pitchFamily="34" charset="0"/>
                  <a:sym typeface="Overpass"/>
                </a:rPr>
                <a:t>Valutati tutti i capitolati disponibili</a:t>
              </a:r>
            </a:p>
            <a:p>
              <a:pPr marL="587428" lvl="1" indent="-342900" algn="l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it-IT" sz="3000" noProof="0" dirty="0">
                  <a:solidFill>
                    <a:srgbClr val="000000"/>
                  </a:solidFill>
                  <a:latin typeface="Overpass"/>
                  <a:ea typeface="Overpass"/>
                  <a:cs typeface="Arial" panose="020B0604020202020204" pitchFamily="34" charset="0"/>
                  <a:sym typeface="Overpass"/>
                </a:rPr>
                <a:t>Inviate email e avuto incontri con le aziende:</a:t>
              </a:r>
            </a:p>
            <a:p>
              <a:pPr marL="1250950" lvl="1" indent="-528638" algn="just">
                <a:lnSpc>
                  <a:spcPct val="150000"/>
                </a:lnSpc>
                <a:buSzPct val="100000"/>
                <a:buFont typeface="Wingdings" panose="05000000000000000000" pitchFamily="2" charset="2"/>
                <a:buChar char="v"/>
              </a:pPr>
              <a:r>
                <a:rPr lang="it-IT" sz="3000" noProof="0" dirty="0">
                  <a:solidFill>
                    <a:srgbClr val="000000"/>
                  </a:solidFill>
                  <a:latin typeface="Overpass"/>
                  <a:ea typeface="Overpass"/>
                  <a:cs typeface="Arial" panose="020B0604020202020204" pitchFamily="34" charset="0"/>
                  <a:sym typeface="Overpass"/>
                </a:rPr>
                <a:t>Zucchetti S.P.A</a:t>
              </a:r>
            </a:p>
            <a:p>
              <a:pPr marL="1250950" lvl="1" indent="-528638" algn="just">
                <a:lnSpc>
                  <a:spcPct val="150000"/>
                </a:lnSpc>
                <a:buSzPct val="100000"/>
                <a:buFont typeface="Wingdings" panose="05000000000000000000" pitchFamily="2" charset="2"/>
                <a:buChar char="v"/>
              </a:pPr>
              <a:r>
                <a:rPr lang="it-IT" sz="3000" noProof="0" dirty="0">
                  <a:solidFill>
                    <a:srgbClr val="000000"/>
                  </a:solidFill>
                  <a:latin typeface="Overpass"/>
                  <a:ea typeface="Overpass"/>
                  <a:cs typeface="Arial" panose="020B0604020202020204" pitchFamily="34" charset="0"/>
                  <a:sym typeface="Overpass"/>
                </a:rPr>
                <a:t>Miriade</a:t>
              </a:r>
            </a:p>
            <a:p>
              <a:pPr marL="1250950" lvl="1" indent="-528638" algn="just">
                <a:lnSpc>
                  <a:spcPct val="150000"/>
                </a:lnSpc>
                <a:buSzPct val="100000"/>
                <a:buFont typeface="Wingdings" panose="05000000000000000000" pitchFamily="2" charset="2"/>
                <a:buChar char="v"/>
              </a:pPr>
              <a:r>
                <a:rPr lang="it-IT" sz="3000" noProof="0" dirty="0">
                  <a:solidFill>
                    <a:srgbClr val="000000"/>
                  </a:solidFill>
                  <a:latin typeface="Overpass"/>
                  <a:ea typeface="Overpass"/>
                  <a:cs typeface="Arial" panose="020B0604020202020204" pitchFamily="34" charset="0"/>
                  <a:sym typeface="Overpass"/>
                </a:rPr>
                <a:t>M31</a:t>
              </a:r>
            </a:p>
            <a:p>
              <a:pPr marL="1250950" lvl="1" indent="-528638" algn="just">
                <a:lnSpc>
                  <a:spcPct val="150000"/>
                </a:lnSpc>
                <a:buSzPct val="100000"/>
                <a:buFont typeface="Wingdings" panose="05000000000000000000" pitchFamily="2" charset="2"/>
                <a:buChar char="v"/>
              </a:pPr>
              <a:r>
                <a:rPr lang="it-IT" sz="3000" noProof="0" dirty="0" err="1">
                  <a:solidFill>
                    <a:srgbClr val="000000"/>
                  </a:solidFill>
                  <a:latin typeface="Overpass"/>
                  <a:ea typeface="Overpass"/>
                  <a:cs typeface="Arial" panose="020B0604020202020204" pitchFamily="34" charset="0"/>
                  <a:sym typeface="Overpass"/>
                </a:rPr>
                <a:t>Eggon</a:t>
              </a:r>
              <a:endParaRPr lang="it-IT" sz="3000" noProof="0" dirty="0">
                <a:solidFill>
                  <a:srgbClr val="000000"/>
                </a:solidFill>
                <a:latin typeface="Overpass"/>
                <a:ea typeface="Overpass"/>
                <a:cs typeface="Arial" panose="020B0604020202020204" pitchFamily="34" charset="0"/>
                <a:sym typeface="Overpass"/>
              </a:endParaRPr>
            </a:p>
            <a:p>
              <a:pPr marL="1250950" lvl="1" indent="-528638" algn="just">
                <a:lnSpc>
                  <a:spcPct val="150000"/>
                </a:lnSpc>
                <a:buSzPct val="100000"/>
                <a:buFont typeface="Wingdings" panose="05000000000000000000" pitchFamily="2" charset="2"/>
                <a:buChar char="v"/>
              </a:pPr>
              <a:r>
                <a:rPr lang="it-IT" sz="3000" noProof="0" dirty="0">
                  <a:solidFill>
                    <a:srgbClr val="000000"/>
                  </a:solidFill>
                  <a:latin typeface="Overpass"/>
                  <a:ea typeface="Overpass"/>
                  <a:cs typeface="Arial" panose="020B0604020202020204" pitchFamily="34" charset="0"/>
                  <a:sym typeface="Overpass"/>
                </a:rPr>
                <a:t>Vimar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471724"/>
              <a:ext cx="23422050" cy="245503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15212"/>
                </a:lnSpc>
              </a:pPr>
              <a:r>
                <a:rPr lang="it-IT" sz="12000" b="1" noProof="0" dirty="0">
                  <a:solidFill>
                    <a:srgbClr val="000000"/>
                  </a:solidFill>
                  <a:latin typeface="Goudy" panose="020B0604020202020204" charset="0"/>
                  <a:ea typeface="Fredoka"/>
                  <a:cs typeface="Fredoka"/>
                  <a:sym typeface="Fredoka"/>
                </a:rPr>
                <a:t>ATTIVITÀ SVOLTE</a:t>
              </a:r>
            </a:p>
          </p:txBody>
        </p:sp>
      </p:grp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1C2EA72E-9248-B9E8-48BD-1D01611DB3C9}"/>
              </a:ext>
            </a:extLst>
          </p:cNvPr>
          <p:cNvSpPr txBox="1"/>
          <p:nvPr/>
        </p:nvSpPr>
        <p:spPr>
          <a:xfrm>
            <a:off x="9677400" y="2533608"/>
            <a:ext cx="9491868" cy="48578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87428" lvl="1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it-IT" sz="3000" noProof="0" dirty="0">
                <a:solidFill>
                  <a:srgbClr val="000000"/>
                </a:solidFill>
                <a:latin typeface="Overpass"/>
                <a:ea typeface="Overpass"/>
                <a:cs typeface="Arial" panose="020B0604020202020204" pitchFamily="34" charset="0"/>
                <a:sym typeface="Overpass"/>
              </a:rPr>
              <a:t>Analisi dettagliata di tutti i capitolati</a:t>
            </a:r>
          </a:p>
          <a:p>
            <a:pPr marL="587428" lvl="1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it-IT" sz="3000" noProof="0" dirty="0">
                <a:solidFill>
                  <a:srgbClr val="000000"/>
                </a:solidFill>
                <a:latin typeface="Overpass"/>
                <a:ea typeface="Overpass"/>
                <a:cs typeface="Arial" panose="020B0604020202020204" pitchFamily="34" charset="0"/>
                <a:sym typeface="Overpass"/>
              </a:rPr>
              <a:t>Scelta finale: C5 – </a:t>
            </a:r>
            <a:r>
              <a:rPr lang="it-IT" sz="3000" noProof="0" dirty="0" err="1">
                <a:solidFill>
                  <a:srgbClr val="000000"/>
                </a:solidFill>
                <a:latin typeface="Overpass"/>
                <a:ea typeface="Overpass"/>
                <a:cs typeface="Arial" panose="020B0604020202020204" pitchFamily="34" charset="0"/>
                <a:sym typeface="Overpass"/>
              </a:rPr>
              <a:t>Nexum</a:t>
            </a:r>
            <a:r>
              <a:rPr lang="it-IT" sz="3000" noProof="0" dirty="0">
                <a:solidFill>
                  <a:srgbClr val="000000"/>
                </a:solidFill>
                <a:latin typeface="Overpass"/>
                <a:ea typeface="Overpass"/>
                <a:cs typeface="Arial" panose="020B0604020202020204" pitchFamily="34" charset="0"/>
                <a:sym typeface="Overpass"/>
              </a:rPr>
              <a:t> (</a:t>
            </a:r>
            <a:r>
              <a:rPr lang="it-IT" sz="3000" noProof="0" dirty="0" err="1">
                <a:solidFill>
                  <a:srgbClr val="000000"/>
                </a:solidFill>
                <a:latin typeface="Overpass"/>
                <a:ea typeface="Overpass"/>
                <a:cs typeface="Arial" panose="020B0604020202020204" pitchFamily="34" charset="0"/>
                <a:sym typeface="Overpass"/>
              </a:rPr>
              <a:t>Eggon</a:t>
            </a:r>
            <a:r>
              <a:rPr lang="it-IT" sz="3000" noProof="0" dirty="0">
                <a:solidFill>
                  <a:srgbClr val="000000"/>
                </a:solidFill>
                <a:latin typeface="Overpass"/>
                <a:ea typeface="Overpass"/>
                <a:cs typeface="Arial" panose="020B0604020202020204" pitchFamily="34" charset="0"/>
                <a:sym typeface="Overpass"/>
              </a:rPr>
              <a:t>)</a:t>
            </a:r>
          </a:p>
          <a:p>
            <a:pPr marL="587428" lvl="1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it-IT" sz="3000" noProof="0" dirty="0">
                <a:solidFill>
                  <a:srgbClr val="000000"/>
                </a:solidFill>
                <a:latin typeface="Overpass"/>
                <a:ea typeface="Overpass"/>
                <a:cs typeface="Arial" panose="020B0604020202020204" pitchFamily="34" charset="0"/>
                <a:sym typeface="Overpass"/>
              </a:rPr>
              <a:t>Candidatura formale per il capitolato C5</a:t>
            </a:r>
          </a:p>
          <a:p>
            <a:pPr marL="587428" lvl="1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it-IT" sz="3000" noProof="0" dirty="0">
                <a:solidFill>
                  <a:srgbClr val="000000"/>
                </a:solidFill>
                <a:latin typeface="Overpass"/>
                <a:ea typeface="Overpass"/>
                <a:cs typeface="Arial" panose="020B0604020202020204" pitchFamily="34" charset="0"/>
                <a:sym typeface="Overpass"/>
              </a:rPr>
              <a:t>Dichiarazione degli impegni</a:t>
            </a:r>
          </a:p>
          <a:p>
            <a:pPr marL="587428" lvl="1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it-IT" sz="3000" noProof="0" dirty="0">
                <a:solidFill>
                  <a:srgbClr val="000000"/>
                </a:solidFill>
                <a:latin typeface="Overpass"/>
                <a:ea typeface="Overpass"/>
                <a:cs typeface="Arial" panose="020B0604020202020204" pitchFamily="34" charset="0"/>
                <a:sym typeface="Overpass"/>
              </a:rPr>
              <a:t>Iniziato a scrivere il glossario</a:t>
            </a:r>
          </a:p>
          <a:p>
            <a:pPr marL="587428" lvl="1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it-IT" sz="3000" noProof="0" dirty="0">
                <a:solidFill>
                  <a:srgbClr val="000000"/>
                </a:solidFill>
                <a:latin typeface="Overpass"/>
                <a:ea typeface="Overpass"/>
                <a:cs typeface="Arial" panose="020B0604020202020204" pitchFamily="34" charset="0"/>
                <a:sym typeface="Overpass"/>
              </a:rPr>
              <a:t>Abbiamo creato il nostro repository GitHub</a:t>
            </a:r>
          </a:p>
          <a:p>
            <a:pPr marL="587428" lvl="1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it-IT" sz="3000" noProof="0" dirty="0">
                <a:solidFill>
                  <a:srgbClr val="000000"/>
                </a:solidFill>
                <a:latin typeface="Overpass"/>
                <a:ea typeface="Overpass"/>
                <a:cs typeface="Arial" panose="020B0604020202020204" pitchFamily="34" charset="0"/>
                <a:sym typeface="Overpass"/>
              </a:rPr>
              <a:t>Abbiamo creato il sito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>
            <a:extLst>
              <a:ext uri="{FF2B5EF4-FFF2-40B4-BE49-F238E27FC236}">
                <a16:creationId xmlns:a16="http://schemas.microsoft.com/office/drawing/2014/main" id="{F5702CEF-2064-56B0-3DF4-E8FB344C191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64034" b="46739"/>
          <a:stretch>
            <a:fillRect/>
          </a:stretch>
        </p:blipFill>
        <p:spPr>
          <a:xfrm rot="-5400000" flipH="1">
            <a:off x="796991" y="-796988"/>
            <a:ext cx="3314701" cy="4908680"/>
          </a:xfrm>
          <a:prstGeom prst="rect">
            <a:avLst/>
          </a:prstGeom>
        </p:spPr>
      </p:pic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rcRect l="62989" t="67035"/>
          <a:stretch>
            <a:fillRect/>
          </a:stretch>
        </p:blipFill>
        <p:spPr>
          <a:xfrm>
            <a:off x="14955704" y="7197948"/>
            <a:ext cx="3468258" cy="3089052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207205" y="186979"/>
            <a:ext cx="19668373" cy="6568573"/>
            <a:chOff x="0" y="-16005"/>
            <a:chExt cx="26224497" cy="8758096"/>
          </a:xfrm>
        </p:grpSpPr>
        <p:sp>
          <p:nvSpPr>
            <p:cNvPr id="5" name="TextBox 5"/>
            <p:cNvSpPr txBox="1"/>
            <p:nvPr/>
          </p:nvSpPr>
          <p:spPr>
            <a:xfrm>
              <a:off x="0" y="4560690"/>
              <a:ext cx="24496982" cy="418140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988744" lvl="1" indent="-571500" algn="l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it-IT" sz="3500" noProof="0" dirty="0">
                  <a:solidFill>
                    <a:srgbClr val="000000"/>
                  </a:solidFill>
                  <a:latin typeface="Overpass"/>
                  <a:ea typeface="Overpass"/>
                  <a:cs typeface="Overpass"/>
                  <a:sym typeface="Overpass"/>
                </a:rPr>
                <a:t>Completare e sistemare alcune sezioni dei documenti già redatti</a:t>
              </a:r>
            </a:p>
            <a:p>
              <a:pPr marL="988744" lvl="1" indent="-571500" algn="l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it-IT" sz="3500" noProof="0" dirty="0">
                  <a:solidFill>
                    <a:srgbClr val="000000"/>
                  </a:solidFill>
                  <a:latin typeface="Overpass"/>
                  <a:ea typeface="Overpass"/>
                  <a:cs typeface="Overpass"/>
                  <a:sym typeface="Overpass"/>
                </a:rPr>
                <a:t>Suddividere i compiti per ruoli</a:t>
              </a:r>
            </a:p>
            <a:p>
              <a:pPr marL="988744" lvl="1" indent="-571500" algn="l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it-IT" sz="3500" noProof="0" dirty="0">
                  <a:solidFill>
                    <a:srgbClr val="000000"/>
                  </a:solidFill>
                  <a:latin typeface="Overpass"/>
                  <a:ea typeface="Overpass"/>
                  <a:cs typeface="Overpass"/>
                  <a:sym typeface="Overpass"/>
                </a:rPr>
                <a:t>Continuare la creazione di contenuti del file “Norme di Progetto”</a:t>
              </a:r>
            </a:p>
            <a:p>
              <a:pPr marL="988744" lvl="1" indent="-571500" algn="l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it-IT" sz="3500" dirty="0">
                  <a:solidFill>
                    <a:srgbClr val="000000"/>
                  </a:solidFill>
                  <a:latin typeface="Overpass"/>
                  <a:ea typeface="Overpass"/>
                  <a:cs typeface="Overpass"/>
                  <a:sym typeface="Overpass"/>
                </a:rPr>
                <a:t>Aggiornamento glossario</a:t>
              </a:r>
              <a:endParaRPr lang="it-IT" sz="3500" noProof="0" dirty="0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endParaRP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16005"/>
              <a:ext cx="26224497" cy="245503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15212"/>
                </a:lnSpc>
              </a:pPr>
              <a:r>
                <a:rPr lang="it-IT" sz="12000" b="1" noProof="0" dirty="0">
                  <a:solidFill>
                    <a:srgbClr val="000000"/>
                  </a:solidFill>
                  <a:latin typeface="Goudy" panose="020B0604020202020204" charset="0"/>
                  <a:ea typeface="Fredoka"/>
                  <a:cs typeface="Fredoka"/>
                  <a:sym typeface="Fredoka"/>
                </a:rPr>
                <a:t>PROSSIME ATTIVITÀ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5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3">
            <a:extLst>
              <a:ext uri="{FF2B5EF4-FFF2-40B4-BE49-F238E27FC236}">
                <a16:creationId xmlns:a16="http://schemas.microsoft.com/office/drawing/2014/main" id="{EDFC4036-2EFD-8F9B-FFB4-54D4BAAA3A3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64034" b="46739"/>
          <a:stretch>
            <a:fillRect/>
          </a:stretch>
        </p:blipFill>
        <p:spPr>
          <a:xfrm rot="-5400000" flipH="1">
            <a:off x="796991" y="-796988"/>
            <a:ext cx="3314701" cy="4908680"/>
          </a:xfrm>
          <a:prstGeom prst="rect">
            <a:avLst/>
          </a:prstGeom>
        </p:spPr>
      </p:pic>
      <p:pic>
        <p:nvPicPr>
          <p:cNvPr id="24" name="Picture 2">
            <a:extLst>
              <a:ext uri="{FF2B5EF4-FFF2-40B4-BE49-F238E27FC236}">
                <a16:creationId xmlns:a16="http://schemas.microsoft.com/office/drawing/2014/main" id="{0D721561-D66A-8ADB-398C-BE4D6021CD5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2989" t="67035"/>
          <a:stretch>
            <a:fillRect/>
          </a:stretch>
        </p:blipFill>
        <p:spPr>
          <a:xfrm>
            <a:off x="14955704" y="7197948"/>
            <a:ext cx="3468258" cy="3089052"/>
          </a:xfrm>
          <a:prstGeom prst="rect">
            <a:avLst/>
          </a:prstGeom>
        </p:spPr>
      </p:pic>
      <p:grpSp>
        <p:nvGrpSpPr>
          <p:cNvPr id="2" name="Group 2"/>
          <p:cNvGrpSpPr/>
          <p:nvPr/>
        </p:nvGrpSpPr>
        <p:grpSpPr>
          <a:xfrm>
            <a:off x="464989" y="1977212"/>
            <a:ext cx="5177943" cy="6747688"/>
            <a:chOff x="0" y="0"/>
            <a:chExt cx="1213495" cy="116740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13495" cy="1167403"/>
            </a:xfrm>
            <a:custGeom>
              <a:avLst/>
              <a:gdLst/>
              <a:ahLst/>
              <a:cxnLst/>
              <a:rect l="l" t="t" r="r" b="b"/>
              <a:pathLst>
                <a:path w="1213495" h="1167403">
                  <a:moveTo>
                    <a:pt x="0" y="0"/>
                  </a:moveTo>
                  <a:lnTo>
                    <a:pt x="1213495" y="0"/>
                  </a:lnTo>
                  <a:lnTo>
                    <a:pt x="1213495" y="1167403"/>
                  </a:lnTo>
                  <a:lnTo>
                    <a:pt x="0" y="1167403"/>
                  </a:lnTo>
                  <a:close/>
                </a:path>
              </a:pathLst>
            </a:custGeom>
            <a:solidFill>
              <a:srgbClr val="F0EBE3"/>
            </a:solidFill>
          </p:spPr>
          <p:txBody>
            <a:bodyPr/>
            <a:lstStyle/>
            <a:p>
              <a:endParaRPr lang="it-IT" noProof="0" dirty="0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213495" cy="12055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19"/>
                </a:lnSpc>
              </a:pPr>
              <a:endParaRPr lang="it-IT" noProof="0" dirty="0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6557260" y="1977212"/>
            <a:ext cx="5177943" cy="6747688"/>
            <a:chOff x="0" y="0"/>
            <a:chExt cx="1213495" cy="116740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213495" cy="1167403"/>
            </a:xfrm>
            <a:custGeom>
              <a:avLst/>
              <a:gdLst/>
              <a:ahLst/>
              <a:cxnLst/>
              <a:rect l="l" t="t" r="r" b="b"/>
              <a:pathLst>
                <a:path w="1213495" h="1167403">
                  <a:moveTo>
                    <a:pt x="0" y="0"/>
                  </a:moveTo>
                  <a:lnTo>
                    <a:pt x="1213495" y="0"/>
                  </a:lnTo>
                  <a:lnTo>
                    <a:pt x="1213495" y="1167403"/>
                  </a:lnTo>
                  <a:lnTo>
                    <a:pt x="0" y="1167403"/>
                  </a:lnTo>
                  <a:close/>
                </a:path>
              </a:pathLst>
            </a:custGeom>
            <a:solidFill>
              <a:srgbClr val="F0EBE3"/>
            </a:solidFill>
          </p:spPr>
          <p:txBody>
            <a:bodyPr/>
            <a:lstStyle/>
            <a:p>
              <a:endParaRPr lang="it-IT" noProof="0" dirty="0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213495" cy="12055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19"/>
                </a:lnSpc>
              </a:pPr>
              <a:endParaRPr lang="it-IT" noProof="0" dirty="0"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2645068" y="1977212"/>
            <a:ext cx="5177943" cy="6747688"/>
            <a:chOff x="0" y="0"/>
            <a:chExt cx="1213495" cy="116740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213495" cy="1167403"/>
            </a:xfrm>
            <a:custGeom>
              <a:avLst/>
              <a:gdLst/>
              <a:ahLst/>
              <a:cxnLst/>
              <a:rect l="l" t="t" r="r" b="b"/>
              <a:pathLst>
                <a:path w="1213495" h="1167403">
                  <a:moveTo>
                    <a:pt x="0" y="0"/>
                  </a:moveTo>
                  <a:lnTo>
                    <a:pt x="1213495" y="0"/>
                  </a:lnTo>
                  <a:lnTo>
                    <a:pt x="1213495" y="1167403"/>
                  </a:lnTo>
                  <a:lnTo>
                    <a:pt x="0" y="1167403"/>
                  </a:lnTo>
                  <a:close/>
                </a:path>
              </a:pathLst>
            </a:custGeom>
            <a:solidFill>
              <a:srgbClr val="F0EBE3"/>
            </a:solidFill>
          </p:spPr>
          <p:txBody>
            <a:bodyPr/>
            <a:lstStyle/>
            <a:p>
              <a:endParaRPr lang="it-IT" noProof="0" dirty="0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1213495" cy="12055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19"/>
                </a:lnSpc>
              </a:pPr>
              <a:endParaRPr lang="it-IT" noProof="0" dirty="0"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464989" y="1977212"/>
            <a:ext cx="5177943" cy="204546"/>
            <a:chOff x="0" y="0"/>
            <a:chExt cx="1213495" cy="47937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213495" cy="47937"/>
            </a:xfrm>
            <a:custGeom>
              <a:avLst/>
              <a:gdLst/>
              <a:ahLst/>
              <a:cxnLst/>
              <a:rect l="l" t="t" r="r" b="b"/>
              <a:pathLst>
                <a:path w="1213495" h="47937">
                  <a:moveTo>
                    <a:pt x="0" y="0"/>
                  </a:moveTo>
                  <a:lnTo>
                    <a:pt x="1213495" y="0"/>
                  </a:lnTo>
                  <a:lnTo>
                    <a:pt x="1213495" y="47937"/>
                  </a:lnTo>
                  <a:lnTo>
                    <a:pt x="0" y="4793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it-IT" noProof="0" dirty="0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1213495" cy="8603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 lang="it-IT" noProof="0" dirty="0"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6557260" y="1977212"/>
            <a:ext cx="5177943" cy="204546"/>
            <a:chOff x="0" y="0"/>
            <a:chExt cx="1213495" cy="47937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213495" cy="47937"/>
            </a:xfrm>
            <a:custGeom>
              <a:avLst/>
              <a:gdLst/>
              <a:ahLst/>
              <a:cxnLst/>
              <a:rect l="l" t="t" r="r" b="b"/>
              <a:pathLst>
                <a:path w="1213495" h="47937">
                  <a:moveTo>
                    <a:pt x="0" y="0"/>
                  </a:moveTo>
                  <a:lnTo>
                    <a:pt x="1213495" y="0"/>
                  </a:lnTo>
                  <a:lnTo>
                    <a:pt x="1213495" y="47937"/>
                  </a:lnTo>
                  <a:lnTo>
                    <a:pt x="0" y="4793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it-IT" noProof="0" dirty="0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1213495" cy="8603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 lang="it-IT" noProof="0" dirty="0"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2645068" y="1977212"/>
            <a:ext cx="5177943" cy="204546"/>
            <a:chOff x="0" y="0"/>
            <a:chExt cx="1213495" cy="47937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213495" cy="47937"/>
            </a:xfrm>
            <a:custGeom>
              <a:avLst/>
              <a:gdLst/>
              <a:ahLst/>
              <a:cxnLst/>
              <a:rect l="l" t="t" r="r" b="b"/>
              <a:pathLst>
                <a:path w="1213495" h="47937">
                  <a:moveTo>
                    <a:pt x="0" y="0"/>
                  </a:moveTo>
                  <a:lnTo>
                    <a:pt x="1213495" y="0"/>
                  </a:lnTo>
                  <a:lnTo>
                    <a:pt x="1213495" y="47937"/>
                  </a:lnTo>
                  <a:lnTo>
                    <a:pt x="0" y="4793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it-IT" noProof="0" dirty="0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-38100"/>
              <a:ext cx="1213495" cy="8603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 lang="it-IT" noProof="0" dirty="0"/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7155133" y="2344330"/>
            <a:ext cx="3977729" cy="17328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it-IT" sz="2600" b="1" i="1" noProof="0" dirty="0">
                <a:solidFill>
                  <a:srgbClr val="000000"/>
                </a:solidFill>
                <a:latin typeface="Montserrat Bold Italics"/>
                <a:ea typeface="Montserrat Bold Italics"/>
                <a:cs typeface="Montserrat Bold Italics"/>
                <a:sym typeface="Montserrat Bold Italics"/>
              </a:rPr>
              <a:t>Dubbi su come procedere: </a:t>
            </a:r>
          </a:p>
          <a:p>
            <a:pPr algn="ctr">
              <a:lnSpc>
                <a:spcPct val="150000"/>
              </a:lnSpc>
            </a:pPr>
            <a:endParaRPr lang="it-IT" sz="2600" noProof="0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983237" y="3771900"/>
            <a:ext cx="3977729" cy="2933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36733" lvl="1" indent="-218366" algn="l">
              <a:lnSpc>
                <a:spcPct val="150000"/>
              </a:lnSpc>
              <a:buFont typeface="Arial"/>
              <a:buChar char="•"/>
            </a:pPr>
            <a:r>
              <a:rPr lang="it-IT" sz="2600" noProof="0" dirty="0">
                <a:solidFill>
                  <a:srgbClr val="000000"/>
                </a:solidFill>
                <a:latin typeface="Overpass" panose="020B0604020202020204" charset="0"/>
                <a:ea typeface="Montserrat"/>
                <a:cs typeface="Montserrat"/>
                <a:sym typeface="Montserrat"/>
              </a:rPr>
              <a:t>Difficoltà nel valutare la complessità reale</a:t>
            </a:r>
          </a:p>
          <a:p>
            <a:pPr marL="436733" lvl="1" indent="-218366" algn="l">
              <a:lnSpc>
                <a:spcPct val="150000"/>
              </a:lnSpc>
              <a:buFont typeface="Arial"/>
              <a:buChar char="•"/>
            </a:pPr>
            <a:r>
              <a:rPr lang="it-IT" sz="2600" noProof="0" dirty="0">
                <a:solidFill>
                  <a:srgbClr val="000000"/>
                </a:solidFill>
                <a:latin typeface="Overpass" panose="020B0604020202020204" charset="0"/>
                <a:ea typeface="Montserrat"/>
                <a:cs typeface="Montserrat"/>
                <a:sym typeface="Montserrat"/>
              </a:rPr>
              <a:t>Gestione impegni universitari vs progetto</a:t>
            </a:r>
          </a:p>
          <a:p>
            <a:pPr algn="ctr">
              <a:lnSpc>
                <a:spcPct val="150000"/>
              </a:lnSpc>
            </a:pPr>
            <a:endParaRPr lang="it-IT" sz="2600" noProof="0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13245174" y="2344330"/>
            <a:ext cx="3977729" cy="5325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it-IT" sz="2600" b="1" i="1" noProof="0" dirty="0">
                <a:solidFill>
                  <a:srgbClr val="000000"/>
                </a:solidFill>
                <a:latin typeface="Montserrat Bold Italics"/>
                <a:ea typeface="Montserrat Bold Italics"/>
                <a:cs typeface="Montserrat Bold Italics"/>
                <a:sym typeface="Montserrat Bold Italics"/>
              </a:rPr>
              <a:t>Idee da condividere: 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3D39454E-9071-55EE-5A3F-07C3D1EE76F0}"/>
              </a:ext>
            </a:extLst>
          </p:cNvPr>
          <p:cNvSpPr txBox="1"/>
          <p:nvPr/>
        </p:nvSpPr>
        <p:spPr>
          <a:xfrm>
            <a:off x="1117075" y="2344330"/>
            <a:ext cx="3925749" cy="6248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it-IT" sz="2600" b="1" i="1" dirty="0">
                <a:solidFill>
                  <a:srgbClr val="000000"/>
                </a:solidFill>
                <a:latin typeface="Montserrat Bold Italics"/>
                <a:sym typeface="Montserrat Bold Italics"/>
              </a:rPr>
              <a:t>Difficoltà incontrate: 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D102C9FF-0005-4966-C9CC-73A9118FFADD}"/>
              </a:ext>
            </a:extLst>
          </p:cNvPr>
          <p:cNvSpPr txBox="1"/>
          <p:nvPr/>
        </p:nvSpPr>
        <p:spPr>
          <a:xfrm>
            <a:off x="6691516" y="3766930"/>
            <a:ext cx="4904961" cy="18217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36733" lvl="1" indent="-218366" algn="l">
              <a:lnSpc>
                <a:spcPct val="150000"/>
              </a:lnSpc>
              <a:buFont typeface="Arial"/>
              <a:buChar char="•"/>
            </a:pPr>
            <a:r>
              <a:rPr lang="it-IT" sz="2600" dirty="0">
                <a:solidFill>
                  <a:srgbClr val="000000"/>
                </a:solidFill>
                <a:latin typeface="Overpass" panose="020B0604020202020204" charset="0"/>
                <a:sym typeface="Montserrat"/>
              </a:rPr>
              <a:t>Come gestire gli incontri con le aziende efficacemente?</a:t>
            </a:r>
          </a:p>
          <a:p>
            <a:pPr marL="436733" lvl="1" indent="-218366" algn="l">
              <a:lnSpc>
                <a:spcPct val="150000"/>
              </a:lnSpc>
              <a:buFont typeface="Arial"/>
              <a:buChar char="•"/>
            </a:pPr>
            <a:endParaRPr lang="it-IT" sz="2600" dirty="0">
              <a:solidFill>
                <a:srgbClr val="000000"/>
              </a:solidFill>
              <a:latin typeface="Overpass" panose="020B0604020202020204" charset="0"/>
              <a:sym typeface="Montserrat"/>
            </a:endParaRPr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3E2694B7-8DFD-79C9-9AB3-43D576A959DE}"/>
              </a:ext>
            </a:extLst>
          </p:cNvPr>
          <p:cNvSpPr txBox="1"/>
          <p:nvPr/>
        </p:nvSpPr>
        <p:spPr>
          <a:xfrm>
            <a:off x="12800132" y="3766930"/>
            <a:ext cx="4867811" cy="48226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36733" lvl="1" indent="-218366" algn="l">
              <a:lnSpc>
                <a:spcPct val="150000"/>
              </a:lnSpc>
              <a:buFont typeface="Arial"/>
              <a:buChar char="•"/>
            </a:pPr>
            <a:r>
              <a:rPr lang="it-IT" sz="2600" dirty="0">
                <a:solidFill>
                  <a:srgbClr val="000000"/>
                </a:solidFill>
                <a:latin typeface="Overpass" panose="020B0604020202020204" charset="0"/>
                <a:sym typeface="Montserrat"/>
              </a:rPr>
              <a:t>Template standard per documentazione</a:t>
            </a:r>
          </a:p>
          <a:p>
            <a:pPr marL="436733" lvl="1" indent="-218366" algn="l">
              <a:lnSpc>
                <a:spcPct val="150000"/>
              </a:lnSpc>
              <a:buFont typeface="Arial"/>
              <a:buChar char="•"/>
            </a:pPr>
            <a:r>
              <a:rPr lang="it-IT" sz="2600" dirty="0">
                <a:solidFill>
                  <a:srgbClr val="000000"/>
                </a:solidFill>
                <a:latin typeface="Overpass" panose="020B0604020202020204" charset="0"/>
                <a:sym typeface="Montserrat Italics"/>
              </a:rPr>
              <a:t>Riunioni interne di allineamento (pianificate in un calendario condiviso)</a:t>
            </a:r>
          </a:p>
          <a:p>
            <a:pPr marL="436733" lvl="1" indent="-218366" algn="l">
              <a:lnSpc>
                <a:spcPct val="150000"/>
              </a:lnSpc>
              <a:buFont typeface="Arial"/>
              <a:buChar char="•"/>
            </a:pPr>
            <a:r>
              <a:rPr lang="it-IT" sz="2600" dirty="0">
                <a:solidFill>
                  <a:srgbClr val="000000"/>
                </a:solidFill>
                <a:latin typeface="Overpass" panose="020B0604020202020204" charset="0"/>
                <a:sym typeface="Montserrat Italics"/>
              </a:rPr>
              <a:t>Repository GitHub dove condividere i file e documenti utili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206</Words>
  <Application>Microsoft Office PowerPoint</Application>
  <PresentationFormat>Personalizzato</PresentationFormat>
  <Paragraphs>39</Paragraphs>
  <Slides>4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11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16" baseType="lpstr">
      <vt:lpstr>Neue Montreal</vt:lpstr>
      <vt:lpstr>Goudy</vt:lpstr>
      <vt:lpstr>Wingdings</vt:lpstr>
      <vt:lpstr>Tenor Sans</vt:lpstr>
      <vt:lpstr>Arial</vt:lpstr>
      <vt:lpstr>Neue Montreal Bold</vt:lpstr>
      <vt:lpstr>Montserrat Bold Italics</vt:lpstr>
      <vt:lpstr>Calibri</vt:lpstr>
      <vt:lpstr>Montserrat</vt:lpstr>
      <vt:lpstr>Aptos</vt:lpstr>
      <vt:lpstr>Overpass</vt:lpstr>
      <vt:lpstr>Office Theme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Progetto di Gruppo</dc:title>
  <cp:lastModifiedBy>Marco Favero</cp:lastModifiedBy>
  <cp:revision>11</cp:revision>
  <dcterms:created xsi:type="dcterms:W3CDTF">2006-08-16T00:00:00Z</dcterms:created>
  <dcterms:modified xsi:type="dcterms:W3CDTF">2025-10-27T08:00:45Z</dcterms:modified>
  <dc:identifier>DAG2oYW1E2g</dc:identifier>
</cp:coreProperties>
</file>