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Goudy" panose="020B0604020202020204" charset="0"/>
      <p:regular r:id="rId7"/>
    </p:embeddedFont>
    <p:embeddedFont>
      <p:font typeface="Montserrat" panose="00000500000000000000" pitchFamily="2" charset="0"/>
      <p:regular r:id="rId8"/>
    </p:embeddedFont>
    <p:embeddedFont>
      <p:font typeface="Montserrat Bold Italics" panose="020B0604020202020204" charset="0"/>
      <p:regular r:id="rId9"/>
    </p:embeddedFont>
    <p:embeddedFont>
      <p:font typeface="Neue Montreal" panose="020B0604020202020204" charset="0"/>
      <p:regular r:id="rId10"/>
    </p:embeddedFont>
    <p:embeddedFont>
      <p:font typeface="Neue Montreal Bold" panose="020B0604020202020204" charset="0"/>
      <p:regular r:id="rId11"/>
    </p:embeddedFont>
    <p:embeddedFont>
      <p:font typeface="Overpass" panose="020B0604020202020204" charset="0"/>
      <p:regular r:id="rId12"/>
    </p:embeddedFont>
    <p:embeddedFont>
      <p:font typeface="Tenor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6" d="100"/>
          <a:sy n="96" d="100"/>
        </p:scale>
        <p:origin x="89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3B30-4F8C-4A4C-AB5E-3B02323E36F5}" type="datetimeFigureOut">
              <a:rPr lang="it-IT" smtClean="0"/>
              <a:t>26/10/2025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170C-5CFB-499E-8257-3D18EF4D2E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3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170C-5CFB-499E-8257-3D18EF4D2E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0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506" y="8229031"/>
            <a:ext cx="2394262" cy="1358721"/>
            <a:chOff x="0" y="-30918"/>
            <a:chExt cx="630588" cy="357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588" cy="300703"/>
            </a:xfrm>
            <a:custGeom>
              <a:avLst/>
              <a:gdLst/>
              <a:ahLst/>
              <a:cxnLst/>
              <a:rect l="l" t="t" r="r" b="b"/>
              <a:pathLst>
                <a:path w="630588" h="300703">
                  <a:moveTo>
                    <a:pt x="0" y="0"/>
                  </a:moveTo>
                  <a:lnTo>
                    <a:pt x="630588" y="0"/>
                  </a:lnTo>
                  <a:lnTo>
                    <a:pt x="630588" y="300703"/>
                  </a:lnTo>
                  <a:lnTo>
                    <a:pt x="0" y="300703"/>
                  </a:lnTo>
                  <a:close/>
                </a:path>
              </a:pathLst>
            </a:custGeom>
            <a:solidFill>
              <a:srgbClr val="98C4EC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0918"/>
              <a:ext cx="630588" cy="357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it-IT" sz="2999" b="1" noProof="0" dirty="0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GRUPPO 4</a:t>
              </a:r>
            </a:p>
            <a:p>
              <a:pPr algn="ctr">
                <a:lnSpc>
                  <a:spcPts val="4199"/>
                </a:lnSpc>
              </a:pPr>
              <a:r>
                <a:rPr lang="it-IT" sz="2999" b="1" noProof="0" dirty="0" err="1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BugBusters</a:t>
              </a:r>
              <a:endParaRPr lang="it-IT" sz="2999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856440" y="0"/>
            <a:ext cx="1431560" cy="10287000"/>
            <a:chOff x="0" y="0"/>
            <a:chExt cx="37703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036" cy="2709333"/>
            </a:xfrm>
            <a:custGeom>
              <a:avLst/>
              <a:gdLst/>
              <a:ahLst/>
              <a:cxnLst/>
              <a:rect l="l" t="t" r="r" b="b"/>
              <a:pathLst>
                <a:path w="377036" h="2709333">
                  <a:moveTo>
                    <a:pt x="0" y="0"/>
                  </a:moveTo>
                  <a:lnTo>
                    <a:pt x="377036" y="0"/>
                  </a:lnTo>
                  <a:lnTo>
                    <a:pt x="37703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3B4B">
                    <a:alpha val="100000"/>
                  </a:srgbClr>
                </a:gs>
                <a:gs pos="100000">
                  <a:srgbClr val="98C4EC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703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 lang="it-IT" noProof="0"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310726" y="359613"/>
            <a:ext cx="1431560" cy="1484953"/>
          </a:xfrm>
          <a:custGeom>
            <a:avLst/>
            <a:gdLst/>
            <a:ahLst/>
            <a:cxnLst/>
            <a:rect l="l" t="t" r="r" b="b"/>
            <a:pathLst>
              <a:path w="1852447" h="1852447">
                <a:moveTo>
                  <a:pt x="0" y="0"/>
                </a:moveTo>
                <a:lnTo>
                  <a:pt x="1852447" y="0"/>
                </a:lnTo>
                <a:lnTo>
                  <a:pt x="1852447" y="1852447"/>
                </a:lnTo>
                <a:lnTo>
                  <a:pt x="0" y="185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028700" y="3105150"/>
            <a:ext cx="14665662" cy="409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it-IT" sz="15999" spc="-959" noProof="0" dirty="0">
                <a:solidFill>
                  <a:srgbClr val="000000"/>
                </a:solidFill>
                <a:latin typeface="Goudy"/>
                <a:ea typeface="Goudy"/>
                <a:cs typeface="Goudy"/>
                <a:sym typeface="Goudy"/>
              </a:rPr>
              <a:t>DIARIO DI BORDO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0349" y="681623"/>
            <a:ext cx="3272849" cy="95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9"/>
              </a:lnSpc>
            </a:pPr>
            <a:r>
              <a:rPr lang="it-IT" sz="2713" noProof="0" dirty="0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UNIVERSITÁ DEGLI STUDI DI PADOVA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3182" y="8229030"/>
            <a:ext cx="938163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it-IT" sz="2300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Team: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Alberto Autiero, Marco Favero, Alberto Pignat, Marco Piro, </a:t>
            </a:r>
            <a:r>
              <a:rPr lang="it-IT" sz="2300" noProof="0" dirty="0" err="1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Linor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it-IT" sz="2300" noProof="0" dirty="0" err="1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Sadè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, Leonardo Salviato, Luca Slongo</a:t>
            </a:r>
          </a:p>
          <a:p>
            <a:pPr algn="l">
              <a:lnSpc>
                <a:spcPts val="3220"/>
              </a:lnSpc>
            </a:pPr>
            <a:r>
              <a:rPr lang="it-IT" sz="2300" b="1" noProof="0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Docente: </a:t>
            </a:r>
            <a:r>
              <a:rPr lang="it-IT" sz="2300" noProof="0" dirty="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Tullio Vardanega</a:t>
            </a:r>
          </a:p>
        </p:txBody>
      </p:sp>
      <p:pic>
        <p:nvPicPr>
          <p:cNvPr id="14" name="Immagine 13" descr="Immagine che contiene logo, Elementi grafici, design, simbolo&#10;&#10;Il contenuto generato dall'IA potrebbe non essere corretto.">
            <a:extLst>
              <a:ext uri="{FF2B5EF4-FFF2-40B4-BE49-F238E27FC236}">
                <a16:creationId xmlns:a16="http://schemas.microsoft.com/office/drawing/2014/main" id="{75F21F41-09A7-54FF-8F57-7FC20020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434" y="791654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60731" y="208677"/>
            <a:ext cx="17566537" cy="9167958"/>
            <a:chOff x="0" y="471724"/>
            <a:chExt cx="23422050" cy="12223941"/>
          </a:xfrm>
        </p:grpSpPr>
        <p:sp>
          <p:nvSpPr>
            <p:cNvPr id="5" name="TextBox 5"/>
            <p:cNvSpPr txBox="1"/>
            <p:nvPr/>
          </p:nvSpPr>
          <p:spPr>
            <a:xfrm>
              <a:off x="0" y="3571631"/>
              <a:ext cx="11609426" cy="9124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Scelto il nome del gruppo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Creato il logo e l’email del gruppo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Definite le tecnologie da usare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Valutati tutti i capitolati disponibili</a:t>
              </a:r>
            </a:p>
            <a:p>
              <a:pPr marL="587428" lvl="1" indent="-3429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Inviate email e avuto incontri con le aziende: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Zucchetti S.P.A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Miriade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M31</a:t>
              </a: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 err="1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Eggon</a:t>
              </a:r>
              <a:endPara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SzPct val="100000"/>
                <a:buFont typeface="Wingdings" panose="05000000000000000000" pitchFamily="2" charset="2"/>
                <a:buChar char="v"/>
              </a:pPr>
              <a:r>
                <a:rPr lang="it-IT" sz="3000" noProof="0" dirty="0">
                  <a:solidFill>
                    <a:srgbClr val="000000"/>
                  </a:solidFill>
                  <a:latin typeface="Overpass"/>
                  <a:ea typeface="Overpass"/>
                  <a:cs typeface="Arial" panose="020B0604020202020204" pitchFamily="34" charset="0"/>
                  <a:sym typeface="Overpass"/>
                </a:rPr>
                <a:t>Vimar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1724"/>
              <a:ext cx="23422050" cy="2455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it-IT" sz="12000" b="1" noProof="0" dirty="0">
                  <a:solidFill>
                    <a:srgbClr val="000000"/>
                  </a:solidFill>
                  <a:latin typeface="Goudy" panose="020B0604020202020204" charset="0"/>
                  <a:ea typeface="Fredoka"/>
                  <a:cs typeface="Fredoka"/>
                  <a:sym typeface="Fredoka"/>
                </a:rPr>
                <a:t>ATTIVITÀ SVOLTE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2EA72E-9248-B9E8-48BD-1D01611DB3C9}"/>
              </a:ext>
            </a:extLst>
          </p:cNvPr>
          <p:cNvSpPr txBox="1"/>
          <p:nvPr/>
        </p:nvSpPr>
        <p:spPr>
          <a:xfrm>
            <a:off x="9677400" y="2533608"/>
            <a:ext cx="9491868" cy="4857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Analisi dettagliata di tutti i capitolati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Scelta finale: C5 – </a:t>
            </a:r>
            <a:r>
              <a:rPr lang="it-IT" sz="3000" noProof="0" dirty="0" err="1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Nexum</a:t>
            </a: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 (</a:t>
            </a:r>
            <a:r>
              <a:rPr lang="it-IT" sz="3000" noProof="0" dirty="0" err="1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Eggon</a:t>
            </a: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)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Candidatura formale per il capitolato C5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Dichiarazione degli impegni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Iniziato a scrivere il glossario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Abbiamo creato il nostro repository GitHub</a:t>
            </a:r>
          </a:p>
          <a:p>
            <a:pPr marL="587428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3000" noProof="0" dirty="0">
                <a:solidFill>
                  <a:srgbClr val="000000"/>
                </a:solidFill>
                <a:latin typeface="Overpass"/>
                <a:ea typeface="Overpass"/>
                <a:cs typeface="Arial" panose="020B0604020202020204" pitchFamily="34" charset="0"/>
                <a:sym typeface="Overpass"/>
              </a:rPr>
              <a:t>Abbiamo creato il sito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F5702CEF-2064-56B0-3DF4-E8FB344C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7205" y="186979"/>
            <a:ext cx="19668373" cy="6568573"/>
            <a:chOff x="0" y="-16005"/>
            <a:chExt cx="26224497" cy="8758096"/>
          </a:xfrm>
        </p:grpSpPr>
        <p:sp>
          <p:nvSpPr>
            <p:cNvPr id="5" name="TextBox 5"/>
            <p:cNvSpPr txBox="1"/>
            <p:nvPr/>
          </p:nvSpPr>
          <p:spPr>
            <a:xfrm>
              <a:off x="0" y="4560690"/>
              <a:ext cx="24496982" cy="4181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Completare e sistemare alcune sezioni dei documenti già redatti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Suddividere i compiti per ruoli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noProof="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Continuare la creazione di contenuti del file “Norme di Progetto”</a:t>
              </a:r>
            </a:p>
            <a:p>
              <a:pPr marL="988744" lvl="1" indent="-571500" algn="l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it-IT" sz="35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Aggiornamento glossario</a:t>
              </a:r>
              <a:endParaRPr lang="it-IT" sz="3500" noProof="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6005"/>
              <a:ext cx="26224497" cy="2455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it-IT" sz="12000" b="1" noProof="0" dirty="0">
                  <a:solidFill>
                    <a:srgbClr val="000000"/>
                  </a:solidFill>
                  <a:latin typeface="Goudy" panose="020B0604020202020204" charset="0"/>
                  <a:ea typeface="Fredoka"/>
                  <a:cs typeface="Fredoka"/>
                  <a:sym typeface="Fredoka"/>
                </a:rPr>
                <a:t>PROSSIME ATTIVITÀ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EDFC4036-2EFD-8F9B-FFB4-54D4BAAA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034" b="46739"/>
          <a:stretch>
            <a:fillRect/>
          </a:stretch>
        </p:blipFill>
        <p:spPr>
          <a:xfrm rot="-5400000" flipH="1">
            <a:off x="796991" y="-796988"/>
            <a:ext cx="3314701" cy="4908680"/>
          </a:xfrm>
          <a:prstGeom prst="rect">
            <a:avLst/>
          </a:prstGeom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D721561-D66A-8ADB-398C-BE4D6021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464989" y="1977212"/>
            <a:ext cx="5177943" cy="6747688"/>
            <a:chOff x="0" y="0"/>
            <a:chExt cx="1213495" cy="11674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57260" y="1977212"/>
            <a:ext cx="5177943" cy="6747688"/>
            <a:chOff x="0" y="0"/>
            <a:chExt cx="1213495" cy="1167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45068" y="1977212"/>
            <a:ext cx="5177943" cy="6747688"/>
            <a:chOff x="0" y="0"/>
            <a:chExt cx="1213495" cy="11674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 lang="it-IT" noProof="0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4989" y="1977212"/>
            <a:ext cx="5177943" cy="204546"/>
            <a:chOff x="0" y="0"/>
            <a:chExt cx="1213495" cy="479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57260" y="1977212"/>
            <a:ext cx="5177943" cy="204546"/>
            <a:chOff x="0" y="0"/>
            <a:chExt cx="1213495" cy="479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45068" y="1977212"/>
            <a:ext cx="5177943" cy="204546"/>
            <a:chOff x="0" y="0"/>
            <a:chExt cx="1213495" cy="479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it-IT" noProof="0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55133" y="2344330"/>
            <a:ext cx="3977729" cy="173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noProof="0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Dubbi su come procedere: </a:t>
            </a:r>
          </a:p>
          <a:p>
            <a:pPr algn="ctr">
              <a:lnSpc>
                <a:spcPct val="150000"/>
              </a:lnSpc>
            </a:pPr>
            <a:endParaRPr lang="it-IT" sz="2600" noProof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3237" y="3771900"/>
            <a:ext cx="3977729" cy="293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noProof="0" dirty="0">
                <a:solidFill>
                  <a:srgbClr val="000000"/>
                </a:solidFill>
                <a:latin typeface="Overpass" panose="020B0604020202020204" charset="0"/>
                <a:ea typeface="Montserrat"/>
                <a:cs typeface="Montserrat"/>
                <a:sym typeface="Montserrat"/>
              </a:rPr>
              <a:t>Difficoltà nel valutare la complessità reale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noProof="0" dirty="0">
                <a:solidFill>
                  <a:srgbClr val="000000"/>
                </a:solidFill>
                <a:latin typeface="Overpass" panose="020B0604020202020204" charset="0"/>
                <a:ea typeface="Montserrat"/>
                <a:cs typeface="Montserrat"/>
                <a:sym typeface="Montserrat"/>
              </a:rPr>
              <a:t>Gestione impegni universitari vs progetto</a:t>
            </a:r>
          </a:p>
          <a:p>
            <a:pPr algn="ctr">
              <a:lnSpc>
                <a:spcPct val="150000"/>
              </a:lnSpc>
            </a:pPr>
            <a:endParaRPr lang="it-IT" sz="2600" noProof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245174" y="2344330"/>
            <a:ext cx="3977729" cy="532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noProof="0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Idee da condividere: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D39454E-9071-55EE-5A3F-07C3D1EE76F0}"/>
              </a:ext>
            </a:extLst>
          </p:cNvPr>
          <p:cNvSpPr txBox="1"/>
          <p:nvPr/>
        </p:nvSpPr>
        <p:spPr>
          <a:xfrm>
            <a:off x="1117075" y="2344330"/>
            <a:ext cx="3925749" cy="62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600" b="1" i="1" dirty="0">
                <a:solidFill>
                  <a:srgbClr val="000000"/>
                </a:solidFill>
                <a:latin typeface="Montserrat Bold Italics"/>
                <a:sym typeface="Montserrat Bold Italics"/>
              </a:rPr>
              <a:t>Difficoltà incontrate: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102C9FF-0005-4966-C9CC-73A9118FFADD}"/>
              </a:ext>
            </a:extLst>
          </p:cNvPr>
          <p:cNvSpPr txBox="1"/>
          <p:nvPr/>
        </p:nvSpPr>
        <p:spPr>
          <a:xfrm>
            <a:off x="6691516" y="3766930"/>
            <a:ext cx="4904961" cy="1821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"/>
              </a:rPr>
              <a:t>Come gestire gli incontri con le aziende efficacemente?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endParaRPr lang="it-IT" sz="2600" dirty="0">
              <a:solidFill>
                <a:srgbClr val="000000"/>
              </a:solidFill>
              <a:latin typeface="Overpass" panose="020B0604020202020204" charset="0"/>
              <a:sym typeface="Montserrat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E2694B7-8DFD-79C9-9AB3-43D576A959DE}"/>
              </a:ext>
            </a:extLst>
          </p:cNvPr>
          <p:cNvSpPr txBox="1"/>
          <p:nvPr/>
        </p:nvSpPr>
        <p:spPr>
          <a:xfrm>
            <a:off x="12800132" y="3766930"/>
            <a:ext cx="4867811" cy="4222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"/>
              </a:rPr>
              <a:t>Template standard per documentazione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 Italics"/>
              </a:rPr>
              <a:t>Riunioni interne di allineamento ogni due giorni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it-IT" sz="2600" dirty="0">
                <a:solidFill>
                  <a:srgbClr val="000000"/>
                </a:solidFill>
                <a:latin typeface="Overpass" panose="020B0604020202020204" charset="0"/>
                <a:sym typeface="Montserrat Italics"/>
              </a:rPr>
              <a:t>Repository GitHub dove condividere i file e documenti utili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202</Words>
  <Application>Microsoft Office PowerPoint</Application>
  <PresentationFormat>Personalizzato</PresentationFormat>
  <Paragraphs>39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6" baseType="lpstr">
      <vt:lpstr>Montserrat Bold Italics</vt:lpstr>
      <vt:lpstr>Calibri</vt:lpstr>
      <vt:lpstr>Tenor Sans</vt:lpstr>
      <vt:lpstr>Wingdings</vt:lpstr>
      <vt:lpstr>Montserrat</vt:lpstr>
      <vt:lpstr>Overpass</vt:lpstr>
      <vt:lpstr>Neue Montreal Bold</vt:lpstr>
      <vt:lpstr>Aptos</vt:lpstr>
      <vt:lpstr>Neue Montreal</vt:lpstr>
      <vt:lpstr>Arial</vt:lpstr>
      <vt:lpstr>Goudy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di Gruppo</dc:title>
  <cp:lastModifiedBy>Marco Favero</cp:lastModifiedBy>
  <cp:revision>10</cp:revision>
  <dcterms:created xsi:type="dcterms:W3CDTF">2006-08-16T00:00:00Z</dcterms:created>
  <dcterms:modified xsi:type="dcterms:W3CDTF">2025-10-26T14:36:09Z</dcterms:modified>
  <dc:identifier>DAG2oYW1E2g</dc:identifier>
</cp:coreProperties>
</file>