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Fredoka" panose="020B0604020202020204" charset="0"/>
      <p:regular r:id="rId6"/>
    </p:embeddedFont>
    <p:embeddedFont>
      <p:font typeface="Goudy" panose="020B0604020202020204" charset="0"/>
      <p:regular r:id="rId7"/>
    </p:embeddedFont>
    <p:embeddedFont>
      <p:font typeface="Montserrat" panose="00000500000000000000" pitchFamily="2" charset="0"/>
      <p:regular r:id="rId8"/>
    </p:embeddedFont>
    <p:embeddedFont>
      <p:font typeface="Montserrat Bold Italics" panose="020B0604020202020204" charset="0"/>
      <p:regular r:id="rId9"/>
    </p:embeddedFont>
    <p:embeddedFont>
      <p:font typeface="Montserrat Italics" panose="020B0604020202020204" charset="0"/>
      <p:regular r:id="rId10"/>
    </p:embeddedFont>
    <p:embeddedFont>
      <p:font typeface="Neue Montreal" panose="020B0604020202020204" charset="0"/>
      <p:regular r:id="rId11"/>
    </p:embeddedFont>
    <p:embeddedFont>
      <p:font typeface="Neue Montreal Bold" panose="020B0604020202020204" charset="0"/>
      <p:regular r:id="rId12"/>
    </p:embeddedFont>
    <p:embeddedFont>
      <p:font typeface="Overpass" panose="020B0604020202020204" charset="0"/>
      <p:regular r:id="rId13"/>
    </p:embeddedFont>
    <p:embeddedFont>
      <p:font typeface="Tenor Sans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8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276655"/>
            <a:ext cx="2394262" cy="1141730"/>
            <a:chOff x="0" y="0"/>
            <a:chExt cx="630588" cy="3007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0588" cy="300703"/>
            </a:xfrm>
            <a:custGeom>
              <a:avLst/>
              <a:gdLst/>
              <a:ahLst/>
              <a:cxnLst/>
              <a:rect l="l" t="t" r="r" b="b"/>
              <a:pathLst>
                <a:path w="630588" h="300703">
                  <a:moveTo>
                    <a:pt x="0" y="0"/>
                  </a:moveTo>
                  <a:lnTo>
                    <a:pt x="630588" y="0"/>
                  </a:lnTo>
                  <a:lnTo>
                    <a:pt x="630588" y="300703"/>
                  </a:lnTo>
                  <a:lnTo>
                    <a:pt x="0" y="300703"/>
                  </a:lnTo>
                  <a:close/>
                </a:path>
              </a:pathLst>
            </a:custGeom>
            <a:solidFill>
              <a:srgbClr val="98C4E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630588" cy="357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b="1">
                  <a:solidFill>
                    <a:srgbClr val="000000"/>
                  </a:solidFill>
                  <a:latin typeface="Neue Montreal Bold"/>
                  <a:ea typeface="Neue Montreal Bold"/>
                  <a:cs typeface="Neue Montreal Bold"/>
                  <a:sym typeface="Neue Montreal Bold"/>
                </a:rPr>
                <a:t>GRUPPO 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6856440" y="0"/>
            <a:ext cx="1431560" cy="10287000"/>
            <a:chOff x="0" y="0"/>
            <a:chExt cx="377036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77036" cy="2709333"/>
            </a:xfrm>
            <a:custGeom>
              <a:avLst/>
              <a:gdLst/>
              <a:ahLst/>
              <a:cxnLst/>
              <a:rect l="l" t="t" r="r" b="b"/>
              <a:pathLst>
                <a:path w="377036" h="2709333">
                  <a:moveTo>
                    <a:pt x="0" y="0"/>
                  </a:moveTo>
                  <a:lnTo>
                    <a:pt x="377036" y="0"/>
                  </a:lnTo>
                  <a:lnTo>
                    <a:pt x="37703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FF3B4B">
                    <a:alpha val="100000"/>
                  </a:srgbClr>
                </a:gs>
                <a:gs pos="100000">
                  <a:srgbClr val="98C4EC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7703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0283" y="204006"/>
            <a:ext cx="1852447" cy="1852447"/>
          </a:xfrm>
          <a:custGeom>
            <a:avLst/>
            <a:gdLst/>
            <a:ahLst/>
            <a:cxnLst/>
            <a:rect l="l" t="t" r="r" b="b"/>
            <a:pathLst>
              <a:path w="1852447" h="1852447">
                <a:moveTo>
                  <a:pt x="0" y="0"/>
                </a:moveTo>
                <a:lnTo>
                  <a:pt x="1852447" y="0"/>
                </a:lnTo>
                <a:lnTo>
                  <a:pt x="1852447" y="1852447"/>
                </a:lnTo>
                <a:lnTo>
                  <a:pt x="0" y="18524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14698361" y="7851519"/>
            <a:ext cx="1992001" cy="1992001"/>
          </a:xfrm>
          <a:custGeom>
            <a:avLst/>
            <a:gdLst/>
            <a:ahLst/>
            <a:cxnLst/>
            <a:rect l="l" t="t" r="r" b="b"/>
            <a:pathLst>
              <a:path w="1992001" h="1992001">
                <a:moveTo>
                  <a:pt x="0" y="0"/>
                </a:moveTo>
                <a:lnTo>
                  <a:pt x="1992002" y="0"/>
                </a:lnTo>
                <a:lnTo>
                  <a:pt x="1992002" y="1992001"/>
                </a:lnTo>
                <a:lnTo>
                  <a:pt x="0" y="19920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TextBox 10"/>
          <p:cNvSpPr txBox="1"/>
          <p:nvPr/>
        </p:nvSpPr>
        <p:spPr>
          <a:xfrm>
            <a:off x="1028700" y="3105150"/>
            <a:ext cx="14665662" cy="409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399"/>
              </a:lnSpc>
            </a:pPr>
            <a:r>
              <a:rPr lang="en-US" sz="15999" spc="-959">
                <a:solidFill>
                  <a:srgbClr val="000000"/>
                </a:solidFill>
                <a:latin typeface="Goudy"/>
                <a:ea typeface="Goudy"/>
                <a:cs typeface="Goudy"/>
                <a:sym typeface="Goudy"/>
              </a:rPr>
              <a:t>DIARIO DI BORDO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60349" y="681623"/>
            <a:ext cx="3272849" cy="954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9"/>
              </a:lnSpc>
            </a:pPr>
            <a:r>
              <a:rPr lang="en-US" sz="2713">
                <a:solidFill>
                  <a:srgbClr val="000000"/>
                </a:solidFill>
                <a:latin typeface="Tenor Sans"/>
                <a:ea typeface="Tenor Sans"/>
                <a:cs typeface="Tenor Sans"/>
                <a:sym typeface="Tenor Sans"/>
              </a:rPr>
              <a:t>UNIVERSITÁ DEGLI STUDI DI PADOVA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53182" y="8229030"/>
            <a:ext cx="9381636" cy="118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1">
                <a:solidFill>
                  <a:srgbClr val="000000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Team:</a:t>
            </a:r>
            <a:r>
              <a:rPr lang="en-US" sz="2300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 Alberto Autiero, Marco Favero, Alberto Pignat, Marco Piro, Linor Sadè, Leonardo Salviato, Luca Slongo</a:t>
            </a:r>
          </a:p>
          <a:p>
            <a:pPr algn="l">
              <a:lnSpc>
                <a:spcPts val="3220"/>
              </a:lnSpc>
            </a:pPr>
            <a:r>
              <a:rPr lang="en-US" sz="2300" b="1">
                <a:solidFill>
                  <a:srgbClr val="000000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Docente: </a:t>
            </a:r>
            <a:r>
              <a:rPr lang="en-US" sz="2300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Tullio Vardanega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62989" t="67035"/>
          <a:stretch>
            <a:fillRect/>
          </a:stretch>
        </p:blipFill>
        <p:spPr>
          <a:xfrm>
            <a:off x="14955704" y="7197948"/>
            <a:ext cx="3468258" cy="308905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r="64034" b="46739"/>
          <a:stretch>
            <a:fillRect/>
          </a:stretch>
        </p:blipFill>
        <p:spPr>
          <a:xfrm rot="-5400000" flipH="1">
            <a:off x="1041561" y="-1041561"/>
            <a:ext cx="4331879" cy="6415001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360731" y="208677"/>
            <a:ext cx="17566537" cy="9899725"/>
            <a:chOff x="0" y="471724"/>
            <a:chExt cx="23422050" cy="13199631"/>
          </a:xfrm>
        </p:grpSpPr>
        <p:sp>
          <p:nvSpPr>
            <p:cNvPr id="5" name="TextBox 5"/>
            <p:cNvSpPr txBox="1"/>
            <p:nvPr/>
          </p:nvSpPr>
          <p:spPr>
            <a:xfrm>
              <a:off x="0" y="2760250"/>
              <a:ext cx="21879144" cy="10911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89056" lvl="1" indent="-244528" algn="l">
                <a:lnSpc>
                  <a:spcPct val="150000"/>
                </a:lnSpc>
                <a:buFont typeface="Arial"/>
                <a:buChar char="•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Scelto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il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nome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del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gruppo</a:t>
              </a:r>
              <a:endParaRPr lang="en-US" sz="210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  <a:p>
              <a:pPr marL="489056" lvl="1" indent="-244528" algn="l">
                <a:lnSpc>
                  <a:spcPct val="150000"/>
                </a:lnSpc>
                <a:buFont typeface="Arial"/>
                <a:buChar char="•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Creato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il logo e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l’email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del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gruppo</a:t>
              </a:r>
              <a:endParaRPr lang="en-US" sz="210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  <a:p>
              <a:pPr marL="489056" lvl="1" indent="-244528" algn="l">
                <a:lnSpc>
                  <a:spcPct val="150000"/>
                </a:lnSpc>
                <a:buFont typeface="Arial"/>
                <a:buChar char="•"/>
              </a:pP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Definite le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tecnologie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da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usare</a:t>
              </a:r>
              <a:endParaRPr lang="en-US" sz="210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  <a:p>
              <a:pPr marL="489056" lvl="1" indent="-244528" algn="l">
                <a:lnSpc>
                  <a:spcPct val="150000"/>
                </a:lnSpc>
                <a:buFont typeface="Arial"/>
                <a:buChar char="•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Valutati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tutti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i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capitolati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disponibili</a:t>
              </a:r>
              <a:endParaRPr lang="en-US" sz="210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  <a:p>
              <a:pPr marL="489056" lvl="1" indent="-244528" algn="l">
                <a:lnSpc>
                  <a:spcPct val="150000"/>
                </a:lnSpc>
                <a:buFont typeface="Arial"/>
                <a:buChar char="•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Inviate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email e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avuto</a:t>
              </a:r>
              <a:r>
                <a:rPr lang="en-US" sz="210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incontri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con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con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le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seguenti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Aziende</a:t>
              </a:r>
              <a:endParaRPr lang="en-US" sz="210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  <a:p>
              <a:pPr marL="1250950" lvl="1" indent="-528638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Zucchetti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S.P.A</a:t>
              </a:r>
            </a:p>
            <a:p>
              <a:pPr marL="1250950" lvl="1" indent="-528638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Miriade</a:t>
              </a:r>
              <a:endParaRPr lang="en-US" sz="210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  <a:p>
              <a:pPr marL="1250950" lvl="1" indent="-528638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M31</a:t>
              </a:r>
            </a:p>
            <a:p>
              <a:pPr marL="1250950" lvl="1" indent="-528638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Eggon</a:t>
              </a:r>
              <a:endParaRPr lang="en-US" sz="210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  <a:p>
              <a:pPr marL="1250950" lvl="1" indent="-528638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Vimar</a:t>
              </a:r>
              <a:endParaRPr lang="en-US" sz="210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  <a:p>
              <a:pPr marL="489056" lvl="1" indent="-244528" algn="l">
                <a:lnSpc>
                  <a:spcPct val="150000"/>
                </a:lnSpc>
                <a:buFont typeface="Arial"/>
                <a:buChar char="•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Analisi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dettagliata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di tutti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i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capitolati</a:t>
              </a:r>
              <a:endParaRPr lang="en-US" sz="210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  <a:p>
              <a:pPr marL="489056" lvl="1" indent="-244528" algn="l">
                <a:lnSpc>
                  <a:spcPct val="150000"/>
                </a:lnSpc>
                <a:buFont typeface="Arial"/>
                <a:buChar char="•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Scelta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finale: C9 - View4Life (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Vimar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)</a:t>
              </a:r>
            </a:p>
            <a:p>
              <a:pPr marL="489056" lvl="1" indent="-244528" algn="l">
                <a:lnSpc>
                  <a:spcPct val="150000"/>
                </a:lnSpc>
                <a:buFont typeface="Arial"/>
                <a:buChar char="•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Candidatura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formale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per il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capitolato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C9</a:t>
              </a:r>
            </a:p>
            <a:p>
              <a:pPr marL="489056" lvl="1" indent="-244528" algn="l">
                <a:lnSpc>
                  <a:spcPct val="150000"/>
                </a:lnSpc>
                <a:buFont typeface="Arial"/>
                <a:buChar char="•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Dichiarazione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degli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impegni</a:t>
              </a:r>
              <a:endParaRPr lang="en-US" sz="210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  <a:p>
              <a:pPr marL="489056" lvl="1" indent="-244528" algn="l">
                <a:lnSpc>
                  <a:spcPct val="150000"/>
                </a:lnSpc>
                <a:buFont typeface="Arial"/>
                <a:buChar char="•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Iniziato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a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scrivere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il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glossario</a:t>
              </a:r>
              <a:endParaRPr lang="en-US" sz="210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  <a:p>
              <a:pPr marL="489056" lvl="1" indent="-244528" algn="l">
                <a:lnSpc>
                  <a:spcPct val="150000"/>
                </a:lnSpc>
                <a:buFont typeface="Arial"/>
                <a:buChar char="•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Abbiamo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creato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il nostro repository GitHub</a:t>
              </a:r>
            </a:p>
            <a:p>
              <a:pPr marL="489056" lvl="1" indent="-244528" algn="l">
                <a:lnSpc>
                  <a:spcPct val="150000"/>
                </a:lnSpc>
                <a:buFont typeface="Arial"/>
                <a:buChar char="•"/>
              </a:pP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Abbiamo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creato</a:t>
              </a:r>
              <a:r>
                <a:rPr lang="en-US" sz="2100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il </a:t>
              </a:r>
              <a:r>
                <a:rPr lang="en-US" sz="2100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sito</a:t>
              </a:r>
              <a:endParaRPr lang="en-US" sz="2100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71724"/>
              <a:ext cx="23422050" cy="257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5212"/>
                </a:lnSpc>
              </a:pPr>
              <a:r>
                <a:rPr lang="en-US" sz="12677" dirty="0">
                  <a:solidFill>
                    <a:srgbClr val="000000"/>
                  </a:solidFill>
                  <a:latin typeface="Fredoka"/>
                  <a:ea typeface="Fredoka"/>
                  <a:cs typeface="Fredoka"/>
                  <a:sym typeface="Fredoka"/>
                </a:rPr>
                <a:t>ATTIVITÁ SVOLTE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62989" t="67035"/>
          <a:stretch>
            <a:fillRect/>
          </a:stretch>
        </p:blipFill>
        <p:spPr>
          <a:xfrm>
            <a:off x="14955704" y="7197948"/>
            <a:ext cx="3468258" cy="308905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r="64034" b="46739"/>
          <a:stretch>
            <a:fillRect/>
          </a:stretch>
        </p:blipFill>
        <p:spPr>
          <a:xfrm rot="-5400000" flipH="1">
            <a:off x="1041561" y="-1041561"/>
            <a:ext cx="4331879" cy="6415001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07205" y="186979"/>
            <a:ext cx="19668373" cy="5699202"/>
            <a:chOff x="0" y="-16005"/>
            <a:chExt cx="26224497" cy="7598936"/>
          </a:xfrm>
        </p:grpSpPr>
        <p:sp>
          <p:nvSpPr>
            <p:cNvPr id="5" name="TextBox 5"/>
            <p:cNvSpPr txBox="1"/>
            <p:nvPr/>
          </p:nvSpPr>
          <p:spPr>
            <a:xfrm>
              <a:off x="0" y="4154985"/>
              <a:ext cx="24496982" cy="34279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34487" lvl="1" indent="-417243" algn="l">
                <a:lnSpc>
                  <a:spcPct val="150000"/>
                </a:lnSpc>
                <a:buFont typeface="Arial"/>
                <a:buChar char="•"/>
              </a:pP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Completare</a:t>
              </a:r>
              <a:r>
                <a:rPr lang="en-US" sz="3865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e </a:t>
              </a: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sistemare</a:t>
              </a:r>
              <a:r>
                <a:rPr lang="en-US" sz="3865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alcune</a:t>
              </a:r>
              <a:r>
                <a:rPr lang="en-US" sz="3865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sezioni</a:t>
              </a:r>
              <a:r>
                <a:rPr lang="en-US" sz="3865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dei</a:t>
              </a:r>
              <a:r>
                <a:rPr lang="en-US" sz="3865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documenti</a:t>
              </a:r>
              <a:endParaRPr lang="en-US" sz="3865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  <a:p>
              <a:pPr marL="834487" lvl="1" indent="-417243" algn="l">
                <a:lnSpc>
                  <a:spcPct val="150000"/>
                </a:lnSpc>
                <a:buFont typeface="Arial"/>
                <a:buChar char="•"/>
              </a:pP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Suddividere</a:t>
              </a:r>
              <a:r>
                <a:rPr lang="en-US" sz="3865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i</a:t>
              </a:r>
              <a:r>
                <a:rPr lang="en-US" sz="3865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compiti</a:t>
              </a:r>
              <a:r>
                <a:rPr lang="en-US" sz="3865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per </a:t>
              </a: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ruoli</a:t>
              </a:r>
              <a:endParaRPr lang="en-US" sz="3865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  <a:p>
              <a:pPr marL="834487" lvl="1" indent="-417243" algn="l">
                <a:lnSpc>
                  <a:spcPct val="150000"/>
                </a:lnSpc>
                <a:buFont typeface="Arial"/>
                <a:buChar char="•"/>
              </a:pP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Definizione</a:t>
              </a:r>
              <a:r>
                <a:rPr lang="en-US" sz="3865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requisiti</a:t>
              </a:r>
              <a:r>
                <a:rPr lang="en-US" sz="3865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tecnici</a:t>
              </a:r>
              <a:r>
                <a:rPr lang="en-US" sz="3865" dirty="0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  <a:r>
                <a:rPr lang="en-US" sz="3865" dirty="0" err="1">
                  <a:solidFill>
                    <a:srgbClr val="000000"/>
                  </a:solidFill>
                  <a:latin typeface="Overpass"/>
                  <a:ea typeface="Overpass"/>
                  <a:cs typeface="Overpass"/>
                  <a:sym typeface="Overpass"/>
                </a:rPr>
                <a:t>specifici</a:t>
              </a:r>
              <a:endParaRPr lang="en-US" sz="3865" dirty="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6005"/>
              <a:ext cx="26224497" cy="257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5212"/>
                </a:lnSpc>
              </a:pPr>
              <a:r>
                <a:rPr lang="en-US" sz="12677">
                  <a:solidFill>
                    <a:srgbClr val="000000"/>
                  </a:solidFill>
                  <a:latin typeface="Fredoka"/>
                  <a:ea typeface="Fredoka"/>
                  <a:cs typeface="Fredoka"/>
                  <a:sym typeface="Fredoka"/>
                </a:rPr>
                <a:t>PROSSIME ATTIVITÁ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4989" y="1977212"/>
            <a:ext cx="5177943" cy="4981271"/>
            <a:chOff x="0" y="0"/>
            <a:chExt cx="1213495" cy="11674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3495" cy="1167403"/>
            </a:xfrm>
            <a:custGeom>
              <a:avLst/>
              <a:gdLst/>
              <a:ahLst/>
              <a:cxnLst/>
              <a:rect l="l" t="t" r="r" b="b"/>
              <a:pathLst>
                <a:path w="1213495" h="1167403">
                  <a:moveTo>
                    <a:pt x="0" y="0"/>
                  </a:moveTo>
                  <a:lnTo>
                    <a:pt x="1213495" y="0"/>
                  </a:lnTo>
                  <a:lnTo>
                    <a:pt x="1213495" y="1167403"/>
                  </a:lnTo>
                  <a:lnTo>
                    <a:pt x="0" y="1167403"/>
                  </a:lnTo>
                  <a:close/>
                </a:path>
              </a:pathLst>
            </a:custGeom>
            <a:solidFill>
              <a:srgbClr val="F0EBE3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13495" cy="1205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557260" y="1977212"/>
            <a:ext cx="5177943" cy="4981271"/>
            <a:chOff x="0" y="0"/>
            <a:chExt cx="1213495" cy="11674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13495" cy="1167403"/>
            </a:xfrm>
            <a:custGeom>
              <a:avLst/>
              <a:gdLst/>
              <a:ahLst/>
              <a:cxnLst/>
              <a:rect l="l" t="t" r="r" b="b"/>
              <a:pathLst>
                <a:path w="1213495" h="1167403">
                  <a:moveTo>
                    <a:pt x="0" y="0"/>
                  </a:moveTo>
                  <a:lnTo>
                    <a:pt x="1213495" y="0"/>
                  </a:lnTo>
                  <a:lnTo>
                    <a:pt x="1213495" y="1167403"/>
                  </a:lnTo>
                  <a:lnTo>
                    <a:pt x="0" y="1167403"/>
                  </a:lnTo>
                  <a:close/>
                </a:path>
              </a:pathLst>
            </a:custGeom>
            <a:solidFill>
              <a:srgbClr val="F0EBE3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13495" cy="1205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1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645068" y="1977212"/>
            <a:ext cx="5177943" cy="4981271"/>
            <a:chOff x="0" y="0"/>
            <a:chExt cx="1213495" cy="11674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3495" cy="1167403"/>
            </a:xfrm>
            <a:custGeom>
              <a:avLst/>
              <a:gdLst/>
              <a:ahLst/>
              <a:cxnLst/>
              <a:rect l="l" t="t" r="r" b="b"/>
              <a:pathLst>
                <a:path w="1213495" h="1167403">
                  <a:moveTo>
                    <a:pt x="0" y="0"/>
                  </a:moveTo>
                  <a:lnTo>
                    <a:pt x="1213495" y="0"/>
                  </a:lnTo>
                  <a:lnTo>
                    <a:pt x="1213495" y="1167403"/>
                  </a:lnTo>
                  <a:lnTo>
                    <a:pt x="0" y="1167403"/>
                  </a:lnTo>
                  <a:close/>
                </a:path>
              </a:pathLst>
            </a:custGeom>
            <a:solidFill>
              <a:srgbClr val="F0EBE3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213495" cy="1205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1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64989" y="1977212"/>
            <a:ext cx="5177943" cy="204546"/>
            <a:chOff x="0" y="0"/>
            <a:chExt cx="1213495" cy="4793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13495" cy="47937"/>
            </a:xfrm>
            <a:custGeom>
              <a:avLst/>
              <a:gdLst/>
              <a:ahLst/>
              <a:cxnLst/>
              <a:rect l="l" t="t" r="r" b="b"/>
              <a:pathLst>
                <a:path w="1213495" h="47937">
                  <a:moveTo>
                    <a:pt x="0" y="0"/>
                  </a:moveTo>
                  <a:lnTo>
                    <a:pt x="1213495" y="0"/>
                  </a:lnTo>
                  <a:lnTo>
                    <a:pt x="1213495" y="47937"/>
                  </a:lnTo>
                  <a:lnTo>
                    <a:pt x="0" y="479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213495" cy="860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557260" y="1977212"/>
            <a:ext cx="5177943" cy="204546"/>
            <a:chOff x="0" y="0"/>
            <a:chExt cx="1213495" cy="4793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13495" cy="47937"/>
            </a:xfrm>
            <a:custGeom>
              <a:avLst/>
              <a:gdLst/>
              <a:ahLst/>
              <a:cxnLst/>
              <a:rect l="l" t="t" r="r" b="b"/>
              <a:pathLst>
                <a:path w="1213495" h="47937">
                  <a:moveTo>
                    <a:pt x="0" y="0"/>
                  </a:moveTo>
                  <a:lnTo>
                    <a:pt x="1213495" y="0"/>
                  </a:lnTo>
                  <a:lnTo>
                    <a:pt x="1213495" y="47937"/>
                  </a:lnTo>
                  <a:lnTo>
                    <a:pt x="0" y="479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213495" cy="860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645068" y="1977212"/>
            <a:ext cx="5177943" cy="204546"/>
            <a:chOff x="0" y="0"/>
            <a:chExt cx="1213495" cy="4793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13495" cy="47937"/>
            </a:xfrm>
            <a:custGeom>
              <a:avLst/>
              <a:gdLst/>
              <a:ahLst/>
              <a:cxnLst/>
              <a:rect l="l" t="t" r="r" b="b"/>
              <a:pathLst>
                <a:path w="1213495" h="47937">
                  <a:moveTo>
                    <a:pt x="0" y="0"/>
                  </a:moveTo>
                  <a:lnTo>
                    <a:pt x="1213495" y="0"/>
                  </a:lnTo>
                  <a:lnTo>
                    <a:pt x="1213495" y="47937"/>
                  </a:lnTo>
                  <a:lnTo>
                    <a:pt x="0" y="479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213495" cy="860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7157367" y="2867632"/>
            <a:ext cx="3977729" cy="3681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22" b="1" i="1" dirty="0" err="1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Dubbi</a:t>
            </a:r>
            <a:r>
              <a:rPr lang="en-US" sz="2022" b="1" i="1" dirty="0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</a:t>
            </a:r>
            <a:r>
              <a:rPr lang="en-US" sz="2022" b="1" i="1" dirty="0" err="1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su</a:t>
            </a:r>
            <a:r>
              <a:rPr lang="en-US" sz="2022" b="1" i="1" dirty="0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come </a:t>
            </a:r>
            <a:r>
              <a:rPr lang="en-US" sz="2022" b="1" i="1" dirty="0" err="1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procedere</a:t>
            </a:r>
            <a:r>
              <a:rPr lang="en-US" sz="2022" b="1" i="1" dirty="0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: </a:t>
            </a:r>
          </a:p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Quanto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possiamo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negoziare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requisiti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con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l’Azienda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Come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gestire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gli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incontri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con le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aziende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efficacemente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  <a:p>
            <a:pPr algn="ctr">
              <a:lnSpc>
                <a:spcPct val="150000"/>
              </a:lnSpc>
            </a:pPr>
            <a:endParaRPr lang="en-US" sz="2022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65096" y="2867632"/>
            <a:ext cx="3977729" cy="274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22" b="1" i="1" dirty="0" err="1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Difficoltà</a:t>
            </a:r>
            <a:r>
              <a:rPr lang="en-US" sz="2022" b="1" i="1" dirty="0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</a:t>
            </a:r>
            <a:r>
              <a:rPr lang="en-US" sz="2022" b="1" i="1" dirty="0" err="1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incontrate</a:t>
            </a:r>
            <a:r>
              <a:rPr lang="en-US" sz="2022" b="1" i="1" dirty="0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: </a:t>
            </a:r>
          </a:p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Difficoltà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nel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valutare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complessità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reale</a:t>
            </a:r>
            <a:endParaRPr lang="en-US" sz="2022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Gestione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impegni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universitari</a:t>
            </a: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vs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progetto</a:t>
            </a:r>
            <a:endParaRPr lang="en-US" sz="2022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50000"/>
              </a:lnSpc>
            </a:pPr>
            <a:endParaRPr lang="en-US" sz="2022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3245175" y="2867632"/>
            <a:ext cx="3977729" cy="3681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22" b="1" i="1" dirty="0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Idee da </a:t>
            </a:r>
            <a:r>
              <a:rPr lang="en-US" sz="2022" b="1" i="1" dirty="0" err="1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condividere</a:t>
            </a:r>
            <a:r>
              <a:rPr lang="en-US" sz="2022" b="1" i="1" dirty="0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: </a:t>
            </a:r>
          </a:p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r>
              <a:rPr lang="en-US" sz="2022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Template standard per </a:t>
            </a:r>
            <a:r>
              <a:rPr lang="en-US" sz="2022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verbali</a:t>
            </a:r>
            <a:endParaRPr lang="en-US" sz="2022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r>
              <a:rPr lang="en-US" sz="2022" i="1" dirty="0" err="1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Riunioni</a:t>
            </a:r>
            <a:r>
              <a:rPr lang="en-US" sz="2022" i="1" dirty="0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interne di </a:t>
            </a:r>
            <a:r>
              <a:rPr lang="en-US" sz="2022" i="1" dirty="0" err="1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un’ora</a:t>
            </a:r>
            <a:r>
              <a:rPr lang="en-US" sz="2022" i="1" dirty="0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ogni due </a:t>
            </a:r>
            <a:r>
              <a:rPr lang="en-US" sz="2022" i="1" dirty="0" err="1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giorni</a:t>
            </a:r>
            <a:endParaRPr lang="en-US" sz="2022" i="1" dirty="0">
              <a:solidFill>
                <a:srgbClr val="000000"/>
              </a:solidFill>
              <a:latin typeface="Montserrat Italics"/>
              <a:ea typeface="Montserrat Italics"/>
              <a:cs typeface="Montserrat Italics"/>
              <a:sym typeface="Montserrat Italics"/>
            </a:endParaRPr>
          </a:p>
          <a:p>
            <a:pPr marL="436733" lvl="1" indent="-218366" algn="l">
              <a:lnSpc>
                <a:spcPct val="150000"/>
              </a:lnSpc>
              <a:buFont typeface="Arial"/>
              <a:buChar char="•"/>
            </a:pPr>
            <a:r>
              <a:rPr lang="en-US" sz="2022" i="1" dirty="0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Repository GitHub dove </a:t>
            </a:r>
            <a:r>
              <a:rPr lang="en-US" sz="2022" i="1" dirty="0" err="1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condividere</a:t>
            </a:r>
            <a:r>
              <a:rPr lang="en-US" sz="2022" i="1" dirty="0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</a:t>
            </a:r>
            <a:r>
              <a:rPr lang="en-US" sz="2022" i="1" dirty="0" err="1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i</a:t>
            </a:r>
            <a:r>
              <a:rPr lang="en-US" sz="2022" i="1" dirty="0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file e </a:t>
            </a:r>
            <a:r>
              <a:rPr lang="en-US" sz="2022" i="1" dirty="0" err="1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documenti</a:t>
            </a:r>
            <a:r>
              <a:rPr lang="en-US" sz="2022" i="1" dirty="0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</a:t>
            </a:r>
            <a:r>
              <a:rPr lang="en-US" sz="2022" i="1" dirty="0" err="1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utili</a:t>
            </a:r>
            <a:endParaRPr lang="en-US" sz="2022" i="1" dirty="0">
              <a:solidFill>
                <a:srgbClr val="000000"/>
              </a:solidFill>
              <a:latin typeface="Montserrat Italics"/>
              <a:ea typeface="Montserrat Italics"/>
              <a:cs typeface="Montserrat Italics"/>
              <a:sym typeface="Montserrat Itali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196</Words>
  <Application>Microsoft Office PowerPoint</Application>
  <PresentationFormat>Personalizzato</PresentationFormat>
  <Paragraphs>37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7" baseType="lpstr">
      <vt:lpstr>Overpass</vt:lpstr>
      <vt:lpstr>Goudy</vt:lpstr>
      <vt:lpstr>Calibri</vt:lpstr>
      <vt:lpstr>Montserrat</vt:lpstr>
      <vt:lpstr>Wingdings</vt:lpstr>
      <vt:lpstr>Neue Montreal Bold</vt:lpstr>
      <vt:lpstr>Fredoka</vt:lpstr>
      <vt:lpstr>Neue Montreal</vt:lpstr>
      <vt:lpstr>Montserrat Italics</vt:lpstr>
      <vt:lpstr>Tenor Sans</vt:lpstr>
      <vt:lpstr>Arial</vt:lpstr>
      <vt:lpstr>Montserrat Bold Italics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 di Gruppo</dc:title>
  <cp:lastModifiedBy>Alberto Autiero</cp:lastModifiedBy>
  <cp:revision>4</cp:revision>
  <dcterms:created xsi:type="dcterms:W3CDTF">2006-08-16T00:00:00Z</dcterms:created>
  <dcterms:modified xsi:type="dcterms:W3CDTF">2025-10-25T08:17:41Z</dcterms:modified>
  <dc:identifier>DAG2oYW1E2g</dc:identifier>
</cp:coreProperties>
</file>