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BD3A9CA-E282-4A47-97B5-AA4DBF40CD1D}">
  <a:tblStyle styleId="{9BD3A9CA-E282-4A47-97B5-AA4DBF40CD1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Mon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5abb17e8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5abb17e8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5abb17e8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5abb17e8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5abb17e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75abb17e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5abb17e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5abb17e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5abb17e8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5abb17e8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5abb17e8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5abb17e8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5abb17e8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5abb17e8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5abb17e8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5abb17e8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5abb17e8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5abb17e8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5abb17e8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5abb17e8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Lecture 3: Variables, Input/Output, Operators &amp; Type Casting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11700" y="447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6164">
                <a:solidFill>
                  <a:schemeClr val="dk1"/>
                </a:solidFill>
              </a:rPr>
              <a:t>✅ Example</a:t>
            </a:r>
            <a:endParaRPr b="1" sz="616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616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964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double d = 45.67;</a:t>
            </a:r>
            <a:endParaRPr sz="5964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964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 a = (int) d;    // double → int (decimal part lost)</a:t>
            </a:r>
            <a:endParaRPr sz="5964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964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System.out.println(a);  // 45</a:t>
            </a:r>
            <a:endParaRPr sz="5964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964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964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long big = 130;</a:t>
            </a:r>
            <a:endParaRPr sz="5964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964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byte small = (byte) big; // long → byte (overflow possible)</a:t>
            </a:r>
            <a:endParaRPr sz="5964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964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System.out.println(small);  // -126</a:t>
            </a:r>
            <a:endParaRPr sz="5964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chemeClr val="dk1"/>
                </a:solidFill>
              </a:rPr>
              <a:t>Practice Question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📌 Write a program that asks the user for their age, adds 5 years to it, and prints the result.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78100"/>
            <a:ext cx="8520600" cy="52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2405">
                <a:solidFill>
                  <a:schemeClr val="dk1"/>
                </a:solidFill>
              </a:rPr>
              <a:t>Variables in Java</a:t>
            </a:r>
            <a:endParaRPr b="1" sz="2405">
              <a:solidFill>
                <a:schemeClr val="dk1"/>
              </a:solidFill>
            </a:endParaRPr>
          </a:p>
          <a:p>
            <a:pPr indent="-3705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35"/>
              <a:buChar char="●"/>
            </a:pPr>
            <a:r>
              <a:rPr lang="en" sz="2235">
                <a:solidFill>
                  <a:schemeClr val="dk1"/>
                </a:solidFill>
              </a:rPr>
              <a:t>Variable = A container to store data</a:t>
            </a:r>
            <a:endParaRPr sz="2235">
              <a:solidFill>
                <a:schemeClr val="dk1"/>
              </a:solidFill>
            </a:endParaRPr>
          </a:p>
          <a:p>
            <a:pPr indent="-3705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35"/>
              <a:buChar char="●"/>
            </a:pPr>
            <a:r>
              <a:rPr lang="en" sz="2235">
                <a:solidFill>
                  <a:schemeClr val="dk1"/>
                </a:solidFill>
              </a:rPr>
              <a:t>Syntax: </a:t>
            </a:r>
            <a:r>
              <a:rPr lang="en" sz="22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datatype variableName = value;</a:t>
            </a:r>
            <a:endParaRPr sz="223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235">
                <a:solidFill>
                  <a:schemeClr val="dk1"/>
                </a:solidFill>
              </a:rPr>
              <a:t>Examples:</a:t>
            </a:r>
            <a:endParaRPr sz="2235">
              <a:solidFill>
                <a:schemeClr val="dk1"/>
              </a:solidFill>
            </a:endParaRPr>
          </a:p>
          <a:p>
            <a:pPr indent="0" lvl="0" marL="3200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br>
              <a:rPr lang="en" sz="2235">
                <a:solidFill>
                  <a:schemeClr val="dk1"/>
                </a:solidFill>
              </a:rPr>
            </a:br>
            <a:r>
              <a:rPr lang="en" sz="2235">
                <a:solidFill>
                  <a:schemeClr val="dk1"/>
                </a:solidFill>
              </a:rPr>
              <a:t>-&gt; </a:t>
            </a:r>
            <a:r>
              <a:rPr lang="en" sz="22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 age = 20;</a:t>
            </a:r>
            <a:endParaRPr sz="223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2743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2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-&gt;double price = 99.5;</a:t>
            </a:r>
            <a:endParaRPr sz="223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200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2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-&gt;char grade = 'A';</a:t>
            </a:r>
            <a:endParaRPr sz="223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200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2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-&gt;String name = "Pooja";</a:t>
            </a:r>
            <a:endParaRPr sz="223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200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-&gt;boolean isStudent = tr</a:t>
            </a:r>
            <a:r>
              <a:rPr lang="en" sz="22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ue;</a:t>
            </a:r>
            <a:endParaRPr sz="223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206750" y="328000"/>
            <a:ext cx="398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chemeClr val="dk1"/>
                </a:solidFill>
              </a:rPr>
              <a:t> </a:t>
            </a:r>
            <a:r>
              <a:rPr b="1" lang="en" sz="9331">
                <a:solidFill>
                  <a:schemeClr val="dk1"/>
                </a:solidFill>
              </a:rPr>
              <a:t>Data Types in Java:-</a:t>
            </a:r>
            <a:endParaRPr b="1" sz="933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773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7531">
                <a:solidFill>
                  <a:schemeClr val="dk1"/>
                </a:solidFill>
              </a:rPr>
              <a:t>Primitive Data Types                                          </a:t>
            </a:r>
            <a:endParaRPr b="1" sz="7531">
              <a:solidFill>
                <a:schemeClr val="dk1"/>
              </a:solidFill>
            </a:endParaRPr>
          </a:p>
          <a:p>
            <a:pPr indent="-348169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7531">
                <a:solidFill>
                  <a:schemeClr val="dk1"/>
                </a:solidFill>
              </a:rPr>
              <a:t>int → whole numbers</a:t>
            </a:r>
            <a:br>
              <a:rPr lang="en" sz="7531">
                <a:solidFill>
                  <a:schemeClr val="dk1"/>
                </a:solidFill>
              </a:rPr>
            </a:br>
            <a:endParaRPr sz="7531">
              <a:solidFill>
                <a:schemeClr val="dk1"/>
              </a:solidFill>
            </a:endParaRPr>
          </a:p>
          <a:p>
            <a:pPr indent="-34816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7531">
                <a:solidFill>
                  <a:schemeClr val="dk1"/>
                </a:solidFill>
              </a:rPr>
              <a:t>double → decimal numbers</a:t>
            </a:r>
            <a:br>
              <a:rPr lang="en" sz="7531">
                <a:solidFill>
                  <a:schemeClr val="dk1"/>
                </a:solidFill>
              </a:rPr>
            </a:br>
            <a:endParaRPr sz="7531">
              <a:solidFill>
                <a:schemeClr val="dk1"/>
              </a:solidFill>
            </a:endParaRPr>
          </a:p>
          <a:p>
            <a:pPr indent="-34816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7531">
                <a:solidFill>
                  <a:schemeClr val="dk1"/>
                </a:solidFill>
              </a:rPr>
              <a:t>char → single characters</a:t>
            </a:r>
            <a:br>
              <a:rPr lang="en" sz="7531">
                <a:solidFill>
                  <a:schemeClr val="dk1"/>
                </a:solidFill>
              </a:rPr>
            </a:br>
            <a:endParaRPr sz="7531">
              <a:solidFill>
                <a:schemeClr val="dk1"/>
              </a:solidFill>
            </a:endParaRPr>
          </a:p>
          <a:p>
            <a:pPr indent="-34816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7531">
                <a:solidFill>
                  <a:schemeClr val="dk1"/>
                </a:solidFill>
              </a:rPr>
              <a:t>boolean → true/false</a:t>
            </a:r>
            <a:br>
              <a:rPr lang="en" sz="7531">
                <a:solidFill>
                  <a:schemeClr val="dk1"/>
                </a:solidFill>
              </a:rPr>
            </a:br>
            <a:endParaRPr sz="7531">
              <a:solidFill>
                <a:schemeClr val="dk1"/>
              </a:solidFill>
            </a:endParaRPr>
          </a:p>
          <a:p>
            <a:pPr indent="-34816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7531">
                <a:solidFill>
                  <a:schemeClr val="dk1"/>
                </a:solidFill>
              </a:rPr>
              <a:t>float, long, short, byte</a:t>
            </a:r>
            <a:br>
              <a:rPr lang="en" sz="7531">
                <a:solidFill>
                  <a:schemeClr val="dk1"/>
                </a:solidFill>
              </a:rPr>
            </a:br>
            <a:endParaRPr sz="8231"/>
          </a:p>
        </p:txBody>
      </p:sp>
      <p:sp>
        <p:nvSpPr>
          <p:cNvPr id="65" name="Google Shape;65;p15"/>
          <p:cNvSpPr txBox="1"/>
          <p:nvPr/>
        </p:nvSpPr>
        <p:spPr>
          <a:xfrm>
            <a:off x="5506300" y="1335300"/>
            <a:ext cx="3787500" cy="24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31">
                <a:solidFill>
                  <a:schemeClr val="dk1"/>
                </a:solidFill>
              </a:rPr>
              <a:t>Non-Primitive</a:t>
            </a:r>
            <a:endParaRPr b="1" sz="1831">
              <a:solidFill>
                <a:schemeClr val="dk1"/>
              </a:solidFill>
            </a:endParaRPr>
          </a:p>
          <a:p>
            <a:pPr indent="-3449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32"/>
              <a:buChar char="●"/>
            </a:pPr>
            <a:r>
              <a:rPr lang="en" sz="1831">
                <a:solidFill>
                  <a:schemeClr val="dk1"/>
                </a:solidFill>
              </a:rPr>
              <a:t>String</a:t>
            </a:r>
            <a:br>
              <a:rPr lang="en" sz="1831">
                <a:solidFill>
                  <a:schemeClr val="dk1"/>
                </a:solidFill>
              </a:rPr>
            </a:br>
            <a:endParaRPr sz="1831">
              <a:solidFill>
                <a:schemeClr val="dk1"/>
              </a:solidFill>
            </a:endParaRPr>
          </a:p>
          <a:p>
            <a:pPr indent="-3449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2"/>
              <a:buChar char="●"/>
            </a:pPr>
            <a:r>
              <a:rPr lang="en" sz="1831">
                <a:solidFill>
                  <a:schemeClr val="dk1"/>
                </a:solidFill>
              </a:rPr>
              <a:t>Arrays</a:t>
            </a:r>
            <a:br>
              <a:rPr lang="en" sz="1831">
                <a:solidFill>
                  <a:schemeClr val="dk1"/>
                </a:solidFill>
              </a:rPr>
            </a:br>
            <a:endParaRPr sz="1831">
              <a:solidFill>
                <a:schemeClr val="dk1"/>
              </a:solidFill>
            </a:endParaRPr>
          </a:p>
          <a:p>
            <a:pPr indent="-3449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2"/>
              <a:buChar char="●"/>
            </a:pPr>
            <a:r>
              <a:rPr lang="en" sz="1831">
                <a:solidFill>
                  <a:schemeClr val="dk1"/>
                </a:solidFill>
              </a:rPr>
              <a:t>Classes</a:t>
            </a:r>
            <a:endParaRPr sz="183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313025"/>
            <a:ext cx="8520600" cy="43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2002">
                <a:solidFill>
                  <a:schemeClr val="dk1"/>
                </a:solidFill>
              </a:rPr>
              <a:t>Input and Output</a:t>
            </a:r>
            <a:endParaRPr b="1" sz="200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817">
                <a:solidFill>
                  <a:schemeClr val="dk1"/>
                </a:solidFill>
              </a:rPr>
              <a:t>Output:</a:t>
            </a:r>
            <a:endParaRPr b="1" sz="1817">
              <a:solidFill>
                <a:schemeClr val="dk1"/>
              </a:solidFill>
            </a:endParaRPr>
          </a:p>
          <a:p>
            <a:pPr indent="-34401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17"/>
              <a:buChar char="●"/>
            </a:pPr>
            <a:r>
              <a:rPr lang="en" sz="181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System.out.println("Hello");</a:t>
            </a:r>
            <a:r>
              <a:rPr lang="en" sz="1817">
                <a:solidFill>
                  <a:schemeClr val="dk1"/>
                </a:solidFill>
              </a:rPr>
              <a:t> → prints text with a new line</a:t>
            </a:r>
            <a:br>
              <a:rPr lang="en" sz="1817">
                <a:solidFill>
                  <a:schemeClr val="dk1"/>
                </a:solidFill>
              </a:rPr>
            </a:br>
            <a:endParaRPr sz="1817">
              <a:solidFill>
                <a:schemeClr val="dk1"/>
              </a:solidFill>
            </a:endParaRPr>
          </a:p>
          <a:p>
            <a:pPr indent="-34401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17"/>
              <a:buChar char="●"/>
            </a:pPr>
            <a:r>
              <a:rPr lang="en" sz="181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System.out.print("Hello");</a:t>
            </a:r>
            <a:r>
              <a:rPr lang="en" sz="1817">
                <a:solidFill>
                  <a:schemeClr val="dk1"/>
                </a:solidFill>
              </a:rPr>
              <a:t> → prints without new line</a:t>
            </a:r>
            <a:br>
              <a:rPr lang="en" sz="1817">
                <a:solidFill>
                  <a:schemeClr val="dk1"/>
                </a:solidFill>
              </a:rPr>
            </a:br>
            <a:endParaRPr sz="18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817">
                <a:solidFill>
                  <a:schemeClr val="dk1"/>
                </a:solidFill>
              </a:rPr>
              <a:t>Input:</a:t>
            </a:r>
            <a:endParaRPr sz="18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1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Scanner sc = new Scanner(System.in);</a:t>
            </a:r>
            <a:endParaRPr sz="181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" sz="181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String name = sc.nextLine();</a:t>
            </a:r>
            <a:endParaRPr sz="181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81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System.out.println("Hello, " + name);</a:t>
            </a:r>
            <a:endParaRPr sz="181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2313475" y="1194225"/>
            <a:ext cx="684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76" name="Google Shape;76;p17"/>
          <p:cNvGraphicFramePr/>
          <p:nvPr/>
        </p:nvGraphicFramePr>
        <p:xfrm>
          <a:off x="1771625" y="54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{9BD3A9CA-E282-4A47-97B5-AA4DBF40CD1D}</a:tableStyleId>
              </a:tblPr>
              <a:tblGrid>
                <a:gridCol w="2133500"/>
                <a:gridCol w="2447875"/>
              </a:tblGrid>
              <a:tr h="648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Method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Reads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68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nextLine()</a:t>
                      </a:r>
                      <a:endParaRPr sz="1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Full line of text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68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next()</a:t>
                      </a:r>
                      <a:endParaRPr sz="1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Single word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68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nextInt()</a:t>
                      </a:r>
                      <a:endParaRPr sz="1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Integer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68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nextDouble()</a:t>
                      </a:r>
                      <a:endParaRPr sz="1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Decimal number</a:t>
                      </a:r>
                      <a:endParaRPr sz="2100"/>
                    </a:p>
                  </a:txBody>
                  <a:tcPr marT="91425" marB="91425" marR="91425" marL="91425"/>
                </a:tc>
              </a:tr>
              <a:tr h="68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188038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nextBoolean()</a:t>
                      </a:r>
                      <a:endParaRPr sz="1800">
                        <a:solidFill>
                          <a:srgbClr val="188038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100"/>
                        <a:t>true/false</a:t>
                      </a:r>
                      <a:endParaRPr sz="2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" name="Google Shape;77;p17"/>
          <p:cNvSpPr txBox="1"/>
          <p:nvPr/>
        </p:nvSpPr>
        <p:spPr>
          <a:xfrm>
            <a:off x="2870650" y="6820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477925"/>
            <a:ext cx="8520600" cy="42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Operators in Java</a:t>
            </a:r>
            <a:endParaRPr b="1"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Arithmetic Operators: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+ - * / %</a:t>
            </a:r>
            <a:b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chemeClr val="dk1"/>
                </a:solidFill>
              </a:rPr>
              <a:t>Relational Operators: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== != &gt; &lt; &gt;= &lt;=</a:t>
            </a:r>
            <a:b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chemeClr val="dk1"/>
                </a:solidFill>
              </a:rPr>
              <a:t>Logical Operators: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&amp;&amp; || !</a:t>
            </a:r>
            <a:b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700">
                <a:solidFill>
                  <a:schemeClr val="dk1"/>
                </a:solidFill>
              </a:rPr>
              <a:t> </a:t>
            </a:r>
            <a:r>
              <a:rPr b="1" lang="en" sz="1700">
                <a:solidFill>
                  <a:schemeClr val="dk1"/>
                </a:solidFill>
              </a:rPr>
              <a:t>Assignment Operators:</a:t>
            </a:r>
            <a:r>
              <a:rPr lang="en" sz="1700">
                <a:solidFill>
                  <a:schemeClr val="dk1"/>
                </a:solidFill>
              </a:rPr>
              <a:t> </a:t>
            </a: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 += -= *= /=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👉 Example: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 a = 10, b = 5;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System.out.println(a + b); // 15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System.out.println(a &gt; b); // true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1700" y="283050"/>
            <a:ext cx="8520600" cy="44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</a:rPr>
              <a:t>Implicit Casting (Widening Conversion)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👉 </a:t>
            </a:r>
            <a:r>
              <a:rPr b="1" lang="en" sz="1700">
                <a:solidFill>
                  <a:schemeClr val="dk1"/>
                </a:solidFill>
              </a:rPr>
              <a:t>When a smaller data type is automatically converted into a larger data type.</a:t>
            </a:r>
            <a:br>
              <a:rPr b="1" lang="en" sz="1700">
                <a:solidFill>
                  <a:schemeClr val="dk1"/>
                </a:solidFill>
              </a:rPr>
            </a:br>
            <a:r>
              <a:rPr lang="en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No data loss.</a:t>
            </a:r>
            <a:br>
              <a:rPr lang="en" sz="1700">
                <a:solidFill>
                  <a:schemeClr val="dk1"/>
                </a:solidFill>
              </a:rPr>
            </a:br>
            <a:r>
              <a:rPr lang="en" sz="1700">
                <a:solidFill>
                  <a:schemeClr val="dk1"/>
                </a:solidFill>
              </a:rPr>
              <a:t> No need to write anything manually.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✅ Rules</a:t>
            </a:r>
            <a:endParaRPr b="1" sz="19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Happens </a:t>
            </a:r>
            <a:r>
              <a:rPr b="1" lang="en" sz="1700">
                <a:solidFill>
                  <a:schemeClr val="dk1"/>
                </a:solidFill>
              </a:rPr>
              <a:t>automatically</a:t>
            </a:r>
            <a:br>
              <a:rPr b="1" lang="en" sz="1700">
                <a:solidFill>
                  <a:schemeClr val="dk1"/>
                </a:solidFill>
              </a:rPr>
            </a:b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Always </a:t>
            </a:r>
            <a:r>
              <a:rPr b="1" lang="en" sz="1700">
                <a:solidFill>
                  <a:schemeClr val="dk1"/>
                </a:solidFill>
              </a:rPr>
              <a:t>safe</a:t>
            </a:r>
            <a:r>
              <a:rPr lang="en" sz="1700">
                <a:solidFill>
                  <a:schemeClr val="dk1"/>
                </a:solidFill>
              </a:rPr>
              <a:t> (no loss of data)</a:t>
            </a:r>
            <a:br>
              <a:rPr lang="en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From </a:t>
            </a:r>
            <a:r>
              <a:rPr b="1" lang="en" sz="1700">
                <a:solidFill>
                  <a:schemeClr val="dk1"/>
                </a:solidFill>
              </a:rPr>
              <a:t>lower precision → higher precision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56675" y="0"/>
            <a:ext cx="5854200" cy="4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b="1" sz="180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1" lang="en" sz="1652">
                <a:solidFill>
                  <a:schemeClr val="dk1"/>
                </a:solidFill>
              </a:rPr>
              <a:t>Implicit Casting (Automatic):</a:t>
            </a:r>
            <a:endParaRPr sz="165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 x = 10;</a:t>
            </a:r>
            <a:endParaRPr sz="1652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6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double y = x; // int → double</a:t>
            </a:r>
            <a:endParaRPr sz="1752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2">
                <a:solidFill>
                  <a:srgbClr val="188038"/>
                </a:solidFill>
              </a:rPr>
              <a:t>long b = a;     // int → long</a:t>
            </a:r>
            <a:endParaRPr sz="1752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52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2">
                <a:solidFill>
                  <a:srgbClr val="188038"/>
                </a:solidFill>
              </a:rPr>
              <a:t>float c = a;   // int → float</a:t>
            </a:r>
            <a:endParaRPr sz="1752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52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2">
                <a:solidFill>
                  <a:srgbClr val="188038"/>
                </a:solidFill>
              </a:rPr>
              <a:t>double d = c;   // float → double</a:t>
            </a:r>
            <a:endParaRPr sz="1752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752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252">
                <a:solidFill>
                  <a:srgbClr val="000000"/>
                </a:solidFill>
              </a:rPr>
              <a:t>📌 Allowed order (small → big):</a:t>
            </a:r>
            <a:endParaRPr sz="2252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2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2">
                <a:solidFill>
                  <a:srgbClr val="188038"/>
                </a:solidFill>
              </a:rPr>
              <a:t>byte → short → int → long → float → double</a:t>
            </a:r>
            <a:endParaRPr sz="1752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75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2195"/>
          </a:p>
        </p:txBody>
      </p:sp>
      <p:sp>
        <p:nvSpPr>
          <p:cNvPr id="93" name="Google Shape;93;p20"/>
          <p:cNvSpPr txBox="1"/>
          <p:nvPr/>
        </p:nvSpPr>
        <p:spPr>
          <a:xfrm>
            <a:off x="4482050" y="1696650"/>
            <a:ext cx="44472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t/>
            </a:r>
            <a:endParaRPr sz="1652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424700" y="477900"/>
            <a:ext cx="842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8073">
                <a:solidFill>
                  <a:schemeClr val="dk1"/>
                </a:solidFill>
              </a:rPr>
              <a:t> Explicit Casting (Narrowing Conversion)</a:t>
            </a:r>
            <a:endParaRPr b="1" sz="807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473">
                <a:solidFill>
                  <a:schemeClr val="dk1"/>
                </a:solidFill>
              </a:rPr>
              <a:t>👉 </a:t>
            </a:r>
            <a:r>
              <a:rPr b="1" lang="en" sz="7473">
                <a:solidFill>
                  <a:schemeClr val="dk1"/>
                </a:solidFill>
              </a:rPr>
              <a:t>When a larger data type is manually converted into a smaller data type.</a:t>
            </a:r>
            <a:endParaRPr b="1" sz="747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br>
              <a:rPr b="1" lang="en" sz="7473">
                <a:solidFill>
                  <a:schemeClr val="dk1"/>
                </a:solidFill>
              </a:rPr>
            </a:br>
            <a:r>
              <a:rPr lang="en" sz="7473">
                <a:solidFill>
                  <a:schemeClr val="dk1"/>
                </a:solidFill>
              </a:rPr>
              <a:t> Possible </a:t>
            </a:r>
            <a:r>
              <a:rPr b="1" lang="en" sz="7473">
                <a:solidFill>
                  <a:schemeClr val="dk1"/>
                </a:solidFill>
              </a:rPr>
              <a:t>data loss</a:t>
            </a:r>
            <a:r>
              <a:rPr lang="en" sz="7473">
                <a:solidFill>
                  <a:schemeClr val="dk1"/>
                </a:solidFill>
              </a:rPr>
              <a:t>.</a:t>
            </a:r>
            <a:br>
              <a:rPr lang="en" sz="7473">
                <a:solidFill>
                  <a:schemeClr val="dk1"/>
                </a:solidFill>
              </a:rPr>
            </a:br>
            <a:r>
              <a:rPr lang="en" sz="7473">
                <a:solidFill>
                  <a:schemeClr val="dk1"/>
                </a:solidFill>
              </a:rPr>
              <a:t> You </a:t>
            </a:r>
            <a:r>
              <a:rPr b="1" lang="en" sz="7473">
                <a:solidFill>
                  <a:schemeClr val="dk1"/>
                </a:solidFill>
              </a:rPr>
              <a:t>must write the cast</a:t>
            </a:r>
            <a:r>
              <a:rPr lang="en" sz="7473">
                <a:solidFill>
                  <a:schemeClr val="dk1"/>
                </a:solidFill>
              </a:rPr>
              <a:t>.</a:t>
            </a:r>
            <a:endParaRPr sz="747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7673">
                <a:solidFill>
                  <a:schemeClr val="dk1"/>
                </a:solidFill>
              </a:rPr>
              <a:t>✅ Rules</a:t>
            </a:r>
            <a:endParaRPr b="1" sz="7673">
              <a:solidFill>
                <a:schemeClr val="dk1"/>
              </a:solidFill>
            </a:endParaRPr>
          </a:p>
          <a:p>
            <a:pPr indent="-34723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7473">
                <a:solidFill>
                  <a:schemeClr val="dk1"/>
                </a:solidFill>
              </a:rPr>
              <a:t>Done </a:t>
            </a:r>
            <a:r>
              <a:rPr b="1" lang="en" sz="7473">
                <a:solidFill>
                  <a:schemeClr val="dk1"/>
                </a:solidFill>
              </a:rPr>
              <a:t>manually</a:t>
            </a:r>
            <a:r>
              <a:rPr lang="en" sz="7473">
                <a:solidFill>
                  <a:schemeClr val="dk1"/>
                </a:solidFill>
              </a:rPr>
              <a:t> using </a:t>
            </a:r>
            <a:r>
              <a:rPr lang="en" sz="7473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(type)</a:t>
            </a:r>
            <a:br>
              <a:rPr lang="en" sz="7473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7473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460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Char char="●"/>
            </a:pPr>
            <a:r>
              <a:rPr lang="en" sz="7473">
                <a:solidFill>
                  <a:schemeClr val="dk1"/>
                </a:solidFill>
              </a:rPr>
              <a:t>Risky: may lose precision or overflow</a:t>
            </a:r>
            <a:br>
              <a:rPr lang="en" sz="1100">
                <a:solidFill>
                  <a:schemeClr val="dk1"/>
                </a:solidFill>
              </a:rPr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