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1" r:id="rId3"/>
    <p:sldId id="263" r:id="rId4"/>
    <p:sldId id="257" r:id="rId5"/>
    <p:sldId id="260" r:id="rId6"/>
    <p:sldId id="258" r:id="rId7"/>
    <p:sldId id="259" r:id="rId8"/>
    <p:sldId id="262" r:id="rId9"/>
    <p:sldId id="264" r:id="rId10"/>
    <p:sldId id="265" r:id="rId11"/>
    <p:sldId id="266" r:id="rId12"/>
    <p:sldId id="267" r:id="rId13"/>
    <p:sldId id="268" r:id="rId14"/>
    <p:sldId id="269" r:id="rId15"/>
    <p:sldId id="271" r:id="rId16"/>
    <p:sldId id="272"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2546F2-B8B9-45C1-B795-44653664935D}"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5DD4A-82A6-4861-946B-6F5966C69A8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883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546F2-B8B9-45C1-B795-44653664935D}"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5DD4A-82A6-4861-946B-6F5966C69A85}" type="slidenum">
              <a:rPr lang="en-IN" smtClean="0"/>
              <a:t>‹#›</a:t>
            </a:fld>
            <a:endParaRPr lang="en-IN"/>
          </a:p>
        </p:txBody>
      </p:sp>
    </p:spTree>
    <p:extLst>
      <p:ext uri="{BB962C8B-B14F-4D97-AF65-F5344CB8AC3E}">
        <p14:creationId xmlns:p14="http://schemas.microsoft.com/office/powerpoint/2010/main" val="390126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546F2-B8B9-45C1-B795-44653664935D}"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5DD4A-82A6-4861-946B-6F5966C69A85}" type="slidenum">
              <a:rPr lang="en-IN" smtClean="0"/>
              <a:t>‹#›</a:t>
            </a:fld>
            <a:endParaRPr lang="en-IN"/>
          </a:p>
        </p:txBody>
      </p:sp>
    </p:spTree>
    <p:extLst>
      <p:ext uri="{BB962C8B-B14F-4D97-AF65-F5344CB8AC3E}">
        <p14:creationId xmlns:p14="http://schemas.microsoft.com/office/powerpoint/2010/main" val="16136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546F2-B8B9-45C1-B795-44653664935D}"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5DD4A-82A6-4861-946B-6F5966C69A85}" type="slidenum">
              <a:rPr lang="en-IN" smtClean="0"/>
              <a:t>‹#›</a:t>
            </a:fld>
            <a:endParaRPr lang="en-IN"/>
          </a:p>
        </p:txBody>
      </p:sp>
    </p:spTree>
    <p:extLst>
      <p:ext uri="{BB962C8B-B14F-4D97-AF65-F5344CB8AC3E}">
        <p14:creationId xmlns:p14="http://schemas.microsoft.com/office/powerpoint/2010/main" val="257671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546F2-B8B9-45C1-B795-44653664935D}"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5DD4A-82A6-4861-946B-6F5966C69A8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23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2546F2-B8B9-45C1-B795-44653664935D}"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5DD4A-82A6-4861-946B-6F5966C69A85}" type="slidenum">
              <a:rPr lang="en-IN" smtClean="0"/>
              <a:t>‹#›</a:t>
            </a:fld>
            <a:endParaRPr lang="en-IN"/>
          </a:p>
        </p:txBody>
      </p:sp>
    </p:spTree>
    <p:extLst>
      <p:ext uri="{BB962C8B-B14F-4D97-AF65-F5344CB8AC3E}">
        <p14:creationId xmlns:p14="http://schemas.microsoft.com/office/powerpoint/2010/main" val="414193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2546F2-B8B9-45C1-B795-44653664935D}" type="datetimeFigureOut">
              <a:rPr lang="en-IN" smtClean="0"/>
              <a:t>14-09-2023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55DD4A-82A6-4861-946B-6F5966C69A85}" type="slidenum">
              <a:rPr lang="en-IN" smtClean="0"/>
              <a:t>‹#›</a:t>
            </a:fld>
            <a:endParaRPr lang="en-IN"/>
          </a:p>
        </p:txBody>
      </p:sp>
    </p:spTree>
    <p:extLst>
      <p:ext uri="{BB962C8B-B14F-4D97-AF65-F5344CB8AC3E}">
        <p14:creationId xmlns:p14="http://schemas.microsoft.com/office/powerpoint/2010/main" val="3210807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2546F2-B8B9-45C1-B795-44653664935D}" type="datetimeFigureOut">
              <a:rPr lang="en-IN" smtClean="0"/>
              <a:t>14-09-2023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55DD4A-82A6-4861-946B-6F5966C69A85}" type="slidenum">
              <a:rPr lang="en-IN" smtClean="0"/>
              <a:t>‹#›</a:t>
            </a:fld>
            <a:endParaRPr lang="en-IN"/>
          </a:p>
        </p:txBody>
      </p:sp>
    </p:spTree>
    <p:extLst>
      <p:ext uri="{BB962C8B-B14F-4D97-AF65-F5344CB8AC3E}">
        <p14:creationId xmlns:p14="http://schemas.microsoft.com/office/powerpoint/2010/main" val="77167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2546F2-B8B9-45C1-B795-44653664935D}" type="datetimeFigureOut">
              <a:rPr lang="en-IN" smtClean="0"/>
              <a:t>14-09-2023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155DD4A-82A6-4861-946B-6F5966C69A85}" type="slidenum">
              <a:rPr lang="en-IN" smtClean="0"/>
              <a:t>‹#›</a:t>
            </a:fld>
            <a:endParaRPr lang="en-IN"/>
          </a:p>
        </p:txBody>
      </p:sp>
    </p:spTree>
    <p:extLst>
      <p:ext uri="{BB962C8B-B14F-4D97-AF65-F5344CB8AC3E}">
        <p14:creationId xmlns:p14="http://schemas.microsoft.com/office/powerpoint/2010/main" val="353069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2546F2-B8B9-45C1-B795-44653664935D}" type="datetimeFigureOut">
              <a:rPr lang="en-IN" smtClean="0"/>
              <a:t>14-09-2023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55DD4A-82A6-4861-946B-6F5966C69A85}" type="slidenum">
              <a:rPr lang="en-IN" smtClean="0"/>
              <a:t>‹#›</a:t>
            </a:fld>
            <a:endParaRPr lang="en-IN"/>
          </a:p>
        </p:txBody>
      </p:sp>
    </p:spTree>
    <p:extLst>
      <p:ext uri="{BB962C8B-B14F-4D97-AF65-F5344CB8AC3E}">
        <p14:creationId xmlns:p14="http://schemas.microsoft.com/office/powerpoint/2010/main" val="39091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2546F2-B8B9-45C1-B795-44653664935D}"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5DD4A-82A6-4861-946B-6F5966C69A85}" type="slidenum">
              <a:rPr lang="en-IN" smtClean="0"/>
              <a:t>‹#›</a:t>
            </a:fld>
            <a:endParaRPr lang="en-IN"/>
          </a:p>
        </p:txBody>
      </p:sp>
    </p:spTree>
    <p:extLst>
      <p:ext uri="{BB962C8B-B14F-4D97-AF65-F5344CB8AC3E}">
        <p14:creationId xmlns:p14="http://schemas.microsoft.com/office/powerpoint/2010/main" val="262603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2546F2-B8B9-45C1-B795-44653664935D}" type="datetimeFigureOut">
              <a:rPr lang="en-IN" smtClean="0"/>
              <a:t>14-09-2023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155DD4A-82A6-4861-946B-6F5966C69A8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2968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google.com/" TargetMode="External"/><Relationship Id="rId1" Type="http://schemas.openxmlformats.org/officeDocument/2006/relationships/slideLayout" Target="../slideLayouts/slideLayout6.xml"/><Relationship Id="rId5" Type="http://schemas.openxmlformats.org/officeDocument/2006/relationships/hyperlink" Target="https://www.geeksforgeeks.org/java/" TargetMode="External"/><Relationship Id="rId4" Type="http://schemas.openxmlformats.org/officeDocument/2006/relationships/hyperlink" Target="https://www.w3schools.com/java/"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4185-EEDB-40F3-429E-CE6B7E4A4729}"/>
              </a:ext>
            </a:extLst>
          </p:cNvPr>
          <p:cNvSpPr>
            <a:spLocks noGrp="1"/>
          </p:cNvSpPr>
          <p:nvPr>
            <p:ph type="ctrTitle"/>
          </p:nvPr>
        </p:nvSpPr>
        <p:spPr>
          <a:xfrm>
            <a:off x="1097280" y="758952"/>
            <a:ext cx="9790679" cy="2333040"/>
          </a:xfrm>
        </p:spPr>
        <p:txBody>
          <a:bodyPr/>
          <a:lstStyle/>
          <a:p>
            <a:r>
              <a:rPr lang="en-US" dirty="0"/>
              <a:t>Bug Tracking System</a:t>
            </a:r>
            <a:endParaRPr lang="en-IN" dirty="0"/>
          </a:p>
        </p:txBody>
      </p:sp>
      <p:sp>
        <p:nvSpPr>
          <p:cNvPr id="3" name="Subtitle 2">
            <a:extLst>
              <a:ext uri="{FF2B5EF4-FFF2-40B4-BE49-F238E27FC236}">
                <a16:creationId xmlns:a16="http://schemas.microsoft.com/office/drawing/2014/main" id="{B724DC74-AF75-4BF9-90B5-6F33072D720E}"/>
              </a:ext>
            </a:extLst>
          </p:cNvPr>
          <p:cNvSpPr>
            <a:spLocks noGrp="1"/>
          </p:cNvSpPr>
          <p:nvPr>
            <p:ph type="subTitle" idx="1"/>
          </p:nvPr>
        </p:nvSpPr>
        <p:spPr>
          <a:xfrm>
            <a:off x="1175465" y="4331617"/>
            <a:ext cx="10058400" cy="1937207"/>
          </a:xfrm>
        </p:spPr>
        <p:txBody>
          <a:bodyPr>
            <a:noAutofit/>
          </a:bodyPr>
          <a:lstStyle/>
          <a:p>
            <a:r>
              <a:rPr lang="en-IN" dirty="0"/>
              <a:t>team Members:-	</a:t>
            </a:r>
            <a:r>
              <a:rPr lang="en-IN" dirty="0" err="1"/>
              <a:t>mohammad</a:t>
            </a:r>
            <a:r>
              <a:rPr lang="en-IN" dirty="0"/>
              <a:t> </a:t>
            </a:r>
            <a:r>
              <a:rPr lang="en-IN" dirty="0" err="1"/>
              <a:t>Nowmaan</a:t>
            </a:r>
            <a:r>
              <a:rPr lang="en-IN" dirty="0"/>
              <a:t>, Kshitij Srivastava, 			</a:t>
            </a:r>
            <a:r>
              <a:rPr lang="en-IN" dirty="0" err="1"/>
              <a:t>Adhithya</a:t>
            </a:r>
            <a:r>
              <a:rPr lang="en-IN" dirty="0"/>
              <a:t> </a:t>
            </a:r>
            <a:r>
              <a:rPr lang="en-IN" dirty="0" err="1"/>
              <a:t>Varshan</a:t>
            </a:r>
            <a:r>
              <a:rPr lang="en-IN" dirty="0"/>
              <a:t> M K, </a:t>
            </a:r>
            <a:r>
              <a:rPr lang="en-IN" dirty="0" err="1"/>
              <a:t>Bhaskara</a:t>
            </a:r>
            <a:r>
              <a:rPr lang="en-IN" dirty="0"/>
              <a:t> Jaya Sai 			Swaroop, </a:t>
            </a:r>
            <a:r>
              <a:rPr lang="en-IN" dirty="0" err="1"/>
              <a:t>Bairi</a:t>
            </a:r>
            <a:r>
              <a:rPr lang="en-IN" dirty="0"/>
              <a:t> </a:t>
            </a:r>
            <a:r>
              <a:rPr lang="en-IN" dirty="0" err="1"/>
              <a:t>poojitha</a:t>
            </a:r>
            <a:r>
              <a:rPr lang="en-IN" dirty="0"/>
              <a:t>, </a:t>
            </a:r>
            <a:r>
              <a:rPr lang="en-IN" dirty="0" err="1"/>
              <a:t>chakali</a:t>
            </a:r>
            <a:r>
              <a:rPr lang="en-IN" dirty="0"/>
              <a:t> </a:t>
            </a:r>
            <a:r>
              <a:rPr lang="en-IN" dirty="0" err="1"/>
              <a:t>pravalika</a:t>
            </a:r>
            <a:r>
              <a:rPr lang="en-IN" dirty="0"/>
              <a:t>, 			</a:t>
            </a:r>
            <a:r>
              <a:rPr lang="en-IN" dirty="0" err="1"/>
              <a:t>bhavna</a:t>
            </a:r>
            <a:r>
              <a:rPr lang="en-IN" dirty="0"/>
              <a:t> </a:t>
            </a:r>
            <a:r>
              <a:rPr lang="en-IN" dirty="0" err="1"/>
              <a:t>budireddi</a:t>
            </a:r>
            <a:r>
              <a:rPr lang="en-IN" dirty="0"/>
              <a:t>, </a:t>
            </a:r>
            <a:r>
              <a:rPr lang="en-IN" dirty="0" err="1"/>
              <a:t>Karumudi</a:t>
            </a:r>
            <a:r>
              <a:rPr lang="en-IN" dirty="0"/>
              <a:t> </a:t>
            </a:r>
            <a:r>
              <a:rPr lang="en-IN" dirty="0" err="1"/>
              <a:t>sravya</a:t>
            </a:r>
            <a:r>
              <a:rPr lang="en-IN" dirty="0"/>
              <a:t> </a:t>
            </a:r>
            <a:r>
              <a:rPr lang="en-IN" dirty="0" err="1"/>
              <a:t>reddy</a:t>
            </a:r>
            <a:r>
              <a:rPr lang="en-IN" dirty="0"/>
              <a:t>, 			</a:t>
            </a:r>
            <a:r>
              <a:rPr lang="en-IN" dirty="0" err="1"/>
              <a:t>sai</a:t>
            </a:r>
            <a:r>
              <a:rPr lang="en-IN" dirty="0"/>
              <a:t> Vardhani </a:t>
            </a:r>
            <a:r>
              <a:rPr lang="en-IN" dirty="0" err="1"/>
              <a:t>kotaru</a:t>
            </a:r>
            <a:endParaRPr lang="en-IN" dirty="0"/>
          </a:p>
        </p:txBody>
      </p:sp>
    </p:spTree>
    <p:extLst>
      <p:ext uri="{BB962C8B-B14F-4D97-AF65-F5344CB8AC3E}">
        <p14:creationId xmlns:p14="http://schemas.microsoft.com/office/powerpoint/2010/main" val="2633653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2C38-B72E-283C-D00C-F8A4077291C4}"/>
              </a:ext>
            </a:extLst>
          </p:cNvPr>
          <p:cNvSpPr>
            <a:spLocks noGrp="1"/>
          </p:cNvSpPr>
          <p:nvPr>
            <p:ph type="title"/>
          </p:nvPr>
        </p:nvSpPr>
        <p:spPr>
          <a:xfrm>
            <a:off x="1097280" y="286604"/>
            <a:ext cx="10058400" cy="954368"/>
          </a:xfrm>
        </p:spPr>
        <p:txBody>
          <a:bodyPr/>
          <a:lstStyle/>
          <a:p>
            <a:pPr algn="ctr"/>
            <a:r>
              <a:rPr lang="en-US" dirty="0"/>
              <a:t>MODULES</a:t>
            </a:r>
          </a:p>
        </p:txBody>
      </p:sp>
      <p:sp>
        <p:nvSpPr>
          <p:cNvPr id="4" name="TextBox 3">
            <a:extLst>
              <a:ext uri="{FF2B5EF4-FFF2-40B4-BE49-F238E27FC236}">
                <a16:creationId xmlns:a16="http://schemas.microsoft.com/office/drawing/2014/main" id="{CA418460-9C67-7E2A-E209-CA03D78DDE46}"/>
              </a:ext>
            </a:extLst>
          </p:cNvPr>
          <p:cNvSpPr txBox="1"/>
          <p:nvPr/>
        </p:nvSpPr>
        <p:spPr>
          <a:xfrm>
            <a:off x="951722" y="2828836"/>
            <a:ext cx="10599576" cy="3416320"/>
          </a:xfrm>
          <a:prstGeom prst="rect">
            <a:avLst/>
          </a:prstGeom>
          <a:noFill/>
        </p:spPr>
        <p:txBody>
          <a:bodyPr wrap="square">
            <a:spAutoFit/>
          </a:bodyPr>
          <a:lstStyle/>
          <a:p>
            <a:r>
              <a:rPr lang="en-GB" dirty="0">
                <a:solidFill>
                  <a:schemeClr val="accent1"/>
                </a:solidFill>
              </a:rPr>
              <a:t>Import Users</a:t>
            </a:r>
            <a:r>
              <a:rPr lang="en-GB" dirty="0"/>
              <a:t> </a:t>
            </a:r>
          </a:p>
          <a:p>
            <a:endParaRPr lang="en-GB" dirty="0"/>
          </a:p>
          <a:p>
            <a:pPr marL="285750" indent="-285750">
              <a:buFont typeface="Wingdings" panose="05000000000000000000" pitchFamily="2" charset="2"/>
              <a:buChar char="Ø"/>
            </a:pPr>
            <a:r>
              <a:rPr lang="en-GB" dirty="0">
                <a:solidFill>
                  <a:schemeClr val="accent1"/>
                </a:solidFill>
              </a:rPr>
              <a:t> </a:t>
            </a:r>
            <a:r>
              <a:rPr lang="en-GB" dirty="0"/>
              <a:t>This module provides a form to import a  file containing user information into the system </a:t>
            </a:r>
          </a:p>
          <a:p>
            <a:r>
              <a:rPr lang="en-GB" dirty="0">
                <a:solidFill>
                  <a:schemeClr val="accent1"/>
                </a:solidFill>
              </a:rPr>
              <a:t>Registration</a:t>
            </a:r>
          </a:p>
          <a:p>
            <a:endParaRPr lang="en-GB" dirty="0">
              <a:solidFill>
                <a:schemeClr val="accent1"/>
              </a:solidFill>
            </a:endParaRPr>
          </a:p>
          <a:p>
            <a:pPr marL="285750" indent="-285750">
              <a:buFont typeface="Wingdings" panose="05000000000000000000" pitchFamily="2" charset="2"/>
              <a:buChar char="Ø"/>
            </a:pPr>
            <a:r>
              <a:rPr lang="en-GB" dirty="0">
                <a:solidFill>
                  <a:schemeClr val="accent1"/>
                </a:solidFill>
              </a:rPr>
              <a:t> </a:t>
            </a:r>
            <a:r>
              <a:rPr lang="en-GB" dirty="0"/>
              <a:t>This module allows a user that has been imported to register with the system and generate  a password</a:t>
            </a:r>
            <a:endParaRPr lang="en-IN" dirty="0"/>
          </a:p>
          <a:p>
            <a:pPr marL="285750" indent="-285750">
              <a:buFont typeface="Wingdings" panose="05000000000000000000" pitchFamily="2" charset="2"/>
              <a:buChar char="Ø"/>
            </a:pPr>
            <a:endParaRPr lang="en-GB" dirty="0"/>
          </a:p>
          <a:p>
            <a:r>
              <a:rPr lang="en-GB" dirty="0">
                <a:solidFill>
                  <a:schemeClr val="accent1"/>
                </a:solidFill>
              </a:rPr>
              <a:t>Login</a:t>
            </a:r>
          </a:p>
          <a:p>
            <a:endParaRPr lang="en-GB" dirty="0"/>
          </a:p>
          <a:p>
            <a:pPr marL="285750" indent="-285750">
              <a:buFont typeface="Wingdings" panose="05000000000000000000" pitchFamily="2" charset="2"/>
              <a:buChar char="Ø"/>
            </a:pPr>
            <a:r>
              <a:rPr lang="en-GB" dirty="0">
                <a:solidFill>
                  <a:schemeClr val="accent1"/>
                </a:solidFill>
              </a:rPr>
              <a:t> </a:t>
            </a:r>
            <a:r>
              <a:rPr lang="en-GB" dirty="0"/>
              <a:t>This module allows a user to login who has been registered.</a:t>
            </a:r>
          </a:p>
          <a:p>
            <a:pPr marL="285750" indent="-285750">
              <a:buFont typeface="Wingdings" panose="05000000000000000000" pitchFamily="2" charset="2"/>
              <a:buChar char="Ø"/>
            </a:pPr>
            <a:endParaRPr lang="en-GB" dirty="0"/>
          </a:p>
          <a:p>
            <a:r>
              <a:rPr lang="en-GB" dirty="0"/>
              <a:t> </a:t>
            </a:r>
          </a:p>
        </p:txBody>
      </p:sp>
    </p:spTree>
    <p:extLst>
      <p:ext uri="{BB962C8B-B14F-4D97-AF65-F5344CB8AC3E}">
        <p14:creationId xmlns:p14="http://schemas.microsoft.com/office/powerpoint/2010/main" val="345486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048B-E5E6-CC61-7602-C7BDE699B801}"/>
              </a:ext>
            </a:extLst>
          </p:cNvPr>
          <p:cNvSpPr>
            <a:spLocks noGrp="1"/>
          </p:cNvSpPr>
          <p:nvPr>
            <p:ph type="title"/>
          </p:nvPr>
        </p:nvSpPr>
        <p:spPr/>
        <p:txBody>
          <a:bodyPr/>
          <a:lstStyle/>
          <a:p>
            <a:r>
              <a:rPr lang="en-US" dirty="0"/>
              <a:t>MODULES</a:t>
            </a:r>
          </a:p>
        </p:txBody>
      </p:sp>
      <p:sp>
        <p:nvSpPr>
          <p:cNvPr id="4" name="TextBox 3">
            <a:extLst>
              <a:ext uri="{FF2B5EF4-FFF2-40B4-BE49-F238E27FC236}">
                <a16:creationId xmlns:a16="http://schemas.microsoft.com/office/drawing/2014/main" id="{19BFF54E-2B26-8F8F-7E59-F059F9992CB3}"/>
              </a:ext>
            </a:extLst>
          </p:cNvPr>
          <p:cNvSpPr txBox="1"/>
          <p:nvPr/>
        </p:nvSpPr>
        <p:spPr>
          <a:xfrm>
            <a:off x="765110" y="2536448"/>
            <a:ext cx="10390570" cy="4001095"/>
          </a:xfrm>
          <a:prstGeom prst="rect">
            <a:avLst/>
          </a:prstGeom>
          <a:noFill/>
        </p:spPr>
        <p:txBody>
          <a:bodyPr wrap="square">
            <a:spAutoFit/>
          </a:bodyPr>
          <a:lstStyle/>
          <a:p>
            <a:pPr algn="just"/>
            <a:r>
              <a:rPr lang="en-GB" sz="2000" dirty="0">
                <a:solidFill>
                  <a:schemeClr val="accent1"/>
                </a:solidFill>
              </a:rPr>
              <a:t>Project Manager</a:t>
            </a:r>
            <a:endParaRPr lang="en-GB" dirty="0"/>
          </a:p>
          <a:p>
            <a:pPr marL="285750" indent="-285750" algn="just">
              <a:buFont typeface="Wingdings" panose="05000000000000000000" pitchFamily="2" charset="2"/>
              <a:buChar char="Ø"/>
            </a:pPr>
            <a:r>
              <a:rPr lang="en-GB" dirty="0">
                <a:solidFill>
                  <a:schemeClr val="accent1"/>
                </a:solidFill>
              </a:rPr>
              <a:t> </a:t>
            </a:r>
            <a:r>
              <a:rPr lang="en-GB" dirty="0"/>
              <a:t>Create a new project and manages the projects</a:t>
            </a:r>
          </a:p>
          <a:p>
            <a:pPr marL="285750" indent="-285750" algn="just">
              <a:buFont typeface="Wingdings" panose="05000000000000000000" pitchFamily="2" charset="2"/>
              <a:buChar char="Ø"/>
            </a:pPr>
            <a:r>
              <a:rPr lang="en-GB" dirty="0">
                <a:solidFill>
                  <a:schemeClr val="accent1"/>
                </a:solidFill>
              </a:rPr>
              <a:t> </a:t>
            </a:r>
            <a:r>
              <a:rPr lang="en-GB" dirty="0"/>
              <a:t>Assign team members to a project</a:t>
            </a:r>
          </a:p>
          <a:p>
            <a:pPr marL="285750" indent="-285750" algn="just">
              <a:buFont typeface="Wingdings" panose="05000000000000000000" pitchFamily="2" charset="2"/>
              <a:buChar char="Ø"/>
            </a:pPr>
            <a:r>
              <a:rPr lang="en-GB" dirty="0">
                <a:solidFill>
                  <a:schemeClr val="accent1"/>
                </a:solidFill>
              </a:rPr>
              <a:t> </a:t>
            </a:r>
            <a:r>
              <a:rPr lang="en-GB" dirty="0"/>
              <a:t>Views all the bugs and assigns the bugs to the developers</a:t>
            </a:r>
            <a:r>
              <a:rPr lang="en-IN" dirty="0"/>
              <a:t> and closes the bugs</a:t>
            </a:r>
          </a:p>
          <a:p>
            <a:pPr algn="just"/>
            <a:r>
              <a:rPr lang="en-GB" dirty="0">
                <a:solidFill>
                  <a:schemeClr val="accent1"/>
                </a:solidFill>
              </a:rPr>
              <a:t>Tester</a:t>
            </a:r>
            <a:endParaRPr lang="en-GB" dirty="0"/>
          </a:p>
          <a:p>
            <a:pPr marL="285750" indent="-285750" algn="just">
              <a:buFont typeface="Wingdings" panose="05000000000000000000" pitchFamily="2" charset="2"/>
              <a:buChar char="Ø"/>
            </a:pPr>
            <a:r>
              <a:rPr lang="en-GB" dirty="0">
                <a:solidFill>
                  <a:schemeClr val="accent1"/>
                </a:solidFill>
              </a:rPr>
              <a:t> </a:t>
            </a:r>
            <a:r>
              <a:rPr lang="en-GB" dirty="0"/>
              <a:t>Views the list of projects</a:t>
            </a:r>
          </a:p>
          <a:p>
            <a:pPr marL="285750" indent="-285750" algn="just">
              <a:buFont typeface="Wingdings" panose="05000000000000000000" pitchFamily="2" charset="2"/>
              <a:buChar char="Ø"/>
            </a:pPr>
            <a:r>
              <a:rPr lang="en-GB" dirty="0">
                <a:solidFill>
                  <a:schemeClr val="accent1"/>
                </a:solidFill>
              </a:rPr>
              <a:t> </a:t>
            </a:r>
            <a:r>
              <a:rPr lang="en-GB" dirty="0"/>
              <a:t>Views the list the bugs assigned to each project by the project manager</a:t>
            </a:r>
            <a:endParaRPr lang="en-IN" dirty="0"/>
          </a:p>
          <a:p>
            <a:pPr marL="285750" indent="-285750" algn="just">
              <a:buFont typeface="Wingdings" panose="05000000000000000000" pitchFamily="2" charset="2"/>
              <a:buChar char="Ø"/>
            </a:pPr>
            <a:r>
              <a:rPr lang="en-GB" dirty="0">
                <a:solidFill>
                  <a:schemeClr val="accent1"/>
                </a:solidFill>
              </a:rPr>
              <a:t> </a:t>
            </a:r>
            <a:r>
              <a:rPr lang="en-GB" dirty="0"/>
              <a:t>Reports a new bug</a:t>
            </a:r>
          </a:p>
          <a:p>
            <a:pPr algn="just"/>
            <a:r>
              <a:rPr lang="en-GB" dirty="0">
                <a:solidFill>
                  <a:schemeClr val="accent1"/>
                </a:solidFill>
              </a:rPr>
              <a:t>Developer</a:t>
            </a:r>
            <a:endParaRPr lang="en-GB" dirty="0"/>
          </a:p>
          <a:p>
            <a:pPr marL="285750" indent="-285750" algn="just">
              <a:buFont typeface="Wingdings" panose="05000000000000000000" pitchFamily="2" charset="2"/>
              <a:buChar char="Ø"/>
            </a:pPr>
            <a:r>
              <a:rPr lang="en-GB" dirty="0">
                <a:solidFill>
                  <a:schemeClr val="accent1"/>
                </a:solidFill>
              </a:rPr>
              <a:t> </a:t>
            </a:r>
            <a:r>
              <a:rPr lang="en-GB" dirty="0"/>
              <a:t>Views the details of the project which is assigned</a:t>
            </a:r>
          </a:p>
          <a:p>
            <a:pPr marL="285750" indent="-285750" algn="just">
              <a:buFont typeface="Wingdings" panose="05000000000000000000" pitchFamily="2" charset="2"/>
              <a:buChar char="Ø"/>
            </a:pPr>
            <a:r>
              <a:rPr lang="en-GB" dirty="0">
                <a:solidFill>
                  <a:schemeClr val="accent1"/>
                </a:solidFill>
              </a:rPr>
              <a:t> </a:t>
            </a:r>
            <a:r>
              <a:rPr lang="en-GB" dirty="0"/>
              <a:t>Mark a bug for closing</a:t>
            </a:r>
          </a:p>
          <a:p>
            <a:pPr marL="285750" indent="-285750" algn="just">
              <a:buFont typeface="Wingdings" panose="05000000000000000000" pitchFamily="2" charset="2"/>
              <a:buChar char="Ø"/>
            </a:pPr>
            <a:endParaRPr lang="en-GB" dirty="0"/>
          </a:p>
          <a:p>
            <a:pPr marL="285750" indent="-285750" algn="just">
              <a:buFont typeface="Wingdings" panose="05000000000000000000" pitchFamily="2" charset="2"/>
              <a:buChar char="Ø"/>
            </a:pPr>
            <a:endParaRPr lang="en-IN" dirty="0"/>
          </a:p>
          <a:p>
            <a:pPr marL="285750" indent="-285750">
              <a:buFont typeface="Wingdings" panose="05000000000000000000" pitchFamily="2" charset="2"/>
              <a:buChar char="Ø"/>
            </a:pPr>
            <a:endParaRPr lang="en-GB" dirty="0"/>
          </a:p>
        </p:txBody>
      </p:sp>
    </p:spTree>
    <p:extLst>
      <p:ext uri="{BB962C8B-B14F-4D97-AF65-F5344CB8AC3E}">
        <p14:creationId xmlns:p14="http://schemas.microsoft.com/office/powerpoint/2010/main" val="332995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A3028B-F087-BE00-24E4-8922690CC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089" y="1969342"/>
            <a:ext cx="4572000" cy="4057650"/>
          </a:xfrm>
          <a:prstGeom prst="rect">
            <a:avLst/>
          </a:prstGeom>
        </p:spPr>
      </p:pic>
    </p:spTree>
    <p:extLst>
      <p:ext uri="{BB962C8B-B14F-4D97-AF65-F5344CB8AC3E}">
        <p14:creationId xmlns:p14="http://schemas.microsoft.com/office/powerpoint/2010/main" val="756965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3E333A-C1F4-7E62-7174-45BB6A886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812" y="2003749"/>
            <a:ext cx="5286375" cy="3429000"/>
          </a:xfrm>
          <a:prstGeom prst="rect">
            <a:avLst/>
          </a:prstGeom>
        </p:spPr>
      </p:pic>
    </p:spTree>
    <p:extLst>
      <p:ext uri="{BB962C8B-B14F-4D97-AF65-F5344CB8AC3E}">
        <p14:creationId xmlns:p14="http://schemas.microsoft.com/office/powerpoint/2010/main" val="246907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5315FE-05D4-A83C-0A92-E77EB85B6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820" y="1772420"/>
            <a:ext cx="4516017" cy="4610593"/>
          </a:xfrm>
          <a:prstGeom prst="rect">
            <a:avLst/>
          </a:prstGeom>
        </p:spPr>
      </p:pic>
    </p:spTree>
    <p:extLst>
      <p:ext uri="{BB962C8B-B14F-4D97-AF65-F5344CB8AC3E}">
        <p14:creationId xmlns:p14="http://schemas.microsoft.com/office/powerpoint/2010/main" val="397461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A273-1514-9A73-FFB4-D13B41768B33}"/>
              </a:ext>
            </a:extLst>
          </p:cNvPr>
          <p:cNvSpPr>
            <a:spLocks noGrp="1"/>
          </p:cNvSpPr>
          <p:nvPr>
            <p:ph type="title"/>
          </p:nvPr>
        </p:nvSpPr>
        <p:spPr/>
        <p:txBody>
          <a:bodyPr/>
          <a:lstStyle/>
          <a:p>
            <a:pPr algn="ctr"/>
            <a:r>
              <a:rPr lang="en-US" dirty="0"/>
              <a:t>FUTURE SCOPE</a:t>
            </a:r>
          </a:p>
        </p:txBody>
      </p:sp>
      <p:sp>
        <p:nvSpPr>
          <p:cNvPr id="4" name="TextBox 3">
            <a:extLst>
              <a:ext uri="{FF2B5EF4-FFF2-40B4-BE49-F238E27FC236}">
                <a16:creationId xmlns:a16="http://schemas.microsoft.com/office/drawing/2014/main" id="{4DA88559-79E1-DE53-8C3B-19FF21295328}"/>
              </a:ext>
            </a:extLst>
          </p:cNvPr>
          <p:cNvSpPr txBox="1"/>
          <p:nvPr/>
        </p:nvSpPr>
        <p:spPr>
          <a:xfrm>
            <a:off x="1097280" y="2828836"/>
            <a:ext cx="10295398" cy="2031325"/>
          </a:xfrm>
          <a:prstGeom prst="rect">
            <a:avLst/>
          </a:prstGeom>
          <a:noFill/>
        </p:spPr>
        <p:txBody>
          <a:bodyPr wrap="square">
            <a:spAutoFit/>
          </a:bodyPr>
          <a:lstStyle/>
          <a:p>
            <a:pPr algn="just"/>
            <a:r>
              <a:rPr lang="en-GB" sz="1800" dirty="0"/>
              <a:t>In the future, we will move from the current prototype of the interactive system to a full-scale system that can deal with a variety of information to gather, as commonly observed in the real world.</a:t>
            </a:r>
          </a:p>
          <a:p>
            <a:pPr algn="just"/>
            <a:endParaRPr lang="en-GB" dirty="0"/>
          </a:p>
          <a:p>
            <a:pPr algn="just"/>
            <a:r>
              <a:rPr lang="en-GB" sz="1800" dirty="0"/>
              <a:t>Current bug tracking systems do not effectively elicit all of the information needed by developers. Without this information developers cannot resolve bugs in a timely fashion and so we believe that improvement to the way bug tracking systems collect information are needed.</a:t>
            </a:r>
            <a:endParaRPr lang="en-IN" sz="1800" dirty="0"/>
          </a:p>
          <a:p>
            <a:pPr algn="just"/>
            <a:endParaRPr lang="en-IN" sz="1800" dirty="0"/>
          </a:p>
        </p:txBody>
      </p:sp>
    </p:spTree>
    <p:extLst>
      <p:ext uri="{BB962C8B-B14F-4D97-AF65-F5344CB8AC3E}">
        <p14:creationId xmlns:p14="http://schemas.microsoft.com/office/powerpoint/2010/main" val="2899677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6E5B-32DD-CD24-F13A-9FA9E72FF769}"/>
              </a:ext>
            </a:extLst>
          </p:cNvPr>
          <p:cNvSpPr>
            <a:spLocks noGrp="1"/>
          </p:cNvSpPr>
          <p:nvPr>
            <p:ph type="title"/>
          </p:nvPr>
        </p:nvSpPr>
        <p:spPr/>
        <p:txBody>
          <a:bodyPr/>
          <a:lstStyle/>
          <a:p>
            <a:pPr algn="ctr"/>
            <a:r>
              <a:rPr lang="en-US" dirty="0"/>
              <a:t>CONCLUSION</a:t>
            </a:r>
          </a:p>
        </p:txBody>
      </p:sp>
      <p:sp>
        <p:nvSpPr>
          <p:cNvPr id="4" name="TextBox 3">
            <a:extLst>
              <a:ext uri="{FF2B5EF4-FFF2-40B4-BE49-F238E27FC236}">
                <a16:creationId xmlns:a16="http://schemas.microsoft.com/office/drawing/2014/main" id="{723E0C83-0F56-2390-AC84-14F984046E8F}"/>
              </a:ext>
            </a:extLst>
          </p:cNvPr>
          <p:cNvSpPr txBox="1"/>
          <p:nvPr/>
        </p:nvSpPr>
        <p:spPr>
          <a:xfrm>
            <a:off x="1427583" y="1720840"/>
            <a:ext cx="8836089" cy="2862322"/>
          </a:xfrm>
          <a:prstGeom prst="rect">
            <a:avLst/>
          </a:prstGeom>
          <a:noFill/>
        </p:spPr>
        <p:txBody>
          <a:bodyPr wrap="square">
            <a:spAutoFit/>
          </a:bodyPr>
          <a:lstStyle/>
          <a:p>
            <a:pPr algn="just"/>
            <a:endParaRPr lang="en-GB" sz="1800" dirty="0"/>
          </a:p>
          <a:p>
            <a:pPr algn="just"/>
            <a:endParaRPr lang="en-GB" dirty="0"/>
          </a:p>
          <a:p>
            <a:pPr algn="just"/>
            <a:r>
              <a:rPr lang="en-GB" sz="1800" dirty="0"/>
              <a:t>A software bug occurs when an application or program doesn’t work the way it is designed to function. Most errors are faults or mistakes made by system architects, designers or developers. Testing teams use bug tracking to monitor and report on errors that occur as an application is developed and tested. The proposed Bug Tracking system is a great application with software development needs. By using the Bug Tracking Software one can eliminate bugs in their project effectively as it contains all the necessary information required by the developers to resolve the issue. This application will definitely increase communication between the team members and improve customer satisfaction and efficiency.</a:t>
            </a:r>
            <a:endParaRPr lang="en-IN" sz="1800" dirty="0"/>
          </a:p>
        </p:txBody>
      </p:sp>
    </p:spTree>
    <p:extLst>
      <p:ext uri="{BB962C8B-B14F-4D97-AF65-F5344CB8AC3E}">
        <p14:creationId xmlns:p14="http://schemas.microsoft.com/office/powerpoint/2010/main" val="2053226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2EFB6-67FB-4554-BA8F-AD92561FF889}"/>
              </a:ext>
            </a:extLst>
          </p:cNvPr>
          <p:cNvSpPr>
            <a:spLocks noGrp="1"/>
          </p:cNvSpPr>
          <p:nvPr>
            <p:ph type="title"/>
          </p:nvPr>
        </p:nvSpPr>
        <p:spPr/>
        <p:txBody>
          <a:bodyPr/>
          <a:lstStyle/>
          <a:p>
            <a:r>
              <a:rPr lang="en-US" dirty="0"/>
              <a:t>REFERENCES</a:t>
            </a:r>
          </a:p>
        </p:txBody>
      </p:sp>
      <p:sp>
        <p:nvSpPr>
          <p:cNvPr id="4" name="TextBox 3">
            <a:extLst>
              <a:ext uri="{FF2B5EF4-FFF2-40B4-BE49-F238E27FC236}">
                <a16:creationId xmlns:a16="http://schemas.microsoft.com/office/drawing/2014/main" id="{260272A8-A86E-A4AE-08CC-2A6203E439B2}"/>
              </a:ext>
            </a:extLst>
          </p:cNvPr>
          <p:cNvSpPr txBox="1"/>
          <p:nvPr/>
        </p:nvSpPr>
        <p:spPr>
          <a:xfrm>
            <a:off x="1511559" y="2136339"/>
            <a:ext cx="7634773" cy="1477328"/>
          </a:xfrm>
          <a:prstGeom prst="rect">
            <a:avLst/>
          </a:prstGeom>
          <a:noFill/>
        </p:spPr>
        <p:txBody>
          <a:bodyPr wrap="square">
            <a:spAutoFit/>
          </a:bodyPr>
          <a:lstStyle/>
          <a:p>
            <a:pPr marL="285750" indent="-285750">
              <a:buFont typeface="Wingdings" panose="05000000000000000000" pitchFamily="2" charset="2"/>
              <a:buChar char="§"/>
            </a:pPr>
            <a:r>
              <a:rPr lang="en-IN" sz="1800" dirty="0">
                <a:hlinkClick r:id="rId2"/>
              </a:rPr>
              <a:t>https://www.google.com/</a:t>
            </a:r>
            <a:endParaRPr lang="en-IN" sz="1800" dirty="0"/>
          </a:p>
          <a:p>
            <a:pPr marL="285750" indent="-285750">
              <a:buFont typeface="Wingdings" panose="05000000000000000000" pitchFamily="2" charset="2"/>
              <a:buChar char="§"/>
            </a:pPr>
            <a:r>
              <a:rPr lang="en-IN" sz="1800" dirty="0">
                <a:hlinkClick r:id="rId3"/>
              </a:rPr>
              <a:t>https://stackoverflow.com/</a:t>
            </a:r>
            <a:endParaRPr lang="en-IN" sz="1800" dirty="0"/>
          </a:p>
          <a:p>
            <a:pPr marL="285750" indent="-285750">
              <a:buFont typeface="Wingdings" panose="05000000000000000000" pitchFamily="2" charset="2"/>
              <a:buChar char="§"/>
            </a:pPr>
            <a:r>
              <a:rPr lang="en-IN" sz="1800" dirty="0">
                <a:hlinkClick r:id="rId4"/>
              </a:rPr>
              <a:t>https://www.w3schools.com/java/</a:t>
            </a:r>
            <a:endParaRPr lang="en-IN" sz="1800" dirty="0"/>
          </a:p>
          <a:p>
            <a:pPr marL="285750" indent="-285750">
              <a:buFont typeface="Wingdings" panose="05000000000000000000" pitchFamily="2" charset="2"/>
              <a:buChar char="§"/>
            </a:pPr>
            <a:r>
              <a:rPr lang="en-IN" sz="1800" dirty="0">
                <a:hlinkClick r:id="rId5"/>
              </a:rPr>
              <a:t>https://www.geeksforgeeks.org/java/</a:t>
            </a:r>
            <a:endParaRPr lang="en-IN" sz="1800" dirty="0"/>
          </a:p>
          <a:p>
            <a:endParaRPr lang="en-IN" sz="1800" dirty="0"/>
          </a:p>
        </p:txBody>
      </p:sp>
    </p:spTree>
    <p:extLst>
      <p:ext uri="{BB962C8B-B14F-4D97-AF65-F5344CB8AC3E}">
        <p14:creationId xmlns:p14="http://schemas.microsoft.com/office/powerpoint/2010/main" val="2578352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03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7" name="Rectangle 103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39" name="Straight Connector 103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41" name="Rectangle 1040">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F46550-C603-E648-6234-7851994DC5F7}"/>
              </a:ext>
            </a:extLst>
          </p:cNvPr>
          <p:cNvSpPr>
            <a:spLocks noGrp="1"/>
          </p:cNvSpPr>
          <p:nvPr>
            <p:ph type="title"/>
          </p:nvPr>
        </p:nvSpPr>
        <p:spPr>
          <a:xfrm>
            <a:off x="8141110" y="639097"/>
            <a:ext cx="3401961" cy="3686015"/>
          </a:xfrm>
        </p:spPr>
        <p:txBody>
          <a:bodyPr vert="horz" lIns="91440" tIns="45720" rIns="91440" bIns="45720" rtlCol="0" anchor="b">
            <a:normAutofit/>
          </a:bodyPr>
          <a:lstStyle/>
          <a:p>
            <a:endParaRPr lang="en-US" sz="6600" dirty="0">
              <a:solidFill>
                <a:schemeClr val="tx1">
                  <a:lumMod val="85000"/>
                  <a:lumOff val="15000"/>
                </a:schemeClr>
              </a:solidFill>
            </a:endParaRPr>
          </a:p>
        </p:txBody>
      </p:sp>
      <p:cxnSp>
        <p:nvCxnSpPr>
          <p:cNvPr id="1043" name="Straight Connector 1042">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5" name="Rectangle 1044">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7" name="Rectangle 1046">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828B18B-BB48-0ACA-E379-3770C8C5EC93}"/>
              </a:ext>
            </a:extLst>
          </p:cNvPr>
          <p:cNvSpPr>
            <a:spLocks noGrp="1"/>
          </p:cNvSpPr>
          <p:nvPr>
            <p:ph type="body" sz="half" idx="2"/>
          </p:nvPr>
        </p:nvSpPr>
        <p:spPr/>
        <p:txBody>
          <a:bodyPr/>
          <a:lstStyle/>
          <a:p>
            <a:endParaRPr lang="en-US" dirty="0"/>
          </a:p>
        </p:txBody>
      </p:sp>
      <p:pic>
        <p:nvPicPr>
          <p:cNvPr id="7" name="Picture 6">
            <a:extLst>
              <a:ext uri="{FF2B5EF4-FFF2-40B4-BE49-F238E27FC236}">
                <a16:creationId xmlns:a16="http://schemas.microsoft.com/office/drawing/2014/main" id="{4DF1E800-D559-71BA-3837-57DB1482AF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5007" y="640081"/>
            <a:ext cx="6650201" cy="5054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82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1D77-9999-5F98-C554-C5CA93C212B4}"/>
              </a:ext>
            </a:extLst>
          </p:cNvPr>
          <p:cNvSpPr>
            <a:spLocks noGrp="1"/>
          </p:cNvSpPr>
          <p:nvPr>
            <p:ph type="title"/>
          </p:nvPr>
        </p:nvSpPr>
        <p:spPr/>
        <p:txBody>
          <a:bodyPr/>
          <a:lstStyle/>
          <a:p>
            <a:r>
              <a:rPr lang="en-US" dirty="0">
                <a:solidFill>
                  <a:schemeClr val="tx1"/>
                </a:solidFill>
              </a:rPr>
              <a:t>Problem statement</a:t>
            </a:r>
            <a:endParaRPr lang="en-IN" dirty="0">
              <a:solidFill>
                <a:schemeClr val="tx1"/>
              </a:solidFill>
            </a:endParaRPr>
          </a:p>
        </p:txBody>
      </p:sp>
      <p:sp>
        <p:nvSpPr>
          <p:cNvPr id="3" name="Content Placeholder 2">
            <a:extLst>
              <a:ext uri="{FF2B5EF4-FFF2-40B4-BE49-F238E27FC236}">
                <a16:creationId xmlns:a16="http://schemas.microsoft.com/office/drawing/2014/main" id="{7B5CD3F1-75EF-20AF-71F5-08BFBFF6BF40}"/>
              </a:ext>
            </a:extLst>
          </p:cNvPr>
          <p:cNvSpPr>
            <a:spLocks noGrp="1"/>
          </p:cNvSpPr>
          <p:nvPr>
            <p:ph idx="1"/>
          </p:nvPr>
        </p:nvSpPr>
        <p:spPr/>
        <p:txBody>
          <a:bodyPr/>
          <a:lstStyle/>
          <a:p>
            <a:r>
              <a:rPr lang="en-US" b="0" i="0" dirty="0">
                <a:solidFill>
                  <a:schemeClr val="tx1"/>
                </a:solidFill>
                <a:effectLst/>
              </a:rPr>
              <a:t>Inefficient Issue Management and Quality Assurance in Software Development</a:t>
            </a:r>
          </a:p>
          <a:p>
            <a:r>
              <a:rPr lang="en-US" b="0" i="0" dirty="0">
                <a:solidFill>
                  <a:schemeClr val="tx1"/>
                </a:solidFill>
                <a:effectLst/>
              </a:rPr>
              <a:t>In modern software development, maintaining high-quality applications is paramount. However, our current processes for identifying, tracking, and resolving software issues, including bugs, defects, enhancements, and feature requests, are inadequate. This leads to reduced software quality, missed deadlines, and inefficient development and testing teams.</a:t>
            </a:r>
            <a:endParaRPr lang="en-IN" dirty="0">
              <a:solidFill>
                <a:schemeClr val="tx1"/>
              </a:solidFill>
            </a:endParaRPr>
          </a:p>
        </p:txBody>
      </p:sp>
    </p:spTree>
    <p:extLst>
      <p:ext uri="{BB962C8B-B14F-4D97-AF65-F5344CB8AC3E}">
        <p14:creationId xmlns:p14="http://schemas.microsoft.com/office/powerpoint/2010/main" val="131098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9BFC-03CD-C1C7-0DB4-EA92C1F8C5C0}"/>
              </a:ext>
            </a:extLst>
          </p:cNvPr>
          <p:cNvSpPr>
            <a:spLocks noGrp="1"/>
          </p:cNvSpPr>
          <p:nvPr>
            <p:ph type="title"/>
          </p:nvPr>
        </p:nvSpPr>
        <p:spPr/>
        <p:txBody>
          <a:bodyPr/>
          <a:lstStyle/>
          <a:p>
            <a:r>
              <a:rPr lang="en-US" dirty="0">
                <a:solidFill>
                  <a:schemeClr val="tx1"/>
                </a:solidFill>
              </a:rPr>
              <a:t>Objectives</a:t>
            </a:r>
            <a:endParaRPr lang="en-IN" dirty="0">
              <a:solidFill>
                <a:schemeClr val="tx1"/>
              </a:solidFill>
            </a:endParaRPr>
          </a:p>
        </p:txBody>
      </p:sp>
      <p:sp>
        <p:nvSpPr>
          <p:cNvPr id="3" name="Content Placeholder 2">
            <a:extLst>
              <a:ext uri="{FF2B5EF4-FFF2-40B4-BE49-F238E27FC236}">
                <a16:creationId xmlns:a16="http://schemas.microsoft.com/office/drawing/2014/main" id="{EA137666-62BD-FBA8-60D4-85113378ECBB}"/>
              </a:ext>
            </a:extLst>
          </p:cNvPr>
          <p:cNvSpPr>
            <a:spLocks noGrp="1"/>
          </p:cNvSpPr>
          <p:nvPr>
            <p:ph idx="1"/>
          </p:nvPr>
        </p:nvSpPr>
        <p:spPr/>
        <p:txBody>
          <a:bodyPr/>
          <a:lstStyle/>
          <a:p>
            <a:r>
              <a:rPr lang="en-US" b="0" i="0" dirty="0">
                <a:solidFill>
                  <a:schemeClr val="tx1"/>
                </a:solidFill>
                <a:effectLst/>
              </a:rPr>
              <a:t>Develop a comprehensive Bug Tracking System that streamlines the issue management process.</a:t>
            </a:r>
          </a:p>
          <a:p>
            <a:r>
              <a:rPr lang="en-US" b="0" i="0" dirty="0">
                <a:solidFill>
                  <a:schemeClr val="tx1"/>
                </a:solidFill>
                <a:effectLst/>
              </a:rPr>
              <a:t>Enable efficient issue reporting and tracking, eliminating manual and error-prone methods.</a:t>
            </a:r>
          </a:p>
          <a:p>
            <a:r>
              <a:rPr lang="en-US" b="0" i="0" dirty="0">
                <a:solidFill>
                  <a:schemeClr val="tx1"/>
                </a:solidFill>
                <a:effectLst/>
              </a:rPr>
              <a:t>Facilitate collaboration among teams through a centralized platform.</a:t>
            </a:r>
            <a:endParaRPr lang="en-US" dirty="0">
              <a:solidFill>
                <a:schemeClr val="tx1"/>
              </a:solidFill>
            </a:endParaRPr>
          </a:p>
          <a:p>
            <a:r>
              <a:rPr lang="en-US" dirty="0">
                <a:solidFill>
                  <a:schemeClr val="tx1"/>
                </a:solidFill>
              </a:rPr>
              <a:t>Enable access management for security</a:t>
            </a:r>
          </a:p>
          <a:p>
            <a:endParaRPr lang="en-IN" dirty="0"/>
          </a:p>
        </p:txBody>
      </p:sp>
    </p:spTree>
    <p:extLst>
      <p:ext uri="{BB962C8B-B14F-4D97-AF65-F5344CB8AC3E}">
        <p14:creationId xmlns:p14="http://schemas.microsoft.com/office/powerpoint/2010/main" val="192056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7D6B-8E5E-0CBD-12B3-70A4D5B48916}"/>
              </a:ext>
            </a:extLst>
          </p:cNvPr>
          <p:cNvSpPr>
            <a:spLocks noGrp="1"/>
          </p:cNvSpPr>
          <p:nvPr>
            <p:ph type="title"/>
          </p:nvPr>
        </p:nvSpPr>
        <p:spPr/>
        <p:txBody>
          <a:bodyPr/>
          <a:lstStyle/>
          <a:p>
            <a:r>
              <a:rPr lang="en-US" dirty="0">
                <a:solidFill>
                  <a:schemeClr val="tx1"/>
                </a:solidFill>
              </a:rPr>
              <a:t>Proposed Solution</a:t>
            </a:r>
            <a:endParaRPr lang="en-IN" dirty="0">
              <a:solidFill>
                <a:schemeClr val="tx1"/>
              </a:solidFill>
            </a:endParaRPr>
          </a:p>
        </p:txBody>
      </p:sp>
      <p:sp>
        <p:nvSpPr>
          <p:cNvPr id="3" name="Content Placeholder 2">
            <a:extLst>
              <a:ext uri="{FF2B5EF4-FFF2-40B4-BE49-F238E27FC236}">
                <a16:creationId xmlns:a16="http://schemas.microsoft.com/office/drawing/2014/main" id="{7ABBAD8A-6868-651B-69EE-1D5868E45E72}"/>
              </a:ext>
            </a:extLst>
          </p:cNvPr>
          <p:cNvSpPr>
            <a:spLocks noGrp="1"/>
          </p:cNvSpPr>
          <p:nvPr>
            <p:ph idx="1"/>
          </p:nvPr>
        </p:nvSpPr>
        <p:spPr/>
        <p:txBody>
          <a:bodyPr>
            <a:normAutofit lnSpcReduction="10000"/>
          </a:bodyPr>
          <a:lstStyle/>
          <a:p>
            <a:pPr marL="0" indent="0">
              <a:buNone/>
            </a:pPr>
            <a:r>
              <a:rPr lang="en-US" b="0" i="0" dirty="0">
                <a:solidFill>
                  <a:schemeClr val="tx1"/>
                </a:solidFill>
                <a:effectLst/>
              </a:rPr>
              <a:t>A Bug Tracking System (BTS) is a crucial component of software development and quality assurance processes. It helps teams identify &amp; report bugs, prioritize &amp; track tasks and resolve issues or bugs in software applications</a:t>
            </a:r>
          </a:p>
          <a:p>
            <a:pPr marL="0" indent="0">
              <a:buNone/>
            </a:pPr>
            <a:r>
              <a:rPr lang="en-US" dirty="0">
                <a:solidFill>
                  <a:schemeClr val="tx1"/>
                </a:solidFill>
              </a:rPr>
              <a:t>Primary objectives of any Bug Tracking System are:-</a:t>
            </a:r>
          </a:p>
          <a:p>
            <a:pPr marL="0" indent="0" algn="l">
              <a:buNone/>
            </a:pPr>
            <a:r>
              <a:rPr lang="en-US" b="1" i="0" dirty="0">
                <a:solidFill>
                  <a:schemeClr val="tx1"/>
                </a:solidFill>
                <a:effectLst/>
              </a:rPr>
              <a:t>Issue Management:</a:t>
            </a:r>
            <a:r>
              <a:rPr lang="en-US" b="0" i="0" dirty="0">
                <a:solidFill>
                  <a:schemeClr val="tx1"/>
                </a:solidFill>
                <a:effectLst/>
              </a:rPr>
              <a:t> Efficiently track and manage software issues, including bugs, defects, enhancements, and new feature requests.</a:t>
            </a:r>
          </a:p>
          <a:p>
            <a:pPr marL="0" indent="0" algn="l">
              <a:buNone/>
            </a:pPr>
            <a:r>
              <a:rPr lang="en-US" b="1" i="0" dirty="0">
                <a:solidFill>
                  <a:schemeClr val="tx1"/>
                </a:solidFill>
                <a:effectLst/>
              </a:rPr>
              <a:t>Improved Collaboration:</a:t>
            </a:r>
            <a:r>
              <a:rPr lang="en-US" b="0" i="0" dirty="0">
                <a:solidFill>
                  <a:schemeClr val="tx1"/>
                </a:solidFill>
                <a:effectLst/>
              </a:rPr>
              <a:t> Facilitate collaboration among development, testing, and product management teams to ensure effective bug resolution.</a:t>
            </a:r>
          </a:p>
          <a:p>
            <a:pPr marL="0" indent="0" algn="l">
              <a:buNone/>
            </a:pPr>
            <a:r>
              <a:rPr lang="en-US" b="1" i="0" dirty="0">
                <a:solidFill>
                  <a:schemeClr val="tx1"/>
                </a:solidFill>
                <a:effectLst/>
              </a:rPr>
              <a:t>Quality Assurance:</a:t>
            </a:r>
            <a:r>
              <a:rPr lang="en-US" b="0" i="0" dirty="0">
                <a:solidFill>
                  <a:schemeClr val="tx1"/>
                </a:solidFill>
                <a:effectLst/>
              </a:rPr>
              <a:t> Enhance the overall software quality by systematically identifying and addressing issues.</a:t>
            </a:r>
          </a:p>
          <a:p>
            <a:pPr marL="0" indent="0" algn="l">
              <a:buNone/>
            </a:pPr>
            <a:r>
              <a:rPr lang="en-US" b="1" i="0" dirty="0">
                <a:solidFill>
                  <a:schemeClr val="tx1"/>
                </a:solidFill>
                <a:effectLst/>
              </a:rPr>
              <a:t>Reporting and Analytics:</a:t>
            </a:r>
            <a:r>
              <a:rPr lang="en-US" b="0" i="0" dirty="0">
                <a:solidFill>
                  <a:schemeClr val="tx1"/>
                </a:solidFill>
                <a:effectLst/>
              </a:rPr>
              <a:t> Provide insights into the health of the software through reporting and analytics on issue trends, resolution times, and more.</a:t>
            </a:r>
          </a:p>
          <a:p>
            <a:endParaRPr lang="en-IN" dirty="0"/>
          </a:p>
        </p:txBody>
      </p:sp>
    </p:spTree>
    <p:extLst>
      <p:ext uri="{BB962C8B-B14F-4D97-AF65-F5344CB8AC3E}">
        <p14:creationId xmlns:p14="http://schemas.microsoft.com/office/powerpoint/2010/main" val="242105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3B81-D944-CEAE-0223-6BF0FA16DAF2}"/>
              </a:ext>
            </a:extLst>
          </p:cNvPr>
          <p:cNvSpPr>
            <a:spLocks noGrp="1"/>
          </p:cNvSpPr>
          <p:nvPr>
            <p:ph type="title"/>
          </p:nvPr>
        </p:nvSpPr>
        <p:spPr>
          <a:xfrm>
            <a:off x="1097280" y="286603"/>
            <a:ext cx="10058400" cy="805597"/>
          </a:xfrm>
        </p:spPr>
        <p:txBody>
          <a:bodyPr/>
          <a:lstStyle/>
          <a:p>
            <a:r>
              <a:rPr lang="en-US" dirty="0">
                <a:solidFill>
                  <a:schemeClr val="tx1"/>
                </a:solidFill>
              </a:rPr>
              <a:t>Technical Details</a:t>
            </a:r>
            <a:endParaRPr lang="en-IN" dirty="0">
              <a:solidFill>
                <a:schemeClr val="tx1"/>
              </a:solidFill>
            </a:endParaRPr>
          </a:p>
        </p:txBody>
      </p:sp>
      <p:sp>
        <p:nvSpPr>
          <p:cNvPr id="3" name="Content Placeholder 2">
            <a:extLst>
              <a:ext uri="{FF2B5EF4-FFF2-40B4-BE49-F238E27FC236}">
                <a16:creationId xmlns:a16="http://schemas.microsoft.com/office/drawing/2014/main" id="{338CE548-2BDA-0E71-0777-19C8D92A10FE}"/>
              </a:ext>
            </a:extLst>
          </p:cNvPr>
          <p:cNvSpPr>
            <a:spLocks noGrp="1"/>
          </p:cNvSpPr>
          <p:nvPr>
            <p:ph idx="1"/>
          </p:nvPr>
        </p:nvSpPr>
        <p:spPr/>
        <p:txBody>
          <a:bodyPr/>
          <a:lstStyle/>
          <a:p>
            <a:r>
              <a:rPr lang="en-US" dirty="0">
                <a:solidFill>
                  <a:schemeClr val="tx1"/>
                </a:solidFill>
              </a:rPr>
              <a:t>The following project of Bug Tracking system has been developed using :-</a:t>
            </a:r>
          </a:p>
          <a:p>
            <a:r>
              <a:rPr lang="en-US" dirty="0">
                <a:solidFill>
                  <a:schemeClr val="tx1"/>
                </a:solidFill>
              </a:rPr>
              <a:t>Front end:-</a:t>
            </a:r>
          </a:p>
          <a:p>
            <a:pPr marL="457200" indent="-457200">
              <a:buFont typeface="+mj-lt"/>
              <a:buAutoNum type="arabicPeriod"/>
            </a:pPr>
            <a:r>
              <a:rPr lang="en-US" dirty="0">
                <a:solidFill>
                  <a:schemeClr val="tx1"/>
                </a:solidFill>
              </a:rPr>
              <a:t>HTML</a:t>
            </a:r>
          </a:p>
          <a:p>
            <a:pPr marL="457200" indent="-457200">
              <a:buFont typeface="+mj-lt"/>
              <a:buAutoNum type="arabicPeriod"/>
            </a:pPr>
            <a:r>
              <a:rPr lang="en-US" dirty="0">
                <a:solidFill>
                  <a:schemeClr val="tx1"/>
                </a:solidFill>
              </a:rPr>
              <a:t>CSS</a:t>
            </a:r>
          </a:p>
          <a:p>
            <a:pPr marL="457200" indent="-457200">
              <a:buFont typeface="+mj-lt"/>
              <a:buAutoNum type="arabicPeriod"/>
            </a:pPr>
            <a:r>
              <a:rPr lang="en-US" dirty="0">
                <a:solidFill>
                  <a:schemeClr val="tx1"/>
                </a:solidFill>
              </a:rPr>
              <a:t>JAVA SCRIPT</a:t>
            </a:r>
          </a:p>
          <a:p>
            <a:pPr marL="0" indent="0">
              <a:buNone/>
            </a:pPr>
            <a:r>
              <a:rPr lang="en-US" dirty="0">
                <a:solidFill>
                  <a:schemeClr val="tx1"/>
                </a:solidFill>
              </a:rPr>
              <a:t> Back end:-</a:t>
            </a:r>
          </a:p>
          <a:p>
            <a:pPr marL="457200" indent="-457200">
              <a:buFont typeface="+mj-lt"/>
              <a:buAutoNum type="arabicPeriod"/>
            </a:pPr>
            <a:r>
              <a:rPr lang="en-US" dirty="0">
                <a:solidFill>
                  <a:schemeClr val="tx1"/>
                </a:solidFill>
              </a:rPr>
              <a:t>JAVA</a:t>
            </a:r>
          </a:p>
        </p:txBody>
      </p:sp>
    </p:spTree>
    <p:extLst>
      <p:ext uri="{BB962C8B-B14F-4D97-AF65-F5344CB8AC3E}">
        <p14:creationId xmlns:p14="http://schemas.microsoft.com/office/powerpoint/2010/main" val="206832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DB4A-ED7A-F4E7-7F21-EB9786D82C75}"/>
              </a:ext>
            </a:extLst>
          </p:cNvPr>
          <p:cNvSpPr>
            <a:spLocks noGrp="1"/>
          </p:cNvSpPr>
          <p:nvPr>
            <p:ph type="title"/>
          </p:nvPr>
        </p:nvSpPr>
        <p:spPr>
          <a:xfrm>
            <a:off x="1097280" y="286603"/>
            <a:ext cx="10058400" cy="1160232"/>
          </a:xfrm>
        </p:spPr>
        <p:txBody>
          <a:bodyPr>
            <a:normAutofit/>
          </a:bodyPr>
          <a:lstStyle/>
          <a:p>
            <a:r>
              <a:rPr lang="en-US" dirty="0">
                <a:solidFill>
                  <a:schemeClr val="tx1"/>
                </a:solidFill>
              </a:rPr>
              <a:t>Architectural flow</a:t>
            </a:r>
            <a:endParaRPr lang="en-IN" dirty="0">
              <a:solidFill>
                <a:schemeClr val="tx1"/>
              </a:solidFill>
            </a:endParaRPr>
          </a:p>
        </p:txBody>
      </p:sp>
      <p:sp>
        <p:nvSpPr>
          <p:cNvPr id="3" name="Content Placeholder 2">
            <a:extLst>
              <a:ext uri="{FF2B5EF4-FFF2-40B4-BE49-F238E27FC236}">
                <a16:creationId xmlns:a16="http://schemas.microsoft.com/office/drawing/2014/main" id="{900D45D6-E58A-7D15-C0BA-E8F1FCA6361A}"/>
              </a:ext>
            </a:extLst>
          </p:cNvPr>
          <p:cNvSpPr>
            <a:spLocks noGrp="1"/>
          </p:cNvSpPr>
          <p:nvPr>
            <p:ph idx="1"/>
          </p:nvPr>
        </p:nvSpPr>
        <p:spPr/>
        <p:txBody>
          <a:bodyPr>
            <a:normAutofit/>
          </a:bodyPr>
          <a:lstStyle/>
          <a:p>
            <a:pPr marL="457200" indent="-457200">
              <a:buFont typeface="+mj-lt"/>
              <a:buAutoNum type="arabicPeriod"/>
            </a:pPr>
            <a:r>
              <a:rPr lang="en-US" dirty="0">
                <a:solidFill>
                  <a:schemeClr val="tx1"/>
                </a:solidFill>
              </a:rPr>
              <a:t>The first contact of the user to the system will be through the Main page, where the user will decide either he has to register himself to access or if he’s already registered he can directly login.</a:t>
            </a:r>
          </a:p>
          <a:p>
            <a:pPr marL="457200" indent="-457200">
              <a:buFont typeface="+mj-lt"/>
              <a:buAutoNum type="arabicPeriod"/>
            </a:pPr>
            <a:r>
              <a:rPr lang="en-US" dirty="0">
                <a:solidFill>
                  <a:schemeClr val="tx1"/>
                </a:solidFill>
              </a:rPr>
              <a:t>Registration page accepts the user inputs like username password email id </a:t>
            </a:r>
            <a:r>
              <a:rPr lang="en-US" dirty="0" err="1">
                <a:solidFill>
                  <a:schemeClr val="tx1"/>
                </a:solidFill>
              </a:rPr>
              <a:t>etc</a:t>
            </a:r>
            <a:r>
              <a:rPr lang="en-US" dirty="0">
                <a:solidFill>
                  <a:schemeClr val="tx1"/>
                </a:solidFill>
              </a:rPr>
              <a:t>, to be stored in the database and used for validation during the access management process.</a:t>
            </a:r>
          </a:p>
          <a:p>
            <a:pPr marL="457200" indent="-457200">
              <a:buFont typeface="+mj-lt"/>
              <a:buAutoNum type="arabicPeriod"/>
            </a:pPr>
            <a:r>
              <a:rPr lang="en-US" dirty="0">
                <a:solidFill>
                  <a:schemeClr val="tx1"/>
                </a:solidFill>
              </a:rPr>
              <a:t>Login page validates the user input to the database to allow to enter into the system. The login page further divides the access of different users to enter into their respective dashboards of tester, manager and developer.</a:t>
            </a:r>
          </a:p>
          <a:p>
            <a:pPr marL="457200" indent="-457200">
              <a:buFont typeface="+mj-lt"/>
              <a:buAutoNum type="arabicPeriod"/>
            </a:pPr>
            <a:r>
              <a:rPr lang="en-US" dirty="0">
                <a:solidFill>
                  <a:schemeClr val="tx1"/>
                </a:solidFill>
              </a:rPr>
              <a:t>The functionalities of each tester, manager and developers are different and role specific, so their roles and duties are customized in their dashboards.</a:t>
            </a:r>
          </a:p>
          <a:p>
            <a:pPr marL="457200" indent="-457200">
              <a:buFont typeface="+mj-lt"/>
              <a:buAutoNum type="arabicPeriod"/>
            </a:pPr>
            <a:r>
              <a:rPr lang="en-US" dirty="0">
                <a:solidFill>
                  <a:schemeClr val="tx1"/>
                </a:solidFill>
              </a:rPr>
              <a:t>The manager can create a new project, view a existing project, assign and close bugs</a:t>
            </a:r>
          </a:p>
          <a:p>
            <a:pPr marL="457200" indent="-457200">
              <a:buFont typeface="+mj-lt"/>
              <a:buAutoNum type="arabicPeriod"/>
            </a:pPr>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165610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D431-B19F-A9EB-86DF-6694740A9D21}"/>
              </a:ext>
            </a:extLst>
          </p:cNvPr>
          <p:cNvSpPr>
            <a:spLocks noGrp="1"/>
          </p:cNvSpPr>
          <p:nvPr>
            <p:ph type="title"/>
          </p:nvPr>
        </p:nvSpPr>
        <p:spPr>
          <a:xfrm>
            <a:off x="1097280" y="286603"/>
            <a:ext cx="10058400" cy="702409"/>
          </a:xfrm>
        </p:spPr>
        <p:txBody>
          <a:bodyPr>
            <a:normAutofit fontScale="90000"/>
          </a:bodyPr>
          <a:lstStyle/>
          <a:p>
            <a:r>
              <a:rPr lang="en-US" dirty="0">
                <a:solidFill>
                  <a:schemeClr val="tx1"/>
                </a:solidFill>
              </a:rPr>
              <a:t>Flow diagram</a:t>
            </a:r>
            <a:endParaRPr lang="en-IN" dirty="0">
              <a:solidFill>
                <a:schemeClr val="tx1"/>
              </a:solidFill>
            </a:endParaRPr>
          </a:p>
        </p:txBody>
      </p:sp>
      <p:pic>
        <p:nvPicPr>
          <p:cNvPr id="5" name="Content Placeholder 4">
            <a:extLst>
              <a:ext uri="{FF2B5EF4-FFF2-40B4-BE49-F238E27FC236}">
                <a16:creationId xmlns:a16="http://schemas.microsoft.com/office/drawing/2014/main" id="{CE504C2B-8C88-9C30-09C0-D990EB6BD17C}"/>
              </a:ext>
            </a:extLst>
          </p:cNvPr>
          <p:cNvPicPr>
            <a:picLocks noGrp="1" noChangeAspect="1"/>
          </p:cNvPicPr>
          <p:nvPr>
            <p:ph idx="1"/>
          </p:nvPr>
        </p:nvPicPr>
        <p:blipFill>
          <a:blip r:embed="rId2"/>
          <a:stretch>
            <a:fillRect/>
          </a:stretch>
        </p:blipFill>
        <p:spPr>
          <a:xfrm>
            <a:off x="1097280" y="914089"/>
            <a:ext cx="10622960" cy="5657308"/>
          </a:xfrm>
        </p:spPr>
      </p:pic>
    </p:spTree>
    <p:extLst>
      <p:ext uri="{BB962C8B-B14F-4D97-AF65-F5344CB8AC3E}">
        <p14:creationId xmlns:p14="http://schemas.microsoft.com/office/powerpoint/2010/main" val="330222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1CFD-B627-1B2C-53FB-E4010C7945B0}"/>
              </a:ext>
            </a:extLst>
          </p:cNvPr>
          <p:cNvSpPr>
            <a:spLocks noGrp="1"/>
          </p:cNvSpPr>
          <p:nvPr>
            <p:ph type="title"/>
          </p:nvPr>
        </p:nvSpPr>
        <p:spPr>
          <a:xfrm>
            <a:off x="1097280" y="286603"/>
            <a:ext cx="10058400" cy="900513"/>
          </a:xfrm>
        </p:spPr>
        <p:txBody>
          <a:bodyPr/>
          <a:lstStyle/>
          <a:p>
            <a:r>
              <a:rPr lang="en-US" dirty="0"/>
              <a:t>ER diagram</a:t>
            </a:r>
            <a:endParaRPr lang="en-IN" dirty="0"/>
          </a:p>
        </p:txBody>
      </p:sp>
      <p:pic>
        <p:nvPicPr>
          <p:cNvPr id="5" name="Content Placeholder 4">
            <a:extLst>
              <a:ext uri="{FF2B5EF4-FFF2-40B4-BE49-F238E27FC236}">
                <a16:creationId xmlns:a16="http://schemas.microsoft.com/office/drawing/2014/main" id="{DE3366BE-34FF-87B1-1557-AADEE729CE74}"/>
              </a:ext>
            </a:extLst>
          </p:cNvPr>
          <p:cNvPicPr>
            <a:picLocks noGrp="1" noChangeAspect="1"/>
          </p:cNvPicPr>
          <p:nvPr>
            <p:ph idx="1"/>
          </p:nvPr>
        </p:nvPicPr>
        <p:blipFill>
          <a:blip r:embed="rId2"/>
          <a:stretch>
            <a:fillRect/>
          </a:stretch>
        </p:blipFill>
        <p:spPr>
          <a:xfrm>
            <a:off x="1251284" y="1008442"/>
            <a:ext cx="9843436" cy="5753119"/>
          </a:xfrm>
        </p:spPr>
      </p:pic>
    </p:spTree>
    <p:extLst>
      <p:ext uri="{BB962C8B-B14F-4D97-AF65-F5344CB8AC3E}">
        <p14:creationId xmlns:p14="http://schemas.microsoft.com/office/powerpoint/2010/main" val="106885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DED4-1E9D-B2D7-13AD-74EC801AEEC4}"/>
              </a:ext>
            </a:extLst>
          </p:cNvPr>
          <p:cNvSpPr>
            <a:spLocks noGrp="1"/>
          </p:cNvSpPr>
          <p:nvPr>
            <p:ph type="title"/>
          </p:nvPr>
        </p:nvSpPr>
        <p:spPr>
          <a:xfrm>
            <a:off x="1097280" y="286604"/>
            <a:ext cx="10058400" cy="852386"/>
          </a:xfrm>
        </p:spPr>
        <p:txBody>
          <a:bodyPr/>
          <a:lstStyle/>
          <a:p>
            <a:r>
              <a:rPr lang="en-US" dirty="0"/>
              <a:t>Class diagram</a:t>
            </a:r>
            <a:endParaRPr lang="en-IN" dirty="0"/>
          </a:p>
        </p:txBody>
      </p:sp>
      <p:pic>
        <p:nvPicPr>
          <p:cNvPr id="5" name="Content Placeholder 4">
            <a:extLst>
              <a:ext uri="{FF2B5EF4-FFF2-40B4-BE49-F238E27FC236}">
                <a16:creationId xmlns:a16="http://schemas.microsoft.com/office/drawing/2014/main" id="{7D6457B2-12A9-59BD-7FD7-8338B9E519E8}"/>
              </a:ext>
            </a:extLst>
          </p:cNvPr>
          <p:cNvPicPr>
            <a:picLocks noGrp="1" noChangeAspect="1"/>
          </p:cNvPicPr>
          <p:nvPr>
            <p:ph idx="1"/>
          </p:nvPr>
        </p:nvPicPr>
        <p:blipFill>
          <a:blip r:embed="rId2"/>
          <a:stretch>
            <a:fillRect/>
          </a:stretch>
        </p:blipFill>
        <p:spPr>
          <a:xfrm>
            <a:off x="2005264" y="983355"/>
            <a:ext cx="9609220" cy="5751718"/>
          </a:xfrm>
        </p:spPr>
      </p:pic>
    </p:spTree>
    <p:extLst>
      <p:ext uri="{BB962C8B-B14F-4D97-AF65-F5344CB8AC3E}">
        <p14:creationId xmlns:p14="http://schemas.microsoft.com/office/powerpoint/2010/main" val="36460828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106</TotalTime>
  <Words>846</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Wingdings</vt:lpstr>
      <vt:lpstr>Retrospect</vt:lpstr>
      <vt:lpstr>Bug Tracking System</vt:lpstr>
      <vt:lpstr>Problem statement</vt:lpstr>
      <vt:lpstr>Objectives</vt:lpstr>
      <vt:lpstr>Proposed Solution</vt:lpstr>
      <vt:lpstr>Technical Details</vt:lpstr>
      <vt:lpstr>Architectural flow</vt:lpstr>
      <vt:lpstr>Flow diagram</vt:lpstr>
      <vt:lpstr>ER diagram</vt:lpstr>
      <vt:lpstr>Class diagram</vt:lpstr>
      <vt:lpstr>MODULES</vt:lpstr>
      <vt:lpstr>MODULES</vt:lpstr>
      <vt:lpstr>PowerPoint Presentation</vt:lpstr>
      <vt:lpstr>PowerPoint Presentation</vt:lpstr>
      <vt:lpstr>PowerPoint Presentation</vt:lpstr>
      <vt:lpstr>FUTURE SCOPE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Srivastava</dc:creator>
  <cp:lastModifiedBy>Srinivasa Reddy Kallam</cp:lastModifiedBy>
  <cp:revision>6</cp:revision>
  <dcterms:created xsi:type="dcterms:W3CDTF">2023-09-14T15:30:30Z</dcterms:created>
  <dcterms:modified xsi:type="dcterms:W3CDTF">2023-09-14T18:26:37Z</dcterms:modified>
</cp:coreProperties>
</file>