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Nomura Standard Cover">
    <p:spTree>
      <p:nvGrpSpPr>
        <p:cNvPr id="1" name=""/>
        <p:cNvGrpSpPr/>
        <p:nvPr/>
      </p:nvGrpSpPr>
      <p:grpSpPr>
        <a:xfrm>
          <a:off x="0" y="0"/>
          <a:ext cx="0" cy="0"/>
          <a:chOff x="0" y="0"/>
          <a:chExt cx="0" cy="0"/>
        </a:xfrm>
      </p:grpSpPr>
      <p:sp>
        <p:nvSpPr>
          <p:cNvPr id="3098" name="Freeform 26"/>
          <p:cNvSpPr>
            <a:spLocks noChangeAspect="1"/>
          </p:cNvSpPr>
          <p:nvPr/>
        </p:nvSpPr>
        <p:spPr bwMode="auto">
          <a:xfrm>
            <a:off x="3997025" y="0"/>
            <a:ext cx="5160212" cy="2516400"/>
          </a:xfrm>
          <a:custGeom>
            <a:avLst/>
            <a:gdLst/>
            <a:ahLst/>
            <a:cxnLst>
              <a:cxn ang="0">
                <a:pos x="0" y="520"/>
              </a:cxn>
              <a:cxn ang="0">
                <a:pos x="506" y="1659"/>
              </a:cxn>
              <a:cxn ang="0">
                <a:pos x="3402" y="1659"/>
              </a:cxn>
              <a:cxn ang="0">
                <a:pos x="3402" y="0"/>
              </a:cxn>
              <a:cxn ang="0">
                <a:pos x="224" y="0"/>
              </a:cxn>
              <a:cxn ang="0">
                <a:pos x="0" y="520"/>
              </a:cxn>
              <a:cxn ang="0">
                <a:pos x="0" y="520"/>
              </a:cxn>
            </a:cxnLst>
            <a:rect l="0" t="0" r="r" b="b"/>
            <a:pathLst>
              <a:path w="3402" h="1659">
                <a:moveTo>
                  <a:pt x="0" y="520"/>
                </a:moveTo>
                <a:lnTo>
                  <a:pt x="506" y="1659"/>
                </a:lnTo>
                <a:lnTo>
                  <a:pt x="3402" y="1659"/>
                </a:lnTo>
                <a:lnTo>
                  <a:pt x="3402"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9"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19" name="Text Placeholder 18"/>
          <p:cNvSpPr>
            <a:spLocks noGrp="1"/>
          </p:cNvSpPr>
          <p:nvPr>
            <p:ph type="body" sz="quarter" idx="14" hasCustomPrompt="1"/>
          </p:nvPr>
        </p:nvSpPr>
        <p:spPr>
          <a:xfrm>
            <a:off x="6540930" y="4869161"/>
            <a:ext cx="2259943" cy="1223417"/>
          </a:xfrm>
          <a:prstGeom prst="rect">
            <a:avLst/>
          </a:prstGeom>
        </p:spPr>
        <p:txBody>
          <a:bodyPr anchor="ctr" anchorCtr="0"/>
          <a:lstStyle>
            <a:lvl1pPr algn="r">
              <a:defRPr baseline="0"/>
            </a:lvl1pPr>
          </a:lstStyle>
          <a:p>
            <a:pPr lvl="0"/>
            <a:r>
              <a:rPr lang="en-GB" dirty="0"/>
              <a:t>Client logo here</a:t>
            </a:r>
          </a:p>
        </p:txBody>
      </p:sp>
      <p:sp>
        <p:nvSpPr>
          <p:cNvPr id="26" name="Text Box 11"/>
          <p:cNvSpPr txBox="1">
            <a:spLocks noChangeArrowheads="1"/>
          </p:cNvSpPr>
          <p:nvPr/>
        </p:nvSpPr>
        <p:spPr bwMode="ltGray">
          <a:xfrm>
            <a:off x="6563082"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16"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32"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17"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15" name="Text Box 11"/>
          <p:cNvSpPr txBox="1">
            <a:spLocks noChangeArrowheads="1"/>
          </p:cNvSpPr>
          <p:nvPr/>
        </p:nvSpPr>
        <p:spPr bwMode="ltGray">
          <a:xfrm>
            <a:off x="8273486"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47" name="Picture 3" descr="O:\Logo_Library\N\NOMURA\A4\NOMURA_A4_CMYK_WHITE.emf"/>
          <p:cNvPicPr>
            <a:picLocks noChangeAspect="1" noChangeArrowheads="1"/>
          </p:cNvPicPr>
          <p:nvPr/>
        </p:nvPicPr>
        <p:blipFill>
          <a:blip r:embed="rId2" cstate="print"/>
          <a:srcRect/>
          <a:stretch>
            <a:fillRect/>
          </a:stretch>
        </p:blipFill>
        <p:spPr bwMode="auto">
          <a:xfrm>
            <a:off x="7599752" y="310690"/>
            <a:ext cx="1260140" cy="216024"/>
          </a:xfrm>
          <a:prstGeom prst="rect">
            <a:avLst/>
          </a:prstGeom>
          <a:noFill/>
        </p:spPr>
      </p:pic>
      <p:sp>
        <p:nvSpPr>
          <p:cNvPr id="48" name="TextBox 47"/>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78" name="Freeform 19"/>
          <p:cNvSpPr>
            <a:spLocks/>
          </p:cNvSpPr>
          <p:nvPr/>
        </p:nvSpPr>
        <p:spPr bwMode="auto">
          <a:xfrm>
            <a:off x="294975" y="-7625"/>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0" name="Freeform 25"/>
          <p:cNvSpPr>
            <a:spLocks/>
          </p:cNvSpPr>
          <p:nvPr/>
        </p:nvSpPr>
        <p:spPr bwMode="auto">
          <a:xfrm>
            <a:off x="3481088" y="1175063"/>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p:nvSpPr>
        <p:spPr bwMode="auto">
          <a:xfrm>
            <a:off x="2261888" y="832163"/>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81"/>
          <p:cNvSpPr>
            <a:spLocks/>
          </p:cNvSpPr>
          <p:nvPr/>
        </p:nvSpPr>
        <p:spPr bwMode="auto">
          <a:xfrm>
            <a:off x="3330275" y="1900"/>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 name="Freeform 82"/>
          <p:cNvSpPr>
            <a:spLocks/>
          </p:cNvSpPr>
          <p:nvPr/>
        </p:nvSpPr>
        <p:spPr bwMode="auto">
          <a:xfrm>
            <a:off x="3654125" y="1900"/>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83"/>
          <p:cNvSpPr>
            <a:spLocks/>
          </p:cNvSpPr>
          <p:nvPr/>
        </p:nvSpPr>
        <p:spPr bwMode="auto">
          <a:xfrm>
            <a:off x="2981025" y="1900"/>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30"/>
          <p:cNvSpPr>
            <a:spLocks/>
          </p:cNvSpPr>
          <p:nvPr/>
        </p:nvSpPr>
        <p:spPr bwMode="auto">
          <a:xfrm>
            <a:off x="2631775" y="1900"/>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31"/>
          <p:cNvSpPr>
            <a:spLocks/>
          </p:cNvSpPr>
          <p:nvPr/>
        </p:nvSpPr>
        <p:spPr bwMode="auto">
          <a:xfrm>
            <a:off x="1585613" y="1900"/>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32"/>
          <p:cNvSpPr>
            <a:spLocks/>
          </p:cNvSpPr>
          <p:nvPr/>
        </p:nvSpPr>
        <p:spPr bwMode="auto">
          <a:xfrm>
            <a:off x="272750" y="1900"/>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26"/>
          <p:cNvSpPr>
            <a:spLocks noChangeAspect="1"/>
          </p:cNvSpPr>
          <p:nvPr userDrawn="1"/>
        </p:nvSpPr>
        <p:spPr bwMode="auto">
          <a:xfrm>
            <a:off x="3997025" y="0"/>
            <a:ext cx="5160212" cy="2516400"/>
          </a:xfrm>
          <a:custGeom>
            <a:avLst/>
            <a:gdLst/>
            <a:ahLst/>
            <a:cxnLst>
              <a:cxn ang="0">
                <a:pos x="0" y="520"/>
              </a:cxn>
              <a:cxn ang="0">
                <a:pos x="506" y="1659"/>
              </a:cxn>
              <a:cxn ang="0">
                <a:pos x="3402" y="1659"/>
              </a:cxn>
              <a:cxn ang="0">
                <a:pos x="3402" y="0"/>
              </a:cxn>
              <a:cxn ang="0">
                <a:pos x="224" y="0"/>
              </a:cxn>
              <a:cxn ang="0">
                <a:pos x="0" y="520"/>
              </a:cxn>
              <a:cxn ang="0">
                <a:pos x="0" y="520"/>
              </a:cxn>
            </a:cxnLst>
            <a:rect l="0" t="0" r="r" b="b"/>
            <a:pathLst>
              <a:path w="3402" h="1659">
                <a:moveTo>
                  <a:pt x="0" y="520"/>
                </a:moveTo>
                <a:lnTo>
                  <a:pt x="506" y="1659"/>
                </a:lnTo>
                <a:lnTo>
                  <a:pt x="3402" y="1659"/>
                </a:lnTo>
                <a:lnTo>
                  <a:pt x="3402"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Text Box 11"/>
          <p:cNvSpPr txBox="1">
            <a:spLocks noChangeArrowheads="1"/>
          </p:cNvSpPr>
          <p:nvPr userDrawn="1"/>
        </p:nvSpPr>
        <p:spPr bwMode="ltGray">
          <a:xfrm>
            <a:off x="6563082"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4" name="Text Box 11"/>
          <p:cNvSpPr txBox="1">
            <a:spLocks noChangeArrowheads="1"/>
          </p:cNvSpPr>
          <p:nvPr userDrawn="1"/>
        </p:nvSpPr>
        <p:spPr bwMode="ltGray">
          <a:xfrm>
            <a:off x="8273486"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5" name="Picture 3" descr="O:\Logo_Library\N\NOMURA\A4\NOMURA_A4_CMYK_WHITE.emf"/>
          <p:cNvPicPr>
            <a:picLocks noChangeAspect="1" noChangeArrowheads="1"/>
          </p:cNvPicPr>
          <p:nvPr userDrawn="1"/>
        </p:nvPicPr>
        <p:blipFill>
          <a:blip r:embed="rId2" cstate="print"/>
          <a:srcRect/>
          <a:stretch>
            <a:fillRect/>
          </a:stretch>
        </p:blipFill>
        <p:spPr bwMode="auto">
          <a:xfrm>
            <a:off x="7599752" y="310690"/>
            <a:ext cx="1260140" cy="216024"/>
          </a:xfrm>
          <a:prstGeom prst="rect">
            <a:avLst/>
          </a:prstGeom>
          <a:noFill/>
        </p:spPr>
      </p:pic>
      <p:sp>
        <p:nvSpPr>
          <p:cNvPr id="27" name="TextBox 26"/>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28" name="Freeform 19"/>
          <p:cNvSpPr>
            <a:spLocks/>
          </p:cNvSpPr>
          <p:nvPr userDrawn="1"/>
        </p:nvSpPr>
        <p:spPr bwMode="auto">
          <a:xfrm>
            <a:off x="294975" y="-7625"/>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5"/>
          <p:cNvSpPr>
            <a:spLocks/>
          </p:cNvSpPr>
          <p:nvPr userDrawn="1"/>
        </p:nvSpPr>
        <p:spPr bwMode="auto">
          <a:xfrm>
            <a:off x="3481088" y="1175063"/>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userDrawn="1"/>
        </p:nvSpPr>
        <p:spPr bwMode="auto">
          <a:xfrm>
            <a:off x="2261888" y="832163"/>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userDrawn="1"/>
        </p:nvSpPr>
        <p:spPr bwMode="auto">
          <a:xfrm>
            <a:off x="3330275" y="1900"/>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userDrawn="1"/>
        </p:nvSpPr>
        <p:spPr bwMode="auto">
          <a:xfrm>
            <a:off x="3654125" y="1900"/>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userDrawn="1"/>
        </p:nvSpPr>
        <p:spPr bwMode="auto">
          <a:xfrm>
            <a:off x="2981025" y="1900"/>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0"/>
          <p:cNvSpPr>
            <a:spLocks/>
          </p:cNvSpPr>
          <p:nvPr userDrawn="1"/>
        </p:nvSpPr>
        <p:spPr bwMode="auto">
          <a:xfrm>
            <a:off x="2631775" y="1900"/>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1"/>
          <p:cNvSpPr>
            <a:spLocks/>
          </p:cNvSpPr>
          <p:nvPr userDrawn="1"/>
        </p:nvSpPr>
        <p:spPr bwMode="auto">
          <a:xfrm>
            <a:off x="1585613" y="1900"/>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32"/>
          <p:cNvSpPr>
            <a:spLocks/>
          </p:cNvSpPr>
          <p:nvPr userDrawn="1"/>
        </p:nvSpPr>
        <p:spPr bwMode="auto">
          <a:xfrm>
            <a:off x="272750" y="1900"/>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4"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7" hasCustomPrompt="1"/>
          </p:nvPr>
        </p:nvSpPr>
        <p:spPr>
          <a:xfrm>
            <a:off x="245908" y="4305600"/>
            <a:ext cx="8649969"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28" hasCustomPrompt="1"/>
          </p:nvPr>
        </p:nvSpPr>
        <p:spPr>
          <a:xfrm>
            <a:off x="245908" y="4091964"/>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18" name="Content Placeholder 3"/>
          <p:cNvSpPr>
            <a:spLocks noGrp="1"/>
          </p:cNvSpPr>
          <p:nvPr>
            <p:ph sz="half" idx="29" hasCustomPrompt="1"/>
          </p:nvPr>
        </p:nvSpPr>
        <p:spPr>
          <a:xfrm>
            <a:off x="245908" y="3526356"/>
            <a:ext cx="8649969"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0" hasCustomPrompt="1"/>
          </p:nvPr>
        </p:nvSpPr>
        <p:spPr>
          <a:xfrm>
            <a:off x="245908" y="5142232"/>
            <a:ext cx="8649969" cy="1386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31" hasCustomPrompt="1"/>
          </p:nvPr>
        </p:nvSpPr>
        <p:spPr>
          <a:xfrm>
            <a:off x="245908" y="1900800"/>
            <a:ext cx="8649969"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245908" y="3311676"/>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Text Placeholder 2"/>
          <p:cNvSpPr>
            <a:spLocks noGrp="1"/>
          </p:cNvSpPr>
          <p:nvPr>
            <p:ph type="body" idx="33" hasCustomPrompt="1"/>
          </p:nvPr>
        </p:nvSpPr>
        <p:spPr>
          <a:xfrm>
            <a:off x="245908" y="493130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0400"/>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7" name="Content Placeholder 3"/>
          <p:cNvSpPr>
            <a:spLocks noGrp="1"/>
          </p:cNvSpPr>
          <p:nvPr>
            <p:ph sz="half" idx="2" hasCustomPrompt="1"/>
          </p:nvPr>
        </p:nvSpPr>
        <p:spPr>
          <a:xfrm>
            <a:off x="245907" y="1900800"/>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5" name="Content Placeholder 3"/>
          <p:cNvSpPr>
            <a:spLocks noGrp="1"/>
          </p:cNvSpPr>
          <p:nvPr>
            <p:ph sz="half" idx="19" hasCustomPrompt="1"/>
          </p:nvPr>
        </p:nvSpPr>
        <p:spPr>
          <a:xfrm>
            <a:off x="4639015" y="1900800"/>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Content Placeholder 3"/>
          <p:cNvSpPr>
            <a:spLocks noGrp="1"/>
          </p:cNvSpPr>
          <p:nvPr>
            <p:ph sz="half" idx="43" hasCustomPrompt="1"/>
          </p:nvPr>
        </p:nvSpPr>
        <p:spPr>
          <a:xfrm>
            <a:off x="245907" y="3525717"/>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9" name="Content Placeholder 3"/>
          <p:cNvSpPr>
            <a:spLocks noGrp="1"/>
          </p:cNvSpPr>
          <p:nvPr>
            <p:ph sz="half" idx="44" hasCustomPrompt="1"/>
          </p:nvPr>
        </p:nvSpPr>
        <p:spPr>
          <a:xfrm>
            <a:off x="4639015" y="3525717"/>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6" name="Content Placeholder 3"/>
          <p:cNvSpPr>
            <a:spLocks noGrp="1"/>
          </p:cNvSpPr>
          <p:nvPr>
            <p:ph sz="half" idx="47" hasCustomPrompt="1"/>
          </p:nvPr>
        </p:nvSpPr>
        <p:spPr>
          <a:xfrm>
            <a:off x="245907" y="5153961"/>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7" name="Content Placeholder 3"/>
          <p:cNvSpPr>
            <a:spLocks noGrp="1"/>
          </p:cNvSpPr>
          <p:nvPr>
            <p:ph sz="half" idx="48" hasCustomPrompt="1"/>
          </p:nvPr>
        </p:nvSpPr>
        <p:spPr>
          <a:xfrm>
            <a:off x="4639015" y="5153961"/>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0"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49" hasCustomPrompt="1"/>
          </p:nvPr>
        </p:nvSpPr>
        <p:spPr>
          <a:xfrm>
            <a:off x="245907" y="331167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0" hasCustomPrompt="1"/>
          </p:nvPr>
        </p:nvSpPr>
        <p:spPr>
          <a:xfrm>
            <a:off x="245907" y="4943500"/>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51" hasCustomPrompt="1"/>
          </p:nvPr>
        </p:nvSpPr>
        <p:spPr>
          <a:xfrm>
            <a:off x="463954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52" hasCustomPrompt="1"/>
          </p:nvPr>
        </p:nvSpPr>
        <p:spPr>
          <a:xfrm>
            <a:off x="4639547" y="331167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4" name="Text Placeholder 2"/>
          <p:cNvSpPr>
            <a:spLocks noGrp="1"/>
          </p:cNvSpPr>
          <p:nvPr>
            <p:ph type="body" idx="53" hasCustomPrompt="1"/>
          </p:nvPr>
        </p:nvSpPr>
        <p:spPr>
          <a:xfrm>
            <a:off x="4639547" y="4943500"/>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14" name="Content Placeholder 3"/>
          <p:cNvSpPr>
            <a:spLocks noGrp="1"/>
          </p:cNvSpPr>
          <p:nvPr>
            <p:ph sz="half" idx="36" hasCustomPrompt="1"/>
          </p:nvPr>
        </p:nvSpPr>
        <p:spPr>
          <a:xfrm>
            <a:off x="245907"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37" hasCustomPrompt="1"/>
          </p:nvPr>
        </p:nvSpPr>
        <p:spPr>
          <a:xfrm>
            <a:off x="6097846"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175200"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5"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39" hasCustomPrompt="1"/>
          </p:nvPr>
        </p:nvSpPr>
        <p:spPr>
          <a:xfrm>
            <a:off x="317617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40" hasCustomPrompt="1"/>
          </p:nvPr>
        </p:nvSpPr>
        <p:spPr>
          <a:xfrm>
            <a:off x="6097329"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8"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9" name="Content Placeholder 3"/>
          <p:cNvSpPr>
            <a:spLocks noGrp="1"/>
          </p:cNvSpPr>
          <p:nvPr>
            <p:ph sz="half" idx="36" hasCustomPrompt="1"/>
          </p:nvPr>
        </p:nvSpPr>
        <p:spPr>
          <a:xfrm>
            <a:off x="245907"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37" hasCustomPrompt="1"/>
          </p:nvPr>
        </p:nvSpPr>
        <p:spPr>
          <a:xfrm>
            <a:off x="6097846"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38" hasCustomPrompt="1"/>
          </p:nvPr>
        </p:nvSpPr>
        <p:spPr>
          <a:xfrm>
            <a:off x="3175200"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1" name="Content Placeholder 3"/>
          <p:cNvSpPr>
            <a:spLocks noGrp="1"/>
          </p:cNvSpPr>
          <p:nvPr>
            <p:ph sz="half" idx="39" hasCustomPrompt="1"/>
          </p:nvPr>
        </p:nvSpPr>
        <p:spPr>
          <a:xfrm>
            <a:off x="245907"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097846"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42" hasCustomPrompt="1"/>
          </p:nvPr>
        </p:nvSpPr>
        <p:spPr>
          <a:xfrm>
            <a:off x="317617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43" hasCustomPrompt="1"/>
          </p:nvPr>
        </p:nvSpPr>
        <p:spPr>
          <a:xfrm>
            <a:off x="6097329"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097329"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0"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9">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19" hasCustomPrompt="1"/>
          </p:nvPr>
        </p:nvSpPr>
        <p:spPr>
          <a:xfrm>
            <a:off x="4632369"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45907" y="432207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1" name="Content Placeholder 3"/>
          <p:cNvSpPr>
            <a:spLocks noGrp="1"/>
          </p:cNvSpPr>
          <p:nvPr>
            <p:ph sz="half" idx="21" hasCustomPrompt="1"/>
          </p:nvPr>
        </p:nvSpPr>
        <p:spPr>
          <a:xfrm>
            <a:off x="4632369" y="432207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9"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22" hasCustomPrompt="1"/>
          </p:nvPr>
        </p:nvSpPr>
        <p:spPr>
          <a:xfrm>
            <a:off x="4631158"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23" hasCustomPrompt="1"/>
          </p:nvPr>
        </p:nvSpPr>
        <p:spPr>
          <a:xfrm>
            <a:off x="245907" y="411121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24" hasCustomPrompt="1"/>
          </p:nvPr>
        </p:nvSpPr>
        <p:spPr>
          <a:xfrm>
            <a:off x="4631158" y="411121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10">
    <p:spTree>
      <p:nvGrpSpPr>
        <p:cNvPr id="1" name=""/>
        <p:cNvGrpSpPr/>
        <p:nvPr/>
      </p:nvGrpSpPr>
      <p:grpSpPr>
        <a:xfrm>
          <a:off x="0" y="0"/>
          <a:ext cx="0" cy="0"/>
          <a:chOff x="0" y="0"/>
          <a:chExt cx="0" cy="0"/>
        </a:xfrm>
      </p:grpSpPr>
      <p:sp>
        <p:nvSpPr>
          <p:cNvPr id="19"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3" name="Content Placeholder 3"/>
          <p:cNvSpPr>
            <a:spLocks noGrp="1"/>
          </p:cNvSpPr>
          <p:nvPr>
            <p:ph sz="half" idx="36" hasCustomPrompt="1"/>
          </p:nvPr>
        </p:nvSpPr>
        <p:spPr>
          <a:xfrm>
            <a:off x="245908" y="1900800"/>
            <a:ext cx="572194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7" hasCustomPrompt="1"/>
          </p:nvPr>
        </p:nvSpPr>
        <p:spPr>
          <a:xfrm>
            <a:off x="6101169"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4" name="Text Placeholder 2"/>
          <p:cNvSpPr>
            <a:spLocks noGrp="1"/>
          </p:cNvSpPr>
          <p:nvPr>
            <p:ph type="body" idx="1" hasCustomPrompt="1"/>
          </p:nvPr>
        </p:nvSpPr>
        <p:spPr>
          <a:xfrm>
            <a:off x="245908"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Text Placeholder 2"/>
          <p:cNvSpPr>
            <a:spLocks noGrp="1"/>
          </p:cNvSpPr>
          <p:nvPr>
            <p:ph type="body" idx="38" hasCustomPrompt="1"/>
          </p:nvPr>
        </p:nvSpPr>
        <p:spPr>
          <a:xfrm>
            <a:off x="610078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11">
    <p:spTree>
      <p:nvGrpSpPr>
        <p:cNvPr id="1" name=""/>
        <p:cNvGrpSpPr/>
        <p:nvPr/>
      </p:nvGrpSpPr>
      <p:grpSpPr>
        <a:xfrm>
          <a:off x="0" y="0"/>
          <a:ext cx="0" cy="0"/>
          <a:chOff x="0" y="0"/>
          <a:chExt cx="0" cy="0"/>
        </a:xfrm>
      </p:grpSpPr>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Content Placeholder 3"/>
          <p:cNvSpPr>
            <a:spLocks noGrp="1"/>
          </p:cNvSpPr>
          <p:nvPr>
            <p:ph sz="half" idx="36" hasCustomPrompt="1"/>
          </p:nvPr>
        </p:nvSpPr>
        <p:spPr>
          <a:xfrm>
            <a:off x="3176861" y="1900800"/>
            <a:ext cx="572194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Content Placeholder 3"/>
          <p:cNvSpPr>
            <a:spLocks noGrp="1"/>
          </p:cNvSpPr>
          <p:nvPr>
            <p:ph sz="half" idx="37" hasCustomPrompt="1"/>
          </p:nvPr>
        </p:nvSpPr>
        <p:spPr>
          <a:xfrm>
            <a:off x="245907"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4"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8" hasCustomPrompt="1"/>
          </p:nvPr>
        </p:nvSpPr>
        <p:spPr>
          <a:xfrm>
            <a:off x="3176153"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12">
    <p:spTree>
      <p:nvGrpSpPr>
        <p:cNvPr id="1" name=""/>
        <p:cNvGrpSpPr/>
        <p:nvPr/>
      </p:nvGrpSpPr>
      <p:grpSpPr>
        <a:xfrm>
          <a:off x="0" y="0"/>
          <a:ext cx="0" cy="0"/>
          <a:chOff x="0" y="0"/>
          <a:chExt cx="0" cy="0"/>
        </a:xfrm>
      </p:grpSpPr>
      <p:sp>
        <p:nvSpPr>
          <p:cNvPr id="2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36" hasCustomPrompt="1"/>
          </p:nvPr>
        </p:nvSpPr>
        <p:spPr>
          <a:xfrm>
            <a:off x="3176861" y="1900799"/>
            <a:ext cx="572194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37" hasCustomPrompt="1"/>
          </p:nvPr>
        </p:nvSpPr>
        <p:spPr>
          <a:xfrm>
            <a:off x="245907"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176861" y="4310016"/>
            <a:ext cx="572194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245907" y="4310016"/>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0"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0" hasCustomPrompt="1"/>
          </p:nvPr>
        </p:nvSpPr>
        <p:spPr>
          <a:xfrm>
            <a:off x="3176153"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1" hasCustomPrompt="1"/>
          </p:nvPr>
        </p:nvSpPr>
        <p:spPr>
          <a:xfrm>
            <a:off x="245907" y="4117492"/>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2" hasCustomPrompt="1"/>
          </p:nvPr>
        </p:nvSpPr>
        <p:spPr>
          <a:xfrm>
            <a:off x="3176153" y="4117492"/>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13">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36" hasCustomPrompt="1"/>
          </p:nvPr>
        </p:nvSpPr>
        <p:spPr>
          <a:xfrm>
            <a:off x="252554" y="1900799"/>
            <a:ext cx="572194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37" hasCustomPrompt="1"/>
          </p:nvPr>
        </p:nvSpPr>
        <p:spPr>
          <a:xfrm>
            <a:off x="6101169"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8" hasCustomPrompt="1"/>
          </p:nvPr>
        </p:nvSpPr>
        <p:spPr>
          <a:xfrm>
            <a:off x="252554" y="4338891"/>
            <a:ext cx="572194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6101169" y="4338891"/>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1" name="Text Placeholder 2"/>
          <p:cNvSpPr>
            <a:spLocks noGrp="1"/>
          </p:cNvSpPr>
          <p:nvPr>
            <p:ph type="body" idx="40" hasCustomPrompt="1"/>
          </p:nvPr>
        </p:nvSpPr>
        <p:spPr>
          <a:xfrm>
            <a:off x="251520"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1" hasCustomPrompt="1"/>
          </p:nvPr>
        </p:nvSpPr>
        <p:spPr>
          <a:xfrm>
            <a:off x="610078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41" hasCustomPrompt="1"/>
          </p:nvPr>
        </p:nvSpPr>
        <p:spPr>
          <a:xfrm>
            <a:off x="251520" y="411249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Text Placeholder 2"/>
          <p:cNvSpPr>
            <a:spLocks noGrp="1"/>
          </p:cNvSpPr>
          <p:nvPr>
            <p:ph type="body" idx="42" hasCustomPrompt="1"/>
          </p:nvPr>
        </p:nvSpPr>
        <p:spPr>
          <a:xfrm>
            <a:off x="6100785" y="411249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mura Standard Part Image Cover">
    <p:spTree>
      <p:nvGrpSpPr>
        <p:cNvPr id="1" name=""/>
        <p:cNvGrpSpPr/>
        <p:nvPr/>
      </p:nvGrpSpPr>
      <p:grpSpPr>
        <a:xfrm>
          <a:off x="0" y="0"/>
          <a:ext cx="0" cy="0"/>
          <a:chOff x="0" y="0"/>
          <a:chExt cx="0" cy="0"/>
        </a:xfrm>
      </p:grpSpPr>
      <p:sp>
        <p:nvSpPr>
          <p:cNvPr id="4128" name="Freeform 32"/>
          <p:cNvSpPr>
            <a:spLocks noChangeAspect="1"/>
          </p:cNvSpPr>
          <p:nvPr/>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16"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15"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20" name="Text Placeholder 18"/>
          <p:cNvSpPr>
            <a:spLocks noGrp="1"/>
          </p:cNvSpPr>
          <p:nvPr>
            <p:ph type="body" sz="quarter" idx="14" hasCustomPrompt="1"/>
          </p:nvPr>
        </p:nvSpPr>
        <p:spPr>
          <a:xfrm>
            <a:off x="6539211" y="4869161"/>
            <a:ext cx="2259943" cy="1223417"/>
          </a:xfrm>
          <a:prstGeom prst="rect">
            <a:avLst/>
          </a:prstGeom>
        </p:spPr>
        <p:txBody>
          <a:bodyPr anchor="ctr" anchorCtr="0"/>
          <a:lstStyle>
            <a:lvl1pPr algn="r">
              <a:defRPr baseline="0"/>
            </a:lvl1pPr>
          </a:lstStyle>
          <a:p>
            <a:pPr lvl="0"/>
            <a:r>
              <a:rPr lang="en-GB" dirty="0"/>
              <a:t>Client logo here</a:t>
            </a:r>
          </a:p>
        </p:txBody>
      </p:sp>
      <p:sp>
        <p:nvSpPr>
          <p:cNvPr id="21" name="Text Box 11"/>
          <p:cNvSpPr txBox="1">
            <a:spLocks noChangeArrowheads="1"/>
          </p:cNvSpPr>
          <p:nvPr/>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2"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23"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24" name="Text Box 11"/>
          <p:cNvSpPr txBox="1">
            <a:spLocks noChangeArrowheads="1"/>
          </p:cNvSpPr>
          <p:nvPr/>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9" name="Picture 2" descr="\\Europe\Data\Creative_Media\02001-03000\02154 Landor Project\PowerPoint Template\Assets\200339868_PPT.jpg"/>
          <p:cNvPicPr>
            <a:picLocks noChangeAspect="1" noChangeArrowheads="1"/>
          </p:cNvPicPr>
          <p:nvPr/>
        </p:nvPicPr>
        <p:blipFill>
          <a:blip r:embed="rId2" cstate="print"/>
          <a:srcRect l="8281" b="7581"/>
          <a:stretch>
            <a:fillRect/>
          </a:stretch>
        </p:blipFill>
        <p:spPr bwMode="auto">
          <a:xfrm>
            <a:off x="0" y="0"/>
            <a:ext cx="3594526" cy="2514246"/>
          </a:xfrm>
          <a:prstGeom prst="rect">
            <a:avLst/>
          </a:prstGeom>
          <a:noFill/>
        </p:spPr>
      </p:pic>
      <p:sp>
        <p:nvSpPr>
          <p:cNvPr id="31" name="Freeform 19"/>
          <p:cNvSpPr>
            <a:spLocks/>
          </p:cNvSpPr>
          <p:nvPr/>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25"/>
          <p:cNvSpPr>
            <a:spLocks/>
          </p:cNvSpPr>
          <p:nvPr/>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4"/>
          <p:cNvSpPr>
            <a:spLocks/>
          </p:cNvSpPr>
          <p:nvPr/>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5"/>
          <p:cNvSpPr>
            <a:spLocks/>
          </p:cNvSpPr>
          <p:nvPr/>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36"/>
          <p:cNvSpPr>
            <a:spLocks/>
          </p:cNvSpPr>
          <p:nvPr/>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30"/>
          <p:cNvSpPr>
            <a:spLocks/>
          </p:cNvSpPr>
          <p:nvPr/>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31"/>
          <p:cNvSpPr>
            <a:spLocks/>
          </p:cNvSpPr>
          <p:nvPr/>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32"/>
          <p:cNvSpPr>
            <a:spLocks/>
          </p:cNvSpPr>
          <p:nvPr/>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5" name="Picture 3" descr="O:\Logo_Library\N\NOMURA\A4\NOMURA_A4_CMYK_WHITE.emf"/>
          <p:cNvPicPr>
            <a:picLocks noChangeAspect="1" noChangeArrowheads="1"/>
          </p:cNvPicPr>
          <p:nvPr/>
        </p:nvPicPr>
        <p:blipFill>
          <a:blip r:embed="rId3" cstate="print"/>
          <a:srcRect/>
          <a:stretch>
            <a:fillRect/>
          </a:stretch>
        </p:blipFill>
        <p:spPr bwMode="auto">
          <a:xfrm>
            <a:off x="7599752" y="310690"/>
            <a:ext cx="1260140" cy="216024"/>
          </a:xfrm>
          <a:prstGeom prst="rect">
            <a:avLst/>
          </a:prstGeom>
          <a:noFill/>
        </p:spPr>
      </p:pic>
      <p:sp>
        <p:nvSpPr>
          <p:cNvPr id="46" name="TextBox 45"/>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25" name="Freeform 32"/>
          <p:cNvSpPr>
            <a:spLocks noChangeAspect="1"/>
          </p:cNvSpPr>
          <p:nvPr userDrawn="1"/>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Text Box 11"/>
          <p:cNvSpPr txBox="1">
            <a:spLocks noChangeArrowheads="1"/>
          </p:cNvSpPr>
          <p:nvPr userDrawn="1"/>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7" name="Text Box 11"/>
          <p:cNvSpPr txBox="1">
            <a:spLocks noChangeArrowheads="1"/>
          </p:cNvSpPr>
          <p:nvPr userDrawn="1"/>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8" name="Picture 2" descr="\\Europe\Data\Creative_Media\02001-03000\02154 Landor Project\PowerPoint Template\Assets\200339868_PPT.jpg"/>
          <p:cNvPicPr>
            <a:picLocks noChangeAspect="1" noChangeArrowheads="1"/>
          </p:cNvPicPr>
          <p:nvPr userDrawn="1"/>
        </p:nvPicPr>
        <p:blipFill>
          <a:blip r:embed="rId2" cstate="print"/>
          <a:srcRect l="8281" b="7581"/>
          <a:stretch>
            <a:fillRect/>
          </a:stretch>
        </p:blipFill>
        <p:spPr bwMode="auto">
          <a:xfrm>
            <a:off x="0" y="0"/>
            <a:ext cx="3594526" cy="2514246"/>
          </a:xfrm>
          <a:prstGeom prst="rect">
            <a:avLst/>
          </a:prstGeom>
          <a:noFill/>
        </p:spPr>
      </p:pic>
      <p:sp>
        <p:nvSpPr>
          <p:cNvPr id="30" name="Freeform 19"/>
          <p:cNvSpPr>
            <a:spLocks/>
          </p:cNvSpPr>
          <p:nvPr userDrawn="1"/>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25"/>
          <p:cNvSpPr>
            <a:spLocks/>
          </p:cNvSpPr>
          <p:nvPr userDrawn="1"/>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40"/>
          <p:cNvSpPr>
            <a:spLocks/>
          </p:cNvSpPr>
          <p:nvPr userDrawn="1"/>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41"/>
          <p:cNvSpPr>
            <a:spLocks/>
          </p:cNvSpPr>
          <p:nvPr userDrawn="1"/>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42"/>
          <p:cNvSpPr>
            <a:spLocks/>
          </p:cNvSpPr>
          <p:nvPr userDrawn="1"/>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3"/>
          <p:cNvSpPr>
            <a:spLocks/>
          </p:cNvSpPr>
          <p:nvPr userDrawn="1"/>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30"/>
          <p:cNvSpPr>
            <a:spLocks/>
          </p:cNvSpPr>
          <p:nvPr userDrawn="1"/>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31"/>
          <p:cNvSpPr>
            <a:spLocks/>
          </p:cNvSpPr>
          <p:nvPr userDrawn="1"/>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32"/>
          <p:cNvSpPr>
            <a:spLocks/>
          </p:cNvSpPr>
          <p:nvPr userDrawn="1"/>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50" name="Picture 3" descr="O:\Logo_Library\N\NOMURA\A4\NOMURA_A4_CMYK_WHITE.emf"/>
          <p:cNvPicPr>
            <a:picLocks noChangeAspect="1" noChangeArrowheads="1"/>
          </p:cNvPicPr>
          <p:nvPr userDrawn="1"/>
        </p:nvPicPr>
        <p:blipFill>
          <a:blip r:embed="rId3" cstate="print"/>
          <a:srcRect/>
          <a:stretch>
            <a:fillRect/>
          </a:stretch>
        </p:blipFill>
        <p:spPr bwMode="auto">
          <a:xfrm>
            <a:off x="7599752" y="310690"/>
            <a:ext cx="1260140" cy="216024"/>
          </a:xfrm>
          <a:prstGeom prst="rect">
            <a:avLst/>
          </a:prstGeom>
          <a:noFill/>
        </p:spPr>
      </p:pic>
      <p:sp>
        <p:nvSpPr>
          <p:cNvPr id="51" name="TextBox 50"/>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14">
    <p:spTree>
      <p:nvGrpSpPr>
        <p:cNvPr id="1" name=""/>
        <p:cNvGrpSpPr/>
        <p:nvPr/>
      </p:nvGrpSpPr>
      <p:grpSpPr>
        <a:xfrm>
          <a:off x="0" y="0"/>
          <a:ext cx="0" cy="0"/>
          <a:chOff x="0" y="0"/>
          <a:chExt cx="0" cy="0"/>
        </a:xfrm>
      </p:grpSpPr>
      <p:sp>
        <p:nvSpPr>
          <p:cNvPr id="20" name="Content Placeholder 3"/>
          <p:cNvSpPr>
            <a:spLocks noGrp="1"/>
          </p:cNvSpPr>
          <p:nvPr>
            <p:ph sz="half" idx="49" hasCustomPrompt="1"/>
          </p:nvPr>
        </p:nvSpPr>
        <p:spPr>
          <a:xfrm>
            <a:off x="245908"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50" hasCustomPrompt="1"/>
          </p:nvPr>
        </p:nvSpPr>
        <p:spPr>
          <a:xfrm>
            <a:off x="2439138"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5" name="Content Placeholder 3"/>
          <p:cNvSpPr>
            <a:spLocks noGrp="1"/>
          </p:cNvSpPr>
          <p:nvPr>
            <p:ph sz="half" idx="51" hasCustomPrompt="1"/>
          </p:nvPr>
        </p:nvSpPr>
        <p:spPr>
          <a:xfrm>
            <a:off x="4639015"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52" hasCustomPrompt="1"/>
          </p:nvPr>
        </p:nvSpPr>
        <p:spPr>
          <a:xfrm>
            <a:off x="6832246"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8" name="Text Placeholder 2"/>
          <p:cNvSpPr>
            <a:spLocks noGrp="1"/>
          </p:cNvSpPr>
          <p:nvPr>
            <p:ph type="body" idx="1" hasCustomPrompt="1"/>
          </p:nvPr>
        </p:nvSpPr>
        <p:spPr>
          <a:xfrm>
            <a:off x="245908"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53" hasCustomPrompt="1"/>
          </p:nvPr>
        </p:nvSpPr>
        <p:spPr>
          <a:xfrm>
            <a:off x="2438319"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54" hasCustomPrompt="1"/>
          </p:nvPr>
        </p:nvSpPr>
        <p:spPr>
          <a:xfrm>
            <a:off x="4639015"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5" hasCustomPrompt="1"/>
          </p:nvPr>
        </p:nvSpPr>
        <p:spPr>
          <a:xfrm>
            <a:off x="6832246"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15">
    <p:spTree>
      <p:nvGrpSpPr>
        <p:cNvPr id="1" name=""/>
        <p:cNvGrpSpPr/>
        <p:nvPr/>
      </p:nvGrpSpPr>
      <p:grpSpPr>
        <a:xfrm>
          <a:off x="0" y="0"/>
          <a:ext cx="0" cy="0"/>
          <a:chOff x="0" y="0"/>
          <a:chExt cx="0" cy="0"/>
        </a:xfrm>
      </p:grpSpPr>
      <p:sp>
        <p:nvSpPr>
          <p:cNvPr id="3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2" name="Content Placeholder 3"/>
          <p:cNvSpPr>
            <a:spLocks noGrp="1"/>
          </p:cNvSpPr>
          <p:nvPr>
            <p:ph sz="half" idx="49" hasCustomPrompt="1"/>
          </p:nvPr>
        </p:nvSpPr>
        <p:spPr>
          <a:xfrm>
            <a:off x="245908"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0" hasCustomPrompt="1"/>
          </p:nvPr>
        </p:nvSpPr>
        <p:spPr>
          <a:xfrm>
            <a:off x="2439138"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2" name="Content Placeholder 3"/>
          <p:cNvSpPr>
            <a:spLocks noGrp="1"/>
          </p:cNvSpPr>
          <p:nvPr>
            <p:ph sz="half" idx="51" hasCustomPrompt="1"/>
          </p:nvPr>
        </p:nvSpPr>
        <p:spPr>
          <a:xfrm>
            <a:off x="4639015"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52" hasCustomPrompt="1"/>
          </p:nvPr>
        </p:nvSpPr>
        <p:spPr>
          <a:xfrm>
            <a:off x="6832246"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53" hasCustomPrompt="1"/>
          </p:nvPr>
        </p:nvSpPr>
        <p:spPr>
          <a:xfrm>
            <a:off x="24590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54" hasCustomPrompt="1"/>
          </p:nvPr>
        </p:nvSpPr>
        <p:spPr>
          <a:xfrm>
            <a:off x="243913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4" name="Content Placeholder 3"/>
          <p:cNvSpPr>
            <a:spLocks noGrp="1"/>
          </p:cNvSpPr>
          <p:nvPr>
            <p:ph sz="half" idx="55" hasCustomPrompt="1"/>
          </p:nvPr>
        </p:nvSpPr>
        <p:spPr>
          <a:xfrm>
            <a:off x="4639015"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5" name="Content Placeholder 3"/>
          <p:cNvSpPr>
            <a:spLocks noGrp="1"/>
          </p:cNvSpPr>
          <p:nvPr>
            <p:ph sz="half" idx="56" hasCustomPrompt="1"/>
          </p:nvPr>
        </p:nvSpPr>
        <p:spPr>
          <a:xfrm>
            <a:off x="6832246"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50" name="Text Placeholder 2"/>
          <p:cNvSpPr>
            <a:spLocks noGrp="1"/>
          </p:cNvSpPr>
          <p:nvPr>
            <p:ph type="body" idx="1" hasCustomPrompt="1"/>
          </p:nvPr>
        </p:nvSpPr>
        <p:spPr>
          <a:xfrm>
            <a:off x="245908"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1" name="Text Placeholder 2"/>
          <p:cNvSpPr>
            <a:spLocks noGrp="1"/>
          </p:cNvSpPr>
          <p:nvPr>
            <p:ph type="body" idx="57" hasCustomPrompt="1"/>
          </p:nvPr>
        </p:nvSpPr>
        <p:spPr>
          <a:xfrm>
            <a:off x="2438319"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2" name="Text Placeholder 2"/>
          <p:cNvSpPr>
            <a:spLocks noGrp="1"/>
          </p:cNvSpPr>
          <p:nvPr>
            <p:ph type="body" idx="58" hasCustomPrompt="1"/>
          </p:nvPr>
        </p:nvSpPr>
        <p:spPr>
          <a:xfrm>
            <a:off x="4639015"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3" name="Text Placeholder 2"/>
          <p:cNvSpPr>
            <a:spLocks noGrp="1"/>
          </p:cNvSpPr>
          <p:nvPr>
            <p:ph type="body" idx="59" hasCustomPrompt="1"/>
          </p:nvPr>
        </p:nvSpPr>
        <p:spPr>
          <a:xfrm>
            <a:off x="6832246"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4" name="Text Placeholder 2"/>
          <p:cNvSpPr>
            <a:spLocks noGrp="1"/>
          </p:cNvSpPr>
          <p:nvPr>
            <p:ph type="body" idx="60" hasCustomPrompt="1"/>
          </p:nvPr>
        </p:nvSpPr>
        <p:spPr>
          <a:xfrm>
            <a:off x="245908"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5" name="Text Placeholder 2"/>
          <p:cNvSpPr>
            <a:spLocks noGrp="1"/>
          </p:cNvSpPr>
          <p:nvPr>
            <p:ph type="body" idx="61" hasCustomPrompt="1"/>
          </p:nvPr>
        </p:nvSpPr>
        <p:spPr>
          <a:xfrm>
            <a:off x="2438319"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6" name="Text Placeholder 2"/>
          <p:cNvSpPr>
            <a:spLocks noGrp="1"/>
          </p:cNvSpPr>
          <p:nvPr>
            <p:ph type="body" idx="62" hasCustomPrompt="1"/>
          </p:nvPr>
        </p:nvSpPr>
        <p:spPr>
          <a:xfrm>
            <a:off x="4639015"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7" name="Text Placeholder 2"/>
          <p:cNvSpPr>
            <a:spLocks noGrp="1"/>
          </p:cNvSpPr>
          <p:nvPr>
            <p:ph type="body" idx="63" hasCustomPrompt="1"/>
          </p:nvPr>
        </p:nvSpPr>
        <p:spPr>
          <a:xfrm>
            <a:off x="6832246"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16">
    <p:spTree>
      <p:nvGrpSpPr>
        <p:cNvPr id="1" name=""/>
        <p:cNvGrpSpPr/>
        <p:nvPr/>
      </p:nvGrpSpPr>
      <p:grpSpPr>
        <a:xfrm>
          <a:off x="0" y="0"/>
          <a:ext cx="0" cy="0"/>
          <a:chOff x="0" y="0"/>
          <a:chExt cx="0" cy="0"/>
        </a:xfrm>
      </p:grpSpPr>
      <p:sp>
        <p:nvSpPr>
          <p:cNvPr id="1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8" name="Content Placeholder 3"/>
          <p:cNvSpPr>
            <a:spLocks noGrp="1"/>
          </p:cNvSpPr>
          <p:nvPr>
            <p:ph sz="half" idx="19" hasCustomPrompt="1"/>
          </p:nvPr>
        </p:nvSpPr>
        <p:spPr>
          <a:xfrm>
            <a:off x="4639015"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1" hasCustomPrompt="1"/>
          </p:nvPr>
        </p:nvSpPr>
        <p:spPr>
          <a:xfrm>
            <a:off x="4639015"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 hasCustomPrompt="1"/>
          </p:nvPr>
        </p:nvSpPr>
        <p:spPr>
          <a:xfrm>
            <a:off x="245907"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2" hasCustomPrompt="1"/>
          </p:nvPr>
        </p:nvSpPr>
        <p:spPr>
          <a:xfrm>
            <a:off x="4639015"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4639015"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4"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17">
    <p:spTree>
      <p:nvGrpSpPr>
        <p:cNvPr id="1" name=""/>
        <p:cNvGrpSpPr/>
        <p:nvPr/>
      </p:nvGrpSpPr>
      <p:grpSpPr>
        <a:xfrm>
          <a:off x="0" y="0"/>
          <a:ext cx="0" cy="0"/>
          <a:chOff x="0" y="0"/>
          <a:chExt cx="0" cy="0"/>
        </a:xfrm>
      </p:grpSpPr>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45907"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19" hasCustomPrompt="1"/>
          </p:nvPr>
        </p:nvSpPr>
        <p:spPr>
          <a:xfrm>
            <a:off x="4639015"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3"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Text Placeholder 2"/>
          <p:cNvSpPr>
            <a:spLocks noGrp="1"/>
          </p:cNvSpPr>
          <p:nvPr>
            <p:ph type="body" idx="22" hasCustomPrompt="1"/>
          </p:nvPr>
        </p:nvSpPr>
        <p:spPr>
          <a:xfrm>
            <a:off x="4631158"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245907" y="409310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18">
    <p:spTree>
      <p:nvGrpSpPr>
        <p:cNvPr id="1" name=""/>
        <p:cNvGrpSpPr/>
        <p:nvPr/>
      </p:nvGrpSpPr>
      <p:grpSpPr>
        <a:xfrm>
          <a:off x="0" y="0"/>
          <a:ext cx="0" cy="0"/>
          <a:chOff x="0" y="0"/>
          <a:chExt cx="0" cy="0"/>
        </a:xfrm>
      </p:grpSpPr>
      <p:sp>
        <p:nvSpPr>
          <p:cNvPr id="1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lvl="0"/>
            <a:r>
              <a:rPr lang="en-GB" dirty="0"/>
              <a:t>Source / Disclaimer / Annotations: </a:t>
            </a:r>
          </a:p>
        </p:txBody>
      </p:sp>
      <p:sp>
        <p:nvSpPr>
          <p:cNvPr id="12" name="Content Placeholder 3"/>
          <p:cNvSpPr>
            <a:spLocks noGrp="1"/>
          </p:cNvSpPr>
          <p:nvPr>
            <p:ph sz="half" idx="20" hasCustomPrompt="1"/>
          </p:nvPr>
        </p:nvSpPr>
        <p:spPr>
          <a:xfrm>
            <a:off x="245907"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21" hasCustomPrompt="1"/>
          </p:nvPr>
        </p:nvSpPr>
        <p:spPr>
          <a:xfrm>
            <a:off x="4632369"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7" hasCustomPrompt="1"/>
          </p:nvPr>
        </p:nvSpPr>
        <p:spPr>
          <a:xfrm>
            <a:off x="245907"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4631158"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19">
    <p:spTree>
      <p:nvGrpSpPr>
        <p:cNvPr id="1" name=""/>
        <p:cNvGrpSpPr/>
        <p:nvPr/>
      </p:nvGrpSpPr>
      <p:grpSpPr>
        <a:xfrm>
          <a:off x="0" y="0"/>
          <a:ext cx="0" cy="0"/>
          <a:chOff x="0" y="0"/>
          <a:chExt cx="0" cy="0"/>
        </a:xfrm>
      </p:grpSpPr>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Content Placeholder 3"/>
          <p:cNvSpPr>
            <a:spLocks noGrp="1"/>
          </p:cNvSpPr>
          <p:nvPr>
            <p:ph sz="half" idx="19" hasCustomPrompt="1"/>
          </p:nvPr>
        </p:nvSpPr>
        <p:spPr>
          <a:xfrm>
            <a:off x="4639015"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27" hasCustomPrompt="1"/>
          </p:nvPr>
        </p:nvSpPr>
        <p:spPr>
          <a:xfrm>
            <a:off x="245908" y="4317475"/>
            <a:ext cx="8649969"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245908" y="4104156"/>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8" name="Text Placeholder 2"/>
          <p:cNvSpPr>
            <a:spLocks noGrp="1"/>
          </p:cNvSpPr>
          <p:nvPr>
            <p:ph type="body" idx="29" hasCustomPrompt="1"/>
          </p:nvPr>
        </p:nvSpPr>
        <p:spPr>
          <a:xfrm>
            <a:off x="4637826"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20">
    <p:spTree>
      <p:nvGrpSpPr>
        <p:cNvPr id="1" name=""/>
        <p:cNvGrpSpPr/>
        <p:nvPr/>
      </p:nvGrpSpPr>
      <p:grpSpPr>
        <a:xfrm>
          <a:off x="0" y="0"/>
          <a:ext cx="0" cy="0"/>
          <a:chOff x="0" y="0"/>
          <a:chExt cx="0" cy="0"/>
        </a:xfrm>
      </p:grpSpPr>
      <p:sp>
        <p:nvSpPr>
          <p:cNvPr id="18"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9" hasCustomPrompt="1"/>
          </p:nvPr>
        </p:nvSpPr>
        <p:spPr>
          <a:xfrm>
            <a:off x="245907"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40" hasCustomPrompt="1"/>
          </p:nvPr>
        </p:nvSpPr>
        <p:spPr>
          <a:xfrm>
            <a:off x="6101169"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41" hasCustomPrompt="1"/>
          </p:nvPr>
        </p:nvSpPr>
        <p:spPr>
          <a:xfrm>
            <a:off x="3175200"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9"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2" hasCustomPrompt="1"/>
          </p:nvPr>
        </p:nvSpPr>
        <p:spPr>
          <a:xfrm>
            <a:off x="245907"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3" hasCustomPrompt="1"/>
          </p:nvPr>
        </p:nvSpPr>
        <p:spPr>
          <a:xfrm>
            <a:off x="3176861"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4" hasCustomPrompt="1"/>
          </p:nvPr>
        </p:nvSpPr>
        <p:spPr>
          <a:xfrm>
            <a:off x="6101583"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1">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1"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3" hasCustomPrompt="1"/>
          </p:nvPr>
        </p:nvSpPr>
        <p:spPr>
          <a:xfrm>
            <a:off x="24590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8" name="Content Placeholder 3"/>
          <p:cNvSpPr>
            <a:spLocks noGrp="1"/>
          </p:cNvSpPr>
          <p:nvPr>
            <p:ph sz="half" idx="54" hasCustomPrompt="1"/>
          </p:nvPr>
        </p:nvSpPr>
        <p:spPr>
          <a:xfrm>
            <a:off x="2445784"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3" name="Content Placeholder 3"/>
          <p:cNvSpPr>
            <a:spLocks noGrp="1"/>
          </p:cNvSpPr>
          <p:nvPr>
            <p:ph sz="half" idx="55" hasCustomPrompt="1"/>
          </p:nvPr>
        </p:nvSpPr>
        <p:spPr>
          <a:xfrm>
            <a:off x="4639015"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4" name="Content Placeholder 3"/>
          <p:cNvSpPr>
            <a:spLocks noGrp="1"/>
          </p:cNvSpPr>
          <p:nvPr>
            <p:ph sz="half" idx="56" hasCustomPrompt="1"/>
          </p:nvPr>
        </p:nvSpPr>
        <p:spPr>
          <a:xfrm>
            <a:off x="6832246"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6" name="Text Placeholder 2"/>
          <p:cNvSpPr>
            <a:spLocks noGrp="1"/>
          </p:cNvSpPr>
          <p:nvPr>
            <p:ph type="body" idx="57" hasCustomPrompt="1"/>
          </p:nvPr>
        </p:nvSpPr>
        <p:spPr>
          <a:xfrm>
            <a:off x="245908"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7" name="Text Placeholder 2"/>
          <p:cNvSpPr>
            <a:spLocks noGrp="1"/>
          </p:cNvSpPr>
          <p:nvPr>
            <p:ph type="body" idx="58" hasCustomPrompt="1"/>
          </p:nvPr>
        </p:nvSpPr>
        <p:spPr>
          <a:xfrm>
            <a:off x="2445784"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59" hasCustomPrompt="1"/>
          </p:nvPr>
        </p:nvSpPr>
        <p:spPr>
          <a:xfrm>
            <a:off x="4637457"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60" hasCustomPrompt="1"/>
          </p:nvPr>
        </p:nvSpPr>
        <p:spPr>
          <a:xfrm>
            <a:off x="6832246"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22">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1" name="Content Placeholder 3"/>
          <p:cNvSpPr>
            <a:spLocks noGrp="1"/>
          </p:cNvSpPr>
          <p:nvPr>
            <p:ph sz="half" idx="26" hasCustomPrompt="1"/>
          </p:nvPr>
        </p:nvSpPr>
        <p:spPr>
          <a:xfrm>
            <a:off x="245907" y="1900800"/>
            <a:ext cx="4256862"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27" hasCustomPrompt="1"/>
          </p:nvPr>
        </p:nvSpPr>
        <p:spPr>
          <a:xfrm>
            <a:off x="4634119" y="1900800"/>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4634119"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4634119" y="3556984"/>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4634119" y="3340252"/>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4634119" y="5213168"/>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4634119" y="499643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23">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7" name="Content Placeholder 3"/>
          <p:cNvSpPr>
            <a:spLocks noGrp="1"/>
          </p:cNvSpPr>
          <p:nvPr>
            <p:ph sz="half" idx="27" hasCustomPrompt="1"/>
          </p:nvPr>
        </p:nvSpPr>
        <p:spPr>
          <a:xfrm>
            <a:off x="251520" y="1900800"/>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251520"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251520" y="3556984"/>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251520" y="3340252"/>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251520" y="5213168"/>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251520" y="499643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26" hasCustomPrompt="1"/>
          </p:nvPr>
        </p:nvSpPr>
        <p:spPr>
          <a:xfrm>
            <a:off x="4638469" y="1900800"/>
            <a:ext cx="4256862"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4638469"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Nomura Standard Full Image Cover">
    <p:spTree>
      <p:nvGrpSpPr>
        <p:cNvPr id="1" name=""/>
        <p:cNvGrpSpPr/>
        <p:nvPr/>
      </p:nvGrpSpPr>
      <p:grpSpPr>
        <a:xfrm>
          <a:off x="0" y="0"/>
          <a:ext cx="0" cy="0"/>
          <a:chOff x="0" y="0"/>
          <a:chExt cx="0" cy="0"/>
        </a:xfrm>
      </p:grpSpPr>
      <p:pic>
        <p:nvPicPr>
          <p:cNvPr id="12" name="Picture 2" descr="\\Europe\Data\Creative_Media\02001-03000\02154 Landor Project\PowerPoint Template\Assets\200339868_PPT.jpg"/>
          <p:cNvPicPr>
            <a:picLocks noChangeAspect="1" noChangeArrowheads="1"/>
          </p:cNvPicPr>
          <p:nvPr/>
        </p:nvPicPr>
        <p:blipFill>
          <a:blip r:embed="rId2" cstate="print"/>
          <a:srcRect l="11153"/>
          <a:stretch>
            <a:fillRect/>
          </a:stretch>
        </p:blipFill>
        <p:spPr bwMode="auto">
          <a:xfrm>
            <a:off x="0" y="0"/>
            <a:ext cx="9144000" cy="6858000"/>
          </a:xfrm>
          <a:prstGeom prst="rect">
            <a:avLst/>
          </a:prstGeom>
          <a:noFill/>
          <a:ln>
            <a:noFill/>
          </a:ln>
        </p:spPr>
      </p:pic>
      <p:sp>
        <p:nvSpPr>
          <p:cNvPr id="4"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5"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6"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7" name="Text Placeholder 18"/>
          <p:cNvSpPr>
            <a:spLocks noGrp="1"/>
          </p:cNvSpPr>
          <p:nvPr>
            <p:ph type="body" sz="quarter" idx="14" hasCustomPrompt="1"/>
          </p:nvPr>
        </p:nvSpPr>
        <p:spPr>
          <a:xfrm>
            <a:off x="6539211" y="4869161"/>
            <a:ext cx="2259943" cy="1223417"/>
          </a:xfrm>
          <a:prstGeom prst="rect">
            <a:avLst/>
          </a:prstGeom>
        </p:spPr>
        <p:txBody>
          <a:bodyPr anchor="ctr" anchorCtr="0"/>
          <a:lstStyle>
            <a:lvl1pPr algn="r">
              <a:defRPr baseline="0"/>
            </a:lvl1pPr>
          </a:lstStyle>
          <a:p>
            <a:pPr lvl="0"/>
            <a:r>
              <a:rPr lang="en-GB" dirty="0"/>
              <a:t>Client logo here</a:t>
            </a:r>
          </a:p>
        </p:txBody>
      </p:sp>
      <p:sp>
        <p:nvSpPr>
          <p:cNvPr id="8" name="Text Box 11"/>
          <p:cNvSpPr txBox="1">
            <a:spLocks noChangeArrowheads="1"/>
          </p:cNvSpPr>
          <p:nvPr/>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9"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10"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11" name="Text Box 11"/>
          <p:cNvSpPr txBox="1">
            <a:spLocks noChangeArrowheads="1"/>
          </p:cNvSpPr>
          <p:nvPr/>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sp>
        <p:nvSpPr>
          <p:cNvPr id="27" name="Freeform 32"/>
          <p:cNvSpPr>
            <a:spLocks noChangeAspect="1"/>
          </p:cNvSpPr>
          <p:nvPr/>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9"/>
          <p:cNvSpPr>
            <a:spLocks/>
          </p:cNvSpPr>
          <p:nvPr/>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5"/>
          <p:cNvSpPr>
            <a:spLocks/>
          </p:cNvSpPr>
          <p:nvPr/>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31"/>
          <p:cNvSpPr>
            <a:spLocks/>
          </p:cNvSpPr>
          <p:nvPr/>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0"/>
          <p:cNvSpPr>
            <a:spLocks/>
          </p:cNvSpPr>
          <p:nvPr/>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1"/>
          <p:cNvSpPr>
            <a:spLocks/>
          </p:cNvSpPr>
          <p:nvPr/>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2"/>
          <p:cNvSpPr>
            <a:spLocks/>
          </p:cNvSpPr>
          <p:nvPr/>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38" name="Picture 3" descr="O:\Logo_Library\N\NOMURA\A4\NOMURA_A4_CMYK_WHITE.emf"/>
          <p:cNvPicPr>
            <a:picLocks noChangeAspect="1" noChangeArrowheads="1"/>
          </p:cNvPicPr>
          <p:nvPr/>
        </p:nvPicPr>
        <p:blipFill>
          <a:blip r:embed="rId3" cstate="print"/>
          <a:srcRect/>
          <a:stretch>
            <a:fillRect/>
          </a:stretch>
        </p:blipFill>
        <p:spPr bwMode="auto">
          <a:xfrm>
            <a:off x="7599752" y="310690"/>
            <a:ext cx="1260140" cy="216024"/>
          </a:xfrm>
          <a:prstGeom prst="rect">
            <a:avLst/>
          </a:prstGeom>
          <a:noFill/>
        </p:spPr>
      </p:pic>
      <p:sp>
        <p:nvSpPr>
          <p:cNvPr id="39" name="TextBox 38"/>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pic>
        <p:nvPicPr>
          <p:cNvPr id="23" name="Picture 2" descr="\\Europe\Data\Creative_Media\02001-03000\02154 Landor Project\PowerPoint Template\Assets\200339868_PPT.jpg"/>
          <p:cNvPicPr>
            <a:picLocks noChangeAspect="1" noChangeArrowheads="1"/>
          </p:cNvPicPr>
          <p:nvPr userDrawn="1"/>
        </p:nvPicPr>
        <p:blipFill>
          <a:blip r:embed="rId2" cstate="print"/>
          <a:srcRect l="11153"/>
          <a:stretch>
            <a:fillRect/>
          </a:stretch>
        </p:blipFill>
        <p:spPr bwMode="auto">
          <a:xfrm>
            <a:off x="0" y="0"/>
            <a:ext cx="9144000" cy="6858000"/>
          </a:xfrm>
          <a:prstGeom prst="rect">
            <a:avLst/>
          </a:prstGeom>
          <a:noFill/>
          <a:ln>
            <a:noFill/>
          </a:ln>
        </p:spPr>
      </p:pic>
      <p:sp>
        <p:nvSpPr>
          <p:cNvPr id="24" name="Text Box 11"/>
          <p:cNvSpPr txBox="1">
            <a:spLocks noChangeArrowheads="1"/>
          </p:cNvSpPr>
          <p:nvPr userDrawn="1"/>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5" name="Text Box 11"/>
          <p:cNvSpPr txBox="1">
            <a:spLocks noChangeArrowheads="1"/>
          </p:cNvSpPr>
          <p:nvPr userDrawn="1"/>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sp>
        <p:nvSpPr>
          <p:cNvPr id="26" name="Freeform 32"/>
          <p:cNvSpPr>
            <a:spLocks noChangeAspect="1"/>
          </p:cNvSpPr>
          <p:nvPr userDrawn="1"/>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9"/>
          <p:cNvSpPr>
            <a:spLocks/>
          </p:cNvSpPr>
          <p:nvPr userDrawn="1"/>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25"/>
          <p:cNvSpPr>
            <a:spLocks/>
          </p:cNvSpPr>
          <p:nvPr userDrawn="1"/>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40"/>
          <p:cNvSpPr>
            <a:spLocks/>
          </p:cNvSpPr>
          <p:nvPr userDrawn="1"/>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41"/>
          <p:cNvSpPr>
            <a:spLocks/>
          </p:cNvSpPr>
          <p:nvPr userDrawn="1"/>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42"/>
          <p:cNvSpPr>
            <a:spLocks/>
          </p:cNvSpPr>
          <p:nvPr userDrawn="1"/>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3"/>
          <p:cNvSpPr>
            <a:spLocks/>
          </p:cNvSpPr>
          <p:nvPr userDrawn="1"/>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30"/>
          <p:cNvSpPr>
            <a:spLocks/>
          </p:cNvSpPr>
          <p:nvPr userDrawn="1"/>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31"/>
          <p:cNvSpPr>
            <a:spLocks/>
          </p:cNvSpPr>
          <p:nvPr userDrawn="1"/>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32"/>
          <p:cNvSpPr>
            <a:spLocks/>
          </p:cNvSpPr>
          <p:nvPr userDrawn="1"/>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8" name="Picture 3" descr="O:\Logo_Library\N\NOMURA\A4\NOMURA_A4_CMYK_WHITE.emf"/>
          <p:cNvPicPr>
            <a:picLocks noChangeAspect="1" noChangeArrowheads="1"/>
          </p:cNvPicPr>
          <p:nvPr userDrawn="1"/>
        </p:nvPicPr>
        <p:blipFill>
          <a:blip r:embed="rId3" cstate="print"/>
          <a:srcRect/>
          <a:stretch>
            <a:fillRect/>
          </a:stretch>
        </p:blipFill>
        <p:spPr bwMode="auto">
          <a:xfrm>
            <a:off x="7599752" y="310690"/>
            <a:ext cx="1260140" cy="216024"/>
          </a:xfrm>
          <a:prstGeom prst="rect">
            <a:avLst/>
          </a:prstGeom>
          <a:noFill/>
        </p:spPr>
      </p:pic>
      <p:sp>
        <p:nvSpPr>
          <p:cNvPr id="49" name="TextBox 48"/>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24">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9" name="Content Placeholder 3"/>
          <p:cNvSpPr>
            <a:spLocks noGrp="1"/>
          </p:cNvSpPr>
          <p:nvPr>
            <p:ph sz="half" idx="36" hasCustomPrompt="1"/>
          </p:nvPr>
        </p:nvSpPr>
        <p:spPr>
          <a:xfrm>
            <a:off x="245908" y="1900799"/>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1" name="Content Placeholder 3"/>
          <p:cNvSpPr>
            <a:spLocks noGrp="1"/>
          </p:cNvSpPr>
          <p:nvPr>
            <p:ph sz="half" idx="39" hasCustomPrompt="1"/>
          </p:nvPr>
        </p:nvSpPr>
        <p:spPr>
          <a:xfrm>
            <a:off x="245907"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25">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41" name="Content Placeholder 3"/>
          <p:cNvSpPr>
            <a:spLocks noGrp="1"/>
          </p:cNvSpPr>
          <p:nvPr>
            <p:ph sz="half" idx="39" hasCustomPrompt="1"/>
          </p:nvPr>
        </p:nvSpPr>
        <p:spPr>
          <a:xfrm>
            <a:off x="245907"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40" name="Text Placeholder 2"/>
          <p:cNvSpPr>
            <a:spLocks noGrp="1"/>
          </p:cNvSpPr>
          <p:nvPr>
            <p:ph type="body" idx="44" hasCustomPrompt="1"/>
          </p:nvPr>
        </p:nvSpPr>
        <p:spPr>
          <a:xfrm>
            <a:off x="245907"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36" hasCustomPrompt="1"/>
          </p:nvPr>
        </p:nvSpPr>
        <p:spPr>
          <a:xfrm>
            <a:off x="245908" y="4351553"/>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245908" y="4134822"/>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26">
    <p:spTree>
      <p:nvGrpSpPr>
        <p:cNvPr id="1" name=""/>
        <p:cNvGrpSpPr/>
        <p:nvPr/>
      </p:nvGrpSpPr>
      <p:grpSpPr>
        <a:xfrm>
          <a:off x="0" y="0"/>
          <a:ext cx="0" cy="0"/>
          <a:chOff x="0" y="0"/>
          <a:chExt cx="0" cy="0"/>
        </a:xfrm>
      </p:grpSpPr>
      <p:sp>
        <p:nvSpPr>
          <p:cNvPr id="23" name="Content Placeholder 3"/>
          <p:cNvSpPr>
            <a:spLocks noGrp="1"/>
          </p:cNvSpPr>
          <p:nvPr>
            <p:ph sz="half" idx="34" hasCustomPrompt="1"/>
          </p:nvPr>
        </p:nvSpPr>
        <p:spPr>
          <a:xfrm>
            <a:off x="251520" y="4624482"/>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5" hasCustomPrompt="1"/>
          </p:nvPr>
        </p:nvSpPr>
        <p:spPr>
          <a:xfrm>
            <a:off x="4630847" y="4624482"/>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Content Placeholder 3"/>
          <p:cNvSpPr>
            <a:spLocks noGrp="1"/>
          </p:cNvSpPr>
          <p:nvPr>
            <p:ph sz="half" idx="26" hasCustomPrompt="1"/>
          </p:nvPr>
        </p:nvSpPr>
        <p:spPr>
          <a:xfrm>
            <a:off x="251520" y="2204864"/>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3" hasCustomPrompt="1"/>
          </p:nvPr>
        </p:nvSpPr>
        <p:spPr>
          <a:xfrm>
            <a:off x="4630847" y="2204864"/>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28" hasCustomPrompt="1"/>
          </p:nvPr>
        </p:nvSpPr>
        <p:spPr>
          <a:xfrm>
            <a:off x="245908" y="4091964"/>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Text Placeholder 2"/>
          <p:cNvSpPr>
            <a:spLocks noGrp="1"/>
          </p:cNvSpPr>
          <p:nvPr>
            <p:ph type="body" idx="29" hasCustomPrompt="1"/>
          </p:nvPr>
        </p:nvSpPr>
        <p:spPr>
          <a:xfrm>
            <a:off x="251520" y="1988864"/>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30" hasCustomPrompt="1"/>
          </p:nvPr>
        </p:nvSpPr>
        <p:spPr>
          <a:xfrm>
            <a:off x="4632369" y="1988864"/>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1" hasCustomPrompt="1"/>
          </p:nvPr>
        </p:nvSpPr>
        <p:spPr>
          <a:xfrm>
            <a:off x="251520" y="4406522"/>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4632369" y="4406522"/>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8"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27">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41" name="Content Placeholder 3"/>
          <p:cNvSpPr>
            <a:spLocks noGrp="1"/>
          </p:cNvSpPr>
          <p:nvPr>
            <p:ph sz="half" idx="39" hasCustomPrompt="1"/>
          </p:nvPr>
        </p:nvSpPr>
        <p:spPr>
          <a:xfrm>
            <a:off x="245907"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47" hasCustomPrompt="1"/>
          </p:nvPr>
        </p:nvSpPr>
        <p:spPr>
          <a:xfrm>
            <a:off x="245907"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48" hasCustomPrompt="1"/>
          </p:nvPr>
        </p:nvSpPr>
        <p:spPr>
          <a:xfrm>
            <a:off x="6101169"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49" hasCustomPrompt="1"/>
          </p:nvPr>
        </p:nvSpPr>
        <p:spPr>
          <a:xfrm>
            <a:off x="3175200"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Text Placeholder 2"/>
          <p:cNvSpPr>
            <a:spLocks noGrp="1"/>
          </p:cNvSpPr>
          <p:nvPr>
            <p:ph type="body" idx="50" hasCustomPrompt="1"/>
          </p:nvPr>
        </p:nvSpPr>
        <p:spPr>
          <a:xfrm>
            <a:off x="245908" y="4150300"/>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51" hasCustomPrompt="1"/>
          </p:nvPr>
        </p:nvSpPr>
        <p:spPr>
          <a:xfrm>
            <a:off x="245907"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Text Placeholder 2"/>
          <p:cNvSpPr>
            <a:spLocks noGrp="1"/>
          </p:cNvSpPr>
          <p:nvPr>
            <p:ph type="body" idx="52" hasCustomPrompt="1"/>
          </p:nvPr>
        </p:nvSpPr>
        <p:spPr>
          <a:xfrm>
            <a:off x="3176175"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53" hasCustomPrompt="1"/>
          </p:nvPr>
        </p:nvSpPr>
        <p:spPr>
          <a:xfrm>
            <a:off x="6101169"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28">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3" name="Content Placeholder 3"/>
          <p:cNvSpPr>
            <a:spLocks noGrp="1"/>
          </p:cNvSpPr>
          <p:nvPr>
            <p:ph sz="half" idx="53" hasCustomPrompt="1"/>
          </p:nvPr>
        </p:nvSpPr>
        <p:spPr>
          <a:xfrm>
            <a:off x="245908"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8" name="Content Placeholder 3"/>
          <p:cNvSpPr>
            <a:spLocks noGrp="1"/>
          </p:cNvSpPr>
          <p:nvPr>
            <p:ph sz="half" idx="54" hasCustomPrompt="1"/>
          </p:nvPr>
        </p:nvSpPr>
        <p:spPr>
          <a:xfrm>
            <a:off x="2445784"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3" name="Content Placeholder 3"/>
          <p:cNvSpPr>
            <a:spLocks noGrp="1"/>
          </p:cNvSpPr>
          <p:nvPr>
            <p:ph sz="half" idx="55" hasCustomPrompt="1"/>
          </p:nvPr>
        </p:nvSpPr>
        <p:spPr>
          <a:xfrm>
            <a:off x="4639015"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4" name="Content Placeholder 3"/>
          <p:cNvSpPr>
            <a:spLocks noGrp="1"/>
          </p:cNvSpPr>
          <p:nvPr>
            <p:ph sz="half" idx="56" hasCustomPrompt="1"/>
          </p:nvPr>
        </p:nvSpPr>
        <p:spPr>
          <a:xfrm>
            <a:off x="6832246"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6" name="Text Placeholder 2"/>
          <p:cNvSpPr>
            <a:spLocks noGrp="1"/>
          </p:cNvSpPr>
          <p:nvPr>
            <p:ph type="body" idx="57" hasCustomPrompt="1"/>
          </p:nvPr>
        </p:nvSpPr>
        <p:spPr>
          <a:xfrm>
            <a:off x="245908"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7" name="Text Placeholder 2"/>
          <p:cNvSpPr>
            <a:spLocks noGrp="1"/>
          </p:cNvSpPr>
          <p:nvPr>
            <p:ph type="body" idx="58" hasCustomPrompt="1"/>
          </p:nvPr>
        </p:nvSpPr>
        <p:spPr>
          <a:xfrm>
            <a:off x="2445784"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59" hasCustomPrompt="1"/>
          </p:nvPr>
        </p:nvSpPr>
        <p:spPr>
          <a:xfrm>
            <a:off x="4637457"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60" hasCustomPrompt="1"/>
          </p:nvPr>
        </p:nvSpPr>
        <p:spPr>
          <a:xfrm>
            <a:off x="6832246"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61" hasCustomPrompt="1"/>
          </p:nvPr>
        </p:nvSpPr>
        <p:spPr>
          <a:xfrm>
            <a:off x="245908"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Content Placeholder 3"/>
          <p:cNvSpPr>
            <a:spLocks noGrp="1"/>
          </p:cNvSpPr>
          <p:nvPr>
            <p:ph sz="half" idx="62" hasCustomPrompt="1"/>
          </p:nvPr>
        </p:nvSpPr>
        <p:spPr>
          <a:xfrm>
            <a:off x="2445784"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63" hasCustomPrompt="1"/>
          </p:nvPr>
        </p:nvSpPr>
        <p:spPr>
          <a:xfrm>
            <a:off x="4639015"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64" hasCustomPrompt="1"/>
          </p:nvPr>
        </p:nvSpPr>
        <p:spPr>
          <a:xfrm>
            <a:off x="6832246"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Text Placeholder 2"/>
          <p:cNvSpPr>
            <a:spLocks noGrp="1"/>
          </p:cNvSpPr>
          <p:nvPr>
            <p:ph type="body" idx="65" hasCustomPrompt="1"/>
          </p:nvPr>
        </p:nvSpPr>
        <p:spPr>
          <a:xfrm>
            <a:off x="245908" y="4077072"/>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66" hasCustomPrompt="1"/>
          </p:nvPr>
        </p:nvSpPr>
        <p:spPr>
          <a:xfrm>
            <a:off x="245908"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67" hasCustomPrompt="1"/>
          </p:nvPr>
        </p:nvSpPr>
        <p:spPr>
          <a:xfrm>
            <a:off x="2445784"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68" hasCustomPrompt="1"/>
          </p:nvPr>
        </p:nvSpPr>
        <p:spPr>
          <a:xfrm>
            <a:off x="4637457"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69" hasCustomPrompt="1"/>
          </p:nvPr>
        </p:nvSpPr>
        <p:spPr>
          <a:xfrm>
            <a:off x="6832246"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29">
    <p:spTree>
      <p:nvGrpSpPr>
        <p:cNvPr id="1" name=""/>
        <p:cNvGrpSpPr/>
        <p:nvPr/>
      </p:nvGrpSpPr>
      <p:grpSpPr>
        <a:xfrm>
          <a:off x="0" y="0"/>
          <a:ext cx="0" cy="0"/>
          <a:chOff x="0" y="0"/>
          <a:chExt cx="0" cy="0"/>
        </a:xfrm>
      </p:grpSpPr>
      <p:sp>
        <p:nvSpPr>
          <p:cNvPr id="10"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30_Blank">
    <p:spTree>
      <p:nvGrpSpPr>
        <p:cNvPr id="1" name=""/>
        <p:cNvGrpSpPr/>
        <p:nvPr/>
      </p:nvGrpSpPr>
      <p:grpSpPr>
        <a:xfrm>
          <a:off x="0" y="0"/>
          <a:ext cx="0" cy="0"/>
          <a:chOff x="0" y="0"/>
          <a:chExt cx="0" cy="0"/>
        </a:xfrm>
      </p:grpSpPr>
      <p:sp>
        <p:nvSpPr>
          <p:cNvPr id="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31_Complete Blank">
    <p:spTree>
      <p:nvGrpSpPr>
        <p:cNvPr id="1" name=""/>
        <p:cNvGrpSpPr/>
        <p:nvPr/>
      </p:nvGrpSpPr>
      <p:grpSpPr>
        <a:xfrm>
          <a:off x="0" y="0"/>
          <a:ext cx="0" cy="0"/>
          <a:chOff x="0" y="0"/>
          <a:chExt cx="0" cy="0"/>
        </a:xfrm>
      </p:grpSpPr>
      <p:sp>
        <p:nvSpPr>
          <p:cNvPr id="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ab">
    <p:spTree>
      <p:nvGrpSpPr>
        <p:cNvPr id="1" name=""/>
        <p:cNvGrpSpPr/>
        <p:nvPr/>
      </p:nvGrpSpPr>
      <p:grpSpPr>
        <a:xfrm>
          <a:off x="0" y="0"/>
          <a:ext cx="0" cy="0"/>
          <a:chOff x="0" y="0"/>
          <a:chExt cx="0" cy="0"/>
        </a:xfrm>
      </p:grpSpPr>
      <p:sp>
        <p:nvSpPr>
          <p:cNvPr id="1072" name="Freeform 48"/>
          <p:cNvSpPr>
            <a:spLocks noChangeAspect="1"/>
          </p:cNvSpPr>
          <p:nvPr/>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7"/>
          <p:cNvSpPr>
            <a:spLocks noGrp="1"/>
          </p:cNvSpPr>
          <p:nvPr>
            <p:ph type="body" sz="quarter" idx="10" hasCustomPrompt="1"/>
          </p:nvPr>
        </p:nvSpPr>
        <p:spPr>
          <a:xfrm>
            <a:off x="252047" y="3600000"/>
            <a:ext cx="7219950"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title here</a:t>
            </a:r>
            <a:endParaRPr lang="en-GB" dirty="0"/>
          </a:p>
        </p:txBody>
      </p:sp>
      <p:sp>
        <p:nvSpPr>
          <p:cNvPr id="16" name="Title 15"/>
          <p:cNvSpPr>
            <a:spLocks noGrp="1"/>
          </p:cNvSpPr>
          <p:nvPr>
            <p:ph type="title" hasCustomPrompt="1"/>
          </p:nvPr>
        </p:nvSpPr>
        <p:spPr>
          <a:xfrm>
            <a:off x="252047" y="4608000"/>
            <a:ext cx="7219950"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subtitle here</a:t>
            </a:r>
            <a:endParaRPr lang="en-GB" dirty="0"/>
          </a:p>
        </p:txBody>
      </p:sp>
      <p:sp>
        <p:nvSpPr>
          <p:cNvPr id="129" name="Freeform 64"/>
          <p:cNvSpPr>
            <a:spLocks/>
          </p:cNvSpPr>
          <p:nvPr/>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0" name="Freeform 65"/>
          <p:cNvSpPr>
            <a:spLocks/>
          </p:cNvSpPr>
          <p:nvPr/>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1" name="Freeform 66"/>
          <p:cNvSpPr>
            <a:spLocks/>
          </p:cNvSpPr>
          <p:nvPr/>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2" name="Freeform 67"/>
          <p:cNvSpPr>
            <a:spLocks/>
          </p:cNvSpPr>
          <p:nvPr/>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3" name="Freeform 68"/>
          <p:cNvSpPr>
            <a:spLocks/>
          </p:cNvSpPr>
          <p:nvPr/>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4" name="Freeform 69"/>
          <p:cNvSpPr>
            <a:spLocks/>
          </p:cNvSpPr>
          <p:nvPr/>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5" name="Freeform 70"/>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6" name="Freeform 71"/>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7" name="Freeform 72"/>
          <p:cNvSpPr>
            <a:spLocks/>
          </p:cNvSpPr>
          <p:nvPr/>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8" name="Freeform 73"/>
          <p:cNvSpPr>
            <a:spLocks/>
          </p:cNvSpPr>
          <p:nvPr/>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9" name="Freeform 74"/>
          <p:cNvSpPr>
            <a:spLocks/>
          </p:cNvSpPr>
          <p:nvPr/>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0" name="Freeform 75"/>
          <p:cNvSpPr>
            <a:spLocks/>
          </p:cNvSpPr>
          <p:nvPr/>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1" name="Freeform 76"/>
          <p:cNvSpPr>
            <a:spLocks/>
          </p:cNvSpPr>
          <p:nvPr/>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2" name="Freeform 77"/>
          <p:cNvSpPr>
            <a:spLocks/>
          </p:cNvSpPr>
          <p:nvPr/>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3" name="Freeform 78"/>
          <p:cNvSpPr>
            <a:spLocks/>
          </p:cNvSpPr>
          <p:nvPr/>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4" name="Freeform 79"/>
          <p:cNvSpPr>
            <a:spLocks/>
          </p:cNvSpPr>
          <p:nvPr/>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5" name="Freeform 80"/>
          <p:cNvSpPr>
            <a:spLocks/>
          </p:cNvSpPr>
          <p:nvPr/>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6" name="Freeform 81"/>
          <p:cNvSpPr>
            <a:spLocks/>
          </p:cNvSpPr>
          <p:nvPr/>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72" name="Picture 171" descr="NOMURA_A4_PMS_1797.emf"/>
          <p:cNvPicPr>
            <a:picLocks noChangeAspect="1"/>
          </p:cNvPicPr>
          <p:nvPr/>
        </p:nvPicPr>
        <p:blipFill>
          <a:blip r:embed="rId2" cstate="print"/>
          <a:stretch>
            <a:fillRect/>
          </a:stretch>
        </p:blipFill>
        <p:spPr bwMode="white">
          <a:xfrm>
            <a:off x="7599212" y="306904"/>
            <a:ext cx="1260000" cy="222805"/>
          </a:xfrm>
          <a:prstGeom prst="rect">
            <a:avLst/>
          </a:prstGeom>
        </p:spPr>
      </p:pic>
      <p:sp>
        <p:nvSpPr>
          <p:cNvPr id="24" name="Freeform 48"/>
          <p:cNvSpPr>
            <a:spLocks noChangeAspect="1"/>
          </p:cNvSpPr>
          <p:nvPr userDrawn="1"/>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64"/>
          <p:cNvSpPr>
            <a:spLocks/>
          </p:cNvSpPr>
          <p:nvPr userDrawn="1"/>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65"/>
          <p:cNvSpPr>
            <a:spLocks/>
          </p:cNvSpPr>
          <p:nvPr userDrawn="1"/>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66"/>
          <p:cNvSpPr>
            <a:spLocks/>
          </p:cNvSpPr>
          <p:nvPr userDrawn="1"/>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7"/>
          <p:cNvSpPr>
            <a:spLocks/>
          </p:cNvSpPr>
          <p:nvPr userDrawn="1"/>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68"/>
          <p:cNvSpPr>
            <a:spLocks/>
          </p:cNvSpPr>
          <p:nvPr userDrawn="1"/>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69"/>
          <p:cNvSpPr>
            <a:spLocks/>
          </p:cNvSpPr>
          <p:nvPr userDrawn="1"/>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70"/>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71"/>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72"/>
          <p:cNvSpPr>
            <a:spLocks/>
          </p:cNvSpPr>
          <p:nvPr userDrawn="1"/>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73"/>
          <p:cNvSpPr>
            <a:spLocks/>
          </p:cNvSpPr>
          <p:nvPr userDrawn="1"/>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4"/>
          <p:cNvSpPr>
            <a:spLocks/>
          </p:cNvSpPr>
          <p:nvPr userDrawn="1"/>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75"/>
          <p:cNvSpPr>
            <a:spLocks/>
          </p:cNvSpPr>
          <p:nvPr userDrawn="1"/>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76"/>
          <p:cNvSpPr>
            <a:spLocks/>
          </p:cNvSpPr>
          <p:nvPr userDrawn="1"/>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77"/>
          <p:cNvSpPr>
            <a:spLocks/>
          </p:cNvSpPr>
          <p:nvPr userDrawn="1"/>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78"/>
          <p:cNvSpPr>
            <a:spLocks/>
          </p:cNvSpPr>
          <p:nvPr userDrawn="1"/>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79"/>
          <p:cNvSpPr>
            <a:spLocks/>
          </p:cNvSpPr>
          <p:nvPr userDrawn="1"/>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80"/>
          <p:cNvSpPr>
            <a:spLocks/>
          </p:cNvSpPr>
          <p:nvPr userDrawn="1"/>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1"/>
          <p:cNvSpPr>
            <a:spLocks/>
          </p:cNvSpPr>
          <p:nvPr userDrawn="1"/>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3" name="Picture 42" descr="NOMURA_A4_PMS_1797.emf"/>
          <p:cNvPicPr>
            <a:picLocks noChangeAspect="1"/>
          </p:cNvPicPr>
          <p:nvPr userDrawn="1"/>
        </p:nvPicPr>
        <p:blipFill>
          <a:blip r:embed="rId2" cstate="print"/>
          <a:stretch>
            <a:fillRect/>
          </a:stretch>
        </p:blipFill>
        <p:spPr bwMode="white">
          <a:xfrm>
            <a:off x="7599212" y="306904"/>
            <a:ext cx="1260000" cy="2228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ppendix">
    <p:spTree>
      <p:nvGrpSpPr>
        <p:cNvPr id="1" name=""/>
        <p:cNvGrpSpPr/>
        <p:nvPr/>
      </p:nvGrpSpPr>
      <p:grpSpPr>
        <a:xfrm>
          <a:off x="0" y="0"/>
          <a:ext cx="0" cy="0"/>
          <a:chOff x="0" y="0"/>
          <a:chExt cx="0" cy="0"/>
        </a:xfrm>
      </p:grpSpPr>
      <p:sp>
        <p:nvSpPr>
          <p:cNvPr id="5" name="Text Placeholder 17"/>
          <p:cNvSpPr>
            <a:spLocks noGrp="1"/>
          </p:cNvSpPr>
          <p:nvPr>
            <p:ph type="body" sz="quarter" idx="10" hasCustomPrompt="1"/>
          </p:nvPr>
        </p:nvSpPr>
        <p:spPr>
          <a:xfrm>
            <a:off x="252047" y="3600000"/>
            <a:ext cx="7219950"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title here</a:t>
            </a:r>
            <a:endParaRPr lang="en-GB" dirty="0"/>
          </a:p>
        </p:txBody>
      </p:sp>
      <p:sp>
        <p:nvSpPr>
          <p:cNvPr id="11" name="Title 15"/>
          <p:cNvSpPr>
            <a:spLocks noGrp="1"/>
          </p:cNvSpPr>
          <p:nvPr>
            <p:ph type="title" hasCustomPrompt="1"/>
          </p:nvPr>
        </p:nvSpPr>
        <p:spPr>
          <a:xfrm>
            <a:off x="252047" y="4608000"/>
            <a:ext cx="7219950"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subtitle here</a:t>
            </a:r>
            <a:endParaRPr lang="en-GB" dirty="0"/>
          </a:p>
        </p:txBody>
      </p:sp>
      <p:sp>
        <p:nvSpPr>
          <p:cNvPr id="40" name="Freeform 48"/>
          <p:cNvSpPr>
            <a:spLocks noChangeAspect="1"/>
          </p:cNvSpPr>
          <p:nvPr/>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64"/>
          <p:cNvSpPr>
            <a:spLocks/>
          </p:cNvSpPr>
          <p:nvPr/>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65"/>
          <p:cNvSpPr>
            <a:spLocks/>
          </p:cNvSpPr>
          <p:nvPr/>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66"/>
          <p:cNvSpPr>
            <a:spLocks/>
          </p:cNvSpPr>
          <p:nvPr/>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67"/>
          <p:cNvSpPr>
            <a:spLocks/>
          </p:cNvSpPr>
          <p:nvPr/>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68"/>
          <p:cNvSpPr>
            <a:spLocks/>
          </p:cNvSpPr>
          <p:nvPr/>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69"/>
          <p:cNvSpPr>
            <a:spLocks/>
          </p:cNvSpPr>
          <p:nvPr/>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70"/>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71"/>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2"/>
          <p:cNvSpPr>
            <a:spLocks/>
          </p:cNvSpPr>
          <p:nvPr/>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3"/>
          <p:cNvSpPr>
            <a:spLocks/>
          </p:cNvSpPr>
          <p:nvPr/>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74"/>
          <p:cNvSpPr>
            <a:spLocks/>
          </p:cNvSpPr>
          <p:nvPr/>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75"/>
          <p:cNvSpPr>
            <a:spLocks/>
          </p:cNvSpPr>
          <p:nvPr/>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76"/>
          <p:cNvSpPr>
            <a:spLocks/>
          </p:cNvSpPr>
          <p:nvPr/>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77"/>
          <p:cNvSpPr>
            <a:spLocks/>
          </p:cNvSpPr>
          <p:nvPr/>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78"/>
          <p:cNvSpPr>
            <a:spLocks/>
          </p:cNvSpPr>
          <p:nvPr/>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79"/>
          <p:cNvSpPr>
            <a:spLocks/>
          </p:cNvSpPr>
          <p:nvPr/>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80"/>
          <p:cNvSpPr>
            <a:spLocks/>
          </p:cNvSpPr>
          <p:nvPr/>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81"/>
          <p:cNvSpPr>
            <a:spLocks/>
          </p:cNvSpPr>
          <p:nvPr/>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59" name="Picture 58" descr="NOMURA_A4_PMS_1797.emf"/>
          <p:cNvPicPr>
            <a:picLocks noChangeAspect="1"/>
          </p:cNvPicPr>
          <p:nvPr/>
        </p:nvPicPr>
        <p:blipFill>
          <a:blip r:embed="rId2" cstate="print"/>
          <a:stretch>
            <a:fillRect/>
          </a:stretch>
        </p:blipFill>
        <p:spPr bwMode="white">
          <a:xfrm>
            <a:off x="7599212" y="306904"/>
            <a:ext cx="1260000" cy="222805"/>
          </a:xfrm>
          <a:prstGeom prst="rect">
            <a:avLst/>
          </a:prstGeom>
        </p:spPr>
      </p:pic>
      <p:sp>
        <p:nvSpPr>
          <p:cNvPr id="24" name="Freeform 48"/>
          <p:cNvSpPr>
            <a:spLocks noChangeAspect="1"/>
          </p:cNvSpPr>
          <p:nvPr userDrawn="1"/>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64"/>
          <p:cNvSpPr>
            <a:spLocks/>
          </p:cNvSpPr>
          <p:nvPr userDrawn="1"/>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65"/>
          <p:cNvSpPr>
            <a:spLocks/>
          </p:cNvSpPr>
          <p:nvPr userDrawn="1"/>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66"/>
          <p:cNvSpPr>
            <a:spLocks/>
          </p:cNvSpPr>
          <p:nvPr userDrawn="1"/>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7"/>
          <p:cNvSpPr>
            <a:spLocks/>
          </p:cNvSpPr>
          <p:nvPr userDrawn="1"/>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68"/>
          <p:cNvSpPr>
            <a:spLocks/>
          </p:cNvSpPr>
          <p:nvPr userDrawn="1"/>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69"/>
          <p:cNvSpPr>
            <a:spLocks/>
          </p:cNvSpPr>
          <p:nvPr userDrawn="1"/>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70"/>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71"/>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72"/>
          <p:cNvSpPr>
            <a:spLocks/>
          </p:cNvSpPr>
          <p:nvPr userDrawn="1"/>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73"/>
          <p:cNvSpPr>
            <a:spLocks/>
          </p:cNvSpPr>
          <p:nvPr userDrawn="1"/>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4"/>
          <p:cNvSpPr>
            <a:spLocks/>
          </p:cNvSpPr>
          <p:nvPr userDrawn="1"/>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75"/>
          <p:cNvSpPr>
            <a:spLocks/>
          </p:cNvSpPr>
          <p:nvPr userDrawn="1"/>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76"/>
          <p:cNvSpPr>
            <a:spLocks/>
          </p:cNvSpPr>
          <p:nvPr userDrawn="1"/>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77"/>
          <p:cNvSpPr>
            <a:spLocks/>
          </p:cNvSpPr>
          <p:nvPr userDrawn="1"/>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78"/>
          <p:cNvSpPr>
            <a:spLocks/>
          </p:cNvSpPr>
          <p:nvPr userDrawn="1"/>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79"/>
          <p:cNvSpPr>
            <a:spLocks/>
          </p:cNvSpPr>
          <p:nvPr userDrawn="1"/>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80"/>
          <p:cNvSpPr>
            <a:spLocks/>
          </p:cNvSpPr>
          <p:nvPr userDrawn="1"/>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81"/>
          <p:cNvSpPr>
            <a:spLocks/>
          </p:cNvSpPr>
          <p:nvPr userDrawn="1"/>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63" name="Picture 62" descr="NOMURA_A4_PMS_1797.emf"/>
          <p:cNvPicPr>
            <a:picLocks noChangeAspect="1"/>
          </p:cNvPicPr>
          <p:nvPr userDrawn="1"/>
        </p:nvPicPr>
        <p:blipFill>
          <a:blip r:embed="rId2" cstate="print"/>
          <a:stretch>
            <a:fillRect/>
          </a:stretch>
        </p:blipFill>
        <p:spPr bwMode="white">
          <a:xfrm>
            <a:off x="7599212" y="306904"/>
            <a:ext cx="1260000" cy="22280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9" name="TextBox 8"/>
          <p:cNvSpPr txBox="1"/>
          <p:nvPr/>
        </p:nvSpPr>
        <p:spPr>
          <a:xfrm>
            <a:off x="1897200" y="57600"/>
            <a:ext cx="5555120" cy="720000"/>
          </a:xfrm>
          <a:prstGeom prst="rect">
            <a:avLst/>
          </a:prstGeom>
          <a:noFill/>
        </p:spPr>
        <p:txBody>
          <a:bodyPr wrap="none" lIns="0" tIns="0" rIns="0" bIns="0" rtlCol="0" anchor="b" anchorCtr="0">
            <a:noAutofit/>
          </a:bodyPr>
          <a:lstStyle/>
          <a:p>
            <a:pPr>
              <a:lnSpc>
                <a:spcPct val="120000"/>
              </a:lnSpc>
            </a:pPr>
            <a:r>
              <a:rPr lang="en-GB" sz="1800" b="1" baseline="0" dirty="0">
                <a:ea typeface="MS PGothic" pitchFamily="34" charset="-128"/>
              </a:rPr>
              <a:t>Table of contents</a:t>
            </a:r>
          </a:p>
        </p:txBody>
      </p:sp>
      <p:sp>
        <p:nvSpPr>
          <p:cNvPr id="3" name="TextBox 2"/>
          <p:cNvSpPr txBox="1"/>
          <p:nvPr userDrawn="1"/>
        </p:nvSpPr>
        <p:spPr>
          <a:xfrm>
            <a:off x="1897200" y="57600"/>
            <a:ext cx="5555120" cy="720000"/>
          </a:xfrm>
          <a:prstGeom prst="rect">
            <a:avLst/>
          </a:prstGeom>
          <a:noFill/>
        </p:spPr>
        <p:txBody>
          <a:bodyPr wrap="none" lIns="0" tIns="0" rIns="0" bIns="0" rtlCol="0" anchor="b" anchorCtr="0">
            <a:noAutofit/>
          </a:bodyPr>
          <a:lstStyle/>
          <a:p>
            <a:pPr>
              <a:lnSpc>
                <a:spcPct val="120000"/>
              </a:lnSpc>
            </a:pPr>
            <a:r>
              <a:rPr lang="en-GB" sz="1800" b="1" baseline="0" dirty="0">
                <a:ea typeface="MS PGothic" pitchFamily="34" charset="-128"/>
              </a:rPr>
              <a:t>Table of contents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1">
    <p:spTree>
      <p:nvGrpSpPr>
        <p:cNvPr id="1" name=""/>
        <p:cNvGrpSpPr/>
        <p:nvPr/>
      </p:nvGrpSpPr>
      <p:grpSpPr>
        <a:xfrm>
          <a:off x="0" y="0"/>
          <a:ext cx="0" cy="0"/>
          <a:chOff x="0" y="0"/>
          <a:chExt cx="0" cy="0"/>
        </a:xfrm>
      </p:grpSpPr>
      <p:sp>
        <p:nvSpPr>
          <p:cNvPr id="10" name="Slide Number Placeholder"/>
          <p:cNvSpPr>
            <a:spLocks noGrp="1"/>
          </p:cNvSpPr>
          <p:nvPr>
            <p:ph type="ftr" sz="quarter" idx="3"/>
          </p:nvPr>
        </p:nvSpPr>
        <p:spPr>
          <a:xfrm>
            <a:off x="8154831" y="6523049"/>
            <a:ext cx="734548" cy="230400"/>
          </a:xfrm>
          <a:prstGeom prst="rect">
            <a:avLst/>
          </a:prstGeom>
        </p:spPr>
        <p:txBody>
          <a:bodyPr lIns="0" tIns="0" rIns="18000" bIns="18000" anchor="ctr"/>
          <a:lstStyle>
            <a:lvl1pPr algn="ctr">
              <a:defRPr sz="1000">
                <a:solidFill>
                  <a:schemeClr val="accent2"/>
                </a:solidFill>
              </a:defRPr>
            </a:lvl1pPr>
          </a:lstStyle>
          <a:p>
            <a:pPr algn="r"/>
            <a:fld id="{B1F92669-E9AC-495A-9485-4D654D029480}" type="slidenum">
              <a:rPr lang="en-GB" smtClean="0"/>
              <a:pPr algn="r"/>
              <a:t>‹#›</a:t>
            </a:fld>
            <a:endParaRPr lang="en-GB" dirty="0"/>
          </a:p>
        </p:txBody>
      </p:sp>
      <p:sp>
        <p:nvSpPr>
          <p:cNvPr id="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sz="700" i="1" baseline="0">
                <a:ea typeface="MS PGothic" pitchFamily="34" charset="-128"/>
              </a:defRPr>
            </a:lvl1pPr>
          </a:lstStyle>
          <a:p>
            <a:pPr lvl="0"/>
            <a:r>
              <a:rPr lang="en-GB" dirty="0"/>
              <a:t>Source / Disclaimer / Annotations: </a:t>
            </a:r>
          </a:p>
        </p:txBody>
      </p:sp>
      <p:sp>
        <p:nvSpPr>
          <p:cNvPr id="9" name="Content Placeholder 3"/>
          <p:cNvSpPr>
            <a:spLocks noGrp="1"/>
          </p:cNvSpPr>
          <p:nvPr>
            <p:ph sz="half" idx="2" hasCustomPrompt="1"/>
          </p:nvPr>
        </p:nvSpPr>
        <p:spPr>
          <a:xfrm>
            <a:off x="245908" y="1702676"/>
            <a:ext cx="8649969" cy="4777324"/>
          </a:xfrm>
          <a:prstGeom prst="rect">
            <a:avLst/>
          </a:prstGeom>
          <a:noFill/>
          <a:ln w="9525">
            <a:noFill/>
            <a:miter lim="800000"/>
            <a:headEnd/>
            <a:tailEnd/>
          </a:ln>
        </p:spPr>
        <p:txBody>
          <a:bodyPr lIns="0" tIns="648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8"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rPr>
              <a:t>Main text</a:t>
            </a:r>
          </a:p>
        </p:txBody>
      </p:sp>
      <p:sp>
        <p:nvSpPr>
          <p:cNvPr id="11"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rPr>
              <a:t>Main text</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45908" y="1900800"/>
            <a:ext cx="8649969" cy="4583127"/>
          </a:xfrm>
          <a:prstGeom prst="rect">
            <a:avLst/>
          </a:prstGeom>
          <a:noFill/>
          <a:ln w="9525">
            <a:noFill/>
            <a:miter lim="800000"/>
            <a:headEnd/>
            <a:tailEnd/>
          </a:ln>
        </p:spPr>
        <p:txBody>
          <a:bodyPr lIns="0" tIns="1080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8"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1"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13"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45907"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19" hasCustomPrompt="1"/>
          </p:nvPr>
        </p:nvSpPr>
        <p:spPr>
          <a:xfrm>
            <a:off x="4635692"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2"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Text Placeholder 2"/>
          <p:cNvSpPr>
            <a:spLocks noGrp="1"/>
          </p:cNvSpPr>
          <p:nvPr>
            <p:ph type="body" idx="20" hasCustomPrompt="1"/>
          </p:nvPr>
        </p:nvSpPr>
        <p:spPr>
          <a:xfrm>
            <a:off x="4635714"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16"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93" name="Freeform 45"/>
          <p:cNvSpPr>
            <a:spLocks noChangeAspect="1"/>
          </p:cNvSpPr>
          <p:nvPr/>
        </p:nvSpPr>
        <p:spPr bwMode="auto">
          <a:xfrm>
            <a:off x="1522729" y="0"/>
            <a:ext cx="7626008" cy="842400"/>
          </a:xfrm>
          <a:custGeom>
            <a:avLst/>
            <a:gdLst/>
            <a:ahLst/>
            <a:cxnLst>
              <a:cxn ang="0">
                <a:pos x="0" y="85"/>
              </a:cxn>
              <a:cxn ang="0">
                <a:pos x="81" y="265"/>
              </a:cxn>
              <a:cxn ang="0">
                <a:pos x="2399" y="265"/>
              </a:cxn>
              <a:cxn ang="0">
                <a:pos x="2399" y="0"/>
              </a:cxn>
              <a:cxn ang="0">
                <a:pos x="37" y="0"/>
              </a:cxn>
              <a:cxn ang="0">
                <a:pos x="0" y="85"/>
              </a:cxn>
            </a:cxnLst>
            <a:rect l="0" t="0" r="r" b="b"/>
            <a:pathLst>
              <a:path w="2399" h="265">
                <a:moveTo>
                  <a:pt x="0" y="85"/>
                </a:moveTo>
                <a:cubicBezTo>
                  <a:pt x="27" y="145"/>
                  <a:pt x="54" y="205"/>
                  <a:pt x="81" y="265"/>
                </a:cubicBezTo>
                <a:cubicBezTo>
                  <a:pt x="2399" y="265"/>
                  <a:pt x="2399" y="265"/>
                  <a:pt x="2399" y="265"/>
                </a:cubicBezTo>
                <a:cubicBezTo>
                  <a:pt x="2399" y="0"/>
                  <a:pt x="2399" y="0"/>
                  <a:pt x="2399" y="0"/>
                </a:cubicBezTo>
                <a:cubicBezTo>
                  <a:pt x="37" y="0"/>
                  <a:pt x="37" y="0"/>
                  <a:pt x="37" y="0"/>
                </a:cubicBezTo>
                <a:cubicBezTo>
                  <a:pt x="25" y="28"/>
                  <a:pt x="12" y="57"/>
                  <a:pt x="0" y="85"/>
                </a:cubicBez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Slide Number Placeholder"/>
          <p:cNvSpPr>
            <a:spLocks noGrp="1"/>
          </p:cNvSpPr>
          <p:nvPr>
            <p:ph type="ftr" sz="quarter" idx="3"/>
          </p:nvPr>
        </p:nvSpPr>
        <p:spPr>
          <a:xfrm>
            <a:off x="8154831" y="6580800"/>
            <a:ext cx="734548" cy="230400"/>
          </a:xfrm>
          <a:prstGeom prst="rect">
            <a:avLst/>
          </a:prstGeom>
        </p:spPr>
        <p:txBody>
          <a:bodyPr lIns="0" tIns="0" rIns="18000" bIns="18000" anchor="ctr"/>
          <a:lstStyle>
            <a:lvl1pPr algn="ctr">
              <a:defRPr sz="1000">
                <a:solidFill>
                  <a:schemeClr val="accent2"/>
                </a:solidFill>
              </a:defRPr>
            </a:lvl1pPr>
          </a:lstStyle>
          <a:p>
            <a:pPr algn="r"/>
            <a:fld id="{B1F92669-E9AC-495A-9485-4D654D029480}" type="slidenum">
              <a:rPr lang="en-GB" smtClean="0"/>
              <a:pPr algn="r"/>
              <a:t>‹#›</a:t>
            </a:fld>
            <a:endParaRPr lang="en-GB" dirty="0"/>
          </a:p>
        </p:txBody>
      </p:sp>
      <p:pic>
        <p:nvPicPr>
          <p:cNvPr id="177" name="Picture 176" descr="NOMURA_A4_PMS_1797.emf"/>
          <p:cNvPicPr>
            <a:picLocks noChangeAspect="1"/>
          </p:cNvPicPr>
          <p:nvPr/>
        </p:nvPicPr>
        <p:blipFill>
          <a:blip r:embed="rId39" cstate="print"/>
          <a:stretch>
            <a:fillRect/>
          </a:stretch>
        </p:blipFill>
        <p:spPr bwMode="white">
          <a:xfrm>
            <a:off x="7599212" y="306904"/>
            <a:ext cx="1260000" cy="222805"/>
          </a:xfrm>
          <a:prstGeom prst="rect">
            <a:avLst/>
          </a:prstGeom>
        </p:spPr>
      </p:pic>
      <p:sp>
        <p:nvSpPr>
          <p:cNvPr id="179"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0"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1"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2"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3"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4"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5"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6"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7"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8"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9"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0"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1"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2"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3"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4"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5"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6"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7"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8"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9"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0"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45"/>
          <p:cNvSpPr>
            <a:spLocks noChangeAspect="1"/>
          </p:cNvSpPr>
          <p:nvPr/>
        </p:nvSpPr>
        <p:spPr bwMode="auto">
          <a:xfrm>
            <a:off x="1522729" y="0"/>
            <a:ext cx="7626008" cy="842400"/>
          </a:xfrm>
          <a:custGeom>
            <a:avLst/>
            <a:gdLst/>
            <a:ahLst/>
            <a:cxnLst>
              <a:cxn ang="0">
                <a:pos x="0" y="85"/>
              </a:cxn>
              <a:cxn ang="0">
                <a:pos x="81" y="265"/>
              </a:cxn>
              <a:cxn ang="0">
                <a:pos x="2399" y="265"/>
              </a:cxn>
              <a:cxn ang="0">
                <a:pos x="2399" y="0"/>
              </a:cxn>
              <a:cxn ang="0">
                <a:pos x="37" y="0"/>
              </a:cxn>
              <a:cxn ang="0">
                <a:pos x="0" y="85"/>
              </a:cxn>
            </a:cxnLst>
            <a:rect l="0" t="0" r="r" b="b"/>
            <a:pathLst>
              <a:path w="2399" h="265">
                <a:moveTo>
                  <a:pt x="0" y="85"/>
                </a:moveTo>
                <a:cubicBezTo>
                  <a:pt x="27" y="145"/>
                  <a:pt x="54" y="205"/>
                  <a:pt x="81" y="265"/>
                </a:cubicBezTo>
                <a:cubicBezTo>
                  <a:pt x="2399" y="265"/>
                  <a:pt x="2399" y="265"/>
                  <a:pt x="2399" y="265"/>
                </a:cubicBezTo>
                <a:cubicBezTo>
                  <a:pt x="2399" y="0"/>
                  <a:pt x="2399" y="0"/>
                  <a:pt x="2399" y="0"/>
                </a:cubicBezTo>
                <a:cubicBezTo>
                  <a:pt x="37" y="0"/>
                  <a:pt x="37" y="0"/>
                  <a:pt x="37" y="0"/>
                </a:cubicBezTo>
                <a:cubicBezTo>
                  <a:pt x="25" y="28"/>
                  <a:pt x="12" y="57"/>
                  <a:pt x="0" y="85"/>
                </a:cubicBez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28" name="Picture 27" descr="NOMURA_A4_PMS_1797.emf"/>
          <p:cNvPicPr>
            <a:picLocks noChangeAspect="1"/>
          </p:cNvPicPr>
          <p:nvPr/>
        </p:nvPicPr>
        <p:blipFill>
          <a:blip r:embed="rId39" cstate="print"/>
          <a:stretch>
            <a:fillRect/>
          </a:stretch>
        </p:blipFill>
        <p:spPr bwMode="white">
          <a:xfrm>
            <a:off x="7599212" y="306904"/>
            <a:ext cx="1260000" cy="222805"/>
          </a:xfrm>
          <a:prstGeom prst="rect">
            <a:avLst/>
          </a:prstGeom>
        </p:spPr>
      </p:pic>
      <p:sp>
        <p:nvSpPr>
          <p:cNvPr id="29"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Lst>
  <p:hf hdr="0" dt="0"/>
  <p:txStyles>
    <p:titleStyle>
      <a:lvl1pPr algn="l" defTabSz="957263" rtl="0" eaLnBrk="1" fontAlgn="base" hangingPunct="1">
        <a:spcBef>
          <a:spcPct val="0"/>
        </a:spcBef>
        <a:spcAft>
          <a:spcPct val="0"/>
        </a:spcAft>
        <a:defRPr sz="2400" b="1">
          <a:solidFill>
            <a:schemeClr val="tx1"/>
          </a:solidFill>
          <a:latin typeface="+mj-lt"/>
          <a:ea typeface="+mj-ea"/>
          <a:cs typeface="Arial Unicode MS" pitchFamily="34" charset="-128"/>
        </a:defRPr>
      </a:lvl1pPr>
      <a:lvl2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sz="2400" b="1">
          <a:solidFill>
            <a:schemeClr val="tx1"/>
          </a:solidFill>
          <a:latin typeface="Arial" charset="0"/>
        </a:defRPr>
      </a:lvl6pPr>
      <a:lvl7pPr marL="914400" algn="l" defTabSz="957263" rtl="0" eaLnBrk="1" fontAlgn="base" hangingPunct="1">
        <a:spcBef>
          <a:spcPct val="0"/>
        </a:spcBef>
        <a:spcAft>
          <a:spcPct val="0"/>
        </a:spcAft>
        <a:defRPr sz="2400" b="1">
          <a:solidFill>
            <a:schemeClr val="tx1"/>
          </a:solidFill>
          <a:latin typeface="Arial" charset="0"/>
        </a:defRPr>
      </a:lvl7pPr>
      <a:lvl8pPr marL="1371600" algn="l" defTabSz="957263" rtl="0" eaLnBrk="1" fontAlgn="base" hangingPunct="1">
        <a:spcBef>
          <a:spcPct val="0"/>
        </a:spcBef>
        <a:spcAft>
          <a:spcPct val="0"/>
        </a:spcAft>
        <a:defRPr sz="2400" b="1">
          <a:solidFill>
            <a:schemeClr val="tx1"/>
          </a:solidFill>
          <a:latin typeface="Arial" charset="0"/>
        </a:defRPr>
      </a:lvl8pPr>
      <a:lvl9pPr marL="1828800" algn="l" defTabSz="957263" rtl="0" eaLnBrk="1" fontAlgn="base" hangingPunct="1">
        <a:spcBef>
          <a:spcPct val="0"/>
        </a:spcBef>
        <a:spcAft>
          <a:spcPct val="0"/>
        </a:spcAft>
        <a:defRPr sz="2400" b="1">
          <a:solidFill>
            <a:schemeClr val="tx1"/>
          </a:solidFill>
          <a:latin typeface="Arial" charset="0"/>
        </a:defRPr>
      </a:lvl9pPr>
    </p:titleStyle>
    <p:bodyStyle>
      <a:lvl1pPr algn="l" defTabSz="957263" rtl="0" eaLnBrk="1" fontAlgn="base" hangingPunct="1">
        <a:spcBef>
          <a:spcPct val="45000"/>
        </a:spcBef>
        <a:spcAft>
          <a:spcPct val="45000"/>
        </a:spcAft>
        <a:buClr>
          <a:srgbClr val="CC3300"/>
        </a:buClr>
        <a:defRPr sz="1200">
          <a:solidFill>
            <a:schemeClr val="tx1"/>
          </a:solidFill>
          <a:latin typeface="+mn-lt"/>
          <a:ea typeface="+mn-ea"/>
          <a:cs typeface="Arial Unicode MS" pitchFamily="34" charset="-128"/>
        </a:defRPr>
      </a:lvl1pPr>
      <a:lvl2pPr marL="244475" indent="-242888" algn="l" defTabSz="957263" rtl="0" eaLnBrk="1" fontAlgn="base" hangingPunct="1">
        <a:spcBef>
          <a:spcPct val="15000"/>
        </a:spcBef>
        <a:spcAft>
          <a:spcPct val="15000"/>
        </a:spcAft>
        <a:buClr>
          <a:schemeClr val="accent1"/>
        </a:buClr>
        <a:buSzPct val="70000"/>
        <a:buFont typeface="Wingdings" pitchFamily="2" charset="2"/>
        <a:buChar char="n"/>
        <a:defRPr sz="1200">
          <a:solidFill>
            <a:schemeClr val="tx1"/>
          </a:solidFill>
          <a:latin typeface="+mn-lt"/>
          <a:ea typeface="Arial Unicode MS" pitchFamily="34" charset="-128"/>
          <a:cs typeface="Arial Unicode MS" pitchFamily="34" charset="-128"/>
        </a:defRPr>
      </a:lvl2pPr>
      <a:lvl3pPr marL="406400" indent="-160338"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3pPr>
      <a:lvl4pPr marL="547688" indent="-139700"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4pPr>
      <a:lvl5pPr marL="7318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Dynamic Initial Margin Impact on Exposure</a:t>
            </a:r>
          </a:p>
        </p:txBody>
      </p:sp>
      <p:sp>
        <p:nvSpPr>
          <p:cNvPr id="3" name="Text Placeholder 2"/>
          <p:cNvSpPr>
            <a:spLocks noGrp="1"/>
          </p:cNvSpPr>
          <p:nvPr>
            <p:ph type="body" sz="quarter" idx="13"/>
          </p:nvPr>
        </p:nvSpPr>
        <p:spPr/>
        <p:txBody>
          <a:bodyPr/>
          <a:lstStyle/>
          <a:p>
            <a:r>
              <a:rPr lang="en-US" b="1" i="1" dirty="0"/>
              <a:t>v0.75</a:t>
            </a:r>
            <a:r>
              <a:rPr lang="en-US" dirty="0"/>
              <a:t> 24 August 2018</a:t>
            </a:r>
          </a:p>
        </p:txBody>
      </p:sp>
      <p:sp>
        <p:nvSpPr>
          <p:cNvPr id="5" name="Title 4"/>
          <p:cNvSpPr>
            <a:spLocks noGrp="1"/>
          </p:cNvSpPr>
          <p:nvPr>
            <p:ph type="title"/>
          </p:nvPr>
        </p:nvSpPr>
        <p:spPr/>
        <p:txBody>
          <a:bodyPr/>
          <a:lstStyle/>
          <a:p>
            <a:r>
              <a:rPr lang="en-US" dirty="0"/>
              <a:t>Exposure Analytics</a:t>
            </a:r>
          </a:p>
        </p:txBody>
      </p:sp>
      <p:sp>
        <p:nvSpPr>
          <p:cNvPr id="6" name="Text Placeholder 5"/>
          <p:cNvSpPr>
            <a:spLocks noGrp="1"/>
          </p:cNvSpPr>
          <p:nvPr>
            <p:ph type="body" sz="quarter" idx="16"/>
          </p:nvPr>
        </p:nvSpPr>
        <p:spPr/>
        <p:txBody>
          <a:bodyPr/>
          <a:lstStyle/>
          <a:p>
            <a:r>
              <a:rPr lang="en-US" dirty="0"/>
              <a:t>GMIT</a:t>
            </a:r>
          </a:p>
          <a:p>
            <a:r>
              <a:rPr lang="en-US" dirty="0"/>
              <a:t>Intra-day Credit Risk Monitoring</a:t>
            </a:r>
          </a:p>
          <a:p>
            <a:r>
              <a:rPr lang="en-US" dirty="0"/>
              <a:t>New York</a:t>
            </a:r>
          </a:p>
        </p:txBody>
      </p:sp>
      <p:sp>
        <p:nvSpPr>
          <p:cNvPr id="7" name="Text Placeholder 6"/>
          <p:cNvSpPr>
            <a:spLocks noGrp="1"/>
          </p:cNvSpPr>
          <p:nvPr>
            <p:ph type="body" sz="quarter" idx="17"/>
          </p:nvPr>
        </p:nvSpPr>
        <p:spPr>
          <a:xfrm>
            <a:off x="228600" y="5791200"/>
            <a:ext cx="3655791" cy="472008"/>
          </a:xfrm>
        </p:spPr>
        <p:txBody>
          <a:bodyPr/>
          <a:lstStyle/>
          <a:p>
            <a:r>
              <a:rPr lang="en-US" dirty="0"/>
              <a:t>Lakshmi Krishnamurthy</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4953000"/>
            <a:ext cx="990600" cy="990600"/>
          </a:xfrm>
          <a:prstGeom prst="rect">
            <a:avLst/>
          </a:prstGeom>
        </p:spPr>
      </p:pic>
    </p:spTree>
    <p:extLst>
      <p:ext uri="{BB962C8B-B14F-4D97-AF65-F5344CB8AC3E}">
        <p14:creationId xmlns:p14="http://schemas.microsoft.com/office/powerpoint/2010/main" val="227992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Exposure in the Presence of IM and VM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VM/IM over single Netting Set</a:t>
                </a:r>
                <a:r>
                  <a:rPr lang="en-US" dirty="0"/>
                  <a:t>:</a:t>
                </a:r>
                <a:r>
                  <a:rPr lang="en-US" b="0" dirty="0">
                    <a:latin typeface="+mn-lt"/>
                  </a:rPr>
                  <a:t> Consider a dealer D that has a portfolio of OTC derivatives contracts traded with a counterparty C.</a:t>
                </a:r>
              </a:p>
              <a:p>
                <a:pPr marL="530225" lvl="1" indent="-285750">
                  <a:lnSpc>
                    <a:spcPct val="150000"/>
                  </a:lnSpc>
                  <a:buFont typeface="Wingdings" panose="05000000000000000000" pitchFamily="2" charset="2"/>
                  <a:buChar char="q"/>
                </a:pPr>
                <a:r>
                  <a:rPr lang="en-US" b="0" dirty="0">
                    <a:latin typeface="+mn-lt"/>
                  </a:rPr>
                  <a:t>Suppose for simplicity that the entire derivatives portfolio is covered by a single netting agreement, which is supported by a margin agreement that includes VM and may include IM on a subset of the portfolio.</a:t>
                </a:r>
              </a:p>
              <a:p>
                <a:pPr marL="285750" lvl="0" indent="-285750">
                  <a:lnSpc>
                    <a:spcPct val="150000"/>
                  </a:lnSpc>
                  <a:buFont typeface="Wingdings" panose="05000000000000000000" pitchFamily="2" charset="2"/>
                  <a:buChar char="v"/>
                </a:pPr>
                <a:r>
                  <a:rPr lang="en-US" u="sng" dirty="0"/>
                  <a:t>Exposure of Client to Dealer</a:t>
                </a:r>
                <a:r>
                  <a:rPr lang="en-US" dirty="0"/>
                  <a:t>:</a:t>
                </a:r>
                <a:r>
                  <a:rPr lang="en-US" b="0" dirty="0">
                    <a:latin typeface="+mn-lt"/>
                  </a:rPr>
                  <a:t> Quiet generally the exposure of D to the default of client C measured at time </a:t>
                </a:r>
                <a14:m>
                  <m:oMath xmlns:m="http://schemas.openxmlformats.org/officeDocument/2006/math">
                    <m:r>
                      <a:rPr lang="en-US" b="0" i="1">
                        <a:latin typeface="Cambria Math"/>
                      </a:rPr>
                      <m:t>𝑡</m:t>
                    </m:r>
                  </m:oMath>
                </a14:m>
                <a:r>
                  <a:rPr lang="en-US" b="0" dirty="0">
                    <a:latin typeface="+mn-lt"/>
                  </a:rPr>
                  <a:t> – assumed to be the early termination time after C’s default – is given by</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𝐸</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𝑉𝑀</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𝑈</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𝐼𝑀</m:t>
                              </m:r>
                              <m:r>
                                <a:rPr lang="en-US" b="0" i="1">
                                  <a:latin typeface="Cambria Math"/>
                                </a:rPr>
                                <m:t> </m:t>
                              </m:r>
                              <m:d>
                                <m:dPr>
                                  <m:ctrlPr>
                                    <a:rPr lang="en-US" b="0" i="1">
                                      <a:latin typeface="Cambria Math" panose="02040503050406030204" pitchFamily="18" charset="0"/>
                                    </a:rPr>
                                  </m:ctrlPr>
                                </m:dPr>
                                <m:e>
                                  <m:r>
                                    <a:rPr lang="en-US" b="0" i="1">
                                      <a:latin typeface="Cambria Math"/>
                                    </a:rPr>
                                    <m:t>𝑡</m:t>
                                  </m:r>
                                </m:e>
                              </m:d>
                            </m:e>
                          </m:d>
                        </m:e>
                        <m:sup>
                          <m:r>
                            <a:rPr lang="en-US" b="0" i="1">
                              <a:latin typeface="Cambria Math"/>
                            </a:rPr>
                            <m:t>+</m:t>
                          </m:r>
                        </m:sup>
                      </m:sSup>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is the time </a:t>
                </a:r>
                <a14:m>
                  <m:oMath xmlns:m="http://schemas.openxmlformats.org/officeDocument/2006/math">
                    <m:r>
                      <a:rPr lang="en-US" b="0" i="1">
                        <a:latin typeface="Cambria Math"/>
                      </a:rPr>
                      <m:t>𝑡</m:t>
                    </m:r>
                  </m:oMath>
                </a14:m>
                <a:r>
                  <a:rPr lang="en-US" b="0" dirty="0">
                    <a:latin typeface="+mn-lt"/>
                  </a:rPr>
                  <a:t> portfolio value from D’s perspective; </a:t>
                </a:r>
                <a14:m>
                  <m:oMath xmlns:m="http://schemas.openxmlformats.org/officeDocument/2006/math">
                    <m:r>
                      <a:rPr lang="en-US" b="0" i="1">
                        <a:latin typeface="Cambria Math"/>
                      </a:rPr>
                      <m:t>𝑉𝑀</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is the VM available to D at time </a:t>
                </a:r>
                <a14:m>
                  <m:oMath xmlns:m="http://schemas.openxmlformats.org/officeDocument/2006/math">
                    <m:r>
                      <a:rPr lang="en-US" b="0" i="1">
                        <a:latin typeface="Cambria Math"/>
                      </a:rPr>
                      <m:t>𝑡</m:t>
                    </m:r>
                  </m:oMath>
                </a14:m>
                <a:r>
                  <a:rPr lang="en-US" b="0" dirty="0">
                    <a:latin typeface="+mn-lt"/>
                  </a:rPr>
                  <a:t>; </a:t>
                </a:r>
                <a14:m>
                  <m:oMath xmlns:m="http://schemas.openxmlformats.org/officeDocument/2006/math">
                    <m:r>
                      <a:rPr lang="en-US" b="0" i="1">
                        <a:latin typeface="Cambria Math"/>
                      </a:rPr>
                      <m:t>𝑈</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is the value of the trade flows scheduled to be paid by both D (negative) and C (positive) up to time </a:t>
                </a:r>
                <a14:m>
                  <m:oMath xmlns:m="http://schemas.openxmlformats.org/officeDocument/2006/math">
                    <m:r>
                      <a:rPr lang="en-US" b="0" i="1">
                        <a:latin typeface="Cambria Math"/>
                      </a:rPr>
                      <m:t>𝑡</m:t>
                    </m:r>
                  </m:oMath>
                </a14:m>
                <a:r>
                  <a:rPr lang="en-US" b="0" dirty="0">
                    <a:latin typeface="+mn-lt"/>
                  </a:rPr>
                  <a:t>, yet unpaid as of time </a:t>
                </a:r>
                <a14:m>
                  <m:oMath xmlns:m="http://schemas.openxmlformats.org/officeDocument/2006/math">
                    <m:r>
                      <a:rPr lang="en-US" b="0" i="1">
                        <a:latin typeface="Cambria Math"/>
                      </a:rPr>
                      <m:t>𝑡</m:t>
                    </m:r>
                  </m:oMath>
                </a14:m>
                <a:r>
                  <a:rPr lang="en-US" b="0" dirty="0">
                    <a:latin typeface="+mn-lt"/>
                  </a:rPr>
                  <a:t>; </a:t>
                </a:r>
                <a14:m>
                  <m:oMath xmlns:m="http://schemas.openxmlformats.org/officeDocument/2006/math">
                    <m:r>
                      <a:rPr lang="en-US" b="0" i="1">
                        <a:latin typeface="Cambria Math"/>
                      </a:rPr>
                      <m:t>𝐼𝑀</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is the value of IM available to D at time </a:t>
                </a:r>
                <a14:m>
                  <m:oMath xmlns:m="http://schemas.openxmlformats.org/officeDocument/2006/math">
                    <m:r>
                      <a:rPr lang="en-US" b="0" i="1">
                        <a:latin typeface="Cambria Math"/>
                      </a:rPr>
                      <m:t>𝑡</m:t>
                    </m:r>
                  </m:oMath>
                </a14:m>
                <a:r>
                  <a:rPr lang="en-US" b="0" dirty="0">
                    <a:latin typeface="+mn-lt"/>
                  </a:rPr>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786"/>
                </a:stretch>
              </a:blipFill>
            </p:spPr>
            <p:txBody>
              <a:bodyPr/>
              <a:lstStyle/>
              <a:p>
                <a:r>
                  <a:rPr lang="en-US">
                    <a:noFill/>
                  </a:rPr>
                  <a:t> </a:t>
                </a:r>
              </a:p>
            </p:txBody>
          </p:sp>
        </mc:Fallback>
      </mc:AlternateContent>
    </p:spTree>
    <p:extLst>
      <p:ext uri="{BB962C8B-B14F-4D97-AF65-F5344CB8AC3E}">
        <p14:creationId xmlns:p14="http://schemas.microsoft.com/office/powerpoint/2010/main" val="325638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Exposure in the Presence of IM and VM - 2</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Sign of VM and IM</a:t>
                </a:r>
                <a:r>
                  <a:rPr lang="en-US" dirty="0"/>
                  <a:t>:</a:t>
                </a:r>
                <a:r>
                  <a:rPr lang="en-US" b="0" dirty="0">
                    <a:latin typeface="+mn-lt"/>
                  </a:rPr>
                  <a:t> Notice that VM can be positive – C posts VM – or negative – D posts VM – from D’s perspective.</a:t>
                </a:r>
              </a:p>
              <a:p>
                <a:pPr marL="530225" lvl="1" indent="-285750">
                  <a:lnSpc>
                    <a:spcPct val="150000"/>
                  </a:lnSpc>
                  <a:buFont typeface="Wingdings" panose="05000000000000000000" pitchFamily="2" charset="2"/>
                  <a:buChar char="q"/>
                </a:pPr>
                <a:r>
                  <a:rPr lang="en-US" b="0" dirty="0">
                    <a:latin typeface="+mn-lt"/>
                  </a:rPr>
                  <a:t>On the other hand IM is always positive as IM for both counterparties is kept in segregated accounts, whereby IM posted by D does not contribute to D’s exposure to the default of C.</a:t>
                </a:r>
              </a:p>
              <a:p>
                <a:pPr marL="285750" indent="-285750">
                  <a:lnSpc>
                    <a:spcPct val="150000"/>
                  </a:lnSpc>
                  <a:buFont typeface="Wingdings" panose="05000000000000000000" pitchFamily="2" charset="2"/>
                  <a:buChar char="v"/>
                </a:pPr>
                <a:r>
                  <a:rPr lang="en-US" u="sng" dirty="0"/>
                  <a:t>Modeling Individual Terms in the Exposure</a:t>
                </a:r>
                <a:r>
                  <a:rPr lang="en-US" dirty="0"/>
                  <a:t>:</a:t>
                </a:r>
                <a:r>
                  <a:rPr lang="en-US" b="0" dirty="0">
                    <a:latin typeface="+mn-lt"/>
                  </a:rPr>
                  <a:t> The above equation for </a:t>
                </a:r>
                <a14:m>
                  <m:oMath xmlns:m="http://schemas.openxmlformats.org/officeDocument/2006/math">
                    <m:r>
                      <a:rPr lang="en-US" b="0" i="1">
                        <a:latin typeface="Cambria Math"/>
                      </a:rPr>
                      <m:t>𝐸</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specifies the exposure of D to C in a generic, model-free way.</a:t>
                </a:r>
              </a:p>
              <a:p>
                <a:pPr marL="530225" lvl="1" indent="-285750">
                  <a:lnSpc>
                    <a:spcPct val="150000"/>
                  </a:lnSpc>
                  <a:buFont typeface="Wingdings" panose="05000000000000000000" pitchFamily="2" charset="2"/>
                  <a:buChar char="q"/>
                </a:pPr>
                <a:r>
                  <a:rPr lang="en-US" b="0" dirty="0">
                    <a:latin typeface="+mn-lt"/>
                  </a:rPr>
                  <a:t>To add modeling detail, this chapter assumes that D and C both post VM with zero-threshold and are required to post BCBS-IOSCO compliant IM to a segregated account.</a:t>
                </a:r>
              </a:p>
              <a:p>
                <a:pPr marL="530225" lvl="1" indent="-285750">
                  <a:lnSpc>
                    <a:spcPct val="150000"/>
                  </a:lnSpc>
                  <a:buFont typeface="Wingdings" panose="05000000000000000000" pitchFamily="2" charset="2"/>
                  <a:buChar char="q"/>
                </a:pPr>
                <a:r>
                  <a:rPr lang="en-US" b="0" dirty="0">
                    <a:latin typeface="+mn-lt"/>
                  </a:rPr>
                  <a:t>The modeling of each of these terms VM, U, and IM are dealt with turn by turn.</a:t>
                </a: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1143"/>
                </a:stretch>
              </a:blipFill>
            </p:spPr>
            <p:txBody>
              <a:bodyPr/>
              <a:lstStyle/>
              <a:p>
                <a:r>
                  <a:rPr lang="en-US">
                    <a:noFill/>
                  </a:rPr>
                  <a:t> </a:t>
                </a:r>
              </a:p>
            </p:txBody>
          </p:sp>
        </mc:Fallback>
      </mc:AlternateContent>
    </p:spTree>
    <p:extLst>
      <p:ext uri="{BB962C8B-B14F-4D97-AF65-F5344CB8AC3E}">
        <p14:creationId xmlns:p14="http://schemas.microsoft.com/office/powerpoint/2010/main" val="56597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Modeling VM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Concurrent Dealer/Client VM Stoppage</a:t>
                </a:r>
                <a:r>
                  <a:rPr lang="en-US" dirty="0"/>
                  <a:t>:</a:t>
                </a:r>
                <a:r>
                  <a:rPr lang="en-US" b="0" dirty="0">
                    <a:latin typeface="+mn-lt"/>
                  </a:rPr>
                  <a:t> The length of the </a:t>
                </a:r>
                <a14:m>
                  <m:oMath xmlns:m="http://schemas.openxmlformats.org/officeDocument/2006/math">
                    <m:r>
                      <a:rPr lang="en-US" b="0" i="1">
                        <a:latin typeface="Cambria Math"/>
                      </a:rPr>
                      <m:t>𝑀𝑃𝑜𝑅</m:t>
                    </m:r>
                  </m:oMath>
                </a14:m>
                <a:r>
                  <a:rPr lang="en-US" b="0" dirty="0">
                    <a:latin typeface="+mn-lt"/>
                  </a:rPr>
                  <a:t> denoted by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oMath>
                </a14:m>
                <a:r>
                  <a:rPr lang="en-US" b="0" dirty="0">
                    <a:latin typeface="+mn-lt"/>
                  </a:rPr>
                  <a:t> defines the last portfolio valuation date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0</m:t>
                          </m:r>
                        </m:sub>
                      </m:sSub>
                      <m:r>
                        <a:rPr lang="en-US" b="0" i="1">
                          <a:latin typeface="Cambria Math"/>
                        </a:rPr>
                        <m:t>=</m:t>
                      </m:r>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prior to the termination date </a:t>
                </a:r>
                <a14:m>
                  <m:oMath xmlns:m="http://schemas.openxmlformats.org/officeDocument/2006/math">
                    <m:r>
                      <a:rPr lang="en-US" b="0" i="1">
                        <a:latin typeface="Cambria Math"/>
                      </a:rPr>
                      <m:t>𝑡</m:t>
                    </m:r>
                  </m:oMath>
                </a14:m>
                <a:r>
                  <a:rPr lang="en-US" b="0" dirty="0">
                    <a:latin typeface="+mn-lt"/>
                  </a:rPr>
                  <a:t> - after C’s default – for which C delivers VM to D.</a:t>
                </a:r>
              </a:p>
              <a:p>
                <a:pPr lvl="2">
                  <a:lnSpc>
                    <a:spcPct val="150000"/>
                  </a:lnSpc>
                  <a:buFont typeface="Wingdings" panose="05000000000000000000" pitchFamily="2" charset="2"/>
                  <a:buChar char="q"/>
                </a:pPr>
                <a:r>
                  <a:rPr lang="en-US" b="0" dirty="0">
                    <a:latin typeface="+mn-lt"/>
                  </a:rPr>
                  <a:t>A common assumption – denoted here as the </a:t>
                </a:r>
                <a:r>
                  <a:rPr lang="en-US" b="0" i="1" dirty="0">
                    <a:latin typeface="+mn-lt"/>
                  </a:rPr>
                  <a:t>Classical Model</a:t>
                </a:r>
                <a:r>
                  <a:rPr lang="en-US" b="0" dirty="0">
                    <a:latin typeface="+mn-lt"/>
                  </a:rPr>
                  <a:t> – assumes that D stops paying VM to C at the exact same time C stops posting to D.</a:t>
                </a:r>
              </a:p>
              <a:p>
                <a:pPr marL="285750" lvl="0" indent="-285750">
                  <a:lnSpc>
                    <a:spcPct val="150000"/>
                  </a:lnSpc>
                  <a:buFont typeface="Wingdings" panose="05000000000000000000" pitchFamily="2" charset="2"/>
                  <a:buChar char="v"/>
                </a:pPr>
                <a:r>
                  <a:rPr lang="en-US" u="sng" dirty="0"/>
                  <a:t>Expression for Classical Model VM</a:t>
                </a:r>
                <a:r>
                  <a:rPr lang="en-US" dirty="0"/>
                  <a:t>:</a:t>
                </a:r>
                <a:r>
                  <a:rPr lang="en-US" b="0" dirty="0">
                    <a:latin typeface="+mn-lt"/>
                  </a:rPr>
                  <a:t> That is, the VM in the equation above is the VM prescribed for the margin agreement for the portfolio valuation date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0</m:t>
                          </m:r>
                        </m:sub>
                      </m:sSub>
                      <m:r>
                        <a:rPr lang="en-US" b="0" i="1">
                          <a:latin typeface="Cambria Math"/>
                        </a:rPr>
                        <m:t>=</m:t>
                      </m:r>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oMath>
                  </m:oMathPara>
                </a14:m>
                <a:endParaRPr lang="en-US" b="0" dirty="0">
                  <a:latin typeface="+mn-lt"/>
                </a:endParaRPr>
              </a:p>
              <a:p>
                <a:pPr>
                  <a:lnSpc>
                    <a:spcPct val="150000"/>
                  </a:lnSpc>
                </a:pPr>
                <a:endParaRPr lang="en-US" b="0" dirty="0">
                  <a:latin typeface="+mn-lt"/>
                </a:endParaRPr>
              </a:p>
              <a:p>
                <a:pPr lvl="2">
                  <a:lnSpc>
                    <a:spcPct val="150000"/>
                  </a:lnSpc>
                  <a:buFont typeface="Wingdings" panose="05000000000000000000" pitchFamily="2" charset="2"/>
                  <a:buChar char="q"/>
                </a:pPr>
                <a:r>
                  <a:rPr lang="en-US" b="0" dirty="0">
                    <a:latin typeface="+mn-lt"/>
                  </a:rPr>
                  <a:t>Ignoring minimum transfer amount and rounding, the prescribed VM in the Classical Model is thus simply</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𝑉</m:t>
                      </m:r>
                      <m:sSub>
                        <m:sSubPr>
                          <m:ctrlPr>
                            <a:rPr lang="en-US" b="0" i="1">
                              <a:latin typeface="Cambria Math" panose="02040503050406030204" pitchFamily="18" charset="0"/>
                            </a:rPr>
                          </m:ctrlPr>
                        </m:sSubPr>
                        <m:e>
                          <m:r>
                            <a:rPr lang="en-US" b="0" i="1">
                              <a:latin typeface="Cambria Math"/>
                            </a:rPr>
                            <m:t>𝑀</m:t>
                          </m:r>
                        </m:e>
                        <m:sub>
                          <m:r>
                            <a:rPr lang="en-US" b="0" i="1">
                              <a:latin typeface="Cambria Math"/>
                            </a:rPr>
                            <m:t>𝐶𝐿𝐴𝑆𝑆𝐼𝐶𝐴𝐿</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𝑐</m:t>
                              </m:r>
                            </m:sub>
                          </m:sSub>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e>
                      </m:d>
                    </m:oMath>
                  </m:oMathPara>
                </a14:m>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1214"/>
                </a:stretch>
              </a:blipFill>
            </p:spPr>
            <p:txBody>
              <a:bodyPr/>
              <a:lstStyle/>
              <a:p>
                <a:r>
                  <a:rPr lang="en-US">
                    <a:noFill/>
                  </a:rPr>
                  <a:t> </a:t>
                </a:r>
              </a:p>
            </p:txBody>
          </p:sp>
        </mc:Fallback>
      </mc:AlternateContent>
    </p:spTree>
    <p:extLst>
      <p:ext uri="{BB962C8B-B14F-4D97-AF65-F5344CB8AC3E}">
        <p14:creationId xmlns:p14="http://schemas.microsoft.com/office/powerpoint/2010/main" val="338065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Modeling VM - 2</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Advanced Model Incorporating Operational Details</a:t>
                </a:r>
                <a:r>
                  <a:rPr lang="en-US" dirty="0"/>
                  <a:t>:</a:t>
                </a:r>
                <a:r>
                  <a:rPr lang="en-US" b="0" dirty="0">
                    <a:latin typeface="+mn-lt"/>
                  </a:rPr>
                  <a:t> In the </a:t>
                </a:r>
                <a:r>
                  <a:rPr lang="en-US" b="0" i="1" dirty="0">
                    <a:latin typeface="+mn-lt"/>
                  </a:rPr>
                  <a:t>Advanced Model</a:t>
                </a:r>
                <a:r>
                  <a:rPr lang="en-US" b="0" dirty="0">
                    <a:latin typeface="+mn-lt"/>
                  </a:rPr>
                  <a:t> of Andersen, Pykhtin, and Sokol (2017a), operational aspects and gamesmanship of margin disputes are considered in more detail, leading to the more realistic assumption that D may continue to post VM to C for some period of time, even after C stops posting.</a:t>
                </a:r>
              </a:p>
              <a:p>
                <a:pPr marL="285750" lvl="0" indent="-285750">
                  <a:lnSpc>
                    <a:spcPct val="150000"/>
                  </a:lnSpc>
                  <a:buFont typeface="Wingdings" panose="05000000000000000000" pitchFamily="2" charset="2"/>
                  <a:buChar char="v"/>
                </a:pPr>
                <a:r>
                  <a:rPr lang="en-US" u="sng" dirty="0"/>
                  <a:t>Non-Concurrent Dealer/Client VM Stoppages</a:t>
                </a:r>
                <a:r>
                  <a:rPr lang="en-US" dirty="0"/>
                  <a:t>:</a:t>
                </a:r>
                <a:r>
                  <a:rPr lang="en-US" b="0" dirty="0">
                    <a:latin typeface="+mn-lt"/>
                  </a:rPr>
                  <a:t> The model introduces another parameter</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𝐷</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oMath>
                  </m:oMathPara>
                </a14:m>
                <a:endParaRPr lang="en-US" b="0" dirty="0">
                  <a:latin typeface="+mn-lt"/>
                </a:endParaRPr>
              </a:p>
              <a:p>
                <a:pPr marL="246062" lvl="2" indent="0">
                  <a:lnSpc>
                    <a:spcPct val="150000"/>
                  </a:lnSpc>
                  <a:buNone/>
                </a:pPr>
                <a:r>
                  <a:rPr lang="en-US" b="0" dirty="0">
                    <a:latin typeface="+mn-lt"/>
                  </a:rPr>
                  <a:t>that specifies that last portfolio valuation date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𝐷</m:t>
                          </m:r>
                        </m:sub>
                      </m:sSub>
                      <m:r>
                        <a:rPr lang="en-US" b="0" i="1">
                          <a:latin typeface="Cambria Math"/>
                        </a:rPr>
                        <m:t>=</m:t>
                      </m:r>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𝐷</m:t>
                          </m:r>
                        </m:sub>
                      </m:sSub>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for which D delivers VM to C.</a:t>
                </a:r>
              </a:p>
              <a:p>
                <a:pPr lvl="2">
                  <a:lnSpc>
                    <a:spcPct val="150000"/>
                  </a:lnSpc>
                  <a:buFont typeface="Wingdings" panose="05000000000000000000" pitchFamily="2" charset="2"/>
                  <a:buChar char="q"/>
                </a:pPr>
                <a:r>
                  <a:rPr lang="en-US" b="0" dirty="0">
                    <a:latin typeface="+mn-lt"/>
                  </a:rPr>
                  <a:t>For the portfolio valuation dates</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𝑖</m:t>
                          </m:r>
                        </m:sub>
                      </m:sSub>
                      <m:r>
                        <a:rPr lang="en-US" b="0" i="1">
                          <a:latin typeface="Cambria Math"/>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 </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𝐷</m:t>
                              </m:r>
                            </m:sub>
                          </m:sSub>
                        </m:e>
                      </m:d>
                    </m:oMath>
                  </m:oMathPara>
                </a14:m>
                <a:endParaRPr lang="en-US" b="0" dirty="0">
                  <a:latin typeface="+mn-lt"/>
                </a:endParaRPr>
              </a:p>
              <a:p>
                <a:pPr>
                  <a:lnSpc>
                    <a:spcPct val="150000"/>
                  </a:lnSpc>
                </a:pPr>
                <a:r>
                  <a:rPr lang="en-US" b="0" dirty="0">
                    <a:latin typeface="+mn-lt"/>
                  </a:rPr>
                  <a:t> </a:t>
                </a:r>
              </a:p>
              <a:p>
                <a:pPr marL="387350" lvl="3" indent="0">
                  <a:lnSpc>
                    <a:spcPct val="150000"/>
                  </a:lnSpc>
                  <a:buNone/>
                </a:pPr>
                <a:r>
                  <a:rPr lang="en-US" sz="1100" b="0" dirty="0">
                    <a:latin typeface="+mn-lt"/>
                  </a:rPr>
                  <a:t>D would post VM to C when the portfolio value decreases, but will receive no VM from C when the portfolio value increases.</a:t>
                </a:r>
              </a:p>
              <a:p>
                <a:pPr>
                  <a:lnSpc>
                    <a:spcPct val="150000"/>
                  </a:lnSpc>
                </a:pP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b="-667"/>
                </a:stretch>
              </a:blipFill>
            </p:spPr>
            <p:txBody>
              <a:bodyPr/>
              <a:lstStyle/>
              <a:p>
                <a:r>
                  <a:rPr lang="en-US">
                    <a:noFill/>
                  </a:rPr>
                  <a:t> </a:t>
                </a:r>
              </a:p>
            </p:txBody>
          </p:sp>
        </mc:Fallback>
      </mc:AlternateContent>
    </p:spTree>
    <p:extLst>
      <p:ext uri="{BB962C8B-B14F-4D97-AF65-F5344CB8AC3E}">
        <p14:creationId xmlns:p14="http://schemas.microsoft.com/office/powerpoint/2010/main" val="83995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Modeling VM - 3</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Expression for Advanced Model VM</a:t>
                </a:r>
                <a:r>
                  <a:rPr lang="en-US" dirty="0"/>
                  <a:t>:</a:t>
                </a:r>
                <a:r>
                  <a:rPr lang="en-US" b="0" dirty="0">
                    <a:latin typeface="+mn-lt"/>
                  </a:rPr>
                  <a:t> This results in VM of</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𝑉𝑀</m:t>
                          </m:r>
                        </m:e>
                        <m:sub>
                          <m:r>
                            <a:rPr lang="en-US" b="0" i="1">
                              <a:latin typeface="Cambria Math"/>
                            </a:rPr>
                            <m:t>𝐴𝐷𝑉𝐴𝑁𝐶𝐸𝐷</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m>
                        <m:mPr>
                          <m:mcs>
                            <m:mc>
                              <m:mcPr>
                                <m:count m:val="1"/>
                                <m:mcJc m:val="center"/>
                              </m:mcPr>
                            </m:mc>
                          </m:mcs>
                          <m:ctrlPr>
                            <a:rPr lang="en-US" b="0" i="1">
                              <a:latin typeface="Cambria Math" panose="02040503050406030204" pitchFamily="18" charset="0"/>
                            </a:rPr>
                          </m:ctrlPr>
                        </m:mPr>
                        <m:mr>
                          <m:e>
                            <m:r>
                              <a:rPr lang="en-US" b="0" i="1">
                                <a:latin typeface="Cambria Math"/>
                              </a:rPr>
                              <m:t>𝑚𝑖𝑛</m:t>
                            </m:r>
                            <m:r>
                              <a:rPr lang="en-US" b="0" i="1">
                                <a:latin typeface="Cambria Math"/>
                              </a:rPr>
                              <m:t> </m:t>
                            </m:r>
                          </m:e>
                        </m:mr>
                        <m:mr>
                          <m:e>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𝑖</m:t>
                                </m:r>
                              </m:sub>
                            </m:sSub>
                            <m:r>
                              <a:rPr lang="en-US" b="0" i="1">
                                <a:latin typeface="Cambria Math"/>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 </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𝐷</m:t>
                                    </m:r>
                                  </m:sub>
                                </m:sSub>
                              </m:e>
                            </m:d>
                          </m:e>
                        </m:mr>
                      </m:m>
                      <m:r>
                        <a:rPr lang="en-US" b="0" i="1">
                          <a:latin typeface="Cambria Math"/>
                        </a:rPr>
                        <m:t> </m:t>
                      </m:r>
                      <m:r>
                        <a:rPr lang="en-US" b="0" i="1">
                          <a:latin typeface="Cambria Math"/>
                        </a:rPr>
                        <m:t>𝑉</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𝑖</m:t>
                              </m:r>
                            </m:sub>
                          </m:sSub>
                        </m:e>
                      </m:d>
                    </m:oMath>
                  </m:oMathPara>
                </a14:m>
                <a:endParaRPr lang="en-US" b="0" dirty="0">
                  <a:latin typeface="+mn-lt"/>
                </a:endParaRPr>
              </a:p>
              <a:p>
                <a:pPr>
                  <a:lnSpc>
                    <a:spcPct val="150000"/>
                  </a:lnSpc>
                </a:pPr>
                <a:endParaRPr lang="en-US" b="0" dirty="0">
                  <a:latin typeface="+mn-lt"/>
                </a:endParaRPr>
              </a:p>
              <a:p>
                <a:pPr lvl="2">
                  <a:lnSpc>
                    <a:spcPct val="150000"/>
                  </a:lnSpc>
                  <a:buFont typeface="Wingdings" panose="05000000000000000000" pitchFamily="2" charset="2"/>
                  <a:buChar char="q"/>
                </a:pPr>
                <a:r>
                  <a:rPr lang="en-US" b="0" dirty="0">
                    <a:latin typeface="+mn-lt"/>
                  </a:rPr>
                  <a:t>This equation of course reduces to</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𝑉</m:t>
                      </m:r>
                      <m:sSub>
                        <m:sSubPr>
                          <m:ctrlPr>
                            <a:rPr lang="en-US" b="0" i="1">
                              <a:latin typeface="Cambria Math" panose="02040503050406030204" pitchFamily="18" charset="0"/>
                            </a:rPr>
                          </m:ctrlPr>
                        </m:sSubPr>
                        <m:e>
                          <m:r>
                            <a:rPr lang="en-US" b="0" i="1">
                              <a:latin typeface="Cambria Math"/>
                            </a:rPr>
                            <m:t>𝑀</m:t>
                          </m:r>
                        </m:e>
                        <m:sub>
                          <m:r>
                            <a:rPr lang="en-US" b="0" i="1">
                              <a:latin typeface="Cambria Math"/>
                            </a:rPr>
                            <m:t>𝐶𝐿𝐴𝑆𝑆𝐼𝐶𝐴𝐿</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𝑐</m:t>
                              </m:r>
                            </m:sub>
                          </m:sSub>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e>
                      </m:d>
                    </m:oMath>
                  </m:oMathPara>
                </a14:m>
                <a:endParaRPr lang="en-US" b="0" dirty="0">
                  <a:latin typeface="+mn-lt"/>
                </a:endParaRPr>
              </a:p>
              <a:p>
                <a:pPr>
                  <a:lnSpc>
                    <a:spcPct val="150000"/>
                  </a:lnSpc>
                </a:pPr>
                <a:endParaRPr lang="en-US" b="0" dirty="0">
                  <a:latin typeface="+mn-lt"/>
                </a:endParaRPr>
              </a:p>
              <a:p>
                <a:pPr marL="387350" lvl="3" indent="0">
                  <a:lnSpc>
                    <a:spcPct val="150000"/>
                  </a:lnSpc>
                  <a:buNone/>
                </a:pPr>
                <a:r>
                  <a:rPr lang="en-US" b="0" dirty="0">
                    <a:latin typeface="+mn-lt"/>
                  </a:rPr>
                  <a:t>when one sets</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𝐷</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oMath>
                  </m:oMathPara>
                </a14:m>
                <a:endParaRPr lang="en-US" b="0" dirty="0">
                  <a:latin typeface="+mn-lt"/>
                </a:endParaRP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a:stretch>
              </a:blipFill>
            </p:spPr>
            <p:txBody>
              <a:bodyPr/>
              <a:lstStyle/>
              <a:p>
                <a:r>
                  <a:rPr lang="en-US">
                    <a:noFill/>
                  </a:rPr>
                  <a:t> </a:t>
                </a:r>
              </a:p>
            </p:txBody>
          </p:sp>
        </mc:Fallback>
      </mc:AlternateContent>
    </p:spTree>
    <p:extLst>
      <p:ext uri="{BB962C8B-B14F-4D97-AF65-F5344CB8AC3E}">
        <p14:creationId xmlns:p14="http://schemas.microsoft.com/office/powerpoint/2010/main" val="193560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Modeling U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The Classical+ Version Trade Flow </a:t>
                </a:r>
                <a:r>
                  <a:rPr lang="en-US" i="1" u="sng" dirty="0"/>
                  <a:t>Currentness</a:t>
                </a:r>
                <a:r>
                  <a:rPr lang="en-US" dirty="0"/>
                  <a:t>:</a:t>
                </a:r>
                <a:r>
                  <a:rPr lang="en-US" b="0" dirty="0">
                    <a:latin typeface="+mn-lt"/>
                  </a:rPr>
                  <a:t> In the most conventional version of the Classical model – denoted here </a:t>
                </a:r>
                <a:r>
                  <a:rPr lang="en-US" b="0" i="1" dirty="0">
                    <a:latin typeface="+mn-lt"/>
                  </a:rPr>
                  <a:t>Classical+</a:t>
                </a:r>
                <a:r>
                  <a:rPr lang="en-US" b="0" dirty="0">
                    <a:latin typeface="+mn-lt"/>
                  </a:rPr>
                  <a:t> - it is assumed that all trade flows are paid by both C and D for the entire </a:t>
                </a:r>
                <a14:m>
                  <m:oMath xmlns:m="http://schemas.openxmlformats.org/officeDocument/2006/math">
                    <m:r>
                      <a:rPr lang="en-US" b="0" i="1">
                        <a:latin typeface="Cambria Math"/>
                      </a:rPr>
                      <m:t>𝑀𝑃𝑜𝑅</m:t>
                    </m:r>
                  </m:oMath>
                </a14:m>
                <a:r>
                  <a:rPr lang="en-US" b="0" dirty="0">
                    <a:latin typeface="+mn-lt"/>
                  </a:rPr>
                  <a:t> up to and including the termination date, i.e., in the time interval </a:t>
                </a:r>
                <a14:m>
                  <m:oMath xmlns:m="http://schemas.openxmlformats.org/officeDocument/2006/math">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 </m:t>
                        </m:r>
                        <m:r>
                          <a:rPr lang="en-US" b="0" i="1">
                            <a:latin typeface="Cambria Math"/>
                          </a:rPr>
                          <m:t>𝑡</m:t>
                        </m:r>
                      </m:e>
                    </m:d>
                  </m:oMath>
                </a14:m>
                <a:r>
                  <a:rPr lang="en-US" b="0" dirty="0">
                    <a:latin typeface="+mn-lt"/>
                  </a:rPr>
                  <a:t> - time here is measured in discrete business days, so that </a:t>
                </a:r>
                <a14:m>
                  <m:oMath xmlns:m="http://schemas.openxmlformats.org/officeDocument/2006/math">
                    <m:d>
                      <m:dPr>
                        <m:begChr m:val="["/>
                        <m:endChr m:val="]"/>
                        <m:ctrlPr>
                          <a:rPr lang="en-US" b="0" i="1">
                            <a:latin typeface="Cambria Math" panose="02040503050406030204" pitchFamily="18" charset="0"/>
                          </a:rPr>
                        </m:ctrlPr>
                      </m:dPr>
                      <m:e>
                        <m:r>
                          <a:rPr lang="en-US" b="0" i="1">
                            <a:latin typeface="Cambria Math"/>
                          </a:rPr>
                          <m:t>𝑢</m:t>
                        </m:r>
                        <m:r>
                          <a:rPr lang="en-US" b="0" i="1">
                            <a:latin typeface="Cambria Math"/>
                          </a:rPr>
                          <m:t>, </m:t>
                        </m:r>
                        <m:r>
                          <a:rPr lang="en-US" b="0" i="1">
                            <a:latin typeface="Cambria Math"/>
                          </a:rPr>
                          <m:t>𝑠</m:t>
                        </m:r>
                      </m:e>
                    </m:d>
                  </m:oMath>
                </a14:m>
                <a:r>
                  <a:rPr lang="en-US" b="0" dirty="0">
                    <a:latin typeface="+mn-lt"/>
                  </a:rPr>
                  <a:t> is equivalent to </a:t>
                </a:r>
                <a14:m>
                  <m:oMath xmlns:m="http://schemas.openxmlformats.org/officeDocument/2006/math">
                    <m:d>
                      <m:dPr>
                        <m:begChr m:val="["/>
                        <m:endChr m:val="]"/>
                        <m:ctrlPr>
                          <a:rPr lang="en-US" b="0" i="1">
                            <a:latin typeface="Cambria Math" panose="02040503050406030204" pitchFamily="18" charset="0"/>
                          </a:rPr>
                        </m:ctrlPr>
                      </m:dPr>
                      <m:e>
                        <m:r>
                          <a:rPr lang="en-US" b="0" i="1">
                            <a:latin typeface="Cambria Math"/>
                          </a:rPr>
                          <m:t>𝑢</m:t>
                        </m:r>
                        <m:r>
                          <a:rPr lang="en-US" b="0" i="1">
                            <a:latin typeface="Cambria Math"/>
                          </a:rPr>
                          <m:t>+1 </m:t>
                        </m:r>
                        <m:r>
                          <a:rPr lang="en-US" b="0" i="1">
                            <a:latin typeface="Cambria Math"/>
                          </a:rPr>
                          <m:t>𝐵𝐷</m:t>
                        </m:r>
                        <m:r>
                          <a:rPr lang="en-US" b="0" i="1">
                            <a:latin typeface="Cambria Math"/>
                          </a:rPr>
                          <m:t>, </m:t>
                        </m:r>
                        <m:r>
                          <a:rPr lang="en-US" b="0" i="1">
                            <a:latin typeface="Cambria Math"/>
                          </a:rPr>
                          <m:t>𝑠</m:t>
                        </m:r>
                      </m:e>
                    </m:d>
                  </m:oMath>
                </a14:m>
                <a:r>
                  <a:rPr lang="en-US" b="0" dirty="0">
                    <a:latin typeface="+mn-lt"/>
                  </a:rPr>
                  <a:t>.</a:t>
                </a:r>
              </a:p>
              <a:p>
                <a:pPr marL="530225" lvl="1" indent="-285750">
                  <a:lnSpc>
                    <a:spcPct val="150000"/>
                  </a:lnSpc>
                  <a:buFont typeface="Wingdings" panose="05000000000000000000" pitchFamily="2" charset="2"/>
                  <a:buChar char="q"/>
                </a:pPr>
                <a:r>
                  <a:rPr lang="en-US" b="0" dirty="0">
                    <a:latin typeface="+mn-lt"/>
                  </a:rPr>
                  <a:t>This assumption simply amounts to setting</a:t>
                </a:r>
              </a:p>
              <a:p>
                <a:pPr lvl="1" indent="0">
                  <a:lnSpc>
                    <a:spcPct val="150000"/>
                  </a:lnSpc>
                  <a:buNone/>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𝑈</m:t>
                          </m:r>
                        </m:e>
                        <m:sub>
                          <m:r>
                            <a:rPr lang="en-US" b="0" i="1">
                              <a:latin typeface="Cambria Math"/>
                            </a:rPr>
                            <m:t>𝐶𝐿𝐴𝑆𝑆𝐼𝐶𝐴𝐿</m:t>
                          </m:r>
                          <m:r>
                            <a:rPr lang="en-US" b="0" i="1">
                              <a:latin typeface="Cambria Math"/>
                            </a:rPr>
                            <m:t>+</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=0</m:t>
                      </m:r>
                    </m:oMath>
                  </m:oMathPara>
                </a14:m>
                <a:endParaRPr lang="en-US" b="0" dirty="0">
                  <a:latin typeface="+mn-lt"/>
                </a:endParaRPr>
              </a:p>
              <a:p>
                <a:pPr>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Trade Flow Exposure Profile Spikes</a:t>
                </a:r>
                <a:r>
                  <a:rPr lang="en-US" dirty="0"/>
                  <a:t>:</a:t>
                </a:r>
                <a:r>
                  <a:rPr lang="en-US" b="0" dirty="0">
                    <a:latin typeface="+mn-lt"/>
                  </a:rPr>
                  <a:t> One of the prominent features of the Classical+ model is that the time </a:t>
                </a:r>
                <a14:m>
                  <m:oMath xmlns:m="http://schemas.openxmlformats.org/officeDocument/2006/math">
                    <m:r>
                      <a:rPr lang="en-US" b="0" i="1">
                        <a:latin typeface="Cambria Math"/>
                      </a:rPr>
                      <m:t>0</m:t>
                    </m:r>
                  </m:oMath>
                </a14:m>
                <a:r>
                  <a:rPr lang="en-US" b="0" dirty="0">
                    <a:latin typeface="+mn-lt"/>
                  </a:rPr>
                  <a:t> expectation of </a:t>
                </a:r>
                <a14:m>
                  <m:oMath xmlns:m="http://schemas.openxmlformats.org/officeDocument/2006/math">
                    <m:r>
                      <a:rPr lang="en-US" b="0" i="1">
                        <a:latin typeface="Cambria Math"/>
                      </a:rPr>
                      <m:t>𝐸</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 denoted </a:t>
                </a:r>
                <a14:m>
                  <m:oMath xmlns:m="http://schemas.openxmlformats.org/officeDocument/2006/math">
                    <m:r>
                      <a:rPr lang="en-US" b="0" i="1">
                        <a:latin typeface="Cambria Math"/>
                      </a:rPr>
                      <m:t>𝐸𝐸</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 will contain upward spikes whenever there is a possibility of trade flows from D to C within the interval </a:t>
                </a:r>
                <a14:m>
                  <m:oMath xmlns:m="http://schemas.openxmlformats.org/officeDocument/2006/math">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 </m:t>
                        </m:r>
                        <m:r>
                          <a:rPr lang="en-US" b="0" i="1">
                            <a:latin typeface="Cambria Math"/>
                          </a:rPr>
                          <m:t>𝑡</m:t>
                        </m:r>
                      </m:e>
                    </m:d>
                  </m:oMath>
                </a14:m>
                <a:r>
                  <a:rPr lang="en-US" b="0" dirty="0">
                    <a:latin typeface="+mn-lt"/>
                  </a:rPr>
                  <a:t>.</a:t>
                </a:r>
              </a:p>
              <a:p>
                <a:pPr>
                  <a:lnSpc>
                    <a:spcPct val="150000"/>
                  </a:lnSpc>
                </a:pP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1286"/>
                </a:stretch>
              </a:blipFill>
            </p:spPr>
            <p:txBody>
              <a:bodyPr/>
              <a:lstStyle/>
              <a:p>
                <a:r>
                  <a:rPr lang="en-US">
                    <a:noFill/>
                  </a:rPr>
                  <a:t> </a:t>
                </a:r>
              </a:p>
            </p:txBody>
          </p:sp>
        </mc:Fallback>
      </mc:AlternateContent>
    </p:spTree>
    <p:extLst>
      <p:ext uri="{BB962C8B-B14F-4D97-AF65-F5344CB8AC3E}">
        <p14:creationId xmlns:p14="http://schemas.microsoft.com/office/powerpoint/2010/main" val="356551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Modeling U - 2</a:t>
                </a:r>
              </a:p>
              <a:p>
                <a:pPr lvl="0">
                  <a:lnSpc>
                    <a:spcPct val="150000"/>
                  </a:lnSpc>
                </a:pPr>
                <a:endParaRPr lang="en-US" b="0" dirty="0">
                  <a:latin typeface="+mn-lt"/>
                </a:endParaRPr>
              </a:p>
              <a:p>
                <a:pPr marL="285750" indent="-285750">
                  <a:lnSpc>
                    <a:spcPct val="150000"/>
                  </a:lnSpc>
                  <a:buFont typeface="Wingdings" panose="05000000000000000000" pitchFamily="2" charset="2"/>
                  <a:buChar char="v"/>
                </a:pPr>
                <a:r>
                  <a:rPr lang="en-US" u="sng" dirty="0"/>
                  <a:t>Absence of Client Margin Flows</a:t>
                </a:r>
                <a:r>
                  <a:rPr lang="en-US" dirty="0"/>
                  <a:t>:</a:t>
                </a:r>
                <a:r>
                  <a:rPr lang="en-US" b="0" dirty="0">
                    <a:latin typeface="+mn-lt"/>
                  </a:rPr>
                  <a:t> These spikes appear because, by the classical model’s assumption, C makes no margin payments during the </a:t>
                </a:r>
                <a14:m>
                  <m:oMath xmlns:m="http://schemas.openxmlformats.org/officeDocument/2006/math">
                    <m:r>
                      <a:rPr lang="en-US" b="0" i="1">
                        <a:latin typeface="Cambria Math"/>
                      </a:rPr>
                      <m:t>𝑀𝑃𝑜𝑅</m:t>
                    </m:r>
                  </m:oMath>
                </a14:m>
                <a:r>
                  <a:rPr lang="en-US" b="0" dirty="0">
                    <a:latin typeface="+mn-lt"/>
                  </a:rPr>
                  <a:t> and would consequently fail to post an offsetting VM to D after D makes a trade payment to C.</a:t>
                </a:r>
              </a:p>
              <a:p>
                <a:pPr marL="530225" lvl="1" indent="-285750">
                  <a:lnSpc>
                    <a:spcPct val="150000"/>
                  </a:lnSpc>
                  <a:buFont typeface="Wingdings" panose="05000000000000000000" pitchFamily="2" charset="2"/>
                  <a:buChar char="q"/>
                </a:pPr>
                <a:r>
                  <a:rPr lang="en-US" b="0" dirty="0">
                    <a:latin typeface="+mn-lt"/>
                  </a:rPr>
                  <a:t>In the Classical model, D will also not post VM to C in the event of trade payment from C to D, which results in a negative jump in the exposure.</a:t>
                </a:r>
              </a:p>
              <a:p>
                <a:pPr marL="530225" lvl="1" indent="-285750">
                  <a:lnSpc>
                    <a:spcPct val="150000"/>
                  </a:lnSpc>
                  <a:buFont typeface="Wingdings" panose="05000000000000000000" pitchFamily="2" charset="2"/>
                  <a:buChar char="q"/>
                </a:pPr>
                <a:r>
                  <a:rPr lang="en-US" b="0" dirty="0">
                    <a:latin typeface="+mn-lt"/>
                  </a:rPr>
                  <a:t>However, these scenarios do not fully offset the scenarios where D makes a trade payment because the zero floor in the exposure definitions effectively limits the size of the downward exposure jump.</a:t>
                </a:r>
              </a:p>
              <a:p>
                <a:pPr marL="285750" indent="-285750">
                  <a:lnSpc>
                    <a:spcPct val="150000"/>
                  </a:lnSpc>
                  <a:buFont typeface="Wingdings" panose="05000000000000000000" pitchFamily="2" charset="2"/>
                  <a:buChar char="v"/>
                </a:pPr>
                <a:r>
                  <a:rPr lang="en-US" u="sng" dirty="0"/>
                  <a:t>Sparse Fixed Time Exposure Grid</a:t>
                </a:r>
                <a:r>
                  <a:rPr lang="en-US" dirty="0"/>
                  <a:t>:</a:t>
                </a:r>
                <a:r>
                  <a:rPr lang="en-US" b="0" dirty="0">
                    <a:latin typeface="+mn-lt"/>
                  </a:rPr>
                  <a:t> For dealers having a sparse fixed time exposure grid, the alignment of grid nodes relative to trade flows will add numerical artifacts to genuine spikes, causing EE exposure to appear and disappear as the calendar date moves.</a:t>
                </a:r>
              </a:p>
              <a:p>
                <a:pPr marL="530225" lvl="1" indent="-285750">
                  <a:lnSpc>
                    <a:spcPct val="150000"/>
                  </a:lnSpc>
                  <a:buFont typeface="Wingdings" panose="05000000000000000000" pitchFamily="2" charset="2"/>
                  <a:buChar char="q"/>
                </a:pPr>
                <a:r>
                  <a:rPr lang="en-US" b="0" dirty="0">
                    <a:latin typeface="+mn-lt"/>
                  </a:rPr>
                  <a:t>As a consequence an undesirable instability in the </a:t>
                </a:r>
                <a14:m>
                  <m:oMath xmlns:m="http://schemas.openxmlformats.org/officeDocument/2006/math">
                    <m:r>
                      <a:rPr lang="en-US" b="0" i="1">
                        <a:latin typeface="Cambria Math"/>
                      </a:rPr>
                      <m:t>𝐸𝐸</m:t>
                    </m:r>
                  </m:oMath>
                </a14:m>
                <a:r>
                  <a:rPr lang="en-US" b="0" dirty="0">
                    <a:latin typeface="+mn-lt"/>
                  </a:rPr>
                  <a:t> and the </a:t>
                </a:r>
                <a14:m>
                  <m:oMath xmlns:m="http://schemas.openxmlformats.org/officeDocument/2006/math">
                    <m:r>
                      <a:rPr lang="en-US" b="0" i="1">
                        <a:latin typeface="Cambria Math"/>
                      </a:rPr>
                      <m:t>𝐶𝑉𝐴</m:t>
                    </m:r>
                  </m:oMath>
                </a14:m>
                <a:r>
                  <a:rPr lang="en-US" b="0" dirty="0">
                    <a:latin typeface="+mn-lt"/>
                  </a:rPr>
                  <a:t> is introduced.</a:t>
                </a: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1714"/>
                </a:stretch>
              </a:blipFill>
            </p:spPr>
            <p:txBody>
              <a:bodyPr/>
              <a:lstStyle/>
              <a:p>
                <a:r>
                  <a:rPr lang="en-US">
                    <a:noFill/>
                  </a:rPr>
                  <a:t> </a:t>
                </a:r>
              </a:p>
            </p:txBody>
          </p:sp>
        </mc:Fallback>
      </mc:AlternateContent>
    </p:spTree>
    <p:extLst>
      <p:ext uri="{BB962C8B-B14F-4D97-AF65-F5344CB8AC3E}">
        <p14:creationId xmlns:p14="http://schemas.microsoft.com/office/powerpoint/2010/main" val="264143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Modeling U - 3</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Classical- Version – No Trade Flows</a:t>
                </a:r>
                <a:r>
                  <a:rPr lang="en-US" dirty="0"/>
                  <a:t>:</a:t>
                </a:r>
                <a:r>
                  <a:rPr lang="en-US" b="0" dirty="0">
                    <a:latin typeface="+mn-lt"/>
                  </a:rPr>
                  <a:t> An easy way to eliminate exposure spikes is to assume that neither C nor D make any trade payment inside the </a:t>
                </a:r>
                <a14:m>
                  <m:oMath xmlns:m="http://schemas.openxmlformats.org/officeDocument/2006/math">
                    <m:r>
                      <a:rPr lang="en-US" b="0" i="1">
                        <a:latin typeface="Cambria Math"/>
                      </a:rPr>
                      <m:t>𝑀𝑃𝑜𝑅</m:t>
                    </m:r>
                  </m:oMath>
                </a14:m>
                <a:r>
                  <a:rPr lang="en-US" b="0" dirty="0">
                    <a:latin typeface="+mn-lt"/>
                  </a:rPr>
                  <a:t>.</a:t>
                </a:r>
              </a:p>
              <a:p>
                <a:pPr marL="530225" lvl="1" indent="-285750">
                  <a:lnSpc>
                    <a:spcPct val="150000"/>
                  </a:lnSpc>
                  <a:buFont typeface="Wingdings" panose="05000000000000000000" pitchFamily="2" charset="2"/>
                  <a:buChar char="q"/>
                </a:pPr>
                <a:r>
                  <a:rPr lang="en-US" b="0" dirty="0">
                    <a:latin typeface="+mn-lt"/>
                  </a:rPr>
                  <a:t>The resulting model – here denoted Classical- - consequently assumes that</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𝑈</m:t>
                          </m:r>
                        </m:e>
                        <m:sub>
                          <m:r>
                            <a:rPr lang="en-US" b="0" i="1">
                              <a:latin typeface="Cambria Math"/>
                            </a:rPr>
                            <m:t>𝐶𝐿𝐴𝑆𝑆𝐼𝐶𝐴𝐿</m:t>
                          </m:r>
                          <m:r>
                            <a:rPr lang="en-US" b="0" i="1">
                              <a:latin typeface="Cambria Math"/>
                            </a:rPr>
                            <m:t>−</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𝑇𝐹</m:t>
                          </m:r>
                        </m:e>
                        <m:sub>
                          <m:r>
                            <a:rPr lang="en-US" b="0" i="1">
                              <a:latin typeface="Cambria Math"/>
                            </a:rPr>
                            <m:t>𝑁𝐸𝑇</m:t>
                          </m:r>
                        </m:sub>
                      </m:sSub>
                      <m:d>
                        <m:dPr>
                          <m:ctrlPr>
                            <a:rPr lang="en-US" b="0" i="1">
                              <a:latin typeface="Cambria Math" panose="02040503050406030204" pitchFamily="18" charset="0"/>
                            </a:rPr>
                          </m:ctrlPr>
                        </m:dPr>
                        <m:e>
                          <m:r>
                            <a:rPr lang="en-US" b="0" i="1">
                              <a:latin typeface="Cambria Math"/>
                            </a:rPr>
                            <m:t>𝑡</m:t>
                          </m:r>
                          <m:r>
                            <a:rPr lang="en-US" b="0" i="1">
                              <a:latin typeface="Cambria Math"/>
                            </a:rPr>
                            <m:t>; </m:t>
                          </m:r>
                          <m:d>
                            <m:dPr>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d>
                          <m:r>
                            <a:rPr lang="en-US" b="0" i="1">
                              <a:latin typeface="Cambria Math"/>
                            </a:rPr>
                            <m:t>, </m:t>
                          </m:r>
                          <m:d>
                            <m:dPr>
                              <m:begChr m:val=""/>
                              <m:endChr m:val="]"/>
                              <m:ctrlPr>
                                <a:rPr lang="en-US" b="0" i="1">
                                  <a:latin typeface="Cambria Math" panose="02040503050406030204" pitchFamily="18" charset="0"/>
                                </a:rPr>
                              </m:ctrlPr>
                            </m:dPr>
                            <m:e>
                              <m:r>
                                <a:rPr lang="en-US" b="0" i="1">
                                  <a:latin typeface="Cambria Math"/>
                                </a:rPr>
                                <m:t>𝑡</m:t>
                              </m:r>
                            </m:e>
                          </m:d>
                        </m:e>
                      </m:d>
                    </m:oMath>
                  </m:oMathPara>
                </a14:m>
                <a:endParaRPr lang="en-US" b="0" dirty="0">
                  <a:latin typeface="+mn-lt"/>
                </a:endParaRPr>
              </a:p>
              <a:p>
                <a:pPr>
                  <a:lnSpc>
                    <a:spcPct val="150000"/>
                  </a:lnSpc>
                </a:pPr>
                <a:endParaRPr lang="en-US" b="0" dirty="0">
                  <a:latin typeface="+mn-lt"/>
                </a:endParaRPr>
              </a:p>
              <a:p>
                <a:pPr marL="407988" lvl="3" indent="0">
                  <a:lnSpc>
                    <a:spcPct val="150000"/>
                  </a:lnSpc>
                  <a:buNone/>
                </a:pPr>
                <a:r>
                  <a:rPr lang="en-US" b="0" dirty="0">
                    <a:latin typeface="+mn-lt"/>
                  </a:rPr>
                  <a:t>where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𝑇𝐹</m:t>
                        </m:r>
                      </m:e>
                      <m:sub>
                        <m:r>
                          <a:rPr lang="en-US" b="0" i="1">
                            <a:latin typeface="Cambria Math"/>
                          </a:rPr>
                          <m:t>𝑁𝐸𝑇</m:t>
                        </m:r>
                      </m:sub>
                    </m:sSub>
                    <m:d>
                      <m:dPr>
                        <m:ctrlPr>
                          <a:rPr lang="en-US" b="0" i="1">
                            <a:latin typeface="Cambria Math" panose="02040503050406030204" pitchFamily="18" charset="0"/>
                          </a:rPr>
                        </m:ctrlPr>
                      </m:dPr>
                      <m:e>
                        <m:r>
                          <a:rPr lang="en-US" b="0" i="1">
                            <a:latin typeface="Cambria Math"/>
                          </a:rPr>
                          <m:t>𝑡</m:t>
                        </m:r>
                        <m:r>
                          <a:rPr lang="en-US" b="0" i="1">
                            <a:latin typeface="Cambria Math"/>
                          </a:rPr>
                          <m:t>; </m:t>
                        </m:r>
                        <m:d>
                          <m:dPr>
                            <m:endChr m:val=""/>
                            <m:ctrlPr>
                              <a:rPr lang="en-US" b="0" i="1">
                                <a:latin typeface="Cambria Math" panose="02040503050406030204" pitchFamily="18" charset="0"/>
                              </a:rPr>
                            </m:ctrlPr>
                          </m:dPr>
                          <m:e>
                            <m:r>
                              <a:rPr lang="en-US" b="0" i="1">
                                <a:latin typeface="Cambria Math"/>
                              </a:rPr>
                              <m:t>𝑠</m:t>
                            </m:r>
                          </m:e>
                        </m:d>
                        <m:r>
                          <a:rPr lang="en-US" b="0" i="1">
                            <a:latin typeface="Cambria Math"/>
                          </a:rPr>
                          <m:t>, </m:t>
                        </m:r>
                        <m:d>
                          <m:dPr>
                            <m:begChr m:val=""/>
                            <m:endChr m:val="]"/>
                            <m:ctrlPr>
                              <a:rPr lang="en-US" b="0" i="1">
                                <a:latin typeface="Cambria Math" panose="02040503050406030204" pitchFamily="18" charset="0"/>
                              </a:rPr>
                            </m:ctrlPr>
                          </m:dPr>
                          <m:e>
                            <m:r>
                              <a:rPr lang="en-US" b="0" i="1">
                                <a:latin typeface="Cambria Math"/>
                              </a:rPr>
                              <m:t>𝑢</m:t>
                            </m:r>
                          </m:e>
                        </m:d>
                      </m:e>
                    </m:d>
                  </m:oMath>
                </a14:m>
                <a:r>
                  <a:rPr lang="en-US" b="0" dirty="0">
                    <a:latin typeface="+mn-lt"/>
                  </a:rPr>
                  <a:t> denotes the time </a:t>
                </a:r>
                <a14:m>
                  <m:oMath xmlns:m="http://schemas.openxmlformats.org/officeDocument/2006/math">
                    <m:r>
                      <a:rPr lang="en-US" b="0" i="1">
                        <a:latin typeface="Cambria Math"/>
                      </a:rPr>
                      <m:t>𝑡</m:t>
                    </m:r>
                  </m:oMath>
                </a14:m>
                <a:r>
                  <a:rPr lang="en-US" b="0" dirty="0">
                    <a:latin typeface="+mn-lt"/>
                  </a:rPr>
                  <a:t> of all net trade flows payable in the interval </a:t>
                </a:r>
                <a14:m>
                  <m:oMath xmlns:m="http://schemas.openxmlformats.org/officeDocument/2006/math">
                    <m:d>
                      <m:dPr>
                        <m:endChr m:val=""/>
                        <m:ctrlPr>
                          <a:rPr lang="en-US" b="0" i="1">
                            <a:latin typeface="Cambria Math" panose="02040503050406030204" pitchFamily="18" charset="0"/>
                          </a:rPr>
                        </m:ctrlPr>
                      </m:dPr>
                      <m:e>
                        <m:r>
                          <a:rPr lang="en-US" b="0" i="1">
                            <a:latin typeface="Cambria Math"/>
                          </a:rPr>
                          <m:t>𝑠</m:t>
                        </m:r>
                      </m:e>
                    </m:d>
                    <m:r>
                      <a:rPr lang="en-US" b="0" i="1">
                        <a:latin typeface="Cambria Math"/>
                      </a:rPr>
                      <m:t>, </m:t>
                    </m:r>
                    <m:d>
                      <m:dPr>
                        <m:begChr m:val=""/>
                        <m:endChr m:val="]"/>
                        <m:ctrlPr>
                          <a:rPr lang="en-US" b="0" i="1">
                            <a:latin typeface="Cambria Math" panose="02040503050406030204" pitchFamily="18" charset="0"/>
                          </a:rPr>
                        </m:ctrlPr>
                      </m:dPr>
                      <m:e>
                        <m:r>
                          <a:rPr lang="en-US" b="0" i="1">
                            <a:latin typeface="Cambria Math"/>
                          </a:rPr>
                          <m:t>𝑢</m:t>
                        </m:r>
                      </m:e>
                    </m:d>
                  </m:oMath>
                </a14:m>
                <a:r>
                  <a:rPr lang="en-US" b="0" dirty="0">
                    <a:latin typeface="+mn-lt"/>
                  </a:rPr>
                  <a:t>.</a:t>
                </a:r>
              </a:p>
              <a:p>
                <a:pPr marL="285750" lvl="0" indent="-285750">
                  <a:lnSpc>
                    <a:spcPct val="150000"/>
                  </a:lnSpc>
                  <a:buFont typeface="Wingdings" panose="05000000000000000000" pitchFamily="2" charset="2"/>
                  <a:buChar char="v"/>
                </a:pPr>
                <a:r>
                  <a:rPr lang="en-US" u="sng" dirty="0"/>
                  <a:t>Implicit Simplifications in Classical- and Classical+</a:t>
                </a:r>
                <a:r>
                  <a:rPr lang="en-US" dirty="0"/>
                  <a:t>:</a:t>
                </a:r>
                <a:r>
                  <a:rPr lang="en-US" b="0" dirty="0">
                    <a:latin typeface="+mn-lt"/>
                  </a:rPr>
                  <a:t> It should be evident that neither the Classical- nor the Classical+ assumptions on trade flows are entirely realistic; in the beginning of the </a:t>
                </a:r>
                <a14:m>
                  <m:oMath xmlns:m="http://schemas.openxmlformats.org/officeDocument/2006/math">
                    <m:r>
                      <a:rPr lang="en-US" b="0" i="1">
                        <a:latin typeface="Cambria Math"/>
                      </a:rPr>
                      <m:t>𝑀𝑃𝑜𝑅</m:t>
                    </m:r>
                  </m:oMath>
                </a14:m>
                <a:r>
                  <a:rPr lang="en-US" b="0" dirty="0">
                    <a:latin typeface="+mn-lt"/>
                  </a:rPr>
                  <a:t> both C and D are likely to make trade payments, while at the end of the </a:t>
                </a:r>
                <a14:m>
                  <m:oMath xmlns:m="http://schemas.openxmlformats.org/officeDocument/2006/math">
                    <m:r>
                      <a:rPr lang="en-US" b="0" i="1">
                        <a:latin typeface="Cambria Math"/>
                      </a:rPr>
                      <m:t>𝑀𝑃𝑜𝑅</m:t>
                    </m:r>
                  </m:oMath>
                </a14:m>
                <a:r>
                  <a:rPr lang="en-US" b="0" dirty="0">
                    <a:latin typeface="+mn-lt"/>
                  </a:rPr>
                  <a:t> neither C no D are likely making any trade payments.</a:t>
                </a: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357"/>
                </a:stretch>
              </a:blipFill>
            </p:spPr>
            <p:txBody>
              <a:bodyPr/>
              <a:lstStyle/>
              <a:p>
                <a:r>
                  <a:rPr lang="en-US">
                    <a:noFill/>
                  </a:rPr>
                  <a:t> </a:t>
                </a:r>
              </a:p>
            </p:txBody>
          </p:sp>
        </mc:Fallback>
      </mc:AlternateContent>
    </p:spTree>
    <p:extLst>
      <p:ext uri="{BB962C8B-B14F-4D97-AF65-F5344CB8AC3E}">
        <p14:creationId xmlns:p14="http://schemas.microsoft.com/office/powerpoint/2010/main" val="1308696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Modeling U - 4</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Last Dealer/Client Trade Flows</a:t>
                </a:r>
                <a:r>
                  <a:rPr lang="en-US" dirty="0"/>
                  <a:t>:</a:t>
                </a:r>
                <a:r>
                  <a:rPr lang="en-US" b="0" dirty="0">
                    <a:latin typeface="+mn-lt"/>
                  </a:rPr>
                  <a:t> To capture this behavior, Andersen, Pykhtin, and Sokol (2017a) add two more parameters in the model </a:t>
                </a:r>
                <a14:m>
                  <m:oMath xmlns:m="http://schemas.openxmlformats.org/officeDocument/2006/math">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e>
                      <m:sup>
                        <m:r>
                          <a:rPr lang="en-US" b="0" i="1">
                            <a:latin typeface="Cambria Math"/>
                          </a:rPr>
                          <m:t>′</m:t>
                        </m:r>
                      </m:sup>
                    </m:sSup>
                  </m:oMath>
                </a14:m>
                <a:r>
                  <a:rPr lang="en-US" b="0" dirty="0">
                    <a:latin typeface="+mn-lt"/>
                  </a:rPr>
                  <a:t> and</a:t>
                </a:r>
              </a:p>
              <a:p>
                <a:pPr>
                  <a:lnSpc>
                    <a:spcPct val="150000"/>
                  </a:lnSpc>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𝐷</m:t>
                              </m:r>
                            </m:sub>
                          </m:sSub>
                        </m:e>
                        <m:sup>
                          <m:r>
                            <a:rPr lang="en-US" b="0" i="1">
                              <a:latin typeface="Cambria Math"/>
                            </a:rPr>
                            <m:t>′</m:t>
                          </m:r>
                        </m:sup>
                      </m:sSup>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oMath>
                  </m:oMathPara>
                </a14:m>
                <a:endParaRPr lang="en-US" b="0" dirty="0">
                  <a:latin typeface="+mn-lt"/>
                </a:endParaRPr>
              </a:p>
              <a:p>
                <a:pPr marL="223837" lvl="2" indent="0">
                  <a:lnSpc>
                    <a:spcPct val="150000"/>
                  </a:lnSpc>
                  <a:buNone/>
                </a:pPr>
                <a:r>
                  <a:rPr lang="en-US" b="0" dirty="0">
                    <a:latin typeface="+mn-lt"/>
                  </a:rPr>
                  <a:t>that specify the last dates</a:t>
                </a:r>
              </a:p>
              <a:p>
                <a:pPr>
                  <a:lnSpc>
                    <a:spcPct val="150000"/>
                  </a:lnSpc>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sup>
                          <m:r>
                            <a:rPr lang="en-US" b="0" i="1">
                              <a:latin typeface="Cambria Math"/>
                            </a:rPr>
                            <m:t>′</m:t>
                          </m:r>
                        </m:sup>
                      </m:sSup>
                      <m:r>
                        <a:rPr lang="en-US" b="0" i="1">
                          <a:latin typeface="Cambria Math"/>
                        </a:rPr>
                        <m:t>=</m:t>
                      </m:r>
                      <m:r>
                        <a:rPr lang="en-US" b="0" i="1">
                          <a:latin typeface="Cambria Math"/>
                        </a:rPr>
                        <m:t>𝑡</m:t>
                      </m:r>
                      <m:r>
                        <a:rPr lang="en-US" b="0" i="1">
                          <a:latin typeface="Cambria Math"/>
                        </a:rPr>
                        <m:t>−</m:t>
                      </m:r>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e>
                        <m:sup>
                          <m:r>
                            <a:rPr lang="en-US" b="0" i="1">
                              <a:latin typeface="Cambria Math"/>
                            </a:rPr>
                            <m:t>′</m:t>
                          </m:r>
                        </m:sup>
                      </m:sSup>
                    </m:oMath>
                  </m:oMathPara>
                </a14:m>
                <a:endParaRPr lang="en-US" b="0" dirty="0">
                  <a:latin typeface="+mn-lt"/>
                </a:endParaRPr>
              </a:p>
              <a:p>
                <a:pPr marL="246062" lvl="2" indent="0">
                  <a:lnSpc>
                    <a:spcPct val="150000"/>
                  </a:lnSpc>
                  <a:buNone/>
                </a:pPr>
                <a:r>
                  <a:rPr lang="en-US" b="0" dirty="0">
                    <a:latin typeface="+mn-lt"/>
                  </a:rPr>
                  <a:t>and</a:t>
                </a:r>
              </a:p>
              <a:p>
                <a:pPr>
                  <a:lnSpc>
                    <a:spcPct val="150000"/>
                  </a:lnSpc>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𝐷</m:t>
                              </m:r>
                            </m:sub>
                          </m:sSub>
                        </m:e>
                        <m:sup>
                          <m:r>
                            <a:rPr lang="en-US" b="0" i="1">
                              <a:latin typeface="Cambria Math"/>
                            </a:rPr>
                            <m:t>′</m:t>
                          </m:r>
                        </m:sup>
                      </m:sSup>
                      <m:r>
                        <a:rPr lang="en-US" b="0" i="1">
                          <a:latin typeface="Cambria Math"/>
                        </a:rPr>
                        <m:t>=</m:t>
                      </m:r>
                      <m:r>
                        <a:rPr lang="en-US" b="0" i="1">
                          <a:latin typeface="Cambria Math"/>
                        </a:rPr>
                        <m:t>𝑡</m:t>
                      </m:r>
                      <m:r>
                        <a:rPr lang="en-US" b="0" i="1">
                          <a:latin typeface="Cambria Math"/>
                        </a:rPr>
                        <m:t>−</m:t>
                      </m:r>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𝐷</m:t>
                              </m:r>
                            </m:sub>
                          </m:sSub>
                        </m:e>
                        <m:sup>
                          <m:r>
                            <a:rPr lang="en-US" b="0" i="1">
                              <a:latin typeface="Cambria Math"/>
                            </a:rPr>
                            <m:t>′</m:t>
                          </m:r>
                        </m:sup>
                      </m:sSup>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for D at which trade payments are made prior to closeout at </a:t>
                </a:r>
                <a14:m>
                  <m:oMath xmlns:m="http://schemas.openxmlformats.org/officeDocument/2006/math">
                    <m:r>
                      <a:rPr lang="en-US" b="0" i="1">
                        <a:latin typeface="Cambria Math"/>
                      </a:rPr>
                      <m:t>𝑡</m:t>
                    </m:r>
                  </m:oMath>
                </a14:m>
                <a:r>
                  <a:rPr lang="en-US" b="0" dirty="0">
                    <a:latin typeface="+mn-lt"/>
                  </a:rPr>
                  <a:t>.</a:t>
                </a:r>
              </a:p>
              <a:p>
                <a:pPr marL="285750" lvl="0" indent="-285750">
                  <a:lnSpc>
                    <a:spcPct val="150000"/>
                  </a:lnSpc>
                  <a:buFont typeface="Wingdings" panose="05000000000000000000" pitchFamily="2" charset="2"/>
                  <a:buChar char="v"/>
                </a:pPr>
                <a:r>
                  <a:rPr lang="en-US" u="sng" dirty="0"/>
                  <a:t>Advanced Model Trade Flow Expansion</a:t>
                </a:r>
                <a:r>
                  <a:rPr lang="en-US" dirty="0"/>
                  <a:t>:</a:t>
                </a:r>
                <a:r>
                  <a:rPr lang="en-US" b="0" dirty="0">
                    <a:latin typeface="+mn-lt"/>
                  </a:rPr>
                  <a:t> This results in unpaid trade flow terms of</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𝑈</m:t>
                          </m:r>
                        </m:e>
                        <m:sub>
                          <m:r>
                            <a:rPr lang="en-US" b="0" i="1">
                              <a:latin typeface="Cambria Math"/>
                            </a:rPr>
                            <m:t>𝐴𝐷𝑉𝐴𝑁𝐶𝐸𝐷</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𝑇𝐹</m:t>
                          </m:r>
                        </m:e>
                        <m:sub>
                          <m:r>
                            <a:rPr lang="en-US" b="0" i="1">
                              <a:latin typeface="Cambria Math"/>
                            </a:rPr>
                            <m:t>𝐶</m:t>
                          </m:r>
                          <m:r>
                            <a:rPr lang="en-US" b="0" i="1">
                              <a:latin typeface="Cambria Math"/>
                            </a:rPr>
                            <m:t>→</m:t>
                          </m:r>
                          <m:r>
                            <a:rPr lang="en-US" b="0" i="1">
                              <a:latin typeface="Cambria Math"/>
                            </a:rPr>
                            <m:t>𝐷</m:t>
                          </m:r>
                        </m:sub>
                      </m:sSub>
                      <m:d>
                        <m:dPr>
                          <m:ctrlPr>
                            <a:rPr lang="en-US" b="0" i="1">
                              <a:latin typeface="Cambria Math" panose="02040503050406030204" pitchFamily="18" charset="0"/>
                            </a:rPr>
                          </m:ctrlPr>
                        </m:dPr>
                        <m:e>
                          <m:r>
                            <a:rPr lang="en-US" b="0" i="1">
                              <a:latin typeface="Cambria Math"/>
                            </a:rPr>
                            <m:t>𝑡</m:t>
                          </m:r>
                          <m:r>
                            <a:rPr lang="en-US" b="0" i="1">
                              <a:latin typeface="Cambria Math"/>
                            </a:rPr>
                            <m:t>; </m:t>
                          </m:r>
                          <m:d>
                            <m:dPr>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sup>
                                  <m:r>
                                    <a:rPr lang="en-US" b="0" i="1">
                                      <a:latin typeface="Cambria Math"/>
                                    </a:rPr>
                                    <m:t>′</m:t>
                                  </m:r>
                                </m:sup>
                              </m:sSup>
                            </m:e>
                          </m:d>
                          <m:r>
                            <a:rPr lang="en-US" b="0" i="1">
                              <a:latin typeface="Cambria Math"/>
                            </a:rPr>
                            <m:t>, </m:t>
                          </m:r>
                          <m:d>
                            <m:dPr>
                              <m:begChr m:val=""/>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𝐷</m:t>
                                      </m:r>
                                    </m:sub>
                                  </m:sSub>
                                </m:e>
                                <m:sup>
                                  <m:r>
                                    <a:rPr lang="en-US" b="0" i="1">
                                      <a:latin typeface="Cambria Math"/>
                                    </a:rPr>
                                    <m:t>′</m:t>
                                  </m:r>
                                </m:sup>
                              </m:sSup>
                            </m:e>
                          </m:d>
                        </m:e>
                      </m:d>
                      <m:r>
                        <a:rPr lang="en-US" b="0" i="1">
                          <a:latin typeface="Cambria Math"/>
                        </a:rPr>
                        <m:t>+</m:t>
                      </m:r>
                      <m:sSub>
                        <m:sSubPr>
                          <m:ctrlPr>
                            <a:rPr lang="en-US" b="0" i="1">
                              <a:latin typeface="Cambria Math" panose="02040503050406030204" pitchFamily="18" charset="0"/>
                            </a:rPr>
                          </m:ctrlPr>
                        </m:sSubPr>
                        <m:e>
                          <m:r>
                            <a:rPr lang="en-US" b="0" i="1">
                              <a:latin typeface="Cambria Math"/>
                            </a:rPr>
                            <m:t>𝑇𝐹</m:t>
                          </m:r>
                        </m:e>
                        <m:sub>
                          <m:r>
                            <a:rPr lang="en-US" b="0" i="1">
                              <a:latin typeface="Cambria Math"/>
                            </a:rPr>
                            <m:t>𝑁𝐸𝑇</m:t>
                          </m:r>
                        </m:sub>
                      </m:sSub>
                      <m:d>
                        <m:dPr>
                          <m:ctrlPr>
                            <a:rPr lang="en-US" b="0" i="1">
                              <a:latin typeface="Cambria Math" panose="02040503050406030204" pitchFamily="18" charset="0"/>
                            </a:rPr>
                          </m:ctrlPr>
                        </m:dPr>
                        <m:e>
                          <m:r>
                            <a:rPr lang="en-US" b="0" i="1">
                              <a:latin typeface="Cambria Math"/>
                            </a:rPr>
                            <m:t>𝑡</m:t>
                          </m:r>
                          <m:r>
                            <a:rPr lang="en-US" b="0" i="1">
                              <a:latin typeface="Cambria Math"/>
                            </a:rPr>
                            <m:t>; </m:t>
                          </m:r>
                          <m:d>
                            <m:dPr>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𝐷</m:t>
                                      </m:r>
                                    </m:sub>
                                  </m:sSub>
                                </m:e>
                                <m:sup>
                                  <m:r>
                                    <a:rPr lang="en-US" b="0" i="1">
                                      <a:latin typeface="Cambria Math"/>
                                    </a:rPr>
                                    <m:t>′</m:t>
                                  </m:r>
                                </m:sup>
                              </m:sSup>
                            </m:e>
                          </m:d>
                          <m:r>
                            <a:rPr lang="en-US" b="0" i="1">
                              <a:latin typeface="Cambria Math"/>
                            </a:rPr>
                            <m:t>, </m:t>
                          </m:r>
                          <m:d>
                            <m:dPr>
                              <m:begChr m:val=""/>
                              <m:endChr m:val="]"/>
                              <m:ctrlPr>
                                <a:rPr lang="en-US" b="0" i="1">
                                  <a:latin typeface="Cambria Math" panose="02040503050406030204" pitchFamily="18" charset="0"/>
                                </a:rPr>
                              </m:ctrlPr>
                            </m:dPr>
                            <m:e>
                              <m:r>
                                <a:rPr lang="en-US" b="0" i="1">
                                  <a:latin typeface="Cambria Math"/>
                                </a:rPr>
                                <m:t>𝑡</m:t>
                              </m:r>
                            </m:e>
                          </m:d>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an arrow indicates the direction of the trade flows and </a:t>
                </a:r>
                <a14:m>
                  <m:oMath xmlns:m="http://schemas.openxmlformats.org/officeDocument/2006/math">
                    <m:r>
                      <a:rPr lang="en-US" b="0" i="1">
                        <a:latin typeface="Cambria Math"/>
                      </a:rPr>
                      <m:t>𝐶</m:t>
                    </m:r>
                    <m:r>
                      <a:rPr lang="en-US" b="0" i="1">
                        <a:latin typeface="Cambria Math"/>
                      </a:rPr>
                      <m:t>→</m:t>
                    </m:r>
                    <m:r>
                      <a:rPr lang="en-US" b="0" i="1">
                        <a:latin typeface="Cambria Math"/>
                      </a:rPr>
                      <m:t>𝐷</m:t>
                    </m:r>
                  </m:oMath>
                </a14:m>
                <a:r>
                  <a:rPr lang="en-US" b="0" dirty="0">
                    <a:latin typeface="+mn-lt"/>
                  </a:rPr>
                  <a:t> (</a:t>
                </a:r>
                <a14:m>
                  <m:oMath xmlns:m="http://schemas.openxmlformats.org/officeDocument/2006/math">
                    <m:r>
                      <a:rPr lang="en-US" b="0" i="1">
                        <a:latin typeface="Cambria Math"/>
                      </a:rPr>
                      <m:t>𝐷</m:t>
                    </m:r>
                    <m:r>
                      <a:rPr lang="en-US" b="0" i="1">
                        <a:latin typeface="Cambria Math"/>
                      </a:rPr>
                      <m:t>→</m:t>
                    </m:r>
                    <m:r>
                      <a:rPr lang="en-US" b="0" i="1">
                        <a:latin typeface="Cambria Math"/>
                      </a:rPr>
                      <m:t>𝐶</m:t>
                    </m:r>
                  </m:oMath>
                </a14:m>
                <a:r>
                  <a:rPr lang="en-US" b="0" dirty="0">
                    <a:latin typeface="+mn-lt"/>
                  </a:rPr>
                  <a:t>) trade flows have positive (negative) sign.</a:t>
                </a: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b="-222"/>
                </a:stretch>
              </a:blipFill>
            </p:spPr>
            <p:txBody>
              <a:bodyPr/>
              <a:lstStyle/>
              <a:p>
                <a:r>
                  <a:rPr lang="en-US">
                    <a:noFill/>
                  </a:rPr>
                  <a:t> </a:t>
                </a:r>
              </a:p>
            </p:txBody>
          </p:sp>
        </mc:Fallback>
      </mc:AlternateContent>
    </p:spTree>
    <p:extLst>
      <p:ext uri="{BB962C8B-B14F-4D97-AF65-F5344CB8AC3E}">
        <p14:creationId xmlns:p14="http://schemas.microsoft.com/office/powerpoint/2010/main" val="3220644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Modeling U - 5</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Advanced Model Exposure Profile Structure</a:t>
            </a:r>
            <a:r>
              <a:rPr lang="en-US" dirty="0"/>
              <a:t>: </a:t>
            </a:r>
            <a:r>
              <a:rPr lang="en-US" b="0" dirty="0">
                <a:latin typeface="+mn-lt"/>
              </a:rPr>
              <a:t>The EE profiles obtained with the Advanced Model contain spikes that are typically narrower and have a more complex structure than spikes under the Classical+ model.</a:t>
            </a:r>
          </a:p>
          <a:p>
            <a:pPr marL="530225" lvl="1" indent="-285750">
              <a:lnSpc>
                <a:spcPct val="150000"/>
              </a:lnSpc>
              <a:buFont typeface="Wingdings" panose="05000000000000000000" pitchFamily="2" charset="2"/>
              <a:buChar char="q"/>
            </a:pPr>
            <a:r>
              <a:rPr lang="en-US" b="0" dirty="0">
                <a:latin typeface="+mn-lt"/>
              </a:rPr>
              <a:t>Rather than being unwelcome noise, it is argued in Andersen, Pykhtin, and Sokol (2017a) that spikes in EE profiles are important features that represent actual risk.</a:t>
            </a:r>
          </a:p>
          <a:p>
            <a:pPr marL="285750" lvl="0" indent="-285750">
              <a:lnSpc>
                <a:spcPct val="150000"/>
              </a:lnSpc>
              <a:buFont typeface="Wingdings" panose="05000000000000000000" pitchFamily="2" charset="2"/>
              <a:buChar char="v"/>
            </a:pPr>
            <a:r>
              <a:rPr lang="en-US" u="sng" dirty="0"/>
              <a:t>Approximating the Trade Flow Spikes</a:t>
            </a:r>
            <a:r>
              <a:rPr lang="en-US" dirty="0"/>
              <a:t>:</a:t>
            </a:r>
            <a:r>
              <a:rPr lang="en-US" b="0" dirty="0">
                <a:latin typeface="+mn-lt"/>
              </a:rPr>
              <a:t> To eliminate any numerical instability associated with the spikes an approximation was proposed in Andersen, Pykhtin, and Sokol (2017a) for calculation of the EE on a daily time grid without daily re-evaluation of the portfolio.</a:t>
            </a:r>
          </a:p>
          <a:p>
            <a:endParaRPr lang="en-US" b="0" dirty="0">
              <a:latin typeface="+mn-lt"/>
            </a:endParaRPr>
          </a:p>
        </p:txBody>
      </p:sp>
    </p:spTree>
    <p:extLst>
      <p:ext uri="{BB962C8B-B14F-4D97-AF65-F5344CB8AC3E}">
        <p14:creationId xmlns:p14="http://schemas.microsoft.com/office/powerpoint/2010/main" val="145821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p:sp>
        <p:nvSpPr>
          <p:cNvPr id="10" name="Text Placeholder 9"/>
          <p:cNvSpPr>
            <a:spLocks noGrp="1"/>
          </p:cNvSpPr>
          <p:nvPr>
            <p:ph type="body" sz="quarter" idx="15"/>
          </p:nvPr>
        </p:nvSpPr>
        <p:spPr>
          <a:xfrm>
            <a:off x="304800" y="1524000"/>
            <a:ext cx="8382000" cy="5029200"/>
          </a:xfrm>
        </p:spPr>
        <p:txBody>
          <a:bodyPr/>
          <a:lstStyle/>
          <a:p>
            <a:pPr algn="ctr">
              <a:lnSpc>
                <a:spcPct val="150000"/>
              </a:lnSpc>
            </a:pPr>
            <a:r>
              <a:rPr lang="en-US" sz="1600" dirty="0"/>
              <a:t>Abstract</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VM and IM Collateralized Positions</a:t>
            </a:r>
            <a:r>
              <a:rPr lang="en-US" dirty="0"/>
              <a:t>:</a:t>
            </a:r>
            <a:r>
              <a:rPr lang="en-US" b="0" dirty="0">
                <a:latin typeface="+mn-lt"/>
              </a:rPr>
              <a:t> This chapter leverages the new framework for collateralized exposure modeling introduced by Andersen, Pykhtin, and Sokol (2017b) to analyze credit risk positions collateralized with both initial and variation margin.</a:t>
            </a:r>
          </a:p>
          <a:p>
            <a:pPr marL="530225" lvl="1" indent="-285750">
              <a:lnSpc>
                <a:spcPct val="150000"/>
              </a:lnSpc>
              <a:buFont typeface="Wingdings" panose="05000000000000000000" pitchFamily="2" charset="2"/>
              <a:buChar char="q"/>
            </a:pPr>
            <a:r>
              <a:rPr lang="en-US" b="0" dirty="0">
                <a:latin typeface="+mn-lt"/>
              </a:rPr>
              <a:t>Special attention is paid to the dynamics BCBS-IOSCO uncleared margin rules soon to be mandated for bilateral inter-dealer trading in OTC derivatives markets.</a:t>
            </a:r>
          </a:p>
          <a:p>
            <a:pPr marL="285750" lvl="0" indent="-285750">
              <a:lnSpc>
                <a:spcPct val="150000"/>
              </a:lnSpc>
              <a:buFont typeface="Wingdings" panose="05000000000000000000" pitchFamily="2" charset="2"/>
              <a:buChar char="v"/>
            </a:pPr>
            <a:r>
              <a:rPr lang="en-US" u="sng" dirty="0"/>
              <a:t>Insufficiency of BCBS IOSCO Rules</a:t>
            </a:r>
            <a:r>
              <a:rPr lang="en-US" dirty="0"/>
              <a:t>:</a:t>
            </a:r>
            <a:r>
              <a:rPr lang="en-US" b="0" dirty="0">
                <a:latin typeface="+mn-lt"/>
              </a:rPr>
              <a:t> While these rules set the initial margin at 99</a:t>
            </a:r>
            <a:r>
              <a:rPr lang="en-US" b="0" baseline="30000" dirty="0">
                <a:latin typeface="+mn-lt"/>
              </a:rPr>
              <a:t>th</a:t>
            </a:r>
            <a:r>
              <a:rPr lang="en-US" b="0" dirty="0">
                <a:latin typeface="+mn-lt"/>
              </a:rPr>
              <a:t> 2-week percentile level and aim to all but eliminate portfolio close-out risk, this chapter demonstrates that the trade flow effects can result in exposures being reduced significantly less than expected.</a:t>
            </a:r>
          </a:p>
          <a:p>
            <a:pPr marL="285750" lvl="0" indent="-285750">
              <a:lnSpc>
                <a:spcPct val="150000"/>
              </a:lnSpc>
              <a:buFont typeface="Wingdings" panose="05000000000000000000" pitchFamily="2" charset="2"/>
              <a:buChar char="v"/>
            </a:pPr>
            <a:r>
              <a:rPr lang="en-US" u="sng" dirty="0"/>
              <a:t>Efficient IM Simulation on an MC Path</a:t>
            </a:r>
            <a:r>
              <a:rPr lang="en-US" dirty="0"/>
              <a:t>:</a:t>
            </a:r>
            <a:r>
              <a:rPr lang="en-US" b="0" dirty="0">
                <a:latin typeface="+mn-lt"/>
              </a:rPr>
              <a:t> The analysis is supplemented with several practical schemes for estimating IM on a simulation path, and for improving the speed and the stability of the exposure simulation.</a:t>
            </a:r>
          </a:p>
          <a:p>
            <a:pPr marL="342900" indent="-342900">
              <a:lnSpc>
                <a:spcPct val="150000"/>
              </a:lnSpc>
              <a:buFont typeface="Wingdings" panose="05000000000000000000" pitchFamily="2" charset="2"/>
              <a:buChar char="v"/>
            </a:pPr>
            <a:r>
              <a:rPr lang="en-US" u="sng" dirty="0"/>
              <a:t>Handling Trade Flow Exposure Spikes</a:t>
            </a:r>
            <a:r>
              <a:rPr lang="en-US" dirty="0"/>
              <a:t>:</a:t>
            </a:r>
            <a:r>
              <a:rPr lang="en-US" b="0" dirty="0">
                <a:latin typeface="+mn-lt"/>
              </a:rPr>
              <a:t> This chapter also briefly discusses potential ways to adjust the margin framework to more effectively deal with exposures arising from trade flow events.</a:t>
            </a:r>
          </a:p>
          <a:p>
            <a:pPr lvl="0"/>
            <a:endParaRPr lang="en-US" dirty="0"/>
          </a:p>
        </p:txBody>
      </p:sp>
    </p:spTree>
    <p:extLst>
      <p:ext uri="{BB962C8B-B14F-4D97-AF65-F5344CB8AC3E}">
        <p14:creationId xmlns:p14="http://schemas.microsoft.com/office/powerpoint/2010/main" val="240966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Modeling IM - 1</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Expression for Netting Set IM</a:t>
                </a:r>
                <a:r>
                  <a:rPr lang="en-US" dirty="0"/>
                  <a:t>:</a:t>
                </a:r>
                <a:r>
                  <a:rPr lang="en-US" b="0" dirty="0">
                    <a:latin typeface="+mn-lt"/>
                  </a:rPr>
                  <a:t> Following the BCBS-IOSCO restrictions on diversification, the IM is defined for the netting set as a sum of the IM’s over </a:t>
                </a:r>
                <a14:m>
                  <m:oMath xmlns:m="http://schemas.openxmlformats.org/officeDocument/2006/math">
                    <m:r>
                      <a:rPr lang="en-US" b="0" i="1">
                        <a:latin typeface="Cambria Math"/>
                      </a:rPr>
                      <m:t>𝐾</m:t>
                    </m:r>
                  </m:oMath>
                </a14:m>
                <a:r>
                  <a:rPr lang="en-US" b="0" dirty="0">
                    <a:latin typeface="+mn-lt"/>
                  </a:rPr>
                  <a:t> asset classes as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𝐼𝑀</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nary>
                        <m:naryPr>
                          <m:chr m:val="∑"/>
                          <m:limLoc m:val="undOvr"/>
                          <m:ctrlPr>
                            <a:rPr lang="en-US" b="0" i="1">
                              <a:latin typeface="Cambria Math" panose="02040503050406030204" pitchFamily="18" charset="0"/>
                            </a:rPr>
                          </m:ctrlPr>
                        </m:naryPr>
                        <m:sub>
                          <m:r>
                            <a:rPr lang="en-US" b="0" i="1">
                              <a:latin typeface="Cambria Math"/>
                            </a:rPr>
                            <m:t>𝑘</m:t>
                          </m:r>
                          <m:r>
                            <a:rPr lang="en-US" b="0" i="1">
                              <a:latin typeface="Cambria Math"/>
                            </a:rPr>
                            <m:t>=1</m:t>
                          </m:r>
                        </m:sub>
                        <m:sup>
                          <m:r>
                            <a:rPr lang="en-US" b="0" i="1">
                              <a:latin typeface="Cambria Math"/>
                            </a:rPr>
                            <m:t>𝐾</m:t>
                          </m:r>
                        </m:sup>
                        <m:e>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𝑘</m:t>
                              </m:r>
                            </m:sub>
                          </m:sSub>
                          <m:d>
                            <m:dPr>
                              <m:ctrlPr>
                                <a:rPr lang="en-US" b="0" i="1">
                                  <a:latin typeface="Cambria Math" panose="02040503050406030204" pitchFamily="18" charset="0"/>
                                </a:rPr>
                              </m:ctrlPr>
                            </m:dPr>
                            <m:e>
                              <m:r>
                                <a:rPr lang="en-US" b="0" i="1">
                                  <a:latin typeface="Cambria Math"/>
                                </a:rPr>
                                <m:t>𝑡</m:t>
                              </m:r>
                            </m:e>
                          </m:d>
                        </m:e>
                      </m:nary>
                    </m:oMath>
                  </m:oMathPara>
                </a14:m>
                <a:endParaRPr lang="en-US" b="0" dirty="0">
                  <a:latin typeface="+mn-lt"/>
                </a:endParaRPr>
              </a:p>
              <a:p>
                <a:pPr>
                  <a:lnSpc>
                    <a:spcPct val="150000"/>
                  </a:lnSpc>
                </a:pPr>
                <a:endParaRPr lang="en-US" b="0" dirty="0">
                  <a:latin typeface="+mn-lt"/>
                </a:endParaRPr>
              </a:p>
              <a:p>
                <a:pPr lvl="2">
                  <a:lnSpc>
                    <a:spcPct val="150000"/>
                  </a:lnSpc>
                  <a:buFont typeface="Wingdings" panose="05000000000000000000" pitchFamily="2" charset="2"/>
                  <a:buChar char="q"/>
                </a:pPr>
                <a:r>
                  <a:rPr lang="en-US" b="0" dirty="0">
                    <a:latin typeface="+mn-lt"/>
                  </a:rPr>
                  <a:t>Current netting rules have</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𝐾</m:t>
                      </m:r>
                      <m:r>
                        <a:rPr lang="en-US" b="0" i="1">
                          <a:latin typeface="Cambria Math"/>
                        </a:rPr>
                        <m:t>=4</m:t>
                      </m:r>
                    </m:oMath>
                  </m:oMathPara>
                </a14:m>
                <a:endParaRPr lang="en-US" b="0" dirty="0">
                  <a:latin typeface="+mn-lt"/>
                </a:endParaRPr>
              </a:p>
              <a:p>
                <a:pPr>
                  <a:lnSpc>
                    <a:spcPct val="150000"/>
                  </a:lnSpc>
                </a:pPr>
                <a:endParaRPr lang="en-US" b="0" dirty="0">
                  <a:latin typeface="+mn-lt"/>
                </a:endParaRPr>
              </a:p>
              <a:p>
                <a:pPr lvl="2">
                  <a:lnSpc>
                    <a:spcPct val="150000"/>
                  </a:lnSpc>
                  <a:buFont typeface="Wingdings" panose="05000000000000000000" pitchFamily="2" charset="2"/>
                  <a:buChar char="q"/>
                </a:pPr>
                <a14:m>
                  <m:oMath xmlns:m="http://schemas.openxmlformats.org/officeDocument/2006/math">
                    <m:r>
                      <a:rPr lang="en-US" b="0" i="1">
                        <a:latin typeface="Cambria Math"/>
                      </a:rPr>
                      <m:t>𝑘</m:t>
                    </m:r>
                  </m:oMath>
                </a14:m>
                <a:r>
                  <a:rPr lang="en-US" b="0" dirty="0">
                    <a:latin typeface="+mn-lt"/>
                  </a:rPr>
                  <a:t> can be one of Rates/FX, Credit, Equity, and Commodity.</a:t>
                </a:r>
              </a:p>
              <a:p>
                <a:pPr marL="285750" lvl="0" indent="-285750">
                  <a:lnSpc>
                    <a:spcPct val="150000"/>
                  </a:lnSpc>
                  <a:buFont typeface="Wingdings" panose="05000000000000000000" pitchFamily="2" charset="2"/>
                  <a:buChar char="v"/>
                </a:pPr>
                <a:r>
                  <a:rPr lang="en-US" u="sng" dirty="0"/>
                  <a:t>Netting Set Granularity IM Value</a:t>
                </a:r>
                <a:r>
                  <a:rPr lang="en-US" dirty="0"/>
                  <a:t>:</a:t>
                </a:r>
                <a:r>
                  <a:rPr lang="en-US" b="0" dirty="0">
                    <a:latin typeface="+mn-lt"/>
                  </a:rPr>
                  <a:t> Let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𝑘</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denote the value at time </a:t>
                </a:r>
                <a14:m>
                  <m:oMath xmlns:m="http://schemas.openxmlformats.org/officeDocument/2006/math">
                    <m:r>
                      <a:rPr lang="en-US" b="0" i="1">
                        <a:latin typeface="Cambria Math"/>
                      </a:rPr>
                      <m:t>𝑡</m:t>
                    </m:r>
                  </m:oMath>
                </a14:m>
                <a:r>
                  <a:rPr lang="en-US" b="0" dirty="0">
                    <a:latin typeface="+mn-lt"/>
                  </a:rPr>
                  <a:t> of all trades in the netting set to asset class </a:t>
                </a:r>
                <a14:m>
                  <m:oMath xmlns:m="http://schemas.openxmlformats.org/officeDocument/2006/math">
                    <m:r>
                      <a:rPr lang="en-US" b="0" i="1">
                        <a:latin typeface="Cambria Math"/>
                      </a:rPr>
                      <m:t>𝑘</m:t>
                    </m:r>
                  </m:oMath>
                </a14:m>
                <a:r>
                  <a:rPr lang="en-US" b="0" dirty="0">
                    <a:latin typeface="+mn-lt"/>
                  </a:rPr>
                  <a:t> and are subject to IM requirements.</a:t>
                </a:r>
              </a:p>
              <a:p>
                <a:pPr marL="530225" lvl="1" indent="-285750">
                  <a:lnSpc>
                    <a:spcPct val="150000"/>
                  </a:lnSpc>
                  <a:buFont typeface="Wingdings" panose="05000000000000000000" pitchFamily="2" charset="2"/>
                  <a:buChar char="q"/>
                </a:pPr>
                <a:r>
                  <a:rPr lang="en-US" b="0" dirty="0">
                    <a:latin typeface="+mn-lt"/>
                  </a:rPr>
                  <a:t>Note that only trades executed after UMR go-live will be covered by the IM.</a:t>
                </a:r>
              </a:p>
              <a:p>
                <a:pPr marL="530225" lvl="1" indent="-285750">
                  <a:lnSpc>
                    <a:spcPct val="150000"/>
                  </a:lnSpc>
                  <a:buFont typeface="Wingdings" panose="05000000000000000000" pitchFamily="2" charset="2"/>
                  <a:buChar char="q"/>
                </a:pPr>
                <a:r>
                  <a:rPr lang="en-US" b="0" dirty="0">
                    <a:latin typeface="+mn-lt"/>
                  </a:rPr>
                  <a:t>The case where only a subset of the netting set is covered by the IM will therefore be common in the near future.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b="-111"/>
                </a:stretch>
              </a:blipFill>
            </p:spPr>
            <p:txBody>
              <a:bodyPr/>
              <a:lstStyle/>
              <a:p>
                <a:r>
                  <a:rPr lang="en-US">
                    <a:noFill/>
                  </a:rPr>
                  <a:t> </a:t>
                </a:r>
              </a:p>
            </p:txBody>
          </p:sp>
        </mc:Fallback>
      </mc:AlternateContent>
    </p:spTree>
    <p:extLst>
      <p:ext uri="{BB962C8B-B14F-4D97-AF65-F5344CB8AC3E}">
        <p14:creationId xmlns:p14="http://schemas.microsoft.com/office/powerpoint/2010/main" val="2412587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Modeling IM - 2</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Horizon/Confidence Based IM Definition</a:t>
                </a:r>
                <a:r>
                  <a:rPr lang="en-US" dirty="0"/>
                  <a:t>:</a:t>
                </a:r>
                <a:r>
                  <a:rPr lang="en-US" b="0" dirty="0">
                    <a:latin typeface="+mn-lt"/>
                  </a:rPr>
                  <a:t> For an asset class </a:t>
                </a:r>
                <a14:m>
                  <m:oMath xmlns:m="http://schemas.openxmlformats.org/officeDocument/2006/math">
                    <m:r>
                      <a:rPr lang="en-US" b="0" i="1">
                        <a:latin typeface="Cambria Math"/>
                      </a:rPr>
                      <m:t>𝑘</m:t>
                    </m:r>
                  </m:oMath>
                </a14:m>
                <a:r>
                  <a:rPr lang="en-US" b="0" dirty="0">
                    <a:latin typeface="+mn-lt"/>
                  </a:rPr>
                  <a:t> we define IM as the quantile at the confidence level </a:t>
                </a:r>
                <a14:m>
                  <m:oMath xmlns:m="http://schemas.openxmlformats.org/officeDocument/2006/math">
                    <m:r>
                      <a:rPr lang="en-US" b="0" i="1">
                        <a:latin typeface="Cambria Math"/>
                      </a:rPr>
                      <m:t>𝑞</m:t>
                    </m:r>
                  </m:oMath>
                </a14:m>
                <a:r>
                  <a:rPr lang="en-US" b="0" dirty="0">
                    <a:latin typeface="+mn-lt"/>
                  </a:rPr>
                  <a:t> of the </a:t>
                </a:r>
                <a:r>
                  <a:rPr lang="en-US" b="0" i="1" dirty="0">
                    <a:latin typeface="+mn-lt"/>
                  </a:rPr>
                  <a:t>clean</a:t>
                </a:r>
                <a:r>
                  <a:rPr lang="en-US" b="0" dirty="0">
                    <a:latin typeface="+mn-lt"/>
                  </a:rPr>
                  <a:t> portfolio value increment over BCBS-IOSCO IM horizon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𝐼𝑀</m:t>
                        </m:r>
                      </m:sub>
                    </m:sSub>
                  </m:oMath>
                </a14:m>
                <a:r>
                  <a:rPr lang="en-US" b="0" dirty="0">
                    <a:latin typeface="+mn-lt"/>
                  </a:rPr>
                  <a:t> - which may or may not coincide with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oMath>
                </a14:m>
                <a:r>
                  <a:rPr lang="en-US" b="0" dirty="0">
                    <a:latin typeface="+mn-lt"/>
                  </a:rPr>
                  <a:t> - conditional on all the information available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oMath>
                </a14:m>
                <a:r>
                  <a:rPr lang="en-US" b="0" dirty="0">
                    <a:latin typeface="+mn-lt"/>
                  </a:rPr>
                  <a:t>.</a:t>
                </a:r>
              </a:p>
              <a:p>
                <a:pPr marL="285750" lvl="0" indent="-285750">
                  <a:lnSpc>
                    <a:spcPct val="150000"/>
                  </a:lnSpc>
                  <a:buFont typeface="Wingdings" panose="05000000000000000000" pitchFamily="2" charset="2"/>
                  <a:buChar char="v"/>
                </a:pPr>
                <a:r>
                  <a:rPr lang="en-US" u="sng" dirty="0"/>
                  <a:t>Mathematical Expression for the IM</a:t>
                </a:r>
                <a:r>
                  <a:rPr lang="en-US" dirty="0"/>
                  <a:t>:</a:t>
                </a:r>
                <a:r>
                  <a:rPr lang="en-US" b="0" dirty="0">
                    <a:latin typeface="+mn-lt"/>
                  </a:rPr>
                  <a:t> That is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𝑘</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𝑄</m:t>
                          </m:r>
                        </m:e>
                        <m:sub>
                          <m:r>
                            <a:rPr lang="en-US" b="0" i="1">
                              <a:latin typeface="Cambria Math"/>
                            </a:rPr>
                            <m:t>𝑞</m:t>
                          </m:r>
                        </m:sub>
                      </m:sSub>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𝑘</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𝐼𝑀</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𝑇𝐹</m:t>
                              </m:r>
                            </m:e>
                            <m:sub>
                              <m:r>
                                <a:rPr lang="en-US" b="0" i="1">
                                  <a:latin typeface="Cambria Math"/>
                                </a:rPr>
                                <m:t>𝑁𝐸𝑇</m:t>
                              </m:r>
                              <m:r>
                                <a:rPr lang="en-US" b="0" i="1">
                                  <a:latin typeface="Cambria Math"/>
                                </a:rPr>
                                <m:t>, </m:t>
                              </m:r>
                              <m:r>
                                <a:rPr lang="en-US" b="0" i="1">
                                  <a:latin typeface="Cambria Math"/>
                                </a:rPr>
                                <m:t>𝑘</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𝐼𝑀</m:t>
                                  </m:r>
                                </m:sub>
                              </m:sSub>
                              <m:r>
                                <a:rPr lang="en-US" b="0" i="1">
                                  <a:latin typeface="Cambria Math"/>
                                </a:rPr>
                                <m:t>; </m:t>
                              </m:r>
                              <m:d>
                                <m:dPr>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d>
                              <m:r>
                                <a:rPr lang="en-US" b="0" i="1">
                                  <a:latin typeface="Cambria Math"/>
                                </a:rPr>
                                <m:t>, </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𝐼𝑀</m:t>
                                      </m:r>
                                    </m:sub>
                                  </m:sSub>
                                </m:e>
                              </m:d>
                            </m:e>
                          </m:d>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𝑘</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d>
                          <m:r>
                            <a:rPr lang="en-US" b="0" i="1">
                              <a:latin typeface="Cambria Math"/>
                            </a:rPr>
                            <m:t>| </m:t>
                          </m:r>
                          <m:sSub>
                            <m:sSubPr>
                              <m:ctrlPr>
                                <a:rPr lang="en-US" b="0" i="1">
                                  <a:latin typeface="Cambria Math" panose="02040503050406030204" pitchFamily="18" charset="0"/>
                                </a:rPr>
                              </m:ctrlPr>
                            </m:sSubPr>
                            <m:e>
                              <m:r>
                                <a:rPr lang="en-US" b="0" i="1">
                                  <a:latin typeface="Cambria Math"/>
                                </a:rPr>
                                <m:t>ℱ</m:t>
                              </m:r>
                            </m:e>
                            <m:sub>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sub>
                          </m:sSub>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𝑄</m:t>
                        </m:r>
                      </m:e>
                      <m:sub>
                        <m:r>
                          <a:rPr lang="en-US" b="0" i="1">
                            <a:latin typeface="Cambria Math"/>
                          </a:rPr>
                          <m:t>𝑞</m:t>
                        </m:r>
                      </m:sub>
                    </m:sSub>
                    <m:d>
                      <m:dPr>
                        <m:ctrlPr>
                          <a:rPr lang="en-US" b="0" i="1">
                            <a:latin typeface="Cambria Math" panose="02040503050406030204" pitchFamily="18" charset="0"/>
                          </a:rPr>
                        </m:ctrlPr>
                      </m:dPr>
                      <m:e>
                        <m:r>
                          <a:rPr lang="en-US" b="0" i="1">
                            <a:latin typeface="Cambria Math"/>
                          </a:rPr>
                          <m:t>∙| </m:t>
                        </m:r>
                        <m:sSub>
                          <m:sSubPr>
                            <m:ctrlPr>
                              <a:rPr lang="en-US" b="0" i="1">
                                <a:latin typeface="Cambria Math" panose="02040503050406030204" pitchFamily="18" charset="0"/>
                              </a:rPr>
                            </m:ctrlPr>
                          </m:sSubPr>
                          <m:e>
                            <m:r>
                              <a:rPr lang="en-US" b="0" i="1">
                                <a:latin typeface="Cambria Math"/>
                              </a:rPr>
                              <m:t>ℱ</m:t>
                            </m:r>
                          </m:e>
                          <m:sub>
                            <m:r>
                              <a:rPr lang="en-US" b="0" i="1">
                                <a:latin typeface="Cambria Math"/>
                              </a:rPr>
                              <m:t>𝑠</m:t>
                            </m:r>
                          </m:sub>
                        </m:sSub>
                      </m:e>
                    </m:d>
                  </m:oMath>
                </a14:m>
                <a:r>
                  <a:rPr lang="en-US" b="0" dirty="0">
                    <a:latin typeface="+mn-lt"/>
                  </a:rPr>
                  <a:t> denotes the quantile of confidence level </a:t>
                </a:r>
                <a14:m>
                  <m:oMath xmlns:m="http://schemas.openxmlformats.org/officeDocument/2006/math">
                    <m:r>
                      <a:rPr lang="en-US" b="0" i="1">
                        <a:latin typeface="Cambria Math"/>
                      </a:rPr>
                      <m:t>𝑞</m:t>
                    </m:r>
                  </m:oMath>
                </a14:m>
                <a:r>
                  <a:rPr lang="en-US" b="0" dirty="0">
                    <a:latin typeface="+mn-lt"/>
                  </a:rPr>
                  <a:t> conditional on information available at time </a:t>
                </a:r>
                <a14:m>
                  <m:oMath xmlns:m="http://schemas.openxmlformats.org/officeDocument/2006/math">
                    <m:r>
                      <a:rPr lang="en-US" b="0" i="1">
                        <a:latin typeface="Cambria Math"/>
                      </a:rPr>
                      <m:t>𝑠</m:t>
                    </m:r>
                  </m:oMath>
                </a14:m>
                <a:r>
                  <a:rPr lang="en-US" b="0" dirty="0">
                    <a:latin typeface="+mn-lt"/>
                  </a:rPr>
                  <a:t>.</a:t>
                </a:r>
              </a:p>
              <a:p>
                <a:pPr lvl="2">
                  <a:lnSpc>
                    <a:spcPct val="150000"/>
                  </a:lnSpc>
                  <a:buFont typeface="Wingdings" panose="05000000000000000000" pitchFamily="2" charset="2"/>
                  <a:buChar char="q"/>
                </a:pPr>
                <a:r>
                  <a:rPr lang="en-US" b="0" dirty="0">
                    <a:latin typeface="+mn-lt"/>
                  </a:rPr>
                  <a:t>Note that the above expression assumes that C stops posting IM at the same time it stops posting VM; hence IM is calculated as of</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m:t>
                      </m:r>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oMath>
                  </m:oMathPara>
                </a14:m>
                <a:endParaRPr lang="en-US" b="0" dirty="0">
                  <a:latin typeface="+mn-lt"/>
                </a:endParaRPr>
              </a:p>
              <a:p>
                <a:pPr lvl="0">
                  <a:lnSpc>
                    <a:spcPct val="150000"/>
                  </a:lnSpc>
                </a:pP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214"/>
                </a:stretch>
              </a:blipFill>
            </p:spPr>
            <p:txBody>
              <a:bodyPr/>
              <a:lstStyle/>
              <a:p>
                <a:r>
                  <a:rPr lang="en-US">
                    <a:noFill/>
                  </a:rPr>
                  <a:t> </a:t>
                </a:r>
              </a:p>
            </p:txBody>
          </p:sp>
        </mc:Fallback>
      </mc:AlternateContent>
    </p:spTree>
    <p:extLst>
      <p:ext uri="{BB962C8B-B14F-4D97-AF65-F5344CB8AC3E}">
        <p14:creationId xmlns:p14="http://schemas.microsoft.com/office/powerpoint/2010/main" val="1340361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Summary and Calibration - 1</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Classical+/Classical-/Advanced Model Exposures</a:t>
                </a:r>
                <a:r>
                  <a:rPr lang="en-US" dirty="0"/>
                  <a:t>:</a:t>
                </a:r>
                <a:r>
                  <a:rPr lang="en-US" b="0" dirty="0">
                    <a:latin typeface="+mn-lt"/>
                  </a:rPr>
                  <a:t> To summarize, three different models have been outlined in the generic exposure calculation</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𝐸</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𝑉𝑀</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𝑈</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𝐼𝑀</m:t>
                              </m:r>
                              <m:d>
                                <m:dPr>
                                  <m:ctrlPr>
                                    <a:rPr lang="en-US" b="0" i="1">
                                      <a:latin typeface="Cambria Math" panose="02040503050406030204" pitchFamily="18" charset="0"/>
                                    </a:rPr>
                                  </m:ctrlPr>
                                </m:dPr>
                                <m:e>
                                  <m:r>
                                    <a:rPr lang="en-US" b="0" i="1">
                                      <a:latin typeface="Cambria Math"/>
                                    </a:rPr>
                                    <m:t>𝑡</m:t>
                                  </m:r>
                                </m:e>
                              </m:d>
                            </m:e>
                          </m:d>
                        </m:e>
                        <m:sup>
                          <m:r>
                            <a:rPr lang="en-US" b="0" i="1">
                              <a:latin typeface="Cambria Math"/>
                            </a:rPr>
                            <m:t>+</m:t>
                          </m:r>
                        </m:sup>
                      </m:sSup>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for the Classical-, Classical+, and Advanced Models. Collecting results, one has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𝐸</m:t>
                          </m:r>
                        </m:e>
                        <m:sub>
                          <m:r>
                            <a:rPr lang="en-US" b="0" i="1">
                              <a:latin typeface="Cambria Math"/>
                            </a:rPr>
                            <m:t>𝐶𝐿𝐴𝑆𝑆𝐼𝐶𝐴𝐿</m:t>
                          </m:r>
                          <m:r>
                            <a:rPr lang="en-US" b="0" i="1">
                              <a:latin typeface="Cambria Math"/>
                            </a:rPr>
                            <m:t>+</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e>
                              </m:d>
                              <m:r>
                                <a:rPr lang="en-US" b="0" i="1">
                                  <a:latin typeface="Cambria Math"/>
                                </a:rPr>
                                <m:t>−</m:t>
                              </m:r>
                              <m:r>
                                <a:rPr lang="en-US" b="0" i="1">
                                  <a:latin typeface="Cambria Math"/>
                                </a:rPr>
                                <m:t>𝐼𝑀</m:t>
                              </m:r>
                              <m:d>
                                <m:dPr>
                                  <m:ctrlPr>
                                    <a:rPr lang="en-US" b="0" i="1">
                                      <a:latin typeface="Cambria Math" panose="02040503050406030204" pitchFamily="18" charset="0"/>
                                    </a:rPr>
                                  </m:ctrlPr>
                                </m:dPr>
                                <m:e>
                                  <m:r>
                                    <a:rPr lang="en-US" b="0" i="1">
                                      <a:latin typeface="Cambria Math"/>
                                    </a:rPr>
                                    <m:t>𝑡</m:t>
                                  </m:r>
                                </m:e>
                              </m:d>
                            </m:e>
                          </m:d>
                        </m:e>
                        <m:sup>
                          <m:r>
                            <a:rPr lang="en-US" b="0" i="1">
                              <a:latin typeface="Cambria Math"/>
                            </a:rPr>
                            <m:t>+</m:t>
                          </m:r>
                        </m:sup>
                      </m:sSup>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𝐸</m:t>
                          </m:r>
                        </m:e>
                        <m:sub>
                          <m:r>
                            <a:rPr lang="en-US" b="0" i="1">
                              <a:latin typeface="Cambria Math"/>
                            </a:rPr>
                            <m:t>𝐶𝐿𝐴𝑆𝑆𝐼𝐶𝐴𝐿</m:t>
                          </m:r>
                          <m:r>
                            <a:rPr lang="en-US" b="0" i="1">
                              <a:latin typeface="Cambria Math"/>
                            </a:rPr>
                            <m:t>−</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𝑇𝐹</m:t>
                                  </m:r>
                                </m:e>
                                <m:sub>
                                  <m:r>
                                    <a:rPr lang="en-US" b="0" i="1">
                                      <a:latin typeface="Cambria Math"/>
                                    </a:rPr>
                                    <m:t>𝑁𝐸𝑇</m:t>
                                  </m:r>
                                </m:sub>
                              </m:sSub>
                              <m:d>
                                <m:dPr>
                                  <m:ctrlPr>
                                    <a:rPr lang="en-US" b="0" i="1">
                                      <a:latin typeface="Cambria Math" panose="02040503050406030204" pitchFamily="18" charset="0"/>
                                    </a:rPr>
                                  </m:ctrlPr>
                                </m:dPr>
                                <m:e>
                                  <m:r>
                                    <a:rPr lang="en-US" b="0" i="1">
                                      <a:latin typeface="Cambria Math"/>
                                    </a:rPr>
                                    <m:t>𝑡</m:t>
                                  </m:r>
                                  <m:r>
                                    <a:rPr lang="en-US" b="0" i="1">
                                      <a:latin typeface="Cambria Math"/>
                                    </a:rPr>
                                    <m:t>; </m:t>
                                  </m:r>
                                  <m:d>
                                    <m:dPr>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d>
                                  <m:r>
                                    <a:rPr lang="en-US" b="0" i="1">
                                      <a:latin typeface="Cambria Math"/>
                                    </a:rPr>
                                    <m:t>, </m:t>
                                  </m:r>
                                  <m:d>
                                    <m:dPr>
                                      <m:begChr m:val=""/>
                                      <m:endChr m:val="]"/>
                                      <m:ctrlPr>
                                        <a:rPr lang="en-US" b="0" i="1">
                                          <a:latin typeface="Cambria Math" panose="02040503050406030204" pitchFamily="18" charset="0"/>
                                        </a:rPr>
                                      </m:ctrlPr>
                                    </m:dPr>
                                    <m:e>
                                      <m:r>
                                        <a:rPr lang="en-US" b="0" i="1">
                                          <a:latin typeface="Cambria Math"/>
                                        </a:rPr>
                                        <m:t>𝑡</m:t>
                                      </m:r>
                                    </m:e>
                                  </m:d>
                                </m:e>
                              </m:d>
                              <m:r>
                                <a:rPr lang="en-US" b="0" i="1">
                                  <a:latin typeface="Cambria Math"/>
                                </a:rPr>
                                <m:t>−</m:t>
                              </m:r>
                              <m:r>
                                <a:rPr lang="en-US" b="0" i="1">
                                  <a:latin typeface="Cambria Math"/>
                                </a:rPr>
                                <m:t>𝐼𝑀</m:t>
                              </m:r>
                              <m:d>
                                <m:dPr>
                                  <m:ctrlPr>
                                    <a:rPr lang="en-US" b="0" i="1">
                                      <a:latin typeface="Cambria Math" panose="02040503050406030204" pitchFamily="18" charset="0"/>
                                    </a:rPr>
                                  </m:ctrlPr>
                                </m:dPr>
                                <m:e>
                                  <m:r>
                                    <a:rPr lang="en-US" b="0" i="1">
                                      <a:latin typeface="Cambria Math"/>
                                    </a:rPr>
                                    <m:t>𝑡</m:t>
                                  </m:r>
                                </m:e>
                              </m:d>
                            </m:e>
                          </m:d>
                        </m:e>
                        <m:sup>
                          <m:r>
                            <a:rPr lang="en-US" b="0" i="1">
                              <a:latin typeface="Cambria Math"/>
                            </a:rPr>
                            <m:t>+</m:t>
                          </m:r>
                        </m:sup>
                      </m:sSup>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𝐸</m:t>
                          </m:r>
                        </m:e>
                        <m:sub>
                          <m:r>
                            <a:rPr lang="en-US" b="0" i="1">
                              <a:latin typeface="Cambria Math"/>
                            </a:rPr>
                            <m:t>𝐴𝐷𝑉𝐴𝑁𝐶𝐸𝐷</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m>
                                <m:mPr>
                                  <m:mcs>
                                    <m:mc>
                                      <m:mcPr>
                                        <m:count m:val="1"/>
                                        <m:mcJc m:val="center"/>
                                      </m:mcPr>
                                    </m:mc>
                                  </m:mcs>
                                  <m:ctrlPr>
                                    <a:rPr lang="en-US" b="0" i="1">
                                      <a:latin typeface="Cambria Math" panose="02040503050406030204" pitchFamily="18" charset="0"/>
                                    </a:rPr>
                                  </m:ctrlPr>
                                </m:mPr>
                                <m:mr>
                                  <m:e>
                                    <m:r>
                                      <a:rPr lang="en-US" b="0" i="1">
                                        <a:latin typeface="Cambria Math"/>
                                      </a:rPr>
                                      <m:t>𝑚𝑖𝑛</m:t>
                                    </m:r>
                                    <m:r>
                                      <a:rPr lang="en-US" b="0" i="1">
                                        <a:latin typeface="Cambria Math"/>
                                      </a:rPr>
                                      <m:t> </m:t>
                                    </m:r>
                                  </m:e>
                                </m:mr>
                                <m:mr>
                                  <m:e>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𝑖</m:t>
                                        </m:r>
                                      </m:sub>
                                    </m:sSub>
                                    <m:r>
                                      <a:rPr lang="en-US" b="0" i="1">
                                        <a:latin typeface="Cambria Math"/>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 </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𝐷</m:t>
                                            </m:r>
                                          </m:sub>
                                        </m:sSub>
                                      </m:e>
                                    </m:d>
                                  </m:e>
                                </m:mr>
                              </m:m>
                              <m:r>
                                <a:rPr lang="en-US" b="0" i="1">
                                  <a:latin typeface="Cambria Math"/>
                                </a:rPr>
                                <m:t> </m:t>
                              </m:r>
                              <m:r>
                                <a:rPr lang="en-US" b="0" i="1">
                                  <a:latin typeface="Cambria Math"/>
                                </a:rPr>
                                <m:t>𝑉</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𝑖</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𝑇𝐹</m:t>
                                  </m:r>
                                </m:e>
                                <m:sub>
                                  <m:r>
                                    <a:rPr lang="en-US" b="0" i="1">
                                      <a:latin typeface="Cambria Math"/>
                                    </a:rPr>
                                    <m:t>𝐶</m:t>
                                  </m:r>
                                  <m:r>
                                    <a:rPr lang="en-US" b="0" i="1">
                                      <a:latin typeface="Cambria Math"/>
                                    </a:rPr>
                                    <m:t>→</m:t>
                                  </m:r>
                                  <m:r>
                                    <a:rPr lang="en-US" b="0" i="1">
                                      <a:latin typeface="Cambria Math"/>
                                    </a:rPr>
                                    <m:t>𝐷</m:t>
                                  </m:r>
                                </m:sub>
                              </m:sSub>
                              <m:d>
                                <m:dPr>
                                  <m:ctrlPr>
                                    <a:rPr lang="en-US" b="0" i="1">
                                      <a:latin typeface="Cambria Math" panose="02040503050406030204" pitchFamily="18" charset="0"/>
                                    </a:rPr>
                                  </m:ctrlPr>
                                </m:dPr>
                                <m:e>
                                  <m:r>
                                    <a:rPr lang="en-US" b="0" i="1">
                                      <a:latin typeface="Cambria Math"/>
                                    </a:rPr>
                                    <m:t>𝑡</m:t>
                                  </m:r>
                                  <m:r>
                                    <a:rPr lang="en-US" b="0" i="1">
                                      <a:latin typeface="Cambria Math"/>
                                    </a:rPr>
                                    <m:t>; </m:t>
                                  </m:r>
                                  <m:d>
                                    <m:dPr>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sup>
                                          <m:r>
                                            <a:rPr lang="en-US" b="0" i="1">
                                              <a:latin typeface="Cambria Math"/>
                                            </a:rPr>
                                            <m:t>′</m:t>
                                          </m:r>
                                        </m:sup>
                                      </m:sSup>
                                    </m:e>
                                  </m:d>
                                  <m:r>
                                    <a:rPr lang="en-US" b="0" i="1">
                                      <a:latin typeface="Cambria Math"/>
                                    </a:rPr>
                                    <m:t>, </m:t>
                                  </m:r>
                                  <m:d>
                                    <m:dPr>
                                      <m:begChr m:val=""/>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𝐷</m:t>
                                              </m:r>
                                            </m:sub>
                                          </m:sSub>
                                        </m:e>
                                        <m:sup>
                                          <m:r>
                                            <a:rPr lang="en-US" b="0" i="1">
                                              <a:latin typeface="Cambria Math"/>
                                            </a:rPr>
                                            <m:t>′</m:t>
                                          </m:r>
                                        </m:sup>
                                      </m:sSup>
                                    </m:e>
                                  </m:d>
                                </m:e>
                              </m:d>
                              <m:r>
                                <a:rPr lang="en-US" b="0" i="1">
                                  <a:latin typeface="Cambria Math"/>
                                </a:rPr>
                                <m:t>+</m:t>
                              </m:r>
                              <m:sSub>
                                <m:sSubPr>
                                  <m:ctrlPr>
                                    <a:rPr lang="en-US" b="0" i="1">
                                      <a:latin typeface="Cambria Math" panose="02040503050406030204" pitchFamily="18" charset="0"/>
                                    </a:rPr>
                                  </m:ctrlPr>
                                </m:sSubPr>
                                <m:e>
                                  <m:r>
                                    <a:rPr lang="en-US" b="0" i="1">
                                      <a:latin typeface="Cambria Math"/>
                                    </a:rPr>
                                    <m:t>𝑇𝐹</m:t>
                                  </m:r>
                                </m:e>
                                <m:sub>
                                  <m:r>
                                    <a:rPr lang="en-US" b="0" i="1">
                                      <a:latin typeface="Cambria Math"/>
                                    </a:rPr>
                                    <m:t>𝑁𝐸𝑇</m:t>
                                  </m:r>
                                </m:sub>
                              </m:sSub>
                              <m:d>
                                <m:dPr>
                                  <m:ctrlPr>
                                    <a:rPr lang="en-US" b="0" i="1">
                                      <a:latin typeface="Cambria Math" panose="02040503050406030204" pitchFamily="18" charset="0"/>
                                    </a:rPr>
                                  </m:ctrlPr>
                                </m:dPr>
                                <m:e>
                                  <m:r>
                                    <a:rPr lang="en-US" b="0" i="1">
                                      <a:latin typeface="Cambria Math"/>
                                    </a:rPr>
                                    <m:t>𝑡</m:t>
                                  </m:r>
                                  <m:r>
                                    <a:rPr lang="en-US" b="0" i="1">
                                      <a:latin typeface="Cambria Math"/>
                                    </a:rPr>
                                    <m:t>; </m:t>
                                  </m:r>
                                  <m:d>
                                    <m:dPr>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𝐷</m:t>
                                              </m:r>
                                            </m:sub>
                                          </m:sSub>
                                        </m:e>
                                        <m:sup>
                                          <m:r>
                                            <a:rPr lang="en-US" b="0" i="1">
                                              <a:latin typeface="Cambria Math"/>
                                            </a:rPr>
                                            <m:t>′</m:t>
                                          </m:r>
                                        </m:sup>
                                      </m:sSup>
                                    </m:e>
                                  </m:d>
                                  <m:r>
                                    <a:rPr lang="en-US" b="0" i="1">
                                      <a:latin typeface="Cambria Math"/>
                                    </a:rPr>
                                    <m:t>, </m:t>
                                  </m:r>
                                  <m:d>
                                    <m:dPr>
                                      <m:begChr m:val=""/>
                                      <m:endChr m:val="]"/>
                                      <m:ctrlPr>
                                        <a:rPr lang="en-US" b="0" i="1">
                                          <a:latin typeface="Cambria Math" panose="02040503050406030204" pitchFamily="18" charset="0"/>
                                        </a:rPr>
                                      </m:ctrlPr>
                                    </m:dPr>
                                    <m:e>
                                      <m:r>
                                        <a:rPr lang="en-US" b="0" i="1">
                                          <a:latin typeface="Cambria Math"/>
                                        </a:rPr>
                                        <m:t>𝑡</m:t>
                                      </m:r>
                                    </m:e>
                                  </m:d>
                                </m:e>
                              </m:d>
                              <m:r>
                                <a:rPr lang="en-US" b="0" i="1">
                                  <a:latin typeface="Cambria Math"/>
                                </a:rPr>
                                <m:t>−</m:t>
                              </m:r>
                              <m:r>
                                <a:rPr lang="en-US" b="0" i="1">
                                  <a:latin typeface="Cambria Math"/>
                                </a:rPr>
                                <m:t>𝐼𝑀</m:t>
                              </m:r>
                              <m:d>
                                <m:dPr>
                                  <m:ctrlPr>
                                    <a:rPr lang="en-US" b="0" i="1">
                                      <a:latin typeface="Cambria Math" panose="02040503050406030204" pitchFamily="18" charset="0"/>
                                    </a:rPr>
                                  </m:ctrlPr>
                                </m:dPr>
                                <m:e>
                                  <m:r>
                                    <a:rPr lang="en-US" b="0" i="1">
                                      <a:latin typeface="Cambria Math"/>
                                    </a:rPr>
                                    <m:t>𝑡</m:t>
                                  </m:r>
                                </m:e>
                              </m:d>
                            </m:e>
                          </m:d>
                        </m:e>
                        <m:sup>
                          <m:r>
                            <a:rPr lang="en-US" b="0" i="1">
                              <a:latin typeface="Cambria Math"/>
                            </a:rPr>
                            <m:t>+</m:t>
                          </m:r>
                        </m:sup>
                      </m:sSup>
                    </m:oMath>
                  </m:oMathPara>
                </a14:m>
                <a:endParaRPr lang="en-US" b="0" dirty="0">
                  <a:latin typeface="+mn-lt"/>
                </a:endParaRPr>
              </a:p>
              <a:p>
                <a:pPr marL="246062" lvl="2" indent="0">
                  <a:lnSpc>
                    <a:spcPct val="150000"/>
                  </a:lnSpc>
                  <a:buNone/>
                </a:pPr>
                <a:r>
                  <a:rPr lang="en-US" b="0" dirty="0">
                    <a:latin typeface="+mn-lt"/>
                  </a:rPr>
                  <a:t>where for all the three models IM is computed as</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𝑘</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𝑄</m:t>
                          </m:r>
                        </m:e>
                        <m:sub>
                          <m:r>
                            <a:rPr lang="en-US" b="0" i="1">
                              <a:latin typeface="Cambria Math"/>
                            </a:rPr>
                            <m:t>𝑞</m:t>
                          </m:r>
                        </m:sub>
                      </m:sSub>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𝑘</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𝐼𝑀</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𝑇𝐹</m:t>
                              </m:r>
                            </m:e>
                            <m:sub>
                              <m:r>
                                <a:rPr lang="en-US" b="0" i="1">
                                  <a:latin typeface="Cambria Math"/>
                                </a:rPr>
                                <m:t>𝑁𝐸𝑇</m:t>
                              </m:r>
                              <m:r>
                                <a:rPr lang="en-US" b="0" i="1">
                                  <a:latin typeface="Cambria Math"/>
                                </a:rPr>
                                <m:t>, </m:t>
                              </m:r>
                              <m:r>
                                <a:rPr lang="en-US" b="0" i="1">
                                  <a:latin typeface="Cambria Math"/>
                                </a:rPr>
                                <m:t>𝑘</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𝐼𝑀</m:t>
                                  </m:r>
                                </m:sub>
                              </m:sSub>
                              <m:r>
                                <a:rPr lang="en-US" b="0" i="1">
                                  <a:latin typeface="Cambria Math"/>
                                </a:rPr>
                                <m:t>; </m:t>
                              </m:r>
                              <m:d>
                                <m:dPr>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d>
                              <m:r>
                                <a:rPr lang="en-US" b="0" i="1">
                                  <a:latin typeface="Cambria Math"/>
                                </a:rPr>
                                <m:t>, </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𝐼𝑀</m:t>
                                      </m:r>
                                    </m:sub>
                                  </m:sSub>
                                </m:e>
                              </m:d>
                            </m:e>
                          </m:d>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𝑘</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d>
                          <m:r>
                            <a:rPr lang="en-US" b="0" i="1">
                              <a:latin typeface="Cambria Math"/>
                            </a:rPr>
                            <m:t>| </m:t>
                          </m:r>
                          <m:sSub>
                            <m:sSubPr>
                              <m:ctrlPr>
                                <a:rPr lang="en-US" b="0" i="1">
                                  <a:latin typeface="Cambria Math" panose="02040503050406030204" pitchFamily="18" charset="0"/>
                                </a:rPr>
                              </m:ctrlPr>
                            </m:sSubPr>
                            <m:e>
                              <m:r>
                                <a:rPr lang="en-US" b="0" i="1">
                                  <a:latin typeface="Cambria Math"/>
                                </a:rPr>
                                <m:t>ℱ</m:t>
                              </m:r>
                            </m:e>
                            <m:sub>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sub>
                          </m:sSub>
                        </m:e>
                      </m:d>
                    </m:oMath>
                  </m:oMathPara>
                </a14:m>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a:stretch>
              </a:blipFill>
            </p:spPr>
            <p:txBody>
              <a:bodyPr/>
              <a:lstStyle/>
              <a:p>
                <a:r>
                  <a:rPr lang="en-US">
                    <a:noFill/>
                  </a:rPr>
                  <a:t> </a:t>
                </a:r>
              </a:p>
            </p:txBody>
          </p:sp>
        </mc:Fallback>
      </mc:AlternateContent>
    </p:spTree>
    <p:extLst>
      <p:ext uri="{BB962C8B-B14F-4D97-AF65-F5344CB8AC3E}">
        <p14:creationId xmlns:p14="http://schemas.microsoft.com/office/powerpoint/2010/main" val="3285811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Summary and Calibration - 2</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IMA/CSA Dealer/Client Suspension Rights</a:t>
            </a:r>
            <a:r>
              <a:rPr lang="en-US" dirty="0"/>
              <a:t>:</a:t>
            </a:r>
            <a:r>
              <a:rPr lang="en-US" b="0" dirty="0">
                <a:latin typeface="+mn-lt"/>
              </a:rPr>
              <a:t> In practice, the calibration of the time parameters of the Advanced Model should be informed by the dealers’ legal rights and its aggressiveness in pursuing them.</a:t>
            </a:r>
          </a:p>
          <a:p>
            <a:pPr marL="530225" lvl="1" indent="-285750">
              <a:lnSpc>
                <a:spcPct val="150000"/>
              </a:lnSpc>
              <a:buFont typeface="Wingdings" panose="05000000000000000000" pitchFamily="2" charset="2"/>
              <a:buChar char="q"/>
            </a:pPr>
            <a:r>
              <a:rPr lang="en-US" b="0" dirty="0">
                <a:latin typeface="+mn-lt"/>
              </a:rPr>
              <a:t>For the former, Andersen, Pykhtin, and Sokol (2017a) contain a full discussion of ISDA Master Agreements.</a:t>
            </a:r>
          </a:p>
          <a:p>
            <a:pPr marL="530225" lvl="1" indent="-285750">
              <a:lnSpc>
                <a:spcPct val="150000"/>
              </a:lnSpc>
              <a:buFont typeface="Wingdings" panose="05000000000000000000" pitchFamily="2" charset="2"/>
              <a:buChar char="q"/>
            </a:pPr>
            <a:r>
              <a:rPr lang="en-US" b="0" dirty="0">
                <a:latin typeface="+mn-lt"/>
              </a:rPr>
              <a:t>But note that once a notice of Potential Event of Default (PED) has been served, the </a:t>
            </a:r>
            <a:r>
              <a:rPr lang="en-US" b="0" i="1" dirty="0">
                <a:latin typeface="+mn-lt"/>
              </a:rPr>
              <a:t>suspension rights</a:t>
            </a:r>
            <a:r>
              <a:rPr lang="en-US" b="0" dirty="0">
                <a:latin typeface="+mn-lt"/>
              </a:rPr>
              <a:t> of ISDA Master Agreement 2 (a) (iii) and its accompanying Credit Support Annex Paragraph 4 (a) allow a bank to suspend all trade-related and collateral-related payments to its counterparty until the PED has been cured.</a:t>
            </a:r>
          </a:p>
          <a:p>
            <a:pPr marL="285750" indent="-285750">
              <a:lnSpc>
                <a:spcPct val="150000"/>
              </a:lnSpc>
              <a:buFont typeface="Wingdings" panose="05000000000000000000" pitchFamily="2" charset="2"/>
              <a:buChar char="v"/>
            </a:pPr>
            <a:r>
              <a:rPr lang="en-US" u="sng" dirty="0"/>
              <a:t>Risks of Enforcing the Rights</a:t>
            </a:r>
            <a:r>
              <a:rPr lang="en-US" dirty="0"/>
              <a:t>:</a:t>
            </a:r>
            <a:r>
              <a:rPr lang="en-US" b="0" dirty="0">
                <a:latin typeface="+mn-lt"/>
              </a:rPr>
              <a:t> The extent to which the suspension rights are actually exercised in practice, however, depends on the dealer and its operating model, as well as the specifics of each of the PED.</a:t>
            </a:r>
          </a:p>
          <a:p>
            <a:pPr marL="530225" lvl="1" indent="-285750">
              <a:lnSpc>
                <a:spcPct val="150000"/>
              </a:lnSpc>
              <a:buFont typeface="Wingdings" panose="05000000000000000000" pitchFamily="2" charset="2"/>
              <a:buChar char="q"/>
            </a:pPr>
            <a:r>
              <a:rPr lang="en-US" b="0" dirty="0">
                <a:latin typeface="+mn-lt"/>
              </a:rPr>
              <a:t>One particular danger in the aggressive and immediate enforcement of the suspension rights is that the original PED might be ruled unjustified.</a:t>
            </a:r>
          </a:p>
          <a:p>
            <a:pPr marL="530225" lvl="1" indent="-285750">
              <a:lnSpc>
                <a:spcPct val="150000"/>
              </a:lnSpc>
              <a:buFont typeface="Wingdings" panose="05000000000000000000" pitchFamily="2" charset="2"/>
              <a:buChar char="q"/>
            </a:pPr>
            <a:r>
              <a:rPr lang="en-US" b="0" dirty="0">
                <a:latin typeface="+mn-lt"/>
              </a:rPr>
              <a:t>Should this happen, the dealer can inadvertently commit a breach of contract, which, especially in the presence of the cross-default provisions, can have serious consequences for the dealer.</a:t>
            </a:r>
          </a:p>
          <a:p>
            <a:endParaRPr lang="en-US" b="0" dirty="0">
              <a:latin typeface="+mn-lt"/>
            </a:endParaRPr>
          </a:p>
        </p:txBody>
      </p:sp>
    </p:spTree>
    <p:extLst>
      <p:ext uri="{BB962C8B-B14F-4D97-AF65-F5344CB8AC3E}">
        <p14:creationId xmlns:p14="http://schemas.microsoft.com/office/powerpoint/2010/main" val="341830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Summary and Calibration - 3</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Calibrating the MPoR Lag Parameter</a:t>
            </a:r>
            <a:r>
              <a:rPr lang="en-US" dirty="0"/>
              <a:t>:</a:t>
            </a:r>
            <a:r>
              <a:rPr lang="en-US" b="0" dirty="0">
                <a:latin typeface="+mn-lt"/>
              </a:rPr>
              <a:t> With the four time parameters, the Advanced Model allows for a greater flexibility in modeling its risk tolerance and procedures for exercising its suspension rights.</a:t>
            </a:r>
          </a:p>
          <a:p>
            <a:pPr marL="530225" lvl="1" indent="-285750">
              <a:lnSpc>
                <a:spcPct val="150000"/>
              </a:lnSpc>
              <a:buFont typeface="Wingdings" panose="05000000000000000000" pitchFamily="2" charset="2"/>
              <a:buChar char="q"/>
            </a:pPr>
            <a:r>
              <a:rPr lang="en-US" b="0" dirty="0">
                <a:latin typeface="+mn-lt"/>
              </a:rPr>
              <a:t>A dealer may, in fact, calibrate these parameters differently for different counter-parties to reflect its risk management practices towards counterparties of a given type. One may make the time parameters stochastic, e.g., by making the legs a function of the exposure magnitude.</a:t>
            </a:r>
          </a:p>
          <a:p>
            <a:pPr marL="530225" lvl="1" indent="-285750">
              <a:lnSpc>
                <a:spcPct val="150000"/>
              </a:lnSpc>
              <a:buFont typeface="Wingdings" panose="05000000000000000000" pitchFamily="2" charset="2"/>
              <a:buChar char="q"/>
            </a:pPr>
            <a:r>
              <a:rPr lang="en-US" b="0" dirty="0">
                <a:latin typeface="+mn-lt"/>
              </a:rPr>
              <a:t>This way one can, say, model the fact that a dealer might tighten its operational controls when the exposures are high.</a:t>
            </a:r>
          </a:p>
          <a:p>
            <a:pPr marL="285750" indent="-285750">
              <a:lnSpc>
                <a:spcPct val="150000"/>
              </a:lnSpc>
              <a:buFont typeface="Wingdings" panose="05000000000000000000" pitchFamily="2" charset="2"/>
              <a:buChar char="v"/>
            </a:pPr>
            <a:r>
              <a:rPr lang="en-US" u="sng" dirty="0"/>
              <a:t>Prototypical Aggressive vs. Conservative Timelines</a:t>
            </a:r>
            <a:r>
              <a:rPr lang="en-US" dirty="0"/>
              <a:t>:</a:t>
            </a:r>
            <a:r>
              <a:rPr lang="en-US" b="0" dirty="0">
                <a:latin typeface="+mn-lt"/>
              </a:rPr>
              <a:t> Additional discussions can be found in Andersen, Pykhtin, and Sokol (2017a), which also provides some prototypical parameter settings; the Aggressive Calibration (D can always sniff out financial distress in its clients and is swift and aggressive in enforcing its legal rights) and the Conservative Calibration (D is deliberate and cautious in enforcing its rights, and acknowledges potential for operational errors and for rapid, unpredictable deterioration in client credit).</a:t>
            </a:r>
          </a:p>
          <a:p>
            <a:pPr marL="530225" lvl="1" indent="-285750">
              <a:lnSpc>
                <a:spcPct val="150000"/>
              </a:lnSpc>
              <a:buFont typeface="Wingdings" panose="05000000000000000000" pitchFamily="2" charset="2"/>
              <a:buChar char="q"/>
            </a:pPr>
            <a:r>
              <a:rPr lang="en-US" b="0" dirty="0">
                <a:latin typeface="+mn-lt"/>
              </a:rPr>
              <a:t>For the numerical results in this chapter, the values of the time parameters are mostly set in between the Aggressive and the Conservative.</a:t>
            </a:r>
          </a:p>
          <a:p>
            <a:endParaRPr lang="en-US" b="0" dirty="0">
              <a:latin typeface="+mn-lt"/>
            </a:endParaRPr>
          </a:p>
        </p:txBody>
      </p:sp>
    </p:spTree>
    <p:extLst>
      <p:ext uri="{BB962C8B-B14F-4D97-AF65-F5344CB8AC3E}">
        <p14:creationId xmlns:p14="http://schemas.microsoft.com/office/powerpoint/2010/main" val="357725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The Impact of IM: No Trade Flows within the MPoR - 1</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No Trade Flow IM EE Impact</a:t>
            </a:r>
            <a:r>
              <a:rPr lang="en-US" dirty="0"/>
              <a:t>:</a:t>
            </a:r>
            <a:r>
              <a:rPr lang="en-US" b="0" dirty="0">
                <a:latin typeface="+mn-lt"/>
              </a:rPr>
              <a:t> This section examines the impact of IM on EE when there are no trade flows within the MPoR.</a:t>
            </a:r>
          </a:p>
          <a:p>
            <a:pPr marL="530225" lvl="1" indent="-285750">
              <a:lnSpc>
                <a:spcPct val="150000"/>
              </a:lnSpc>
              <a:buFont typeface="Wingdings" panose="05000000000000000000" pitchFamily="2" charset="2"/>
              <a:buChar char="q"/>
            </a:pPr>
            <a:r>
              <a:rPr lang="en-US" b="0" dirty="0">
                <a:latin typeface="+mn-lt"/>
              </a:rPr>
              <a:t>For simplicity the Classical Model is considered, and the entire netting set is assumed to be covered by the IM and comprised of all trades belonging to the same asset class.</a:t>
            </a:r>
          </a:p>
          <a:p>
            <a:pPr marL="530225" lvl="1" indent="-285750">
              <a:lnSpc>
                <a:spcPct val="150000"/>
              </a:lnSpc>
              <a:buFont typeface="Wingdings" panose="05000000000000000000" pitchFamily="2" charset="2"/>
              <a:buChar char="q"/>
            </a:pPr>
            <a:r>
              <a:rPr lang="en-US" b="0" dirty="0">
                <a:latin typeface="+mn-lt"/>
              </a:rPr>
              <a:t>Results for the Advanced Models are similar, as shown in the later sections.</a:t>
            </a:r>
          </a:p>
          <a:p>
            <a:pPr>
              <a:lnSpc>
                <a:spcPct val="150000"/>
              </a:lnSpc>
            </a:pPr>
            <a:endParaRPr lang="en-US" b="0" dirty="0">
              <a:latin typeface="+mn-lt"/>
            </a:endParaRPr>
          </a:p>
        </p:txBody>
      </p:sp>
    </p:spTree>
    <p:extLst>
      <p:ext uri="{BB962C8B-B14F-4D97-AF65-F5344CB8AC3E}">
        <p14:creationId xmlns:p14="http://schemas.microsoft.com/office/powerpoint/2010/main" val="2489486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The Impact of IM: No Trade Flows within the MPoR </a:t>
                </a:r>
                <a:r>
                  <a:rPr lang="en-US" sz="1600"/>
                  <a:t>- 2</a:t>
                </a:r>
                <a:endParaRPr lang="en-US" sz="1600" dirty="0"/>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Estimating the </a:t>
                </a:r>
                <a:r>
                  <a:rPr lang="en-US" i="1" u="sng" dirty="0"/>
                  <a:t>IM Efficiency Ratio</a:t>
                </a:r>
                <a:r>
                  <a:rPr lang="en-US" dirty="0"/>
                  <a:t>:</a:t>
                </a:r>
                <a:r>
                  <a:rPr lang="en-US" b="0" dirty="0">
                    <a:latin typeface="+mn-lt"/>
                  </a:rPr>
                  <a:t> In the absence of trade flows on </a:t>
                </a:r>
                <a14:m>
                  <m:oMath xmlns:m="http://schemas.openxmlformats.org/officeDocument/2006/math">
                    <m:d>
                      <m:dPr>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d>
                    <m:r>
                      <a:rPr lang="en-US" b="0" i="1">
                        <a:latin typeface="Cambria Math"/>
                      </a:rPr>
                      <m:t>, </m:t>
                    </m:r>
                    <m:d>
                      <m:dPr>
                        <m:begChr m:val=""/>
                        <m:endChr m:val="]"/>
                        <m:ctrlPr>
                          <a:rPr lang="en-US" b="0" i="1">
                            <a:latin typeface="Cambria Math" panose="02040503050406030204" pitchFamily="18" charset="0"/>
                          </a:rPr>
                        </m:ctrlPr>
                      </m:dPr>
                      <m:e>
                        <m:r>
                          <a:rPr lang="en-US" b="0" i="1">
                            <a:latin typeface="Cambria Math"/>
                          </a:rPr>
                          <m:t>𝑡</m:t>
                        </m:r>
                      </m:e>
                    </m:d>
                  </m:oMath>
                </a14:m>
                <a:endParaRPr lang="en-US" b="0" dirty="0">
                  <a:latin typeface="+mn-lt"/>
                </a:endParaRP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𝐸</m:t>
                          </m:r>
                        </m:e>
                        <m:sub>
                          <m:r>
                            <a:rPr lang="en-US" b="0" i="1">
                              <a:latin typeface="Cambria Math"/>
                            </a:rPr>
                            <m:t>𝐶𝐿𝐴𝑆𝑆𝐼𝐶𝐴𝐿</m:t>
                          </m:r>
                          <m:r>
                            <a:rPr lang="en-US" b="0" i="1">
                              <a:latin typeface="Cambria Math"/>
                            </a:rPr>
                            <m:t>+</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e>
                              </m:d>
                              <m:r>
                                <a:rPr lang="en-US" b="0" i="1">
                                  <a:latin typeface="Cambria Math"/>
                                </a:rPr>
                                <m:t>−</m:t>
                              </m:r>
                              <m:r>
                                <a:rPr lang="en-US" b="0" i="1">
                                  <a:latin typeface="Cambria Math"/>
                                </a:rPr>
                                <m:t>𝐼𝑀</m:t>
                              </m:r>
                              <m:d>
                                <m:dPr>
                                  <m:ctrlPr>
                                    <a:rPr lang="en-US" b="0" i="1">
                                      <a:latin typeface="Cambria Math" panose="02040503050406030204" pitchFamily="18" charset="0"/>
                                    </a:rPr>
                                  </m:ctrlPr>
                                </m:dPr>
                                <m:e>
                                  <m:r>
                                    <a:rPr lang="en-US" b="0" i="1">
                                      <a:latin typeface="Cambria Math"/>
                                    </a:rPr>
                                    <m:t>𝑡</m:t>
                                  </m:r>
                                </m:e>
                              </m:d>
                            </m:e>
                          </m:d>
                        </m:e>
                        <m:sup>
                          <m:r>
                            <a:rPr lang="en-US" b="0" i="1">
                              <a:latin typeface="Cambria Math"/>
                            </a:rPr>
                            <m:t>+</m:t>
                          </m:r>
                        </m:sup>
                      </m:sSup>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𝐸</m:t>
                          </m:r>
                        </m:e>
                        <m:sub>
                          <m:r>
                            <a:rPr lang="en-US" b="0" i="1">
                              <a:latin typeface="Cambria Math"/>
                            </a:rPr>
                            <m:t>𝐶𝐿𝐴𝑆𝑆𝐼𝐶𝐴𝐿</m:t>
                          </m:r>
                          <m:r>
                            <a:rPr lang="en-US" b="0" i="1">
                              <a:latin typeface="Cambria Math"/>
                            </a:rPr>
                            <m:t>−</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𝑇𝐹</m:t>
                                  </m:r>
                                </m:e>
                                <m:sub>
                                  <m:r>
                                    <a:rPr lang="en-US" b="0" i="1">
                                      <a:latin typeface="Cambria Math"/>
                                    </a:rPr>
                                    <m:t>𝑁𝐸𝑇</m:t>
                                  </m:r>
                                </m:sub>
                              </m:sSub>
                              <m:d>
                                <m:dPr>
                                  <m:ctrlPr>
                                    <a:rPr lang="en-US" b="0" i="1">
                                      <a:latin typeface="Cambria Math" panose="02040503050406030204" pitchFamily="18" charset="0"/>
                                    </a:rPr>
                                  </m:ctrlPr>
                                </m:dPr>
                                <m:e>
                                  <m:r>
                                    <a:rPr lang="en-US" b="0" i="1">
                                      <a:latin typeface="Cambria Math"/>
                                    </a:rPr>
                                    <m:t>𝑡</m:t>
                                  </m:r>
                                  <m:r>
                                    <a:rPr lang="en-US" b="0" i="1">
                                      <a:latin typeface="Cambria Math"/>
                                    </a:rPr>
                                    <m:t>; </m:t>
                                  </m:r>
                                  <m:d>
                                    <m:dPr>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d>
                                  <m:r>
                                    <a:rPr lang="en-US" b="0" i="1">
                                      <a:latin typeface="Cambria Math"/>
                                    </a:rPr>
                                    <m:t>, </m:t>
                                  </m:r>
                                  <m:d>
                                    <m:dPr>
                                      <m:begChr m:val=""/>
                                      <m:endChr m:val="]"/>
                                      <m:ctrlPr>
                                        <a:rPr lang="en-US" b="0" i="1">
                                          <a:latin typeface="Cambria Math" panose="02040503050406030204" pitchFamily="18" charset="0"/>
                                        </a:rPr>
                                      </m:ctrlPr>
                                    </m:dPr>
                                    <m:e>
                                      <m:r>
                                        <a:rPr lang="en-US" b="0" i="1">
                                          <a:latin typeface="Cambria Math"/>
                                        </a:rPr>
                                        <m:t>𝑡</m:t>
                                      </m:r>
                                    </m:e>
                                  </m:d>
                                </m:e>
                              </m:d>
                              <m:r>
                                <a:rPr lang="en-US" b="0" i="1">
                                  <a:latin typeface="Cambria Math"/>
                                </a:rPr>
                                <m:t>−</m:t>
                              </m:r>
                              <m:r>
                                <a:rPr lang="en-US" b="0" i="1">
                                  <a:latin typeface="Cambria Math"/>
                                </a:rPr>
                                <m:t>𝐼𝑀</m:t>
                              </m:r>
                              <m:d>
                                <m:dPr>
                                  <m:ctrlPr>
                                    <a:rPr lang="en-US" b="0" i="1">
                                      <a:latin typeface="Cambria Math" panose="02040503050406030204" pitchFamily="18" charset="0"/>
                                    </a:rPr>
                                  </m:ctrlPr>
                                </m:dPr>
                                <m:e>
                                  <m:r>
                                    <a:rPr lang="en-US" b="0" i="1">
                                      <a:latin typeface="Cambria Math"/>
                                    </a:rPr>
                                    <m:t>𝑡</m:t>
                                  </m:r>
                                </m:e>
                              </m:d>
                            </m:e>
                          </m:d>
                        </m:e>
                        <m:sup>
                          <m:r>
                            <a:rPr lang="en-US" b="0" i="1">
                              <a:latin typeface="Cambria Math"/>
                            </a:rPr>
                            <m:t>+</m:t>
                          </m:r>
                        </m:sup>
                      </m:sSup>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show that the Classical Model computes the expected exposure as</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𝐸𝐸</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𝔼</m:t>
                      </m:r>
                      <m:d>
                        <m:dPr>
                          <m:begChr m:val="["/>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𝑄</m:t>
                                      </m:r>
                                    </m:e>
                                    <m:sub>
                                      <m:r>
                                        <a:rPr lang="en-US" b="0" i="1">
                                          <a:latin typeface="Cambria Math"/>
                                        </a:rPr>
                                        <m:t>𝑞</m:t>
                                      </m:r>
                                    </m:sub>
                                  </m:sSub>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𝑅</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𝐼𝑀</m:t>
                                              </m:r>
                                            </m:sub>
                                          </m:sSub>
                                        </m:e>
                                      </m:d>
                                      <m:r>
                                        <a:rPr lang="en-US" b="0" i="1">
                                          <a:latin typeface="Cambria Math"/>
                                        </a:rPr>
                                        <m:t>| </m:t>
                                      </m:r>
                                      <m:sSub>
                                        <m:sSubPr>
                                          <m:ctrlPr>
                                            <a:rPr lang="en-US" b="0" i="1">
                                              <a:latin typeface="Cambria Math" panose="02040503050406030204" pitchFamily="18" charset="0"/>
                                            </a:rPr>
                                          </m:ctrlPr>
                                        </m:sSubPr>
                                        <m:e>
                                          <m:r>
                                            <a:rPr lang="en-US" b="0" i="1">
                                              <a:latin typeface="Cambria Math"/>
                                            </a:rPr>
                                            <m:t>ℱ</m:t>
                                          </m:r>
                                        </m:e>
                                        <m:sub>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sub>
                                      </m:sSub>
                                    </m:e>
                                  </m:d>
                                </m:e>
                              </m:d>
                            </m:e>
                            <m:sup>
                              <m:r>
                                <a:rPr lang="en-US" b="0" i="1">
                                  <a:latin typeface="Cambria Math"/>
                                </a:rPr>
                                <m:t>+</m:t>
                              </m:r>
                            </m:sup>
                          </m:sSup>
                        </m:e>
                      </m:d>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r>
                        <a:rPr lang="en-US" b="0" i="1">
                          <a:latin typeface="Cambria Math"/>
                        </a:rPr>
                        <m:t>=</m:t>
                      </m:r>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𝛿</m:t>
                          </m:r>
                        </m:e>
                        <m:sub>
                          <m:r>
                            <a:rPr lang="en-US" b="0" i="1">
                              <a:latin typeface="Cambria Math"/>
                            </a:rPr>
                            <m:t>𝐶</m:t>
                          </m:r>
                        </m:sub>
                      </m:sSub>
                    </m:oMath>
                  </m:oMathPara>
                </a14:m>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r>
                      <a:rPr lang="en-US" b="0" i="1">
                        <a:latin typeface="Cambria Math"/>
                      </a:rPr>
                      <m:t>𝔼</m:t>
                    </m:r>
                    <m:d>
                      <m:dPr>
                        <m:begChr m:val="["/>
                        <m:endChr m:val="]"/>
                        <m:ctrlPr>
                          <a:rPr lang="en-US" b="0" i="1">
                            <a:latin typeface="Cambria Math" panose="02040503050406030204" pitchFamily="18" charset="0"/>
                          </a:rPr>
                        </m:ctrlPr>
                      </m:dPr>
                      <m:e>
                        <m:r>
                          <a:rPr lang="en-US" b="0" i="1">
                            <a:latin typeface="Cambria Math"/>
                          </a:rPr>
                          <m:t>∙</m:t>
                        </m:r>
                      </m:e>
                    </m:d>
                  </m:oMath>
                </a14:m>
                <a:r>
                  <a:rPr lang="en-US" b="0" dirty="0">
                    <a:latin typeface="+mn-lt"/>
                  </a:rPr>
                  <a:t> is the expectation operator.</a:t>
                </a:r>
              </a:p>
              <a:p>
                <a:pPr marL="530225" lvl="1" indent="-285750">
                  <a:lnSpc>
                    <a:spcPct val="150000"/>
                  </a:lnSpc>
                  <a:buFont typeface="Wingdings" panose="05000000000000000000" pitchFamily="2" charset="2"/>
                  <a:buChar char="q"/>
                </a:pPr>
                <a:r>
                  <a:rPr lang="en-US" b="0" dirty="0">
                    <a:latin typeface="+mn-lt"/>
                  </a:rPr>
                  <a:t>In the absence of IM this expression would be </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𝐸𝐸</m:t>
                          </m:r>
                        </m:e>
                        <m:sub>
                          <m:r>
                            <a:rPr lang="en-US" b="0" i="1">
                              <a:latin typeface="Cambria Math"/>
                            </a:rPr>
                            <m:t>0</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𝔼</m:t>
                      </m:r>
                      <m:d>
                        <m:dPr>
                          <m:begChr m:val="["/>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𝐶</m:t>
                                          </m:r>
                                        </m:sub>
                                      </m:sSub>
                                    </m:e>
                                  </m:d>
                                </m:e>
                              </m:d>
                            </m:e>
                            <m:sup>
                              <m:r>
                                <a:rPr lang="en-US" b="0" i="1">
                                  <a:latin typeface="Cambria Math"/>
                                </a:rPr>
                                <m:t>+</m:t>
                              </m:r>
                            </m:sup>
                          </m:sSup>
                        </m:e>
                      </m:d>
                    </m:oMath>
                  </m:oMathPara>
                </a14:m>
                <a:endParaRPr lang="en-US" b="0" dirty="0">
                  <a:latin typeface="+mn-lt"/>
                </a:endParaRPr>
              </a:p>
              <a:p>
                <a:pPr lvl="2">
                  <a:lnSpc>
                    <a:spcPct val="150000"/>
                  </a:lnSpc>
                  <a:buFont typeface="Wingdings" panose="05000000000000000000" pitchFamily="2" charset="2"/>
                  <a:buChar char="q"/>
                </a:pPr>
                <a:r>
                  <a:rPr lang="en-US" b="0" dirty="0">
                    <a:latin typeface="+mn-lt"/>
                  </a:rPr>
                  <a:t>One of the objectives is to establish meaningful estimates of the IM </a:t>
                </a:r>
                <a:r>
                  <a:rPr lang="en-US" b="0" i="1" dirty="0">
                    <a:latin typeface="+mn-lt"/>
                  </a:rPr>
                  <a:t>Efficiency Ratio</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𝜆</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f>
                        <m:fPr>
                          <m:ctrlPr>
                            <a:rPr lang="en-US" b="0" i="1">
                              <a:latin typeface="Cambria Math" panose="02040503050406030204" pitchFamily="18" charset="0"/>
                            </a:rPr>
                          </m:ctrlPr>
                        </m:fPr>
                        <m:num>
                          <m:r>
                            <a:rPr lang="en-US" b="0" i="1">
                              <a:latin typeface="Cambria Math"/>
                            </a:rPr>
                            <m:t>𝐸𝐸</m:t>
                          </m:r>
                          <m:d>
                            <m:dPr>
                              <m:ctrlPr>
                                <a:rPr lang="en-US" b="0" i="1">
                                  <a:latin typeface="Cambria Math" panose="02040503050406030204" pitchFamily="18" charset="0"/>
                                </a:rPr>
                              </m:ctrlPr>
                            </m:dPr>
                            <m:e>
                              <m:r>
                                <a:rPr lang="en-US" b="0" i="1">
                                  <a:latin typeface="Cambria Math"/>
                                </a:rPr>
                                <m:t>𝑡</m:t>
                              </m:r>
                            </m:e>
                          </m:d>
                        </m:num>
                        <m:den>
                          <m:sSub>
                            <m:sSubPr>
                              <m:ctrlPr>
                                <a:rPr lang="en-US" b="0" i="1">
                                  <a:latin typeface="Cambria Math" panose="02040503050406030204" pitchFamily="18" charset="0"/>
                                </a:rPr>
                              </m:ctrlPr>
                            </m:sSubPr>
                            <m:e>
                              <m:r>
                                <a:rPr lang="en-US" b="0" i="1">
                                  <a:latin typeface="Cambria Math"/>
                                </a:rPr>
                                <m:t>𝐸𝐸</m:t>
                              </m:r>
                            </m:e>
                            <m:sub>
                              <m:r>
                                <a:rPr lang="en-US" b="0" i="1">
                                  <a:latin typeface="Cambria Math"/>
                                </a:rPr>
                                <m:t>0</m:t>
                              </m:r>
                            </m:sub>
                          </m:sSub>
                          <m:d>
                            <m:dPr>
                              <m:ctrlPr>
                                <a:rPr lang="en-US" b="0" i="1">
                                  <a:latin typeface="Cambria Math" panose="02040503050406030204" pitchFamily="18" charset="0"/>
                                </a:rPr>
                              </m:ctrlPr>
                            </m:dPr>
                            <m:e>
                              <m:r>
                                <a:rPr lang="en-US" b="0" i="1">
                                  <a:latin typeface="Cambria Math"/>
                                </a:rPr>
                                <m:t>𝑡</m:t>
                              </m:r>
                            </m:e>
                          </m:d>
                        </m:den>
                      </m:f>
                    </m:oMath>
                  </m:oMathPara>
                </a14:m>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a:stretch>
              </a:blipFill>
            </p:spPr>
            <p:txBody>
              <a:bodyPr/>
              <a:lstStyle/>
              <a:p>
                <a:r>
                  <a:rPr lang="en-US">
                    <a:noFill/>
                  </a:rPr>
                  <a:t> </a:t>
                </a:r>
              </a:p>
            </p:txBody>
          </p:sp>
        </mc:Fallback>
      </mc:AlternateContent>
    </p:spTree>
    <p:extLst>
      <p:ext uri="{BB962C8B-B14F-4D97-AF65-F5344CB8AC3E}">
        <p14:creationId xmlns:p14="http://schemas.microsoft.com/office/powerpoint/2010/main" val="824464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Local Gaussian Approximation - 1</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Portfolio Value following Ito Process</a:t>
                </a:r>
                <a:r>
                  <a:rPr lang="en-US" dirty="0"/>
                  <a:t>:</a:t>
                </a:r>
                <a:r>
                  <a:rPr lang="en-US" b="0" dirty="0">
                    <a:latin typeface="+mn-lt"/>
                  </a:rPr>
                  <a:t> Suppose that the portfolio value </a:t>
                </a:r>
                <a14:m>
                  <m:oMath xmlns:m="http://schemas.openxmlformats.org/officeDocument/2006/math">
                    <m:r>
                      <a:rPr lang="en-US" b="0" i="1">
                        <a:latin typeface="Cambria Math" panose="02040503050406030204" pitchFamily="18" charset="0"/>
                      </a:rPr>
                      <m:t>𝑉</m:t>
                    </m:r>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 follows an Ito process: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𝛥</m:t>
                      </m:r>
                      <m:r>
                        <a:rPr lang="en-US" b="0" i="1">
                          <a:latin typeface="Cambria Math" panose="02040503050406030204" pitchFamily="18" charset="0"/>
                        </a:rPr>
                        <m:t>𝑉</m:t>
                      </m:r>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m:t>
                      </m:r>
                      <m:r>
                        <a:rPr lang="en-US" b="0" i="1">
                          <a:latin typeface="Cambria Math" panose="02040503050406030204" pitchFamily="18" charset="0"/>
                        </a:rPr>
                        <m:t>𝜇</m:t>
                      </m:r>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𝛥</m:t>
                      </m:r>
                      <m:r>
                        <a:rPr lang="en-US" b="0" i="1">
                          <a:latin typeface="Cambria Math" panose="02040503050406030204" pitchFamily="18" charset="0"/>
                        </a:rPr>
                        <m:t>𝑡</m:t>
                      </m:r>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𝑠</m:t>
                          </m:r>
                        </m:e>
                        <m:sup>
                          <m:r>
                            <a:rPr lang="en-US" b="0" i="1">
                              <a:latin typeface="Cambria Math" panose="02040503050406030204" pitchFamily="18" charset="0"/>
                            </a:rPr>
                            <m:t>𝑇</m:t>
                          </m:r>
                        </m:sup>
                      </m:sSup>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𝛥</m:t>
                      </m:r>
                      <m:r>
                        <a:rPr lang="en-US" b="0" i="1">
                          <a:latin typeface="Cambria Math" panose="02040503050406030204" pitchFamily="18" charset="0"/>
                        </a:rPr>
                        <m:t>𝑊</m:t>
                      </m:r>
                      <m:d>
                        <m:dPr>
                          <m:ctrlPr>
                            <a:rPr lang="en-US" b="0" i="1">
                              <a:latin typeface="Cambria Math" panose="02040503050406030204" pitchFamily="18" charset="0"/>
                            </a:rPr>
                          </m:ctrlPr>
                        </m:dPr>
                        <m:e>
                          <m:r>
                            <a:rPr lang="en-US" b="0" i="1">
                              <a:latin typeface="Cambria Math" panose="02040503050406030204" pitchFamily="18" charset="0"/>
                            </a:rPr>
                            <m:t>𝑡</m:t>
                          </m:r>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r>
                      <a:rPr lang="en-US" b="0" i="1">
                        <a:latin typeface="Cambria Math" panose="02040503050406030204" pitchFamily="18" charset="0"/>
                      </a:rPr>
                      <m:t>𝑊</m:t>
                    </m:r>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 is a vector of independent Brownian motions, and </a:t>
                </a:r>
                <a14:m>
                  <m:oMath xmlns:m="http://schemas.openxmlformats.org/officeDocument/2006/math">
                    <m:r>
                      <a:rPr lang="en-US" b="0" i="1">
                        <a:latin typeface="Cambria Math" panose="02040503050406030204" pitchFamily="18" charset="0"/>
                      </a:rPr>
                      <m:t>𝜇</m:t>
                    </m:r>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 and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𝑠</m:t>
                        </m:r>
                      </m:e>
                      <m:sup>
                        <m:r>
                          <a:rPr lang="en-US" b="0" i="1">
                            <a:latin typeface="Cambria Math" panose="02040503050406030204" pitchFamily="18" charset="0"/>
                          </a:rPr>
                          <m:t>𝑇</m:t>
                        </m:r>
                      </m:sup>
                    </m:sSup>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 are well-behaved processes – with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𝑠</m:t>
                        </m:r>
                      </m:e>
                      <m:sup>
                        <m:r>
                          <a:rPr lang="en-US" b="0" i="1">
                            <a:latin typeface="Cambria Math" panose="02040503050406030204" pitchFamily="18" charset="0"/>
                          </a:rPr>
                          <m:t>𝑇</m:t>
                        </m:r>
                      </m:sup>
                    </m:sSup>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 being vector-valued – adapted to </a:t>
                </a:r>
                <a14:m>
                  <m:oMath xmlns:m="http://schemas.openxmlformats.org/officeDocument/2006/math">
                    <m:r>
                      <a:rPr lang="en-US" b="0" i="1">
                        <a:latin typeface="Cambria Math" panose="02040503050406030204" pitchFamily="18" charset="0"/>
                      </a:rPr>
                      <m:t>𝑊</m:t>
                    </m:r>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a:t>
                </a:r>
              </a:p>
              <a:p>
                <a:pPr lvl="2">
                  <a:lnSpc>
                    <a:spcPct val="150000"/>
                  </a:lnSpc>
                  <a:buFont typeface="Wingdings" panose="05000000000000000000" pitchFamily="2" charset="2"/>
                  <a:buChar char="q"/>
                </a:pPr>
                <a:r>
                  <a:rPr lang="en-US" b="0" dirty="0">
                    <a:latin typeface="+mn-lt"/>
                  </a:rPr>
                  <a:t>Notice that both </a:t>
                </a:r>
                <a14:m>
                  <m:oMath xmlns:m="http://schemas.openxmlformats.org/officeDocument/2006/math">
                    <m:r>
                      <a:rPr lang="en-US" b="0" i="1">
                        <a:latin typeface="Cambria Math" panose="02040503050406030204" pitchFamily="18" charset="0"/>
                      </a:rPr>
                      <m:t>𝜇</m:t>
                    </m:r>
                  </m:oMath>
                </a14:m>
                <a:r>
                  <a:rPr lang="en-US" b="0" dirty="0">
                    <a:latin typeface="+mn-lt"/>
                  </a:rPr>
                  <a:t> and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𝑠</m:t>
                        </m:r>
                      </m:e>
                      <m:sup>
                        <m:r>
                          <a:rPr lang="en-US" b="0" i="1">
                            <a:latin typeface="Cambria Math" panose="02040503050406030204" pitchFamily="18" charset="0"/>
                          </a:rPr>
                          <m:t>𝑇</m:t>
                        </m:r>
                      </m:sup>
                    </m:sSup>
                  </m:oMath>
                </a14:m>
                <a:r>
                  <a:rPr lang="en-US" b="0" dirty="0">
                    <a:latin typeface="+mn-lt"/>
                  </a:rPr>
                  <a:t> may depend on the evolution of multiple risk factors prior to time </a:t>
                </a:r>
                <a14:m>
                  <m:oMath xmlns:m="http://schemas.openxmlformats.org/officeDocument/2006/math">
                    <m:r>
                      <a:rPr lang="en-US" b="0" i="1">
                        <a:latin typeface="Cambria Math" panose="02040503050406030204" pitchFamily="18" charset="0"/>
                      </a:rPr>
                      <m:t>𝑡</m:t>
                    </m:r>
                  </m:oMath>
                </a14:m>
                <a:r>
                  <a:rPr lang="en-US" b="0" dirty="0">
                    <a:latin typeface="+mn-lt"/>
                  </a:rPr>
                  <a:t>.</a:t>
                </a:r>
              </a:p>
              <a:p>
                <a:pPr lvl="2">
                  <a:lnSpc>
                    <a:spcPct val="150000"/>
                  </a:lnSpc>
                  <a:buFont typeface="Wingdings" panose="05000000000000000000" pitchFamily="2" charset="2"/>
                  <a:buChar char="q"/>
                </a:pPr>
                <a:r>
                  <a:rPr lang="en-US" b="0" dirty="0">
                    <a:latin typeface="+mn-lt"/>
                  </a:rPr>
                  <a:t>For convenience denote</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𝜎</m:t>
                      </m:r>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m:t>
                      </m:r>
                      <m:d>
                        <m:dPr>
                          <m:begChr m:val="|"/>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0" i="1">
                                  <a:latin typeface="Cambria Math" panose="02040503050406030204" pitchFamily="18" charset="0"/>
                                </a:rPr>
                                <m:t>𝑠</m:t>
                              </m:r>
                            </m:e>
                            <m:sup>
                              <m:r>
                                <a:rPr lang="en-US" b="0" i="1">
                                  <a:latin typeface="Cambria Math" panose="02040503050406030204" pitchFamily="18" charset="0"/>
                                </a:rPr>
                                <m:t>𝑇</m:t>
                              </m:r>
                            </m:sup>
                          </m:sSup>
                          <m:d>
                            <m:dPr>
                              <m:ctrlPr>
                                <a:rPr lang="en-US" b="0" i="1">
                                  <a:latin typeface="Cambria Math" panose="02040503050406030204" pitchFamily="18" charset="0"/>
                                </a:rPr>
                              </m:ctrlPr>
                            </m:dPr>
                            <m:e>
                              <m:r>
                                <a:rPr lang="en-US" b="0" i="1">
                                  <a:latin typeface="Cambria Math" panose="02040503050406030204" pitchFamily="18" charset="0"/>
                                </a:rPr>
                                <m:t>𝑡</m:t>
                              </m:r>
                            </m:e>
                          </m:d>
                        </m:e>
                      </m:d>
                    </m:oMath>
                  </m:oMathPara>
                </a14:m>
                <a:endParaRPr lang="en-US" b="0" dirty="0">
                  <a:latin typeface="+mn-lt"/>
                </a:endParaRPr>
              </a:p>
              <a:p>
                <a:pPr>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Portfolio Increment as a Gaussian</a:t>
                </a:r>
                <a:r>
                  <a:rPr lang="en-US" dirty="0"/>
                  <a:t>:</a:t>
                </a:r>
                <a:r>
                  <a:rPr lang="en-US" b="0" dirty="0">
                    <a:latin typeface="+mn-lt"/>
                  </a:rPr>
                  <a:t> Then, for a sufficiently small horizon </a:t>
                </a:r>
                <a14:m>
                  <m:oMath xmlns:m="http://schemas.openxmlformats.org/officeDocument/2006/math">
                    <m:r>
                      <a:rPr lang="en-US" b="0" i="1">
                        <a:latin typeface="Cambria Math" panose="02040503050406030204" pitchFamily="18" charset="0"/>
                      </a:rPr>
                      <m:t>𝛿</m:t>
                    </m:r>
                  </m:oMath>
                </a14:m>
                <a:r>
                  <a:rPr lang="en-US" b="0" dirty="0">
                    <a:latin typeface="+mn-lt"/>
                  </a:rPr>
                  <a:t>, the increment of the portfolio value over </a:t>
                </a:r>
                <a14:m>
                  <m:oMath xmlns:m="http://schemas.openxmlformats.org/officeDocument/2006/math">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r>
                          <a:rPr lang="en-US" b="0" i="1">
                            <a:latin typeface="Cambria Math" panose="02040503050406030204" pitchFamily="18" charset="0"/>
                          </a:rPr>
                          <m:t>+ </m:t>
                        </m:r>
                        <m:r>
                          <a:rPr lang="en-US" b="0" i="1">
                            <a:latin typeface="Cambria Math" panose="02040503050406030204" pitchFamily="18" charset="0"/>
                          </a:rPr>
                          <m:t>𝛿</m:t>
                        </m:r>
                      </m:e>
                    </m:d>
                  </m:oMath>
                </a14:m>
                <a:r>
                  <a:rPr lang="en-US" b="0" dirty="0">
                    <a:latin typeface="+mn-lt"/>
                  </a:rPr>
                  <a:t> conditional on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ℱ</m:t>
                        </m:r>
                      </m:e>
                      <m:sub>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sub>
                    </m:sSub>
                  </m:oMath>
                </a14:m>
                <a:r>
                  <a:rPr lang="en-US" b="0" dirty="0">
                    <a:latin typeface="+mn-lt"/>
                  </a:rPr>
                  <a:t> is well-approximated by a Gaussian distribution with a mean </a:t>
                </a:r>
                <a14:m>
                  <m:oMath xmlns:m="http://schemas.openxmlformats.org/officeDocument/2006/math">
                    <m:r>
                      <a:rPr lang="en-US" b="0" i="1">
                        <a:latin typeface="Cambria Math" panose="02040503050406030204" pitchFamily="18" charset="0"/>
                      </a:rPr>
                      <m:t>𝜇</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e>
                    </m:d>
                    <m:r>
                      <a:rPr lang="en-US" b="0" i="1">
                        <a:latin typeface="Cambria Math" panose="02040503050406030204" pitchFamily="18" charset="0"/>
                      </a:rPr>
                      <m:t>𝛿</m:t>
                    </m:r>
                  </m:oMath>
                </a14:m>
                <a:r>
                  <a:rPr lang="en-US" b="0" dirty="0">
                    <a:latin typeface="+mn-lt"/>
                  </a:rPr>
                  <a:t> and a standard deviation </a:t>
                </a:r>
                <a14:m>
                  <m:oMath xmlns:m="http://schemas.openxmlformats.org/officeDocument/2006/math">
                    <m:f>
                      <m:fPr>
                        <m:ctrlPr>
                          <a:rPr lang="en-US" b="0" i="1">
                            <a:latin typeface="Cambria Math" panose="02040503050406030204" pitchFamily="18" charset="0"/>
                          </a:rPr>
                        </m:ctrlPr>
                      </m:fPr>
                      <m:num>
                        <m:r>
                          <a:rPr lang="en-US" b="0" i="1">
                            <a:latin typeface="Cambria Math" panose="02040503050406030204" pitchFamily="18" charset="0"/>
                          </a:rPr>
                          <m:t>𝜎</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e>
                        </m:d>
                      </m:num>
                      <m:den>
                        <m:rad>
                          <m:radPr>
                            <m:degHide m:val="on"/>
                            <m:ctrlPr>
                              <a:rPr lang="en-US" b="0" i="1">
                                <a:latin typeface="Cambria Math" panose="02040503050406030204" pitchFamily="18" charset="0"/>
                              </a:rPr>
                            </m:ctrlPr>
                          </m:radPr>
                          <m:deg/>
                          <m:e>
                            <m:r>
                              <a:rPr lang="en-US" b="0" i="1">
                                <a:latin typeface="Cambria Math" panose="02040503050406030204" pitchFamily="18" charset="0"/>
                              </a:rPr>
                              <m:t>𝛿</m:t>
                            </m:r>
                          </m:e>
                        </m:rad>
                      </m:den>
                    </m:f>
                  </m:oMath>
                </a14:m>
                <a:r>
                  <a:rPr lang="en-US" b="0" dirty="0">
                    <a:latin typeface="+mn-lt"/>
                  </a:rPr>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857"/>
                </a:stretch>
              </a:blipFill>
            </p:spPr>
            <p:txBody>
              <a:bodyPr/>
              <a:lstStyle/>
              <a:p>
                <a:r>
                  <a:rPr lang="en-US">
                    <a:noFill/>
                  </a:rPr>
                  <a:t> </a:t>
                </a:r>
              </a:p>
            </p:txBody>
          </p:sp>
        </mc:Fallback>
      </mc:AlternateContent>
    </p:spTree>
    <p:extLst>
      <p:ext uri="{BB962C8B-B14F-4D97-AF65-F5344CB8AC3E}">
        <p14:creationId xmlns:p14="http://schemas.microsoft.com/office/powerpoint/2010/main" val="3949235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Local Gaussian Approximation - 2</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Approximation for the Expected Exposure</a:t>
                </a:r>
                <a:r>
                  <a:rPr lang="en-US" dirty="0"/>
                  <a:t>:</a:t>
                </a:r>
                <a:r>
                  <a:rPr lang="en-US" b="0" dirty="0">
                    <a:latin typeface="+mn-lt"/>
                  </a:rPr>
                  <a:t> Assuming </a:t>
                </a:r>
                <a14:m>
                  <m:oMath xmlns:m="http://schemas.openxmlformats.org/officeDocument/2006/math">
                    <m:r>
                      <a:rPr lang="en-US" b="0" i="1">
                        <a:latin typeface="Cambria Math" panose="02040503050406030204" pitchFamily="18" charset="0"/>
                      </a:rPr>
                      <m:t>𝜎</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e>
                    </m:d>
                    <m:r>
                      <a:rPr lang="en-US" b="0" i="1">
                        <a:latin typeface="Cambria Math" panose="02040503050406030204" pitchFamily="18" charset="0"/>
                      </a:rPr>
                      <m:t>&gt;0</m:t>
                    </m:r>
                  </m:oMath>
                </a14:m>
                <a:r>
                  <a:rPr lang="en-US" b="0" dirty="0">
                    <a:latin typeface="+mn-lt"/>
                  </a:rPr>
                  <a:t> the drift term may be ignored for small </a:t>
                </a:r>
                <a14:m>
                  <m:oMath xmlns:m="http://schemas.openxmlformats.org/officeDocument/2006/math">
                    <m:r>
                      <a:rPr lang="en-US" b="0" i="1">
                        <a:latin typeface="Cambria Math" panose="02040503050406030204" pitchFamily="18" charset="0"/>
                      </a:rPr>
                      <m:t>𝛿</m:t>
                    </m:r>
                  </m:oMath>
                </a14:m>
                <a:r>
                  <a:rPr lang="en-US" b="0" dirty="0">
                    <a:latin typeface="+mn-lt"/>
                  </a:rPr>
                  <a:t>.</a:t>
                </a:r>
              </a:p>
              <a:p>
                <a:pPr marL="530225" lvl="1" indent="-285750">
                  <a:lnSpc>
                    <a:spcPct val="150000"/>
                  </a:lnSpc>
                  <a:buFont typeface="Wingdings" panose="05000000000000000000" pitchFamily="2" charset="2"/>
                  <a:buChar char="q"/>
                </a:pPr>
                <a:r>
                  <a:rPr lang="en-US" b="0" dirty="0">
                    <a:latin typeface="+mn-lt"/>
                  </a:rPr>
                  <a:t>Under the Gaussian approximation above it is then straightforward to approximate the expectation in</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𝐸𝐸</m:t>
                      </m:r>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m:t>
                      </m:r>
                      <m:r>
                        <a:rPr lang="en-US" b="0" i="1">
                          <a:latin typeface="Cambria Math" panose="02040503050406030204" pitchFamily="18" charset="0"/>
                        </a:rPr>
                        <m:t>𝔼</m:t>
                      </m:r>
                      <m:d>
                        <m:dPr>
                          <m:begChr m:val="["/>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0" i="1">
                                      <a:latin typeface="Cambria Math" panose="02040503050406030204" pitchFamily="18" charset="0"/>
                                    </a:rPr>
                                    <m:t>𝑉</m:t>
                                  </m:r>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m:t>
                                  </m:r>
                                  <m:r>
                                    <a:rPr lang="en-US" b="0" i="1">
                                      <a:latin typeface="Cambria Math" panose="02040503050406030204" pitchFamily="18" charset="0"/>
                                    </a:rPr>
                                    <m:t>𝑉</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e>
                                  </m:d>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𝑄</m:t>
                                      </m:r>
                                    </m:e>
                                    <m:sub>
                                      <m:r>
                                        <a:rPr lang="en-US" b="0" i="1">
                                          <a:latin typeface="Cambria Math" panose="02040503050406030204" pitchFamily="18" charset="0"/>
                                        </a:rPr>
                                        <m:t>𝑞</m:t>
                                      </m:r>
                                    </m:sub>
                                  </m:sSub>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𝑉</m:t>
                                          </m:r>
                                        </m:e>
                                        <m:sub>
                                          <m:r>
                                            <a:rPr lang="en-US" b="0" i="1">
                                              <a:latin typeface="Cambria Math" panose="02040503050406030204" pitchFamily="18" charset="0"/>
                                            </a:rPr>
                                            <m:t>𝑅</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𝛿</m:t>
                                              </m:r>
                                            </m:e>
                                            <m:sub>
                                              <m:r>
                                                <a:rPr lang="en-US" b="0" i="1">
                                                  <a:latin typeface="Cambria Math" panose="02040503050406030204" pitchFamily="18" charset="0"/>
                                                </a:rPr>
                                                <m:t>𝐼𝑀</m:t>
                                              </m:r>
                                            </m:sub>
                                          </m:sSub>
                                        </m:e>
                                      </m:d>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ℱ</m:t>
                                          </m:r>
                                        </m:e>
                                        <m:sub>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sub>
                                      </m:sSub>
                                    </m:e>
                                  </m:d>
                                </m:e>
                              </m:d>
                            </m:e>
                            <m:sup>
                              <m:r>
                                <a:rPr lang="en-US" b="0" i="1">
                                  <a:latin typeface="Cambria Math" panose="02040503050406030204" pitchFamily="18" charset="0"/>
                                </a:rPr>
                                <m:t>+</m:t>
                              </m:r>
                            </m:sup>
                          </m:sSup>
                        </m:e>
                      </m:d>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𝛿</m:t>
                          </m:r>
                        </m:e>
                        <m:sub>
                          <m:r>
                            <a:rPr lang="en-US" b="0" i="1">
                              <a:latin typeface="Cambria Math" panose="02040503050406030204" pitchFamily="18" charset="0"/>
                            </a:rPr>
                            <m:t>𝐶</m:t>
                          </m:r>
                        </m:sub>
                      </m:sSub>
                    </m:oMath>
                  </m:oMathPara>
                </a14:m>
                <a:endParaRPr lang="en-US" b="0" dirty="0">
                  <a:latin typeface="+mn-lt"/>
                </a:endParaRPr>
              </a:p>
              <a:p>
                <a:pPr marL="549275" lvl="4" indent="0">
                  <a:lnSpc>
                    <a:spcPct val="150000"/>
                  </a:lnSpc>
                  <a:buNone/>
                </a:pPr>
                <a:r>
                  <a:rPr lang="en-US" b="0" dirty="0">
                    <a:latin typeface="+mn-lt"/>
                  </a:rPr>
                  <a:t>in the closed form</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𝐸𝐸</m:t>
                      </m:r>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m:t>
                      </m:r>
                      <m:r>
                        <a:rPr lang="en-US" b="0" i="1">
                          <a:latin typeface="Cambria Math" panose="02040503050406030204" pitchFamily="18" charset="0"/>
                        </a:rPr>
                        <m:t>𝔼</m:t>
                      </m:r>
                      <m:d>
                        <m:dPr>
                          <m:begChr m:val="["/>
                          <m:endChr m:val="]"/>
                          <m:ctrlPr>
                            <a:rPr lang="en-US" b="0" i="1">
                              <a:latin typeface="Cambria Math" panose="02040503050406030204" pitchFamily="18" charset="0"/>
                            </a:rPr>
                          </m:ctrlPr>
                        </m:dPr>
                        <m:e>
                          <m:r>
                            <a:rPr lang="en-US" b="0" i="1">
                              <a:latin typeface="Cambria Math" panose="02040503050406030204" pitchFamily="18" charset="0"/>
                            </a:rPr>
                            <m:t>𝜎</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e>
                          </m:d>
                        </m:e>
                      </m:d>
                      <m:rad>
                        <m:radPr>
                          <m:degHide m:val="on"/>
                          <m:ctrlPr>
                            <a:rPr lang="en-US" b="0" i="1">
                              <a:latin typeface="Cambria Math" panose="02040503050406030204" pitchFamily="18" charset="0"/>
                            </a:rPr>
                          </m:ctrlPr>
                        </m:radPr>
                        <m:deg/>
                        <m:e>
                          <m:sSub>
                            <m:sSubPr>
                              <m:ctrlPr>
                                <a:rPr lang="en-US" b="0" i="1">
                                  <a:latin typeface="Cambria Math" panose="02040503050406030204" pitchFamily="18" charset="0"/>
                                </a:rPr>
                              </m:ctrlPr>
                            </m:sSubPr>
                            <m:e>
                              <m:r>
                                <a:rPr lang="en-US" b="0" i="1">
                                  <a:latin typeface="Cambria Math" panose="02040503050406030204" pitchFamily="18" charset="0"/>
                                </a:rPr>
                                <m:t>𝛿</m:t>
                              </m:r>
                            </m:e>
                            <m:sub>
                              <m:r>
                                <a:rPr lang="en-US" b="0" i="1">
                                  <a:latin typeface="Cambria Math" panose="02040503050406030204" pitchFamily="18" charset="0"/>
                                </a:rPr>
                                <m:t>𝐶</m:t>
                              </m:r>
                            </m:sub>
                          </m:sSub>
                        </m:e>
                      </m:rad>
                      <m:d>
                        <m:dPr>
                          <m:begChr m:val="["/>
                          <m:endChr m:val="]"/>
                          <m:ctrlPr>
                            <a:rPr lang="en-US" b="0" i="1">
                              <a:latin typeface="Cambria Math" panose="02040503050406030204" pitchFamily="18" charset="0"/>
                            </a:rPr>
                          </m:ctrlPr>
                        </m:dPr>
                        <m:e>
                          <m:r>
                            <a:rPr lang="en-US" b="0" i="1">
                              <a:latin typeface="Cambria Math" panose="02040503050406030204" pitchFamily="18" charset="0"/>
                            </a:rPr>
                            <m:t>𝜙</m:t>
                          </m:r>
                          <m:d>
                            <m:dPr>
                              <m:ctrlPr>
                                <a:rPr lang="en-US" b="0" i="1">
                                  <a:latin typeface="Cambria Math" panose="02040503050406030204" pitchFamily="18" charset="0"/>
                                </a:rPr>
                              </m:ctrlPr>
                            </m:dPr>
                            <m:e>
                              <m:r>
                                <a:rPr lang="en-US" b="0" i="1">
                                  <a:latin typeface="Cambria Math" panose="02040503050406030204" pitchFamily="18" charset="0"/>
                                </a:rPr>
                                <m:t>𝑧</m:t>
                              </m:r>
                              <m:d>
                                <m:dPr>
                                  <m:ctrlPr>
                                    <a:rPr lang="en-US" b="0" i="1">
                                      <a:latin typeface="Cambria Math" panose="02040503050406030204" pitchFamily="18" charset="0"/>
                                    </a:rPr>
                                  </m:ctrlPr>
                                </m:dPr>
                                <m:e>
                                  <m:r>
                                    <a:rPr lang="en-US" b="0" i="1">
                                      <a:latin typeface="Cambria Math" panose="02040503050406030204" pitchFamily="18" charset="0"/>
                                    </a:rPr>
                                    <m:t>𝑞</m:t>
                                  </m:r>
                                </m:e>
                              </m:d>
                            </m:e>
                          </m:d>
                          <m:r>
                            <a:rPr lang="en-US" b="0" i="1">
                              <a:latin typeface="Cambria Math" panose="02040503050406030204" pitchFamily="18" charset="0"/>
                            </a:rPr>
                            <m:t>−</m:t>
                          </m:r>
                          <m:r>
                            <a:rPr lang="en-US" b="0" i="1">
                              <a:latin typeface="Cambria Math" panose="02040503050406030204" pitchFamily="18" charset="0"/>
                            </a:rPr>
                            <m:t>𝑧</m:t>
                          </m:r>
                          <m:d>
                            <m:dPr>
                              <m:ctrlPr>
                                <a:rPr lang="en-US" b="0" i="1">
                                  <a:latin typeface="Cambria Math" panose="02040503050406030204" pitchFamily="18" charset="0"/>
                                </a:rPr>
                              </m:ctrlPr>
                            </m:dPr>
                            <m:e>
                              <m:r>
                                <a:rPr lang="en-US" b="0" i="1">
                                  <a:latin typeface="Cambria Math" panose="02040503050406030204" pitchFamily="18" charset="0"/>
                                </a:rPr>
                                <m:t>𝑞</m:t>
                              </m:r>
                            </m:e>
                          </m:d>
                          <m:r>
                            <m:rPr>
                              <m:sty m:val="p"/>
                            </m:rPr>
                            <a:rPr lang="en-US" b="0">
                              <a:latin typeface="Cambria Math" panose="02040503050406030204" pitchFamily="18" charset="0"/>
                            </a:rPr>
                            <m:t>Φ</m:t>
                          </m:r>
                          <m:d>
                            <m:dPr>
                              <m:ctrlPr>
                                <a:rPr lang="en-US" b="0" i="1">
                                  <a:latin typeface="Cambria Math" panose="02040503050406030204" pitchFamily="18" charset="0"/>
                                </a:rPr>
                              </m:ctrlPr>
                            </m:dPr>
                            <m:e>
                              <m:r>
                                <a:rPr lang="en-US" b="0" i="1">
                                  <a:latin typeface="Cambria Math" panose="02040503050406030204" pitchFamily="18" charset="0"/>
                                </a:rPr>
                                <m:t>−</m:t>
                              </m:r>
                              <m:r>
                                <a:rPr lang="en-US" b="0" i="1">
                                  <a:latin typeface="Cambria Math" panose="02040503050406030204" pitchFamily="18" charset="0"/>
                                </a:rPr>
                                <m:t>𝑧</m:t>
                              </m:r>
                              <m:d>
                                <m:dPr>
                                  <m:ctrlPr>
                                    <a:rPr lang="en-US" b="0" i="1">
                                      <a:latin typeface="Cambria Math" panose="02040503050406030204" pitchFamily="18" charset="0"/>
                                    </a:rPr>
                                  </m:ctrlPr>
                                </m:dPr>
                                <m:e>
                                  <m:r>
                                    <a:rPr lang="en-US" b="0" i="1">
                                      <a:latin typeface="Cambria Math" panose="02040503050406030204" pitchFamily="18" charset="0"/>
                                    </a:rPr>
                                    <m:t>𝑞</m:t>
                                  </m:r>
                                </m:e>
                              </m:d>
                            </m:e>
                          </m:d>
                        </m:e>
                      </m:d>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𝑧</m:t>
                      </m:r>
                      <m:d>
                        <m:dPr>
                          <m:ctrlPr>
                            <a:rPr lang="en-US" b="0" i="1">
                              <a:latin typeface="Cambria Math" panose="02040503050406030204" pitchFamily="18" charset="0"/>
                            </a:rPr>
                          </m:ctrlPr>
                        </m:dPr>
                        <m:e>
                          <m:r>
                            <a:rPr lang="en-US" b="0" i="1">
                              <a:latin typeface="Cambria Math" panose="02040503050406030204" pitchFamily="18" charset="0"/>
                            </a:rPr>
                            <m:t>𝑞</m:t>
                          </m:r>
                        </m:e>
                      </m:d>
                      <m:r>
                        <a:rPr lang="en-US" b="0" i="1">
                          <a:latin typeface="Cambria Math" panose="02040503050406030204" pitchFamily="18" charset="0"/>
                        </a:rPr>
                        <m:t>≜</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0" i="1">
                                      <a:latin typeface="Cambria Math" panose="02040503050406030204" pitchFamily="18" charset="0"/>
                                    </a:rPr>
                                    <m:t>𝛿</m:t>
                                  </m:r>
                                </m:e>
                                <m:sub>
                                  <m:r>
                                    <a:rPr lang="en-US" b="0" i="1">
                                      <a:latin typeface="Cambria Math" panose="02040503050406030204" pitchFamily="18" charset="0"/>
                                    </a:rPr>
                                    <m:t>𝐼𝑀</m:t>
                                  </m:r>
                                </m:sub>
                              </m:sSub>
                            </m:num>
                            <m:den>
                              <m:sSub>
                                <m:sSubPr>
                                  <m:ctrlPr>
                                    <a:rPr lang="en-US" b="0" i="1">
                                      <a:latin typeface="Cambria Math" panose="02040503050406030204" pitchFamily="18" charset="0"/>
                                    </a:rPr>
                                  </m:ctrlPr>
                                </m:sSubPr>
                                <m:e>
                                  <m:r>
                                    <a:rPr lang="en-US" b="0" i="1">
                                      <a:latin typeface="Cambria Math" panose="02040503050406030204" pitchFamily="18" charset="0"/>
                                    </a:rPr>
                                    <m:t>𝛿</m:t>
                                  </m:r>
                                </m:e>
                                <m:sub>
                                  <m:r>
                                    <a:rPr lang="en-US" b="0" i="1">
                                      <a:latin typeface="Cambria Math" panose="02040503050406030204" pitchFamily="18" charset="0"/>
                                    </a:rPr>
                                    <m:t>𝐶</m:t>
                                  </m:r>
                                </m:sub>
                              </m:sSub>
                            </m:den>
                          </m:f>
                        </m:e>
                      </m:rad>
                      <m:sSup>
                        <m:sSupPr>
                          <m:ctrlPr>
                            <a:rPr lang="en-US" b="0" i="1">
                              <a:latin typeface="Cambria Math" panose="02040503050406030204" pitchFamily="18" charset="0"/>
                            </a:rPr>
                          </m:ctrlPr>
                        </m:sSupPr>
                        <m:e>
                          <m:r>
                            <m:rPr>
                              <m:sty m:val="p"/>
                            </m:rPr>
                            <a:rPr lang="en-US" b="0">
                              <a:latin typeface="Cambria Math" panose="02040503050406030204" pitchFamily="18" charset="0"/>
                            </a:rPr>
                            <m:t>Φ</m:t>
                          </m:r>
                        </m:e>
                        <m:sup>
                          <m:r>
                            <a:rPr lang="en-US" b="0" i="1">
                              <a:latin typeface="Cambria Math" panose="02040503050406030204" pitchFamily="18" charset="0"/>
                            </a:rPr>
                            <m:t>−1</m:t>
                          </m:r>
                        </m:sup>
                      </m:sSup>
                      <m:d>
                        <m:dPr>
                          <m:ctrlPr>
                            <a:rPr lang="en-US" b="0" i="1">
                              <a:latin typeface="Cambria Math" panose="02040503050406030204" pitchFamily="18" charset="0"/>
                            </a:rPr>
                          </m:ctrlPr>
                        </m:dPr>
                        <m:e>
                          <m:r>
                            <a:rPr lang="en-US" b="0" i="1">
                              <a:latin typeface="Cambria Math" panose="02040503050406030204" pitchFamily="18" charset="0"/>
                            </a:rPr>
                            <m:t>𝑞</m:t>
                          </m:r>
                        </m:e>
                      </m:d>
                    </m:oMath>
                  </m:oMathPara>
                </a14:m>
                <a:endParaRPr lang="en-US" b="0" dirty="0">
                  <a:latin typeface="+mn-lt"/>
                </a:endParaRPr>
              </a:p>
              <a:p>
                <a:pPr>
                  <a:lnSpc>
                    <a:spcPct val="150000"/>
                  </a:lnSpc>
                </a:pPr>
                <a:endParaRPr lang="en-US" b="0" dirty="0">
                  <a:latin typeface="+mn-lt"/>
                </a:endParaRPr>
              </a:p>
              <a:p>
                <a:pPr marL="549275" lvl="4" indent="0">
                  <a:lnSpc>
                    <a:spcPct val="150000"/>
                  </a:lnSpc>
                  <a:buNone/>
                </a:pPr>
                <a:r>
                  <a:rPr lang="en-US" b="0" dirty="0">
                    <a:latin typeface="+mn-lt"/>
                  </a:rPr>
                  <a:t>where </a:t>
                </a:r>
                <a14:m>
                  <m:oMath xmlns:m="http://schemas.openxmlformats.org/officeDocument/2006/math">
                    <m:r>
                      <a:rPr lang="en-US" b="0" i="1">
                        <a:latin typeface="Cambria Math" panose="02040503050406030204" pitchFamily="18" charset="0"/>
                      </a:rPr>
                      <m:t>𝜙</m:t>
                    </m:r>
                  </m:oMath>
                </a14:m>
                <a:r>
                  <a:rPr lang="en-US" b="0" dirty="0">
                    <a:latin typeface="+mn-lt"/>
                  </a:rPr>
                  <a:t> and </a:t>
                </a:r>
                <a14:m>
                  <m:oMath xmlns:m="http://schemas.openxmlformats.org/officeDocument/2006/math">
                    <m:r>
                      <m:rPr>
                        <m:sty m:val="p"/>
                      </m:rPr>
                      <a:rPr lang="en-US" b="0">
                        <a:latin typeface="Cambria Math" panose="02040503050406030204" pitchFamily="18" charset="0"/>
                      </a:rPr>
                      <m:t>Φ</m:t>
                    </m:r>
                  </m:oMath>
                </a14:m>
                <a:r>
                  <a:rPr lang="en-US" b="0" dirty="0">
                    <a:latin typeface="+mn-lt"/>
                  </a:rPr>
                  <a:t> are the standard Gaussian PDF and CDF, respectively.</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a:stretch>
              </a:blipFill>
            </p:spPr>
            <p:txBody>
              <a:bodyPr/>
              <a:lstStyle/>
              <a:p>
                <a:r>
                  <a:rPr lang="en-US">
                    <a:noFill/>
                  </a:rPr>
                  <a:t> </a:t>
                </a:r>
              </a:p>
            </p:txBody>
          </p:sp>
        </mc:Fallback>
      </mc:AlternateContent>
    </p:spTree>
    <p:extLst>
      <p:ext uri="{BB962C8B-B14F-4D97-AF65-F5344CB8AC3E}">
        <p14:creationId xmlns:p14="http://schemas.microsoft.com/office/powerpoint/2010/main" val="1643186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Local Gaussian Approximation - 3</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Expression for </a:t>
                </a:r>
                <a:r>
                  <a:rPr lang="en-US" i="1" u="sng" dirty="0"/>
                  <a:t>IM Efficiency Ratio</a:t>
                </a:r>
                <a:r>
                  <a:rPr lang="en-US" dirty="0"/>
                  <a:t>:</a:t>
                </a:r>
                <a:r>
                  <a:rPr lang="en-US" b="0" dirty="0">
                    <a:latin typeface="+mn-lt"/>
                  </a:rPr>
                  <a:t> Similarly</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𝐸𝐸</m:t>
                          </m:r>
                        </m:e>
                        <m:sub>
                          <m:r>
                            <a:rPr lang="en-US" b="0" i="1">
                              <a:latin typeface="Cambria Math" panose="02040503050406030204" pitchFamily="18" charset="0"/>
                            </a:rPr>
                            <m:t>0</m:t>
                          </m:r>
                        </m:sub>
                      </m:sSub>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m:t>
                      </m:r>
                      <m:r>
                        <a:rPr lang="en-US" b="0" i="1">
                          <a:latin typeface="Cambria Math" panose="02040503050406030204" pitchFamily="18" charset="0"/>
                        </a:rPr>
                        <m:t>𝔼</m:t>
                      </m:r>
                      <m:d>
                        <m:dPr>
                          <m:begChr m:val="["/>
                          <m:endChr m:val="]"/>
                          <m:ctrlPr>
                            <a:rPr lang="en-US" b="0" i="1">
                              <a:latin typeface="Cambria Math" panose="02040503050406030204" pitchFamily="18" charset="0"/>
                            </a:rPr>
                          </m:ctrlPr>
                        </m:dPr>
                        <m:e>
                          <m:r>
                            <a:rPr lang="en-US" b="0" i="1">
                              <a:latin typeface="Cambria Math" panose="02040503050406030204" pitchFamily="18" charset="0"/>
                            </a:rPr>
                            <m:t>𝜎</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𝐶</m:t>
                                  </m:r>
                                </m:sub>
                              </m:sSub>
                            </m:e>
                          </m:d>
                        </m:e>
                      </m:d>
                      <m:rad>
                        <m:radPr>
                          <m:degHide m:val="on"/>
                          <m:ctrlPr>
                            <a:rPr lang="en-US" b="0" i="1">
                              <a:latin typeface="Cambria Math" panose="02040503050406030204" pitchFamily="18" charset="0"/>
                            </a:rPr>
                          </m:ctrlPr>
                        </m:radPr>
                        <m:deg/>
                        <m:e>
                          <m:sSub>
                            <m:sSubPr>
                              <m:ctrlPr>
                                <a:rPr lang="en-US" b="0" i="1">
                                  <a:latin typeface="Cambria Math" panose="02040503050406030204" pitchFamily="18" charset="0"/>
                                </a:rPr>
                              </m:ctrlPr>
                            </m:sSubPr>
                            <m:e>
                              <m:r>
                                <a:rPr lang="en-US" b="0" i="1">
                                  <a:latin typeface="Cambria Math" panose="02040503050406030204" pitchFamily="18" charset="0"/>
                                </a:rPr>
                                <m:t>𝛿</m:t>
                              </m:r>
                            </m:e>
                            <m:sub>
                              <m:r>
                                <a:rPr lang="en-US" b="0" i="1">
                                  <a:latin typeface="Cambria Math" panose="02040503050406030204" pitchFamily="18" charset="0"/>
                                </a:rPr>
                                <m:t>𝐶</m:t>
                              </m:r>
                            </m:sub>
                          </m:sSub>
                        </m:e>
                      </m:rad>
                      <m:r>
                        <a:rPr lang="en-US" b="0" i="1">
                          <a:latin typeface="Cambria Math" panose="02040503050406030204" pitchFamily="18" charset="0"/>
                        </a:rPr>
                        <m:t>𝜙</m:t>
                      </m:r>
                      <m:d>
                        <m:dPr>
                          <m:ctrlPr>
                            <a:rPr lang="en-US" b="0" i="1">
                              <a:latin typeface="Cambria Math" panose="02040503050406030204" pitchFamily="18" charset="0"/>
                            </a:rPr>
                          </m:ctrlPr>
                        </m:dPr>
                        <m:e>
                          <m:r>
                            <a:rPr lang="en-US" b="0" i="1">
                              <a:latin typeface="Cambria Math" panose="02040503050406030204" pitchFamily="18" charset="0"/>
                            </a:rPr>
                            <m:t>0</m:t>
                          </m:r>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so that </a:t>
                </a:r>
                <a14:m>
                  <m:oMath xmlns:m="http://schemas.openxmlformats.org/officeDocument/2006/math">
                    <m:r>
                      <a:rPr lang="en-US" b="0" i="1">
                        <a:latin typeface="Cambria Math" panose="02040503050406030204" pitchFamily="18" charset="0"/>
                      </a:rPr>
                      <m:t>𝜆</m:t>
                    </m:r>
                  </m:oMath>
                </a14:m>
                <a:r>
                  <a:rPr lang="en-US" b="0" dirty="0">
                    <a:latin typeface="+mn-lt"/>
                  </a:rPr>
                  <a:t> in</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𝜆</m:t>
                      </m:r>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m:t>
                      </m:r>
                      <m:f>
                        <m:fPr>
                          <m:ctrlPr>
                            <a:rPr lang="en-US" b="0" i="1">
                              <a:latin typeface="Cambria Math" panose="02040503050406030204" pitchFamily="18" charset="0"/>
                            </a:rPr>
                          </m:ctrlPr>
                        </m:fPr>
                        <m:num>
                          <m:r>
                            <a:rPr lang="en-US" b="0" i="1">
                              <a:latin typeface="Cambria Math" panose="02040503050406030204" pitchFamily="18" charset="0"/>
                            </a:rPr>
                            <m:t>𝐸𝐸</m:t>
                          </m:r>
                          <m:d>
                            <m:dPr>
                              <m:ctrlPr>
                                <a:rPr lang="en-US" b="0" i="1">
                                  <a:latin typeface="Cambria Math" panose="02040503050406030204" pitchFamily="18" charset="0"/>
                                </a:rPr>
                              </m:ctrlPr>
                            </m:dPr>
                            <m:e>
                              <m:r>
                                <a:rPr lang="en-US" b="0" i="1">
                                  <a:latin typeface="Cambria Math" panose="02040503050406030204" pitchFamily="18" charset="0"/>
                                </a:rPr>
                                <m:t>𝑡</m:t>
                              </m:r>
                            </m:e>
                          </m:d>
                        </m:num>
                        <m:den>
                          <m:sSub>
                            <m:sSubPr>
                              <m:ctrlPr>
                                <a:rPr lang="en-US" b="0" i="1">
                                  <a:latin typeface="Cambria Math" panose="02040503050406030204" pitchFamily="18" charset="0"/>
                                </a:rPr>
                              </m:ctrlPr>
                            </m:sSubPr>
                            <m:e>
                              <m:r>
                                <a:rPr lang="en-US" b="0" i="1">
                                  <a:latin typeface="Cambria Math" panose="02040503050406030204" pitchFamily="18" charset="0"/>
                                </a:rPr>
                                <m:t>𝐸𝐸</m:t>
                              </m:r>
                            </m:e>
                            <m:sub>
                              <m:r>
                                <a:rPr lang="en-US" b="0" i="1">
                                  <a:latin typeface="Cambria Math" panose="02040503050406030204" pitchFamily="18" charset="0"/>
                                </a:rPr>
                                <m:t>0</m:t>
                              </m:r>
                            </m:sub>
                          </m:sSub>
                          <m:d>
                            <m:dPr>
                              <m:ctrlPr>
                                <a:rPr lang="en-US" b="0" i="1">
                                  <a:latin typeface="Cambria Math" panose="02040503050406030204" pitchFamily="18" charset="0"/>
                                </a:rPr>
                              </m:ctrlPr>
                            </m:dPr>
                            <m:e>
                              <m:r>
                                <a:rPr lang="en-US" b="0" i="1">
                                  <a:latin typeface="Cambria Math" panose="02040503050406030204" pitchFamily="18" charset="0"/>
                                </a:rPr>
                                <m:t>𝑡</m:t>
                              </m:r>
                            </m:e>
                          </m:d>
                        </m:den>
                      </m:f>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is approximated by</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𝜆</m:t>
                      </m:r>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m:t>
                      </m:r>
                      <m:f>
                        <m:fPr>
                          <m:ctrlPr>
                            <a:rPr lang="en-US" b="0" i="1">
                              <a:latin typeface="Cambria Math" panose="02040503050406030204" pitchFamily="18" charset="0"/>
                            </a:rPr>
                          </m:ctrlPr>
                        </m:fPr>
                        <m:num>
                          <m:r>
                            <a:rPr lang="en-US" b="0" i="1">
                              <a:latin typeface="Cambria Math" panose="02040503050406030204" pitchFamily="18" charset="0"/>
                            </a:rPr>
                            <m:t>𝜙</m:t>
                          </m:r>
                          <m:d>
                            <m:dPr>
                              <m:ctrlPr>
                                <a:rPr lang="en-US" b="0" i="1">
                                  <a:latin typeface="Cambria Math" panose="02040503050406030204" pitchFamily="18" charset="0"/>
                                </a:rPr>
                              </m:ctrlPr>
                            </m:dPr>
                            <m:e>
                              <m:r>
                                <a:rPr lang="en-US" b="0" i="1">
                                  <a:latin typeface="Cambria Math" panose="02040503050406030204" pitchFamily="18" charset="0"/>
                                </a:rPr>
                                <m:t>𝑧</m:t>
                              </m:r>
                              <m:d>
                                <m:dPr>
                                  <m:ctrlPr>
                                    <a:rPr lang="en-US" b="0" i="1">
                                      <a:latin typeface="Cambria Math" panose="02040503050406030204" pitchFamily="18" charset="0"/>
                                    </a:rPr>
                                  </m:ctrlPr>
                                </m:dPr>
                                <m:e>
                                  <m:r>
                                    <a:rPr lang="en-US" b="0" i="1">
                                      <a:latin typeface="Cambria Math" panose="02040503050406030204" pitchFamily="18" charset="0"/>
                                    </a:rPr>
                                    <m:t>𝑞</m:t>
                                  </m:r>
                                </m:e>
                              </m:d>
                            </m:e>
                          </m:d>
                          <m:r>
                            <a:rPr lang="en-US" b="0" i="1">
                              <a:latin typeface="Cambria Math" panose="02040503050406030204" pitchFamily="18" charset="0"/>
                            </a:rPr>
                            <m:t>−</m:t>
                          </m:r>
                          <m:r>
                            <a:rPr lang="en-US" b="0" i="1">
                              <a:latin typeface="Cambria Math" panose="02040503050406030204" pitchFamily="18" charset="0"/>
                            </a:rPr>
                            <m:t>𝑧</m:t>
                          </m:r>
                          <m:d>
                            <m:dPr>
                              <m:ctrlPr>
                                <a:rPr lang="en-US" b="0" i="1">
                                  <a:latin typeface="Cambria Math" panose="02040503050406030204" pitchFamily="18" charset="0"/>
                                </a:rPr>
                              </m:ctrlPr>
                            </m:dPr>
                            <m:e>
                              <m:r>
                                <a:rPr lang="en-US" b="0" i="1">
                                  <a:latin typeface="Cambria Math" panose="02040503050406030204" pitchFamily="18" charset="0"/>
                                </a:rPr>
                                <m:t>𝑞</m:t>
                              </m:r>
                            </m:e>
                          </m:d>
                          <m:r>
                            <m:rPr>
                              <m:sty m:val="p"/>
                            </m:rPr>
                            <a:rPr lang="en-US" b="0">
                              <a:latin typeface="Cambria Math" panose="02040503050406030204" pitchFamily="18" charset="0"/>
                            </a:rPr>
                            <m:t>Φ</m:t>
                          </m:r>
                          <m:d>
                            <m:dPr>
                              <m:ctrlPr>
                                <a:rPr lang="en-US" b="0" i="1">
                                  <a:latin typeface="Cambria Math" panose="02040503050406030204" pitchFamily="18" charset="0"/>
                                </a:rPr>
                              </m:ctrlPr>
                            </m:dPr>
                            <m:e>
                              <m:r>
                                <a:rPr lang="en-US" b="0" i="1">
                                  <a:latin typeface="Cambria Math" panose="02040503050406030204" pitchFamily="18" charset="0"/>
                                </a:rPr>
                                <m:t>−</m:t>
                              </m:r>
                              <m:r>
                                <a:rPr lang="en-US" b="0" i="1">
                                  <a:latin typeface="Cambria Math" panose="02040503050406030204" pitchFamily="18" charset="0"/>
                                </a:rPr>
                                <m:t>𝑧</m:t>
                              </m:r>
                              <m:d>
                                <m:dPr>
                                  <m:ctrlPr>
                                    <a:rPr lang="en-US" b="0" i="1">
                                      <a:latin typeface="Cambria Math" panose="02040503050406030204" pitchFamily="18" charset="0"/>
                                    </a:rPr>
                                  </m:ctrlPr>
                                </m:dPr>
                                <m:e>
                                  <m:r>
                                    <a:rPr lang="en-US" b="0" i="1">
                                      <a:latin typeface="Cambria Math" panose="02040503050406030204" pitchFamily="18" charset="0"/>
                                    </a:rPr>
                                    <m:t>𝑞</m:t>
                                  </m:r>
                                </m:e>
                              </m:d>
                            </m:e>
                          </m:d>
                        </m:num>
                        <m:den>
                          <m:r>
                            <a:rPr lang="en-US" b="0" i="1">
                              <a:latin typeface="Cambria Math" panose="02040503050406030204" pitchFamily="18" charset="0"/>
                            </a:rPr>
                            <m:t>𝜙</m:t>
                          </m:r>
                          <m:d>
                            <m:dPr>
                              <m:ctrlPr>
                                <a:rPr lang="en-US" b="0" i="1">
                                  <a:latin typeface="Cambria Math" panose="02040503050406030204" pitchFamily="18" charset="0"/>
                                </a:rPr>
                              </m:ctrlPr>
                            </m:dPr>
                            <m:e>
                              <m:r>
                                <a:rPr lang="en-US" b="0" i="1">
                                  <a:latin typeface="Cambria Math" panose="02040503050406030204" pitchFamily="18" charset="0"/>
                                </a:rPr>
                                <m:t>0</m:t>
                              </m:r>
                            </m:e>
                          </m:d>
                        </m:den>
                      </m:f>
                    </m:oMath>
                  </m:oMathPara>
                </a14:m>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a:stretch>
              </a:blipFill>
            </p:spPr>
            <p:txBody>
              <a:bodyPr/>
              <a:lstStyle/>
              <a:p>
                <a:r>
                  <a:rPr lang="en-US">
                    <a:noFill/>
                  </a:rPr>
                  <a:t> </a:t>
                </a:r>
              </a:p>
            </p:txBody>
          </p:sp>
        </mc:Fallback>
      </mc:AlternateContent>
    </p:spTree>
    <p:extLst>
      <p:ext uri="{BB962C8B-B14F-4D97-AF65-F5344CB8AC3E}">
        <p14:creationId xmlns:p14="http://schemas.microsoft.com/office/powerpoint/2010/main" val="308912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Introduction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Collateralization based on Variation Margin</a:t>
            </a:r>
            <a:r>
              <a:rPr lang="en-US" dirty="0"/>
              <a:t>:</a:t>
            </a:r>
            <a:r>
              <a:rPr lang="en-US" b="0" dirty="0">
                <a:latin typeface="+mn-lt"/>
              </a:rPr>
              <a:t>  Collateralization has long been a way of mitigating counterparty risk in OTC bilateral trading.</a:t>
            </a:r>
          </a:p>
          <a:p>
            <a:pPr marL="530225" lvl="1" indent="-285750">
              <a:lnSpc>
                <a:spcPct val="150000"/>
              </a:lnSpc>
              <a:buFont typeface="Wingdings" panose="05000000000000000000" pitchFamily="2" charset="2"/>
              <a:buChar char="q"/>
            </a:pPr>
            <a:r>
              <a:rPr lang="en-US" b="0" dirty="0">
                <a:latin typeface="+mn-lt"/>
              </a:rPr>
              <a:t>The most common collateral mechanism is </a:t>
            </a:r>
            <a:r>
              <a:rPr lang="en-US" b="0" i="1" dirty="0">
                <a:latin typeface="+mn-lt"/>
              </a:rPr>
              <a:t>variation margin</a:t>
            </a:r>
            <a:r>
              <a:rPr lang="en-US" b="0" dirty="0">
                <a:latin typeface="+mn-lt"/>
              </a:rPr>
              <a:t> (VM) which aims to keep the threshold gap between portfolio value and posted collateral below a certain, possibly stochastic, threshold.</a:t>
            </a:r>
          </a:p>
          <a:p>
            <a:pPr marL="285750" lvl="0" indent="-285750">
              <a:lnSpc>
                <a:spcPct val="150000"/>
              </a:lnSpc>
              <a:buFont typeface="Wingdings" panose="05000000000000000000" pitchFamily="2" charset="2"/>
              <a:buChar char="v"/>
            </a:pPr>
            <a:r>
              <a:rPr lang="en-US" u="sng" dirty="0"/>
              <a:t>Imperfect Collateralization under VM Schemes</a:t>
            </a:r>
            <a:r>
              <a:rPr lang="en-US" dirty="0"/>
              <a:t>:</a:t>
            </a:r>
            <a:r>
              <a:rPr lang="en-US" b="0" dirty="0">
                <a:latin typeface="+mn-lt"/>
              </a:rPr>
              <a:t> Even when the thresholds for the VM are set to zero, however, there remains residual exposure to the counterparty default resulting from a sequence of contractual and operational time lags, starting from the last snapshot of the market for which the counterparty would post in full the required VM to the termination date after the counterparty’s default.</a:t>
            </a:r>
          </a:p>
          <a:p>
            <a:pPr marL="530225" lvl="1" indent="-285750">
              <a:lnSpc>
                <a:spcPct val="150000"/>
              </a:lnSpc>
              <a:buFont typeface="Wingdings" panose="05000000000000000000" pitchFamily="2" charset="2"/>
              <a:buChar char="q"/>
            </a:pPr>
            <a:r>
              <a:rPr lang="en-US" b="0" dirty="0">
                <a:latin typeface="+mn-lt"/>
              </a:rPr>
              <a:t>The various collateral mechanisms, including the precise definition of the variation margin thresholds, are typically captured in the ISDA Credit Support Annex (CSA) – the portfolio level legal agreement that supplements the ISDA Master Agreement.</a:t>
            </a:r>
          </a:p>
          <a:p>
            <a:pPr marL="285750" lvl="0" indent="-285750">
              <a:lnSpc>
                <a:spcPct val="150000"/>
              </a:lnSpc>
              <a:buFont typeface="Wingdings" panose="05000000000000000000" pitchFamily="2" charset="2"/>
              <a:buChar char="v"/>
            </a:pPr>
            <a:r>
              <a:rPr lang="en-US" u="sng" dirty="0"/>
              <a:t>MPoR - Margin Period of Risk</a:t>
            </a:r>
            <a:r>
              <a:rPr lang="en-US" dirty="0"/>
              <a:t>:</a:t>
            </a:r>
            <a:r>
              <a:rPr lang="en-US" b="0" dirty="0">
                <a:latin typeface="+mn-lt"/>
              </a:rPr>
              <a:t> The aggregation of these lags results in a time period called the </a:t>
            </a:r>
            <a:r>
              <a:rPr lang="en-US" b="0" i="1" dirty="0">
                <a:latin typeface="+mn-lt"/>
              </a:rPr>
              <a:t>Margin Period of Risk</a:t>
            </a:r>
            <a:r>
              <a:rPr lang="en-US" b="0" dirty="0">
                <a:latin typeface="+mn-lt"/>
              </a:rPr>
              <a:t> (MPoR) during which the gap between the portfolio value and collateral can widen.</a:t>
            </a:r>
          </a:p>
          <a:p>
            <a:pPr marL="530225" lvl="1" indent="-285750">
              <a:lnSpc>
                <a:spcPct val="150000"/>
              </a:lnSpc>
              <a:buFont typeface="Wingdings" panose="05000000000000000000" pitchFamily="2" charset="2"/>
              <a:buChar char="q"/>
            </a:pPr>
            <a:r>
              <a:rPr lang="en-US" b="0" dirty="0">
                <a:latin typeface="+mn-lt"/>
              </a:rPr>
              <a:t>The length of the MPoR is a critical input to any model of collateral exposure.</a:t>
            </a:r>
          </a:p>
          <a:p>
            <a:pPr>
              <a:lnSpc>
                <a:spcPct val="150000"/>
              </a:lnSpc>
            </a:pPr>
            <a:endParaRPr lang="en-US" b="0" dirty="0">
              <a:latin typeface="+mn-lt"/>
            </a:endParaRPr>
          </a:p>
        </p:txBody>
      </p:sp>
    </p:spTree>
    <p:extLst>
      <p:ext uri="{BB962C8B-B14F-4D97-AF65-F5344CB8AC3E}">
        <p14:creationId xmlns:p14="http://schemas.microsoft.com/office/powerpoint/2010/main" val="2959429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Local Gaussian Approximation - 4</a:t>
                </a:r>
              </a:p>
              <a:p>
                <a:pPr lvl="0">
                  <a:lnSpc>
                    <a:spcPct val="150000"/>
                  </a:lnSpc>
                </a:pPr>
                <a:endParaRPr lang="en-US" b="0" dirty="0">
                  <a:latin typeface="+mn-lt"/>
                </a:endParaRPr>
              </a:p>
              <a:p>
                <a:pPr marL="285750" lvl="0" indent="-285750">
                  <a:lnSpc>
                    <a:spcPct val="150000"/>
                  </a:lnSpc>
                  <a:buFont typeface="Wingdings" panose="05000000000000000000" pitchFamily="2" charset="2"/>
                  <a:buChar char="v"/>
                </a:pPr>
                <a14:m>
                  <m:oMath xmlns:m="http://schemas.openxmlformats.org/officeDocument/2006/math">
                    <m:r>
                      <a:rPr lang="en-US" i="1" u="sng">
                        <a:latin typeface="Cambria Math" panose="02040503050406030204" pitchFamily="18" charset="0"/>
                      </a:rPr>
                      <m:t>𝜆</m:t>
                    </m:r>
                  </m:oMath>
                </a14:m>
                <a:r>
                  <a:rPr lang="en-US" u="sng" dirty="0"/>
                  <a:t> Dependence: </a:t>
                </a:r>
                <a14:m>
                  <m:oMath xmlns:m="http://schemas.openxmlformats.org/officeDocument/2006/math">
                    <m:r>
                      <a:rPr lang="en-US" i="1" u="sng">
                        <a:latin typeface="Cambria Math" panose="02040503050406030204" pitchFamily="18" charset="0"/>
                      </a:rPr>
                      <m:t>𝑞</m:t>
                    </m:r>
                    <m:r>
                      <a:rPr lang="en-US" i="1" u="sng">
                        <a:latin typeface="Cambria Math" panose="02040503050406030204" pitchFamily="18" charset="0"/>
                      </a:rPr>
                      <m:t>/</m:t>
                    </m:r>
                    <m:r>
                      <a:rPr lang="en-US" i="1" u="sng">
                        <a:latin typeface="Cambria Math" panose="02040503050406030204" pitchFamily="18" charset="0"/>
                      </a:rPr>
                      <m:t>𝑀𝑃𝑜𝑅</m:t>
                    </m:r>
                  </m:oMath>
                </a14:m>
                <a:r>
                  <a:rPr lang="en-US" u="sng" dirty="0"/>
                  <a:t> Ratio</a:t>
                </a:r>
                <a:r>
                  <a:rPr lang="en-US" dirty="0"/>
                  <a:t>:</a:t>
                </a:r>
                <a:r>
                  <a:rPr lang="en-US" b="0" dirty="0">
                    <a:latin typeface="+mn-lt"/>
                  </a:rPr>
                  <a:t> Interestingly, the multiplier </a:t>
                </a:r>
                <a14:m>
                  <m:oMath xmlns:m="http://schemas.openxmlformats.org/officeDocument/2006/math">
                    <m:r>
                      <a:rPr lang="en-US" b="0" i="1">
                        <a:latin typeface="Cambria Math" panose="02040503050406030204" pitchFamily="18" charset="0"/>
                      </a:rPr>
                      <m:t>𝜆</m:t>
                    </m:r>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 above is independent of </a:t>
                </a:r>
                <a14:m>
                  <m:oMath xmlns:m="http://schemas.openxmlformats.org/officeDocument/2006/math">
                    <m:r>
                      <a:rPr lang="en-US" b="0" i="1">
                        <a:latin typeface="Cambria Math" panose="02040503050406030204" pitchFamily="18" charset="0"/>
                      </a:rPr>
                      <m:t>𝑡</m:t>
                    </m:r>
                  </m:oMath>
                </a14:m>
                <a:r>
                  <a:rPr lang="en-US" b="0" dirty="0">
                    <a:latin typeface="+mn-lt"/>
                  </a:rPr>
                  <a:t> and depends only on two quantities – the confidence level </a:t>
                </a:r>
                <a14:m>
                  <m:oMath xmlns:m="http://schemas.openxmlformats.org/officeDocument/2006/math">
                    <m:r>
                      <a:rPr lang="en-US" b="0" i="1">
                        <a:latin typeface="Cambria Math" panose="02040503050406030204" pitchFamily="18" charset="0"/>
                      </a:rPr>
                      <m:t>𝑞</m:t>
                    </m:r>
                  </m:oMath>
                </a14:m>
                <a:r>
                  <a:rPr lang="en-US" b="0" dirty="0">
                    <a:latin typeface="+mn-lt"/>
                  </a:rPr>
                  <a:t> used for specifying the IM, and the ratio of the IM horizon to the </a:t>
                </a:r>
                <a14:m>
                  <m:oMath xmlns:m="http://schemas.openxmlformats.org/officeDocument/2006/math">
                    <m:r>
                      <a:rPr lang="en-US" b="0" i="1">
                        <a:latin typeface="Cambria Math" panose="02040503050406030204" pitchFamily="18" charset="0"/>
                      </a:rPr>
                      <m:t>𝑀𝑃𝑜𝑅</m:t>
                    </m:r>
                  </m:oMath>
                </a14:m>
                <a:r>
                  <a:rPr lang="en-US" b="0" dirty="0">
                    <a:latin typeface="+mn-lt"/>
                  </a:rPr>
                  <a:t>.</a:t>
                </a:r>
              </a:p>
              <a:p>
                <a:pPr marL="530225" lvl="1" indent="-285750">
                  <a:lnSpc>
                    <a:spcPct val="150000"/>
                  </a:lnSpc>
                  <a:buFont typeface="Wingdings" panose="05000000000000000000" pitchFamily="2" charset="2"/>
                  <a:buChar char="q"/>
                </a:pPr>
                <a:r>
                  <a:rPr lang="en-US" b="0" dirty="0">
                    <a:latin typeface="+mn-lt"/>
                  </a:rPr>
                  <a:t>It is emphasized that the above expression for </a:t>
                </a:r>
                <a14:m>
                  <m:oMath xmlns:m="http://schemas.openxmlformats.org/officeDocument/2006/math">
                    <m:r>
                      <a:rPr lang="en-US" b="0" i="1">
                        <a:latin typeface="Cambria Math" panose="02040503050406030204" pitchFamily="18" charset="0"/>
                      </a:rPr>
                      <m:t>𝜆</m:t>
                    </m:r>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 was derived under weak conditions; relying on the local normality assumptions for portfolio value increments.</a:t>
                </a:r>
              </a:p>
              <a:p>
                <a:pPr marL="530225" lvl="1" indent="-285750">
                  <a:lnSpc>
                    <a:spcPct val="150000"/>
                  </a:lnSpc>
                  <a:buFont typeface="Wingdings" panose="05000000000000000000" pitchFamily="2" charset="2"/>
                  <a:buChar char="q"/>
                </a:pPr>
                <a:r>
                  <a:rPr lang="en-US" b="0" dirty="0">
                    <a:latin typeface="+mn-lt"/>
                  </a:rPr>
                  <a:t>Otherwise, the ratio is model-free; no further assumptions are made on the distribution of the portfolio value or on the dependence of the local volatility on risk factors.</a:t>
                </a:r>
              </a:p>
              <a:p>
                <a:pPr marL="285750" lvl="0" indent="-285750">
                  <a:lnSpc>
                    <a:spcPct val="150000"/>
                  </a:lnSpc>
                  <a:buFont typeface="Wingdings" panose="05000000000000000000" pitchFamily="2" charset="2"/>
                  <a:buChar char="v"/>
                </a:pPr>
                <a14:m>
                  <m:oMath xmlns:m="http://schemas.openxmlformats.org/officeDocument/2006/math">
                    <m:r>
                      <a:rPr lang="en-US" i="1" u="sng">
                        <a:latin typeface="Cambria Math" panose="02040503050406030204" pitchFamily="18" charset="0"/>
                      </a:rPr>
                      <m:t>𝜆</m:t>
                    </m:r>
                  </m:oMath>
                </a14:m>
                <a:r>
                  <a:rPr lang="en-US" u="sng" dirty="0"/>
                  <a:t> Exact under Brownian Motion</a:t>
                </a:r>
                <a:r>
                  <a:rPr lang="en-US" dirty="0"/>
                  <a:t>:</a:t>
                </a:r>
                <a:r>
                  <a:rPr lang="en-US" b="0" dirty="0">
                    <a:latin typeface="+mn-lt"/>
                  </a:rPr>
                  <a:t> The special case for which the above expression for </a:t>
                </a:r>
                <a14:m>
                  <m:oMath xmlns:m="http://schemas.openxmlformats.org/officeDocument/2006/math">
                    <m:r>
                      <a:rPr lang="en-US" b="0" i="1">
                        <a:latin typeface="Cambria Math" panose="02040503050406030204" pitchFamily="18" charset="0"/>
                      </a:rPr>
                      <m:t>𝜆</m:t>
                    </m:r>
                  </m:oMath>
                </a14:m>
                <a:r>
                  <a:rPr lang="en-US" b="0" dirty="0">
                    <a:latin typeface="+mn-lt"/>
                  </a:rPr>
                  <a:t> becomes exact is when the portfolio process follows a Brownian motion, a case discussed in Gregory (2015).</a:t>
                </a:r>
              </a:p>
              <a:p>
                <a:pPr marL="530225" lvl="1" indent="-285750">
                  <a:lnSpc>
                    <a:spcPct val="150000"/>
                  </a:lnSpc>
                  <a:buFont typeface="Wingdings" panose="05000000000000000000" pitchFamily="2" charset="2"/>
                  <a:buChar char="q"/>
                </a:pPr>
                <a:r>
                  <a:rPr lang="en-US" b="0" dirty="0">
                    <a:latin typeface="+mn-lt"/>
                  </a:rPr>
                  <a:t>The point here is that the </a:t>
                </a:r>
                <a14:m>
                  <m:oMath xmlns:m="http://schemas.openxmlformats.org/officeDocument/2006/math">
                    <m:r>
                      <a:rPr lang="en-US" b="0" i="1">
                        <a:latin typeface="Cambria Math" panose="02040503050406030204" pitchFamily="18" charset="0"/>
                      </a:rPr>
                      <m:t>𝜆</m:t>
                    </m:r>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 above constitutes a small-</a:t>
                </a:r>
                <a14:m>
                  <m:oMath xmlns:m="http://schemas.openxmlformats.org/officeDocument/2006/math">
                    <m:r>
                      <a:rPr lang="en-US" b="0" i="1">
                        <a:latin typeface="Cambria Math" panose="02040503050406030204" pitchFamily="18" charset="0"/>
                      </a:rPr>
                      <m:t> </m:t>
                    </m:r>
                    <m:r>
                      <a:rPr lang="en-US" b="0" i="1">
                        <a:latin typeface="Cambria Math" panose="02040503050406030204" pitchFamily="18" charset="0"/>
                      </a:rPr>
                      <m:t>𝛿</m:t>
                    </m:r>
                  </m:oMath>
                </a14:m>
                <a:r>
                  <a:rPr lang="en-US" b="0" dirty="0">
                    <a:latin typeface="+mn-lt"/>
                  </a:rPr>
                  <a:t> limit, and a useful approximation, for a much broader class of processes.</a:t>
                </a:r>
              </a:p>
              <a:p>
                <a:pPr marL="530225" lvl="1" indent="-285750">
                  <a:lnSpc>
                    <a:spcPct val="150000"/>
                  </a:lnSpc>
                  <a:buFont typeface="Wingdings" panose="05000000000000000000" pitchFamily="2" charset="2"/>
                  <a:buChar char="q"/>
                </a:pPr>
                <a:r>
                  <a:rPr lang="en-US" b="0">
                    <a:latin typeface="+mn-lt"/>
                  </a:rPr>
                  <a:t>In </a:t>
                </a:r>
                <a:r>
                  <a:rPr lang="en-US" b="0" dirty="0">
                    <a:latin typeface="+mn-lt"/>
                  </a:rPr>
                  <a:t>fact it can be extended to jump-diffusion processes, provided that the portfolio jumps are approximately </a:t>
                </a:r>
                <a:r>
                  <a:rPr lang="en-US" b="0">
                    <a:latin typeface="+mn-lt"/>
                  </a:rPr>
                  <a:t>Gaussian.</a:t>
                </a: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1429"/>
                </a:stretch>
              </a:blipFill>
            </p:spPr>
            <p:txBody>
              <a:bodyPr/>
              <a:lstStyle/>
              <a:p>
                <a:r>
                  <a:rPr lang="en-US">
                    <a:noFill/>
                  </a:rPr>
                  <a:t> </a:t>
                </a:r>
              </a:p>
            </p:txBody>
          </p:sp>
        </mc:Fallback>
      </mc:AlternateContent>
    </p:spTree>
    <p:extLst>
      <p:ext uri="{BB962C8B-B14F-4D97-AF65-F5344CB8AC3E}">
        <p14:creationId xmlns:p14="http://schemas.microsoft.com/office/powerpoint/2010/main" val="184305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Introduction - 2</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IM Supplementing the VM Collateral</a:t>
            </a:r>
            <a:r>
              <a:rPr lang="en-US" dirty="0"/>
              <a:t>:</a:t>
            </a:r>
            <a:r>
              <a:rPr lang="en-US" b="0" dirty="0">
                <a:latin typeface="+mn-lt"/>
              </a:rPr>
              <a:t> Posting of </a:t>
            </a:r>
            <a:r>
              <a:rPr lang="en-US" b="0" i="1" dirty="0">
                <a:latin typeface="+mn-lt"/>
              </a:rPr>
              <a:t>initial margin</a:t>
            </a:r>
            <a:r>
              <a:rPr lang="en-US" b="0" dirty="0">
                <a:latin typeface="+mn-lt"/>
              </a:rPr>
              <a:t> (IM) to supplement VM provides the dealers with a mechanism to reduce the residual exposure resulting from market risk over MPoR.</a:t>
            </a:r>
          </a:p>
          <a:p>
            <a:pPr marL="530225" lvl="1" indent="-285750">
              <a:lnSpc>
                <a:spcPct val="150000"/>
              </a:lnSpc>
              <a:buFont typeface="Wingdings" panose="05000000000000000000" pitchFamily="2" charset="2"/>
              <a:buChar char="q"/>
            </a:pPr>
            <a:r>
              <a:rPr lang="en-US" b="0" dirty="0">
                <a:latin typeface="+mn-lt"/>
              </a:rPr>
              <a:t>While it is often believed that the IM is posted strictly in addition to the VM, many CSAs intermingle the two types of collateral by letting IM affect the threshold computation of VM.</a:t>
            </a:r>
          </a:p>
          <a:p>
            <a:pPr marL="285750" lvl="0" indent="-285750">
              <a:lnSpc>
                <a:spcPct val="150000"/>
              </a:lnSpc>
              <a:buFont typeface="Wingdings" panose="05000000000000000000" pitchFamily="2" charset="2"/>
              <a:buChar char="v"/>
            </a:pPr>
            <a:r>
              <a:rPr lang="en-US" u="sng" dirty="0"/>
              <a:t>Genesis and Structure of IM</a:t>
            </a:r>
            <a:r>
              <a:rPr lang="en-US" dirty="0"/>
              <a:t>:</a:t>
            </a:r>
            <a:r>
              <a:rPr lang="en-US" b="0" dirty="0">
                <a:latin typeface="+mn-lt"/>
              </a:rPr>
              <a:t> Historically, IM in bilateral trading has been mostly reserved for dealer counterparties deemed as high-risk – e.g., hedge funds – and typically done as a trade level calculation, established in term sheets at the transaction time of each trade.</a:t>
            </a:r>
          </a:p>
          <a:p>
            <a:pPr marL="530225" lvl="1" indent="-285750">
              <a:lnSpc>
                <a:spcPct val="150000"/>
              </a:lnSpc>
              <a:buFont typeface="Wingdings" panose="05000000000000000000" pitchFamily="2" charset="2"/>
              <a:buChar char="q"/>
            </a:pPr>
            <a:r>
              <a:rPr lang="en-US" b="0" dirty="0">
                <a:latin typeface="+mn-lt"/>
              </a:rPr>
              <a:t>This type of IM posting is normally deterministic and either stays fixed over the life of a trade or amortizes down according to a pre-specified schedule.</a:t>
            </a:r>
          </a:p>
          <a:p>
            <a:pPr marL="285750" indent="-285750">
              <a:lnSpc>
                <a:spcPct val="150000"/>
              </a:lnSpc>
              <a:buFont typeface="Wingdings" panose="05000000000000000000" pitchFamily="2" charset="2"/>
              <a:buChar char="v"/>
            </a:pPr>
            <a:r>
              <a:rPr lang="en-US" u="sng" dirty="0"/>
              <a:t>New Basel Rules for IM</a:t>
            </a:r>
            <a:r>
              <a:rPr lang="en-US" dirty="0"/>
              <a:t>:</a:t>
            </a:r>
            <a:r>
              <a:rPr lang="en-US" b="0" dirty="0">
                <a:latin typeface="+mn-lt"/>
              </a:rPr>
              <a:t> In the inter-dealer bilateral OTC world, changes to the long-standing VM and IM collateral practices are now imminent.</a:t>
            </a:r>
          </a:p>
          <a:p>
            <a:pPr marL="530225" lvl="1" indent="-285750">
              <a:lnSpc>
                <a:spcPct val="150000"/>
              </a:lnSpc>
              <a:buFont typeface="Wingdings" panose="05000000000000000000" pitchFamily="2" charset="2"/>
              <a:buChar char="q"/>
            </a:pPr>
            <a:r>
              <a:rPr lang="en-US" b="0" dirty="0">
                <a:latin typeface="+mn-lt"/>
              </a:rPr>
              <a:t>BCBS and IOSCO proposed (Basel Committee on Banking Supervision (2013)) and later finalized (Basel Committee on Banking Supervision (2015)) new uncleared margin rules for bilateral trading.</a:t>
            </a:r>
          </a:p>
          <a:p>
            <a:pPr>
              <a:lnSpc>
                <a:spcPct val="150000"/>
              </a:lnSpc>
            </a:pPr>
            <a:endParaRPr lang="en-US" b="0" dirty="0">
              <a:latin typeface="+mn-lt"/>
            </a:endParaRPr>
          </a:p>
        </p:txBody>
      </p:sp>
    </p:spTree>
    <p:extLst>
      <p:ext uri="{BB962C8B-B14F-4D97-AF65-F5344CB8AC3E}">
        <p14:creationId xmlns:p14="http://schemas.microsoft.com/office/powerpoint/2010/main" val="258178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Introduction - 3</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Key Features of the UMR</a:t>
                </a:r>
                <a:r>
                  <a:rPr lang="en-US" dirty="0"/>
                  <a:t>:</a:t>
                </a:r>
                <a:r>
                  <a:rPr lang="en-US" b="0" dirty="0">
                    <a:latin typeface="+mn-lt"/>
                  </a:rPr>
                  <a:t> Under UMR, VM thresholds are forced to zero, and IM must be posted bilaterally into segregated accounts at the netting set level, by either using an internal model or by a lookup in a standardized schedule.</a:t>
                </a:r>
              </a:p>
              <a:p>
                <a:pPr marL="285750" lvl="0" indent="-285750">
                  <a:lnSpc>
                    <a:spcPct val="150000"/>
                  </a:lnSpc>
                  <a:buFont typeface="Wingdings" panose="05000000000000000000" pitchFamily="2" charset="2"/>
                  <a:buChar char="v"/>
                </a:pPr>
                <a:r>
                  <a:rPr lang="en-US" u="sng" dirty="0"/>
                  <a:t>IM as a Horizon-Specific VaR</a:t>
                </a:r>
                <a:r>
                  <a:rPr lang="en-US" dirty="0"/>
                  <a:t>:</a:t>
                </a:r>
                <a:r>
                  <a:rPr lang="en-US" b="0" dirty="0">
                    <a:latin typeface="+mn-lt"/>
                  </a:rPr>
                  <a:t> If an internal model is used, IM must be calculated as a netting set Value-at-Risk (VaR) for a 99% confidence level.</a:t>
                </a:r>
              </a:p>
              <a:p>
                <a:pPr marL="530225" lvl="1" indent="-285750">
                  <a:lnSpc>
                    <a:spcPct val="150000"/>
                  </a:lnSpc>
                  <a:buFont typeface="Wingdings" panose="05000000000000000000" pitchFamily="2" charset="2"/>
                  <a:buChar char="q"/>
                </a:pPr>
                <a:r>
                  <a:rPr lang="en-US" b="0" dirty="0">
                    <a:latin typeface="+mn-lt"/>
                  </a:rPr>
                  <a:t>The horizon used in this calculation equals </a:t>
                </a:r>
                <a14:m>
                  <m:oMath xmlns:m="http://schemas.openxmlformats.org/officeDocument/2006/math">
                    <m:r>
                      <a:rPr lang="en-US" b="0" i="1">
                        <a:latin typeface="Cambria Math"/>
                      </a:rPr>
                      <m:t>9+</m:t>
                    </m:r>
                    <m:r>
                      <a:rPr lang="en-US" b="0" i="1">
                        <a:latin typeface="Cambria Math"/>
                      </a:rPr>
                      <m:t>𝑎</m:t>
                    </m:r>
                  </m:oMath>
                </a14:m>
                <a:r>
                  <a:rPr lang="en-US" b="0" dirty="0">
                    <a:latin typeface="+mn-lt"/>
                  </a:rPr>
                  <a:t> business days, where </a:t>
                </a:r>
                <a14:m>
                  <m:oMath xmlns:m="http://schemas.openxmlformats.org/officeDocument/2006/math">
                    <m:r>
                      <a:rPr lang="en-US" b="0" i="1">
                        <a:latin typeface="Cambria Math"/>
                      </a:rPr>
                      <m:t>𝑎</m:t>
                    </m:r>
                  </m:oMath>
                </a14:m>
                <a:r>
                  <a:rPr lang="en-US" b="0" dirty="0">
                    <a:latin typeface="+mn-lt"/>
                  </a:rPr>
                  <a:t> is the re-margining period - </a:t>
                </a:r>
                <a14:m>
                  <m:oMath xmlns:m="http://schemas.openxmlformats.org/officeDocument/2006/math">
                    <m:r>
                      <a:rPr lang="en-US" b="0" i="1">
                        <a:latin typeface="Cambria Math"/>
                      </a:rPr>
                      <m:t>1</m:t>
                    </m:r>
                  </m:oMath>
                </a14:m>
                <a:r>
                  <a:rPr lang="en-US" b="0" dirty="0">
                    <a:latin typeface="+mn-lt"/>
                  </a:rPr>
                  <a:t> business day under US rules.</a:t>
                </a:r>
              </a:p>
              <a:p>
                <a:pPr marL="285750" indent="-285750">
                  <a:lnSpc>
                    <a:spcPct val="150000"/>
                  </a:lnSpc>
                  <a:buFont typeface="Wingdings" panose="05000000000000000000" pitchFamily="2" charset="2"/>
                  <a:buChar char="v"/>
                </a:pPr>
                <a:r>
                  <a:rPr lang="en-US" u="sng" dirty="0"/>
                  <a:t>No Cross Asset Class Diversification</a:t>
                </a:r>
                <a:r>
                  <a:rPr lang="en-US" dirty="0"/>
                  <a:t>:</a:t>
                </a:r>
                <a:r>
                  <a:rPr lang="en-US" b="0" dirty="0"/>
                  <a:t> In these calculations, diversification across distinct asset classes is not recognized, and calibration of the IM internal model for each asset class must include a period of stress for that asset class.</a:t>
                </a:r>
              </a:p>
              <a:p>
                <a:pPr marL="530225" lvl="1" indent="-285750">
                  <a:lnSpc>
                    <a:spcPct val="150000"/>
                  </a:lnSpc>
                  <a:buFont typeface="Wingdings" panose="05000000000000000000" pitchFamily="2" charset="2"/>
                  <a:buChar char="q"/>
                </a:pPr>
                <a:r>
                  <a:rPr lang="en-US" b="0" dirty="0"/>
                  <a:t>To reduce the potential for margin disputes and to increase the overall market transparency, ISDA has proposed a standardized sensitivity-based IM calculator known as SIMM (Standard Initial Margin Model) (International Swaps and Derivatives Association (2016)).</a:t>
                </a:r>
              </a:p>
              <a:p>
                <a:pPr marL="530225" lvl="1" indent="-285750">
                  <a:lnSpc>
                    <a:spcPct val="150000"/>
                  </a:lnSpc>
                  <a:buFont typeface="Wingdings" panose="05000000000000000000" pitchFamily="2" charset="2"/>
                  <a:buChar char="q"/>
                </a:pPr>
                <a:r>
                  <a:rPr lang="en-US" b="0" dirty="0"/>
                  <a:t>As a practical matter it is expected that virtually all dealers will use SIMM for their day-to-day IM </a:t>
                </a:r>
                <a:r>
                  <a:rPr lang="en-US" b="0"/>
                  <a:t>calculations.</a:t>
                </a:r>
                <a:endParaRPr lang="en-US" b="0"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429"/>
                </a:stretch>
              </a:blipFill>
            </p:spPr>
            <p:txBody>
              <a:bodyPr/>
              <a:lstStyle/>
              <a:p>
                <a:r>
                  <a:rPr lang="en-US">
                    <a:noFill/>
                  </a:rPr>
                  <a:t> </a:t>
                </a:r>
              </a:p>
            </p:txBody>
          </p:sp>
        </mc:Fallback>
      </mc:AlternateContent>
    </p:spTree>
    <p:extLst>
      <p:ext uri="{BB962C8B-B14F-4D97-AF65-F5344CB8AC3E}">
        <p14:creationId xmlns:p14="http://schemas.microsoft.com/office/powerpoint/2010/main" val="32871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Introduction - 4</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Dynamic Nature of Initial Margin</a:t>
            </a:r>
            <a:r>
              <a:rPr lang="en-US" dirty="0"/>
              <a:t>:</a:t>
            </a:r>
            <a:r>
              <a:rPr lang="en-US" b="0" dirty="0">
                <a:latin typeface="+mn-lt"/>
              </a:rPr>
              <a:t> Under UMR required levels of IM continuously change as trade cash flows are paid, new trades are booked, or markets move, and dealers regularly need to call for more IM or to return excess IM.</a:t>
            </a:r>
          </a:p>
          <a:p>
            <a:pPr marL="530225" lvl="1" indent="-285750">
              <a:lnSpc>
                <a:spcPct val="150000"/>
              </a:lnSpc>
              <a:buFont typeface="Wingdings" panose="05000000000000000000" pitchFamily="2" charset="2"/>
              <a:buChar char="q"/>
            </a:pPr>
            <a:r>
              <a:rPr lang="en-US" b="0" dirty="0"/>
              <a:t>This dynamic aspect of IM requirements makes the modeling of the future exposures a challenge.</a:t>
            </a:r>
          </a:p>
          <a:p>
            <a:pPr marL="285750" lvl="0" indent="-285750">
              <a:lnSpc>
                <a:spcPct val="150000"/>
              </a:lnSpc>
              <a:buFont typeface="Wingdings" panose="05000000000000000000" pitchFamily="2" charset="2"/>
              <a:buChar char="v"/>
            </a:pPr>
            <a:r>
              <a:rPr lang="en-US" u="sng" dirty="0"/>
              <a:t>Modeling under Dynamics IM and VM</a:t>
            </a:r>
            <a:r>
              <a:rPr lang="en-US" dirty="0"/>
              <a:t>: </a:t>
            </a:r>
            <a:r>
              <a:rPr lang="en-US" b="0" dirty="0">
                <a:latin typeface="+mn-lt"/>
              </a:rPr>
              <a:t>This chapter discusses modeling credit exposure in the presence of dynamic IM and questions the conventional wisdom that IM essentially eliminates counterparty risk.</a:t>
            </a:r>
          </a:p>
          <a:p>
            <a:pPr marL="530225" lvl="1" indent="-285750">
              <a:lnSpc>
                <a:spcPct val="150000"/>
              </a:lnSpc>
              <a:buFont typeface="Wingdings" panose="05000000000000000000" pitchFamily="2" charset="2"/>
              <a:buChar char="q"/>
            </a:pPr>
            <a:r>
              <a:rPr lang="en-US" b="0" dirty="0">
                <a:latin typeface="+mn-lt"/>
              </a:rPr>
              <a:t>Leaning on the recent results from Andersen, Pykhtin, and Sokol (2017a), it starts by formulating a general model of exposure in the presence of VM and/or IM.</a:t>
            </a:r>
          </a:p>
          <a:p>
            <a:pPr marL="285750" lvl="0" indent="-285750">
              <a:lnSpc>
                <a:spcPct val="150000"/>
              </a:lnSpc>
              <a:buFont typeface="Wingdings" panose="05000000000000000000" pitchFamily="2" charset="2"/>
              <a:buChar char="v"/>
            </a:pPr>
            <a:r>
              <a:rPr lang="en-US" u="sng" dirty="0"/>
              <a:t>Simple Case - No Trade Flows</a:t>
            </a:r>
            <a:r>
              <a:rPr lang="en-US" dirty="0"/>
              <a:t>:</a:t>
            </a:r>
            <a:r>
              <a:rPr lang="en-US" b="0" dirty="0">
                <a:latin typeface="+mn-lt"/>
              </a:rPr>
              <a:t> The resulting framework is first applied to the simple case where no trade flows take place within the MPoR.</a:t>
            </a:r>
          </a:p>
          <a:p>
            <a:pPr marL="530225" lvl="1" indent="-285750">
              <a:lnSpc>
                <a:spcPct val="150000"/>
              </a:lnSpc>
              <a:buFont typeface="Wingdings" panose="05000000000000000000" pitchFamily="2" charset="2"/>
              <a:buChar char="q"/>
            </a:pPr>
            <a:r>
              <a:rPr lang="en-US" b="0" dirty="0">
                <a:latin typeface="+mn-lt"/>
              </a:rPr>
              <a:t>For processes with Gaussian increments – e.g., an Ito process – a limiting scale factor that converts the IM free expected exposure (EE) to IM-protected EE is derived, for sufficiently small MPoR.</a:t>
            </a:r>
          </a:p>
          <a:p>
            <a:pPr lvl="0"/>
            <a:endParaRPr lang="en-US" dirty="0"/>
          </a:p>
        </p:txBody>
      </p:sp>
    </p:spTree>
    <p:extLst>
      <p:ext uri="{BB962C8B-B14F-4D97-AF65-F5344CB8AC3E}">
        <p14:creationId xmlns:p14="http://schemas.microsoft.com/office/powerpoint/2010/main" val="372710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Introduction - 5</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IM vs no IM EE Ratio</a:t>
                </a:r>
                <a:r>
                  <a:rPr lang="en-US" dirty="0"/>
                  <a:t>:</a:t>
                </a:r>
                <a:r>
                  <a:rPr lang="en-US" b="0" dirty="0">
                    <a:latin typeface="+mn-lt"/>
                  </a:rPr>
                  <a:t> The universal value depends only on the IM confidence level and the ratio of the IM horizon to the MPoR; it equals </a:t>
                </a:r>
                <a14:m>
                  <m:oMath xmlns:m="http://schemas.openxmlformats.org/officeDocument/2006/math">
                    <m:r>
                      <a:rPr lang="en-US" b="0" i="1">
                        <a:latin typeface="Cambria Math"/>
                      </a:rPr>
                      <m:t>0.85%</m:t>
                    </m:r>
                  </m:oMath>
                </a14:m>
                <a:r>
                  <a:rPr lang="en-US" b="0" dirty="0">
                    <a:latin typeface="+mn-lt"/>
                  </a:rPr>
                  <a:t> at the BCBS-IOSCO confidence level of </a:t>
                </a:r>
                <a14:m>
                  <m:oMath xmlns:m="http://schemas.openxmlformats.org/officeDocument/2006/math">
                    <m:r>
                      <a:rPr lang="en-US" b="0" i="1">
                        <a:latin typeface="Cambria Math"/>
                      </a:rPr>
                      <m:t>99%</m:t>
                    </m:r>
                  </m:oMath>
                </a14:m>
                <a:r>
                  <a:rPr lang="en-US" b="0" dirty="0">
                    <a:latin typeface="+mn-lt"/>
                  </a:rPr>
                  <a:t>, provided the IM horizon equals the MPoR.</a:t>
                </a:r>
              </a:p>
              <a:p>
                <a:pPr marL="530225" lvl="1" indent="-285750">
                  <a:lnSpc>
                    <a:spcPct val="150000"/>
                  </a:lnSpc>
                  <a:buFont typeface="Wingdings" panose="05000000000000000000" pitchFamily="2" charset="2"/>
                  <a:buChar char="q"/>
                </a:pPr>
                <a:r>
                  <a:rPr lang="en-US" b="0" dirty="0">
                    <a:latin typeface="+mn-lt"/>
                  </a:rPr>
                  <a:t>While conceptually the IM and the MPoR horizons are identical, a prudent MPoR for internal calculations may differ from the regulatory minimum IM horizon.</a:t>
                </a:r>
              </a:p>
              <a:p>
                <a:pPr marL="285750" lvl="0" indent="-285750">
                  <a:lnSpc>
                    <a:spcPct val="150000"/>
                  </a:lnSpc>
                  <a:buFont typeface="Wingdings" panose="05000000000000000000" pitchFamily="2" charset="2"/>
                  <a:buChar char="v"/>
                </a:pPr>
                <a:r>
                  <a:rPr lang="en-US" u="sng" dirty="0"/>
                  <a:t>No-Trade-Flow Exposure Reduction</a:t>
                </a:r>
                <a:r>
                  <a:rPr lang="en-US" dirty="0"/>
                  <a:t>:</a:t>
                </a:r>
                <a:r>
                  <a:rPr lang="en-US" b="0" dirty="0">
                    <a:latin typeface="+mn-lt"/>
                  </a:rPr>
                  <a:t> While some deviations from this universal limit due to a non-infinitesimal MPoR are to be expected, the reduction of EE by about 2 orders of magnitude is, as will be demonstrated below, generally about right when no trade flows are present within the MPoR.</a:t>
                </a:r>
              </a:p>
              <a:p>
                <a:pPr marL="285750" lvl="0" indent="-285750">
                  <a:lnSpc>
                    <a:spcPct val="150000"/>
                  </a:lnSpc>
                  <a:buFont typeface="Wingdings" panose="05000000000000000000" pitchFamily="2" charset="2"/>
                  <a:buChar char="v"/>
                </a:pPr>
                <a:r>
                  <a:rPr lang="en-US" u="sng" dirty="0"/>
                  <a:t>Exposure Spikes from Trade Flows</a:t>
                </a:r>
                <a:r>
                  <a:rPr lang="en-US" dirty="0"/>
                  <a:t>:</a:t>
                </a:r>
                <a:r>
                  <a:rPr lang="en-US" b="0" dirty="0">
                    <a:latin typeface="+mn-lt"/>
                  </a:rPr>
                  <a:t> For those periods for which trade flows do take place within the MPoR, however, any trade payment flowing away from the dealer will result in a spike in the EE profile.</a:t>
                </a:r>
              </a:p>
              <a:p>
                <a:pPr marL="530225" lvl="1" indent="-285750">
                  <a:lnSpc>
                    <a:spcPct val="150000"/>
                  </a:lnSpc>
                  <a:buFont typeface="Wingdings" panose="05000000000000000000" pitchFamily="2" charset="2"/>
                  <a:buChar char="q"/>
                </a:pPr>
                <a:r>
                  <a:rPr lang="en-US" b="0" dirty="0">
                    <a:latin typeface="+mn-lt"/>
                  </a:rPr>
                  <a:t>Without IM these spikes can make a fairly significant contribution to the Credit Valuation Adjustment (CVA) – say, </a:t>
                </a:r>
                <a14:m>
                  <m:oMath xmlns:m="http://schemas.openxmlformats.org/officeDocument/2006/math">
                    <m:r>
                      <a:rPr lang="en-US" b="0" i="1">
                        <a:latin typeface="Cambria Math"/>
                      </a:rPr>
                      <m:t>20%</m:t>
                    </m:r>
                  </m:oMath>
                </a14:m>
                <a:r>
                  <a:rPr lang="en-US" b="0" dirty="0">
                    <a:latin typeface="+mn-lt"/>
                  </a:rPr>
                  <a:t> of an interest rate swap’s total CVA may originate with spikes – but the CVA would still mostly be determined by the EE level between the spikes.</a:t>
                </a:r>
              </a:p>
              <a:p>
                <a:pPr lvl="0">
                  <a:lnSpc>
                    <a:spcPct val="150000"/>
                  </a:lnSpc>
                </a:pP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286"/>
                </a:stretch>
              </a:blipFill>
            </p:spPr>
            <p:txBody>
              <a:bodyPr/>
              <a:lstStyle/>
              <a:p>
                <a:r>
                  <a:rPr lang="en-US">
                    <a:noFill/>
                  </a:rPr>
                  <a:t> </a:t>
                </a:r>
              </a:p>
            </p:txBody>
          </p:sp>
        </mc:Fallback>
      </mc:AlternateContent>
    </p:spTree>
    <p:extLst>
      <p:ext uri="{BB962C8B-B14F-4D97-AF65-F5344CB8AC3E}">
        <p14:creationId xmlns:p14="http://schemas.microsoft.com/office/powerpoint/2010/main" val="383929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Introduction - 6</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Exposure Spikes vs. Dynamic IM</a:t>
                </a:r>
                <a:r>
                  <a:rPr lang="en-US" dirty="0"/>
                  <a:t>:</a:t>
                </a:r>
                <a:r>
                  <a:rPr lang="en-US" b="0" dirty="0">
                    <a:latin typeface="+mn-lt"/>
                  </a:rPr>
                  <a:t> This chapter shows that while IM is effective in suppressing the EE </a:t>
                </a:r>
                <a:r>
                  <a:rPr lang="en-US" b="0" i="1" dirty="0">
                    <a:latin typeface="+mn-lt"/>
                  </a:rPr>
                  <a:t>between</a:t>
                </a:r>
                <a:r>
                  <a:rPr lang="en-US" b="0" dirty="0">
                    <a:latin typeface="+mn-lt"/>
                  </a:rPr>
                  <a:t> spikes, it will often fails to significantly suppress the spikes themselves.</a:t>
                </a:r>
              </a:p>
              <a:p>
                <a:pPr marL="530225" lvl="1" indent="-285750">
                  <a:lnSpc>
                    <a:spcPct val="150000"/>
                  </a:lnSpc>
                  <a:buFont typeface="Wingdings" panose="05000000000000000000" pitchFamily="2" charset="2"/>
                  <a:buChar char="q"/>
                </a:pPr>
                <a:r>
                  <a:rPr lang="en-US" b="0" dirty="0">
                    <a:latin typeface="+mn-lt"/>
                  </a:rPr>
                  <a:t>As a result the relative contribution of the spike to CVA is greatly increased in the presence of IM – e.g., for a single interest rate swap, the spike’s contribution to the CVA can be well about </a:t>
                </a:r>
                <a14:m>
                  <m:oMath xmlns:m="http://schemas.openxmlformats.org/officeDocument/2006/math">
                    <m:r>
                      <a:rPr lang="en-US" b="0" i="1">
                        <a:latin typeface="Cambria Math"/>
                      </a:rPr>
                      <m:t>90%</m:t>
                    </m:r>
                  </m:oMath>
                </a14:m>
                <a:r>
                  <a:rPr lang="en-US" b="0" dirty="0">
                    <a:latin typeface="+mn-lt"/>
                  </a:rPr>
                  <a:t> for a position with IM.</a:t>
                </a:r>
              </a:p>
              <a:p>
                <a:pPr marL="285750" lvl="0" indent="-285750">
                  <a:lnSpc>
                    <a:spcPct val="150000"/>
                  </a:lnSpc>
                  <a:buFont typeface="Wingdings" panose="05000000000000000000" pitchFamily="2" charset="2"/>
                  <a:buChar char="v"/>
                </a:pPr>
                <a:r>
                  <a:rPr lang="en-US" u="sng" dirty="0"/>
                  <a:t>Corresponding Impact on the CVA</a:t>
                </a:r>
                <a:r>
                  <a:rPr lang="en-US" dirty="0"/>
                  <a:t>:</a:t>
                </a:r>
                <a:r>
                  <a:rPr lang="en-US" b="0" dirty="0">
                    <a:latin typeface="+mn-lt"/>
                  </a:rPr>
                  <a:t> Accounting for the spikes, the IM reduces the CVA by much less than two orders of magnitude one might expect, with the reduction for the interest rate swaps often being less than a factor of </a:t>
                </a:r>
                <a14:m>
                  <m:oMath xmlns:m="http://schemas.openxmlformats.org/officeDocument/2006/math">
                    <m:r>
                      <a:rPr lang="en-US" b="0" i="1">
                        <a:latin typeface="Cambria Math"/>
                      </a:rPr>
                      <m:t>10</m:t>
                    </m:r>
                  </m:oMath>
                </a14:m>
                <a:r>
                  <a:rPr lang="en-US" b="0" dirty="0">
                    <a:latin typeface="+mn-lt"/>
                  </a:rPr>
                  <a:t>.</a:t>
                </a:r>
              </a:p>
              <a:p>
                <a:pPr marL="285750" lvl="0" indent="-285750">
                  <a:lnSpc>
                    <a:spcPct val="150000"/>
                  </a:lnSpc>
                  <a:buFont typeface="Wingdings" panose="05000000000000000000" pitchFamily="2" charset="2"/>
                  <a:buChar char="v"/>
                </a:pPr>
                <a:r>
                  <a:rPr lang="en-US" u="sng" dirty="0"/>
                  <a:t>Estimating the Path-wise IM</a:t>
                </a:r>
                <a:r>
                  <a:rPr lang="en-US" dirty="0"/>
                  <a:t>:</a:t>
                </a:r>
                <a:r>
                  <a:rPr lang="en-US" b="0" dirty="0">
                    <a:latin typeface="+mn-lt"/>
                  </a:rPr>
                  <a:t> The final part of this chapter discusses the practical approaches to calculating the EE profiles in the presence of IM.</a:t>
                </a:r>
              </a:p>
              <a:p>
                <a:pPr marL="530225" lvl="1" indent="-285750">
                  <a:lnSpc>
                    <a:spcPct val="150000"/>
                  </a:lnSpc>
                  <a:buFont typeface="Wingdings" panose="05000000000000000000" pitchFamily="2" charset="2"/>
                  <a:buChar char="q"/>
                </a:pPr>
                <a:r>
                  <a:rPr lang="en-US" b="0" dirty="0">
                    <a:latin typeface="+mn-lt"/>
                  </a:rPr>
                  <a:t>The first step in this calculation is the estimation of IM on simulation paths, which can be done by parametric regression or by kernel regression.</a:t>
                </a:r>
              </a:p>
              <a:p>
                <a:pPr marL="285750" indent="-285750">
                  <a:lnSpc>
                    <a:spcPct val="150000"/>
                  </a:lnSpc>
                  <a:buFont typeface="Wingdings" panose="05000000000000000000" pitchFamily="2" charset="2"/>
                  <a:buChar char="v"/>
                </a:pPr>
                <a:r>
                  <a:rPr lang="en-US" u="sng" dirty="0"/>
                  <a:t>IM Covering Few Netting Trades</a:t>
                </a:r>
                <a:r>
                  <a:rPr lang="en-US" dirty="0"/>
                  <a:t>:</a:t>
                </a:r>
                <a:r>
                  <a:rPr lang="en-US" b="0" dirty="0">
                    <a:latin typeface="+mn-lt"/>
                  </a:rPr>
                  <a:t> When IM covers an insignificant number of trades in the netting set, IM calculated on the path can be subtracted from the no-IM exposure realized on that path to generate EE profiles.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5486400"/>
              </a:xfrm>
              <a:blipFill rotWithShape="1">
                <a:blip r:embed="rId2"/>
                <a:stretch>
                  <a:fillRect l="-1143" r="-1214"/>
                </a:stretch>
              </a:blipFill>
            </p:spPr>
            <p:txBody>
              <a:bodyPr/>
              <a:lstStyle/>
              <a:p>
                <a:r>
                  <a:rPr lang="en-US">
                    <a:noFill/>
                  </a:rPr>
                  <a:t> </a:t>
                </a:r>
              </a:p>
            </p:txBody>
          </p:sp>
        </mc:Fallback>
      </mc:AlternateContent>
    </p:spTree>
    <p:extLst>
      <p:ext uri="{BB962C8B-B14F-4D97-AF65-F5344CB8AC3E}">
        <p14:creationId xmlns:p14="http://schemas.microsoft.com/office/powerpoint/2010/main" val="696951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Dynamic Initial Margin Impact on Exposure</a:t>
            </a:r>
          </a:p>
        </p:txBody>
      </p:sp>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Introduction - 7</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IM covering most Netting Trades</a:t>
            </a:r>
            <a:r>
              <a:rPr lang="en-US" dirty="0"/>
              <a:t>:</a:t>
            </a:r>
            <a:r>
              <a:rPr lang="en-US" b="0" dirty="0"/>
              <a:t> However, when most trades of the netting set are covered by the IM, this approach can be problematic because of excessive simulation noise and other errors.</a:t>
            </a:r>
          </a:p>
          <a:p>
            <a:pPr marL="530225" lvl="1" indent="-285750">
              <a:lnSpc>
                <a:spcPct val="150000"/>
              </a:lnSpc>
              <a:buFont typeface="Wingdings" panose="05000000000000000000" pitchFamily="2" charset="2"/>
              <a:buChar char="q"/>
            </a:pPr>
            <a:r>
              <a:rPr lang="en-US" b="0" dirty="0"/>
              <a:t>An alternative approach that dampens the noise is proposed, and is generally more accurate.</a:t>
            </a:r>
          </a:p>
          <a:p>
            <a:pPr marL="285750" indent="-285750">
              <a:lnSpc>
                <a:spcPct val="150000"/>
              </a:lnSpc>
              <a:buFont typeface="Wingdings" panose="05000000000000000000" pitchFamily="2" charset="2"/>
              <a:buChar char="v"/>
            </a:pPr>
            <a:r>
              <a:rPr lang="en-US" u="sng" dirty="0"/>
              <a:t>Suggested Alterations to the Exposure Rules</a:t>
            </a:r>
            <a:r>
              <a:rPr lang="en-US" dirty="0"/>
              <a:t>:</a:t>
            </a:r>
            <a:r>
              <a:rPr lang="en-US" b="0" dirty="0">
                <a:latin typeface="+mn-lt"/>
              </a:rPr>
              <a:t> This chapter concludes by summarizing the results and briefly discussing the possible modifications to trade and collateral documentation that would make IM more effective in reducing residual counterparty risk.</a:t>
            </a:r>
          </a:p>
        </p:txBody>
      </p:sp>
    </p:spTree>
    <p:extLst>
      <p:ext uri="{BB962C8B-B14F-4D97-AF65-F5344CB8AC3E}">
        <p14:creationId xmlns:p14="http://schemas.microsoft.com/office/powerpoint/2010/main" val="2343594035"/>
      </p:ext>
    </p:extLst>
  </p:cSld>
  <p:clrMapOvr>
    <a:masterClrMapping/>
  </p:clrMapOvr>
</p:sld>
</file>

<file path=ppt/theme/theme1.xml><?xml version="1.0" encoding="utf-8"?>
<a:theme xmlns:a="http://schemas.openxmlformats.org/drawingml/2006/main" name="Default Theme">
  <a:themeElements>
    <a:clrScheme name="Main Nomura Global Color">
      <a:dk1>
        <a:srgbClr val="000000"/>
      </a:dk1>
      <a:lt1>
        <a:srgbClr val="FFFFFF"/>
      </a:lt1>
      <a:dk2>
        <a:srgbClr val="000000"/>
      </a:dk2>
      <a:lt2>
        <a:srgbClr val="FFFFFF"/>
      </a:lt2>
      <a:accent1>
        <a:srgbClr val="CB2420"/>
      </a:accent1>
      <a:accent2>
        <a:srgbClr val="737374"/>
      </a:accent2>
      <a:accent3>
        <a:srgbClr val="80A9AE"/>
      </a:accent3>
      <a:accent4>
        <a:srgbClr val="00305C"/>
      </a:accent4>
      <a:accent5>
        <a:srgbClr val="80003F"/>
      </a:accent5>
      <a:accent6>
        <a:srgbClr val="CC8D19"/>
      </a:accent6>
      <a:hlink>
        <a:srgbClr val="B1B1B0"/>
      </a:hlink>
      <a:folHlink>
        <a:srgbClr val="B1B1B0"/>
      </a:folHlink>
    </a:clrScheme>
    <a:fontScheme name="Nomur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12700" cap="flat" cmpd="sng" algn="ctr">
          <a:solidFill>
            <a:schemeClr val="accent2"/>
          </a:solidFill>
          <a:prstDash val="solid"/>
          <a:round/>
          <a:headEnd type="none" w="med" len="med"/>
          <a:tailEnd type="none" w="med" len="med"/>
        </a:ln>
        <a:effectLst/>
      </a:spPr>
      <a:bodyPr vert="horz" wrap="square" lIns="36000" tIns="36000" rIns="36000" bIns="3600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200" b="1" i="0" u="none" strike="noStrike" cap="none" normalizeH="0" baseline="0" dirty="0" err="1" smtClean="0">
            <a:ln>
              <a:noFill/>
            </a:ln>
            <a:solidFill>
              <a:schemeClr val="tx1"/>
            </a:solidFill>
            <a:effectLst/>
            <a:latin typeface="Arial" charset="0"/>
          </a:defRPr>
        </a:defPPr>
      </a:lstStyle>
    </a:spDef>
    <a:lnDef>
      <a:spPr bwMode="auto">
        <a:solidFill>
          <a:schemeClr val="accent2"/>
        </a:solidFill>
        <a:ln w="9525" cap="flat" cmpd="sng" algn="ctr">
          <a:solidFill>
            <a:schemeClr val="tx1"/>
          </a:solidFill>
          <a:prstDash val="solid"/>
          <a:round/>
          <a:headEnd type="none" w="med" len="med"/>
          <a:tailEnd type="none" w="med" len="med"/>
        </a:ln>
        <a:effectLst/>
      </a:spPr>
      <a:bodyPr/>
      <a:lst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718</TotalTime>
  <Words>4434</Words>
  <Application>Microsoft Office PowerPoint</Application>
  <PresentationFormat>Letter Paper (8.5x11 in)</PresentationFormat>
  <Paragraphs>311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MS PGothic</vt:lpstr>
      <vt:lpstr>MS PGothic</vt:lpstr>
      <vt:lpstr>Arial</vt:lpstr>
      <vt:lpstr>Arial Unicode MS</vt:lpstr>
      <vt:lpstr>Cambria Math</vt:lpstr>
      <vt:lpstr>Symbol</vt:lpstr>
      <vt:lpstr>Wingdings</vt:lpstr>
      <vt:lpstr>Default Theme</vt:lpstr>
      <vt:lpstr>Exposure Analytics</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lpstr>Dynamic Initial Margin Impact on Exposure</vt:lpstr>
    </vt:vector>
  </TitlesOfParts>
  <Company>Nomura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Exposure Analytics</dc:title>
  <dc:creator>Krishnamurthy, Lakshmi (IT/US)</dc:creator>
  <cp:lastModifiedBy>DROP</cp:lastModifiedBy>
  <cp:revision>91</cp:revision>
  <dcterms:created xsi:type="dcterms:W3CDTF">2018-07-20T16:48:45Z</dcterms:created>
  <dcterms:modified xsi:type="dcterms:W3CDTF">2018-11-08T02:22:47Z</dcterms:modified>
</cp:coreProperties>
</file>