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Nomura Standard Cover">
    <p:spTree>
      <p:nvGrpSpPr>
        <p:cNvPr id="1" name=""/>
        <p:cNvGrpSpPr/>
        <p:nvPr/>
      </p:nvGrpSpPr>
      <p:grpSpPr>
        <a:xfrm>
          <a:off x="0" y="0"/>
          <a:ext cx="0" cy="0"/>
          <a:chOff x="0" y="0"/>
          <a:chExt cx="0" cy="0"/>
        </a:xfrm>
      </p:grpSpPr>
      <p:sp>
        <p:nvSpPr>
          <p:cNvPr id="3098" name="Freeform 26"/>
          <p:cNvSpPr>
            <a:spLocks noChangeAspect="1"/>
          </p:cNvSpPr>
          <p:nvPr/>
        </p:nvSpPr>
        <p:spPr bwMode="auto">
          <a:xfrm>
            <a:off x="3997025" y="0"/>
            <a:ext cx="5160212" cy="2516400"/>
          </a:xfrm>
          <a:custGeom>
            <a:avLst/>
            <a:gdLst/>
            <a:ahLst/>
            <a:cxnLst>
              <a:cxn ang="0">
                <a:pos x="0" y="520"/>
              </a:cxn>
              <a:cxn ang="0">
                <a:pos x="506" y="1659"/>
              </a:cxn>
              <a:cxn ang="0">
                <a:pos x="3402" y="1659"/>
              </a:cxn>
              <a:cxn ang="0">
                <a:pos x="3402" y="0"/>
              </a:cxn>
              <a:cxn ang="0">
                <a:pos x="224" y="0"/>
              </a:cxn>
              <a:cxn ang="0">
                <a:pos x="0" y="520"/>
              </a:cxn>
              <a:cxn ang="0">
                <a:pos x="0" y="520"/>
              </a:cxn>
            </a:cxnLst>
            <a:rect l="0" t="0" r="r" b="b"/>
            <a:pathLst>
              <a:path w="3402" h="1659">
                <a:moveTo>
                  <a:pt x="0" y="520"/>
                </a:moveTo>
                <a:lnTo>
                  <a:pt x="506" y="1659"/>
                </a:lnTo>
                <a:lnTo>
                  <a:pt x="3402" y="1659"/>
                </a:lnTo>
                <a:lnTo>
                  <a:pt x="3402"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9"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19" name="Text Placeholder 18"/>
          <p:cNvSpPr>
            <a:spLocks noGrp="1"/>
          </p:cNvSpPr>
          <p:nvPr>
            <p:ph type="body" sz="quarter" idx="14" hasCustomPrompt="1"/>
          </p:nvPr>
        </p:nvSpPr>
        <p:spPr>
          <a:xfrm>
            <a:off x="6540930" y="4869161"/>
            <a:ext cx="2259943" cy="1223417"/>
          </a:xfrm>
          <a:prstGeom prst="rect">
            <a:avLst/>
          </a:prstGeom>
        </p:spPr>
        <p:txBody>
          <a:bodyPr anchor="ctr" anchorCtr="0"/>
          <a:lstStyle>
            <a:lvl1pPr algn="r">
              <a:defRPr baseline="0"/>
            </a:lvl1pPr>
          </a:lstStyle>
          <a:p>
            <a:pPr lvl="0"/>
            <a:r>
              <a:rPr lang="en-GB" dirty="0"/>
              <a:t>Client logo here</a:t>
            </a:r>
          </a:p>
        </p:txBody>
      </p:sp>
      <p:sp>
        <p:nvSpPr>
          <p:cNvPr id="26" name="Text Box 11"/>
          <p:cNvSpPr txBox="1">
            <a:spLocks noChangeArrowheads="1"/>
          </p:cNvSpPr>
          <p:nvPr/>
        </p:nvSpPr>
        <p:spPr bwMode="ltGray">
          <a:xfrm>
            <a:off x="6563082"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16"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32"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17"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15" name="Text Box 11"/>
          <p:cNvSpPr txBox="1">
            <a:spLocks noChangeArrowheads="1"/>
          </p:cNvSpPr>
          <p:nvPr/>
        </p:nvSpPr>
        <p:spPr bwMode="ltGray">
          <a:xfrm>
            <a:off x="8273486"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47" name="Picture 3" descr="O:\Logo_Library\N\NOMURA\A4\NOMURA_A4_CMYK_WHITE.emf"/>
          <p:cNvPicPr>
            <a:picLocks noChangeAspect="1" noChangeArrowheads="1"/>
          </p:cNvPicPr>
          <p:nvPr/>
        </p:nvPicPr>
        <p:blipFill>
          <a:blip r:embed="rId2" cstate="print"/>
          <a:srcRect/>
          <a:stretch>
            <a:fillRect/>
          </a:stretch>
        </p:blipFill>
        <p:spPr bwMode="auto">
          <a:xfrm>
            <a:off x="7599752" y="310690"/>
            <a:ext cx="1260140" cy="216024"/>
          </a:xfrm>
          <a:prstGeom prst="rect">
            <a:avLst/>
          </a:prstGeom>
          <a:noFill/>
        </p:spPr>
      </p:pic>
      <p:sp>
        <p:nvSpPr>
          <p:cNvPr id="48" name="TextBox 47"/>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78" name="Freeform 19"/>
          <p:cNvSpPr>
            <a:spLocks/>
          </p:cNvSpPr>
          <p:nvPr/>
        </p:nvSpPr>
        <p:spPr bwMode="auto">
          <a:xfrm>
            <a:off x="294975" y="-7625"/>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0" name="Freeform 25"/>
          <p:cNvSpPr>
            <a:spLocks/>
          </p:cNvSpPr>
          <p:nvPr/>
        </p:nvSpPr>
        <p:spPr bwMode="auto">
          <a:xfrm>
            <a:off x="3481088" y="1175063"/>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1" name="Freeform 80"/>
          <p:cNvSpPr>
            <a:spLocks/>
          </p:cNvSpPr>
          <p:nvPr/>
        </p:nvSpPr>
        <p:spPr bwMode="auto">
          <a:xfrm>
            <a:off x="2261888" y="832163"/>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2" name="Freeform 81"/>
          <p:cNvSpPr>
            <a:spLocks/>
          </p:cNvSpPr>
          <p:nvPr/>
        </p:nvSpPr>
        <p:spPr bwMode="auto">
          <a:xfrm>
            <a:off x="3330275" y="1900"/>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3" name="Freeform 82"/>
          <p:cNvSpPr>
            <a:spLocks/>
          </p:cNvSpPr>
          <p:nvPr/>
        </p:nvSpPr>
        <p:spPr bwMode="auto">
          <a:xfrm>
            <a:off x="3654125" y="1900"/>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4" name="Freeform 83"/>
          <p:cNvSpPr>
            <a:spLocks/>
          </p:cNvSpPr>
          <p:nvPr/>
        </p:nvSpPr>
        <p:spPr bwMode="auto">
          <a:xfrm>
            <a:off x="2981025" y="1900"/>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5" name="Freeform 30"/>
          <p:cNvSpPr>
            <a:spLocks/>
          </p:cNvSpPr>
          <p:nvPr/>
        </p:nvSpPr>
        <p:spPr bwMode="auto">
          <a:xfrm>
            <a:off x="2631775" y="1900"/>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6" name="Freeform 31"/>
          <p:cNvSpPr>
            <a:spLocks/>
          </p:cNvSpPr>
          <p:nvPr/>
        </p:nvSpPr>
        <p:spPr bwMode="auto">
          <a:xfrm>
            <a:off x="1585613" y="1900"/>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7" name="Freeform 32"/>
          <p:cNvSpPr>
            <a:spLocks/>
          </p:cNvSpPr>
          <p:nvPr/>
        </p:nvSpPr>
        <p:spPr bwMode="auto">
          <a:xfrm>
            <a:off x="272750" y="1900"/>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26"/>
          <p:cNvSpPr>
            <a:spLocks noChangeAspect="1"/>
          </p:cNvSpPr>
          <p:nvPr userDrawn="1"/>
        </p:nvSpPr>
        <p:spPr bwMode="auto">
          <a:xfrm>
            <a:off x="3997025" y="0"/>
            <a:ext cx="5160212" cy="2516400"/>
          </a:xfrm>
          <a:custGeom>
            <a:avLst/>
            <a:gdLst/>
            <a:ahLst/>
            <a:cxnLst>
              <a:cxn ang="0">
                <a:pos x="0" y="520"/>
              </a:cxn>
              <a:cxn ang="0">
                <a:pos x="506" y="1659"/>
              </a:cxn>
              <a:cxn ang="0">
                <a:pos x="3402" y="1659"/>
              </a:cxn>
              <a:cxn ang="0">
                <a:pos x="3402" y="0"/>
              </a:cxn>
              <a:cxn ang="0">
                <a:pos x="224" y="0"/>
              </a:cxn>
              <a:cxn ang="0">
                <a:pos x="0" y="520"/>
              </a:cxn>
              <a:cxn ang="0">
                <a:pos x="0" y="520"/>
              </a:cxn>
            </a:cxnLst>
            <a:rect l="0" t="0" r="r" b="b"/>
            <a:pathLst>
              <a:path w="3402" h="1659">
                <a:moveTo>
                  <a:pt x="0" y="520"/>
                </a:moveTo>
                <a:lnTo>
                  <a:pt x="506" y="1659"/>
                </a:lnTo>
                <a:lnTo>
                  <a:pt x="3402" y="1659"/>
                </a:lnTo>
                <a:lnTo>
                  <a:pt x="3402"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3" name="Text Box 11"/>
          <p:cNvSpPr txBox="1">
            <a:spLocks noChangeArrowheads="1"/>
          </p:cNvSpPr>
          <p:nvPr userDrawn="1"/>
        </p:nvSpPr>
        <p:spPr bwMode="ltGray">
          <a:xfrm>
            <a:off x="6563082"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4" name="Text Box 11"/>
          <p:cNvSpPr txBox="1">
            <a:spLocks noChangeArrowheads="1"/>
          </p:cNvSpPr>
          <p:nvPr userDrawn="1"/>
        </p:nvSpPr>
        <p:spPr bwMode="ltGray">
          <a:xfrm>
            <a:off x="8273486"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5" name="Picture 3" descr="O:\Logo_Library\N\NOMURA\A4\NOMURA_A4_CMYK_WHITE.emf"/>
          <p:cNvPicPr>
            <a:picLocks noChangeAspect="1" noChangeArrowheads="1"/>
          </p:cNvPicPr>
          <p:nvPr userDrawn="1"/>
        </p:nvPicPr>
        <p:blipFill>
          <a:blip r:embed="rId2" cstate="print"/>
          <a:srcRect/>
          <a:stretch>
            <a:fillRect/>
          </a:stretch>
        </p:blipFill>
        <p:spPr bwMode="auto">
          <a:xfrm>
            <a:off x="7599752" y="310690"/>
            <a:ext cx="1260140" cy="216024"/>
          </a:xfrm>
          <a:prstGeom prst="rect">
            <a:avLst/>
          </a:prstGeom>
          <a:noFill/>
        </p:spPr>
      </p:pic>
      <p:sp>
        <p:nvSpPr>
          <p:cNvPr id="27" name="TextBox 26"/>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28" name="Freeform 19"/>
          <p:cNvSpPr>
            <a:spLocks/>
          </p:cNvSpPr>
          <p:nvPr userDrawn="1"/>
        </p:nvSpPr>
        <p:spPr bwMode="auto">
          <a:xfrm>
            <a:off x="294975" y="-7625"/>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5"/>
          <p:cNvSpPr>
            <a:spLocks/>
          </p:cNvSpPr>
          <p:nvPr userDrawn="1"/>
        </p:nvSpPr>
        <p:spPr bwMode="auto">
          <a:xfrm>
            <a:off x="3481088" y="1175063"/>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userDrawn="1"/>
        </p:nvSpPr>
        <p:spPr bwMode="auto">
          <a:xfrm>
            <a:off x="2261888" y="832163"/>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userDrawn="1"/>
        </p:nvSpPr>
        <p:spPr bwMode="auto">
          <a:xfrm>
            <a:off x="3330275" y="1900"/>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userDrawn="1"/>
        </p:nvSpPr>
        <p:spPr bwMode="auto">
          <a:xfrm>
            <a:off x="3654125" y="1900"/>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userDrawn="1"/>
        </p:nvSpPr>
        <p:spPr bwMode="auto">
          <a:xfrm>
            <a:off x="2981025" y="1900"/>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0"/>
          <p:cNvSpPr>
            <a:spLocks/>
          </p:cNvSpPr>
          <p:nvPr userDrawn="1"/>
        </p:nvSpPr>
        <p:spPr bwMode="auto">
          <a:xfrm>
            <a:off x="2631775" y="1900"/>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1"/>
          <p:cNvSpPr>
            <a:spLocks/>
          </p:cNvSpPr>
          <p:nvPr userDrawn="1"/>
        </p:nvSpPr>
        <p:spPr bwMode="auto">
          <a:xfrm>
            <a:off x="1585613" y="1900"/>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32"/>
          <p:cNvSpPr>
            <a:spLocks/>
          </p:cNvSpPr>
          <p:nvPr userDrawn="1"/>
        </p:nvSpPr>
        <p:spPr bwMode="auto">
          <a:xfrm>
            <a:off x="272750" y="1900"/>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14"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7" hasCustomPrompt="1"/>
          </p:nvPr>
        </p:nvSpPr>
        <p:spPr>
          <a:xfrm>
            <a:off x="245908" y="4305600"/>
            <a:ext cx="8649969"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28" hasCustomPrompt="1"/>
          </p:nvPr>
        </p:nvSpPr>
        <p:spPr>
          <a:xfrm>
            <a:off x="245908" y="4091964"/>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18" name="Content Placeholder 3"/>
          <p:cNvSpPr>
            <a:spLocks noGrp="1"/>
          </p:cNvSpPr>
          <p:nvPr>
            <p:ph sz="half" idx="29" hasCustomPrompt="1"/>
          </p:nvPr>
        </p:nvSpPr>
        <p:spPr>
          <a:xfrm>
            <a:off x="245908" y="3526356"/>
            <a:ext cx="8649969"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0" hasCustomPrompt="1"/>
          </p:nvPr>
        </p:nvSpPr>
        <p:spPr>
          <a:xfrm>
            <a:off x="245908" y="5142232"/>
            <a:ext cx="8649969" cy="1386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31" hasCustomPrompt="1"/>
          </p:nvPr>
        </p:nvSpPr>
        <p:spPr>
          <a:xfrm>
            <a:off x="245908" y="1900800"/>
            <a:ext cx="8649969"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245908" y="3311676"/>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Text Placeholder 2"/>
          <p:cNvSpPr>
            <a:spLocks noGrp="1"/>
          </p:cNvSpPr>
          <p:nvPr>
            <p:ph type="body" idx="33" hasCustomPrompt="1"/>
          </p:nvPr>
        </p:nvSpPr>
        <p:spPr>
          <a:xfrm>
            <a:off x="245908" y="493130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0400"/>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7" name="Content Placeholder 3"/>
          <p:cNvSpPr>
            <a:spLocks noGrp="1"/>
          </p:cNvSpPr>
          <p:nvPr>
            <p:ph sz="half" idx="2" hasCustomPrompt="1"/>
          </p:nvPr>
        </p:nvSpPr>
        <p:spPr>
          <a:xfrm>
            <a:off x="245907" y="1900800"/>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5" name="Content Placeholder 3"/>
          <p:cNvSpPr>
            <a:spLocks noGrp="1"/>
          </p:cNvSpPr>
          <p:nvPr>
            <p:ph sz="half" idx="19" hasCustomPrompt="1"/>
          </p:nvPr>
        </p:nvSpPr>
        <p:spPr>
          <a:xfrm>
            <a:off x="4639015" y="1900800"/>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Content Placeholder 3"/>
          <p:cNvSpPr>
            <a:spLocks noGrp="1"/>
          </p:cNvSpPr>
          <p:nvPr>
            <p:ph sz="half" idx="43" hasCustomPrompt="1"/>
          </p:nvPr>
        </p:nvSpPr>
        <p:spPr>
          <a:xfrm>
            <a:off x="245907" y="3525717"/>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9" name="Content Placeholder 3"/>
          <p:cNvSpPr>
            <a:spLocks noGrp="1"/>
          </p:cNvSpPr>
          <p:nvPr>
            <p:ph sz="half" idx="44" hasCustomPrompt="1"/>
          </p:nvPr>
        </p:nvSpPr>
        <p:spPr>
          <a:xfrm>
            <a:off x="4639015" y="3525717"/>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6" name="Content Placeholder 3"/>
          <p:cNvSpPr>
            <a:spLocks noGrp="1"/>
          </p:cNvSpPr>
          <p:nvPr>
            <p:ph sz="half" idx="47" hasCustomPrompt="1"/>
          </p:nvPr>
        </p:nvSpPr>
        <p:spPr>
          <a:xfrm>
            <a:off x="245907" y="5153961"/>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7" name="Content Placeholder 3"/>
          <p:cNvSpPr>
            <a:spLocks noGrp="1"/>
          </p:cNvSpPr>
          <p:nvPr>
            <p:ph sz="half" idx="48" hasCustomPrompt="1"/>
          </p:nvPr>
        </p:nvSpPr>
        <p:spPr>
          <a:xfrm>
            <a:off x="4639015" y="5153961"/>
            <a:ext cx="4256862"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0"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49" hasCustomPrompt="1"/>
          </p:nvPr>
        </p:nvSpPr>
        <p:spPr>
          <a:xfrm>
            <a:off x="245907" y="331167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0" hasCustomPrompt="1"/>
          </p:nvPr>
        </p:nvSpPr>
        <p:spPr>
          <a:xfrm>
            <a:off x="245907" y="4943500"/>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51" hasCustomPrompt="1"/>
          </p:nvPr>
        </p:nvSpPr>
        <p:spPr>
          <a:xfrm>
            <a:off x="463954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52" hasCustomPrompt="1"/>
          </p:nvPr>
        </p:nvSpPr>
        <p:spPr>
          <a:xfrm>
            <a:off x="4639547" y="331167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4" name="Text Placeholder 2"/>
          <p:cNvSpPr>
            <a:spLocks noGrp="1"/>
          </p:cNvSpPr>
          <p:nvPr>
            <p:ph type="body" idx="53" hasCustomPrompt="1"/>
          </p:nvPr>
        </p:nvSpPr>
        <p:spPr>
          <a:xfrm>
            <a:off x="4639547" y="4943500"/>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14" name="Content Placeholder 3"/>
          <p:cNvSpPr>
            <a:spLocks noGrp="1"/>
          </p:cNvSpPr>
          <p:nvPr>
            <p:ph sz="half" idx="36" hasCustomPrompt="1"/>
          </p:nvPr>
        </p:nvSpPr>
        <p:spPr>
          <a:xfrm>
            <a:off x="245907"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37" hasCustomPrompt="1"/>
          </p:nvPr>
        </p:nvSpPr>
        <p:spPr>
          <a:xfrm>
            <a:off x="6097846"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175200"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5"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39" hasCustomPrompt="1"/>
          </p:nvPr>
        </p:nvSpPr>
        <p:spPr>
          <a:xfrm>
            <a:off x="317617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40" hasCustomPrompt="1"/>
          </p:nvPr>
        </p:nvSpPr>
        <p:spPr>
          <a:xfrm>
            <a:off x="6097329"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8"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9" name="Content Placeholder 3"/>
          <p:cNvSpPr>
            <a:spLocks noGrp="1"/>
          </p:cNvSpPr>
          <p:nvPr>
            <p:ph sz="half" idx="36" hasCustomPrompt="1"/>
          </p:nvPr>
        </p:nvSpPr>
        <p:spPr>
          <a:xfrm>
            <a:off x="245907"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37" hasCustomPrompt="1"/>
          </p:nvPr>
        </p:nvSpPr>
        <p:spPr>
          <a:xfrm>
            <a:off x="6097846"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38" hasCustomPrompt="1"/>
          </p:nvPr>
        </p:nvSpPr>
        <p:spPr>
          <a:xfrm>
            <a:off x="3175200"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1" name="Content Placeholder 3"/>
          <p:cNvSpPr>
            <a:spLocks noGrp="1"/>
          </p:cNvSpPr>
          <p:nvPr>
            <p:ph sz="half" idx="39" hasCustomPrompt="1"/>
          </p:nvPr>
        </p:nvSpPr>
        <p:spPr>
          <a:xfrm>
            <a:off x="245907"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097846"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42" hasCustomPrompt="1"/>
          </p:nvPr>
        </p:nvSpPr>
        <p:spPr>
          <a:xfrm>
            <a:off x="317617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43" hasCustomPrompt="1"/>
          </p:nvPr>
        </p:nvSpPr>
        <p:spPr>
          <a:xfrm>
            <a:off x="6097329"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097329"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0"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9">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19" hasCustomPrompt="1"/>
          </p:nvPr>
        </p:nvSpPr>
        <p:spPr>
          <a:xfrm>
            <a:off x="4632369"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45907" y="432207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1" name="Content Placeholder 3"/>
          <p:cNvSpPr>
            <a:spLocks noGrp="1"/>
          </p:cNvSpPr>
          <p:nvPr>
            <p:ph sz="half" idx="21" hasCustomPrompt="1"/>
          </p:nvPr>
        </p:nvSpPr>
        <p:spPr>
          <a:xfrm>
            <a:off x="4632369" y="432207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9"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22" hasCustomPrompt="1"/>
          </p:nvPr>
        </p:nvSpPr>
        <p:spPr>
          <a:xfrm>
            <a:off x="4631158"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23" hasCustomPrompt="1"/>
          </p:nvPr>
        </p:nvSpPr>
        <p:spPr>
          <a:xfrm>
            <a:off x="245907" y="411121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24" hasCustomPrompt="1"/>
          </p:nvPr>
        </p:nvSpPr>
        <p:spPr>
          <a:xfrm>
            <a:off x="4631158" y="411121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10">
    <p:spTree>
      <p:nvGrpSpPr>
        <p:cNvPr id="1" name=""/>
        <p:cNvGrpSpPr/>
        <p:nvPr/>
      </p:nvGrpSpPr>
      <p:grpSpPr>
        <a:xfrm>
          <a:off x="0" y="0"/>
          <a:ext cx="0" cy="0"/>
          <a:chOff x="0" y="0"/>
          <a:chExt cx="0" cy="0"/>
        </a:xfrm>
      </p:grpSpPr>
      <p:sp>
        <p:nvSpPr>
          <p:cNvPr id="19"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3" name="Content Placeholder 3"/>
          <p:cNvSpPr>
            <a:spLocks noGrp="1"/>
          </p:cNvSpPr>
          <p:nvPr>
            <p:ph sz="half" idx="36" hasCustomPrompt="1"/>
          </p:nvPr>
        </p:nvSpPr>
        <p:spPr>
          <a:xfrm>
            <a:off x="245908" y="1900800"/>
            <a:ext cx="572194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7" hasCustomPrompt="1"/>
          </p:nvPr>
        </p:nvSpPr>
        <p:spPr>
          <a:xfrm>
            <a:off x="6101169"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4" name="Text Placeholder 2"/>
          <p:cNvSpPr>
            <a:spLocks noGrp="1"/>
          </p:cNvSpPr>
          <p:nvPr>
            <p:ph type="body" idx="1" hasCustomPrompt="1"/>
          </p:nvPr>
        </p:nvSpPr>
        <p:spPr>
          <a:xfrm>
            <a:off x="245908"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Text Placeholder 2"/>
          <p:cNvSpPr>
            <a:spLocks noGrp="1"/>
          </p:cNvSpPr>
          <p:nvPr>
            <p:ph type="body" idx="38" hasCustomPrompt="1"/>
          </p:nvPr>
        </p:nvSpPr>
        <p:spPr>
          <a:xfrm>
            <a:off x="610078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11">
    <p:spTree>
      <p:nvGrpSpPr>
        <p:cNvPr id="1" name=""/>
        <p:cNvGrpSpPr/>
        <p:nvPr/>
      </p:nvGrpSpPr>
      <p:grpSpPr>
        <a:xfrm>
          <a:off x="0" y="0"/>
          <a:ext cx="0" cy="0"/>
          <a:chOff x="0" y="0"/>
          <a:chExt cx="0" cy="0"/>
        </a:xfrm>
      </p:grpSpPr>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Content Placeholder 3"/>
          <p:cNvSpPr>
            <a:spLocks noGrp="1"/>
          </p:cNvSpPr>
          <p:nvPr>
            <p:ph sz="half" idx="36" hasCustomPrompt="1"/>
          </p:nvPr>
        </p:nvSpPr>
        <p:spPr>
          <a:xfrm>
            <a:off x="3176861" y="1900800"/>
            <a:ext cx="572194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Content Placeholder 3"/>
          <p:cNvSpPr>
            <a:spLocks noGrp="1"/>
          </p:cNvSpPr>
          <p:nvPr>
            <p:ph sz="half" idx="37" hasCustomPrompt="1"/>
          </p:nvPr>
        </p:nvSpPr>
        <p:spPr>
          <a:xfrm>
            <a:off x="245907" y="1900800"/>
            <a:ext cx="2791385"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4"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8" hasCustomPrompt="1"/>
          </p:nvPr>
        </p:nvSpPr>
        <p:spPr>
          <a:xfrm>
            <a:off x="3176153"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12">
    <p:spTree>
      <p:nvGrpSpPr>
        <p:cNvPr id="1" name=""/>
        <p:cNvGrpSpPr/>
        <p:nvPr/>
      </p:nvGrpSpPr>
      <p:grpSpPr>
        <a:xfrm>
          <a:off x="0" y="0"/>
          <a:ext cx="0" cy="0"/>
          <a:chOff x="0" y="0"/>
          <a:chExt cx="0" cy="0"/>
        </a:xfrm>
      </p:grpSpPr>
      <p:sp>
        <p:nvSpPr>
          <p:cNvPr id="2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36" hasCustomPrompt="1"/>
          </p:nvPr>
        </p:nvSpPr>
        <p:spPr>
          <a:xfrm>
            <a:off x="3176861" y="1900799"/>
            <a:ext cx="572194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37" hasCustomPrompt="1"/>
          </p:nvPr>
        </p:nvSpPr>
        <p:spPr>
          <a:xfrm>
            <a:off x="245907"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38" hasCustomPrompt="1"/>
          </p:nvPr>
        </p:nvSpPr>
        <p:spPr>
          <a:xfrm>
            <a:off x="3176861" y="4310016"/>
            <a:ext cx="572194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245907" y="4310016"/>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0" name="Text Placeholder 2"/>
          <p:cNvSpPr>
            <a:spLocks noGrp="1"/>
          </p:cNvSpPr>
          <p:nvPr>
            <p:ph type="body" idx="1" hasCustomPrompt="1"/>
          </p:nvPr>
        </p:nvSpPr>
        <p:spPr>
          <a:xfrm>
            <a:off x="245907"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0" hasCustomPrompt="1"/>
          </p:nvPr>
        </p:nvSpPr>
        <p:spPr>
          <a:xfrm>
            <a:off x="3176153"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1" hasCustomPrompt="1"/>
          </p:nvPr>
        </p:nvSpPr>
        <p:spPr>
          <a:xfrm>
            <a:off x="245907" y="4117492"/>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2" hasCustomPrompt="1"/>
          </p:nvPr>
        </p:nvSpPr>
        <p:spPr>
          <a:xfrm>
            <a:off x="3176153" y="4117492"/>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13">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36" hasCustomPrompt="1"/>
          </p:nvPr>
        </p:nvSpPr>
        <p:spPr>
          <a:xfrm>
            <a:off x="252554" y="1900799"/>
            <a:ext cx="572194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37" hasCustomPrompt="1"/>
          </p:nvPr>
        </p:nvSpPr>
        <p:spPr>
          <a:xfrm>
            <a:off x="6101169" y="1900799"/>
            <a:ext cx="2791385"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8" hasCustomPrompt="1"/>
          </p:nvPr>
        </p:nvSpPr>
        <p:spPr>
          <a:xfrm>
            <a:off x="252554" y="4338891"/>
            <a:ext cx="572194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9" name="Content Placeholder 3"/>
          <p:cNvSpPr>
            <a:spLocks noGrp="1"/>
          </p:cNvSpPr>
          <p:nvPr>
            <p:ph sz="half" idx="39" hasCustomPrompt="1"/>
          </p:nvPr>
        </p:nvSpPr>
        <p:spPr>
          <a:xfrm>
            <a:off x="6101169" y="4338891"/>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1" name="Text Placeholder 2"/>
          <p:cNvSpPr>
            <a:spLocks noGrp="1"/>
          </p:cNvSpPr>
          <p:nvPr>
            <p:ph type="body" idx="40" hasCustomPrompt="1"/>
          </p:nvPr>
        </p:nvSpPr>
        <p:spPr>
          <a:xfrm>
            <a:off x="251520" y="168406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1" hasCustomPrompt="1"/>
          </p:nvPr>
        </p:nvSpPr>
        <p:spPr>
          <a:xfrm>
            <a:off x="6100785" y="168406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41" hasCustomPrompt="1"/>
          </p:nvPr>
        </p:nvSpPr>
        <p:spPr>
          <a:xfrm>
            <a:off x="251520" y="4112498"/>
            <a:ext cx="572233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Text Placeholder 2"/>
          <p:cNvSpPr>
            <a:spLocks noGrp="1"/>
          </p:cNvSpPr>
          <p:nvPr>
            <p:ph type="body" idx="42" hasCustomPrompt="1"/>
          </p:nvPr>
        </p:nvSpPr>
        <p:spPr>
          <a:xfrm>
            <a:off x="6100785" y="411249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mura Standard Part Image Cover">
    <p:spTree>
      <p:nvGrpSpPr>
        <p:cNvPr id="1" name=""/>
        <p:cNvGrpSpPr/>
        <p:nvPr/>
      </p:nvGrpSpPr>
      <p:grpSpPr>
        <a:xfrm>
          <a:off x="0" y="0"/>
          <a:ext cx="0" cy="0"/>
          <a:chOff x="0" y="0"/>
          <a:chExt cx="0" cy="0"/>
        </a:xfrm>
      </p:grpSpPr>
      <p:sp>
        <p:nvSpPr>
          <p:cNvPr id="4128" name="Freeform 32"/>
          <p:cNvSpPr>
            <a:spLocks noChangeAspect="1"/>
          </p:cNvSpPr>
          <p:nvPr/>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16"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15"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20" name="Text Placeholder 18"/>
          <p:cNvSpPr>
            <a:spLocks noGrp="1"/>
          </p:cNvSpPr>
          <p:nvPr>
            <p:ph type="body" sz="quarter" idx="14" hasCustomPrompt="1"/>
          </p:nvPr>
        </p:nvSpPr>
        <p:spPr>
          <a:xfrm>
            <a:off x="6539211" y="4869161"/>
            <a:ext cx="2259943" cy="1223417"/>
          </a:xfrm>
          <a:prstGeom prst="rect">
            <a:avLst/>
          </a:prstGeom>
        </p:spPr>
        <p:txBody>
          <a:bodyPr anchor="ctr" anchorCtr="0"/>
          <a:lstStyle>
            <a:lvl1pPr algn="r">
              <a:defRPr baseline="0"/>
            </a:lvl1pPr>
          </a:lstStyle>
          <a:p>
            <a:pPr lvl="0"/>
            <a:r>
              <a:rPr lang="en-GB" dirty="0"/>
              <a:t>Client logo here</a:t>
            </a:r>
          </a:p>
        </p:txBody>
      </p:sp>
      <p:sp>
        <p:nvSpPr>
          <p:cNvPr id="21" name="Text Box 11"/>
          <p:cNvSpPr txBox="1">
            <a:spLocks noChangeArrowheads="1"/>
          </p:cNvSpPr>
          <p:nvPr/>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2"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23"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24" name="Text Box 11"/>
          <p:cNvSpPr txBox="1">
            <a:spLocks noChangeArrowheads="1"/>
          </p:cNvSpPr>
          <p:nvPr/>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9" name="Picture 2" descr="\\Europe\Data\Creative_Media\02001-03000\02154 Landor Project\PowerPoint Template\Assets\200339868_PPT.jpg"/>
          <p:cNvPicPr>
            <a:picLocks noChangeAspect="1" noChangeArrowheads="1"/>
          </p:cNvPicPr>
          <p:nvPr/>
        </p:nvPicPr>
        <p:blipFill>
          <a:blip r:embed="rId2" cstate="print"/>
          <a:srcRect l="8281" b="7581"/>
          <a:stretch>
            <a:fillRect/>
          </a:stretch>
        </p:blipFill>
        <p:spPr bwMode="auto">
          <a:xfrm>
            <a:off x="0" y="0"/>
            <a:ext cx="3594526" cy="2514246"/>
          </a:xfrm>
          <a:prstGeom prst="rect">
            <a:avLst/>
          </a:prstGeom>
          <a:noFill/>
        </p:spPr>
      </p:pic>
      <p:sp>
        <p:nvSpPr>
          <p:cNvPr id="31" name="Freeform 19"/>
          <p:cNvSpPr>
            <a:spLocks/>
          </p:cNvSpPr>
          <p:nvPr/>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25"/>
          <p:cNvSpPr>
            <a:spLocks/>
          </p:cNvSpPr>
          <p:nvPr/>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4"/>
          <p:cNvSpPr>
            <a:spLocks/>
          </p:cNvSpPr>
          <p:nvPr/>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5"/>
          <p:cNvSpPr>
            <a:spLocks/>
          </p:cNvSpPr>
          <p:nvPr/>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36"/>
          <p:cNvSpPr>
            <a:spLocks/>
          </p:cNvSpPr>
          <p:nvPr/>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30"/>
          <p:cNvSpPr>
            <a:spLocks/>
          </p:cNvSpPr>
          <p:nvPr/>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31"/>
          <p:cNvSpPr>
            <a:spLocks/>
          </p:cNvSpPr>
          <p:nvPr/>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32"/>
          <p:cNvSpPr>
            <a:spLocks/>
          </p:cNvSpPr>
          <p:nvPr/>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5" name="Picture 3" descr="O:\Logo_Library\N\NOMURA\A4\NOMURA_A4_CMYK_WHITE.emf"/>
          <p:cNvPicPr>
            <a:picLocks noChangeAspect="1" noChangeArrowheads="1"/>
          </p:cNvPicPr>
          <p:nvPr/>
        </p:nvPicPr>
        <p:blipFill>
          <a:blip r:embed="rId3" cstate="print"/>
          <a:srcRect/>
          <a:stretch>
            <a:fillRect/>
          </a:stretch>
        </p:blipFill>
        <p:spPr bwMode="auto">
          <a:xfrm>
            <a:off x="7599752" y="310690"/>
            <a:ext cx="1260140" cy="216024"/>
          </a:xfrm>
          <a:prstGeom prst="rect">
            <a:avLst/>
          </a:prstGeom>
          <a:noFill/>
        </p:spPr>
      </p:pic>
      <p:sp>
        <p:nvSpPr>
          <p:cNvPr id="46" name="TextBox 45"/>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
        <p:nvSpPr>
          <p:cNvPr id="25" name="Freeform 32"/>
          <p:cNvSpPr>
            <a:spLocks noChangeAspect="1"/>
          </p:cNvSpPr>
          <p:nvPr userDrawn="1"/>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Text Box 11"/>
          <p:cNvSpPr txBox="1">
            <a:spLocks noChangeArrowheads="1"/>
          </p:cNvSpPr>
          <p:nvPr userDrawn="1"/>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7" name="Text Box 11"/>
          <p:cNvSpPr txBox="1">
            <a:spLocks noChangeArrowheads="1"/>
          </p:cNvSpPr>
          <p:nvPr userDrawn="1"/>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pic>
        <p:nvPicPr>
          <p:cNvPr id="28" name="Picture 2" descr="\\Europe\Data\Creative_Media\02001-03000\02154 Landor Project\PowerPoint Template\Assets\200339868_PPT.jpg"/>
          <p:cNvPicPr>
            <a:picLocks noChangeAspect="1" noChangeArrowheads="1"/>
          </p:cNvPicPr>
          <p:nvPr userDrawn="1"/>
        </p:nvPicPr>
        <p:blipFill>
          <a:blip r:embed="rId2" cstate="print"/>
          <a:srcRect l="8281" b="7581"/>
          <a:stretch>
            <a:fillRect/>
          </a:stretch>
        </p:blipFill>
        <p:spPr bwMode="auto">
          <a:xfrm>
            <a:off x="0" y="0"/>
            <a:ext cx="3594526" cy="2514246"/>
          </a:xfrm>
          <a:prstGeom prst="rect">
            <a:avLst/>
          </a:prstGeom>
          <a:noFill/>
        </p:spPr>
      </p:pic>
      <p:sp>
        <p:nvSpPr>
          <p:cNvPr id="30" name="Freeform 19"/>
          <p:cNvSpPr>
            <a:spLocks/>
          </p:cNvSpPr>
          <p:nvPr userDrawn="1"/>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25"/>
          <p:cNvSpPr>
            <a:spLocks/>
          </p:cNvSpPr>
          <p:nvPr userDrawn="1"/>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40"/>
          <p:cNvSpPr>
            <a:spLocks/>
          </p:cNvSpPr>
          <p:nvPr userDrawn="1"/>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41"/>
          <p:cNvSpPr>
            <a:spLocks/>
          </p:cNvSpPr>
          <p:nvPr userDrawn="1"/>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42"/>
          <p:cNvSpPr>
            <a:spLocks/>
          </p:cNvSpPr>
          <p:nvPr userDrawn="1"/>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3"/>
          <p:cNvSpPr>
            <a:spLocks/>
          </p:cNvSpPr>
          <p:nvPr userDrawn="1"/>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30"/>
          <p:cNvSpPr>
            <a:spLocks/>
          </p:cNvSpPr>
          <p:nvPr userDrawn="1"/>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31"/>
          <p:cNvSpPr>
            <a:spLocks/>
          </p:cNvSpPr>
          <p:nvPr userDrawn="1"/>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32"/>
          <p:cNvSpPr>
            <a:spLocks/>
          </p:cNvSpPr>
          <p:nvPr userDrawn="1"/>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50" name="Picture 3" descr="O:\Logo_Library\N\NOMURA\A4\NOMURA_A4_CMYK_WHITE.emf"/>
          <p:cNvPicPr>
            <a:picLocks noChangeAspect="1" noChangeArrowheads="1"/>
          </p:cNvPicPr>
          <p:nvPr userDrawn="1"/>
        </p:nvPicPr>
        <p:blipFill>
          <a:blip r:embed="rId3" cstate="print"/>
          <a:srcRect/>
          <a:stretch>
            <a:fillRect/>
          </a:stretch>
        </p:blipFill>
        <p:spPr bwMode="auto">
          <a:xfrm>
            <a:off x="7599752" y="310690"/>
            <a:ext cx="1260140" cy="216024"/>
          </a:xfrm>
          <a:prstGeom prst="rect">
            <a:avLst/>
          </a:prstGeom>
          <a:noFill/>
        </p:spPr>
      </p:pic>
      <p:sp>
        <p:nvSpPr>
          <p:cNvPr id="51" name="TextBox 50"/>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14">
    <p:spTree>
      <p:nvGrpSpPr>
        <p:cNvPr id="1" name=""/>
        <p:cNvGrpSpPr/>
        <p:nvPr/>
      </p:nvGrpSpPr>
      <p:grpSpPr>
        <a:xfrm>
          <a:off x="0" y="0"/>
          <a:ext cx="0" cy="0"/>
          <a:chOff x="0" y="0"/>
          <a:chExt cx="0" cy="0"/>
        </a:xfrm>
      </p:grpSpPr>
      <p:sp>
        <p:nvSpPr>
          <p:cNvPr id="20" name="Content Placeholder 3"/>
          <p:cNvSpPr>
            <a:spLocks noGrp="1"/>
          </p:cNvSpPr>
          <p:nvPr>
            <p:ph sz="half" idx="49" hasCustomPrompt="1"/>
          </p:nvPr>
        </p:nvSpPr>
        <p:spPr>
          <a:xfrm>
            <a:off x="245908"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50" hasCustomPrompt="1"/>
          </p:nvPr>
        </p:nvSpPr>
        <p:spPr>
          <a:xfrm>
            <a:off x="2439138"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5" name="Content Placeholder 3"/>
          <p:cNvSpPr>
            <a:spLocks noGrp="1"/>
          </p:cNvSpPr>
          <p:nvPr>
            <p:ph sz="half" idx="51" hasCustomPrompt="1"/>
          </p:nvPr>
        </p:nvSpPr>
        <p:spPr>
          <a:xfrm>
            <a:off x="4639015"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52" hasCustomPrompt="1"/>
          </p:nvPr>
        </p:nvSpPr>
        <p:spPr>
          <a:xfrm>
            <a:off x="6832246" y="1900799"/>
            <a:ext cx="2060308"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8" name="Text Placeholder 2"/>
          <p:cNvSpPr>
            <a:spLocks noGrp="1"/>
          </p:cNvSpPr>
          <p:nvPr>
            <p:ph type="body" idx="1" hasCustomPrompt="1"/>
          </p:nvPr>
        </p:nvSpPr>
        <p:spPr>
          <a:xfrm>
            <a:off x="245908"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53" hasCustomPrompt="1"/>
          </p:nvPr>
        </p:nvSpPr>
        <p:spPr>
          <a:xfrm>
            <a:off x="2438319"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54" hasCustomPrompt="1"/>
          </p:nvPr>
        </p:nvSpPr>
        <p:spPr>
          <a:xfrm>
            <a:off x="4639015"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55" hasCustomPrompt="1"/>
          </p:nvPr>
        </p:nvSpPr>
        <p:spPr>
          <a:xfrm>
            <a:off x="6832246"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15">
    <p:spTree>
      <p:nvGrpSpPr>
        <p:cNvPr id="1" name=""/>
        <p:cNvGrpSpPr/>
        <p:nvPr/>
      </p:nvGrpSpPr>
      <p:grpSpPr>
        <a:xfrm>
          <a:off x="0" y="0"/>
          <a:ext cx="0" cy="0"/>
          <a:chOff x="0" y="0"/>
          <a:chExt cx="0" cy="0"/>
        </a:xfrm>
      </p:grpSpPr>
      <p:sp>
        <p:nvSpPr>
          <p:cNvPr id="3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2" name="Content Placeholder 3"/>
          <p:cNvSpPr>
            <a:spLocks noGrp="1"/>
          </p:cNvSpPr>
          <p:nvPr>
            <p:ph sz="half" idx="49" hasCustomPrompt="1"/>
          </p:nvPr>
        </p:nvSpPr>
        <p:spPr>
          <a:xfrm>
            <a:off x="245908"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0" hasCustomPrompt="1"/>
          </p:nvPr>
        </p:nvSpPr>
        <p:spPr>
          <a:xfrm>
            <a:off x="2439138"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2" name="Content Placeholder 3"/>
          <p:cNvSpPr>
            <a:spLocks noGrp="1"/>
          </p:cNvSpPr>
          <p:nvPr>
            <p:ph sz="half" idx="51" hasCustomPrompt="1"/>
          </p:nvPr>
        </p:nvSpPr>
        <p:spPr>
          <a:xfrm>
            <a:off x="4639015"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7" name="Content Placeholder 3"/>
          <p:cNvSpPr>
            <a:spLocks noGrp="1"/>
          </p:cNvSpPr>
          <p:nvPr>
            <p:ph sz="half" idx="52" hasCustomPrompt="1"/>
          </p:nvPr>
        </p:nvSpPr>
        <p:spPr>
          <a:xfrm>
            <a:off x="6832246" y="1900799"/>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53" hasCustomPrompt="1"/>
          </p:nvPr>
        </p:nvSpPr>
        <p:spPr>
          <a:xfrm>
            <a:off x="24590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54" hasCustomPrompt="1"/>
          </p:nvPr>
        </p:nvSpPr>
        <p:spPr>
          <a:xfrm>
            <a:off x="243913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4" name="Content Placeholder 3"/>
          <p:cNvSpPr>
            <a:spLocks noGrp="1"/>
          </p:cNvSpPr>
          <p:nvPr>
            <p:ph sz="half" idx="55" hasCustomPrompt="1"/>
          </p:nvPr>
        </p:nvSpPr>
        <p:spPr>
          <a:xfrm>
            <a:off x="4639015"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5" name="Content Placeholder 3"/>
          <p:cNvSpPr>
            <a:spLocks noGrp="1"/>
          </p:cNvSpPr>
          <p:nvPr>
            <p:ph sz="half" idx="56" hasCustomPrompt="1"/>
          </p:nvPr>
        </p:nvSpPr>
        <p:spPr>
          <a:xfrm>
            <a:off x="6832246"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50" name="Text Placeholder 2"/>
          <p:cNvSpPr>
            <a:spLocks noGrp="1"/>
          </p:cNvSpPr>
          <p:nvPr>
            <p:ph type="body" idx="1" hasCustomPrompt="1"/>
          </p:nvPr>
        </p:nvSpPr>
        <p:spPr>
          <a:xfrm>
            <a:off x="245908"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1" name="Text Placeholder 2"/>
          <p:cNvSpPr>
            <a:spLocks noGrp="1"/>
          </p:cNvSpPr>
          <p:nvPr>
            <p:ph type="body" idx="57" hasCustomPrompt="1"/>
          </p:nvPr>
        </p:nvSpPr>
        <p:spPr>
          <a:xfrm>
            <a:off x="2438319"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2" name="Text Placeholder 2"/>
          <p:cNvSpPr>
            <a:spLocks noGrp="1"/>
          </p:cNvSpPr>
          <p:nvPr>
            <p:ph type="body" idx="58" hasCustomPrompt="1"/>
          </p:nvPr>
        </p:nvSpPr>
        <p:spPr>
          <a:xfrm>
            <a:off x="4639015"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3" name="Text Placeholder 2"/>
          <p:cNvSpPr>
            <a:spLocks noGrp="1"/>
          </p:cNvSpPr>
          <p:nvPr>
            <p:ph type="body" idx="59" hasCustomPrompt="1"/>
          </p:nvPr>
        </p:nvSpPr>
        <p:spPr>
          <a:xfrm>
            <a:off x="6832246" y="1684068"/>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4" name="Text Placeholder 2"/>
          <p:cNvSpPr>
            <a:spLocks noGrp="1"/>
          </p:cNvSpPr>
          <p:nvPr>
            <p:ph type="body" idx="60" hasCustomPrompt="1"/>
          </p:nvPr>
        </p:nvSpPr>
        <p:spPr>
          <a:xfrm>
            <a:off x="245908"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5" name="Text Placeholder 2"/>
          <p:cNvSpPr>
            <a:spLocks noGrp="1"/>
          </p:cNvSpPr>
          <p:nvPr>
            <p:ph type="body" idx="61" hasCustomPrompt="1"/>
          </p:nvPr>
        </p:nvSpPr>
        <p:spPr>
          <a:xfrm>
            <a:off x="2438319"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6" name="Text Placeholder 2"/>
          <p:cNvSpPr>
            <a:spLocks noGrp="1"/>
          </p:cNvSpPr>
          <p:nvPr>
            <p:ph type="body" idx="62" hasCustomPrompt="1"/>
          </p:nvPr>
        </p:nvSpPr>
        <p:spPr>
          <a:xfrm>
            <a:off x="4639015"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57" name="Text Placeholder 2"/>
          <p:cNvSpPr>
            <a:spLocks noGrp="1"/>
          </p:cNvSpPr>
          <p:nvPr>
            <p:ph type="body" idx="63" hasCustomPrompt="1"/>
          </p:nvPr>
        </p:nvSpPr>
        <p:spPr>
          <a:xfrm>
            <a:off x="6832246"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16">
    <p:spTree>
      <p:nvGrpSpPr>
        <p:cNvPr id="1" name=""/>
        <p:cNvGrpSpPr/>
        <p:nvPr/>
      </p:nvGrpSpPr>
      <p:grpSpPr>
        <a:xfrm>
          <a:off x="0" y="0"/>
          <a:ext cx="0" cy="0"/>
          <a:chOff x="0" y="0"/>
          <a:chExt cx="0" cy="0"/>
        </a:xfrm>
      </p:grpSpPr>
      <p:sp>
        <p:nvSpPr>
          <p:cNvPr id="1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8" name="Content Placeholder 3"/>
          <p:cNvSpPr>
            <a:spLocks noGrp="1"/>
          </p:cNvSpPr>
          <p:nvPr>
            <p:ph sz="half" idx="19" hasCustomPrompt="1"/>
          </p:nvPr>
        </p:nvSpPr>
        <p:spPr>
          <a:xfrm>
            <a:off x="4639015"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21" hasCustomPrompt="1"/>
          </p:nvPr>
        </p:nvSpPr>
        <p:spPr>
          <a:xfrm>
            <a:off x="4639015"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 hasCustomPrompt="1"/>
          </p:nvPr>
        </p:nvSpPr>
        <p:spPr>
          <a:xfrm>
            <a:off x="245907"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2" hasCustomPrompt="1"/>
          </p:nvPr>
        </p:nvSpPr>
        <p:spPr>
          <a:xfrm>
            <a:off x="4639015"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4639015"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3"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4"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17">
    <p:spTree>
      <p:nvGrpSpPr>
        <p:cNvPr id="1" name=""/>
        <p:cNvGrpSpPr/>
        <p:nvPr/>
      </p:nvGrpSpPr>
      <p:grpSpPr>
        <a:xfrm>
          <a:off x="0" y="0"/>
          <a:ext cx="0" cy="0"/>
          <a:chOff x="0" y="0"/>
          <a:chExt cx="0" cy="0"/>
        </a:xfrm>
      </p:grpSpPr>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20" hasCustomPrompt="1"/>
          </p:nvPr>
        </p:nvSpPr>
        <p:spPr>
          <a:xfrm>
            <a:off x="245907"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19" hasCustomPrompt="1"/>
          </p:nvPr>
        </p:nvSpPr>
        <p:spPr>
          <a:xfrm>
            <a:off x="4639015"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3"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5" name="Text Placeholder 2"/>
          <p:cNvSpPr>
            <a:spLocks noGrp="1"/>
          </p:cNvSpPr>
          <p:nvPr>
            <p:ph type="body" idx="22" hasCustomPrompt="1"/>
          </p:nvPr>
        </p:nvSpPr>
        <p:spPr>
          <a:xfrm>
            <a:off x="4631158"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3" hasCustomPrompt="1"/>
          </p:nvPr>
        </p:nvSpPr>
        <p:spPr>
          <a:xfrm>
            <a:off x="245907" y="409310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18">
    <p:spTree>
      <p:nvGrpSpPr>
        <p:cNvPr id="1" name=""/>
        <p:cNvGrpSpPr/>
        <p:nvPr/>
      </p:nvGrpSpPr>
      <p:grpSpPr>
        <a:xfrm>
          <a:off x="0" y="0"/>
          <a:ext cx="0" cy="0"/>
          <a:chOff x="0" y="0"/>
          <a:chExt cx="0" cy="0"/>
        </a:xfrm>
      </p:grpSpPr>
      <p:sp>
        <p:nvSpPr>
          <p:cNvPr id="1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lvl="0"/>
            <a:r>
              <a:rPr lang="en-GB" dirty="0"/>
              <a:t>Source / Disclaimer / Annotations: </a:t>
            </a:r>
          </a:p>
        </p:txBody>
      </p:sp>
      <p:sp>
        <p:nvSpPr>
          <p:cNvPr id="12" name="Content Placeholder 3"/>
          <p:cNvSpPr>
            <a:spLocks noGrp="1"/>
          </p:cNvSpPr>
          <p:nvPr>
            <p:ph sz="half" idx="20" hasCustomPrompt="1"/>
          </p:nvPr>
        </p:nvSpPr>
        <p:spPr>
          <a:xfrm>
            <a:off x="245907"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21" hasCustomPrompt="1"/>
          </p:nvPr>
        </p:nvSpPr>
        <p:spPr>
          <a:xfrm>
            <a:off x="4632369" y="4302820"/>
            <a:ext cx="4256862"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Text Placeholder 2"/>
          <p:cNvSpPr>
            <a:spLocks noGrp="1"/>
          </p:cNvSpPr>
          <p:nvPr>
            <p:ph type="body" idx="27" hasCustomPrompt="1"/>
          </p:nvPr>
        </p:nvSpPr>
        <p:spPr>
          <a:xfrm>
            <a:off x="245907"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4631158" y="4091964"/>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19">
    <p:spTree>
      <p:nvGrpSpPr>
        <p:cNvPr id="1" name=""/>
        <p:cNvGrpSpPr/>
        <p:nvPr/>
      </p:nvGrpSpPr>
      <p:grpSpPr>
        <a:xfrm>
          <a:off x="0" y="0"/>
          <a:ext cx="0" cy="0"/>
          <a:chOff x="0" y="0"/>
          <a:chExt cx="0" cy="0"/>
        </a:xfrm>
      </p:grpSpPr>
      <p:sp>
        <p:nvSpPr>
          <p:cNvPr id="2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2" name="Content Placeholder 3"/>
          <p:cNvSpPr>
            <a:spLocks noGrp="1"/>
          </p:cNvSpPr>
          <p:nvPr>
            <p:ph sz="half" idx="2" hasCustomPrompt="1"/>
          </p:nvPr>
        </p:nvSpPr>
        <p:spPr>
          <a:xfrm>
            <a:off x="245907"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Content Placeholder 3"/>
          <p:cNvSpPr>
            <a:spLocks noGrp="1"/>
          </p:cNvSpPr>
          <p:nvPr>
            <p:ph sz="half" idx="19" hasCustomPrompt="1"/>
          </p:nvPr>
        </p:nvSpPr>
        <p:spPr>
          <a:xfrm>
            <a:off x="4639015" y="1900800"/>
            <a:ext cx="4256862"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6" name="Content Placeholder 3"/>
          <p:cNvSpPr>
            <a:spLocks noGrp="1"/>
          </p:cNvSpPr>
          <p:nvPr>
            <p:ph sz="half" idx="27" hasCustomPrompt="1"/>
          </p:nvPr>
        </p:nvSpPr>
        <p:spPr>
          <a:xfrm>
            <a:off x="245908" y="4317475"/>
            <a:ext cx="8649969"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28" hasCustomPrompt="1"/>
          </p:nvPr>
        </p:nvSpPr>
        <p:spPr>
          <a:xfrm>
            <a:off x="245908" y="4104156"/>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8" name="Text Placeholder 2"/>
          <p:cNvSpPr>
            <a:spLocks noGrp="1"/>
          </p:cNvSpPr>
          <p:nvPr>
            <p:ph type="body" idx="29" hasCustomPrompt="1"/>
          </p:nvPr>
        </p:nvSpPr>
        <p:spPr>
          <a:xfrm>
            <a:off x="4637826"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5"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6"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20">
    <p:spTree>
      <p:nvGrpSpPr>
        <p:cNvPr id="1" name=""/>
        <p:cNvGrpSpPr/>
        <p:nvPr/>
      </p:nvGrpSpPr>
      <p:grpSpPr>
        <a:xfrm>
          <a:off x="0" y="0"/>
          <a:ext cx="0" cy="0"/>
          <a:chOff x="0" y="0"/>
          <a:chExt cx="0" cy="0"/>
        </a:xfrm>
      </p:grpSpPr>
      <p:sp>
        <p:nvSpPr>
          <p:cNvPr id="18"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4"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9" hasCustomPrompt="1"/>
          </p:nvPr>
        </p:nvSpPr>
        <p:spPr>
          <a:xfrm>
            <a:off x="245907"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40" hasCustomPrompt="1"/>
          </p:nvPr>
        </p:nvSpPr>
        <p:spPr>
          <a:xfrm>
            <a:off x="6101169"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0" name="Content Placeholder 3"/>
          <p:cNvSpPr>
            <a:spLocks noGrp="1"/>
          </p:cNvSpPr>
          <p:nvPr>
            <p:ph sz="half" idx="41" hasCustomPrompt="1"/>
          </p:nvPr>
        </p:nvSpPr>
        <p:spPr>
          <a:xfrm>
            <a:off x="3175200" y="4313837"/>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29"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42" hasCustomPrompt="1"/>
          </p:nvPr>
        </p:nvSpPr>
        <p:spPr>
          <a:xfrm>
            <a:off x="245907"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2" name="Text Placeholder 2"/>
          <p:cNvSpPr>
            <a:spLocks noGrp="1"/>
          </p:cNvSpPr>
          <p:nvPr>
            <p:ph type="body" idx="43" hasCustomPrompt="1"/>
          </p:nvPr>
        </p:nvSpPr>
        <p:spPr>
          <a:xfrm>
            <a:off x="3176861"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3" name="Text Placeholder 2"/>
          <p:cNvSpPr>
            <a:spLocks noGrp="1"/>
          </p:cNvSpPr>
          <p:nvPr>
            <p:ph type="body" idx="44" hasCustomPrompt="1"/>
          </p:nvPr>
        </p:nvSpPr>
        <p:spPr>
          <a:xfrm>
            <a:off x="6101583" y="4104156"/>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21">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1" name="Content Placeholder 3"/>
          <p:cNvSpPr>
            <a:spLocks noGrp="1"/>
          </p:cNvSpPr>
          <p:nvPr>
            <p:ph sz="half" idx="26" hasCustomPrompt="1"/>
          </p:nvPr>
        </p:nvSpPr>
        <p:spPr>
          <a:xfrm>
            <a:off x="245908" y="1900800"/>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3" name="Content Placeholder 3"/>
          <p:cNvSpPr>
            <a:spLocks noGrp="1"/>
          </p:cNvSpPr>
          <p:nvPr>
            <p:ph sz="half" idx="53" hasCustomPrompt="1"/>
          </p:nvPr>
        </p:nvSpPr>
        <p:spPr>
          <a:xfrm>
            <a:off x="245908"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8" name="Content Placeholder 3"/>
          <p:cNvSpPr>
            <a:spLocks noGrp="1"/>
          </p:cNvSpPr>
          <p:nvPr>
            <p:ph sz="half" idx="54" hasCustomPrompt="1"/>
          </p:nvPr>
        </p:nvSpPr>
        <p:spPr>
          <a:xfrm>
            <a:off x="2445784"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3" name="Content Placeholder 3"/>
          <p:cNvSpPr>
            <a:spLocks noGrp="1"/>
          </p:cNvSpPr>
          <p:nvPr>
            <p:ph sz="half" idx="55" hasCustomPrompt="1"/>
          </p:nvPr>
        </p:nvSpPr>
        <p:spPr>
          <a:xfrm>
            <a:off x="4639015"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4" name="Content Placeholder 3"/>
          <p:cNvSpPr>
            <a:spLocks noGrp="1"/>
          </p:cNvSpPr>
          <p:nvPr>
            <p:ph sz="half" idx="56" hasCustomPrompt="1"/>
          </p:nvPr>
        </p:nvSpPr>
        <p:spPr>
          <a:xfrm>
            <a:off x="6832246" y="4310016"/>
            <a:ext cx="206030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6" name="Text Placeholder 2"/>
          <p:cNvSpPr>
            <a:spLocks noGrp="1"/>
          </p:cNvSpPr>
          <p:nvPr>
            <p:ph type="body" idx="57" hasCustomPrompt="1"/>
          </p:nvPr>
        </p:nvSpPr>
        <p:spPr>
          <a:xfrm>
            <a:off x="245908"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7" name="Text Placeholder 2"/>
          <p:cNvSpPr>
            <a:spLocks noGrp="1"/>
          </p:cNvSpPr>
          <p:nvPr>
            <p:ph type="body" idx="58" hasCustomPrompt="1"/>
          </p:nvPr>
        </p:nvSpPr>
        <p:spPr>
          <a:xfrm>
            <a:off x="2445784"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59" hasCustomPrompt="1"/>
          </p:nvPr>
        </p:nvSpPr>
        <p:spPr>
          <a:xfrm>
            <a:off x="4637457"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60" hasCustomPrompt="1"/>
          </p:nvPr>
        </p:nvSpPr>
        <p:spPr>
          <a:xfrm>
            <a:off x="6832246" y="4104156"/>
            <a:ext cx="2060308"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22">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1" name="Content Placeholder 3"/>
          <p:cNvSpPr>
            <a:spLocks noGrp="1"/>
          </p:cNvSpPr>
          <p:nvPr>
            <p:ph sz="half" idx="26" hasCustomPrompt="1"/>
          </p:nvPr>
        </p:nvSpPr>
        <p:spPr>
          <a:xfrm>
            <a:off x="245907" y="1900800"/>
            <a:ext cx="4256862"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27" hasCustomPrompt="1"/>
          </p:nvPr>
        </p:nvSpPr>
        <p:spPr>
          <a:xfrm>
            <a:off x="4634119" y="1900800"/>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4634119"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4634119" y="3556984"/>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4634119" y="3340252"/>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4634119" y="5213168"/>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4634119" y="499643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23">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7" name="Content Placeholder 3"/>
          <p:cNvSpPr>
            <a:spLocks noGrp="1"/>
          </p:cNvSpPr>
          <p:nvPr>
            <p:ph sz="half" idx="27" hasCustomPrompt="1"/>
          </p:nvPr>
        </p:nvSpPr>
        <p:spPr>
          <a:xfrm>
            <a:off x="251520" y="1900800"/>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Text Placeholder 2"/>
          <p:cNvSpPr>
            <a:spLocks noGrp="1"/>
          </p:cNvSpPr>
          <p:nvPr>
            <p:ph type="body" idx="28" hasCustomPrompt="1"/>
          </p:nvPr>
        </p:nvSpPr>
        <p:spPr>
          <a:xfrm>
            <a:off x="251520"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Content Placeholder 3"/>
          <p:cNvSpPr>
            <a:spLocks noGrp="1"/>
          </p:cNvSpPr>
          <p:nvPr>
            <p:ph sz="half" idx="29" hasCustomPrompt="1"/>
          </p:nvPr>
        </p:nvSpPr>
        <p:spPr>
          <a:xfrm>
            <a:off x="251520" y="3556984"/>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Text Placeholder 2"/>
          <p:cNvSpPr>
            <a:spLocks noGrp="1"/>
          </p:cNvSpPr>
          <p:nvPr>
            <p:ph type="body" idx="30" hasCustomPrompt="1"/>
          </p:nvPr>
        </p:nvSpPr>
        <p:spPr>
          <a:xfrm>
            <a:off x="251520" y="3340252"/>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4" name="Content Placeholder 3"/>
          <p:cNvSpPr>
            <a:spLocks noGrp="1"/>
          </p:cNvSpPr>
          <p:nvPr>
            <p:ph sz="half" idx="31" hasCustomPrompt="1"/>
          </p:nvPr>
        </p:nvSpPr>
        <p:spPr>
          <a:xfrm>
            <a:off x="251520" y="5213168"/>
            <a:ext cx="4256862"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7" name="Text Placeholder 2"/>
          <p:cNvSpPr>
            <a:spLocks noGrp="1"/>
          </p:cNvSpPr>
          <p:nvPr>
            <p:ph type="body" idx="32" hasCustomPrompt="1"/>
          </p:nvPr>
        </p:nvSpPr>
        <p:spPr>
          <a:xfrm>
            <a:off x="251520" y="4996436"/>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26" hasCustomPrompt="1"/>
          </p:nvPr>
        </p:nvSpPr>
        <p:spPr>
          <a:xfrm>
            <a:off x="4638469" y="1900800"/>
            <a:ext cx="4256862"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4638469"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1"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Nomura Standard Full Image Cover">
    <p:spTree>
      <p:nvGrpSpPr>
        <p:cNvPr id="1" name=""/>
        <p:cNvGrpSpPr/>
        <p:nvPr/>
      </p:nvGrpSpPr>
      <p:grpSpPr>
        <a:xfrm>
          <a:off x="0" y="0"/>
          <a:ext cx="0" cy="0"/>
          <a:chOff x="0" y="0"/>
          <a:chExt cx="0" cy="0"/>
        </a:xfrm>
      </p:grpSpPr>
      <p:pic>
        <p:nvPicPr>
          <p:cNvPr id="12" name="Picture 2" descr="\\Europe\Data\Creative_Media\02001-03000\02154 Landor Project\PowerPoint Template\Assets\200339868_PPT.jpg"/>
          <p:cNvPicPr>
            <a:picLocks noChangeAspect="1" noChangeArrowheads="1"/>
          </p:cNvPicPr>
          <p:nvPr/>
        </p:nvPicPr>
        <p:blipFill>
          <a:blip r:embed="rId2" cstate="print"/>
          <a:srcRect l="11153"/>
          <a:stretch>
            <a:fillRect/>
          </a:stretch>
        </p:blipFill>
        <p:spPr bwMode="auto">
          <a:xfrm>
            <a:off x="0" y="0"/>
            <a:ext cx="9144000" cy="6858000"/>
          </a:xfrm>
          <a:prstGeom prst="rect">
            <a:avLst/>
          </a:prstGeom>
          <a:noFill/>
          <a:ln>
            <a:noFill/>
          </a:ln>
        </p:spPr>
      </p:pic>
      <p:sp>
        <p:nvSpPr>
          <p:cNvPr id="4" name="Text Placeholder 17"/>
          <p:cNvSpPr>
            <a:spLocks noGrp="1"/>
          </p:cNvSpPr>
          <p:nvPr>
            <p:ph type="body" sz="quarter" idx="10" hasCustomPrompt="1"/>
          </p:nvPr>
        </p:nvSpPr>
        <p:spPr>
          <a:xfrm>
            <a:off x="252046" y="3888000"/>
            <a:ext cx="6646154" cy="507600"/>
          </a:xfrm>
          <a:prstGeom prst="rect">
            <a:avLst/>
          </a:prstGeom>
        </p:spPr>
        <p:txBody>
          <a:bodyPr lIns="0" tIns="72000" rIns="0" bIns="0" anchor="t" anchorCtr="0"/>
          <a:lstStyle>
            <a:lvl1pPr>
              <a:lnSpc>
                <a:spcPct val="120000"/>
              </a:lnSpc>
              <a:spcBef>
                <a:spcPts val="0"/>
              </a:spcBef>
              <a:spcAft>
                <a:spcPts val="0"/>
              </a:spcAft>
              <a:defRPr sz="1800" b="1" baseline="0">
                <a:ea typeface="MS PGothic" pitchFamily="34" charset="-128"/>
              </a:defRPr>
            </a:lvl1pPr>
          </a:lstStyle>
          <a:p>
            <a:pPr lvl="0"/>
            <a:r>
              <a:rPr lang="en-US" dirty="0"/>
              <a:t>Enter your subtitle here</a:t>
            </a:r>
            <a:endParaRPr lang="en-GB" dirty="0"/>
          </a:p>
        </p:txBody>
      </p:sp>
      <p:sp>
        <p:nvSpPr>
          <p:cNvPr id="5" name="Title 15"/>
          <p:cNvSpPr>
            <a:spLocks noGrp="1"/>
          </p:cNvSpPr>
          <p:nvPr>
            <p:ph type="title" hasCustomPrompt="1"/>
          </p:nvPr>
        </p:nvSpPr>
        <p:spPr>
          <a:xfrm>
            <a:off x="252046" y="2880000"/>
            <a:ext cx="6646154"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a:t>Enter your title here</a:t>
            </a:r>
            <a:endParaRPr lang="en-GB" dirty="0"/>
          </a:p>
        </p:txBody>
      </p:sp>
      <p:sp>
        <p:nvSpPr>
          <p:cNvPr id="6" name="Text Placeholder 17"/>
          <p:cNvSpPr>
            <a:spLocks noGrp="1"/>
          </p:cNvSpPr>
          <p:nvPr>
            <p:ph type="body" sz="quarter" idx="13" hasCustomPrompt="1"/>
          </p:nvPr>
        </p:nvSpPr>
        <p:spPr>
          <a:xfrm>
            <a:off x="251520" y="6453337"/>
            <a:ext cx="3655791"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a:t>Enter date here</a:t>
            </a:r>
            <a:endParaRPr lang="en-GB" dirty="0"/>
          </a:p>
        </p:txBody>
      </p:sp>
      <p:sp>
        <p:nvSpPr>
          <p:cNvPr id="7" name="Text Placeholder 18"/>
          <p:cNvSpPr>
            <a:spLocks noGrp="1"/>
          </p:cNvSpPr>
          <p:nvPr>
            <p:ph type="body" sz="quarter" idx="14" hasCustomPrompt="1"/>
          </p:nvPr>
        </p:nvSpPr>
        <p:spPr>
          <a:xfrm>
            <a:off x="6539211" y="4869161"/>
            <a:ext cx="2259943" cy="1223417"/>
          </a:xfrm>
          <a:prstGeom prst="rect">
            <a:avLst/>
          </a:prstGeom>
        </p:spPr>
        <p:txBody>
          <a:bodyPr anchor="ctr" anchorCtr="0"/>
          <a:lstStyle>
            <a:lvl1pPr algn="r">
              <a:defRPr baseline="0"/>
            </a:lvl1pPr>
          </a:lstStyle>
          <a:p>
            <a:pPr lvl="0"/>
            <a:r>
              <a:rPr lang="en-GB" dirty="0"/>
              <a:t>Client logo here</a:t>
            </a:r>
          </a:p>
        </p:txBody>
      </p:sp>
      <p:sp>
        <p:nvSpPr>
          <p:cNvPr id="8" name="Text Box 11"/>
          <p:cNvSpPr txBox="1">
            <a:spLocks noChangeArrowheads="1"/>
          </p:cNvSpPr>
          <p:nvPr/>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9" name="Text Placeholder 31"/>
          <p:cNvSpPr>
            <a:spLocks noGrp="1"/>
          </p:cNvSpPr>
          <p:nvPr>
            <p:ph type="body" sz="quarter" idx="16" hasCustomPrompt="1"/>
          </p:nvPr>
        </p:nvSpPr>
        <p:spPr>
          <a:xfrm>
            <a:off x="251520" y="4869160"/>
            <a:ext cx="3655791"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Business Division</a:t>
            </a:r>
            <a:br>
              <a:rPr lang="en-US" dirty="0"/>
            </a:br>
            <a:r>
              <a:rPr lang="en-US" dirty="0"/>
              <a:t>Business Subdivision</a:t>
            </a:r>
            <a:br>
              <a:rPr lang="en-US" dirty="0"/>
            </a:br>
            <a:r>
              <a:rPr lang="en-US" dirty="0"/>
              <a:t>Region Label</a:t>
            </a:r>
            <a:endParaRPr lang="en-GB" dirty="0"/>
          </a:p>
        </p:txBody>
      </p:sp>
      <p:sp>
        <p:nvSpPr>
          <p:cNvPr id="10" name="Text Placeholder 31"/>
          <p:cNvSpPr>
            <a:spLocks noGrp="1"/>
          </p:cNvSpPr>
          <p:nvPr>
            <p:ph type="body" sz="quarter" idx="17" hasCustomPrompt="1"/>
          </p:nvPr>
        </p:nvSpPr>
        <p:spPr>
          <a:xfrm>
            <a:off x="251520" y="5821288"/>
            <a:ext cx="3655791"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a:t>Author / Presenter name</a:t>
            </a:r>
            <a:br>
              <a:rPr lang="en-US" dirty="0"/>
            </a:br>
            <a:r>
              <a:rPr lang="en-US" dirty="0"/>
              <a:t>Author / Presenter name</a:t>
            </a:r>
            <a:endParaRPr lang="en-GB" dirty="0"/>
          </a:p>
        </p:txBody>
      </p:sp>
      <p:sp>
        <p:nvSpPr>
          <p:cNvPr id="11" name="Text Box 11"/>
          <p:cNvSpPr txBox="1">
            <a:spLocks noChangeArrowheads="1"/>
          </p:cNvSpPr>
          <p:nvPr/>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sp>
        <p:nvSpPr>
          <p:cNvPr id="27" name="Freeform 32"/>
          <p:cNvSpPr>
            <a:spLocks noChangeAspect="1"/>
          </p:cNvSpPr>
          <p:nvPr/>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19"/>
          <p:cNvSpPr>
            <a:spLocks/>
          </p:cNvSpPr>
          <p:nvPr/>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25"/>
          <p:cNvSpPr>
            <a:spLocks/>
          </p:cNvSpPr>
          <p:nvPr/>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31"/>
          <p:cNvSpPr>
            <a:spLocks/>
          </p:cNvSpPr>
          <p:nvPr/>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0"/>
          <p:cNvSpPr>
            <a:spLocks/>
          </p:cNvSpPr>
          <p:nvPr/>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1"/>
          <p:cNvSpPr>
            <a:spLocks/>
          </p:cNvSpPr>
          <p:nvPr/>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2"/>
          <p:cNvSpPr>
            <a:spLocks/>
          </p:cNvSpPr>
          <p:nvPr/>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38" name="Picture 3" descr="O:\Logo_Library\N\NOMURA\A4\NOMURA_A4_CMYK_WHITE.emf"/>
          <p:cNvPicPr>
            <a:picLocks noChangeAspect="1" noChangeArrowheads="1"/>
          </p:cNvPicPr>
          <p:nvPr/>
        </p:nvPicPr>
        <p:blipFill>
          <a:blip r:embed="rId3" cstate="print"/>
          <a:srcRect/>
          <a:stretch>
            <a:fillRect/>
          </a:stretch>
        </p:blipFill>
        <p:spPr bwMode="auto">
          <a:xfrm>
            <a:off x="7599752" y="310690"/>
            <a:ext cx="1260140" cy="216024"/>
          </a:xfrm>
          <a:prstGeom prst="rect">
            <a:avLst/>
          </a:prstGeom>
          <a:noFill/>
        </p:spPr>
      </p:pic>
      <p:sp>
        <p:nvSpPr>
          <p:cNvPr id="39" name="TextBox 38"/>
          <p:cNvSpPr txBox="1"/>
          <p:nvPr/>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pic>
        <p:nvPicPr>
          <p:cNvPr id="23" name="Picture 2" descr="\\Europe\Data\Creative_Media\02001-03000\02154 Landor Project\PowerPoint Template\Assets\200339868_PPT.jpg"/>
          <p:cNvPicPr>
            <a:picLocks noChangeAspect="1" noChangeArrowheads="1"/>
          </p:cNvPicPr>
          <p:nvPr userDrawn="1"/>
        </p:nvPicPr>
        <p:blipFill>
          <a:blip r:embed="rId2" cstate="print"/>
          <a:srcRect l="11153"/>
          <a:stretch>
            <a:fillRect/>
          </a:stretch>
        </p:blipFill>
        <p:spPr bwMode="auto">
          <a:xfrm>
            <a:off x="0" y="0"/>
            <a:ext cx="9144000" cy="6858000"/>
          </a:xfrm>
          <a:prstGeom prst="rect">
            <a:avLst/>
          </a:prstGeom>
          <a:noFill/>
          <a:ln>
            <a:noFill/>
          </a:ln>
        </p:spPr>
      </p:pic>
      <p:sp>
        <p:nvSpPr>
          <p:cNvPr id="24" name="Text Box 11"/>
          <p:cNvSpPr txBox="1">
            <a:spLocks noChangeArrowheads="1"/>
          </p:cNvSpPr>
          <p:nvPr userDrawn="1"/>
        </p:nvSpPr>
        <p:spPr bwMode="ltGray">
          <a:xfrm>
            <a:off x="6561363" y="6314838"/>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5" name="Text Box 11"/>
          <p:cNvSpPr txBox="1">
            <a:spLocks noChangeArrowheads="1"/>
          </p:cNvSpPr>
          <p:nvPr userDrawn="1"/>
        </p:nvSpPr>
        <p:spPr bwMode="ltGray">
          <a:xfrm>
            <a:off x="8271767" y="6577300"/>
            <a:ext cx="527388"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 Nomura</a:t>
            </a:r>
          </a:p>
        </p:txBody>
      </p:sp>
      <p:sp>
        <p:nvSpPr>
          <p:cNvPr id="26" name="Freeform 32"/>
          <p:cNvSpPr>
            <a:spLocks noChangeAspect="1"/>
          </p:cNvSpPr>
          <p:nvPr userDrawn="1"/>
        </p:nvSpPr>
        <p:spPr bwMode="auto">
          <a:xfrm>
            <a:off x="6005937" y="-1275"/>
            <a:ext cx="3145879" cy="2516400"/>
          </a:xfrm>
          <a:custGeom>
            <a:avLst/>
            <a:gdLst/>
            <a:ahLst/>
            <a:cxnLst>
              <a:cxn ang="0">
                <a:pos x="0" y="520"/>
              </a:cxn>
              <a:cxn ang="0">
                <a:pos x="505" y="1659"/>
              </a:cxn>
              <a:cxn ang="0">
                <a:pos x="2074" y="1659"/>
              </a:cxn>
              <a:cxn ang="0">
                <a:pos x="2074" y="0"/>
              </a:cxn>
              <a:cxn ang="0">
                <a:pos x="224" y="0"/>
              </a:cxn>
              <a:cxn ang="0">
                <a:pos x="0" y="520"/>
              </a:cxn>
              <a:cxn ang="0">
                <a:pos x="0" y="520"/>
              </a:cxn>
            </a:cxnLst>
            <a:rect l="0" t="0" r="r" b="b"/>
            <a:pathLst>
              <a:path w="2074" h="1659">
                <a:moveTo>
                  <a:pt x="0" y="520"/>
                </a:moveTo>
                <a:lnTo>
                  <a:pt x="505" y="1659"/>
                </a:lnTo>
                <a:lnTo>
                  <a:pt x="2074" y="1659"/>
                </a:lnTo>
                <a:lnTo>
                  <a:pt x="2074" y="0"/>
                </a:lnTo>
                <a:lnTo>
                  <a:pt x="224" y="0"/>
                </a:lnTo>
                <a:lnTo>
                  <a:pt x="0" y="520"/>
                </a:lnTo>
                <a:lnTo>
                  <a:pt x="0" y="520"/>
                </a:lnTo>
                <a:close/>
              </a:path>
            </a:pathLst>
          </a:custGeom>
          <a:solidFill>
            <a:srgbClr val="CA26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9"/>
          <p:cNvSpPr>
            <a:spLocks/>
          </p:cNvSpPr>
          <p:nvPr userDrawn="1"/>
        </p:nvSpPr>
        <p:spPr bwMode="auto">
          <a:xfrm>
            <a:off x="2303888" y="-10800"/>
            <a:ext cx="2370138" cy="2509838"/>
          </a:xfrm>
          <a:custGeom>
            <a:avLst/>
            <a:gdLst/>
            <a:ahLst/>
            <a:cxnLst>
              <a:cxn ang="0">
                <a:pos x="1493" y="0"/>
              </a:cxn>
              <a:cxn ang="0">
                <a:pos x="663" y="0"/>
              </a:cxn>
              <a:cxn ang="0">
                <a:pos x="0" y="1581"/>
              </a:cxn>
              <a:cxn ang="0">
                <a:pos x="832" y="1581"/>
              </a:cxn>
              <a:cxn ang="0">
                <a:pos x="1493" y="0"/>
              </a:cxn>
            </a:cxnLst>
            <a:rect l="0" t="0" r="r" b="b"/>
            <a:pathLst>
              <a:path w="1493" h="1581">
                <a:moveTo>
                  <a:pt x="1493" y="0"/>
                </a:moveTo>
                <a:lnTo>
                  <a:pt x="663" y="0"/>
                </a:lnTo>
                <a:lnTo>
                  <a:pt x="0" y="1581"/>
                </a:lnTo>
                <a:lnTo>
                  <a:pt x="832" y="1581"/>
                </a:lnTo>
                <a:lnTo>
                  <a:pt x="149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25"/>
          <p:cNvSpPr>
            <a:spLocks/>
          </p:cNvSpPr>
          <p:nvPr userDrawn="1"/>
        </p:nvSpPr>
        <p:spPr bwMode="auto">
          <a:xfrm>
            <a:off x="5499526" y="1171888"/>
            <a:ext cx="963613" cy="1343025"/>
          </a:xfrm>
          <a:custGeom>
            <a:avLst/>
            <a:gdLst/>
            <a:ahLst/>
            <a:cxnLst>
              <a:cxn ang="0">
                <a:pos x="135" y="846"/>
              </a:cxn>
              <a:cxn ang="0">
                <a:pos x="607" y="846"/>
              </a:cxn>
              <a:cxn ang="0">
                <a:pos x="230" y="0"/>
              </a:cxn>
              <a:cxn ang="0">
                <a:pos x="0" y="532"/>
              </a:cxn>
              <a:cxn ang="0">
                <a:pos x="135" y="846"/>
              </a:cxn>
            </a:cxnLst>
            <a:rect l="0" t="0" r="r" b="b"/>
            <a:pathLst>
              <a:path w="607" h="846">
                <a:moveTo>
                  <a:pt x="135" y="846"/>
                </a:moveTo>
                <a:lnTo>
                  <a:pt x="607" y="846"/>
                </a:lnTo>
                <a:lnTo>
                  <a:pt x="230" y="0"/>
                </a:lnTo>
                <a:lnTo>
                  <a:pt x="0" y="532"/>
                </a:lnTo>
                <a:lnTo>
                  <a:pt x="135" y="846"/>
                </a:lnTo>
                <a:close/>
              </a:path>
            </a:pathLst>
          </a:custGeom>
          <a:solidFill>
            <a:srgbClr val="CA242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40"/>
          <p:cNvSpPr>
            <a:spLocks/>
          </p:cNvSpPr>
          <p:nvPr userDrawn="1"/>
        </p:nvSpPr>
        <p:spPr bwMode="auto">
          <a:xfrm>
            <a:off x="4270801" y="828988"/>
            <a:ext cx="1241425" cy="1685925"/>
          </a:xfrm>
          <a:custGeom>
            <a:avLst/>
            <a:gdLst/>
            <a:ahLst/>
            <a:cxnLst>
              <a:cxn ang="0">
                <a:pos x="0" y="1062"/>
              </a:cxn>
              <a:cxn ang="0">
                <a:pos x="647" y="1062"/>
              </a:cxn>
              <a:cxn ang="0">
                <a:pos x="782" y="748"/>
              </a:cxn>
              <a:cxn ang="0">
                <a:pos x="459" y="0"/>
              </a:cxn>
              <a:cxn ang="0">
                <a:pos x="0" y="1062"/>
              </a:cxn>
            </a:cxnLst>
            <a:rect l="0" t="0" r="r" b="b"/>
            <a:pathLst>
              <a:path w="782" h="1062">
                <a:moveTo>
                  <a:pt x="0" y="1062"/>
                </a:moveTo>
                <a:lnTo>
                  <a:pt x="647" y="1062"/>
                </a:lnTo>
                <a:lnTo>
                  <a:pt x="782" y="748"/>
                </a:lnTo>
                <a:lnTo>
                  <a:pt x="459" y="0"/>
                </a:lnTo>
                <a:lnTo>
                  <a:pt x="0" y="1062"/>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41"/>
          <p:cNvSpPr>
            <a:spLocks/>
          </p:cNvSpPr>
          <p:nvPr userDrawn="1"/>
        </p:nvSpPr>
        <p:spPr bwMode="auto">
          <a:xfrm>
            <a:off x="5339188" y="-1275"/>
            <a:ext cx="685800" cy="1173163"/>
          </a:xfrm>
          <a:custGeom>
            <a:avLst/>
            <a:gdLst/>
            <a:ahLst/>
            <a:cxnLst>
              <a:cxn ang="0">
                <a:pos x="0" y="0"/>
              </a:cxn>
              <a:cxn ang="0">
                <a:pos x="0" y="0"/>
              </a:cxn>
              <a:cxn ang="0">
                <a:pos x="327" y="739"/>
              </a:cxn>
              <a:cxn ang="0">
                <a:pos x="432" y="496"/>
              </a:cxn>
              <a:cxn ang="0">
                <a:pos x="210" y="0"/>
              </a:cxn>
              <a:cxn ang="0">
                <a:pos x="0" y="0"/>
              </a:cxn>
            </a:cxnLst>
            <a:rect l="0" t="0" r="r" b="b"/>
            <a:pathLst>
              <a:path w="432" h="739">
                <a:moveTo>
                  <a:pt x="0" y="0"/>
                </a:moveTo>
                <a:lnTo>
                  <a:pt x="0" y="0"/>
                </a:lnTo>
                <a:lnTo>
                  <a:pt x="327" y="739"/>
                </a:lnTo>
                <a:lnTo>
                  <a:pt x="432" y="496"/>
                </a:lnTo>
                <a:lnTo>
                  <a:pt x="210" y="0"/>
                </a:lnTo>
                <a:lnTo>
                  <a:pt x="0"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42"/>
          <p:cNvSpPr>
            <a:spLocks/>
          </p:cNvSpPr>
          <p:nvPr userDrawn="1"/>
        </p:nvSpPr>
        <p:spPr bwMode="auto">
          <a:xfrm>
            <a:off x="5663038" y="-1275"/>
            <a:ext cx="692150" cy="787400"/>
          </a:xfrm>
          <a:custGeom>
            <a:avLst/>
            <a:gdLst/>
            <a:ahLst/>
            <a:cxnLst>
              <a:cxn ang="0">
                <a:pos x="0" y="0"/>
              </a:cxn>
              <a:cxn ang="0">
                <a:pos x="222" y="496"/>
              </a:cxn>
              <a:cxn ang="0">
                <a:pos x="436" y="0"/>
              </a:cxn>
              <a:cxn ang="0">
                <a:pos x="0" y="0"/>
              </a:cxn>
            </a:cxnLst>
            <a:rect l="0" t="0" r="r" b="b"/>
            <a:pathLst>
              <a:path w="436" h="496">
                <a:moveTo>
                  <a:pt x="0" y="0"/>
                </a:moveTo>
                <a:lnTo>
                  <a:pt x="222" y="496"/>
                </a:lnTo>
                <a:lnTo>
                  <a:pt x="436" y="0"/>
                </a:lnTo>
                <a:lnTo>
                  <a:pt x="0" y="0"/>
                </a:lnTo>
                <a:close/>
              </a:path>
            </a:pathLst>
          </a:custGeom>
          <a:solidFill>
            <a:srgbClr val="A618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3"/>
          <p:cNvSpPr>
            <a:spLocks/>
          </p:cNvSpPr>
          <p:nvPr userDrawn="1"/>
        </p:nvSpPr>
        <p:spPr bwMode="auto">
          <a:xfrm>
            <a:off x="4989938" y="-1275"/>
            <a:ext cx="877888" cy="2017713"/>
          </a:xfrm>
          <a:custGeom>
            <a:avLst/>
            <a:gdLst/>
            <a:ahLst/>
            <a:cxnLst>
              <a:cxn ang="0">
                <a:pos x="0" y="523"/>
              </a:cxn>
              <a:cxn ang="0">
                <a:pos x="323" y="1271"/>
              </a:cxn>
              <a:cxn ang="0">
                <a:pos x="553" y="739"/>
              </a:cxn>
              <a:cxn ang="0">
                <a:pos x="226" y="0"/>
              </a:cxn>
              <a:cxn ang="0">
                <a:pos x="0" y="523"/>
              </a:cxn>
            </a:cxnLst>
            <a:rect l="0" t="0" r="r" b="b"/>
            <a:pathLst>
              <a:path w="553" h="1271">
                <a:moveTo>
                  <a:pt x="0" y="523"/>
                </a:moveTo>
                <a:lnTo>
                  <a:pt x="323" y="1271"/>
                </a:lnTo>
                <a:lnTo>
                  <a:pt x="553" y="739"/>
                </a:lnTo>
                <a:lnTo>
                  <a:pt x="226" y="0"/>
                </a:lnTo>
                <a:lnTo>
                  <a:pt x="0" y="523"/>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30"/>
          <p:cNvSpPr>
            <a:spLocks/>
          </p:cNvSpPr>
          <p:nvPr userDrawn="1"/>
        </p:nvSpPr>
        <p:spPr bwMode="auto">
          <a:xfrm>
            <a:off x="4640688" y="-1275"/>
            <a:ext cx="717550" cy="830263"/>
          </a:xfrm>
          <a:custGeom>
            <a:avLst/>
            <a:gdLst/>
            <a:ahLst/>
            <a:cxnLst>
              <a:cxn ang="0">
                <a:pos x="452" y="0"/>
              </a:cxn>
              <a:cxn ang="0">
                <a:pos x="452" y="0"/>
              </a:cxn>
              <a:cxn ang="0">
                <a:pos x="0" y="0"/>
              </a:cxn>
              <a:cxn ang="0">
                <a:pos x="226" y="523"/>
              </a:cxn>
              <a:cxn ang="0">
                <a:pos x="447" y="7"/>
              </a:cxn>
              <a:cxn ang="0">
                <a:pos x="452" y="0"/>
              </a:cxn>
            </a:cxnLst>
            <a:rect l="0" t="0" r="r" b="b"/>
            <a:pathLst>
              <a:path w="452" h="523">
                <a:moveTo>
                  <a:pt x="452" y="0"/>
                </a:moveTo>
                <a:lnTo>
                  <a:pt x="452" y="0"/>
                </a:lnTo>
                <a:lnTo>
                  <a:pt x="0" y="0"/>
                </a:lnTo>
                <a:lnTo>
                  <a:pt x="226" y="523"/>
                </a:lnTo>
                <a:lnTo>
                  <a:pt x="447" y="7"/>
                </a:lnTo>
                <a:lnTo>
                  <a:pt x="452" y="0"/>
                </a:lnTo>
                <a:close/>
              </a:path>
            </a:pathLst>
          </a:custGeom>
          <a:solidFill>
            <a:srgbClr val="A2171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31"/>
          <p:cNvSpPr>
            <a:spLocks/>
          </p:cNvSpPr>
          <p:nvPr userDrawn="1"/>
        </p:nvSpPr>
        <p:spPr bwMode="auto">
          <a:xfrm>
            <a:off x="3594526" y="-1275"/>
            <a:ext cx="1414463" cy="2516188"/>
          </a:xfrm>
          <a:custGeom>
            <a:avLst/>
            <a:gdLst/>
            <a:ahLst/>
            <a:cxnLst>
              <a:cxn ang="0">
                <a:pos x="667" y="7"/>
              </a:cxn>
              <a:cxn ang="0">
                <a:pos x="665" y="0"/>
              </a:cxn>
              <a:cxn ang="0">
                <a:pos x="0" y="1585"/>
              </a:cxn>
              <a:cxn ang="0">
                <a:pos x="432" y="1585"/>
              </a:cxn>
              <a:cxn ang="0">
                <a:pos x="891" y="523"/>
              </a:cxn>
              <a:cxn ang="0">
                <a:pos x="667" y="7"/>
              </a:cxn>
            </a:cxnLst>
            <a:rect l="0" t="0" r="r" b="b"/>
            <a:pathLst>
              <a:path w="891" h="1585">
                <a:moveTo>
                  <a:pt x="667" y="7"/>
                </a:moveTo>
                <a:lnTo>
                  <a:pt x="665" y="0"/>
                </a:lnTo>
                <a:lnTo>
                  <a:pt x="0" y="1585"/>
                </a:lnTo>
                <a:lnTo>
                  <a:pt x="432" y="1585"/>
                </a:lnTo>
                <a:lnTo>
                  <a:pt x="891" y="523"/>
                </a:lnTo>
                <a:lnTo>
                  <a:pt x="667" y="7"/>
                </a:lnTo>
                <a:close/>
              </a:path>
            </a:pathLst>
          </a:custGeom>
          <a:solidFill>
            <a:srgbClr val="AF1B18"/>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32"/>
          <p:cNvSpPr>
            <a:spLocks/>
          </p:cNvSpPr>
          <p:nvPr userDrawn="1"/>
        </p:nvSpPr>
        <p:spPr bwMode="auto">
          <a:xfrm>
            <a:off x="2281663" y="-1275"/>
            <a:ext cx="2381250" cy="2516188"/>
          </a:xfrm>
          <a:custGeom>
            <a:avLst/>
            <a:gdLst/>
            <a:ahLst/>
            <a:cxnLst>
              <a:cxn ang="0">
                <a:pos x="667" y="0"/>
              </a:cxn>
              <a:cxn ang="0">
                <a:pos x="0" y="1585"/>
              </a:cxn>
              <a:cxn ang="0">
                <a:pos x="833" y="1585"/>
              </a:cxn>
              <a:cxn ang="0">
                <a:pos x="1500" y="0"/>
              </a:cxn>
              <a:cxn ang="0">
                <a:pos x="667" y="0"/>
              </a:cxn>
            </a:cxnLst>
            <a:rect l="0" t="0" r="r" b="b"/>
            <a:pathLst>
              <a:path w="1500" h="1585">
                <a:moveTo>
                  <a:pt x="667" y="0"/>
                </a:moveTo>
                <a:lnTo>
                  <a:pt x="0" y="1585"/>
                </a:lnTo>
                <a:lnTo>
                  <a:pt x="833" y="1585"/>
                </a:lnTo>
                <a:lnTo>
                  <a:pt x="1500" y="0"/>
                </a:lnTo>
                <a:lnTo>
                  <a:pt x="667" y="0"/>
                </a:lnTo>
                <a:close/>
              </a:path>
            </a:pathLst>
          </a:custGeom>
          <a:solidFill>
            <a:srgbClr val="CF393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8" name="Picture 3" descr="O:\Logo_Library\N\NOMURA\A4\NOMURA_A4_CMYK_WHITE.emf"/>
          <p:cNvPicPr>
            <a:picLocks noChangeAspect="1" noChangeArrowheads="1"/>
          </p:cNvPicPr>
          <p:nvPr userDrawn="1"/>
        </p:nvPicPr>
        <p:blipFill>
          <a:blip r:embed="rId3" cstate="print"/>
          <a:srcRect/>
          <a:stretch>
            <a:fillRect/>
          </a:stretch>
        </p:blipFill>
        <p:spPr bwMode="auto">
          <a:xfrm>
            <a:off x="7599752" y="310690"/>
            <a:ext cx="1260140" cy="216024"/>
          </a:xfrm>
          <a:prstGeom prst="rect">
            <a:avLst/>
          </a:prstGeom>
          <a:noFill/>
        </p:spPr>
      </p:pic>
      <p:sp>
        <p:nvSpPr>
          <p:cNvPr id="49" name="TextBox 48"/>
          <p:cNvSpPr txBox="1"/>
          <p:nvPr userDrawn="1"/>
        </p:nvSpPr>
        <p:spPr bwMode="white">
          <a:xfrm>
            <a:off x="7020524" y="558527"/>
            <a:ext cx="1809115" cy="138499"/>
          </a:xfrm>
          <a:prstGeom prst="rect">
            <a:avLst/>
          </a:prstGeom>
          <a:noFill/>
        </p:spPr>
        <p:txBody>
          <a:bodyPr wrap="square" lIns="0" tIns="0" rIns="0" bIns="0" rtlCol="0">
            <a:spAutoFit/>
          </a:bodyPr>
          <a:lstStyle/>
          <a:p>
            <a:pPr algn="r"/>
            <a:r>
              <a:rPr lang="en-GB" sz="900" i="1" dirty="0">
                <a:solidFill>
                  <a:schemeClr val="bg1"/>
                </a:solidFill>
              </a:rPr>
              <a:t>Connecting</a:t>
            </a:r>
            <a:r>
              <a:rPr lang="en-GB" sz="900" i="1" baseline="0" dirty="0">
                <a:solidFill>
                  <a:schemeClr val="bg1"/>
                </a:solidFill>
              </a:rPr>
              <a:t> Markets East &amp; West</a:t>
            </a:r>
            <a:endParaRPr lang="en-GB" sz="900" i="1" dirty="0">
              <a:solidFill>
                <a:schemeClr val="bg1"/>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24">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9" name="Content Placeholder 3"/>
          <p:cNvSpPr>
            <a:spLocks noGrp="1"/>
          </p:cNvSpPr>
          <p:nvPr>
            <p:ph sz="half" idx="36" hasCustomPrompt="1"/>
          </p:nvPr>
        </p:nvSpPr>
        <p:spPr>
          <a:xfrm>
            <a:off x="245908" y="1900799"/>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1" name="Content Placeholder 3"/>
          <p:cNvSpPr>
            <a:spLocks noGrp="1"/>
          </p:cNvSpPr>
          <p:nvPr>
            <p:ph sz="half" idx="39" hasCustomPrompt="1"/>
          </p:nvPr>
        </p:nvSpPr>
        <p:spPr>
          <a:xfrm>
            <a:off x="245907"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4324854"/>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4116348"/>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25">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41" name="Content Placeholder 3"/>
          <p:cNvSpPr>
            <a:spLocks noGrp="1"/>
          </p:cNvSpPr>
          <p:nvPr>
            <p:ph sz="half" idx="39" hasCustomPrompt="1"/>
          </p:nvPr>
        </p:nvSpPr>
        <p:spPr>
          <a:xfrm>
            <a:off x="245907"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1899072"/>
            <a:ext cx="2791385"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40" name="Text Placeholder 2"/>
          <p:cNvSpPr>
            <a:spLocks noGrp="1"/>
          </p:cNvSpPr>
          <p:nvPr>
            <p:ph type="body" idx="44" hasCustomPrompt="1"/>
          </p:nvPr>
        </p:nvSpPr>
        <p:spPr>
          <a:xfrm>
            <a:off x="245907"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1684800"/>
            <a:ext cx="2791385"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36" hasCustomPrompt="1"/>
          </p:nvPr>
        </p:nvSpPr>
        <p:spPr>
          <a:xfrm>
            <a:off x="245908" y="4351553"/>
            <a:ext cx="8649969"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Text Placeholder 2"/>
          <p:cNvSpPr>
            <a:spLocks noGrp="1"/>
          </p:cNvSpPr>
          <p:nvPr>
            <p:ph type="body" idx="1" hasCustomPrompt="1"/>
          </p:nvPr>
        </p:nvSpPr>
        <p:spPr>
          <a:xfrm>
            <a:off x="245908" y="4134822"/>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7"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26">
    <p:spTree>
      <p:nvGrpSpPr>
        <p:cNvPr id="1" name=""/>
        <p:cNvGrpSpPr/>
        <p:nvPr/>
      </p:nvGrpSpPr>
      <p:grpSpPr>
        <a:xfrm>
          <a:off x="0" y="0"/>
          <a:ext cx="0" cy="0"/>
          <a:chOff x="0" y="0"/>
          <a:chExt cx="0" cy="0"/>
        </a:xfrm>
      </p:grpSpPr>
      <p:sp>
        <p:nvSpPr>
          <p:cNvPr id="23" name="Content Placeholder 3"/>
          <p:cNvSpPr>
            <a:spLocks noGrp="1"/>
          </p:cNvSpPr>
          <p:nvPr>
            <p:ph sz="half" idx="34" hasCustomPrompt="1"/>
          </p:nvPr>
        </p:nvSpPr>
        <p:spPr>
          <a:xfrm>
            <a:off x="251520" y="4624482"/>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Content Placeholder 3"/>
          <p:cNvSpPr>
            <a:spLocks noGrp="1"/>
          </p:cNvSpPr>
          <p:nvPr>
            <p:ph sz="half" idx="35" hasCustomPrompt="1"/>
          </p:nvPr>
        </p:nvSpPr>
        <p:spPr>
          <a:xfrm>
            <a:off x="4630847" y="4624482"/>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4" name="Content Placeholder 3"/>
          <p:cNvSpPr>
            <a:spLocks noGrp="1"/>
          </p:cNvSpPr>
          <p:nvPr>
            <p:ph sz="half" idx="26" hasCustomPrompt="1"/>
          </p:nvPr>
        </p:nvSpPr>
        <p:spPr>
          <a:xfrm>
            <a:off x="251520" y="2204864"/>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33" hasCustomPrompt="1"/>
          </p:nvPr>
        </p:nvSpPr>
        <p:spPr>
          <a:xfrm>
            <a:off x="4630847" y="2204864"/>
            <a:ext cx="4256862"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5"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3"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6" name="Text Placeholder 2"/>
          <p:cNvSpPr>
            <a:spLocks noGrp="1"/>
          </p:cNvSpPr>
          <p:nvPr>
            <p:ph type="body" idx="28" hasCustomPrompt="1"/>
          </p:nvPr>
        </p:nvSpPr>
        <p:spPr>
          <a:xfrm>
            <a:off x="245908" y="4091964"/>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Text Placeholder 2"/>
          <p:cNvSpPr>
            <a:spLocks noGrp="1"/>
          </p:cNvSpPr>
          <p:nvPr>
            <p:ph type="body" idx="29" hasCustomPrompt="1"/>
          </p:nvPr>
        </p:nvSpPr>
        <p:spPr>
          <a:xfrm>
            <a:off x="251520" y="1988864"/>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2" name="Text Placeholder 2"/>
          <p:cNvSpPr>
            <a:spLocks noGrp="1"/>
          </p:cNvSpPr>
          <p:nvPr>
            <p:ph type="body" idx="30" hasCustomPrompt="1"/>
          </p:nvPr>
        </p:nvSpPr>
        <p:spPr>
          <a:xfrm>
            <a:off x="4632369" y="1988864"/>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Text Placeholder 2"/>
          <p:cNvSpPr>
            <a:spLocks noGrp="1"/>
          </p:cNvSpPr>
          <p:nvPr>
            <p:ph type="body" idx="31" hasCustomPrompt="1"/>
          </p:nvPr>
        </p:nvSpPr>
        <p:spPr>
          <a:xfrm>
            <a:off x="251520" y="4406522"/>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32" hasCustomPrompt="1"/>
          </p:nvPr>
        </p:nvSpPr>
        <p:spPr>
          <a:xfrm>
            <a:off x="4632369" y="4406522"/>
            <a:ext cx="4256862"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18"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27">
    <p:spTree>
      <p:nvGrpSpPr>
        <p:cNvPr id="1" name=""/>
        <p:cNvGrpSpPr/>
        <p:nvPr/>
      </p:nvGrpSpPr>
      <p:grpSpPr>
        <a:xfrm>
          <a:off x="0" y="0"/>
          <a:ext cx="0" cy="0"/>
          <a:chOff x="0" y="0"/>
          <a:chExt cx="0" cy="0"/>
        </a:xfrm>
      </p:grpSpPr>
      <p:sp>
        <p:nvSpPr>
          <p:cNvPr id="25"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41" name="Content Placeholder 3"/>
          <p:cNvSpPr>
            <a:spLocks noGrp="1"/>
          </p:cNvSpPr>
          <p:nvPr>
            <p:ph sz="half" idx="39" hasCustomPrompt="1"/>
          </p:nvPr>
        </p:nvSpPr>
        <p:spPr>
          <a:xfrm>
            <a:off x="245907"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2" name="Content Placeholder 3"/>
          <p:cNvSpPr>
            <a:spLocks noGrp="1"/>
          </p:cNvSpPr>
          <p:nvPr>
            <p:ph sz="half" idx="40" hasCustomPrompt="1"/>
          </p:nvPr>
        </p:nvSpPr>
        <p:spPr>
          <a:xfrm>
            <a:off x="6101169"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43" name="Content Placeholder 3"/>
          <p:cNvSpPr>
            <a:spLocks noGrp="1"/>
          </p:cNvSpPr>
          <p:nvPr>
            <p:ph sz="half" idx="41" hasCustomPrompt="1"/>
          </p:nvPr>
        </p:nvSpPr>
        <p:spPr>
          <a:xfrm>
            <a:off x="3175200" y="2187104"/>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1"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6"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Text Placeholder 2"/>
          <p:cNvSpPr>
            <a:spLocks noGrp="1"/>
          </p:cNvSpPr>
          <p:nvPr>
            <p:ph type="body" idx="44" hasCustomPrompt="1"/>
          </p:nvPr>
        </p:nvSpPr>
        <p:spPr>
          <a:xfrm>
            <a:off x="245907"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4" name="Text Placeholder 2"/>
          <p:cNvSpPr>
            <a:spLocks noGrp="1"/>
          </p:cNvSpPr>
          <p:nvPr>
            <p:ph type="body" idx="45" hasCustomPrompt="1"/>
          </p:nvPr>
        </p:nvSpPr>
        <p:spPr>
          <a:xfrm>
            <a:off x="3176175"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5" name="Text Placeholder 2"/>
          <p:cNvSpPr>
            <a:spLocks noGrp="1"/>
          </p:cNvSpPr>
          <p:nvPr>
            <p:ph type="body" idx="46" hasCustomPrompt="1"/>
          </p:nvPr>
        </p:nvSpPr>
        <p:spPr>
          <a:xfrm>
            <a:off x="6101169" y="1978598"/>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Content Placeholder 3"/>
          <p:cNvSpPr>
            <a:spLocks noGrp="1"/>
          </p:cNvSpPr>
          <p:nvPr>
            <p:ph sz="half" idx="47" hasCustomPrompt="1"/>
          </p:nvPr>
        </p:nvSpPr>
        <p:spPr>
          <a:xfrm>
            <a:off x="245907"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5" name="Content Placeholder 3"/>
          <p:cNvSpPr>
            <a:spLocks noGrp="1"/>
          </p:cNvSpPr>
          <p:nvPr>
            <p:ph sz="half" idx="48" hasCustomPrompt="1"/>
          </p:nvPr>
        </p:nvSpPr>
        <p:spPr>
          <a:xfrm>
            <a:off x="6101169"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6" name="Content Placeholder 3"/>
          <p:cNvSpPr>
            <a:spLocks noGrp="1"/>
          </p:cNvSpPr>
          <p:nvPr>
            <p:ph sz="half" idx="49" hasCustomPrompt="1"/>
          </p:nvPr>
        </p:nvSpPr>
        <p:spPr>
          <a:xfrm>
            <a:off x="3175200" y="4653336"/>
            <a:ext cx="2791385"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Text Placeholder 2"/>
          <p:cNvSpPr>
            <a:spLocks noGrp="1"/>
          </p:cNvSpPr>
          <p:nvPr>
            <p:ph type="body" idx="50" hasCustomPrompt="1"/>
          </p:nvPr>
        </p:nvSpPr>
        <p:spPr>
          <a:xfrm>
            <a:off x="245908" y="4150300"/>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9" name="Text Placeholder 2"/>
          <p:cNvSpPr>
            <a:spLocks noGrp="1"/>
          </p:cNvSpPr>
          <p:nvPr>
            <p:ph type="body" idx="51" hasCustomPrompt="1"/>
          </p:nvPr>
        </p:nvSpPr>
        <p:spPr>
          <a:xfrm>
            <a:off x="245907"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0" name="Text Placeholder 2"/>
          <p:cNvSpPr>
            <a:spLocks noGrp="1"/>
          </p:cNvSpPr>
          <p:nvPr>
            <p:ph type="body" idx="52" hasCustomPrompt="1"/>
          </p:nvPr>
        </p:nvSpPr>
        <p:spPr>
          <a:xfrm>
            <a:off x="3176175"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2" name="Text Placeholder 2"/>
          <p:cNvSpPr>
            <a:spLocks noGrp="1"/>
          </p:cNvSpPr>
          <p:nvPr>
            <p:ph type="body" idx="53" hasCustomPrompt="1"/>
          </p:nvPr>
        </p:nvSpPr>
        <p:spPr>
          <a:xfrm>
            <a:off x="6101169" y="4444830"/>
            <a:ext cx="2791385"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6"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3"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28">
    <p:spTree>
      <p:nvGrpSpPr>
        <p:cNvPr id="1" name=""/>
        <p:cNvGrpSpPr/>
        <p:nvPr/>
      </p:nvGrpSpPr>
      <p:grpSpPr>
        <a:xfrm>
          <a:off x="0" y="0"/>
          <a:ext cx="0" cy="0"/>
          <a:chOff x="0" y="0"/>
          <a:chExt cx="0" cy="0"/>
        </a:xfrm>
      </p:grpSpPr>
      <p:sp>
        <p:nvSpPr>
          <p:cNvPr id="26"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23" name="Content Placeholder 3"/>
          <p:cNvSpPr>
            <a:spLocks noGrp="1"/>
          </p:cNvSpPr>
          <p:nvPr>
            <p:ph sz="half" idx="53" hasCustomPrompt="1"/>
          </p:nvPr>
        </p:nvSpPr>
        <p:spPr>
          <a:xfrm>
            <a:off x="245908"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8" name="Content Placeholder 3"/>
          <p:cNvSpPr>
            <a:spLocks noGrp="1"/>
          </p:cNvSpPr>
          <p:nvPr>
            <p:ph sz="half" idx="54" hasCustomPrompt="1"/>
          </p:nvPr>
        </p:nvSpPr>
        <p:spPr>
          <a:xfrm>
            <a:off x="2445784"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3" name="Content Placeholder 3"/>
          <p:cNvSpPr>
            <a:spLocks noGrp="1"/>
          </p:cNvSpPr>
          <p:nvPr>
            <p:ph sz="half" idx="55" hasCustomPrompt="1"/>
          </p:nvPr>
        </p:nvSpPr>
        <p:spPr>
          <a:xfrm>
            <a:off x="4639015"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34" name="Content Placeholder 3"/>
          <p:cNvSpPr>
            <a:spLocks noGrp="1"/>
          </p:cNvSpPr>
          <p:nvPr>
            <p:ph sz="half" idx="56" hasCustomPrompt="1"/>
          </p:nvPr>
        </p:nvSpPr>
        <p:spPr>
          <a:xfrm>
            <a:off x="6832246" y="2185814"/>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8"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35"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6" name="Text Placeholder 2"/>
          <p:cNvSpPr>
            <a:spLocks noGrp="1"/>
          </p:cNvSpPr>
          <p:nvPr>
            <p:ph type="body" idx="57" hasCustomPrompt="1"/>
          </p:nvPr>
        </p:nvSpPr>
        <p:spPr>
          <a:xfrm>
            <a:off x="245908"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7" name="Text Placeholder 2"/>
          <p:cNvSpPr>
            <a:spLocks noGrp="1"/>
          </p:cNvSpPr>
          <p:nvPr>
            <p:ph type="body" idx="58" hasCustomPrompt="1"/>
          </p:nvPr>
        </p:nvSpPr>
        <p:spPr>
          <a:xfrm>
            <a:off x="2445784"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8" name="Text Placeholder 2"/>
          <p:cNvSpPr>
            <a:spLocks noGrp="1"/>
          </p:cNvSpPr>
          <p:nvPr>
            <p:ph type="body" idx="59" hasCustomPrompt="1"/>
          </p:nvPr>
        </p:nvSpPr>
        <p:spPr>
          <a:xfrm>
            <a:off x="4637457"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9" name="Text Placeholder 2"/>
          <p:cNvSpPr>
            <a:spLocks noGrp="1"/>
          </p:cNvSpPr>
          <p:nvPr>
            <p:ph type="body" idx="60" hasCustomPrompt="1"/>
          </p:nvPr>
        </p:nvSpPr>
        <p:spPr>
          <a:xfrm>
            <a:off x="6832246" y="1979954"/>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7" name="Content Placeholder 3"/>
          <p:cNvSpPr>
            <a:spLocks noGrp="1"/>
          </p:cNvSpPr>
          <p:nvPr>
            <p:ph sz="half" idx="61" hasCustomPrompt="1"/>
          </p:nvPr>
        </p:nvSpPr>
        <p:spPr>
          <a:xfrm>
            <a:off x="245908"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9" name="Content Placeholder 3"/>
          <p:cNvSpPr>
            <a:spLocks noGrp="1"/>
          </p:cNvSpPr>
          <p:nvPr>
            <p:ph sz="half" idx="62" hasCustomPrompt="1"/>
          </p:nvPr>
        </p:nvSpPr>
        <p:spPr>
          <a:xfrm>
            <a:off x="2445784"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0" name="Content Placeholder 3"/>
          <p:cNvSpPr>
            <a:spLocks noGrp="1"/>
          </p:cNvSpPr>
          <p:nvPr>
            <p:ph sz="half" idx="63" hasCustomPrompt="1"/>
          </p:nvPr>
        </p:nvSpPr>
        <p:spPr>
          <a:xfrm>
            <a:off x="4639015"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2" name="Content Placeholder 3"/>
          <p:cNvSpPr>
            <a:spLocks noGrp="1"/>
          </p:cNvSpPr>
          <p:nvPr>
            <p:ph sz="half" idx="64" hasCustomPrompt="1"/>
          </p:nvPr>
        </p:nvSpPr>
        <p:spPr>
          <a:xfrm>
            <a:off x="6832246" y="4578818"/>
            <a:ext cx="2060308"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24" name="Text Placeholder 2"/>
          <p:cNvSpPr>
            <a:spLocks noGrp="1"/>
          </p:cNvSpPr>
          <p:nvPr>
            <p:ph type="body" idx="65" hasCustomPrompt="1"/>
          </p:nvPr>
        </p:nvSpPr>
        <p:spPr>
          <a:xfrm>
            <a:off x="245908" y="4077072"/>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7" name="Text Placeholder 2"/>
          <p:cNvSpPr>
            <a:spLocks noGrp="1"/>
          </p:cNvSpPr>
          <p:nvPr>
            <p:ph type="body" idx="66" hasCustomPrompt="1"/>
          </p:nvPr>
        </p:nvSpPr>
        <p:spPr>
          <a:xfrm>
            <a:off x="245908"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29" name="Text Placeholder 2"/>
          <p:cNvSpPr>
            <a:spLocks noGrp="1"/>
          </p:cNvSpPr>
          <p:nvPr>
            <p:ph type="body" idx="67" hasCustomPrompt="1"/>
          </p:nvPr>
        </p:nvSpPr>
        <p:spPr>
          <a:xfrm>
            <a:off x="2445784"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0" name="Text Placeholder 2"/>
          <p:cNvSpPr>
            <a:spLocks noGrp="1"/>
          </p:cNvSpPr>
          <p:nvPr>
            <p:ph type="body" idx="68" hasCustomPrompt="1"/>
          </p:nvPr>
        </p:nvSpPr>
        <p:spPr>
          <a:xfrm>
            <a:off x="4637457"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31" name="Text Placeholder 2"/>
          <p:cNvSpPr>
            <a:spLocks noGrp="1"/>
          </p:cNvSpPr>
          <p:nvPr>
            <p:ph type="body" idx="69" hasCustomPrompt="1"/>
          </p:nvPr>
        </p:nvSpPr>
        <p:spPr>
          <a:xfrm>
            <a:off x="6832246" y="4372958"/>
            <a:ext cx="2060308"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40"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2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29">
    <p:spTree>
      <p:nvGrpSpPr>
        <p:cNvPr id="1" name=""/>
        <p:cNvGrpSpPr/>
        <p:nvPr/>
      </p:nvGrpSpPr>
      <p:grpSpPr>
        <a:xfrm>
          <a:off x="0" y="0"/>
          <a:ext cx="0" cy="0"/>
          <a:chOff x="0" y="0"/>
          <a:chExt cx="0" cy="0"/>
        </a:xfrm>
      </p:grpSpPr>
      <p:sp>
        <p:nvSpPr>
          <p:cNvPr id="10"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7"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8" name="Slide Header Placeholder"/>
          <p:cNvSpPr>
            <a:spLocks noGrp="1"/>
          </p:cNvSpPr>
          <p:nvPr>
            <p:ph type="title" hasCustomPrompt="1"/>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a:t>Main text</a:t>
            </a:r>
          </a:p>
        </p:txBody>
      </p:sp>
      <p:sp>
        <p:nvSpPr>
          <p:cNvPr id="9"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30_Blank">
    <p:spTree>
      <p:nvGrpSpPr>
        <p:cNvPr id="1" name=""/>
        <p:cNvGrpSpPr/>
        <p:nvPr/>
      </p:nvGrpSpPr>
      <p:grpSpPr>
        <a:xfrm>
          <a:off x="0" y="0"/>
          <a:ext cx="0" cy="0"/>
          <a:chOff x="0" y="0"/>
          <a:chExt cx="0" cy="0"/>
        </a:xfrm>
      </p:grpSpPr>
      <p:sp>
        <p:nvSpPr>
          <p:cNvPr id="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31_Complete Blank">
    <p:spTree>
      <p:nvGrpSpPr>
        <p:cNvPr id="1" name=""/>
        <p:cNvGrpSpPr/>
        <p:nvPr/>
      </p:nvGrpSpPr>
      <p:grpSpPr>
        <a:xfrm>
          <a:off x="0" y="0"/>
          <a:ext cx="0" cy="0"/>
          <a:chOff x="0" y="0"/>
          <a:chExt cx="0" cy="0"/>
        </a:xfrm>
      </p:grpSpPr>
      <p:sp>
        <p:nvSpPr>
          <p:cNvPr id="3"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ab">
    <p:spTree>
      <p:nvGrpSpPr>
        <p:cNvPr id="1" name=""/>
        <p:cNvGrpSpPr/>
        <p:nvPr/>
      </p:nvGrpSpPr>
      <p:grpSpPr>
        <a:xfrm>
          <a:off x="0" y="0"/>
          <a:ext cx="0" cy="0"/>
          <a:chOff x="0" y="0"/>
          <a:chExt cx="0" cy="0"/>
        </a:xfrm>
      </p:grpSpPr>
      <p:sp>
        <p:nvSpPr>
          <p:cNvPr id="1072" name="Freeform 48"/>
          <p:cNvSpPr>
            <a:spLocks noChangeAspect="1"/>
          </p:cNvSpPr>
          <p:nvPr/>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7"/>
          <p:cNvSpPr>
            <a:spLocks noGrp="1"/>
          </p:cNvSpPr>
          <p:nvPr>
            <p:ph type="body" sz="quarter" idx="10" hasCustomPrompt="1"/>
          </p:nvPr>
        </p:nvSpPr>
        <p:spPr>
          <a:xfrm>
            <a:off x="252047" y="3600000"/>
            <a:ext cx="7219950"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title here</a:t>
            </a:r>
            <a:endParaRPr lang="en-GB" dirty="0"/>
          </a:p>
        </p:txBody>
      </p:sp>
      <p:sp>
        <p:nvSpPr>
          <p:cNvPr id="16" name="Title 15"/>
          <p:cNvSpPr>
            <a:spLocks noGrp="1"/>
          </p:cNvSpPr>
          <p:nvPr>
            <p:ph type="title" hasCustomPrompt="1"/>
          </p:nvPr>
        </p:nvSpPr>
        <p:spPr>
          <a:xfrm>
            <a:off x="252047" y="4608000"/>
            <a:ext cx="7219950"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subtitle here</a:t>
            </a:r>
            <a:endParaRPr lang="en-GB" dirty="0"/>
          </a:p>
        </p:txBody>
      </p:sp>
      <p:sp>
        <p:nvSpPr>
          <p:cNvPr id="129" name="Freeform 64"/>
          <p:cNvSpPr>
            <a:spLocks/>
          </p:cNvSpPr>
          <p:nvPr/>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0" name="Freeform 65"/>
          <p:cNvSpPr>
            <a:spLocks/>
          </p:cNvSpPr>
          <p:nvPr/>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1" name="Freeform 66"/>
          <p:cNvSpPr>
            <a:spLocks/>
          </p:cNvSpPr>
          <p:nvPr/>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2" name="Freeform 67"/>
          <p:cNvSpPr>
            <a:spLocks/>
          </p:cNvSpPr>
          <p:nvPr/>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3" name="Freeform 68"/>
          <p:cNvSpPr>
            <a:spLocks/>
          </p:cNvSpPr>
          <p:nvPr/>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4" name="Freeform 69"/>
          <p:cNvSpPr>
            <a:spLocks/>
          </p:cNvSpPr>
          <p:nvPr/>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5" name="Freeform 70"/>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6" name="Freeform 71"/>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7" name="Freeform 72"/>
          <p:cNvSpPr>
            <a:spLocks/>
          </p:cNvSpPr>
          <p:nvPr/>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8" name="Freeform 73"/>
          <p:cNvSpPr>
            <a:spLocks/>
          </p:cNvSpPr>
          <p:nvPr/>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9" name="Freeform 74"/>
          <p:cNvSpPr>
            <a:spLocks/>
          </p:cNvSpPr>
          <p:nvPr/>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0" name="Freeform 75"/>
          <p:cNvSpPr>
            <a:spLocks/>
          </p:cNvSpPr>
          <p:nvPr/>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1" name="Freeform 76"/>
          <p:cNvSpPr>
            <a:spLocks/>
          </p:cNvSpPr>
          <p:nvPr/>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2" name="Freeform 77"/>
          <p:cNvSpPr>
            <a:spLocks/>
          </p:cNvSpPr>
          <p:nvPr/>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3" name="Freeform 78"/>
          <p:cNvSpPr>
            <a:spLocks/>
          </p:cNvSpPr>
          <p:nvPr/>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4" name="Freeform 79"/>
          <p:cNvSpPr>
            <a:spLocks/>
          </p:cNvSpPr>
          <p:nvPr/>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5" name="Freeform 80"/>
          <p:cNvSpPr>
            <a:spLocks/>
          </p:cNvSpPr>
          <p:nvPr/>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6" name="Freeform 81"/>
          <p:cNvSpPr>
            <a:spLocks/>
          </p:cNvSpPr>
          <p:nvPr/>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172" name="Picture 171" descr="NOMURA_A4_PMS_1797.emf"/>
          <p:cNvPicPr>
            <a:picLocks noChangeAspect="1"/>
          </p:cNvPicPr>
          <p:nvPr/>
        </p:nvPicPr>
        <p:blipFill>
          <a:blip r:embed="rId2" cstate="print"/>
          <a:stretch>
            <a:fillRect/>
          </a:stretch>
        </p:blipFill>
        <p:spPr bwMode="white">
          <a:xfrm>
            <a:off x="7599212" y="306904"/>
            <a:ext cx="1260000" cy="222805"/>
          </a:xfrm>
          <a:prstGeom prst="rect">
            <a:avLst/>
          </a:prstGeom>
        </p:spPr>
      </p:pic>
      <p:sp>
        <p:nvSpPr>
          <p:cNvPr id="24" name="Freeform 48"/>
          <p:cNvSpPr>
            <a:spLocks noChangeAspect="1"/>
          </p:cNvSpPr>
          <p:nvPr userDrawn="1"/>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64"/>
          <p:cNvSpPr>
            <a:spLocks/>
          </p:cNvSpPr>
          <p:nvPr userDrawn="1"/>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65"/>
          <p:cNvSpPr>
            <a:spLocks/>
          </p:cNvSpPr>
          <p:nvPr userDrawn="1"/>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66"/>
          <p:cNvSpPr>
            <a:spLocks/>
          </p:cNvSpPr>
          <p:nvPr userDrawn="1"/>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7"/>
          <p:cNvSpPr>
            <a:spLocks/>
          </p:cNvSpPr>
          <p:nvPr userDrawn="1"/>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68"/>
          <p:cNvSpPr>
            <a:spLocks/>
          </p:cNvSpPr>
          <p:nvPr userDrawn="1"/>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69"/>
          <p:cNvSpPr>
            <a:spLocks/>
          </p:cNvSpPr>
          <p:nvPr userDrawn="1"/>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70"/>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71"/>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72"/>
          <p:cNvSpPr>
            <a:spLocks/>
          </p:cNvSpPr>
          <p:nvPr userDrawn="1"/>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73"/>
          <p:cNvSpPr>
            <a:spLocks/>
          </p:cNvSpPr>
          <p:nvPr userDrawn="1"/>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4"/>
          <p:cNvSpPr>
            <a:spLocks/>
          </p:cNvSpPr>
          <p:nvPr userDrawn="1"/>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75"/>
          <p:cNvSpPr>
            <a:spLocks/>
          </p:cNvSpPr>
          <p:nvPr userDrawn="1"/>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76"/>
          <p:cNvSpPr>
            <a:spLocks/>
          </p:cNvSpPr>
          <p:nvPr userDrawn="1"/>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77"/>
          <p:cNvSpPr>
            <a:spLocks/>
          </p:cNvSpPr>
          <p:nvPr userDrawn="1"/>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78"/>
          <p:cNvSpPr>
            <a:spLocks/>
          </p:cNvSpPr>
          <p:nvPr userDrawn="1"/>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79"/>
          <p:cNvSpPr>
            <a:spLocks/>
          </p:cNvSpPr>
          <p:nvPr userDrawn="1"/>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80"/>
          <p:cNvSpPr>
            <a:spLocks/>
          </p:cNvSpPr>
          <p:nvPr userDrawn="1"/>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81"/>
          <p:cNvSpPr>
            <a:spLocks/>
          </p:cNvSpPr>
          <p:nvPr userDrawn="1"/>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43" name="Picture 42" descr="NOMURA_A4_PMS_1797.emf"/>
          <p:cNvPicPr>
            <a:picLocks noChangeAspect="1"/>
          </p:cNvPicPr>
          <p:nvPr userDrawn="1"/>
        </p:nvPicPr>
        <p:blipFill>
          <a:blip r:embed="rId2" cstate="print"/>
          <a:stretch>
            <a:fillRect/>
          </a:stretch>
        </p:blipFill>
        <p:spPr bwMode="white">
          <a:xfrm>
            <a:off x="7599212" y="306904"/>
            <a:ext cx="1260000" cy="22280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Appendix">
    <p:spTree>
      <p:nvGrpSpPr>
        <p:cNvPr id="1" name=""/>
        <p:cNvGrpSpPr/>
        <p:nvPr/>
      </p:nvGrpSpPr>
      <p:grpSpPr>
        <a:xfrm>
          <a:off x="0" y="0"/>
          <a:ext cx="0" cy="0"/>
          <a:chOff x="0" y="0"/>
          <a:chExt cx="0" cy="0"/>
        </a:xfrm>
      </p:grpSpPr>
      <p:sp>
        <p:nvSpPr>
          <p:cNvPr id="5" name="Text Placeholder 17"/>
          <p:cNvSpPr>
            <a:spLocks noGrp="1"/>
          </p:cNvSpPr>
          <p:nvPr>
            <p:ph type="body" sz="quarter" idx="10" hasCustomPrompt="1"/>
          </p:nvPr>
        </p:nvSpPr>
        <p:spPr>
          <a:xfrm>
            <a:off x="252047" y="3600000"/>
            <a:ext cx="7219950"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a:t>Enter your title here</a:t>
            </a:r>
            <a:endParaRPr lang="en-GB" dirty="0"/>
          </a:p>
        </p:txBody>
      </p:sp>
      <p:sp>
        <p:nvSpPr>
          <p:cNvPr id="11" name="Title 15"/>
          <p:cNvSpPr>
            <a:spLocks noGrp="1"/>
          </p:cNvSpPr>
          <p:nvPr>
            <p:ph type="title" hasCustomPrompt="1"/>
          </p:nvPr>
        </p:nvSpPr>
        <p:spPr>
          <a:xfrm>
            <a:off x="252047" y="4608000"/>
            <a:ext cx="7219950"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a:t>Enter your subtitle here</a:t>
            </a:r>
            <a:endParaRPr lang="en-GB" dirty="0"/>
          </a:p>
        </p:txBody>
      </p:sp>
      <p:sp>
        <p:nvSpPr>
          <p:cNvPr id="40" name="Freeform 48"/>
          <p:cNvSpPr>
            <a:spLocks noChangeAspect="1"/>
          </p:cNvSpPr>
          <p:nvPr/>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64"/>
          <p:cNvSpPr>
            <a:spLocks/>
          </p:cNvSpPr>
          <p:nvPr/>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65"/>
          <p:cNvSpPr>
            <a:spLocks/>
          </p:cNvSpPr>
          <p:nvPr/>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66"/>
          <p:cNvSpPr>
            <a:spLocks/>
          </p:cNvSpPr>
          <p:nvPr/>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67"/>
          <p:cNvSpPr>
            <a:spLocks/>
          </p:cNvSpPr>
          <p:nvPr/>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68"/>
          <p:cNvSpPr>
            <a:spLocks/>
          </p:cNvSpPr>
          <p:nvPr/>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69"/>
          <p:cNvSpPr>
            <a:spLocks/>
          </p:cNvSpPr>
          <p:nvPr/>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70"/>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71"/>
          <p:cNvSpPr>
            <a:spLocks/>
          </p:cNvSpPr>
          <p:nvPr/>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Freeform 72"/>
          <p:cNvSpPr>
            <a:spLocks/>
          </p:cNvSpPr>
          <p:nvPr/>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73"/>
          <p:cNvSpPr>
            <a:spLocks/>
          </p:cNvSpPr>
          <p:nvPr/>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74"/>
          <p:cNvSpPr>
            <a:spLocks/>
          </p:cNvSpPr>
          <p:nvPr/>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Freeform 75"/>
          <p:cNvSpPr>
            <a:spLocks/>
          </p:cNvSpPr>
          <p:nvPr/>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3" name="Freeform 76"/>
          <p:cNvSpPr>
            <a:spLocks/>
          </p:cNvSpPr>
          <p:nvPr/>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4" name="Freeform 77"/>
          <p:cNvSpPr>
            <a:spLocks/>
          </p:cNvSpPr>
          <p:nvPr/>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5" name="Freeform 78"/>
          <p:cNvSpPr>
            <a:spLocks/>
          </p:cNvSpPr>
          <p:nvPr/>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6" name="Freeform 79"/>
          <p:cNvSpPr>
            <a:spLocks/>
          </p:cNvSpPr>
          <p:nvPr/>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7" name="Freeform 80"/>
          <p:cNvSpPr>
            <a:spLocks/>
          </p:cNvSpPr>
          <p:nvPr/>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8" name="Freeform 81"/>
          <p:cNvSpPr>
            <a:spLocks/>
          </p:cNvSpPr>
          <p:nvPr/>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59" name="Picture 58" descr="NOMURA_A4_PMS_1797.emf"/>
          <p:cNvPicPr>
            <a:picLocks noChangeAspect="1"/>
          </p:cNvPicPr>
          <p:nvPr/>
        </p:nvPicPr>
        <p:blipFill>
          <a:blip r:embed="rId2" cstate="print"/>
          <a:stretch>
            <a:fillRect/>
          </a:stretch>
        </p:blipFill>
        <p:spPr bwMode="white">
          <a:xfrm>
            <a:off x="7599212" y="306904"/>
            <a:ext cx="1260000" cy="222805"/>
          </a:xfrm>
          <a:prstGeom prst="rect">
            <a:avLst/>
          </a:prstGeom>
        </p:spPr>
      </p:pic>
      <p:sp>
        <p:nvSpPr>
          <p:cNvPr id="24" name="Freeform 48"/>
          <p:cNvSpPr>
            <a:spLocks noChangeAspect="1"/>
          </p:cNvSpPr>
          <p:nvPr userDrawn="1"/>
        </p:nvSpPr>
        <p:spPr bwMode="auto">
          <a:xfrm>
            <a:off x="5550281" y="-411"/>
            <a:ext cx="3595645" cy="3553200"/>
          </a:xfrm>
          <a:custGeom>
            <a:avLst/>
            <a:gdLst/>
            <a:ahLst/>
            <a:cxnLst>
              <a:cxn ang="0">
                <a:pos x="0" y="742"/>
              </a:cxn>
              <a:cxn ang="0">
                <a:pos x="712" y="2344"/>
              </a:cxn>
              <a:cxn ang="0">
                <a:pos x="2372" y="2344"/>
              </a:cxn>
              <a:cxn ang="0">
                <a:pos x="2372" y="0"/>
              </a:cxn>
              <a:cxn ang="0">
                <a:pos x="322" y="0"/>
              </a:cxn>
              <a:cxn ang="0">
                <a:pos x="0" y="742"/>
              </a:cxn>
              <a:cxn ang="0">
                <a:pos x="0" y="742"/>
              </a:cxn>
            </a:cxnLst>
            <a:rect l="0" t="0" r="r" b="b"/>
            <a:pathLst>
              <a:path w="2372" h="2344">
                <a:moveTo>
                  <a:pt x="0" y="742"/>
                </a:moveTo>
                <a:lnTo>
                  <a:pt x="712" y="2344"/>
                </a:lnTo>
                <a:lnTo>
                  <a:pt x="2372" y="2344"/>
                </a:lnTo>
                <a:lnTo>
                  <a:pt x="2372" y="0"/>
                </a:lnTo>
                <a:lnTo>
                  <a:pt x="322" y="0"/>
                </a:lnTo>
                <a:lnTo>
                  <a:pt x="0" y="742"/>
                </a:lnTo>
                <a:lnTo>
                  <a:pt x="0" y="742"/>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64"/>
          <p:cNvSpPr>
            <a:spLocks/>
          </p:cNvSpPr>
          <p:nvPr userDrawn="1"/>
        </p:nvSpPr>
        <p:spPr bwMode="auto">
          <a:xfrm>
            <a:off x="4818750"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65"/>
          <p:cNvSpPr>
            <a:spLocks/>
          </p:cNvSpPr>
          <p:nvPr userDrawn="1"/>
        </p:nvSpPr>
        <p:spPr bwMode="auto">
          <a:xfrm>
            <a:off x="4803463" y="1656102"/>
            <a:ext cx="1356695" cy="1895664"/>
          </a:xfrm>
          <a:custGeom>
            <a:avLst/>
            <a:gdLst/>
            <a:ahLst/>
            <a:cxnLst>
              <a:cxn ang="0">
                <a:pos x="325" y="0"/>
              </a:cxn>
              <a:cxn ang="0">
                <a:pos x="0" y="749"/>
              </a:cxn>
              <a:cxn ang="0">
                <a:pos x="190" y="1189"/>
              </a:cxn>
              <a:cxn ang="0">
                <a:pos x="852" y="1189"/>
              </a:cxn>
              <a:cxn ang="0">
                <a:pos x="325" y="0"/>
              </a:cxn>
            </a:cxnLst>
            <a:rect l="0" t="0" r="r" b="b"/>
            <a:pathLst>
              <a:path w="852" h="1189">
                <a:moveTo>
                  <a:pt x="325" y="0"/>
                </a:moveTo>
                <a:lnTo>
                  <a:pt x="0" y="749"/>
                </a:lnTo>
                <a:lnTo>
                  <a:pt x="190" y="1189"/>
                </a:lnTo>
                <a:lnTo>
                  <a:pt x="852" y="1189"/>
                </a:lnTo>
                <a:lnTo>
                  <a:pt x="32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66"/>
          <p:cNvSpPr>
            <a:spLocks/>
          </p:cNvSpPr>
          <p:nvPr userDrawn="1"/>
        </p:nvSpPr>
        <p:spPr bwMode="auto">
          <a:xfrm>
            <a:off x="4602188"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8" name="Freeform 67"/>
          <p:cNvSpPr>
            <a:spLocks/>
          </p:cNvSpPr>
          <p:nvPr userDrawn="1"/>
        </p:nvSpPr>
        <p:spPr bwMode="auto">
          <a:xfrm>
            <a:off x="4586901" y="-411"/>
            <a:ext cx="963381" cy="1656514"/>
          </a:xfrm>
          <a:custGeom>
            <a:avLst/>
            <a:gdLst/>
            <a:ahLst/>
            <a:cxnLst>
              <a:cxn ang="0">
                <a:pos x="294" y="0"/>
              </a:cxn>
              <a:cxn ang="0">
                <a:pos x="0" y="0"/>
              </a:cxn>
              <a:cxn ang="0">
                <a:pos x="461" y="1039"/>
              </a:cxn>
              <a:cxn ang="0">
                <a:pos x="605" y="704"/>
              </a:cxn>
              <a:cxn ang="0">
                <a:pos x="294" y="0"/>
              </a:cxn>
            </a:cxnLst>
            <a:rect l="0" t="0" r="r" b="b"/>
            <a:pathLst>
              <a:path w="605" h="1039">
                <a:moveTo>
                  <a:pt x="294" y="0"/>
                </a:moveTo>
                <a:lnTo>
                  <a:pt x="0" y="0"/>
                </a:lnTo>
                <a:lnTo>
                  <a:pt x="461" y="1039"/>
                </a:lnTo>
                <a:lnTo>
                  <a:pt x="605" y="704"/>
                </a:lnTo>
                <a:lnTo>
                  <a:pt x="29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9" name="Freeform 68"/>
          <p:cNvSpPr>
            <a:spLocks/>
          </p:cNvSpPr>
          <p:nvPr userDrawn="1"/>
        </p:nvSpPr>
        <p:spPr bwMode="auto">
          <a:xfrm>
            <a:off x="3087212"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69"/>
          <p:cNvSpPr>
            <a:spLocks/>
          </p:cNvSpPr>
          <p:nvPr userDrawn="1"/>
        </p:nvSpPr>
        <p:spPr bwMode="auto">
          <a:xfrm>
            <a:off x="3056638" y="1173019"/>
            <a:ext cx="1746824" cy="2378746"/>
          </a:xfrm>
          <a:custGeom>
            <a:avLst/>
            <a:gdLst/>
            <a:ahLst/>
            <a:cxnLst>
              <a:cxn ang="0">
                <a:pos x="644" y="0"/>
              </a:cxn>
              <a:cxn ang="0">
                <a:pos x="0" y="1492"/>
              </a:cxn>
              <a:cxn ang="0">
                <a:pos x="906" y="1492"/>
              </a:cxn>
              <a:cxn ang="0">
                <a:pos x="1097" y="1052"/>
              </a:cxn>
              <a:cxn ang="0">
                <a:pos x="644" y="0"/>
              </a:cxn>
            </a:cxnLst>
            <a:rect l="0" t="0" r="r" b="b"/>
            <a:pathLst>
              <a:path w="1097" h="1492">
                <a:moveTo>
                  <a:pt x="644" y="0"/>
                </a:moveTo>
                <a:lnTo>
                  <a:pt x="0" y="1492"/>
                </a:lnTo>
                <a:lnTo>
                  <a:pt x="906" y="1492"/>
                </a:lnTo>
                <a:lnTo>
                  <a:pt x="1097" y="1052"/>
                </a:lnTo>
                <a:lnTo>
                  <a:pt x="64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70"/>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71"/>
          <p:cNvSpPr>
            <a:spLocks/>
          </p:cNvSpPr>
          <p:nvPr userDrawn="1"/>
        </p:nvSpPr>
        <p:spPr bwMode="auto">
          <a:xfrm>
            <a:off x="5055057" y="-411"/>
            <a:ext cx="982489" cy="1122411"/>
          </a:xfrm>
          <a:custGeom>
            <a:avLst/>
            <a:gdLst/>
            <a:ahLst/>
            <a:cxnLst>
              <a:cxn ang="0">
                <a:pos x="0" y="0"/>
              </a:cxn>
              <a:cxn ang="0">
                <a:pos x="311" y="704"/>
              </a:cxn>
              <a:cxn ang="0">
                <a:pos x="617" y="0"/>
              </a:cxn>
              <a:cxn ang="0">
                <a:pos x="0" y="0"/>
              </a:cxn>
            </a:cxnLst>
            <a:rect l="0" t="0" r="r" b="b"/>
            <a:pathLst>
              <a:path w="617" h="704">
                <a:moveTo>
                  <a:pt x="0" y="0"/>
                </a:moveTo>
                <a:lnTo>
                  <a:pt x="311" y="704"/>
                </a:lnTo>
                <a:lnTo>
                  <a:pt x="61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72"/>
          <p:cNvSpPr>
            <a:spLocks/>
          </p:cNvSpPr>
          <p:nvPr userDrawn="1"/>
        </p:nvSpPr>
        <p:spPr bwMode="auto">
          <a:xfrm>
            <a:off x="5062700"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73"/>
          <p:cNvSpPr>
            <a:spLocks/>
          </p:cNvSpPr>
          <p:nvPr userDrawn="1"/>
        </p:nvSpPr>
        <p:spPr bwMode="auto">
          <a:xfrm>
            <a:off x="5055057" y="-411"/>
            <a:ext cx="982489" cy="1122411"/>
          </a:xfrm>
          <a:custGeom>
            <a:avLst/>
            <a:gdLst/>
            <a:ahLst/>
            <a:cxnLst>
              <a:cxn ang="0">
                <a:pos x="617" y="0"/>
              </a:cxn>
              <a:cxn ang="0">
                <a:pos x="0" y="0"/>
              </a:cxn>
              <a:cxn ang="0">
                <a:pos x="311" y="704"/>
              </a:cxn>
              <a:cxn ang="0">
                <a:pos x="617" y="0"/>
              </a:cxn>
            </a:cxnLst>
            <a:rect l="0" t="0" r="r" b="b"/>
            <a:pathLst>
              <a:path w="617" h="704">
                <a:moveTo>
                  <a:pt x="617" y="0"/>
                </a:moveTo>
                <a:lnTo>
                  <a:pt x="0" y="0"/>
                </a:lnTo>
                <a:lnTo>
                  <a:pt x="311" y="704"/>
                </a:lnTo>
                <a:lnTo>
                  <a:pt x="6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74"/>
          <p:cNvSpPr>
            <a:spLocks/>
          </p:cNvSpPr>
          <p:nvPr userDrawn="1"/>
        </p:nvSpPr>
        <p:spPr bwMode="auto">
          <a:xfrm>
            <a:off x="410505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75"/>
          <p:cNvSpPr>
            <a:spLocks/>
          </p:cNvSpPr>
          <p:nvPr userDrawn="1"/>
        </p:nvSpPr>
        <p:spPr bwMode="auto">
          <a:xfrm>
            <a:off x="4082121" y="-411"/>
            <a:ext cx="1238860" cy="2850669"/>
          </a:xfrm>
          <a:custGeom>
            <a:avLst/>
            <a:gdLst/>
            <a:ahLst/>
            <a:cxnLst>
              <a:cxn ang="0">
                <a:pos x="317" y="0"/>
              </a:cxn>
              <a:cxn ang="0">
                <a:pos x="0" y="736"/>
              </a:cxn>
              <a:cxn ang="0">
                <a:pos x="453" y="1788"/>
              </a:cxn>
              <a:cxn ang="0">
                <a:pos x="778" y="1039"/>
              </a:cxn>
              <a:cxn ang="0">
                <a:pos x="317" y="0"/>
              </a:cxn>
            </a:cxnLst>
            <a:rect l="0" t="0" r="r" b="b"/>
            <a:pathLst>
              <a:path w="778" h="1788">
                <a:moveTo>
                  <a:pt x="317" y="0"/>
                </a:moveTo>
                <a:lnTo>
                  <a:pt x="0" y="736"/>
                </a:lnTo>
                <a:lnTo>
                  <a:pt x="453" y="1788"/>
                </a:lnTo>
                <a:lnTo>
                  <a:pt x="778" y="1039"/>
                </a:lnTo>
                <a:lnTo>
                  <a:pt x="31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76"/>
          <p:cNvSpPr>
            <a:spLocks/>
          </p:cNvSpPr>
          <p:nvPr userDrawn="1"/>
        </p:nvSpPr>
        <p:spPr bwMode="auto">
          <a:xfrm>
            <a:off x="3607916"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77"/>
          <p:cNvSpPr>
            <a:spLocks/>
          </p:cNvSpPr>
          <p:nvPr userDrawn="1"/>
        </p:nvSpPr>
        <p:spPr bwMode="auto">
          <a:xfrm>
            <a:off x="3577342" y="-411"/>
            <a:ext cx="1009559" cy="1173430"/>
          </a:xfrm>
          <a:custGeom>
            <a:avLst/>
            <a:gdLst/>
            <a:ahLst/>
            <a:cxnLst>
              <a:cxn ang="0">
                <a:pos x="634" y="0"/>
              </a:cxn>
              <a:cxn ang="0">
                <a:pos x="0" y="0"/>
              </a:cxn>
              <a:cxn ang="0">
                <a:pos x="317" y="736"/>
              </a:cxn>
              <a:cxn ang="0">
                <a:pos x="634" y="0"/>
              </a:cxn>
            </a:cxnLst>
            <a:rect l="0" t="0" r="r" b="b"/>
            <a:pathLst>
              <a:path w="634" h="736">
                <a:moveTo>
                  <a:pt x="634" y="0"/>
                </a:moveTo>
                <a:lnTo>
                  <a:pt x="0" y="0"/>
                </a:lnTo>
                <a:lnTo>
                  <a:pt x="317" y="736"/>
                </a:lnTo>
                <a:lnTo>
                  <a:pt x="63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78"/>
          <p:cNvSpPr>
            <a:spLocks/>
          </p:cNvSpPr>
          <p:nvPr userDrawn="1"/>
        </p:nvSpPr>
        <p:spPr bwMode="auto">
          <a:xfrm>
            <a:off x="2125106"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0" name="Freeform 79"/>
          <p:cNvSpPr>
            <a:spLocks/>
          </p:cNvSpPr>
          <p:nvPr userDrawn="1"/>
        </p:nvSpPr>
        <p:spPr bwMode="auto">
          <a:xfrm>
            <a:off x="2086889" y="-411"/>
            <a:ext cx="1995233" cy="3552176"/>
          </a:xfrm>
          <a:custGeom>
            <a:avLst/>
            <a:gdLst/>
            <a:ahLst/>
            <a:cxnLst>
              <a:cxn ang="0">
                <a:pos x="936" y="0"/>
              </a:cxn>
              <a:cxn ang="0">
                <a:pos x="936" y="0"/>
              </a:cxn>
              <a:cxn ang="0">
                <a:pos x="0" y="2228"/>
              </a:cxn>
              <a:cxn ang="0">
                <a:pos x="609" y="2228"/>
              </a:cxn>
              <a:cxn ang="0">
                <a:pos x="1253" y="736"/>
              </a:cxn>
              <a:cxn ang="0">
                <a:pos x="936" y="0"/>
              </a:cxn>
            </a:cxnLst>
            <a:rect l="0" t="0" r="r" b="b"/>
            <a:pathLst>
              <a:path w="1253" h="2228">
                <a:moveTo>
                  <a:pt x="936" y="0"/>
                </a:moveTo>
                <a:lnTo>
                  <a:pt x="936" y="0"/>
                </a:lnTo>
                <a:lnTo>
                  <a:pt x="0" y="2228"/>
                </a:lnTo>
                <a:lnTo>
                  <a:pt x="609" y="2228"/>
                </a:lnTo>
                <a:lnTo>
                  <a:pt x="1253" y="736"/>
                </a:lnTo>
                <a:lnTo>
                  <a:pt x="93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1" name="Freeform 80"/>
          <p:cNvSpPr>
            <a:spLocks/>
          </p:cNvSpPr>
          <p:nvPr userDrawn="1"/>
        </p:nvSpPr>
        <p:spPr bwMode="auto">
          <a:xfrm>
            <a:off x="27445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62" name="Freeform 81"/>
          <p:cNvSpPr>
            <a:spLocks/>
          </p:cNvSpPr>
          <p:nvPr userDrawn="1"/>
        </p:nvSpPr>
        <p:spPr bwMode="auto">
          <a:xfrm>
            <a:off x="228599" y="-411"/>
            <a:ext cx="3348743" cy="3552176"/>
          </a:xfrm>
          <a:custGeom>
            <a:avLst/>
            <a:gdLst/>
            <a:ahLst/>
            <a:cxnLst>
              <a:cxn ang="0">
                <a:pos x="2103" y="0"/>
              </a:cxn>
              <a:cxn ang="0">
                <a:pos x="940" y="0"/>
              </a:cxn>
              <a:cxn ang="0">
                <a:pos x="0" y="2228"/>
              </a:cxn>
              <a:cxn ang="0">
                <a:pos x="1167" y="2228"/>
              </a:cxn>
              <a:cxn ang="0">
                <a:pos x="2103" y="0"/>
              </a:cxn>
            </a:cxnLst>
            <a:rect l="0" t="0" r="r" b="b"/>
            <a:pathLst>
              <a:path w="2103" h="2228">
                <a:moveTo>
                  <a:pt x="2103" y="0"/>
                </a:moveTo>
                <a:lnTo>
                  <a:pt x="940" y="0"/>
                </a:lnTo>
                <a:lnTo>
                  <a:pt x="0" y="2228"/>
                </a:lnTo>
                <a:lnTo>
                  <a:pt x="1167" y="2228"/>
                </a:lnTo>
                <a:lnTo>
                  <a:pt x="210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63" name="Picture 62" descr="NOMURA_A4_PMS_1797.emf"/>
          <p:cNvPicPr>
            <a:picLocks noChangeAspect="1"/>
          </p:cNvPicPr>
          <p:nvPr userDrawn="1"/>
        </p:nvPicPr>
        <p:blipFill>
          <a:blip r:embed="rId2" cstate="print"/>
          <a:stretch>
            <a:fillRect/>
          </a:stretch>
        </p:blipFill>
        <p:spPr bwMode="white">
          <a:xfrm>
            <a:off x="7599212" y="306904"/>
            <a:ext cx="1260000" cy="22280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9" name="TextBox 8"/>
          <p:cNvSpPr txBox="1"/>
          <p:nvPr/>
        </p:nvSpPr>
        <p:spPr>
          <a:xfrm>
            <a:off x="1897200" y="57600"/>
            <a:ext cx="5555120" cy="720000"/>
          </a:xfrm>
          <a:prstGeom prst="rect">
            <a:avLst/>
          </a:prstGeom>
          <a:noFill/>
        </p:spPr>
        <p:txBody>
          <a:bodyPr wrap="none" lIns="0" tIns="0" rIns="0" bIns="0" rtlCol="0" anchor="b" anchorCtr="0">
            <a:noAutofit/>
          </a:bodyPr>
          <a:lstStyle/>
          <a:p>
            <a:pPr>
              <a:lnSpc>
                <a:spcPct val="120000"/>
              </a:lnSpc>
            </a:pPr>
            <a:r>
              <a:rPr lang="en-GB" sz="1800" b="1" baseline="0" dirty="0">
                <a:ea typeface="MS PGothic" pitchFamily="34" charset="-128"/>
              </a:rPr>
              <a:t>Table of contents</a:t>
            </a:r>
          </a:p>
        </p:txBody>
      </p:sp>
      <p:sp>
        <p:nvSpPr>
          <p:cNvPr id="3" name="TextBox 2"/>
          <p:cNvSpPr txBox="1"/>
          <p:nvPr userDrawn="1"/>
        </p:nvSpPr>
        <p:spPr>
          <a:xfrm>
            <a:off x="1897200" y="57600"/>
            <a:ext cx="5555120" cy="720000"/>
          </a:xfrm>
          <a:prstGeom prst="rect">
            <a:avLst/>
          </a:prstGeom>
          <a:noFill/>
        </p:spPr>
        <p:txBody>
          <a:bodyPr wrap="none" lIns="0" tIns="0" rIns="0" bIns="0" rtlCol="0" anchor="b" anchorCtr="0">
            <a:noAutofit/>
          </a:bodyPr>
          <a:lstStyle/>
          <a:p>
            <a:pPr>
              <a:lnSpc>
                <a:spcPct val="120000"/>
              </a:lnSpc>
            </a:pPr>
            <a:r>
              <a:rPr lang="en-GB" sz="1800" b="1" baseline="0" dirty="0">
                <a:ea typeface="MS PGothic" pitchFamily="34" charset="-128"/>
              </a:rPr>
              <a:t>Table of contents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1">
    <p:spTree>
      <p:nvGrpSpPr>
        <p:cNvPr id="1" name=""/>
        <p:cNvGrpSpPr/>
        <p:nvPr/>
      </p:nvGrpSpPr>
      <p:grpSpPr>
        <a:xfrm>
          <a:off x="0" y="0"/>
          <a:ext cx="0" cy="0"/>
          <a:chOff x="0" y="0"/>
          <a:chExt cx="0" cy="0"/>
        </a:xfrm>
      </p:grpSpPr>
      <p:sp>
        <p:nvSpPr>
          <p:cNvPr id="10" name="Slide Number Placeholder"/>
          <p:cNvSpPr>
            <a:spLocks noGrp="1"/>
          </p:cNvSpPr>
          <p:nvPr>
            <p:ph type="ftr" sz="quarter" idx="3"/>
          </p:nvPr>
        </p:nvSpPr>
        <p:spPr>
          <a:xfrm>
            <a:off x="8154831" y="6523049"/>
            <a:ext cx="734548" cy="230400"/>
          </a:xfrm>
          <a:prstGeom prst="rect">
            <a:avLst/>
          </a:prstGeom>
        </p:spPr>
        <p:txBody>
          <a:bodyPr lIns="0" tIns="0" rIns="18000" bIns="18000" anchor="ctr"/>
          <a:lstStyle>
            <a:lvl1pPr algn="ctr">
              <a:defRPr sz="1000">
                <a:solidFill>
                  <a:schemeClr val="accent2"/>
                </a:solidFill>
              </a:defRPr>
            </a:lvl1pPr>
          </a:lstStyle>
          <a:p>
            <a:pPr algn="r"/>
            <a:fld id="{B1F92669-E9AC-495A-9485-4D654D029480}" type="slidenum">
              <a:rPr lang="en-GB" smtClean="0"/>
              <a:pPr algn="r"/>
              <a:t>‹#›</a:t>
            </a:fld>
            <a:endParaRPr lang="en-GB" dirty="0"/>
          </a:p>
        </p:txBody>
      </p:sp>
      <p:sp>
        <p:nvSpPr>
          <p:cNvPr id="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sz="700" i="1" baseline="0">
                <a:ea typeface="MS PGothic" pitchFamily="34" charset="-128"/>
              </a:defRPr>
            </a:lvl1pPr>
          </a:lstStyle>
          <a:p>
            <a:pPr lvl="0"/>
            <a:r>
              <a:rPr lang="en-GB" dirty="0"/>
              <a:t>Source / Disclaimer / Annotations: </a:t>
            </a:r>
          </a:p>
        </p:txBody>
      </p:sp>
      <p:sp>
        <p:nvSpPr>
          <p:cNvPr id="9" name="Content Placeholder 3"/>
          <p:cNvSpPr>
            <a:spLocks noGrp="1"/>
          </p:cNvSpPr>
          <p:nvPr>
            <p:ph sz="half" idx="2" hasCustomPrompt="1"/>
          </p:nvPr>
        </p:nvSpPr>
        <p:spPr>
          <a:xfrm>
            <a:off x="245908" y="1702676"/>
            <a:ext cx="8649969" cy="4777324"/>
          </a:xfrm>
          <a:prstGeom prst="rect">
            <a:avLst/>
          </a:prstGeom>
          <a:noFill/>
          <a:ln w="9525">
            <a:noFill/>
            <a:miter lim="800000"/>
            <a:headEnd/>
            <a:tailEnd/>
          </a:ln>
        </p:spPr>
        <p:txBody>
          <a:bodyPr lIns="0" tIns="648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8"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rPr>
              <a:t>Main text</a:t>
            </a:r>
          </a:p>
        </p:txBody>
      </p:sp>
      <p:sp>
        <p:nvSpPr>
          <p:cNvPr id="11"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rPr>
              <a:t>Main text</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45908" y="1900800"/>
            <a:ext cx="8649969" cy="4583127"/>
          </a:xfrm>
          <a:prstGeom prst="rect">
            <a:avLst/>
          </a:prstGeom>
          <a:noFill/>
          <a:ln w="9525">
            <a:noFill/>
            <a:miter lim="800000"/>
            <a:headEnd/>
            <a:tailEnd/>
          </a:ln>
        </p:spPr>
        <p:txBody>
          <a:bodyPr lIns="0" tIns="1080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8" name="Text Placeholder 2"/>
          <p:cNvSpPr>
            <a:spLocks noGrp="1"/>
          </p:cNvSpPr>
          <p:nvPr>
            <p:ph type="body" idx="1" hasCustomPrompt="1"/>
          </p:nvPr>
        </p:nvSpPr>
        <p:spPr>
          <a:xfrm>
            <a:off x="245908" y="1684068"/>
            <a:ext cx="8649969"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1"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12"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13"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45907"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3" name="Content Placeholder 3"/>
          <p:cNvSpPr>
            <a:spLocks noGrp="1"/>
          </p:cNvSpPr>
          <p:nvPr>
            <p:ph sz="half" idx="19" hasCustomPrompt="1"/>
          </p:nvPr>
        </p:nvSpPr>
        <p:spPr>
          <a:xfrm>
            <a:off x="4635692" y="1900800"/>
            <a:ext cx="4256862"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a:t>Click to add text</a:t>
            </a:r>
          </a:p>
          <a:p>
            <a:pPr lvl="1"/>
            <a:r>
              <a:rPr lang="en-GB" dirty="0"/>
              <a:t>Level 1</a:t>
            </a:r>
          </a:p>
          <a:p>
            <a:pPr lvl="2"/>
            <a:r>
              <a:rPr lang="en-GB" dirty="0"/>
              <a:t>Level 2</a:t>
            </a:r>
          </a:p>
          <a:p>
            <a:pPr lvl="3"/>
            <a:r>
              <a:rPr lang="en-GB" dirty="0"/>
              <a:t>Level 3</a:t>
            </a:r>
          </a:p>
          <a:p>
            <a:pPr lvl="4"/>
            <a:r>
              <a:rPr lang="en-GB" dirty="0"/>
              <a:t>Level 4</a:t>
            </a:r>
          </a:p>
        </p:txBody>
      </p:sp>
      <p:sp>
        <p:nvSpPr>
          <p:cNvPr id="17" name="Subheader Placeholder"/>
          <p:cNvSpPr>
            <a:spLocks noGrp="1"/>
          </p:cNvSpPr>
          <p:nvPr>
            <p:ph type="body" sz="quarter" idx="14" hasCustomPrompt="1"/>
          </p:nvPr>
        </p:nvSpPr>
        <p:spPr>
          <a:xfrm>
            <a:off x="245908" y="6525344"/>
            <a:ext cx="7908923"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a:t>Source / Disclaimer / Annotations: </a:t>
            </a:r>
          </a:p>
        </p:txBody>
      </p:sp>
      <p:sp>
        <p:nvSpPr>
          <p:cNvPr id="10" name="Slide Number Placeholder"/>
          <p:cNvSpPr>
            <a:spLocks noGrp="1"/>
          </p:cNvSpPr>
          <p:nvPr>
            <p:ph type="ftr" sz="quarter" idx="3"/>
          </p:nvPr>
        </p:nvSpPr>
        <p:spPr>
          <a:xfrm>
            <a:off x="8154831" y="6525344"/>
            <a:ext cx="734548" cy="230400"/>
          </a:xfrm>
          <a:prstGeom prst="rect">
            <a:avLst/>
          </a:prstGeom>
        </p:spPr>
        <p:txBody>
          <a:bodyPr lIns="0" tIns="0" rIns="18000" bIns="18000" anchor="ctr"/>
          <a:lstStyle>
            <a:lvl1pPr algn="ctr">
              <a:defRPr sz="1000">
                <a:solidFill>
                  <a:schemeClr val="accent2"/>
                </a:solidFill>
              </a:defRPr>
            </a:lvl1pPr>
          </a:lstStyle>
          <a:p>
            <a:pPr algn="r"/>
            <a:fld id="{F96A6800-FFF6-4ED7-8C1A-BE1D2596D2A3}" type="slidenum">
              <a:rPr lang="en-GB" smtClean="0"/>
              <a:pPr algn="r"/>
              <a:t>‹#›</a:t>
            </a:fld>
            <a:endParaRPr lang="en-GB" dirty="0"/>
          </a:p>
        </p:txBody>
      </p:sp>
      <p:sp>
        <p:nvSpPr>
          <p:cNvPr id="12" name="Text Placeholder 2"/>
          <p:cNvSpPr>
            <a:spLocks noGrp="1"/>
          </p:cNvSpPr>
          <p:nvPr>
            <p:ph type="body" idx="1" hasCustomPrompt="1"/>
          </p:nvPr>
        </p:nvSpPr>
        <p:spPr>
          <a:xfrm>
            <a:off x="245907"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4" name="Text Placeholder 2"/>
          <p:cNvSpPr>
            <a:spLocks noGrp="1"/>
          </p:cNvSpPr>
          <p:nvPr>
            <p:ph type="body" idx="20" hasCustomPrompt="1"/>
          </p:nvPr>
        </p:nvSpPr>
        <p:spPr>
          <a:xfrm>
            <a:off x="4635714" y="1684068"/>
            <a:ext cx="4256862"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a:t>Title bar</a:t>
            </a:r>
          </a:p>
        </p:txBody>
      </p:sp>
      <p:sp>
        <p:nvSpPr>
          <p:cNvPr id="11" name="Slide Header Placeholder"/>
          <p:cNvSpPr txBox="1">
            <a:spLocks/>
          </p:cNvSpPr>
          <p:nvPr/>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15" name="Text Placeholder 11"/>
          <p:cNvSpPr>
            <a:spLocks noGrp="1"/>
          </p:cNvSpPr>
          <p:nvPr>
            <p:ph type="body" sz="quarter" idx="15" hasCustomPrompt="1"/>
          </p:nvPr>
        </p:nvSpPr>
        <p:spPr>
          <a:xfrm>
            <a:off x="245908" y="1051200"/>
            <a:ext cx="8649969" cy="576000"/>
          </a:xfrm>
          <a:prstGeom prst="rect">
            <a:avLst/>
          </a:prstGeom>
        </p:spPr>
        <p:txBody>
          <a:bodyPr lIns="0" tIns="0" rIns="0" bIns="0"/>
          <a:lstStyle>
            <a:lvl1pPr>
              <a:lnSpc>
                <a:spcPct val="112000"/>
              </a:lnSpc>
              <a:spcBef>
                <a:spcPts val="0"/>
              </a:spcBef>
              <a:spcAft>
                <a:spcPts val="0"/>
              </a:spcAft>
              <a:defRPr sz="1400" b="1" baseline="0">
                <a:latin typeface="+mj-lt"/>
                <a:ea typeface="MS PGothic" pitchFamily="34" charset="-128"/>
              </a:defRPr>
            </a:lvl1pPr>
          </a:lstStyle>
          <a:p>
            <a:pPr lvl="0"/>
            <a:r>
              <a:rPr lang="en-US" dirty="0"/>
              <a:t>Subheading text (optional)</a:t>
            </a:r>
            <a:br>
              <a:rPr lang="en-US" dirty="0"/>
            </a:br>
            <a:r>
              <a:rPr lang="en-US" dirty="0"/>
              <a:t>Subheading text (optional)</a:t>
            </a:r>
          </a:p>
        </p:txBody>
      </p:sp>
      <p:sp>
        <p:nvSpPr>
          <p:cNvPr id="16" name="Slide Header Placeholder"/>
          <p:cNvSpPr txBox="1">
            <a:spLocks/>
          </p:cNvSpPr>
          <p:nvPr userDrawn="1"/>
        </p:nvSpPr>
        <p:spPr>
          <a:xfrm>
            <a:off x="1897200" y="58138"/>
            <a:ext cx="5554800" cy="7200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pPr marL="0" marR="0" lvl="0" indent="0" algn="l" defTabSz="957263" rtl="0" eaLnBrk="1" fontAlgn="base" latinLnBrk="0" hangingPunct="1">
              <a:lnSpc>
                <a:spcPct val="120000"/>
              </a:lnSpc>
              <a:spcBef>
                <a:spcPct val="0"/>
              </a:spcBef>
              <a:spcAft>
                <a:spcPct val="0"/>
              </a:spcAft>
              <a:buClrTx/>
              <a:buSzTx/>
              <a:buFontTx/>
              <a:buNone/>
              <a:tabLst/>
              <a:defRPr/>
            </a:pPr>
            <a:r>
              <a:rPr kumimoji="0" lang="en-GB" sz="1800" b="1" i="0" u="none" strike="noStrike" kern="0" cap="none" spc="0" normalizeH="0" baseline="0" noProof="0">
                <a:ln>
                  <a:noFill/>
                </a:ln>
                <a:solidFill>
                  <a:schemeClr val="tx1"/>
                </a:solidFill>
                <a:effectLst/>
                <a:uLnTx/>
                <a:uFillTx/>
                <a:latin typeface="+mj-lt"/>
                <a:ea typeface="MS PGothic" pitchFamily="34" charset="-128"/>
                <a:cs typeface="Arial Unicode MS" pitchFamily="34" charset="-128"/>
              </a:rPr>
              <a:t>Main text</a:t>
            </a:r>
            <a:endParaRPr kumimoji="0" lang="en-GB" sz="18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93" name="Freeform 45"/>
          <p:cNvSpPr>
            <a:spLocks noChangeAspect="1"/>
          </p:cNvSpPr>
          <p:nvPr/>
        </p:nvSpPr>
        <p:spPr bwMode="auto">
          <a:xfrm>
            <a:off x="1522729" y="0"/>
            <a:ext cx="7626008" cy="842400"/>
          </a:xfrm>
          <a:custGeom>
            <a:avLst/>
            <a:gdLst/>
            <a:ahLst/>
            <a:cxnLst>
              <a:cxn ang="0">
                <a:pos x="0" y="85"/>
              </a:cxn>
              <a:cxn ang="0">
                <a:pos x="81" y="265"/>
              </a:cxn>
              <a:cxn ang="0">
                <a:pos x="2399" y="265"/>
              </a:cxn>
              <a:cxn ang="0">
                <a:pos x="2399" y="0"/>
              </a:cxn>
              <a:cxn ang="0">
                <a:pos x="37" y="0"/>
              </a:cxn>
              <a:cxn ang="0">
                <a:pos x="0" y="85"/>
              </a:cxn>
            </a:cxnLst>
            <a:rect l="0" t="0" r="r" b="b"/>
            <a:pathLst>
              <a:path w="2399" h="265">
                <a:moveTo>
                  <a:pt x="0" y="85"/>
                </a:moveTo>
                <a:cubicBezTo>
                  <a:pt x="27" y="145"/>
                  <a:pt x="54" y="205"/>
                  <a:pt x="81" y="265"/>
                </a:cubicBezTo>
                <a:cubicBezTo>
                  <a:pt x="2399" y="265"/>
                  <a:pt x="2399" y="265"/>
                  <a:pt x="2399" y="265"/>
                </a:cubicBezTo>
                <a:cubicBezTo>
                  <a:pt x="2399" y="0"/>
                  <a:pt x="2399" y="0"/>
                  <a:pt x="2399" y="0"/>
                </a:cubicBezTo>
                <a:cubicBezTo>
                  <a:pt x="37" y="0"/>
                  <a:pt x="37" y="0"/>
                  <a:pt x="37" y="0"/>
                </a:cubicBezTo>
                <a:cubicBezTo>
                  <a:pt x="25" y="28"/>
                  <a:pt x="12" y="57"/>
                  <a:pt x="0" y="85"/>
                </a:cubicBez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Slide Number Placeholder"/>
          <p:cNvSpPr>
            <a:spLocks noGrp="1"/>
          </p:cNvSpPr>
          <p:nvPr>
            <p:ph type="ftr" sz="quarter" idx="3"/>
          </p:nvPr>
        </p:nvSpPr>
        <p:spPr>
          <a:xfrm>
            <a:off x="8154831" y="6580800"/>
            <a:ext cx="734548" cy="230400"/>
          </a:xfrm>
          <a:prstGeom prst="rect">
            <a:avLst/>
          </a:prstGeom>
        </p:spPr>
        <p:txBody>
          <a:bodyPr lIns="0" tIns="0" rIns="18000" bIns="18000" anchor="ctr"/>
          <a:lstStyle>
            <a:lvl1pPr algn="ctr">
              <a:defRPr sz="1000">
                <a:solidFill>
                  <a:schemeClr val="accent2"/>
                </a:solidFill>
              </a:defRPr>
            </a:lvl1pPr>
          </a:lstStyle>
          <a:p>
            <a:pPr algn="r"/>
            <a:fld id="{B1F92669-E9AC-495A-9485-4D654D029480}" type="slidenum">
              <a:rPr lang="en-GB" smtClean="0"/>
              <a:pPr algn="r"/>
              <a:t>‹#›</a:t>
            </a:fld>
            <a:endParaRPr lang="en-GB" dirty="0"/>
          </a:p>
        </p:txBody>
      </p:sp>
      <p:pic>
        <p:nvPicPr>
          <p:cNvPr id="177" name="Picture 176" descr="NOMURA_A4_PMS_1797.emf"/>
          <p:cNvPicPr>
            <a:picLocks noChangeAspect="1"/>
          </p:cNvPicPr>
          <p:nvPr/>
        </p:nvPicPr>
        <p:blipFill>
          <a:blip r:embed="rId39" cstate="print"/>
          <a:stretch>
            <a:fillRect/>
          </a:stretch>
        </p:blipFill>
        <p:spPr bwMode="white">
          <a:xfrm>
            <a:off x="7599212" y="306904"/>
            <a:ext cx="1260000" cy="222805"/>
          </a:xfrm>
          <a:prstGeom prst="rect">
            <a:avLst/>
          </a:prstGeom>
        </p:spPr>
      </p:pic>
      <p:sp>
        <p:nvSpPr>
          <p:cNvPr id="179"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0"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1"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2"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3"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4"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5"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6"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7"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8"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9"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0"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1"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2"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3"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4"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5"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6"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7"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8"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9"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00"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45"/>
          <p:cNvSpPr>
            <a:spLocks noChangeAspect="1"/>
          </p:cNvSpPr>
          <p:nvPr/>
        </p:nvSpPr>
        <p:spPr bwMode="auto">
          <a:xfrm>
            <a:off x="1522729" y="0"/>
            <a:ext cx="7626008" cy="842400"/>
          </a:xfrm>
          <a:custGeom>
            <a:avLst/>
            <a:gdLst/>
            <a:ahLst/>
            <a:cxnLst>
              <a:cxn ang="0">
                <a:pos x="0" y="85"/>
              </a:cxn>
              <a:cxn ang="0">
                <a:pos x="81" y="265"/>
              </a:cxn>
              <a:cxn ang="0">
                <a:pos x="2399" y="265"/>
              </a:cxn>
              <a:cxn ang="0">
                <a:pos x="2399" y="0"/>
              </a:cxn>
              <a:cxn ang="0">
                <a:pos x="37" y="0"/>
              </a:cxn>
              <a:cxn ang="0">
                <a:pos x="0" y="85"/>
              </a:cxn>
            </a:cxnLst>
            <a:rect l="0" t="0" r="r" b="b"/>
            <a:pathLst>
              <a:path w="2399" h="265">
                <a:moveTo>
                  <a:pt x="0" y="85"/>
                </a:moveTo>
                <a:cubicBezTo>
                  <a:pt x="27" y="145"/>
                  <a:pt x="54" y="205"/>
                  <a:pt x="81" y="265"/>
                </a:cubicBezTo>
                <a:cubicBezTo>
                  <a:pt x="2399" y="265"/>
                  <a:pt x="2399" y="265"/>
                  <a:pt x="2399" y="265"/>
                </a:cubicBezTo>
                <a:cubicBezTo>
                  <a:pt x="2399" y="0"/>
                  <a:pt x="2399" y="0"/>
                  <a:pt x="2399" y="0"/>
                </a:cubicBezTo>
                <a:cubicBezTo>
                  <a:pt x="37" y="0"/>
                  <a:pt x="37" y="0"/>
                  <a:pt x="37" y="0"/>
                </a:cubicBezTo>
                <a:cubicBezTo>
                  <a:pt x="25" y="28"/>
                  <a:pt x="12" y="57"/>
                  <a:pt x="0" y="85"/>
                </a:cubicBez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pic>
        <p:nvPicPr>
          <p:cNvPr id="28" name="Picture 27" descr="NOMURA_A4_PMS_1797.emf"/>
          <p:cNvPicPr>
            <a:picLocks noChangeAspect="1"/>
          </p:cNvPicPr>
          <p:nvPr/>
        </p:nvPicPr>
        <p:blipFill>
          <a:blip r:embed="rId39" cstate="print"/>
          <a:stretch>
            <a:fillRect/>
          </a:stretch>
        </p:blipFill>
        <p:spPr bwMode="white">
          <a:xfrm>
            <a:off x="7599212" y="306904"/>
            <a:ext cx="1260000" cy="222805"/>
          </a:xfrm>
          <a:prstGeom prst="rect">
            <a:avLst/>
          </a:prstGeom>
        </p:spPr>
      </p:pic>
      <p:sp>
        <p:nvSpPr>
          <p:cNvPr id="29" name="Freeform 7"/>
          <p:cNvSpPr>
            <a:spLocks/>
          </p:cNvSpPr>
          <p:nvPr/>
        </p:nvSpPr>
        <p:spPr bwMode="auto">
          <a:xfrm>
            <a:off x="1349692"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close/>
              </a:path>
            </a:pathLst>
          </a:custGeom>
          <a:solidFill>
            <a:srgbClr val="D5D5D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p:nvSpPr>
        <p:spPr bwMode="auto">
          <a:xfrm>
            <a:off x="1344930" y="396875"/>
            <a:ext cx="325438" cy="446088"/>
          </a:xfrm>
          <a:custGeom>
            <a:avLst/>
            <a:gdLst/>
            <a:ahLst/>
            <a:cxnLst>
              <a:cxn ang="0">
                <a:pos x="77" y="0"/>
              </a:cxn>
              <a:cxn ang="0">
                <a:pos x="0" y="179"/>
              </a:cxn>
              <a:cxn ang="0">
                <a:pos x="48" y="281"/>
              </a:cxn>
              <a:cxn ang="0">
                <a:pos x="205" y="281"/>
              </a:cxn>
              <a:cxn ang="0">
                <a:pos x="77" y="0"/>
              </a:cxn>
            </a:cxnLst>
            <a:rect l="0" t="0" r="r" b="b"/>
            <a:pathLst>
              <a:path w="205" h="281">
                <a:moveTo>
                  <a:pt x="77" y="0"/>
                </a:moveTo>
                <a:lnTo>
                  <a:pt x="0" y="179"/>
                </a:lnTo>
                <a:lnTo>
                  <a:pt x="48" y="281"/>
                </a:lnTo>
                <a:lnTo>
                  <a:pt x="205" y="281"/>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9"/>
          <p:cNvSpPr>
            <a:spLocks/>
          </p:cNvSpPr>
          <p:nvPr/>
        </p:nvSpPr>
        <p:spPr bwMode="auto">
          <a:xfrm>
            <a:off x="1305242"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10"/>
          <p:cNvSpPr>
            <a:spLocks/>
          </p:cNvSpPr>
          <p:nvPr/>
        </p:nvSpPr>
        <p:spPr bwMode="auto">
          <a:xfrm>
            <a:off x="1300480" y="0"/>
            <a:ext cx="222250" cy="396875"/>
          </a:xfrm>
          <a:custGeom>
            <a:avLst/>
            <a:gdLst/>
            <a:ahLst/>
            <a:cxnLst>
              <a:cxn ang="0">
                <a:pos x="67" y="0"/>
              </a:cxn>
              <a:cxn ang="0">
                <a:pos x="0" y="0"/>
              </a:cxn>
              <a:cxn ang="0">
                <a:pos x="0" y="6"/>
              </a:cxn>
              <a:cxn ang="0">
                <a:pos x="105" y="250"/>
              </a:cxn>
              <a:cxn ang="0">
                <a:pos x="140" y="170"/>
              </a:cxn>
              <a:cxn ang="0">
                <a:pos x="67" y="0"/>
              </a:cxn>
            </a:cxnLst>
            <a:rect l="0" t="0" r="r" b="b"/>
            <a:pathLst>
              <a:path w="140" h="250">
                <a:moveTo>
                  <a:pt x="67" y="0"/>
                </a:moveTo>
                <a:lnTo>
                  <a:pt x="0" y="0"/>
                </a:lnTo>
                <a:lnTo>
                  <a:pt x="0" y="6"/>
                </a:lnTo>
                <a:lnTo>
                  <a:pt x="105" y="250"/>
                </a:lnTo>
                <a:lnTo>
                  <a:pt x="140" y="170"/>
                </a:lnTo>
                <a:lnTo>
                  <a:pt x="6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1"/>
          <p:cNvSpPr>
            <a:spLocks/>
          </p:cNvSpPr>
          <p:nvPr/>
        </p:nvSpPr>
        <p:spPr bwMode="auto">
          <a:xfrm>
            <a:off x="943292"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2"/>
          <p:cNvSpPr>
            <a:spLocks/>
          </p:cNvSpPr>
          <p:nvPr/>
        </p:nvSpPr>
        <p:spPr bwMode="auto">
          <a:xfrm>
            <a:off x="933768" y="284163"/>
            <a:ext cx="411163" cy="558800"/>
          </a:xfrm>
          <a:custGeom>
            <a:avLst/>
            <a:gdLst/>
            <a:ahLst/>
            <a:cxnLst>
              <a:cxn ang="0">
                <a:pos x="154" y="0"/>
              </a:cxn>
              <a:cxn ang="0">
                <a:pos x="0" y="352"/>
              </a:cxn>
              <a:cxn ang="0">
                <a:pos x="215" y="352"/>
              </a:cxn>
              <a:cxn ang="0">
                <a:pos x="259" y="250"/>
              </a:cxn>
              <a:cxn ang="0">
                <a:pos x="154" y="0"/>
              </a:cxn>
            </a:cxnLst>
            <a:rect l="0" t="0" r="r" b="b"/>
            <a:pathLst>
              <a:path w="259" h="352">
                <a:moveTo>
                  <a:pt x="154" y="0"/>
                </a:moveTo>
                <a:lnTo>
                  <a:pt x="0" y="352"/>
                </a:lnTo>
                <a:lnTo>
                  <a:pt x="215" y="352"/>
                </a:lnTo>
                <a:lnTo>
                  <a:pt x="259" y="250"/>
                </a:lnTo>
                <a:lnTo>
                  <a:pt x="15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3"/>
          <p:cNvSpPr>
            <a:spLocks/>
          </p:cNvSpPr>
          <p:nvPr/>
        </p:nvSpPr>
        <p:spPr bwMode="auto">
          <a:xfrm>
            <a:off x="273366"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close/>
              </a:path>
            </a:pathLst>
          </a:custGeom>
          <a:solidFill>
            <a:srgbClr val="CECECE"/>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4"/>
          <p:cNvSpPr>
            <a:spLocks/>
          </p:cNvSpPr>
          <p:nvPr/>
        </p:nvSpPr>
        <p:spPr bwMode="auto">
          <a:xfrm>
            <a:off x="259080" y="0"/>
            <a:ext cx="796925" cy="842963"/>
          </a:xfrm>
          <a:custGeom>
            <a:avLst/>
            <a:gdLst/>
            <a:ahLst/>
            <a:cxnLst>
              <a:cxn ang="0">
                <a:pos x="502" y="0"/>
              </a:cxn>
              <a:cxn ang="0">
                <a:pos x="224" y="0"/>
              </a:cxn>
              <a:cxn ang="0">
                <a:pos x="0" y="531"/>
              </a:cxn>
              <a:cxn ang="0">
                <a:pos x="275" y="531"/>
              </a:cxn>
              <a:cxn ang="0">
                <a:pos x="502" y="0"/>
              </a:cxn>
            </a:cxnLst>
            <a:rect l="0" t="0" r="r" b="b"/>
            <a:pathLst>
              <a:path w="502" h="531">
                <a:moveTo>
                  <a:pt x="502" y="0"/>
                </a:moveTo>
                <a:lnTo>
                  <a:pt x="224" y="0"/>
                </a:lnTo>
                <a:lnTo>
                  <a:pt x="0" y="531"/>
                </a:lnTo>
                <a:lnTo>
                  <a:pt x="275" y="531"/>
                </a:lnTo>
                <a:lnTo>
                  <a:pt x="502"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15"/>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16"/>
          <p:cNvSpPr>
            <a:spLocks/>
          </p:cNvSpPr>
          <p:nvPr/>
        </p:nvSpPr>
        <p:spPr bwMode="auto">
          <a:xfrm>
            <a:off x="1406843" y="0"/>
            <a:ext cx="233363" cy="269875"/>
          </a:xfrm>
          <a:custGeom>
            <a:avLst/>
            <a:gdLst/>
            <a:ahLst/>
            <a:cxnLst>
              <a:cxn ang="0">
                <a:pos x="0" y="0"/>
              </a:cxn>
              <a:cxn ang="0">
                <a:pos x="73" y="170"/>
              </a:cxn>
              <a:cxn ang="0">
                <a:pos x="147" y="0"/>
              </a:cxn>
              <a:cxn ang="0">
                <a:pos x="0" y="0"/>
              </a:cxn>
            </a:cxnLst>
            <a:rect l="0" t="0" r="r" b="b"/>
            <a:pathLst>
              <a:path w="147" h="170">
                <a:moveTo>
                  <a:pt x="0" y="0"/>
                </a:moveTo>
                <a:lnTo>
                  <a:pt x="73" y="170"/>
                </a:lnTo>
                <a:lnTo>
                  <a:pt x="147"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7"/>
          <p:cNvSpPr>
            <a:spLocks/>
          </p:cNvSpPr>
          <p:nvPr/>
        </p:nvSpPr>
        <p:spPr bwMode="auto">
          <a:xfrm>
            <a:off x="1409224"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close/>
              </a:path>
            </a:pathLst>
          </a:custGeom>
          <a:solidFill>
            <a:srgbClr val="9B9B9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18"/>
          <p:cNvSpPr>
            <a:spLocks/>
          </p:cNvSpPr>
          <p:nvPr/>
        </p:nvSpPr>
        <p:spPr bwMode="auto">
          <a:xfrm>
            <a:off x="1406843" y="0"/>
            <a:ext cx="233363" cy="269875"/>
          </a:xfrm>
          <a:custGeom>
            <a:avLst/>
            <a:gdLst/>
            <a:ahLst/>
            <a:cxnLst>
              <a:cxn ang="0">
                <a:pos x="147" y="0"/>
              </a:cxn>
              <a:cxn ang="0">
                <a:pos x="0" y="0"/>
              </a:cxn>
              <a:cxn ang="0">
                <a:pos x="73" y="170"/>
              </a:cxn>
              <a:cxn ang="0">
                <a:pos x="147" y="0"/>
              </a:cxn>
            </a:cxnLst>
            <a:rect l="0" t="0" r="r" b="b"/>
            <a:pathLst>
              <a:path w="147" h="170">
                <a:moveTo>
                  <a:pt x="147" y="0"/>
                </a:moveTo>
                <a:lnTo>
                  <a:pt x="0" y="0"/>
                </a:lnTo>
                <a:lnTo>
                  <a:pt x="73" y="170"/>
                </a:lnTo>
                <a:lnTo>
                  <a:pt x="14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9"/>
          <p:cNvSpPr>
            <a:spLocks/>
          </p:cNvSpPr>
          <p:nvPr/>
        </p:nvSpPr>
        <p:spPr bwMode="auto">
          <a:xfrm>
            <a:off x="1185386"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20"/>
          <p:cNvSpPr>
            <a:spLocks/>
          </p:cNvSpPr>
          <p:nvPr/>
        </p:nvSpPr>
        <p:spPr bwMode="auto">
          <a:xfrm>
            <a:off x="1178243" y="9525"/>
            <a:ext cx="288925" cy="671513"/>
          </a:xfrm>
          <a:custGeom>
            <a:avLst/>
            <a:gdLst/>
            <a:ahLst/>
            <a:cxnLst>
              <a:cxn ang="0">
                <a:pos x="77" y="0"/>
              </a:cxn>
              <a:cxn ang="0">
                <a:pos x="0" y="173"/>
              </a:cxn>
              <a:cxn ang="0">
                <a:pos x="105" y="423"/>
              </a:cxn>
              <a:cxn ang="0">
                <a:pos x="182" y="244"/>
              </a:cxn>
              <a:cxn ang="0">
                <a:pos x="77" y="0"/>
              </a:cxn>
            </a:cxnLst>
            <a:rect l="0" t="0" r="r" b="b"/>
            <a:pathLst>
              <a:path w="182" h="423">
                <a:moveTo>
                  <a:pt x="77" y="0"/>
                </a:moveTo>
                <a:lnTo>
                  <a:pt x="0" y="173"/>
                </a:lnTo>
                <a:lnTo>
                  <a:pt x="105" y="423"/>
                </a:lnTo>
                <a:lnTo>
                  <a:pt x="182" y="244"/>
                </a:lnTo>
                <a:lnTo>
                  <a:pt x="7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21"/>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22"/>
          <p:cNvSpPr>
            <a:spLocks/>
          </p:cNvSpPr>
          <p:nvPr/>
        </p:nvSpPr>
        <p:spPr bwMode="auto">
          <a:xfrm>
            <a:off x="1294130" y="0"/>
            <a:ext cx="6350" cy="9525"/>
          </a:xfrm>
          <a:custGeom>
            <a:avLst/>
            <a:gdLst/>
            <a:ahLst/>
            <a:cxnLst>
              <a:cxn ang="0">
                <a:pos x="4" y="0"/>
              </a:cxn>
              <a:cxn ang="0">
                <a:pos x="0" y="0"/>
              </a:cxn>
              <a:cxn ang="0">
                <a:pos x="4" y="6"/>
              </a:cxn>
              <a:cxn ang="0">
                <a:pos x="4" y="0"/>
              </a:cxn>
            </a:cxnLst>
            <a:rect l="0" t="0" r="r" b="b"/>
            <a:pathLst>
              <a:path w="4" h="6">
                <a:moveTo>
                  <a:pt x="4" y="0"/>
                </a:moveTo>
                <a:lnTo>
                  <a:pt x="0" y="0"/>
                </a:lnTo>
                <a:lnTo>
                  <a:pt x="4" y="6"/>
                </a:lnTo>
                <a:lnTo>
                  <a:pt x="4"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23"/>
          <p:cNvSpPr>
            <a:spLocks/>
          </p:cNvSpPr>
          <p:nvPr/>
        </p:nvSpPr>
        <p:spPr bwMode="auto">
          <a:xfrm>
            <a:off x="707548"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close/>
              </a:path>
            </a:pathLst>
          </a:custGeom>
          <a:solidFill>
            <a:srgbClr val="ACACAC"/>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24"/>
          <p:cNvSpPr>
            <a:spLocks/>
          </p:cNvSpPr>
          <p:nvPr/>
        </p:nvSpPr>
        <p:spPr bwMode="auto">
          <a:xfrm>
            <a:off x="695643" y="0"/>
            <a:ext cx="482600" cy="842963"/>
          </a:xfrm>
          <a:custGeom>
            <a:avLst/>
            <a:gdLst/>
            <a:ahLst/>
            <a:cxnLst>
              <a:cxn ang="0">
                <a:pos x="227" y="0"/>
              </a:cxn>
              <a:cxn ang="0">
                <a:pos x="227" y="0"/>
              </a:cxn>
              <a:cxn ang="0">
                <a:pos x="0" y="531"/>
              </a:cxn>
              <a:cxn ang="0">
                <a:pos x="150" y="531"/>
              </a:cxn>
              <a:cxn ang="0">
                <a:pos x="304" y="179"/>
              </a:cxn>
              <a:cxn ang="0">
                <a:pos x="227" y="0"/>
              </a:cxn>
            </a:cxnLst>
            <a:rect l="0" t="0" r="r" b="b"/>
            <a:pathLst>
              <a:path w="304" h="531">
                <a:moveTo>
                  <a:pt x="227" y="0"/>
                </a:moveTo>
                <a:lnTo>
                  <a:pt x="227" y="0"/>
                </a:lnTo>
                <a:lnTo>
                  <a:pt x="0" y="531"/>
                </a:lnTo>
                <a:lnTo>
                  <a:pt x="150" y="531"/>
                </a:lnTo>
                <a:lnTo>
                  <a:pt x="304" y="179"/>
                </a:lnTo>
                <a:lnTo>
                  <a:pt x="22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7" name="Freeform 25"/>
          <p:cNvSpPr>
            <a:spLocks/>
          </p:cNvSpPr>
          <p:nvPr/>
        </p:nvSpPr>
        <p:spPr bwMode="auto">
          <a:xfrm>
            <a:off x="1065529"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close/>
              </a:path>
            </a:pathLst>
          </a:custGeom>
          <a:solidFill>
            <a:srgbClr val="90909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8" name="Freeform 26"/>
          <p:cNvSpPr>
            <a:spLocks/>
          </p:cNvSpPr>
          <p:nvPr/>
        </p:nvSpPr>
        <p:spPr bwMode="auto">
          <a:xfrm>
            <a:off x="1056005" y="0"/>
            <a:ext cx="244475" cy="284163"/>
          </a:xfrm>
          <a:custGeom>
            <a:avLst/>
            <a:gdLst/>
            <a:ahLst/>
            <a:cxnLst>
              <a:cxn ang="0">
                <a:pos x="150" y="0"/>
              </a:cxn>
              <a:cxn ang="0">
                <a:pos x="0" y="0"/>
              </a:cxn>
              <a:cxn ang="0">
                <a:pos x="77" y="179"/>
              </a:cxn>
              <a:cxn ang="0">
                <a:pos x="154" y="6"/>
              </a:cxn>
              <a:cxn ang="0">
                <a:pos x="150" y="0"/>
              </a:cxn>
            </a:cxnLst>
            <a:rect l="0" t="0" r="r" b="b"/>
            <a:pathLst>
              <a:path w="154" h="179">
                <a:moveTo>
                  <a:pt x="150" y="0"/>
                </a:moveTo>
                <a:lnTo>
                  <a:pt x="0" y="0"/>
                </a:lnTo>
                <a:lnTo>
                  <a:pt x="77" y="179"/>
                </a:lnTo>
                <a:lnTo>
                  <a:pt x="154" y="6"/>
                </a:lnTo>
                <a:lnTo>
                  <a:pt x="15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27"/>
          <p:cNvSpPr>
            <a:spLocks noChangeArrowheads="1"/>
          </p:cNvSpPr>
          <p:nvPr/>
        </p:nvSpPr>
        <p:spPr bwMode="auto">
          <a:xfrm>
            <a:off x="1056005" y="0"/>
            <a:ext cx="1588" cy="1588"/>
          </a:xfrm>
          <a:prstGeom prst="rect">
            <a:avLst/>
          </a:prstGeom>
          <a:solidFill>
            <a:srgbClr val="ACACAC"/>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Freeform 28"/>
          <p:cNvSpPr>
            <a:spLocks/>
          </p:cNvSpPr>
          <p:nvPr/>
        </p:nvSpPr>
        <p:spPr bwMode="auto">
          <a:xfrm>
            <a:off x="1056005" y="0"/>
            <a:ext cx="1588" cy="1588"/>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Lst>
  <p:hf hdr="0" dt="0"/>
  <p:txStyles>
    <p:titleStyle>
      <a:lvl1pPr algn="l" defTabSz="957263" rtl="0" eaLnBrk="1" fontAlgn="base" hangingPunct="1">
        <a:spcBef>
          <a:spcPct val="0"/>
        </a:spcBef>
        <a:spcAft>
          <a:spcPct val="0"/>
        </a:spcAft>
        <a:defRPr sz="2400" b="1">
          <a:solidFill>
            <a:schemeClr val="tx1"/>
          </a:solidFill>
          <a:latin typeface="+mj-lt"/>
          <a:ea typeface="+mj-ea"/>
          <a:cs typeface="Arial Unicode MS" pitchFamily="34" charset="-128"/>
        </a:defRPr>
      </a:lvl1pPr>
      <a:lvl2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sz="2400" b="1">
          <a:solidFill>
            <a:schemeClr val="tx1"/>
          </a:solidFill>
          <a:latin typeface="Arial" charset="0"/>
        </a:defRPr>
      </a:lvl6pPr>
      <a:lvl7pPr marL="914400" algn="l" defTabSz="957263" rtl="0" eaLnBrk="1" fontAlgn="base" hangingPunct="1">
        <a:spcBef>
          <a:spcPct val="0"/>
        </a:spcBef>
        <a:spcAft>
          <a:spcPct val="0"/>
        </a:spcAft>
        <a:defRPr sz="2400" b="1">
          <a:solidFill>
            <a:schemeClr val="tx1"/>
          </a:solidFill>
          <a:latin typeface="Arial" charset="0"/>
        </a:defRPr>
      </a:lvl7pPr>
      <a:lvl8pPr marL="1371600" algn="l" defTabSz="957263" rtl="0" eaLnBrk="1" fontAlgn="base" hangingPunct="1">
        <a:spcBef>
          <a:spcPct val="0"/>
        </a:spcBef>
        <a:spcAft>
          <a:spcPct val="0"/>
        </a:spcAft>
        <a:defRPr sz="2400" b="1">
          <a:solidFill>
            <a:schemeClr val="tx1"/>
          </a:solidFill>
          <a:latin typeface="Arial" charset="0"/>
        </a:defRPr>
      </a:lvl8pPr>
      <a:lvl9pPr marL="1828800" algn="l" defTabSz="957263" rtl="0" eaLnBrk="1" fontAlgn="base" hangingPunct="1">
        <a:spcBef>
          <a:spcPct val="0"/>
        </a:spcBef>
        <a:spcAft>
          <a:spcPct val="0"/>
        </a:spcAft>
        <a:defRPr sz="2400" b="1">
          <a:solidFill>
            <a:schemeClr val="tx1"/>
          </a:solidFill>
          <a:latin typeface="Arial" charset="0"/>
        </a:defRPr>
      </a:lvl9pPr>
    </p:titleStyle>
    <p:bodyStyle>
      <a:lvl1pPr algn="l" defTabSz="957263" rtl="0" eaLnBrk="1" fontAlgn="base" hangingPunct="1">
        <a:spcBef>
          <a:spcPct val="45000"/>
        </a:spcBef>
        <a:spcAft>
          <a:spcPct val="45000"/>
        </a:spcAft>
        <a:buClr>
          <a:srgbClr val="CC3300"/>
        </a:buClr>
        <a:defRPr sz="1200">
          <a:solidFill>
            <a:schemeClr val="tx1"/>
          </a:solidFill>
          <a:latin typeface="+mn-lt"/>
          <a:ea typeface="+mn-ea"/>
          <a:cs typeface="Arial Unicode MS" pitchFamily="34" charset="-128"/>
        </a:defRPr>
      </a:lvl1pPr>
      <a:lvl2pPr marL="244475" indent="-242888" algn="l" defTabSz="957263" rtl="0" eaLnBrk="1" fontAlgn="base" hangingPunct="1">
        <a:spcBef>
          <a:spcPct val="15000"/>
        </a:spcBef>
        <a:spcAft>
          <a:spcPct val="15000"/>
        </a:spcAft>
        <a:buClr>
          <a:schemeClr val="accent1"/>
        </a:buClr>
        <a:buSzPct val="70000"/>
        <a:buFont typeface="Wingdings" pitchFamily="2" charset="2"/>
        <a:buChar char="n"/>
        <a:defRPr sz="1200">
          <a:solidFill>
            <a:schemeClr val="tx1"/>
          </a:solidFill>
          <a:latin typeface="+mn-lt"/>
          <a:ea typeface="Arial Unicode MS" pitchFamily="34" charset="-128"/>
          <a:cs typeface="Arial Unicode MS" pitchFamily="34" charset="-128"/>
        </a:defRPr>
      </a:lvl2pPr>
      <a:lvl3pPr marL="406400" indent="-160338"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3pPr>
      <a:lvl4pPr marL="547688" indent="-139700"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4pPr>
      <a:lvl5pPr marL="7318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8" Type="http://schemas.openxmlformats.org/officeDocument/2006/relationships/hyperlink" Target="https://arxiv.org/pdf/1405.0508.pdf" TargetMode="External"/><Relationship Id="rId3" Type="http://schemas.openxmlformats.org/officeDocument/2006/relationships/hyperlink" Target="https://papers.ssrn.com/sol3/papers.cfm?abstract_id=2806156" TargetMode="External"/><Relationship Id="rId7" Type="http://schemas.openxmlformats.org/officeDocument/2006/relationships/hyperlink" Target="https://www.bis.org/bcbs/publ/d317.pdf" TargetMode="External"/><Relationship Id="rId2" Type="http://schemas.openxmlformats.org/officeDocument/2006/relationships/hyperlink" Target="https://papers.ssrn.com/sol3/papers.cfm?abstract_id=2719964" TargetMode="External"/><Relationship Id="rId1" Type="http://schemas.openxmlformats.org/officeDocument/2006/relationships/slideLayout" Target="../slideLayouts/slideLayout35.xml"/><Relationship Id="rId6" Type="http://schemas.openxmlformats.org/officeDocument/2006/relationships/hyperlink" Target="https://www.bis.org/publ/bcbs238.htm" TargetMode="External"/><Relationship Id="rId5" Type="http://schemas.openxmlformats.org/officeDocument/2006/relationships/hyperlink" Target="https://papers.ssrn.com/sol3/papers.cfm?abstract_id=2716279https://papers.ssrn.com/sol3/papers.cfm?abstract_id=2264620" TargetMode="External"/><Relationship Id="rId4" Type="http://schemas.openxmlformats.org/officeDocument/2006/relationships/hyperlink" Target="https://papers.ssrn.com/sol3/papers.cfm?abstract_id=2716279"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isda.org/a/IAiDE/ISDA-SIMM-Methodology-version-R1.0.pdf" TargetMode="External"/><Relationship Id="rId2" Type="http://schemas.openxmlformats.org/officeDocument/2006/relationships/hyperlink" Target="https://arxiv.org/pdf/1405.0508.pdf" TargetMode="Externa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Initial Margin Back-testing Framework</a:t>
            </a:r>
          </a:p>
        </p:txBody>
      </p:sp>
      <p:sp>
        <p:nvSpPr>
          <p:cNvPr id="3" name="Text Placeholder 2"/>
          <p:cNvSpPr>
            <a:spLocks noGrp="1"/>
          </p:cNvSpPr>
          <p:nvPr>
            <p:ph type="body" sz="quarter" idx="13"/>
          </p:nvPr>
        </p:nvSpPr>
        <p:spPr/>
        <p:txBody>
          <a:bodyPr/>
          <a:lstStyle/>
          <a:p>
            <a:r>
              <a:rPr lang="en-US" b="1" i="1" dirty="0"/>
              <a:t>v0.75</a:t>
            </a:r>
            <a:r>
              <a:rPr lang="en-US" dirty="0"/>
              <a:t> 24 August 2018</a:t>
            </a:r>
          </a:p>
        </p:txBody>
      </p:sp>
      <p:sp>
        <p:nvSpPr>
          <p:cNvPr id="5" name="Title 4"/>
          <p:cNvSpPr>
            <a:spLocks noGrp="1"/>
          </p:cNvSpPr>
          <p:nvPr>
            <p:ph type="title"/>
          </p:nvPr>
        </p:nvSpPr>
        <p:spPr/>
        <p:txBody>
          <a:bodyPr/>
          <a:lstStyle/>
          <a:p>
            <a:r>
              <a:rPr lang="en-US" dirty="0"/>
              <a:t>Exposure Analytics</a:t>
            </a:r>
          </a:p>
        </p:txBody>
      </p:sp>
      <p:sp>
        <p:nvSpPr>
          <p:cNvPr id="6" name="Text Placeholder 5"/>
          <p:cNvSpPr>
            <a:spLocks noGrp="1"/>
          </p:cNvSpPr>
          <p:nvPr>
            <p:ph type="body" sz="quarter" idx="16"/>
          </p:nvPr>
        </p:nvSpPr>
        <p:spPr/>
        <p:txBody>
          <a:bodyPr/>
          <a:lstStyle/>
          <a:p>
            <a:r>
              <a:rPr lang="en-US" dirty="0"/>
              <a:t>GMIT</a:t>
            </a:r>
          </a:p>
          <a:p>
            <a:r>
              <a:rPr lang="en-US" dirty="0"/>
              <a:t>Intra-day Credit Risk Monitoring</a:t>
            </a:r>
          </a:p>
          <a:p>
            <a:r>
              <a:rPr lang="en-US" dirty="0"/>
              <a:t>New York</a:t>
            </a:r>
          </a:p>
        </p:txBody>
      </p:sp>
      <p:sp>
        <p:nvSpPr>
          <p:cNvPr id="7" name="Text Placeholder 6"/>
          <p:cNvSpPr>
            <a:spLocks noGrp="1"/>
          </p:cNvSpPr>
          <p:nvPr>
            <p:ph type="body" sz="quarter" idx="17"/>
          </p:nvPr>
        </p:nvSpPr>
        <p:spPr/>
        <p:txBody>
          <a:bodyPr/>
          <a:lstStyle/>
          <a:p>
            <a:r>
              <a:rPr lang="en-US" dirty="0"/>
              <a:t>Lakshmi Krishnamurthy</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4953000"/>
            <a:ext cx="990600" cy="990600"/>
          </a:xfrm>
          <a:prstGeom prst="rect">
            <a:avLst/>
          </a:prstGeom>
        </p:spPr>
      </p:pic>
    </p:spTree>
    <p:extLst>
      <p:ext uri="{BB962C8B-B14F-4D97-AF65-F5344CB8AC3E}">
        <p14:creationId xmlns:p14="http://schemas.microsoft.com/office/powerpoint/2010/main" val="227992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- 6</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Quadratic Regressor for Local Volatility</a:t>
                </a:r>
                <a:r>
                  <a:rPr lang="en-US" dirty="0"/>
                  <a:t>:</a:t>
                </a:r>
                <a:r>
                  <a:rPr lang="en-US" b="0" dirty="0">
                    <a:latin typeface="+mn-lt"/>
                  </a:rPr>
                  <a:t> There are multiple regression schemes that can be used to determine the local volatility </a:t>
                </a:r>
                <a14:m>
                  <m:oMath xmlns:m="http://schemas.openxmlformats.org/officeDocument/2006/math">
                    <m:r>
                      <a:rPr lang="en-US" b="0" i="1">
                        <a:latin typeface="Cambria Math"/>
                      </a:rPr>
                      <m:t>𝜎</m:t>
                    </m:r>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oMath>
                </a14:m>
                <a:endParaRPr lang="en-US" b="0" dirty="0">
                  <a:latin typeface="+mn-lt"/>
                </a:endParaRPr>
              </a:p>
              <a:p>
                <a:pPr marL="530225" lvl="1" indent="-285750">
                  <a:lnSpc>
                    <a:spcPct val="150000"/>
                  </a:lnSpc>
                  <a:buFont typeface="Wingdings" panose="05000000000000000000" pitchFamily="2" charset="2"/>
                  <a:buChar char="q"/>
                </a:pPr>
                <a:r>
                  <a:rPr lang="en-US" b="0" dirty="0">
                    <a:latin typeface="+mn-lt"/>
                  </a:rPr>
                  <a:t>The present analysis follows the standard American Monte Carlo literature (Longstaff and Schwartz (2001)) and uses a least squares method (LSM) with a polynomial basis:</a:t>
                </a:r>
              </a:p>
              <a:p>
                <a:pPr>
                  <a:lnSpc>
                    <a:spcPct val="150000"/>
                  </a:lnSpc>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r>
                            <a:rPr lang="en-US" b="0" i="1">
                              <a:latin typeface="Cambria Math"/>
                            </a:rPr>
                            <m:t>𝜎</m:t>
                          </m:r>
                        </m:e>
                        <m:sup>
                          <m:r>
                            <a:rPr lang="en-US" b="0" i="1">
                              <a:latin typeface="Cambria Math"/>
                            </a:rPr>
                            <m:t>2</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m:t>
                      </m:r>
                      <m:r>
                        <a:rPr lang="en-US" b="0" i="1">
                          <a:latin typeface="Cambria Math"/>
                        </a:rPr>
                        <m:t>𝔼</m:t>
                      </m:r>
                      <m:d>
                        <m:dPr>
                          <m:begChr m:val="["/>
                          <m:endChr m:val="]"/>
                          <m:ctrlPr>
                            <a:rPr lang="en-US" b="0" i="1">
                              <a:latin typeface="Cambria Math" panose="02040503050406030204" pitchFamily="18" charset="0"/>
                            </a:rPr>
                          </m:ctrlPr>
                        </m:dPr>
                        <m:e>
                          <m:r>
                            <a:rPr lang="en-US" b="0" i="1">
                              <a:latin typeface="Cambria Math"/>
                            </a:rPr>
                            <m:t>∆</m:t>
                          </m:r>
                          <m:sSup>
                            <m:sSupPr>
                              <m:ctrlPr>
                                <a:rPr lang="en-US" b="0" i="1">
                                  <a:latin typeface="Cambria Math" panose="02040503050406030204" pitchFamily="18" charset="0"/>
                                </a:rPr>
                              </m:ctrlPr>
                            </m:sSupPr>
                            <m:e>
                              <m:r>
                                <a:rPr lang="en-US" b="0" i="1">
                                  <a:latin typeface="Cambria Math"/>
                                </a:rPr>
                                <m:t>𝑀𝑇𝑀</m:t>
                              </m:r>
                            </m:e>
                            <m:sup>
                              <m:r>
                                <a:rPr lang="en-US" b="0" i="1">
                                  <a:latin typeface="Cambria Math"/>
                                </a:rPr>
                                <m:t>2</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 | </m:t>
                          </m:r>
                          <m:r>
                            <a:rPr lang="en-US" b="0" i="1">
                              <a:latin typeface="Cambria Math"/>
                            </a:rPr>
                            <m:t>𝑀𝑇𝑀</m:t>
                          </m:r>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e>
                      </m:d>
                      <m:r>
                        <a:rPr lang="en-US" b="0" i="1">
                          <a:latin typeface="Cambria Math"/>
                        </a:rPr>
                        <m:t>=</m:t>
                      </m:r>
                      <m:nary>
                        <m:naryPr>
                          <m:chr m:val="∑"/>
                          <m:limLoc m:val="undOvr"/>
                          <m:ctrlPr>
                            <a:rPr lang="en-US" b="0" i="1">
                              <a:latin typeface="Cambria Math" panose="02040503050406030204" pitchFamily="18" charset="0"/>
                            </a:rPr>
                          </m:ctrlPr>
                        </m:naryPr>
                        <m:sub>
                          <m:r>
                            <a:rPr lang="en-US" b="0" i="1">
                              <a:latin typeface="Cambria Math"/>
                            </a:rPr>
                            <m:t>𝑘</m:t>
                          </m:r>
                          <m:r>
                            <a:rPr lang="en-US" b="0" i="1">
                              <a:latin typeface="Cambria Math"/>
                            </a:rPr>
                            <m:t>=0</m:t>
                          </m:r>
                        </m:sub>
                        <m:sup>
                          <m:r>
                            <a:rPr lang="en-US" b="0" i="1">
                              <a:latin typeface="Cambria Math"/>
                            </a:rPr>
                            <m:t>𝑛</m:t>
                          </m:r>
                        </m:sup>
                        <m:e>
                          <m:sSub>
                            <m:sSubPr>
                              <m:ctrlPr>
                                <a:rPr lang="en-US" b="0" i="1">
                                  <a:latin typeface="Cambria Math" panose="02040503050406030204" pitchFamily="18" charset="0"/>
                                </a:rPr>
                              </m:ctrlPr>
                            </m:sSubPr>
                            <m:e>
                              <m:r>
                                <a:rPr lang="en-US" b="0" i="1">
                                  <a:latin typeface="Cambria Math"/>
                                </a:rPr>
                                <m:t>𝑎</m:t>
                              </m:r>
                            </m:e>
                            <m:sub>
                              <m:r>
                                <a:rPr lang="en-US" b="0" i="1">
                                  <a:latin typeface="Cambria Math"/>
                                </a:rPr>
                                <m:t>𝜎</m:t>
                              </m:r>
                              <m:r>
                                <a:rPr lang="en-US" b="0" i="1">
                                  <a:latin typeface="Cambria Math"/>
                                </a:rPr>
                                <m:t>𝑘</m:t>
                              </m:r>
                            </m:sub>
                          </m:sSub>
                          <m:sSup>
                            <m:sSupPr>
                              <m:ctrlPr>
                                <a:rPr lang="en-US" b="0" i="1">
                                  <a:latin typeface="Cambria Math" panose="02040503050406030204" pitchFamily="18" charset="0"/>
                                </a:rPr>
                              </m:ctrlPr>
                            </m:sSupPr>
                            <m:e>
                              <m:r>
                                <a:rPr lang="en-US" b="0" i="1">
                                  <a:latin typeface="Cambria Math"/>
                                </a:rPr>
                                <m:t>𝑀𝑇𝑀</m:t>
                              </m:r>
                            </m:e>
                            <m:sup>
                              <m:r>
                                <a:rPr lang="en-US" b="0" i="1">
                                  <a:latin typeface="Cambria Math"/>
                                </a:rPr>
                                <m:t>𝑘</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e>
                      </m:nary>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r>
                            <a:rPr lang="en-US" b="0" i="1">
                              <a:latin typeface="Cambria Math"/>
                            </a:rPr>
                            <m:t>,  </m:t>
                          </m:r>
                          <m:r>
                            <a:rPr lang="en-US" b="0" i="1">
                              <a:latin typeface="Cambria Math"/>
                            </a:rPr>
                            <m:t>𝑈</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m:t>
                      </m:r>
                      <m:sSup>
                        <m:sSupPr>
                          <m:ctrlPr>
                            <a:rPr lang="en-US" b="0" i="1">
                              <a:latin typeface="Cambria Math" panose="02040503050406030204" pitchFamily="18" charset="0"/>
                            </a:rPr>
                          </m:ctrlPr>
                        </m:sSupPr>
                        <m:e>
                          <m:r>
                            <m:rPr>
                              <m:sty m:val="p"/>
                            </m:rPr>
                            <a:rPr lang="en-US" b="0">
                              <a:latin typeface="Cambria Math"/>
                            </a:rPr>
                            <m:t>Φ</m:t>
                          </m:r>
                        </m:e>
                        <m:sup>
                          <m:r>
                            <a:rPr lang="en-US" b="0" i="1">
                              <a:latin typeface="Cambria Math"/>
                            </a:rPr>
                            <m:t>−1</m:t>
                          </m:r>
                        </m:sup>
                      </m:sSup>
                      <m:d>
                        <m:dPr>
                          <m:ctrlPr>
                            <a:rPr lang="en-US" b="0" i="1">
                              <a:latin typeface="Cambria Math" panose="02040503050406030204" pitchFamily="18" charset="0"/>
                            </a:rPr>
                          </m:ctrlPr>
                        </m:dPr>
                        <m:e>
                          <m:r>
                            <a:rPr lang="en-US" b="0" i="1">
                              <a:latin typeface="Cambria Math"/>
                            </a:rPr>
                            <m:t>0.99/0.01, </m:t>
                          </m:r>
                          <m:r>
                            <a:rPr lang="en-US" b="0" i="1">
                              <a:latin typeface="Cambria Math"/>
                            </a:rPr>
                            <m:t>𝜇</m:t>
                          </m:r>
                          <m:r>
                            <a:rPr lang="en-US" b="0" i="1">
                              <a:latin typeface="Cambria Math"/>
                            </a:rPr>
                            <m:t>=0, </m:t>
                          </m:r>
                          <m:r>
                            <a:rPr lang="en-US" b="0" i="1">
                              <a:latin typeface="Cambria Math"/>
                            </a:rPr>
                            <m:t>𝜎</m:t>
                          </m:r>
                          <m:r>
                            <a:rPr lang="en-US" b="0" i="1">
                              <a:latin typeface="Cambria Math"/>
                            </a:rPr>
                            <m:t>=</m:t>
                          </m:r>
                          <m:r>
                            <a:rPr lang="en-US" b="0" i="1">
                              <a:latin typeface="Cambria Math"/>
                            </a:rPr>
                            <m:t>𝜎</m:t>
                          </m:r>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e>
                      </m:d>
                    </m:oMath>
                  </m:oMathPara>
                </a14:m>
                <a:endParaRPr lang="en-US" b="0" dirty="0">
                  <a:latin typeface="+mn-lt"/>
                </a:endParaRPr>
              </a:p>
              <a:p>
                <a:pPr marL="407988" lvl="3" indent="0">
                  <a:lnSpc>
                    <a:spcPct val="150000"/>
                  </a:lnSpc>
                  <a:buNone/>
                </a:pPr>
                <a:r>
                  <a:rPr lang="en-US" b="0" dirty="0">
                    <a:latin typeface="+mn-lt"/>
                  </a:rPr>
                  <a:t>where </a:t>
                </a:r>
                <a14:m>
                  <m:oMath xmlns:m="http://schemas.openxmlformats.org/officeDocument/2006/math">
                    <m:r>
                      <a:rPr lang="en-US" b="0" i="1">
                        <a:latin typeface="Cambria Math"/>
                      </a:rPr>
                      <m:t>𝑅</m:t>
                    </m:r>
                    <m:r>
                      <a:rPr lang="en-US" b="0" i="1">
                        <a:latin typeface="Cambria Math"/>
                      </a:rPr>
                      <m:t>/</m:t>
                    </m:r>
                    <m:r>
                      <a:rPr lang="en-US" b="0" i="1">
                        <a:latin typeface="Cambria Math"/>
                      </a:rPr>
                      <m:t>𝑃</m:t>
                    </m:r>
                  </m:oMath>
                </a14:m>
                <a:r>
                  <a:rPr lang="en-US" b="0" dirty="0">
                    <a:latin typeface="+mn-lt"/>
                  </a:rPr>
                  <a:t> indicates received and poste, respectively.</a:t>
                </a:r>
              </a:p>
              <a:p>
                <a:pPr lvl="2">
                  <a:lnSpc>
                    <a:spcPct val="150000"/>
                  </a:lnSpc>
                  <a:buFont typeface="Wingdings" panose="05000000000000000000" pitchFamily="2" charset="2"/>
                  <a:buChar char="q"/>
                </a:pPr>
                <a:r>
                  <a:rPr lang="en-US" b="0" dirty="0">
                    <a:latin typeface="+mn-lt"/>
                  </a:rPr>
                  <a:t>In this implementation, the </a:t>
                </a:r>
                <a14:m>
                  <m:oMath xmlns:m="http://schemas.openxmlformats.org/officeDocument/2006/math">
                    <m:r>
                      <a:rPr lang="en-US" b="0" i="1">
                        <a:latin typeface="Cambria Math"/>
                      </a:rPr>
                      <m:t>𝑛</m:t>
                    </m:r>
                  </m:oMath>
                </a14:m>
                <a:r>
                  <a:rPr lang="en-US" b="0" dirty="0">
                    <a:latin typeface="+mn-lt"/>
                  </a:rPr>
                  <a:t> in</a:t>
                </a:r>
              </a:p>
              <a:p>
                <a:pPr>
                  <a:lnSpc>
                    <a:spcPct val="150000"/>
                  </a:lnSpc>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r>
                            <a:rPr lang="en-US" b="0" i="1">
                              <a:latin typeface="Cambria Math"/>
                            </a:rPr>
                            <m:t>𝜎</m:t>
                          </m:r>
                        </m:e>
                        <m:sup>
                          <m:r>
                            <a:rPr lang="en-US" b="0" i="1">
                              <a:latin typeface="Cambria Math"/>
                            </a:rPr>
                            <m:t>2</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m:t>
                      </m:r>
                      <m:r>
                        <a:rPr lang="en-US" b="0" i="1">
                          <a:latin typeface="Cambria Math"/>
                        </a:rPr>
                        <m:t>𝔼</m:t>
                      </m:r>
                      <m:d>
                        <m:dPr>
                          <m:begChr m:val="["/>
                          <m:endChr m:val="]"/>
                          <m:ctrlPr>
                            <a:rPr lang="en-US" b="0" i="1">
                              <a:latin typeface="Cambria Math" panose="02040503050406030204" pitchFamily="18" charset="0"/>
                            </a:rPr>
                          </m:ctrlPr>
                        </m:dPr>
                        <m:e>
                          <m:r>
                            <a:rPr lang="en-US" b="0" i="1">
                              <a:latin typeface="Cambria Math"/>
                            </a:rPr>
                            <m:t>∆</m:t>
                          </m:r>
                          <m:sSup>
                            <m:sSupPr>
                              <m:ctrlPr>
                                <a:rPr lang="en-US" b="0" i="1">
                                  <a:latin typeface="Cambria Math" panose="02040503050406030204" pitchFamily="18" charset="0"/>
                                </a:rPr>
                              </m:ctrlPr>
                            </m:sSupPr>
                            <m:e>
                              <m:r>
                                <a:rPr lang="en-US" b="0" i="1">
                                  <a:latin typeface="Cambria Math"/>
                                </a:rPr>
                                <m:t>𝑀𝑇𝑀</m:t>
                              </m:r>
                            </m:e>
                            <m:sup>
                              <m:r>
                                <a:rPr lang="en-US" b="0" i="1">
                                  <a:latin typeface="Cambria Math"/>
                                </a:rPr>
                                <m:t>2</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 | </m:t>
                          </m:r>
                          <m:r>
                            <a:rPr lang="en-US" b="0" i="1">
                              <a:latin typeface="Cambria Math"/>
                            </a:rPr>
                            <m:t>𝑀𝑇𝑀</m:t>
                          </m:r>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e>
                      </m:d>
                      <m:r>
                        <a:rPr lang="en-US" b="0" i="1">
                          <a:latin typeface="Cambria Math"/>
                        </a:rPr>
                        <m:t>=</m:t>
                      </m:r>
                      <m:nary>
                        <m:naryPr>
                          <m:chr m:val="∑"/>
                          <m:limLoc m:val="undOvr"/>
                          <m:ctrlPr>
                            <a:rPr lang="en-US" b="0" i="1">
                              <a:latin typeface="Cambria Math" panose="02040503050406030204" pitchFamily="18" charset="0"/>
                            </a:rPr>
                          </m:ctrlPr>
                        </m:naryPr>
                        <m:sub>
                          <m:r>
                            <a:rPr lang="en-US" b="0" i="1">
                              <a:latin typeface="Cambria Math"/>
                            </a:rPr>
                            <m:t>𝑘</m:t>
                          </m:r>
                          <m:r>
                            <a:rPr lang="en-US" b="0" i="1">
                              <a:latin typeface="Cambria Math"/>
                            </a:rPr>
                            <m:t>=0</m:t>
                          </m:r>
                        </m:sub>
                        <m:sup>
                          <m:r>
                            <a:rPr lang="en-US" b="0" i="1">
                              <a:latin typeface="Cambria Math"/>
                            </a:rPr>
                            <m:t>𝑛</m:t>
                          </m:r>
                        </m:sup>
                        <m:e>
                          <m:sSub>
                            <m:sSubPr>
                              <m:ctrlPr>
                                <a:rPr lang="en-US" b="0" i="1">
                                  <a:latin typeface="Cambria Math" panose="02040503050406030204" pitchFamily="18" charset="0"/>
                                </a:rPr>
                              </m:ctrlPr>
                            </m:sSubPr>
                            <m:e>
                              <m:r>
                                <a:rPr lang="en-US" b="0" i="1">
                                  <a:latin typeface="Cambria Math"/>
                                </a:rPr>
                                <m:t>𝑎</m:t>
                              </m:r>
                            </m:e>
                            <m:sub>
                              <m:r>
                                <a:rPr lang="en-US" b="0" i="1">
                                  <a:latin typeface="Cambria Math"/>
                                </a:rPr>
                                <m:t>𝜎</m:t>
                              </m:r>
                              <m:r>
                                <a:rPr lang="en-US" b="0" i="1">
                                  <a:latin typeface="Cambria Math"/>
                                </a:rPr>
                                <m:t>𝑘</m:t>
                              </m:r>
                            </m:sub>
                          </m:sSub>
                          <m:sSup>
                            <m:sSupPr>
                              <m:ctrlPr>
                                <a:rPr lang="en-US" b="0" i="1">
                                  <a:latin typeface="Cambria Math" panose="02040503050406030204" pitchFamily="18" charset="0"/>
                                </a:rPr>
                              </m:ctrlPr>
                            </m:sSupPr>
                            <m:e>
                              <m:r>
                                <a:rPr lang="en-US" b="0" i="1">
                                  <a:latin typeface="Cambria Math"/>
                                </a:rPr>
                                <m:t>𝑀𝑇𝑀</m:t>
                              </m:r>
                            </m:e>
                            <m:sup>
                              <m:r>
                                <a:rPr lang="en-US" b="0" i="1">
                                  <a:latin typeface="Cambria Math"/>
                                </a:rPr>
                                <m:t>𝑘</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e>
                      </m:nary>
                    </m:oMath>
                  </m:oMathPara>
                </a14:m>
                <a:endParaRPr lang="en-US" b="0" dirty="0">
                  <a:latin typeface="+mn-lt"/>
                </a:endParaRPr>
              </a:p>
              <a:p>
                <a:pPr>
                  <a:lnSpc>
                    <a:spcPct val="150000"/>
                  </a:lnSpc>
                </a:pPr>
                <a:endParaRPr lang="en-US" b="0" dirty="0">
                  <a:latin typeface="+mn-lt"/>
                </a:endParaRPr>
              </a:p>
              <a:p>
                <a:pPr marL="407988" lvl="3" indent="0">
                  <a:lnSpc>
                    <a:spcPct val="150000"/>
                  </a:lnSpc>
                  <a:buNone/>
                </a:pPr>
                <a:r>
                  <a:rPr lang="en-US" b="0" dirty="0">
                    <a:latin typeface="+mn-lt"/>
                  </a:rPr>
                  <a:t>is set equal to 2, i.e., a polynomial regression of order 2 is used.</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1527"/>
                </a:stretch>
              </a:blipFill>
            </p:spPr>
            <p:txBody>
              <a:bodyPr/>
              <a:lstStyle/>
              <a:p>
                <a:r>
                  <a:rPr lang="en-US">
                    <a:noFill/>
                  </a:rPr>
                  <a:t> </a:t>
                </a:r>
              </a:p>
            </p:txBody>
          </p:sp>
        </mc:Fallback>
      </mc:AlternateContent>
    </p:spTree>
    <p:extLst>
      <p:ext uri="{BB962C8B-B14F-4D97-AF65-F5344CB8AC3E}">
        <p14:creationId xmlns:p14="http://schemas.microsoft.com/office/powerpoint/2010/main" val="274052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- 7</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Calculating the Unnormalized IM Value</a:t>
                </a:r>
                <a:r>
                  <a:rPr lang="en-US" dirty="0"/>
                  <a:t>:</a:t>
                </a:r>
                <a:r>
                  <a:rPr lang="en-US" b="0" dirty="0">
                    <a:latin typeface="+mn-lt"/>
                  </a:rPr>
                  <a:t> The unnormalized posted and received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r>
                          <a:rPr lang="en-US" b="0" i="1">
                            <a:latin typeface="Cambria Math"/>
                          </a:rPr>
                          <m:t>,  </m:t>
                        </m:r>
                        <m:r>
                          <a:rPr lang="en-US" b="0" i="1">
                            <a:latin typeface="Cambria Math"/>
                          </a:rPr>
                          <m:t>𝑈</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oMath>
                </a14:m>
                <a:r>
                  <a:rPr lang="en-US" b="0" dirty="0">
                    <a:latin typeface="+mn-lt"/>
                  </a:rPr>
                  <a:t> and calculated analytically in</a:t>
                </a:r>
              </a:p>
              <a:p>
                <a:pPr>
                  <a:lnSpc>
                    <a:spcPct val="150000"/>
                  </a:lnSpc>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r>
                            <a:rPr lang="en-US" b="0" i="1">
                              <a:latin typeface="Cambria Math"/>
                            </a:rPr>
                            <m:t>𝜎</m:t>
                          </m:r>
                        </m:e>
                        <m:sup>
                          <m:r>
                            <a:rPr lang="en-US" b="0" i="1">
                              <a:latin typeface="Cambria Math"/>
                            </a:rPr>
                            <m:t>2</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m:t>
                      </m:r>
                      <m:r>
                        <a:rPr lang="en-US" b="0" i="1">
                          <a:latin typeface="Cambria Math"/>
                        </a:rPr>
                        <m:t>𝔼</m:t>
                      </m:r>
                      <m:d>
                        <m:dPr>
                          <m:begChr m:val="["/>
                          <m:endChr m:val="]"/>
                          <m:ctrlPr>
                            <a:rPr lang="en-US" b="0" i="1">
                              <a:latin typeface="Cambria Math" panose="02040503050406030204" pitchFamily="18" charset="0"/>
                            </a:rPr>
                          </m:ctrlPr>
                        </m:dPr>
                        <m:e>
                          <m:r>
                            <a:rPr lang="en-US" b="0" i="1">
                              <a:latin typeface="Cambria Math"/>
                            </a:rPr>
                            <m:t>∆</m:t>
                          </m:r>
                          <m:sSup>
                            <m:sSupPr>
                              <m:ctrlPr>
                                <a:rPr lang="en-US" b="0" i="1">
                                  <a:latin typeface="Cambria Math" panose="02040503050406030204" pitchFamily="18" charset="0"/>
                                </a:rPr>
                              </m:ctrlPr>
                            </m:sSupPr>
                            <m:e>
                              <m:r>
                                <a:rPr lang="en-US" b="0" i="1">
                                  <a:latin typeface="Cambria Math"/>
                                </a:rPr>
                                <m:t>𝑀𝑇𝑀</m:t>
                              </m:r>
                            </m:e>
                            <m:sup>
                              <m:r>
                                <a:rPr lang="en-US" b="0" i="1">
                                  <a:latin typeface="Cambria Math"/>
                                </a:rPr>
                                <m:t>2</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 | </m:t>
                          </m:r>
                          <m:r>
                            <a:rPr lang="en-US" b="0" i="1">
                              <a:latin typeface="Cambria Math"/>
                            </a:rPr>
                            <m:t>𝑀𝑇𝑀</m:t>
                          </m:r>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e>
                      </m:d>
                      <m:r>
                        <a:rPr lang="en-US" b="0" i="1">
                          <a:latin typeface="Cambria Math"/>
                        </a:rPr>
                        <m:t>=</m:t>
                      </m:r>
                      <m:nary>
                        <m:naryPr>
                          <m:chr m:val="∑"/>
                          <m:limLoc m:val="undOvr"/>
                          <m:ctrlPr>
                            <a:rPr lang="en-US" b="0" i="1">
                              <a:latin typeface="Cambria Math" panose="02040503050406030204" pitchFamily="18" charset="0"/>
                            </a:rPr>
                          </m:ctrlPr>
                        </m:naryPr>
                        <m:sub>
                          <m:r>
                            <a:rPr lang="en-US" b="0" i="1">
                              <a:latin typeface="Cambria Math"/>
                            </a:rPr>
                            <m:t>𝑘</m:t>
                          </m:r>
                          <m:r>
                            <a:rPr lang="en-US" b="0" i="1">
                              <a:latin typeface="Cambria Math"/>
                            </a:rPr>
                            <m:t>=0</m:t>
                          </m:r>
                        </m:sub>
                        <m:sup>
                          <m:r>
                            <a:rPr lang="en-US" b="0" i="1">
                              <a:latin typeface="Cambria Math"/>
                            </a:rPr>
                            <m:t>𝑛</m:t>
                          </m:r>
                        </m:sup>
                        <m:e>
                          <m:sSub>
                            <m:sSubPr>
                              <m:ctrlPr>
                                <a:rPr lang="en-US" b="0" i="1">
                                  <a:latin typeface="Cambria Math" panose="02040503050406030204" pitchFamily="18" charset="0"/>
                                </a:rPr>
                              </m:ctrlPr>
                            </m:sSubPr>
                            <m:e>
                              <m:r>
                                <a:rPr lang="en-US" b="0" i="1">
                                  <a:latin typeface="Cambria Math"/>
                                </a:rPr>
                                <m:t>𝑎</m:t>
                              </m:r>
                            </m:e>
                            <m:sub>
                              <m:r>
                                <a:rPr lang="en-US" b="0" i="1">
                                  <a:latin typeface="Cambria Math"/>
                                </a:rPr>
                                <m:t>𝜎</m:t>
                              </m:r>
                              <m:r>
                                <a:rPr lang="en-US" b="0" i="1">
                                  <a:latin typeface="Cambria Math"/>
                                </a:rPr>
                                <m:t>𝑘</m:t>
                              </m:r>
                            </m:sub>
                          </m:sSub>
                          <m:sSup>
                            <m:sSupPr>
                              <m:ctrlPr>
                                <a:rPr lang="en-US" b="0" i="1">
                                  <a:latin typeface="Cambria Math" panose="02040503050406030204" pitchFamily="18" charset="0"/>
                                </a:rPr>
                              </m:ctrlPr>
                            </m:sSupPr>
                            <m:e>
                              <m:r>
                                <a:rPr lang="en-US" b="0" i="1">
                                  <a:latin typeface="Cambria Math"/>
                                </a:rPr>
                                <m:t>𝑀𝑇𝑀</m:t>
                              </m:r>
                            </m:e>
                            <m:sup>
                              <m:r>
                                <a:rPr lang="en-US" b="0" i="1">
                                  <a:latin typeface="Cambria Math"/>
                                </a:rPr>
                                <m:t>𝑘</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e>
                      </m:nary>
                    </m:oMath>
                  </m:oMathPara>
                </a14:m>
                <a:endParaRPr lang="en-US" b="0" dirty="0">
                  <a:latin typeface="+mn-lt"/>
                </a:endParaRP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r>
                            <a:rPr lang="en-US" b="0" i="1">
                              <a:latin typeface="Cambria Math"/>
                            </a:rPr>
                            <m:t>,  </m:t>
                          </m:r>
                          <m:r>
                            <a:rPr lang="en-US" b="0" i="1">
                              <a:latin typeface="Cambria Math"/>
                            </a:rPr>
                            <m:t>𝑈</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m:t>
                      </m:r>
                      <m:sSup>
                        <m:sSupPr>
                          <m:ctrlPr>
                            <a:rPr lang="en-US" b="0" i="1">
                              <a:latin typeface="Cambria Math" panose="02040503050406030204" pitchFamily="18" charset="0"/>
                            </a:rPr>
                          </m:ctrlPr>
                        </m:sSupPr>
                        <m:e>
                          <m:r>
                            <m:rPr>
                              <m:sty m:val="p"/>
                            </m:rPr>
                            <a:rPr lang="en-US" b="0">
                              <a:latin typeface="Cambria Math"/>
                            </a:rPr>
                            <m:t>Φ</m:t>
                          </m:r>
                        </m:e>
                        <m:sup>
                          <m:r>
                            <a:rPr lang="en-US" b="0" i="1">
                              <a:latin typeface="Cambria Math"/>
                            </a:rPr>
                            <m:t>−1</m:t>
                          </m:r>
                        </m:sup>
                      </m:sSup>
                      <m:d>
                        <m:dPr>
                          <m:ctrlPr>
                            <a:rPr lang="en-US" b="0" i="1">
                              <a:latin typeface="Cambria Math" panose="02040503050406030204" pitchFamily="18" charset="0"/>
                            </a:rPr>
                          </m:ctrlPr>
                        </m:dPr>
                        <m:e>
                          <m:r>
                            <a:rPr lang="en-US" b="0" i="1">
                              <a:latin typeface="Cambria Math"/>
                            </a:rPr>
                            <m:t>0.99/0.01, </m:t>
                          </m:r>
                          <m:r>
                            <a:rPr lang="en-US" b="0" i="1">
                              <a:latin typeface="Cambria Math"/>
                            </a:rPr>
                            <m:t>𝜇</m:t>
                          </m:r>
                          <m:r>
                            <a:rPr lang="en-US" b="0" i="1">
                              <a:latin typeface="Cambria Math"/>
                            </a:rPr>
                            <m:t>=0, </m:t>
                          </m:r>
                          <m:r>
                            <a:rPr lang="en-US" b="0" i="1">
                              <a:latin typeface="Cambria Math"/>
                            </a:rPr>
                            <m:t>𝜎</m:t>
                          </m:r>
                          <m:r>
                            <a:rPr lang="en-US" b="0" i="1">
                              <a:latin typeface="Cambria Math"/>
                            </a:rPr>
                            <m:t>=</m:t>
                          </m:r>
                          <m:r>
                            <a:rPr lang="en-US" b="0" i="1">
                              <a:latin typeface="Cambria Math"/>
                            </a:rPr>
                            <m:t>𝜎</m:t>
                          </m:r>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by applying the inverse of the cumulative distribution </a:t>
                </a:r>
                <a14:m>
                  <m:oMath xmlns:m="http://schemas.openxmlformats.org/officeDocument/2006/math">
                    <m:sSup>
                      <m:sSupPr>
                        <m:ctrlPr>
                          <a:rPr lang="en-US" b="0" i="1">
                            <a:latin typeface="Cambria Math" panose="02040503050406030204" pitchFamily="18" charset="0"/>
                          </a:rPr>
                        </m:ctrlPr>
                      </m:sSupPr>
                      <m:e>
                        <m:r>
                          <m:rPr>
                            <m:sty m:val="p"/>
                          </m:rPr>
                          <a:rPr lang="en-US" b="0">
                            <a:latin typeface="Cambria Math"/>
                          </a:rPr>
                          <m:t>Φ</m:t>
                        </m:r>
                      </m:e>
                      <m:sup>
                        <m:r>
                          <a:rPr lang="en-US" b="0" i="1">
                            <a:latin typeface="Cambria Math"/>
                          </a:rPr>
                          <m:t>−1</m:t>
                        </m:r>
                      </m:sup>
                    </m:sSup>
                    <m:d>
                      <m:dPr>
                        <m:ctrlPr>
                          <a:rPr lang="en-US" b="0" i="1">
                            <a:latin typeface="Cambria Math" panose="02040503050406030204" pitchFamily="18" charset="0"/>
                          </a:rPr>
                        </m:ctrlPr>
                      </m:dPr>
                      <m:e>
                        <m:r>
                          <a:rPr lang="en-US" b="0" i="1">
                            <a:latin typeface="Cambria Math"/>
                          </a:rPr>
                          <m:t>𝑥</m:t>
                        </m:r>
                        <m:r>
                          <a:rPr lang="en-US" b="0" i="1">
                            <a:latin typeface="Cambria Math"/>
                          </a:rPr>
                          <m:t>, </m:t>
                        </m:r>
                        <m:r>
                          <a:rPr lang="en-US" b="0" i="1">
                            <a:latin typeface="Cambria Math"/>
                          </a:rPr>
                          <m:t>𝜇</m:t>
                        </m:r>
                        <m:r>
                          <a:rPr lang="en-US" b="0" i="1">
                            <a:latin typeface="Cambria Math"/>
                          </a:rPr>
                          <m:t>, </m:t>
                        </m:r>
                        <m:r>
                          <a:rPr lang="en-US" b="0" i="1">
                            <a:latin typeface="Cambria Math"/>
                          </a:rPr>
                          <m:t>𝜎</m:t>
                        </m:r>
                      </m:e>
                    </m:d>
                  </m:oMath>
                </a14:m>
                <a:r>
                  <a:rPr lang="en-US" b="0" dirty="0">
                    <a:latin typeface="+mn-lt"/>
                  </a:rPr>
                  <a:t> to the appropriate quantiles; </a:t>
                </a:r>
                <a14:m>
                  <m:oMath xmlns:m="http://schemas.openxmlformats.org/officeDocument/2006/math">
                    <m:r>
                      <m:rPr>
                        <m:sty m:val="p"/>
                      </m:rPr>
                      <a:rPr lang="en-US" b="0">
                        <a:latin typeface="Cambria Math"/>
                      </a:rPr>
                      <m:t>Φ</m:t>
                    </m:r>
                    <m:d>
                      <m:dPr>
                        <m:ctrlPr>
                          <a:rPr lang="en-US" b="0" i="1">
                            <a:latin typeface="Cambria Math" panose="02040503050406030204" pitchFamily="18" charset="0"/>
                          </a:rPr>
                        </m:ctrlPr>
                      </m:dPr>
                      <m:e>
                        <m:r>
                          <a:rPr lang="en-US" b="0" i="1">
                            <a:latin typeface="Cambria Math"/>
                          </a:rPr>
                          <m:t>𝑥</m:t>
                        </m:r>
                        <m:r>
                          <a:rPr lang="en-US" b="0" i="1">
                            <a:latin typeface="Cambria Math"/>
                          </a:rPr>
                          <m:t>, </m:t>
                        </m:r>
                        <m:r>
                          <a:rPr lang="en-US" b="0" i="1">
                            <a:latin typeface="Cambria Math"/>
                          </a:rPr>
                          <m:t>𝜇</m:t>
                        </m:r>
                        <m:r>
                          <a:rPr lang="en-US" b="0" i="1">
                            <a:latin typeface="Cambria Math"/>
                          </a:rPr>
                          <m:t>, </m:t>
                        </m:r>
                        <m:r>
                          <a:rPr lang="en-US" b="0" i="1">
                            <a:latin typeface="Cambria Math"/>
                          </a:rPr>
                          <m:t>𝜎</m:t>
                        </m:r>
                      </m:e>
                    </m:d>
                  </m:oMath>
                </a14:m>
                <a:r>
                  <a:rPr lang="en-US" b="0" dirty="0">
                    <a:latin typeface="+mn-lt"/>
                  </a:rPr>
                  <a:t> being the probability distribution that models the local </a:t>
                </a:r>
                <a14:m>
                  <m:oMath xmlns:m="http://schemas.openxmlformats.org/officeDocument/2006/math">
                    <m:r>
                      <a:rPr lang="en-US" b="0" i="1">
                        <a:latin typeface="Cambria Math"/>
                      </a:rPr>
                      <m:t>∆</m:t>
                    </m:r>
                    <m:r>
                      <a:rPr lang="en-US" b="0" i="1">
                        <a:latin typeface="Cambria Math"/>
                      </a:rPr>
                      <m:t>𝑀𝑇𝑀</m:t>
                    </m:r>
                    <m:d>
                      <m:dPr>
                        <m:ctrlPr>
                          <a:rPr lang="en-US" b="0" i="1">
                            <a:latin typeface="Cambria Math" panose="02040503050406030204" pitchFamily="18" charset="0"/>
                          </a:rPr>
                        </m:ctrlPr>
                      </m:dPr>
                      <m:e>
                        <m:r>
                          <a:rPr lang="en-US" b="0" i="1">
                            <a:latin typeface="Cambria Math"/>
                          </a:rPr>
                          <m:t>𝑡</m:t>
                        </m:r>
                        <m:r>
                          <a:rPr lang="en-US" b="0" i="1">
                            <a:latin typeface="Cambria Math"/>
                          </a:rPr>
                          <m:t>, </m:t>
                        </m:r>
                        <m:r>
                          <a:rPr lang="en-US" b="0" i="1">
                            <a:latin typeface="Cambria Math"/>
                          </a:rPr>
                          <m:t>𝑡</m:t>
                        </m:r>
                        <m:r>
                          <a:rPr lang="en-US" b="0" i="1">
                            <a:latin typeface="Cambria Math"/>
                          </a:rPr>
                          <m:t>+</m:t>
                        </m:r>
                        <m:r>
                          <a:rPr lang="en-US" b="0" i="1">
                            <a:latin typeface="Cambria Math"/>
                          </a:rPr>
                          <m:t>𝑀𝑃𝑜𝑅</m:t>
                        </m:r>
                        <m:r>
                          <a:rPr lang="en-US" b="0" i="1">
                            <a:latin typeface="Cambria Math"/>
                          </a:rPr>
                          <m:t>, </m:t>
                        </m:r>
                        <m:sSub>
                          <m:sSubPr>
                            <m:ctrlPr>
                              <a:rPr lang="en-US" b="0" i="1">
                                <a:latin typeface="Cambria Math" panose="02040503050406030204" pitchFamily="18" charset="0"/>
                              </a:rPr>
                            </m:ctrlPr>
                          </m:sSubPr>
                          <m:e>
                            <m:r>
                              <a:rPr lang="en-US" b="0" i="1">
                                <a:latin typeface="Cambria Math"/>
                              </a:rPr>
                              <m:t>𝑃𝑎𝑡h</m:t>
                            </m:r>
                          </m:e>
                          <m:sub>
                            <m:r>
                              <a:rPr lang="en-US" b="0" i="1">
                                <a:latin typeface="Cambria Math"/>
                              </a:rPr>
                              <m:t>𝑖</m:t>
                            </m:r>
                          </m:sub>
                        </m:sSub>
                      </m:e>
                    </m:d>
                  </m:oMath>
                </a14:m>
                <a:r>
                  <a:rPr lang="en-US" b="0" dirty="0">
                    <a:latin typeface="+mn-lt"/>
                  </a:rPr>
                  <a:t>.</a:t>
                </a:r>
              </a:p>
              <a:p>
                <a:pPr marL="285750" indent="-285750">
                  <a:lnSpc>
                    <a:spcPct val="150000"/>
                  </a:lnSpc>
                  <a:buFont typeface="Wingdings" panose="05000000000000000000" pitchFamily="2" charset="2"/>
                  <a:buChar char="v"/>
                </a:pPr>
                <a:r>
                  <a:rPr lang="en-US" u="sng" dirty="0"/>
                  <a:t>Note on the Distributional Assumptions</a:t>
                </a:r>
                <a:r>
                  <a:rPr lang="en-US" dirty="0"/>
                  <a:t>:</a:t>
                </a:r>
                <a:r>
                  <a:rPr lang="en-US" b="0" dirty="0">
                    <a:latin typeface="+mn-lt"/>
                  </a:rPr>
                  <a:t> The precise choice of </a:t>
                </a:r>
                <a14:m>
                  <m:oMath xmlns:m="http://schemas.openxmlformats.org/officeDocument/2006/math">
                    <m:r>
                      <m:rPr>
                        <m:sty m:val="p"/>
                      </m:rPr>
                      <a:rPr lang="en-US" b="0">
                        <a:latin typeface="Cambria Math"/>
                      </a:rPr>
                      <m:t>Φ</m:t>
                    </m:r>
                  </m:oMath>
                </a14:m>
                <a:r>
                  <a:rPr lang="en-US" b="0" dirty="0">
                    <a:latin typeface="+mn-lt"/>
                  </a:rPr>
                  <a:t> does not play a crucial role, since the difference in the quantiles among the distribution can be compensated in calibration be applying the appropriate scaling factors (see the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functions below).</a:t>
                </a:r>
              </a:p>
              <a:p>
                <a:pPr marL="530225" lvl="1" indent="-285750">
                  <a:lnSpc>
                    <a:spcPct val="150000"/>
                  </a:lnSpc>
                  <a:buFont typeface="Wingdings" panose="05000000000000000000" pitchFamily="2" charset="2"/>
                  <a:buChar char="q"/>
                </a:pPr>
                <a:r>
                  <a:rPr lang="en-US" b="0" dirty="0">
                    <a:latin typeface="+mn-lt"/>
                  </a:rPr>
                  <a:t>For simplicity, in the below </a:t>
                </a:r>
                <a14:m>
                  <m:oMath xmlns:m="http://schemas.openxmlformats.org/officeDocument/2006/math">
                    <m:r>
                      <m:rPr>
                        <m:sty m:val="p"/>
                      </m:rPr>
                      <a:rPr lang="en-US" b="0">
                        <a:latin typeface="Cambria Math"/>
                      </a:rPr>
                      <m:t>Φ</m:t>
                    </m:r>
                  </m:oMath>
                </a14:m>
                <a:r>
                  <a:rPr lang="en-US" b="0" dirty="0">
                    <a:latin typeface="+mn-lt"/>
                  </a:rPr>
                  <a:t> is assumed to be normal.</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1891"/>
                </a:stretch>
              </a:blipFill>
            </p:spPr>
            <p:txBody>
              <a:bodyPr/>
              <a:lstStyle/>
              <a:p>
                <a:r>
                  <a:rPr lang="en-US">
                    <a:noFill/>
                  </a:rPr>
                  <a:t> </a:t>
                </a:r>
              </a:p>
            </p:txBody>
          </p:sp>
        </mc:Fallback>
      </mc:AlternateContent>
    </p:spTree>
    <p:extLst>
      <p:ext uri="{BB962C8B-B14F-4D97-AF65-F5344CB8AC3E}">
        <p14:creationId xmlns:p14="http://schemas.microsoft.com/office/powerpoint/2010/main" val="24088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- 8</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Comparative Performance of the LSM</a:t>
                </a:r>
                <a:r>
                  <a:rPr lang="en-US" dirty="0"/>
                  <a:t>:</a:t>
                </a:r>
                <a:r>
                  <a:rPr lang="en-US" b="0" dirty="0">
                    <a:latin typeface="+mn-lt"/>
                  </a:rPr>
                  <a:t> It is observed that the LSM method performs well compared to the more sophisticated kernel methods such as Nadaraya-Watson, which is used in Andersen, Pykhtin, and Sokol (2017a), and it has the advantage of being parameter free and cheaper from a computational stand-point.</a:t>
                </a:r>
              </a:p>
              <a:p>
                <a:pPr marL="285750" lvl="0" indent="-285750">
                  <a:lnSpc>
                    <a:spcPct val="150000"/>
                  </a:lnSpc>
                  <a:buFont typeface="Wingdings" panose="05000000000000000000" pitchFamily="2" charset="2"/>
                  <a:buChar char="v"/>
                </a:pPr>
                <a:r>
                  <a:rPr lang="en-US" u="sng" dirty="0"/>
                  <a:t>Applying </a:t>
                </a:r>
                <a14:m>
                  <m:oMath xmlns:m="http://schemas.openxmlformats.org/officeDocument/2006/math">
                    <m:r>
                      <a:rPr lang="en-US" i="1" u="sng">
                        <a:latin typeface="Cambria Math"/>
                      </a:rPr>
                      <m:t>𝑡</m:t>
                    </m:r>
                    <m:r>
                      <a:rPr lang="en-US" i="1" u="sng">
                        <a:latin typeface="Cambria Math"/>
                      </a:rPr>
                      <m:t>=0, </m:t>
                    </m:r>
                    <m:r>
                      <a:rPr lang="en-US" i="1" u="sng">
                        <a:latin typeface="Cambria Math"/>
                      </a:rPr>
                      <m:t>𝑀𝑃𝑜𝑅</m:t>
                    </m:r>
                  </m:oMath>
                </a14:m>
                <a:r>
                  <a:rPr lang="en-US" u="sng" dirty="0"/>
                  <a:t>  and SIMM Reconcilers</a:t>
                </a:r>
                <a:r>
                  <a:rPr lang="en-US" dirty="0"/>
                  <a:t>:</a:t>
                </a:r>
                <a:r>
                  <a:rPr lang="en-US" b="0" dirty="0">
                    <a:latin typeface="+mn-lt"/>
                  </a:rPr>
                  <a:t> The next step accounts for the</a:t>
                </a:r>
              </a:p>
              <a:p>
                <a:pPr>
                  <a:lnSpc>
                    <a:spcPct val="150000"/>
                  </a:lnSpc>
                </a:pPr>
                <a:r>
                  <a:rPr lang="en-US" b="0" dirty="0">
                    <a:latin typeface="+mn-lt"/>
                  </a:rPr>
                  <a:t> </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𝑡</m:t>
                      </m:r>
                      <m:r>
                        <a:rPr lang="en-US" b="0" i="1">
                          <a:latin typeface="Cambria Math"/>
                        </a:rPr>
                        <m:t>=0</m:t>
                      </m:r>
                    </m:oMath>
                  </m:oMathPara>
                </a14:m>
                <a:endParaRPr lang="en-US" b="0" dirty="0">
                  <a:latin typeface="+mn-lt"/>
                </a:endParaRPr>
              </a:p>
              <a:p>
                <a:pPr>
                  <a:lnSpc>
                    <a:spcPct val="150000"/>
                  </a:lnSpc>
                </a:pPr>
                <a:r>
                  <a:rPr lang="en-US" b="0" dirty="0">
                    <a:latin typeface="+mn-lt"/>
                  </a:rPr>
                  <a:t> </a:t>
                </a:r>
              </a:p>
              <a:p>
                <a:pPr marL="246062" lvl="2" indent="0">
                  <a:lnSpc>
                    <a:spcPct val="150000"/>
                  </a:lnSpc>
                  <a:buNone/>
                </a:pPr>
                <a:r>
                  <a:rPr lang="en-US" b="0" dirty="0">
                    <a:latin typeface="+mn-lt"/>
                  </a:rPr>
                  <a:t>reconciliation as well as the mismatch between SIMM and the exposure model calibrations – see the corresponding items above.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291"/>
                </a:stretch>
              </a:blipFill>
            </p:spPr>
            <p:txBody>
              <a:bodyPr/>
              <a:lstStyle/>
              <a:p>
                <a:r>
                  <a:rPr lang="en-US">
                    <a:noFill/>
                  </a:rPr>
                  <a:t> </a:t>
                </a:r>
              </a:p>
            </p:txBody>
          </p:sp>
        </mc:Fallback>
      </mc:AlternateContent>
    </p:spTree>
    <p:extLst>
      <p:ext uri="{BB962C8B-B14F-4D97-AF65-F5344CB8AC3E}">
        <p14:creationId xmlns:p14="http://schemas.microsoft.com/office/powerpoint/2010/main" val="422010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- 9</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De-normalizing using IM Scaling Parameters</a:t>
                </a:r>
                <a:r>
                  <a:rPr lang="en-US" dirty="0"/>
                  <a:t>:</a:t>
                </a:r>
                <a:r>
                  <a:rPr lang="en-US" b="0" dirty="0">
                    <a:latin typeface="+mn-lt"/>
                  </a:rPr>
                  <a:t> These issues can be tackled by scaling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r>
                          <a:rPr lang="en-US" b="0" i="1">
                            <a:latin typeface="Cambria Math"/>
                          </a:rPr>
                          <m:t>,  </m:t>
                        </m:r>
                        <m:r>
                          <a:rPr lang="en-US" b="0" i="1">
                            <a:latin typeface="Cambria Math"/>
                          </a:rPr>
                          <m:t>𝑈</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oMath>
                </a14:m>
                <a:r>
                  <a:rPr lang="en-US" b="0" dirty="0">
                    <a:latin typeface="+mn-lt"/>
                  </a:rPr>
                  <a:t> with suitable normalization functions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m:t>
                      </m:r>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r>
                            <a:rPr lang="en-US" b="0" i="1">
                              <a:latin typeface="Cambria Math"/>
                            </a:rPr>
                            <m:t>,  </m:t>
                          </m:r>
                          <m:r>
                            <a:rPr lang="en-US" b="0" i="1">
                              <a:latin typeface="Cambria Math"/>
                            </a:rPr>
                            <m:t>𝑈</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oMath>
                  </m:oMathPara>
                </a14:m>
                <a:endParaRPr lang="en-US" b="0" dirty="0">
                  <a:latin typeface="+mn-lt"/>
                </a:endParaRP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d>
                        <m:dPr>
                          <m:begChr m:val="["/>
                          <m:endChr m:val="]"/>
                          <m:ctrlPr>
                            <a:rPr lang="en-US" b="0" i="1">
                              <a:latin typeface="Cambria Math" panose="02040503050406030204" pitchFamily="18" charset="0"/>
                            </a:rPr>
                          </m:ctrlPr>
                        </m:dPr>
                        <m:e>
                          <m:r>
                            <a:rPr lang="en-US" b="0" i="1">
                              <a:latin typeface="Cambria Math"/>
                            </a:rPr>
                            <m:t>1−</m:t>
                          </m:r>
                          <m:sSub>
                            <m:sSubPr>
                              <m:ctrlPr>
                                <a:rPr lang="en-US" b="0" i="1">
                                  <a:latin typeface="Cambria Math" panose="02040503050406030204" pitchFamily="18" charset="0"/>
                                </a:rPr>
                              </m:ctrlPr>
                            </m:sSubPr>
                            <m:e>
                              <m:r>
                                <a:rPr lang="en-US" b="0" i="1">
                                  <a:latin typeface="Cambria Math"/>
                                </a:rPr>
                                <m:t>h</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e>
                      </m:d>
                      <m:r>
                        <a:rPr lang="en-US" b="0" i="1">
                          <a:latin typeface="Cambria Math"/>
                        </a:rPr>
                        <m:t>×</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r>
                                <a:rPr lang="en-US" b="0" i="1">
                                  <a:latin typeface="Cambria Math"/>
                                </a:rPr>
                                <m:t>10 </m:t>
                              </m:r>
                              <m:r>
                                <a:rPr lang="en-US" b="0" i="1">
                                  <a:latin typeface="Cambria Math"/>
                                </a:rPr>
                                <m:t>𝐵𝐷</m:t>
                              </m:r>
                            </m:num>
                            <m:den>
                              <m:r>
                                <a:rPr lang="en-US" b="0" i="1">
                                  <a:latin typeface="Cambria Math"/>
                                </a:rPr>
                                <m:t>𝑀𝑃𝑜𝑅</m:t>
                              </m:r>
                            </m:den>
                          </m:f>
                        </m:e>
                      </m:rad>
                      <m:r>
                        <a:rPr lang="en-US" b="0" i="1">
                          <a:latin typeface="Cambria Math"/>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sub>
                          </m:sSub>
                          <m:r>
                            <a:rPr lang="en-US" b="0" i="1">
                              <a:latin typeface="Cambria Math"/>
                            </a:rPr>
                            <m: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0</m:t>
                                  </m:r>
                                </m:sub>
                              </m:sSub>
                              <m:r>
                                <a:rPr lang="en-US" b="0" i="1">
                                  <a:latin typeface="Cambria Math"/>
                                </a:rPr>
                                <m:t>−</m:t>
                              </m:r>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sub>
                              </m:sSub>
                            </m:e>
                          </m:d>
                          <m:sSup>
                            <m:sSupPr>
                              <m:ctrlPr>
                                <a:rPr lang="en-US" b="0" i="1">
                                  <a:latin typeface="Cambria Math" panose="02040503050406030204" pitchFamily="18" charset="0"/>
                                </a:rPr>
                              </m:ctrlPr>
                            </m:sSupPr>
                            <m:e>
                              <m:r>
                                <a:rPr lang="en-US" b="0" i="1">
                                  <a:latin typeface="Cambria Math"/>
                                </a:rPr>
                                <m:t>𝑒</m:t>
                              </m:r>
                            </m:e>
                            <m:sup>
                              <m:r>
                                <a:rPr lang="en-US" b="0" i="1">
                                  <a:latin typeface="Cambria Math"/>
                                </a:rPr>
                                <m:t>−</m:t>
                              </m:r>
                              <m:sSub>
                                <m:sSubPr>
                                  <m:ctrlPr>
                                    <a:rPr lang="en-US" b="0" i="1">
                                      <a:latin typeface="Cambria Math" panose="02040503050406030204" pitchFamily="18" charset="0"/>
                                    </a:rPr>
                                  </m:ctrlPr>
                                </m:sSubPr>
                                <m:e>
                                  <m:r>
                                    <a:rPr lang="en-US" b="0" i="1">
                                      <a:latin typeface="Cambria Math"/>
                                    </a:rPr>
                                    <m:t>𝛽</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𝑡</m:t>
                              </m:r>
                            </m:sup>
                          </m:sSup>
                        </m:e>
                      </m:d>
                    </m:oMath>
                  </m:oMathPara>
                </a14:m>
                <a:endParaRPr lang="en-US" b="0" dirty="0">
                  <a:latin typeface="+mn-lt"/>
                </a:endParaRP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0</m:t>
                          </m:r>
                        </m:sub>
                      </m:sSub>
                      <m:r>
                        <a:rPr lang="en-US" b="0" i="1">
                          <a:latin typeface="Cambria Math"/>
                        </a:rPr>
                        <m:t>=</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r>
                                <a:rPr lang="en-US" b="0" i="1">
                                  <a:latin typeface="Cambria Math"/>
                                </a:rPr>
                                <m:t>𝑀𝑃𝑜𝑅</m:t>
                              </m:r>
                            </m:num>
                            <m:den>
                              <m:r>
                                <a:rPr lang="en-US" b="0" i="1">
                                  <a:latin typeface="Cambria Math"/>
                                </a:rPr>
                                <m:t>10 </m:t>
                              </m:r>
                              <m:r>
                                <a:rPr lang="en-US" b="0" i="1">
                                  <a:latin typeface="Cambria Math"/>
                                </a:rPr>
                                <m:t>𝐵𝐷</m:t>
                              </m:r>
                            </m:den>
                          </m:f>
                        </m:e>
                      </m:rad>
                      <m:r>
                        <a:rPr lang="en-US" b="0" i="1">
                          <a:latin typeface="Cambria Math"/>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0" i="1">
                                  <a:latin typeface="Cambria Math"/>
                                </a:rPr>
                                <m:t>𝐼𝑀𝑅</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r>
                                <a:rPr lang="en-US" b="0" i="1">
                                  <a:latin typeface="Cambria Math"/>
                                </a:rPr>
                                <m:t>𝑆𝐼𝑀𝑀</m:t>
                              </m:r>
                            </m:sub>
                          </m:sSub>
                          <m:d>
                            <m:dPr>
                              <m:ctrlPr>
                                <a:rPr lang="en-US" b="0" i="1">
                                  <a:latin typeface="Cambria Math" panose="02040503050406030204" pitchFamily="18" charset="0"/>
                                </a:rPr>
                              </m:ctrlPr>
                            </m:dPr>
                            <m:e>
                              <m:r>
                                <a:rPr lang="en-US" b="0" i="1">
                                  <a:latin typeface="Cambria Math"/>
                                </a:rPr>
                                <m:t>𝑡</m:t>
                              </m:r>
                              <m:r>
                                <a:rPr lang="en-US" b="0" i="1">
                                  <a:latin typeface="Cambria Math"/>
                                </a:rPr>
                                <m:t>=0</m:t>
                              </m:r>
                            </m:e>
                          </m:d>
                        </m:num>
                        <m:den>
                          <m:r>
                            <a:rPr lang="en-US" b="0" i="1">
                              <a:latin typeface="Cambria Math"/>
                            </a:rPr>
                            <m:t>𝑞</m:t>
                          </m:r>
                          <m:d>
                            <m:dPr>
                              <m:ctrlPr>
                                <a:rPr lang="en-US" b="0" i="1">
                                  <a:latin typeface="Cambria Math" panose="02040503050406030204" pitchFamily="18" charset="0"/>
                                </a:rPr>
                              </m:ctrlPr>
                            </m:dPr>
                            <m:e>
                              <m:f>
                                <m:fPr>
                                  <m:type m:val="lin"/>
                                  <m:ctrlPr>
                                    <a:rPr lang="en-US" b="0" i="1">
                                      <a:latin typeface="Cambria Math" panose="02040503050406030204" pitchFamily="18" charset="0"/>
                                    </a:rPr>
                                  </m:ctrlPr>
                                </m:fPr>
                                <m:num>
                                  <m:r>
                                    <a:rPr lang="en-US" b="0" i="1">
                                      <a:latin typeface="Cambria Math"/>
                                    </a:rPr>
                                    <m:t>0.99</m:t>
                                  </m:r>
                                </m:num>
                                <m:den>
                                  <m:r>
                                    <a:rPr lang="en-US" b="0" i="1">
                                      <a:latin typeface="Cambria Math"/>
                                    </a:rPr>
                                    <m:t>0.01</m:t>
                                  </m:r>
                                </m:den>
                              </m:f>
                              <m:r>
                                <a:rPr lang="en-US" b="0" i="1">
                                  <a:latin typeface="Cambria Math"/>
                                </a:rPr>
                                <m:t>, ∆</m:t>
                              </m:r>
                              <m:r>
                                <a:rPr lang="en-US" b="0" i="1">
                                  <a:latin typeface="Cambria Math"/>
                                </a:rPr>
                                <m:t>𝑀𝑇𝑀</m:t>
                              </m:r>
                              <m:d>
                                <m:dPr>
                                  <m:ctrlPr>
                                    <a:rPr lang="en-US" b="0" i="1">
                                      <a:latin typeface="Cambria Math" panose="02040503050406030204" pitchFamily="18" charset="0"/>
                                    </a:rPr>
                                  </m:ctrlPr>
                                </m:dPr>
                                <m:e>
                                  <m:r>
                                    <a:rPr lang="en-US" b="0" i="1">
                                      <a:latin typeface="Cambria Math"/>
                                    </a:rPr>
                                    <m:t>0, </m:t>
                                  </m:r>
                                  <m:r>
                                    <a:rPr lang="en-US" b="0" i="1">
                                      <a:latin typeface="Cambria Math"/>
                                    </a:rPr>
                                    <m:t>𝑀𝑃𝑜𝑅</m:t>
                                  </m:r>
                                </m:e>
                              </m:d>
                            </m:e>
                          </m:d>
                        </m:den>
                      </m:f>
                    </m:oMath>
                  </m:oMathPara>
                </a14:m>
                <a:endParaRPr lang="en-US" b="0" dirty="0">
                  <a:latin typeface="+mn-lt"/>
                </a:endParaRP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a:stretch>
              </a:blipFill>
            </p:spPr>
            <p:txBody>
              <a:bodyPr/>
              <a:lstStyle/>
              <a:p>
                <a:r>
                  <a:rPr lang="en-US">
                    <a:noFill/>
                  </a:rPr>
                  <a:t> </a:t>
                </a:r>
              </a:p>
            </p:txBody>
          </p:sp>
        </mc:Fallback>
      </mc:AlternateContent>
    </p:spTree>
    <p:extLst>
      <p:ext uri="{BB962C8B-B14F-4D97-AF65-F5344CB8AC3E}">
        <p14:creationId xmlns:p14="http://schemas.microsoft.com/office/powerpoint/2010/main" val="15592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- 10</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Differential Calibration for  Posted/Received IM</a:t>
                </a:r>
                <a:r>
                  <a:rPr lang="en-US" dirty="0"/>
                  <a:t>:</a:t>
                </a:r>
                <a:r>
                  <a:rPr lang="en-US" b="0" dirty="0">
                    <a:latin typeface="+mn-lt"/>
                  </a:rPr>
                  <a:t> In</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d>
                        <m:dPr>
                          <m:begChr m:val="["/>
                          <m:endChr m:val="]"/>
                          <m:ctrlPr>
                            <a:rPr lang="en-US" b="0" i="1">
                              <a:latin typeface="Cambria Math" panose="02040503050406030204" pitchFamily="18" charset="0"/>
                            </a:rPr>
                          </m:ctrlPr>
                        </m:dPr>
                        <m:e>
                          <m:r>
                            <a:rPr lang="en-US" b="0" i="1">
                              <a:latin typeface="Cambria Math"/>
                            </a:rPr>
                            <m:t>1−</m:t>
                          </m:r>
                          <m:sSub>
                            <m:sSubPr>
                              <m:ctrlPr>
                                <a:rPr lang="en-US" b="0" i="1">
                                  <a:latin typeface="Cambria Math" panose="02040503050406030204" pitchFamily="18" charset="0"/>
                                </a:rPr>
                              </m:ctrlPr>
                            </m:sSubPr>
                            <m:e>
                              <m:r>
                                <a:rPr lang="en-US" b="0" i="1">
                                  <a:latin typeface="Cambria Math"/>
                                </a:rPr>
                                <m:t>h</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e>
                      </m:d>
                      <m:r>
                        <a:rPr lang="en-US" b="0" i="1">
                          <a:latin typeface="Cambria Math"/>
                        </a:rPr>
                        <m:t>×</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r>
                                <a:rPr lang="en-US" b="0" i="1">
                                  <a:latin typeface="Cambria Math"/>
                                </a:rPr>
                                <m:t>10 </m:t>
                              </m:r>
                              <m:r>
                                <a:rPr lang="en-US" b="0" i="1">
                                  <a:latin typeface="Cambria Math"/>
                                </a:rPr>
                                <m:t>𝐵𝐷</m:t>
                              </m:r>
                            </m:num>
                            <m:den>
                              <m:r>
                                <a:rPr lang="en-US" b="0" i="1">
                                  <a:latin typeface="Cambria Math"/>
                                </a:rPr>
                                <m:t>𝑀𝑃𝑜𝑅</m:t>
                              </m:r>
                            </m:den>
                          </m:f>
                        </m:e>
                      </m:rad>
                      <m:r>
                        <a:rPr lang="en-US" b="0" i="1">
                          <a:latin typeface="Cambria Math"/>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sub>
                          </m:sSub>
                          <m:r>
                            <a:rPr lang="en-US" b="0" i="1">
                              <a:latin typeface="Cambria Math"/>
                            </a:rPr>
                            <m: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0</m:t>
                                  </m:r>
                                </m:sub>
                              </m:sSub>
                              <m:r>
                                <a:rPr lang="en-US" b="0" i="1">
                                  <a:latin typeface="Cambria Math"/>
                                </a:rPr>
                                <m:t>−</m:t>
                              </m:r>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sub>
                              </m:sSub>
                            </m:e>
                          </m:d>
                          <m:sSup>
                            <m:sSupPr>
                              <m:ctrlPr>
                                <a:rPr lang="en-US" b="0" i="1">
                                  <a:latin typeface="Cambria Math" panose="02040503050406030204" pitchFamily="18" charset="0"/>
                                </a:rPr>
                              </m:ctrlPr>
                            </m:sSupPr>
                            <m:e>
                              <m:r>
                                <a:rPr lang="en-US" b="0" i="1">
                                  <a:latin typeface="Cambria Math"/>
                                </a:rPr>
                                <m:t>𝑒</m:t>
                              </m:r>
                            </m:e>
                            <m:sup>
                              <m:r>
                                <a:rPr lang="en-US" b="0" i="1">
                                  <a:latin typeface="Cambria Math"/>
                                </a:rPr>
                                <m:t>−</m:t>
                              </m:r>
                              <m:sSub>
                                <m:sSubPr>
                                  <m:ctrlPr>
                                    <a:rPr lang="en-US" b="0" i="1">
                                      <a:latin typeface="Cambria Math" panose="02040503050406030204" pitchFamily="18" charset="0"/>
                                    </a:rPr>
                                  </m:ctrlPr>
                                </m:sSubPr>
                                <m:e>
                                  <m:r>
                                    <a:rPr lang="en-US" b="0" i="1">
                                      <a:latin typeface="Cambria Math"/>
                                    </a:rPr>
                                    <m:t>𝛽</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𝑡</m:t>
                              </m:r>
                            </m:sup>
                          </m:sSup>
                        </m:e>
                      </m:d>
                    </m:oMath>
                  </m:oMathPara>
                </a14:m>
                <a:endParaRPr lang="en-US" b="0" dirty="0">
                  <a:latin typeface="+mn-lt"/>
                </a:endParaRP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𝛽</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&gt;0</m:t>
                      </m:r>
                    </m:oMath>
                  </m:oMathPara>
                </a14:m>
                <a:endParaRPr lang="en-US" b="0" dirty="0">
                  <a:latin typeface="+mn-lt"/>
                </a:endParaRPr>
              </a:p>
              <a:p>
                <a:pPr marL="246062" lvl="2" indent="0">
                  <a:lnSpc>
                    <a:spcPct val="150000"/>
                  </a:lnSpc>
                  <a:buNone/>
                </a:pPr>
                <a:r>
                  <a:rPr lang="en-US" b="0" dirty="0">
                    <a:latin typeface="+mn-lt"/>
                  </a:rPr>
                  <a:t>and</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h</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&lt;1</m:t>
                      </m:r>
                    </m:oMath>
                  </m:oMathPara>
                </a14:m>
                <a:endParaRPr lang="en-US" b="0" dirty="0">
                  <a:latin typeface="+mn-lt"/>
                </a:endParaRPr>
              </a:p>
              <a:p>
                <a:pPr marL="246062" lvl="2" indent="0">
                  <a:lnSpc>
                    <a:spcPct val="150000"/>
                  </a:lnSpc>
                  <a:buNone/>
                </a:pPr>
                <a:r>
                  <a:rPr lang="en-US" b="0" dirty="0">
                    <a:latin typeface="+mn-lt"/>
                  </a:rPr>
                  <a:t>with</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h</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r>
                            <a:rPr lang="en-US" b="0" i="1">
                              <a:latin typeface="Cambria Math"/>
                            </a:rPr>
                            <m:t>=0</m:t>
                          </m:r>
                        </m:e>
                      </m:d>
                      <m:r>
                        <a:rPr lang="en-US" b="0" i="1">
                          <a:latin typeface="Cambria Math"/>
                        </a:rPr>
                        <m:t>=0</m:t>
                      </m:r>
                    </m:oMath>
                  </m:oMathPara>
                </a14:m>
                <a:endParaRPr lang="en-US" b="0" dirty="0">
                  <a:latin typeface="+mn-lt"/>
                </a:endParaRPr>
              </a:p>
              <a:p>
                <a:pPr>
                  <a:lnSpc>
                    <a:spcPct val="150000"/>
                  </a:lnSpc>
                </a:pPr>
                <a:r>
                  <a:rPr lang="en-US" b="0" dirty="0">
                    <a:latin typeface="+mn-lt"/>
                  </a:rPr>
                  <a:t> </a:t>
                </a:r>
              </a:p>
              <a:p>
                <a:pPr marL="246062" lvl="2" indent="0">
                  <a:lnSpc>
                    <a:spcPct val="150000"/>
                  </a:lnSpc>
                  <a:buNone/>
                </a:pPr>
                <a:r>
                  <a:rPr lang="en-US" b="0" dirty="0">
                    <a:latin typeface="+mn-lt"/>
                  </a:rPr>
                  <a:t>are four functions to be calibrated – two for received and two for posted IM’s.</a:t>
                </a:r>
              </a:p>
              <a:p>
                <a:pPr lvl="2">
                  <a:lnSpc>
                    <a:spcPct val="150000"/>
                  </a:lnSpc>
                  <a:buFont typeface="Wingdings" panose="05000000000000000000" pitchFamily="2" charset="2"/>
                  <a:buChar char="q"/>
                </a:pPr>
                <a:r>
                  <a:rPr lang="en-US" b="0" dirty="0">
                    <a:latin typeface="+mn-lt"/>
                  </a:rPr>
                  <a:t>As will become clearer later in this chapter, the model calibration generally differs for received and posted DIM models.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1091"/>
                </a:stretch>
              </a:blipFill>
            </p:spPr>
            <p:txBody>
              <a:bodyPr/>
              <a:lstStyle/>
              <a:p>
                <a:r>
                  <a:rPr lang="en-US">
                    <a:noFill/>
                  </a:rPr>
                  <a:t> </a:t>
                </a:r>
              </a:p>
            </p:txBody>
          </p:sp>
        </mc:Fallback>
      </mc:AlternateContent>
    </p:spTree>
    <p:extLst>
      <p:ext uri="{BB962C8B-B14F-4D97-AF65-F5344CB8AC3E}">
        <p14:creationId xmlns:p14="http://schemas.microsoft.com/office/powerpoint/2010/main" val="4289426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- 11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Scaling IM using RFE MPoR</a:t>
                </a:r>
                <a:r>
                  <a:rPr lang="en-US" dirty="0"/>
                  <a:t>:</a:t>
                </a:r>
                <a:r>
                  <a:rPr lang="en-US" b="0" dirty="0">
                    <a:latin typeface="+mn-lt"/>
                  </a:rPr>
                  <a:t> In</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m:t>
                      </m:r>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r>
                            <a:rPr lang="en-US" b="0" i="1">
                              <a:latin typeface="Cambria Math"/>
                            </a:rPr>
                            <m:t>,  </m:t>
                          </m:r>
                          <m:r>
                            <a:rPr lang="en-US" b="0" i="1">
                              <a:latin typeface="Cambria Math"/>
                            </a:rPr>
                            <m:t>𝑈</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oMath>
                  </m:oMathPara>
                </a14:m>
                <a:endParaRPr lang="en-US" b="0" dirty="0">
                  <a:latin typeface="+mn-lt"/>
                </a:endParaRP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d>
                        <m:dPr>
                          <m:begChr m:val="["/>
                          <m:endChr m:val="]"/>
                          <m:ctrlPr>
                            <a:rPr lang="en-US" b="0" i="1">
                              <a:latin typeface="Cambria Math" panose="02040503050406030204" pitchFamily="18" charset="0"/>
                            </a:rPr>
                          </m:ctrlPr>
                        </m:dPr>
                        <m:e>
                          <m:r>
                            <a:rPr lang="en-US" b="0" i="1">
                              <a:latin typeface="Cambria Math"/>
                            </a:rPr>
                            <m:t>1−</m:t>
                          </m:r>
                          <m:sSub>
                            <m:sSubPr>
                              <m:ctrlPr>
                                <a:rPr lang="en-US" b="0" i="1">
                                  <a:latin typeface="Cambria Math" panose="02040503050406030204" pitchFamily="18" charset="0"/>
                                </a:rPr>
                              </m:ctrlPr>
                            </m:sSubPr>
                            <m:e>
                              <m:r>
                                <a:rPr lang="en-US" b="0" i="1">
                                  <a:latin typeface="Cambria Math"/>
                                </a:rPr>
                                <m:t>h</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e>
                      </m:d>
                      <m:r>
                        <a:rPr lang="en-US" b="0" i="1">
                          <a:latin typeface="Cambria Math"/>
                        </a:rPr>
                        <m:t>×</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r>
                                <a:rPr lang="en-US" b="0" i="1">
                                  <a:latin typeface="Cambria Math"/>
                                </a:rPr>
                                <m:t>10 </m:t>
                              </m:r>
                              <m:r>
                                <a:rPr lang="en-US" b="0" i="1">
                                  <a:latin typeface="Cambria Math"/>
                                </a:rPr>
                                <m:t>𝐵𝐷</m:t>
                              </m:r>
                            </m:num>
                            <m:den>
                              <m:r>
                                <a:rPr lang="en-US" b="0" i="1">
                                  <a:latin typeface="Cambria Math"/>
                                </a:rPr>
                                <m:t>𝑀𝑃𝑜𝑅</m:t>
                              </m:r>
                            </m:den>
                          </m:f>
                        </m:e>
                      </m:rad>
                      <m:r>
                        <a:rPr lang="en-US" b="0" i="1">
                          <a:latin typeface="Cambria Math"/>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sub>
                          </m:sSub>
                          <m:r>
                            <a:rPr lang="en-US" b="0" i="1">
                              <a:latin typeface="Cambria Math"/>
                            </a:rPr>
                            <m: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0</m:t>
                                  </m:r>
                                </m:sub>
                              </m:sSub>
                              <m:r>
                                <a:rPr lang="en-US" b="0" i="1">
                                  <a:latin typeface="Cambria Math"/>
                                </a:rPr>
                                <m:t>−</m:t>
                              </m:r>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sub>
                              </m:sSub>
                            </m:e>
                          </m:d>
                          <m:sSup>
                            <m:sSupPr>
                              <m:ctrlPr>
                                <a:rPr lang="en-US" b="0" i="1">
                                  <a:latin typeface="Cambria Math" panose="02040503050406030204" pitchFamily="18" charset="0"/>
                                </a:rPr>
                              </m:ctrlPr>
                            </m:sSupPr>
                            <m:e>
                              <m:r>
                                <a:rPr lang="en-US" b="0" i="1">
                                  <a:latin typeface="Cambria Math"/>
                                </a:rPr>
                                <m:t>𝑒</m:t>
                              </m:r>
                            </m:e>
                            <m:sup>
                              <m:r>
                                <a:rPr lang="en-US" b="0" i="1">
                                  <a:latin typeface="Cambria Math"/>
                                </a:rPr>
                                <m:t>−</m:t>
                              </m:r>
                              <m:sSub>
                                <m:sSubPr>
                                  <m:ctrlPr>
                                    <a:rPr lang="en-US" b="0" i="1">
                                      <a:latin typeface="Cambria Math" panose="02040503050406030204" pitchFamily="18" charset="0"/>
                                    </a:rPr>
                                  </m:ctrlPr>
                                </m:sSubPr>
                                <m:e>
                                  <m:r>
                                    <a:rPr lang="en-US" b="0" i="1">
                                      <a:latin typeface="Cambria Math"/>
                                    </a:rPr>
                                    <m:t>𝛽</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𝑡</m:t>
                              </m:r>
                            </m:sup>
                          </m:sSup>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14:m>
                  <m:oMath xmlns:m="http://schemas.openxmlformats.org/officeDocument/2006/math">
                    <m:r>
                      <a:rPr lang="en-US" b="0" i="1">
                        <a:latin typeface="Cambria Math"/>
                      </a:rPr>
                      <m:t>𝑀𝑃𝑜𝑅</m:t>
                    </m:r>
                  </m:oMath>
                </a14:m>
                <a:r>
                  <a:rPr lang="en-US" b="0" dirty="0">
                    <a:latin typeface="+mn-lt"/>
                  </a:rPr>
                  <a:t> indicates the </a:t>
                </a:r>
                <a14:m>
                  <m:oMath xmlns:m="http://schemas.openxmlformats.org/officeDocument/2006/math">
                    <m:r>
                      <a:rPr lang="en-US" b="0" i="1">
                        <a:latin typeface="Cambria Math"/>
                      </a:rPr>
                      <m:t>𝑀𝑃𝑜𝑅</m:t>
                    </m:r>
                  </m:oMath>
                </a14:m>
                <a:r>
                  <a:rPr lang="en-US" b="0" dirty="0">
                    <a:latin typeface="+mn-lt"/>
                  </a:rPr>
                  <a:t> relevant for the Basel III exposure.</a:t>
                </a:r>
              </a:p>
              <a:p>
                <a:pPr lvl="2">
                  <a:lnSpc>
                    <a:spcPct val="150000"/>
                  </a:lnSpc>
                  <a:buFont typeface="Wingdings" panose="05000000000000000000" pitchFamily="2" charset="2"/>
                  <a:buChar char="q"/>
                </a:pPr>
                <a:r>
                  <a:rPr lang="en-US" b="0" dirty="0">
                    <a:latin typeface="+mn-lt"/>
                  </a:rPr>
                  <a:t>The ratio of </a:t>
                </a:r>
                <a14:m>
                  <m:oMath xmlns:m="http://schemas.openxmlformats.org/officeDocument/2006/math">
                    <m:r>
                      <a:rPr lang="en-US" b="0" i="1">
                        <a:latin typeface="Cambria Math"/>
                      </a:rPr>
                      <m:t>𝑀𝑃𝑜𝑅</m:t>
                    </m:r>
                  </m:oMath>
                </a14:m>
                <a:r>
                  <a:rPr lang="en-US" b="0" dirty="0">
                    <a:latin typeface="+mn-lt"/>
                  </a:rPr>
                  <a:t> to </a:t>
                </a:r>
                <a14:m>
                  <m:oMath xmlns:m="http://schemas.openxmlformats.org/officeDocument/2006/math">
                    <m:r>
                      <a:rPr lang="en-US" b="0" i="1">
                        <a:latin typeface="Cambria Math"/>
                      </a:rPr>
                      <m:t>10 </m:t>
                    </m:r>
                    <m:r>
                      <a:rPr lang="en-US" b="0" i="1">
                        <a:latin typeface="Cambria Math"/>
                      </a:rPr>
                      <m:t>𝐵𝐷</m:t>
                    </m:r>
                  </m:oMath>
                </a14:m>
                <a:r>
                  <a:rPr lang="en-US" b="0" dirty="0">
                    <a:latin typeface="+mn-lt"/>
                  </a:rPr>
                  <a:t> accounts for the VM vs. IM margin period, and it is taken as a square root because the underlying models are typically Brownian, at least for short horizons.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a:stretch>
              </a:blipFill>
            </p:spPr>
            <p:txBody>
              <a:bodyPr/>
              <a:lstStyle/>
              <a:p>
                <a:r>
                  <a:rPr lang="en-US">
                    <a:noFill/>
                  </a:rPr>
                  <a:t> </a:t>
                </a:r>
              </a:p>
            </p:txBody>
          </p:sp>
        </mc:Fallback>
      </mc:AlternateContent>
    </p:spTree>
    <p:extLst>
      <p:ext uri="{BB962C8B-B14F-4D97-AF65-F5344CB8AC3E}">
        <p14:creationId xmlns:p14="http://schemas.microsoft.com/office/powerpoint/2010/main" val="284328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- 12</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Components of the </a:t>
                </a:r>
                <a14:m>
                  <m:oMath xmlns:m="http://schemas.openxmlformats.org/officeDocument/2006/math">
                    <m:sSub>
                      <m:sSubPr>
                        <m:ctrlPr>
                          <a:rPr lang="en-US" i="1" u="sng">
                            <a:latin typeface="Cambria Math" panose="02040503050406030204" pitchFamily="18" charset="0"/>
                          </a:rPr>
                        </m:ctrlPr>
                      </m:sSubPr>
                      <m:e>
                        <m:r>
                          <m:rPr>
                            <m:sty m:val="p"/>
                          </m:rPr>
                          <a:rPr lang="en-US" u="sng">
                            <a:latin typeface="Cambria Math"/>
                          </a:rPr>
                          <m:t>α</m:t>
                        </m:r>
                      </m:e>
                      <m:sub>
                        <m:f>
                          <m:fPr>
                            <m:type m:val="lin"/>
                            <m:ctrlPr>
                              <a:rPr lang="en-US" i="1" u="sng">
                                <a:latin typeface="Cambria Math" panose="02040503050406030204" pitchFamily="18" charset="0"/>
                              </a:rPr>
                            </m:ctrlPr>
                          </m:fPr>
                          <m:num>
                            <m:r>
                              <a:rPr lang="en-US" i="1" u="sng">
                                <a:latin typeface="Cambria Math"/>
                              </a:rPr>
                              <m:t>𝑅</m:t>
                            </m:r>
                          </m:num>
                          <m:den>
                            <m:r>
                              <a:rPr lang="en-US" i="1" u="sng">
                                <a:latin typeface="Cambria Math"/>
                              </a:rPr>
                              <m:t>𝑃</m:t>
                            </m:r>
                          </m:den>
                        </m:f>
                      </m:sub>
                    </m:sSub>
                    <m:d>
                      <m:dPr>
                        <m:ctrlPr>
                          <a:rPr lang="en-US" i="1" u="sng">
                            <a:latin typeface="Cambria Math" panose="02040503050406030204" pitchFamily="18" charset="0"/>
                          </a:rPr>
                        </m:ctrlPr>
                      </m:dPr>
                      <m:e>
                        <m:r>
                          <a:rPr lang="en-US" i="1" u="sng">
                            <a:latin typeface="Cambria Math"/>
                          </a:rPr>
                          <m:t>𝑡</m:t>
                        </m:r>
                      </m:e>
                    </m:d>
                  </m:oMath>
                </a14:m>
                <a:r>
                  <a:rPr lang="en-US" u="sng" dirty="0"/>
                  <a:t> Term</a:t>
                </a:r>
                <a:r>
                  <a:rPr lang="en-US" dirty="0"/>
                  <a:t>:</a:t>
                </a:r>
                <a:r>
                  <a:rPr lang="en-US" b="0" dirty="0">
                    <a:latin typeface="+mn-lt"/>
                  </a:rPr>
                  <a:t> In</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0</m:t>
                          </m:r>
                        </m:sub>
                      </m:sSub>
                      <m:r>
                        <a:rPr lang="en-US" b="0" i="1">
                          <a:latin typeface="Cambria Math"/>
                        </a:rPr>
                        <m:t>=</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r>
                                <a:rPr lang="en-US" b="0" i="1">
                                  <a:latin typeface="Cambria Math"/>
                                </a:rPr>
                                <m:t>𝑀𝑃𝑜𝑅</m:t>
                              </m:r>
                            </m:num>
                            <m:den>
                              <m:r>
                                <a:rPr lang="en-US" b="0" i="1">
                                  <a:latin typeface="Cambria Math"/>
                                </a:rPr>
                                <m:t>10 </m:t>
                              </m:r>
                              <m:r>
                                <a:rPr lang="en-US" b="0" i="1">
                                  <a:latin typeface="Cambria Math"/>
                                </a:rPr>
                                <m:t>𝐵𝐷</m:t>
                              </m:r>
                            </m:den>
                          </m:f>
                        </m:e>
                      </m:rad>
                      <m:r>
                        <a:rPr lang="en-US" b="0" i="1">
                          <a:latin typeface="Cambria Math"/>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0" i="1">
                                  <a:latin typeface="Cambria Math"/>
                                </a:rPr>
                                <m:t>𝐼𝑀𝑅</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r>
                                <a:rPr lang="en-US" b="0" i="1">
                                  <a:latin typeface="Cambria Math"/>
                                </a:rPr>
                                <m:t>𝑆𝐼𝑀𝑀</m:t>
                              </m:r>
                            </m:sub>
                          </m:sSub>
                          <m:d>
                            <m:dPr>
                              <m:ctrlPr>
                                <a:rPr lang="en-US" b="0" i="1">
                                  <a:latin typeface="Cambria Math" panose="02040503050406030204" pitchFamily="18" charset="0"/>
                                </a:rPr>
                              </m:ctrlPr>
                            </m:dPr>
                            <m:e>
                              <m:r>
                                <a:rPr lang="en-US" b="0" i="1">
                                  <a:latin typeface="Cambria Math"/>
                                </a:rPr>
                                <m:t>𝑡</m:t>
                              </m:r>
                              <m:r>
                                <a:rPr lang="en-US" b="0" i="1">
                                  <a:latin typeface="Cambria Math"/>
                                </a:rPr>
                                <m:t>=0</m:t>
                              </m:r>
                            </m:e>
                          </m:d>
                        </m:num>
                        <m:den>
                          <m:r>
                            <a:rPr lang="en-US" b="0" i="1">
                              <a:latin typeface="Cambria Math"/>
                            </a:rPr>
                            <m:t>𝑞</m:t>
                          </m:r>
                          <m:d>
                            <m:dPr>
                              <m:ctrlPr>
                                <a:rPr lang="en-US" b="0" i="1">
                                  <a:latin typeface="Cambria Math" panose="02040503050406030204" pitchFamily="18" charset="0"/>
                                </a:rPr>
                              </m:ctrlPr>
                            </m:dPr>
                            <m:e>
                              <m:f>
                                <m:fPr>
                                  <m:type m:val="lin"/>
                                  <m:ctrlPr>
                                    <a:rPr lang="en-US" b="0" i="1">
                                      <a:latin typeface="Cambria Math" panose="02040503050406030204" pitchFamily="18" charset="0"/>
                                    </a:rPr>
                                  </m:ctrlPr>
                                </m:fPr>
                                <m:num>
                                  <m:r>
                                    <a:rPr lang="en-US" b="0" i="1">
                                      <a:latin typeface="Cambria Math"/>
                                    </a:rPr>
                                    <m:t>0.99</m:t>
                                  </m:r>
                                </m:num>
                                <m:den>
                                  <m:r>
                                    <a:rPr lang="en-US" b="0" i="1">
                                      <a:latin typeface="Cambria Math"/>
                                    </a:rPr>
                                    <m:t>0.01</m:t>
                                  </m:r>
                                </m:den>
                              </m:f>
                              <m:r>
                                <a:rPr lang="en-US" b="0" i="1">
                                  <a:latin typeface="Cambria Math"/>
                                </a:rPr>
                                <m:t>, ∆</m:t>
                              </m:r>
                              <m:r>
                                <a:rPr lang="en-US" b="0" i="1">
                                  <a:latin typeface="Cambria Math"/>
                                </a:rPr>
                                <m:t>𝑀𝑇𝑀</m:t>
                              </m:r>
                              <m:d>
                                <m:dPr>
                                  <m:ctrlPr>
                                    <a:rPr lang="en-US" b="0" i="1">
                                      <a:latin typeface="Cambria Math" panose="02040503050406030204" pitchFamily="18" charset="0"/>
                                    </a:rPr>
                                  </m:ctrlPr>
                                </m:dPr>
                                <m:e>
                                  <m:r>
                                    <a:rPr lang="en-US" b="0" i="1">
                                      <a:latin typeface="Cambria Math"/>
                                    </a:rPr>
                                    <m:t>0, </m:t>
                                  </m:r>
                                  <m:r>
                                    <a:rPr lang="en-US" b="0" i="1">
                                      <a:latin typeface="Cambria Math"/>
                                    </a:rPr>
                                    <m:t>𝑀𝑃𝑜𝑅</m:t>
                                  </m:r>
                                </m:e>
                              </m:d>
                            </m:e>
                          </m:d>
                        </m:den>
                      </m:f>
                    </m:oMath>
                  </m:oMathPara>
                </a14:m>
                <a:endParaRPr lang="en-US" b="0" dirty="0">
                  <a:latin typeface="+mn-lt"/>
                </a:endParaRPr>
              </a:p>
              <a:p>
                <a:pPr>
                  <a:lnSpc>
                    <a:spcPct val="150000"/>
                  </a:lnSpc>
                </a:pPr>
                <a:endParaRPr lang="en-US" b="0" dirty="0">
                  <a:latin typeface="+mn-lt"/>
                </a:endParaRPr>
              </a:p>
              <a:p>
                <a:pPr marL="246062" lvl="2" indent="0">
                  <a:lnSpc>
                    <a:spcPct val="150000"/>
                  </a:lnSpc>
                  <a:buNone/>
                </a:pPr>
                <a14:m>
                  <m:oMath xmlns:m="http://schemas.openxmlformats.org/officeDocument/2006/math">
                    <m:sSub>
                      <m:sSubPr>
                        <m:ctrlPr>
                          <a:rPr lang="en-US" b="0" i="1">
                            <a:latin typeface="Cambria Math" panose="02040503050406030204" pitchFamily="18" charset="0"/>
                          </a:rPr>
                        </m:ctrlPr>
                      </m:sSubPr>
                      <m:e>
                        <m:r>
                          <a:rPr lang="en-US" b="0" i="1">
                            <a:latin typeface="Cambria Math"/>
                          </a:rPr>
                          <m:t>𝐼𝑀𝑅</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r>
                          <a:rPr lang="en-US" b="0" i="1">
                            <a:latin typeface="Cambria Math"/>
                          </a:rPr>
                          <m:t>𝑆𝐼𝑀𝑀</m:t>
                        </m:r>
                      </m:sub>
                    </m:sSub>
                    <m:d>
                      <m:dPr>
                        <m:ctrlPr>
                          <a:rPr lang="en-US" b="0" i="1">
                            <a:latin typeface="Cambria Math" panose="02040503050406030204" pitchFamily="18" charset="0"/>
                          </a:rPr>
                        </m:ctrlPr>
                      </m:dPr>
                      <m:e>
                        <m:r>
                          <a:rPr lang="en-US" b="0" i="1">
                            <a:latin typeface="Cambria Math"/>
                          </a:rPr>
                          <m:t>𝑡</m:t>
                        </m:r>
                        <m:r>
                          <a:rPr lang="en-US" b="0" i="1">
                            <a:latin typeface="Cambria Math"/>
                          </a:rPr>
                          <m:t>=0</m:t>
                        </m:r>
                      </m:e>
                    </m:d>
                  </m:oMath>
                </a14:m>
                <a:r>
                  <a:rPr lang="en-US" b="0" dirty="0">
                    <a:latin typeface="+mn-lt"/>
                  </a:rPr>
                  <a:t> are the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𝐼𝑀𝑅</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oMath>
                </a14:m>
                <a:r>
                  <a:rPr lang="en-US" b="0" dirty="0">
                    <a:latin typeface="+mn-lt"/>
                  </a:rPr>
                  <a:t> computed at</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𝑡</m:t>
                      </m:r>
                      <m:r>
                        <a:rPr lang="en-US" b="0" i="1">
                          <a:latin typeface="Cambria Math"/>
                        </a:rPr>
                        <m:t>=0</m:t>
                      </m:r>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using SIMM; </a:t>
                </a:r>
                <a14:m>
                  <m:oMath xmlns:m="http://schemas.openxmlformats.org/officeDocument/2006/math">
                    <m:r>
                      <a:rPr lang="en-US" b="0" i="1">
                        <a:latin typeface="Cambria Math"/>
                      </a:rPr>
                      <m:t>∆</m:t>
                    </m:r>
                    <m:r>
                      <a:rPr lang="en-US" b="0" i="1">
                        <a:latin typeface="Cambria Math"/>
                      </a:rPr>
                      <m:t>𝑀𝑇𝑀</m:t>
                    </m:r>
                    <m:d>
                      <m:dPr>
                        <m:ctrlPr>
                          <a:rPr lang="en-US" b="0" i="1">
                            <a:latin typeface="Cambria Math" panose="02040503050406030204" pitchFamily="18" charset="0"/>
                          </a:rPr>
                        </m:ctrlPr>
                      </m:dPr>
                      <m:e>
                        <m:r>
                          <a:rPr lang="en-US" b="0" i="1">
                            <a:latin typeface="Cambria Math"/>
                          </a:rPr>
                          <m:t>0, </m:t>
                        </m:r>
                        <m:r>
                          <a:rPr lang="en-US" b="0" i="1">
                            <a:latin typeface="Cambria Math"/>
                          </a:rPr>
                          <m:t>𝑀𝑃𝑜𝑅</m:t>
                        </m:r>
                      </m:e>
                    </m:d>
                  </m:oMath>
                </a14:m>
                <a:r>
                  <a:rPr lang="en-US" b="0" dirty="0">
                    <a:latin typeface="+mn-lt"/>
                  </a:rPr>
                  <a:t> is the distribution of the </a:t>
                </a:r>
                <a14:m>
                  <m:oMath xmlns:m="http://schemas.openxmlformats.org/officeDocument/2006/math">
                    <m:r>
                      <a:rPr lang="en-US" b="0" i="1">
                        <a:latin typeface="Cambria Math"/>
                      </a:rPr>
                      <m:t>𝑀𝑇𝑀</m:t>
                    </m:r>
                  </m:oMath>
                </a14:m>
                <a:r>
                  <a:rPr lang="en-US" b="0" dirty="0">
                    <a:latin typeface="+mn-lt"/>
                  </a:rPr>
                  <a:t> variations over the first </a:t>
                </a:r>
                <a14:m>
                  <m:oMath xmlns:m="http://schemas.openxmlformats.org/officeDocument/2006/math">
                    <m:r>
                      <a:rPr lang="en-US" b="0" i="1">
                        <a:latin typeface="Cambria Math"/>
                      </a:rPr>
                      <m:t>𝑀𝑃𝑜𝑅</m:t>
                    </m:r>
                  </m:oMath>
                </a14:m>
                <a:r>
                  <a:rPr lang="en-US" b="0" dirty="0">
                    <a:latin typeface="+mn-lt"/>
                  </a:rPr>
                  <a:t>; and </a:t>
                </a:r>
                <a14:m>
                  <m:oMath xmlns:m="http://schemas.openxmlformats.org/officeDocument/2006/math">
                    <m:r>
                      <a:rPr lang="en-US" b="0" i="1">
                        <a:latin typeface="Cambria Math"/>
                      </a:rPr>
                      <m:t>𝑞</m:t>
                    </m:r>
                    <m:d>
                      <m:dPr>
                        <m:ctrlPr>
                          <a:rPr lang="en-US" b="0" i="1">
                            <a:latin typeface="Cambria Math" panose="02040503050406030204" pitchFamily="18" charset="0"/>
                          </a:rPr>
                        </m:ctrlPr>
                      </m:dPr>
                      <m:e>
                        <m:r>
                          <a:rPr lang="en-US" b="0" i="1">
                            <a:latin typeface="Cambria Math"/>
                          </a:rPr>
                          <m:t>𝑥</m:t>
                        </m:r>
                        <m:r>
                          <a:rPr lang="en-US" b="0" i="1">
                            <a:latin typeface="Cambria Math"/>
                          </a:rPr>
                          <m:t>, </m:t>
                        </m:r>
                        <m:r>
                          <a:rPr lang="en-US" b="0" i="1">
                            <a:latin typeface="Cambria Math"/>
                          </a:rPr>
                          <m:t>𝑦</m:t>
                        </m:r>
                      </m:e>
                    </m:d>
                  </m:oMath>
                </a14:m>
                <a:r>
                  <a:rPr lang="en-US" b="0" dirty="0">
                    <a:latin typeface="+mn-lt"/>
                  </a:rPr>
                  <a:t> is a function that gives quantile </a:t>
                </a:r>
                <a14:m>
                  <m:oMath xmlns:m="http://schemas.openxmlformats.org/officeDocument/2006/math">
                    <m:r>
                      <a:rPr lang="en-US" b="0" i="1">
                        <a:latin typeface="Cambria Math"/>
                      </a:rPr>
                      <m:t>𝑥</m:t>
                    </m:r>
                  </m:oMath>
                </a14:m>
                <a:r>
                  <a:rPr lang="en-US" b="0" dirty="0">
                    <a:latin typeface="+mn-lt"/>
                  </a:rPr>
                  <a:t> for the distribution </a:t>
                </a:r>
                <a14:m>
                  <m:oMath xmlns:m="http://schemas.openxmlformats.org/officeDocument/2006/math">
                    <m:r>
                      <a:rPr lang="en-US" b="0" i="1">
                        <a:latin typeface="Cambria Math"/>
                      </a:rPr>
                      <m:t>𝑦</m:t>
                    </m:r>
                  </m:oMath>
                </a14:m>
                <a:r>
                  <a:rPr lang="en-US" b="0" dirty="0">
                    <a:latin typeface="+mn-lt"/>
                  </a:rPr>
                  <a:t>.</a:t>
                </a:r>
              </a:p>
              <a:p>
                <a:pPr marL="285750" lvl="0" indent="-285750">
                  <a:lnSpc>
                    <a:spcPct val="150000"/>
                  </a:lnSpc>
                  <a:buFont typeface="Wingdings" panose="05000000000000000000" pitchFamily="2" charset="2"/>
                  <a:buChar char="v"/>
                </a:pPr>
                <a:r>
                  <a:rPr lang="en-US" u="sng" dirty="0">
                    <a:latin typeface="+mn-lt"/>
                  </a:rPr>
                  <a:t> </a:t>
                </a:r>
                <a14:m>
                  <m:oMath xmlns:m="http://schemas.openxmlformats.org/officeDocument/2006/math">
                    <m:r>
                      <a:rPr lang="en-US" b="1" i="1" u="sng">
                        <a:latin typeface="Cambria Math"/>
                      </a:rPr>
                      <m:t>𝒕</m:t>
                    </m:r>
                    <m:r>
                      <a:rPr lang="en-US" b="1" i="1" u="sng">
                        <a:latin typeface="Cambria Math"/>
                      </a:rPr>
                      <m:t>=</m:t>
                    </m:r>
                    <m:r>
                      <a:rPr lang="en-US" b="1" i="1" u="sng">
                        <a:latin typeface="Cambria Math"/>
                      </a:rPr>
                      <m:t>𝟎</m:t>
                    </m:r>
                  </m:oMath>
                </a14:m>
                <a:r>
                  <a:rPr lang="en-US" u="sng" dirty="0">
                    <a:latin typeface="+mn-lt"/>
                  </a:rPr>
                  <a:t> chosen to match SIMM</a:t>
                </a:r>
                <a:r>
                  <a:rPr lang="en-US" b="0" dirty="0">
                    <a:latin typeface="+mn-lt"/>
                  </a:rPr>
                  <a:t>: The values of the normalization functions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at</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𝑡</m:t>
                      </m:r>
                      <m:r>
                        <a:rPr lang="en-US" b="0" i="1">
                          <a:latin typeface="Cambria Math"/>
                        </a:rPr>
                        <m:t>=0</m:t>
                      </m:r>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are chosen in order to reconcile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oMath>
                </a14:m>
                <a:r>
                  <a:rPr lang="en-US" b="0" dirty="0">
                    <a:latin typeface="+mn-lt"/>
                  </a:rPr>
                  <a:t> with the starting SIMM IMR.</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a:stretch>
              </a:blipFill>
            </p:spPr>
            <p:txBody>
              <a:bodyPr/>
              <a:lstStyle/>
              <a:p>
                <a:r>
                  <a:rPr lang="en-US">
                    <a:noFill/>
                  </a:rPr>
                  <a:t> </a:t>
                </a:r>
              </a:p>
            </p:txBody>
          </p:sp>
        </mc:Fallback>
      </mc:AlternateContent>
    </p:spTree>
    <p:extLst>
      <p:ext uri="{BB962C8B-B14F-4D97-AF65-F5344CB8AC3E}">
        <p14:creationId xmlns:p14="http://schemas.microsoft.com/office/powerpoint/2010/main" val="321245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- 13</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Mean-reverting Nature of the Volatility</a:t>
                </a:r>
                <a:r>
                  <a:rPr lang="en-US" dirty="0"/>
                  <a:t>:</a:t>
                </a:r>
                <a:r>
                  <a:rPr lang="en-US" b="0" dirty="0">
                    <a:latin typeface="+mn-lt"/>
                  </a:rPr>
                  <a:t> The functional form of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at</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𝑡</m:t>
                      </m:r>
                      <m:r>
                        <a:rPr lang="en-US" b="0" i="1">
                          <a:latin typeface="Cambria Math"/>
                        </a:rPr>
                        <m:t>&gt;0</m:t>
                      </m:r>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is dictated by what is empirically observed, as is illustrated by Anfuso, Aziz, Loukopoulos, and Giltinan (2017); accurate RFE models, in both </a:t>
                </a:r>
                <a14:m>
                  <m:oMath xmlns:m="http://schemas.openxmlformats.org/officeDocument/2006/math">
                    <m:r>
                      <a:rPr lang="en-US" b="0" i="1">
                        <a:latin typeface="Cambria Math"/>
                      </a:rPr>
                      <m:t>𝑃</m:t>
                    </m:r>
                  </m:oMath>
                </a14:m>
                <a:r>
                  <a:rPr lang="en-US" b="0" dirty="0">
                    <a:latin typeface="+mn-lt"/>
                  </a:rPr>
                  <a:t> and </a:t>
                </a:r>
                <a14:m>
                  <m:oMath xmlns:m="http://schemas.openxmlformats.org/officeDocument/2006/math">
                    <m:r>
                      <a:rPr lang="en-US" b="0" i="1">
                        <a:latin typeface="Cambria Math"/>
                      </a:rPr>
                      <m:t>𝑄</m:t>
                    </m:r>
                  </m:oMath>
                </a14:m>
                <a:r>
                  <a:rPr lang="en-US" b="0" dirty="0">
                    <a:latin typeface="+mn-lt"/>
                  </a:rPr>
                  <a:t> measures, have either a volatility term structure or an underlying stochastic volatility process that accounts for the mean-reverting behavior to the normal market conditions generally observed from extremely low or high volatility.</a:t>
                </a:r>
              </a:p>
              <a:p>
                <a:pPr marL="285750" lvl="0" indent="-285750">
                  <a:lnSpc>
                    <a:spcPct val="150000"/>
                  </a:lnSpc>
                  <a:buFont typeface="Wingdings" panose="05000000000000000000" pitchFamily="2" charset="2"/>
                  <a:buChar char="v"/>
                </a:pPr>
                <a:r>
                  <a:rPr lang="en-US" u="sng" dirty="0"/>
                  <a:t>Reconciliation with Static SIMM Methodology</a:t>
                </a:r>
                <a:r>
                  <a:rPr lang="en-US" dirty="0"/>
                  <a:t>:</a:t>
                </a:r>
                <a:r>
                  <a:rPr lang="en-US" b="0" dirty="0">
                    <a:latin typeface="+mn-lt"/>
                  </a:rPr>
                  <a:t> Since the SIMM calibration is static (independence of market volatility for SIMM), the</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𝑡</m:t>
                      </m:r>
                      <m:r>
                        <a:rPr lang="en-US" b="0" i="1">
                          <a:latin typeface="Cambria Math"/>
                        </a:rPr>
                        <m:t>=0</m:t>
                      </m:r>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reconciliation factor is not independent of the market volatility, and thus not necessarily adequate for the long-term mean level.</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1745"/>
                </a:stretch>
              </a:blipFill>
            </p:spPr>
            <p:txBody>
              <a:bodyPr/>
              <a:lstStyle/>
              <a:p>
                <a:r>
                  <a:rPr lang="en-US">
                    <a:noFill/>
                  </a:rPr>
                  <a:t> </a:t>
                </a:r>
              </a:p>
            </p:txBody>
          </p:sp>
        </mc:Fallback>
      </mc:AlternateContent>
    </p:spTree>
    <p:extLst>
      <p:ext uri="{BB962C8B-B14F-4D97-AF65-F5344CB8AC3E}">
        <p14:creationId xmlns:p14="http://schemas.microsoft.com/office/powerpoint/2010/main" val="3674568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- 14</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Volatility Reducing Mean-reversion Speed</a:t>
                </a:r>
                <a:r>
                  <a:rPr lang="en-US" dirty="0"/>
                  <a:t>:</a:t>
                </a:r>
                <a:r>
                  <a:rPr lang="en-US" b="0" dirty="0">
                    <a:latin typeface="+mn-lt"/>
                  </a:rPr>
                  <a:t> Hence,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is an interpolant between the</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𝑡</m:t>
                      </m:r>
                      <m:r>
                        <a:rPr lang="en-US" b="0" i="1">
                          <a:latin typeface="Cambria Math"/>
                        </a:rPr>
                        <m:t>=0</m:t>
                      </m:r>
                    </m:oMath>
                  </m:oMathPara>
                </a14:m>
                <a:endParaRPr lang="en-US" b="0" dirty="0">
                  <a:latin typeface="+mn-lt"/>
                </a:endParaRPr>
              </a:p>
              <a:p>
                <a:pPr>
                  <a:lnSpc>
                    <a:spcPct val="150000"/>
                  </a:lnSpc>
                </a:pPr>
                <a:endParaRPr lang="en-US" b="0" dirty="0">
                  <a:latin typeface="+mn-lt"/>
                </a:endParaRPr>
              </a:p>
              <a:p>
                <a:pPr marL="407988" lvl="3" indent="0">
                  <a:lnSpc>
                    <a:spcPct val="150000"/>
                  </a:lnSpc>
                  <a:buNone/>
                </a:pPr>
                <a:r>
                  <a:rPr lang="en-US" b="0" dirty="0">
                    <a:latin typeface="+mn-lt"/>
                  </a:rPr>
                  <a:t>scaling driven by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0</m:t>
                        </m:r>
                      </m:sub>
                    </m:sSub>
                  </m:oMath>
                </a14:m>
                <a:r>
                  <a:rPr lang="en-US" b="0" dirty="0">
                    <a:latin typeface="+mn-lt"/>
                  </a:rPr>
                  <a:t> and the long-term scaling driven by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sub>
                    </m:sSub>
                  </m:oMath>
                </a14:m>
                <a:r>
                  <a:rPr lang="en-US" b="0" dirty="0">
                    <a:latin typeface="+mn-lt"/>
                  </a:rPr>
                  <a:t>, where the functions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𝛽</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are the mean-reverting speeds.</a:t>
                </a:r>
              </a:p>
              <a:p>
                <a:pPr marL="285750" lvl="0" indent="-285750">
                  <a:lnSpc>
                    <a:spcPct val="150000"/>
                  </a:lnSpc>
                  <a:buFont typeface="Wingdings" panose="05000000000000000000" pitchFamily="2" charset="2"/>
                  <a:buChar char="v"/>
                </a:pPr>
                <a:r>
                  <a:rPr lang="en-US" u="sng" dirty="0"/>
                  <a:t>Estimating from the Long-End</a:t>
                </a:r>
                <a:r>
                  <a:rPr lang="en-US" dirty="0"/>
                  <a:t>:</a:t>
                </a:r>
                <a:r>
                  <a:rPr lang="en-US" b="0" dirty="0">
                    <a:latin typeface="+mn-lt"/>
                  </a:rPr>
                  <a:t> The values of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sub>
                    </m:sSub>
                  </m:oMath>
                </a14:m>
                <a:r>
                  <a:rPr lang="en-US" b="0" dirty="0">
                    <a:latin typeface="+mn-lt"/>
                  </a:rPr>
                  <a:t> can be inferred by a historical analysis of a group of portfolios, or it can be </a:t>
                </a:r>
                <a:r>
                  <a:rPr lang="en-US" b="0" i="1" dirty="0">
                    <a:latin typeface="+mn-lt"/>
                  </a:rPr>
                  <a:t>ad hoc</a:t>
                </a:r>
                <a:r>
                  <a:rPr lang="en-US" b="0" dirty="0">
                    <a:latin typeface="+mn-lt"/>
                  </a:rPr>
                  <a:t> calibrated, e.g., by computing a different </a:t>
                </a:r>
                <a14:m>
                  <m:oMath xmlns:m="http://schemas.openxmlformats.org/officeDocument/2006/math">
                    <m:r>
                      <a:rPr lang="en-US" b="0" i="1">
                        <a:latin typeface="Cambria Math"/>
                      </a:rPr>
                      <m:t>∆</m:t>
                    </m:r>
                    <m:r>
                      <a:rPr lang="en-US" b="0" i="1">
                        <a:latin typeface="Cambria Math"/>
                      </a:rPr>
                      <m:t>𝑀𝑇𝑀</m:t>
                    </m:r>
                    <m:d>
                      <m:dPr>
                        <m:ctrlPr>
                          <a:rPr lang="en-US" b="0" i="1">
                            <a:latin typeface="Cambria Math" panose="02040503050406030204" pitchFamily="18" charset="0"/>
                          </a:rPr>
                        </m:ctrlPr>
                      </m:dPr>
                      <m:e>
                        <m:r>
                          <a:rPr lang="en-US" b="0" i="1">
                            <a:latin typeface="Cambria Math"/>
                          </a:rPr>
                          <m:t>0, </m:t>
                        </m:r>
                        <m:r>
                          <a:rPr lang="en-US" b="0" i="1">
                            <a:latin typeface="Cambria Math"/>
                          </a:rPr>
                          <m:t>𝑀𝑃𝑜𝑅</m:t>
                        </m:r>
                      </m:e>
                    </m:d>
                  </m:oMath>
                </a14:m>
                <a:r>
                  <a:rPr lang="en-US" b="0" dirty="0">
                    <a:latin typeface="+mn-lt"/>
                  </a:rPr>
                  <a:t> distribution in</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0</m:t>
                          </m:r>
                        </m:sub>
                      </m:sSub>
                      <m:r>
                        <a:rPr lang="en-US" b="0" i="1">
                          <a:latin typeface="Cambria Math"/>
                        </a:rPr>
                        <m:t>=</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r>
                                <a:rPr lang="en-US" b="0" i="1">
                                  <a:latin typeface="Cambria Math"/>
                                </a:rPr>
                                <m:t>𝑀𝑃𝑜𝑅</m:t>
                              </m:r>
                            </m:num>
                            <m:den>
                              <m:r>
                                <a:rPr lang="en-US" b="0" i="1">
                                  <a:latin typeface="Cambria Math"/>
                                </a:rPr>
                                <m:t>10 </m:t>
                              </m:r>
                              <m:r>
                                <a:rPr lang="en-US" b="0" i="1">
                                  <a:latin typeface="Cambria Math"/>
                                </a:rPr>
                                <m:t>𝐵𝐷</m:t>
                              </m:r>
                            </m:den>
                          </m:f>
                        </m:e>
                      </m:rad>
                      <m:r>
                        <a:rPr lang="en-US" b="0" i="1">
                          <a:latin typeface="Cambria Math"/>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0" i="1">
                                  <a:latin typeface="Cambria Math"/>
                                </a:rPr>
                                <m:t>𝐼𝑀𝑅</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r>
                                <a:rPr lang="en-US" b="0" i="1">
                                  <a:latin typeface="Cambria Math"/>
                                </a:rPr>
                                <m:t>𝑆𝐼𝑀𝑀</m:t>
                              </m:r>
                            </m:sub>
                          </m:sSub>
                          <m:d>
                            <m:dPr>
                              <m:ctrlPr>
                                <a:rPr lang="en-US" b="0" i="1">
                                  <a:latin typeface="Cambria Math" panose="02040503050406030204" pitchFamily="18" charset="0"/>
                                </a:rPr>
                              </m:ctrlPr>
                            </m:dPr>
                            <m:e>
                              <m:r>
                                <a:rPr lang="en-US" b="0" i="1">
                                  <a:latin typeface="Cambria Math"/>
                                </a:rPr>
                                <m:t>𝑡</m:t>
                              </m:r>
                              <m:r>
                                <a:rPr lang="en-US" b="0" i="1">
                                  <a:latin typeface="Cambria Math"/>
                                </a:rPr>
                                <m:t>=0</m:t>
                              </m:r>
                            </m:e>
                          </m:d>
                        </m:num>
                        <m:den>
                          <m:r>
                            <a:rPr lang="en-US" b="0" i="1">
                              <a:latin typeface="Cambria Math"/>
                            </a:rPr>
                            <m:t>𝑞</m:t>
                          </m:r>
                          <m:d>
                            <m:dPr>
                              <m:ctrlPr>
                                <a:rPr lang="en-US" b="0" i="1">
                                  <a:latin typeface="Cambria Math" panose="02040503050406030204" pitchFamily="18" charset="0"/>
                                </a:rPr>
                              </m:ctrlPr>
                            </m:dPr>
                            <m:e>
                              <m:f>
                                <m:fPr>
                                  <m:type m:val="lin"/>
                                  <m:ctrlPr>
                                    <a:rPr lang="en-US" b="0" i="1">
                                      <a:latin typeface="Cambria Math" panose="02040503050406030204" pitchFamily="18" charset="0"/>
                                    </a:rPr>
                                  </m:ctrlPr>
                                </m:fPr>
                                <m:num>
                                  <m:r>
                                    <a:rPr lang="en-US" b="0" i="1">
                                      <a:latin typeface="Cambria Math"/>
                                    </a:rPr>
                                    <m:t>0.99</m:t>
                                  </m:r>
                                </m:num>
                                <m:den>
                                  <m:r>
                                    <a:rPr lang="en-US" b="0" i="1">
                                      <a:latin typeface="Cambria Math"/>
                                    </a:rPr>
                                    <m:t>0.01</m:t>
                                  </m:r>
                                </m:den>
                              </m:f>
                              <m:r>
                                <a:rPr lang="en-US" b="0" i="1">
                                  <a:latin typeface="Cambria Math"/>
                                </a:rPr>
                                <m:t>, ∆</m:t>
                              </m:r>
                              <m:r>
                                <a:rPr lang="en-US" b="0" i="1">
                                  <a:latin typeface="Cambria Math"/>
                                </a:rPr>
                                <m:t>𝑀𝑇𝑀</m:t>
                              </m:r>
                              <m:d>
                                <m:dPr>
                                  <m:ctrlPr>
                                    <a:rPr lang="en-US" b="0" i="1">
                                      <a:latin typeface="Cambria Math" panose="02040503050406030204" pitchFamily="18" charset="0"/>
                                    </a:rPr>
                                  </m:ctrlPr>
                                </m:dPr>
                                <m:e>
                                  <m:r>
                                    <a:rPr lang="en-US" b="0" i="1">
                                      <a:latin typeface="Cambria Math"/>
                                    </a:rPr>
                                    <m:t>0, </m:t>
                                  </m:r>
                                  <m:r>
                                    <a:rPr lang="en-US" b="0" i="1">
                                      <a:latin typeface="Cambria Math"/>
                                    </a:rPr>
                                    <m:t>𝑀𝑃𝑜𝑅</m:t>
                                  </m:r>
                                </m:e>
                              </m:d>
                            </m:e>
                          </m:d>
                        </m:den>
                      </m:f>
                    </m:oMath>
                  </m:oMathPara>
                </a14:m>
                <a:endParaRPr lang="en-US" b="0" dirty="0">
                  <a:latin typeface="+mn-lt"/>
                </a:endParaRPr>
              </a:p>
              <a:p>
                <a:pPr>
                  <a:lnSpc>
                    <a:spcPct val="150000"/>
                  </a:lnSpc>
                </a:pPr>
                <a:r>
                  <a:rPr lang="en-US" b="0" dirty="0">
                    <a:latin typeface="+mn-lt"/>
                  </a:rPr>
                  <a:t> </a:t>
                </a:r>
              </a:p>
              <a:p>
                <a:pPr marL="246062" lvl="2" indent="0">
                  <a:lnSpc>
                    <a:spcPct val="150000"/>
                  </a:lnSpc>
                  <a:buNone/>
                </a:pPr>
                <a:r>
                  <a:rPr lang="en-US" b="0" dirty="0">
                    <a:latin typeface="+mn-lt"/>
                  </a:rPr>
                  <a:t>using the long-end of the risk-factor implied volatility curves and solving the equivalent scaling equations for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sub>
                    </m:sSub>
                  </m:oMath>
                </a14:m>
                <a:r>
                  <a:rPr lang="en-US" b="0" dirty="0">
                    <a:latin typeface="+mn-lt"/>
                  </a:rPr>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1091"/>
                </a:stretch>
              </a:blipFill>
            </p:spPr>
            <p:txBody>
              <a:bodyPr/>
              <a:lstStyle/>
              <a:p>
                <a:r>
                  <a:rPr lang="en-US">
                    <a:noFill/>
                  </a:rPr>
                  <a:t> </a:t>
                </a:r>
              </a:p>
            </p:txBody>
          </p:sp>
        </mc:Fallback>
      </mc:AlternateContent>
    </p:spTree>
    <p:extLst>
      <p:ext uri="{BB962C8B-B14F-4D97-AF65-F5344CB8AC3E}">
        <p14:creationId xmlns:p14="http://schemas.microsoft.com/office/powerpoint/2010/main" val="76375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- 15</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Interpreting the Haircut </a:t>
                </a:r>
                <a14:m>
                  <m:oMath xmlns:m="http://schemas.openxmlformats.org/officeDocument/2006/math">
                    <m:sSub>
                      <m:sSubPr>
                        <m:ctrlPr>
                          <a:rPr lang="en-US" i="1" u="sng">
                            <a:latin typeface="Cambria Math" panose="02040503050406030204" pitchFamily="18" charset="0"/>
                          </a:rPr>
                        </m:ctrlPr>
                      </m:sSubPr>
                      <m:e>
                        <m:r>
                          <a:rPr lang="en-US" i="1" u="sng">
                            <a:latin typeface="Cambria Math"/>
                          </a:rPr>
                          <m:t>h</m:t>
                        </m:r>
                      </m:e>
                      <m:sub>
                        <m:f>
                          <m:fPr>
                            <m:type m:val="lin"/>
                            <m:ctrlPr>
                              <a:rPr lang="en-US" i="1" u="sng">
                                <a:latin typeface="Cambria Math" panose="02040503050406030204" pitchFamily="18" charset="0"/>
                              </a:rPr>
                            </m:ctrlPr>
                          </m:fPr>
                          <m:num>
                            <m:r>
                              <a:rPr lang="en-US" i="1" u="sng">
                                <a:latin typeface="Cambria Math"/>
                              </a:rPr>
                              <m:t>𝑅</m:t>
                            </m:r>
                          </m:num>
                          <m:den>
                            <m:r>
                              <a:rPr lang="en-US" i="1" u="sng">
                                <a:latin typeface="Cambria Math"/>
                              </a:rPr>
                              <m:t>𝑃</m:t>
                            </m:r>
                          </m:den>
                        </m:f>
                      </m:sub>
                    </m:sSub>
                    <m:d>
                      <m:dPr>
                        <m:ctrlPr>
                          <a:rPr lang="en-US" i="1" u="sng">
                            <a:latin typeface="Cambria Math" panose="02040503050406030204" pitchFamily="18" charset="0"/>
                          </a:rPr>
                        </m:ctrlPr>
                      </m:dPr>
                      <m:e>
                        <m:r>
                          <a:rPr lang="en-US" i="1" u="sng">
                            <a:latin typeface="Cambria Math"/>
                          </a:rPr>
                          <m:t>𝑡</m:t>
                        </m:r>
                      </m:e>
                    </m:d>
                  </m:oMath>
                </a14:m>
                <a:r>
                  <a:rPr lang="en-US" u="sng" dirty="0"/>
                  <a:t> Term</a:t>
                </a:r>
                <a:r>
                  <a:rPr lang="en-US" dirty="0"/>
                  <a:t>:</a:t>
                </a:r>
                <a:r>
                  <a:rPr lang="en-US" b="0" dirty="0">
                    <a:latin typeface="+mn-lt"/>
                  </a:rPr>
                  <a:t> As will be seen below, the interpretation of </a:t>
                </a:r>
                <a14:m>
                  <m:oMath xmlns:m="http://schemas.openxmlformats.org/officeDocument/2006/math">
                    <m:sSub>
                      <m:sSubPr>
                        <m:ctrlPr>
                          <a:rPr lang="en-US" b="0" i="1">
                            <a:latin typeface="Cambria Math" panose="02040503050406030204" pitchFamily="18" charset="0"/>
                          </a:rPr>
                        </m:ctrlPr>
                      </m:sSubPr>
                      <m:e>
                        <m:r>
                          <a:rPr lang="en-US" b="0" i="1">
                            <a:latin typeface="Cambria Math"/>
                          </a:rPr>
                          <m:t>h</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can vary depending on the intended application of the model.</a:t>
                </a:r>
              </a:p>
              <a:p>
                <a:pPr marL="285750" lvl="0" indent="-285750">
                  <a:lnSpc>
                    <a:spcPct val="150000"/>
                  </a:lnSpc>
                  <a:buFont typeface="Wingdings" panose="05000000000000000000" pitchFamily="2" charset="2"/>
                  <a:buChar char="v"/>
                </a:pPr>
                <a14:m>
                  <m:oMath xmlns:m="http://schemas.openxmlformats.org/officeDocument/2006/math">
                    <m:sSub>
                      <m:sSubPr>
                        <m:ctrlPr>
                          <a:rPr lang="en-US" i="1" u="sng">
                            <a:latin typeface="Cambria Math" panose="02040503050406030204" pitchFamily="18" charset="0"/>
                          </a:rPr>
                        </m:ctrlPr>
                      </m:sSubPr>
                      <m:e>
                        <m:r>
                          <a:rPr lang="en-US" i="1" u="sng">
                            <a:latin typeface="Cambria Math"/>
                          </a:rPr>
                          <m:t>h</m:t>
                        </m:r>
                      </m:e>
                      <m:sub>
                        <m:f>
                          <m:fPr>
                            <m:type m:val="lin"/>
                            <m:ctrlPr>
                              <a:rPr lang="en-US" i="1" u="sng">
                                <a:latin typeface="Cambria Math" panose="02040503050406030204" pitchFamily="18" charset="0"/>
                              </a:rPr>
                            </m:ctrlPr>
                          </m:fPr>
                          <m:num>
                            <m:r>
                              <a:rPr lang="en-US" i="1" u="sng">
                                <a:latin typeface="Cambria Math"/>
                              </a:rPr>
                              <m:t>𝑅</m:t>
                            </m:r>
                          </m:num>
                          <m:den>
                            <m:r>
                              <a:rPr lang="en-US" i="1" u="sng">
                                <a:latin typeface="Cambria Math"/>
                              </a:rPr>
                              <m:t>𝑃</m:t>
                            </m:r>
                          </m:den>
                        </m:f>
                      </m:sub>
                    </m:sSub>
                    <m:d>
                      <m:dPr>
                        <m:ctrlPr>
                          <a:rPr lang="en-US" i="1" u="sng">
                            <a:latin typeface="Cambria Math" panose="02040503050406030204" pitchFamily="18" charset="0"/>
                          </a:rPr>
                        </m:ctrlPr>
                      </m:dPr>
                      <m:e>
                        <m:r>
                          <a:rPr lang="en-US" i="1" u="sng">
                            <a:latin typeface="Cambria Math"/>
                          </a:rPr>
                          <m:t>𝑡</m:t>
                        </m:r>
                      </m:e>
                    </m:d>
                  </m:oMath>
                </a14:m>
                <a:r>
                  <a:rPr lang="en-US" u="sng" dirty="0"/>
                  <a:t> for Capital/Risk Models</a:t>
                </a:r>
                <a:r>
                  <a:rPr lang="en-US" dirty="0"/>
                  <a:t>:</a:t>
                </a:r>
                <a:r>
                  <a:rPr lang="en-US" b="0" dirty="0">
                    <a:latin typeface="+mn-lt"/>
                  </a:rPr>
                  <a:t> For capital and risk models, </a:t>
                </a:r>
                <a14:m>
                  <m:oMath xmlns:m="http://schemas.openxmlformats.org/officeDocument/2006/math">
                    <m:sSub>
                      <m:sSubPr>
                        <m:ctrlPr>
                          <a:rPr lang="en-US" b="0" i="1">
                            <a:latin typeface="Cambria Math" panose="02040503050406030204" pitchFamily="18" charset="0"/>
                          </a:rPr>
                        </m:ctrlPr>
                      </m:sSubPr>
                      <m:e>
                        <m:r>
                          <a:rPr lang="en-US" b="0" i="1">
                            <a:latin typeface="Cambria Math"/>
                          </a:rPr>
                          <m:t>h</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are two capital and risk functions that can be used to reduce the number of back-testing exceptions (see below) and ensure that the DIM model is conservatively calibrated.</a:t>
                </a:r>
              </a:p>
              <a:p>
                <a:pPr marL="285750" lvl="0" indent="-285750">
                  <a:lnSpc>
                    <a:spcPct val="150000"/>
                  </a:lnSpc>
                  <a:buFont typeface="Wingdings" panose="05000000000000000000" pitchFamily="2" charset="2"/>
                  <a:buChar char="v"/>
                </a:pPr>
                <a14:m>
                  <m:oMath xmlns:m="http://schemas.openxmlformats.org/officeDocument/2006/math">
                    <m:sSub>
                      <m:sSubPr>
                        <m:ctrlPr>
                          <a:rPr lang="en-US" i="1" u="sng">
                            <a:latin typeface="Cambria Math" panose="02040503050406030204" pitchFamily="18" charset="0"/>
                          </a:rPr>
                        </m:ctrlPr>
                      </m:sSubPr>
                      <m:e>
                        <m:r>
                          <a:rPr lang="en-US" i="1" u="sng">
                            <a:latin typeface="Cambria Math"/>
                          </a:rPr>
                          <m:t>h</m:t>
                        </m:r>
                      </m:e>
                      <m:sub>
                        <m:f>
                          <m:fPr>
                            <m:type m:val="lin"/>
                            <m:ctrlPr>
                              <a:rPr lang="en-US" i="1" u="sng">
                                <a:latin typeface="Cambria Math" panose="02040503050406030204" pitchFamily="18" charset="0"/>
                              </a:rPr>
                            </m:ctrlPr>
                          </m:fPr>
                          <m:num>
                            <m:r>
                              <a:rPr lang="en-US" i="1" u="sng">
                                <a:latin typeface="Cambria Math"/>
                              </a:rPr>
                              <m:t>𝑅</m:t>
                            </m:r>
                          </m:num>
                          <m:den>
                            <m:r>
                              <a:rPr lang="en-US" i="1" u="sng">
                                <a:latin typeface="Cambria Math"/>
                              </a:rPr>
                              <m:t>𝑃</m:t>
                            </m:r>
                          </m:den>
                        </m:f>
                      </m:sub>
                    </m:sSub>
                    <m:d>
                      <m:dPr>
                        <m:ctrlPr>
                          <a:rPr lang="en-US" i="1" u="sng">
                            <a:latin typeface="Cambria Math" panose="02040503050406030204" pitchFamily="18" charset="0"/>
                          </a:rPr>
                        </m:ctrlPr>
                      </m:dPr>
                      <m:e>
                        <m:r>
                          <a:rPr lang="en-US" i="1" u="sng">
                            <a:latin typeface="Cambria Math"/>
                          </a:rPr>
                          <m:t>𝑡</m:t>
                        </m:r>
                      </m:e>
                    </m:d>
                  </m:oMath>
                </a14:m>
                <a:r>
                  <a:rPr lang="en-US" u="sng" dirty="0"/>
                  <a:t> for the XVA Models</a:t>
                </a:r>
                <a:r>
                  <a:rPr lang="en-US" dirty="0"/>
                  <a:t>:</a:t>
                </a:r>
                <a:r>
                  <a:rPr lang="en-US" b="0" dirty="0">
                    <a:latin typeface="+mn-lt"/>
                  </a:rPr>
                  <a:t> For XVA pricing, </a:t>
                </a:r>
                <a14:m>
                  <m:oMath xmlns:m="http://schemas.openxmlformats.org/officeDocument/2006/math">
                    <m:sSub>
                      <m:sSubPr>
                        <m:ctrlPr>
                          <a:rPr lang="en-US" b="0" i="1">
                            <a:latin typeface="Cambria Math" panose="02040503050406030204" pitchFamily="18" charset="0"/>
                          </a:rPr>
                        </m:ctrlPr>
                      </m:sSubPr>
                      <m:e>
                        <m:r>
                          <a:rPr lang="en-US" b="0" i="1">
                            <a:latin typeface="Cambria Math"/>
                          </a:rPr>
                          <m:t>h</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can be fine-tuned – together with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𝛽</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 to maximize the accuracy of the forecast based on historical performance.</a:t>
                </a:r>
              </a:p>
              <a:p>
                <a:pPr marL="285750" lvl="0" indent="-285750">
                  <a:lnSpc>
                    <a:spcPct val="150000"/>
                  </a:lnSpc>
                  <a:buFont typeface="Wingdings" panose="05000000000000000000" pitchFamily="2" charset="2"/>
                  <a:buChar char="v"/>
                </a:pPr>
                <a:r>
                  <a:rPr lang="en-US" u="sng" dirty="0"/>
                  <a:t>Lack of Asset Class Netting</a:t>
                </a:r>
                <a:r>
                  <a:rPr lang="en-US" dirty="0"/>
                  <a:t>:</a:t>
                </a:r>
                <a:r>
                  <a:rPr lang="en-US" b="0" dirty="0">
                    <a:latin typeface="+mn-lt"/>
                  </a:rPr>
                  <a:t> Note that owing to the </a:t>
                </a:r>
                <a:r>
                  <a:rPr lang="en-US" b="0" i="1" dirty="0">
                    <a:latin typeface="+mn-lt"/>
                  </a:rPr>
                  <a:t>No netting across Asset Classes</a:t>
                </a:r>
                <a:r>
                  <a:rPr lang="en-US" b="0" dirty="0">
                    <a:latin typeface="+mn-lt"/>
                  </a:rPr>
                  <a:t> clause, the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r>
                          <a:rPr lang="en-US" b="0" i="1">
                            <a:latin typeface="Cambria Math"/>
                          </a:rPr>
                          <m:t>, </m:t>
                        </m:r>
                        <m:r>
                          <a:rPr lang="en-US" b="0" i="1">
                            <a:latin typeface="Cambria Math"/>
                          </a:rPr>
                          <m:t>𝑥</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oMath>
                </a14:m>
                <a:r>
                  <a:rPr lang="en-US" b="0" dirty="0">
                    <a:latin typeface="+mn-lt"/>
                  </a:rPr>
                  <a:t> can be computed on a stand-alone basis for every asset class </a:t>
                </a:r>
                <a14:m>
                  <m:oMath xmlns:m="http://schemas.openxmlformats.org/officeDocument/2006/math">
                    <m:r>
                      <a:rPr lang="en-US" b="0" i="1">
                        <a:latin typeface="Cambria Math"/>
                      </a:rPr>
                      <m:t>𝑥</m:t>
                    </m:r>
                  </m:oMath>
                </a14:m>
                <a:r>
                  <a:rPr lang="en-US" b="0" dirty="0">
                    <a:latin typeface="+mn-lt"/>
                  </a:rPr>
                  <a:t> defined by SIMM (IR/FX, equity, qualified and non-qualified credit, commodity) without any additional exposure runs.</a:t>
                </a:r>
              </a:p>
              <a:p>
                <a:pPr marL="530225" lvl="1" indent="-285750">
                  <a:lnSpc>
                    <a:spcPct val="150000"/>
                  </a:lnSpc>
                  <a:buFont typeface="Wingdings" panose="05000000000000000000" pitchFamily="2" charset="2"/>
                  <a:buChar char="q"/>
                </a:pPr>
                <a:r>
                  <a:rPr lang="en-US" b="0" dirty="0">
                    <a:latin typeface="+mn-lt"/>
                  </a:rPr>
                  <a:t>The total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oMath>
                </a14:m>
                <a:r>
                  <a:rPr lang="en-US" b="0" dirty="0">
                    <a:latin typeface="+mn-lt"/>
                  </a:rPr>
                  <a:t> is then given by the sum of the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r>
                          <a:rPr lang="en-US" b="0" i="1">
                            <a:latin typeface="Cambria Math"/>
                          </a:rPr>
                          <m:t>, </m:t>
                        </m:r>
                        <m:r>
                          <a:rPr lang="en-US" b="0" i="1">
                            <a:latin typeface="Cambria Math"/>
                          </a:rPr>
                          <m:t>𝑥</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oMath>
                </a14:m>
                <a:r>
                  <a:rPr lang="en-US" b="0" dirty="0">
                    <a:latin typeface="+mn-lt"/>
                  </a:rPr>
                  <a:t> values.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1673"/>
                </a:stretch>
              </a:blipFill>
            </p:spPr>
            <p:txBody>
              <a:bodyPr/>
              <a:lstStyle/>
              <a:p>
                <a:r>
                  <a:rPr lang="en-US">
                    <a:noFill/>
                  </a:rPr>
                  <a:t> </a:t>
                </a:r>
              </a:p>
            </p:txBody>
          </p:sp>
        </mc:Fallback>
      </mc:AlternateContent>
    </p:spTree>
    <p:extLst>
      <p:ext uri="{BB962C8B-B14F-4D97-AF65-F5344CB8AC3E}">
        <p14:creationId xmlns:p14="http://schemas.microsoft.com/office/powerpoint/2010/main" val="418941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p:sp>
        <p:nvSpPr>
          <p:cNvPr id="10" name="Text Placeholder 9"/>
          <p:cNvSpPr>
            <a:spLocks noGrp="1"/>
          </p:cNvSpPr>
          <p:nvPr>
            <p:ph type="body" sz="quarter" idx="15"/>
          </p:nvPr>
        </p:nvSpPr>
        <p:spPr>
          <a:xfrm>
            <a:off x="304800" y="1524000"/>
            <a:ext cx="8382000" cy="5029200"/>
          </a:xfrm>
        </p:spPr>
        <p:txBody>
          <a:bodyPr/>
          <a:lstStyle/>
          <a:p>
            <a:pPr algn="ctr">
              <a:lnSpc>
                <a:spcPct val="150000"/>
              </a:lnSpc>
            </a:pPr>
            <a:r>
              <a:rPr lang="en-US" sz="1600" dirty="0"/>
              <a:t>Abstract</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Mandatory Margins for OTC Transactions</a:t>
            </a:r>
            <a:r>
              <a:rPr lang="en-US" dirty="0"/>
              <a:t>:</a:t>
            </a:r>
            <a:r>
              <a:rPr lang="en-US" b="0" dirty="0">
                <a:latin typeface="+mn-lt"/>
              </a:rPr>
              <a:t> The introduction of mandatory margining for bilateral OTC transactions is significantly affecting the derivatives market, particularly in light of the additional funding costs that financial institutions could face.</a:t>
            </a:r>
          </a:p>
          <a:p>
            <a:pPr marL="285750" indent="-285750">
              <a:lnSpc>
                <a:spcPct val="150000"/>
              </a:lnSpc>
              <a:buFont typeface="Wingdings" panose="05000000000000000000" pitchFamily="2" charset="2"/>
              <a:buChar char="v"/>
            </a:pPr>
            <a:r>
              <a:rPr lang="en-US" u="sng" dirty="0"/>
              <a:t>Initial Margin Forecast Models Backtest</a:t>
            </a:r>
            <a:r>
              <a:rPr lang="en-US" dirty="0"/>
              <a:t>:</a:t>
            </a:r>
            <a:r>
              <a:rPr lang="en-US" b="0" dirty="0">
                <a:latin typeface="+mn-lt"/>
              </a:rPr>
              <a:t> This chapter details the approach by Anfuso, Aziz, Loukopoulos, and Giltinan (2017) for a consistent framework, applicable equally to cleared and non-cleared portfolios, to develop and backtest forecasting models for initial margin.</a:t>
            </a:r>
          </a:p>
          <a:p>
            <a:pPr lvl="0"/>
            <a:endParaRPr lang="en-US" dirty="0"/>
          </a:p>
        </p:txBody>
      </p:sp>
    </p:spTree>
    <p:extLst>
      <p:ext uri="{BB962C8B-B14F-4D97-AF65-F5344CB8AC3E}">
        <p14:creationId xmlns:p14="http://schemas.microsoft.com/office/powerpoint/2010/main" val="240966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- 16</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Historical vs. Computed IM Calibrations</a:t>
                </a:r>
                <a:r>
                  <a:rPr lang="en-US" dirty="0"/>
                  <a:t>:</a:t>
                </a:r>
                <a:r>
                  <a:rPr lang="en-US" b="0" dirty="0">
                    <a:latin typeface="+mn-lt"/>
                  </a:rPr>
                  <a:t> A comparison between the forecasts of the DIM model defined in</a:t>
                </a:r>
              </a:p>
              <a:p>
                <a:pPr>
                  <a:lnSpc>
                    <a:spcPct val="150000"/>
                  </a:lnSpc>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r>
                            <a:rPr lang="en-US" b="0" i="1">
                              <a:latin typeface="Cambria Math"/>
                            </a:rPr>
                            <m:t>𝜎</m:t>
                          </m:r>
                        </m:e>
                        <m:sup>
                          <m:r>
                            <a:rPr lang="en-US" b="0" i="1">
                              <a:latin typeface="Cambria Math"/>
                            </a:rPr>
                            <m:t>2</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m:t>
                      </m:r>
                      <m:r>
                        <a:rPr lang="en-US" b="0" i="1">
                          <a:latin typeface="Cambria Math"/>
                        </a:rPr>
                        <m:t>𝔼</m:t>
                      </m:r>
                      <m:d>
                        <m:dPr>
                          <m:begChr m:val="["/>
                          <m:endChr m:val="]"/>
                          <m:ctrlPr>
                            <a:rPr lang="en-US" b="0" i="1">
                              <a:latin typeface="Cambria Math" panose="02040503050406030204" pitchFamily="18" charset="0"/>
                            </a:rPr>
                          </m:ctrlPr>
                        </m:dPr>
                        <m:e>
                          <m:r>
                            <a:rPr lang="en-US" b="0" i="1">
                              <a:latin typeface="Cambria Math"/>
                            </a:rPr>
                            <m:t>∆</m:t>
                          </m:r>
                          <m:sSup>
                            <m:sSupPr>
                              <m:ctrlPr>
                                <a:rPr lang="en-US" b="0" i="1">
                                  <a:latin typeface="Cambria Math" panose="02040503050406030204" pitchFamily="18" charset="0"/>
                                </a:rPr>
                              </m:ctrlPr>
                            </m:sSupPr>
                            <m:e>
                              <m:r>
                                <a:rPr lang="en-US" b="0" i="1">
                                  <a:latin typeface="Cambria Math"/>
                                </a:rPr>
                                <m:t>𝑀𝑇𝑀</m:t>
                              </m:r>
                            </m:e>
                            <m:sup>
                              <m:r>
                                <a:rPr lang="en-US" b="0" i="1">
                                  <a:latin typeface="Cambria Math"/>
                                </a:rPr>
                                <m:t>2</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 | </m:t>
                          </m:r>
                          <m:r>
                            <a:rPr lang="en-US" b="0" i="1">
                              <a:latin typeface="Cambria Math"/>
                            </a:rPr>
                            <m:t>𝑀𝑇𝑀</m:t>
                          </m:r>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e>
                      </m:d>
                      <m:r>
                        <a:rPr lang="en-US" b="0" i="1">
                          <a:latin typeface="Cambria Math"/>
                        </a:rPr>
                        <m:t>=</m:t>
                      </m:r>
                      <m:nary>
                        <m:naryPr>
                          <m:chr m:val="∑"/>
                          <m:limLoc m:val="undOvr"/>
                          <m:ctrlPr>
                            <a:rPr lang="en-US" b="0" i="1">
                              <a:latin typeface="Cambria Math" panose="02040503050406030204" pitchFamily="18" charset="0"/>
                            </a:rPr>
                          </m:ctrlPr>
                        </m:naryPr>
                        <m:sub>
                          <m:r>
                            <a:rPr lang="en-US" b="0" i="1">
                              <a:latin typeface="Cambria Math"/>
                            </a:rPr>
                            <m:t>𝑘</m:t>
                          </m:r>
                          <m:r>
                            <a:rPr lang="en-US" b="0" i="1">
                              <a:latin typeface="Cambria Math"/>
                            </a:rPr>
                            <m:t>=0</m:t>
                          </m:r>
                        </m:sub>
                        <m:sup>
                          <m:r>
                            <a:rPr lang="en-US" b="0" i="1">
                              <a:latin typeface="Cambria Math"/>
                            </a:rPr>
                            <m:t>𝑛</m:t>
                          </m:r>
                        </m:sup>
                        <m:e>
                          <m:sSub>
                            <m:sSubPr>
                              <m:ctrlPr>
                                <a:rPr lang="en-US" b="0" i="1">
                                  <a:latin typeface="Cambria Math" panose="02040503050406030204" pitchFamily="18" charset="0"/>
                                </a:rPr>
                              </m:ctrlPr>
                            </m:sSubPr>
                            <m:e>
                              <m:r>
                                <a:rPr lang="en-US" b="0" i="1">
                                  <a:latin typeface="Cambria Math"/>
                                </a:rPr>
                                <m:t>𝑎</m:t>
                              </m:r>
                            </m:e>
                            <m:sub>
                              <m:r>
                                <a:rPr lang="en-US" b="0" i="1">
                                  <a:latin typeface="Cambria Math"/>
                                </a:rPr>
                                <m:t>𝜎</m:t>
                              </m:r>
                              <m:r>
                                <a:rPr lang="en-US" b="0" i="1">
                                  <a:latin typeface="Cambria Math"/>
                                </a:rPr>
                                <m:t>𝑘</m:t>
                              </m:r>
                            </m:sub>
                          </m:sSub>
                          <m:sSup>
                            <m:sSupPr>
                              <m:ctrlPr>
                                <a:rPr lang="en-US" b="0" i="1">
                                  <a:latin typeface="Cambria Math" panose="02040503050406030204" pitchFamily="18" charset="0"/>
                                </a:rPr>
                              </m:ctrlPr>
                            </m:sSupPr>
                            <m:e>
                              <m:r>
                                <a:rPr lang="en-US" b="0" i="1">
                                  <a:latin typeface="Cambria Math"/>
                                </a:rPr>
                                <m:t>𝑀𝑇𝑀</m:t>
                              </m:r>
                            </m:e>
                            <m:sup>
                              <m:r>
                                <a:rPr lang="en-US" b="0" i="1">
                                  <a:latin typeface="Cambria Math"/>
                                </a:rPr>
                                <m:t>𝑘</m:t>
                              </m:r>
                            </m:sup>
                          </m:sSup>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e>
                      </m:nary>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r>
                            <a:rPr lang="en-US" b="0" i="1">
                              <a:latin typeface="Cambria Math"/>
                            </a:rPr>
                            <m:t>,  </m:t>
                          </m:r>
                          <m:r>
                            <a:rPr lang="en-US" b="0" i="1">
                              <a:latin typeface="Cambria Math"/>
                            </a:rPr>
                            <m:t>𝑈</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m:t>
                      </m:r>
                      <m:sSup>
                        <m:sSupPr>
                          <m:ctrlPr>
                            <a:rPr lang="en-US" b="0" i="1">
                              <a:latin typeface="Cambria Math" panose="02040503050406030204" pitchFamily="18" charset="0"/>
                            </a:rPr>
                          </m:ctrlPr>
                        </m:sSupPr>
                        <m:e>
                          <m:r>
                            <m:rPr>
                              <m:sty m:val="p"/>
                            </m:rPr>
                            <a:rPr lang="en-US" b="0">
                              <a:latin typeface="Cambria Math"/>
                            </a:rPr>
                            <m:t>Φ</m:t>
                          </m:r>
                        </m:e>
                        <m:sup>
                          <m:r>
                            <a:rPr lang="en-US" b="0" i="1">
                              <a:latin typeface="Cambria Math"/>
                            </a:rPr>
                            <m:t>−1</m:t>
                          </m:r>
                        </m:sup>
                      </m:sSup>
                      <m:d>
                        <m:dPr>
                          <m:ctrlPr>
                            <a:rPr lang="en-US" b="0" i="1">
                              <a:latin typeface="Cambria Math" panose="02040503050406030204" pitchFamily="18" charset="0"/>
                            </a:rPr>
                          </m:ctrlPr>
                        </m:dPr>
                        <m:e>
                          <m:r>
                            <a:rPr lang="en-US" b="0" i="1">
                              <a:latin typeface="Cambria Math"/>
                            </a:rPr>
                            <m:t>0.99/0.01, </m:t>
                          </m:r>
                          <m:r>
                            <a:rPr lang="en-US" b="0" i="1">
                              <a:latin typeface="Cambria Math"/>
                            </a:rPr>
                            <m:t>𝜇</m:t>
                          </m:r>
                          <m:r>
                            <a:rPr lang="en-US" b="0" i="1">
                              <a:latin typeface="Cambria Math"/>
                            </a:rPr>
                            <m:t>=0, </m:t>
                          </m:r>
                          <m:r>
                            <a:rPr lang="en-US" b="0" i="1">
                              <a:latin typeface="Cambria Math"/>
                            </a:rPr>
                            <m:t>𝜎</m:t>
                          </m:r>
                          <m:r>
                            <a:rPr lang="en-US" b="0" i="1">
                              <a:latin typeface="Cambria Math"/>
                            </a:rPr>
                            <m:t>=</m:t>
                          </m:r>
                          <m:r>
                            <a:rPr lang="en-US" b="0" i="1">
                              <a:latin typeface="Cambria Math"/>
                            </a:rPr>
                            <m:t>𝜎</m:t>
                          </m:r>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e>
                      </m:d>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r>
                        <a:rPr lang="en-US" b="0" i="1">
                          <a:latin typeface="Cambria Math"/>
                        </a:rPr>
                        <m:t>=</m:t>
                      </m:r>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𝐼𝑀</m:t>
                          </m:r>
                        </m:e>
                        <m:sub>
                          <m:r>
                            <a:rPr lang="en-US" b="0" i="1">
                              <a:latin typeface="Cambria Math"/>
                            </a:rPr>
                            <m:t>𝑅</m:t>
                          </m:r>
                          <m:r>
                            <a:rPr lang="en-US" b="0" i="1">
                              <a:latin typeface="Cambria Math"/>
                            </a:rPr>
                            <m:t>/</m:t>
                          </m:r>
                          <m:r>
                            <a:rPr lang="en-US" b="0" i="1">
                              <a:latin typeface="Cambria Math"/>
                            </a:rPr>
                            <m:t>𝑃</m:t>
                          </m:r>
                          <m:r>
                            <a:rPr lang="en-US" b="0" i="1">
                              <a:latin typeface="Cambria Math"/>
                            </a:rPr>
                            <m:t>,  </m:t>
                          </m:r>
                          <m:r>
                            <a:rPr lang="en-US" b="0" i="1">
                              <a:latin typeface="Cambria Math"/>
                            </a:rPr>
                            <m:t>𝑈</m:t>
                          </m:r>
                        </m:sub>
                      </m:sSub>
                      <m:d>
                        <m:dPr>
                          <m:ctrlPr>
                            <a:rPr lang="en-US" b="0" i="1">
                              <a:latin typeface="Cambria Math" panose="02040503050406030204" pitchFamily="18" charset="0"/>
                            </a:rPr>
                          </m:ctrlPr>
                        </m:dPr>
                        <m:e>
                          <m:r>
                            <a:rPr lang="en-US" b="0" i="1">
                              <a:latin typeface="Cambria Math"/>
                            </a:rPr>
                            <m:t>𝑖</m:t>
                          </m:r>
                          <m:r>
                            <a:rPr lang="en-US" b="0" i="1">
                              <a:latin typeface="Cambria Math"/>
                            </a:rPr>
                            <m:t>, </m:t>
                          </m:r>
                          <m:r>
                            <a:rPr lang="en-US" b="0" i="1">
                              <a:latin typeface="Cambria Math"/>
                            </a:rPr>
                            <m:t>𝑡</m:t>
                          </m:r>
                        </m:e>
                      </m:d>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m:t>
                      </m:r>
                      <m:d>
                        <m:dPr>
                          <m:begChr m:val="["/>
                          <m:endChr m:val="]"/>
                          <m:ctrlPr>
                            <a:rPr lang="en-US" b="0" i="1">
                              <a:latin typeface="Cambria Math" panose="02040503050406030204" pitchFamily="18" charset="0"/>
                            </a:rPr>
                          </m:ctrlPr>
                        </m:dPr>
                        <m:e>
                          <m:r>
                            <a:rPr lang="en-US" b="0" i="1">
                              <a:latin typeface="Cambria Math"/>
                            </a:rPr>
                            <m:t>1−</m:t>
                          </m:r>
                          <m:sSub>
                            <m:sSubPr>
                              <m:ctrlPr>
                                <a:rPr lang="en-US" b="0" i="1">
                                  <a:latin typeface="Cambria Math" panose="02040503050406030204" pitchFamily="18" charset="0"/>
                                </a:rPr>
                              </m:ctrlPr>
                            </m:sSubPr>
                            <m:e>
                              <m:r>
                                <a:rPr lang="en-US" b="0" i="1">
                                  <a:latin typeface="Cambria Math"/>
                                </a:rPr>
                                <m:t>h</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e>
                      </m:d>
                      <m:r>
                        <a:rPr lang="en-US" b="0" i="1">
                          <a:latin typeface="Cambria Math"/>
                        </a:rPr>
                        <m:t>×</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r>
                                <a:rPr lang="en-US" b="0" i="1">
                                  <a:latin typeface="Cambria Math"/>
                                </a:rPr>
                                <m:t>10 </m:t>
                              </m:r>
                              <m:r>
                                <a:rPr lang="en-US" b="0" i="1">
                                  <a:latin typeface="Cambria Math"/>
                                </a:rPr>
                                <m:t>𝐵𝐷</m:t>
                              </m:r>
                            </m:num>
                            <m:den>
                              <m:r>
                                <a:rPr lang="en-US" b="0" i="1">
                                  <a:latin typeface="Cambria Math"/>
                                </a:rPr>
                                <m:t>𝑀𝑃𝑜𝑅</m:t>
                              </m:r>
                            </m:den>
                          </m:f>
                        </m:e>
                      </m:rad>
                      <m:r>
                        <a:rPr lang="en-US" b="0" i="1">
                          <a:latin typeface="Cambria Math"/>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sub>
                          </m:sSub>
                          <m:r>
                            <a:rPr lang="en-US" b="0" i="1">
                              <a:latin typeface="Cambria Math"/>
                            </a:rPr>
                            <m: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0</m:t>
                                  </m:r>
                                </m:sub>
                              </m:sSub>
                              <m:r>
                                <a:rPr lang="en-US" b="0" i="1">
                                  <a:latin typeface="Cambria Math"/>
                                </a:rPr>
                                <m:t>−</m:t>
                              </m:r>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sub>
                              </m:sSub>
                            </m:e>
                          </m:d>
                          <m:sSup>
                            <m:sSupPr>
                              <m:ctrlPr>
                                <a:rPr lang="en-US" b="0" i="1">
                                  <a:latin typeface="Cambria Math" panose="02040503050406030204" pitchFamily="18" charset="0"/>
                                </a:rPr>
                              </m:ctrlPr>
                            </m:sSupPr>
                            <m:e>
                              <m:r>
                                <a:rPr lang="en-US" b="0" i="1">
                                  <a:latin typeface="Cambria Math"/>
                                </a:rPr>
                                <m:t>𝑒</m:t>
                              </m:r>
                            </m:e>
                            <m:sup>
                              <m:r>
                                <a:rPr lang="en-US" b="0" i="1">
                                  <a:latin typeface="Cambria Math"/>
                                </a:rPr>
                                <m:t>−</m:t>
                              </m:r>
                              <m:sSub>
                                <m:sSubPr>
                                  <m:ctrlPr>
                                    <a:rPr lang="en-US" b="0" i="1">
                                      <a:latin typeface="Cambria Math" panose="02040503050406030204" pitchFamily="18" charset="0"/>
                                    </a:rPr>
                                  </m:ctrlPr>
                                </m:sSubPr>
                                <m:e>
                                  <m:r>
                                    <a:rPr lang="en-US" b="0" i="1">
                                      <a:latin typeface="Cambria Math"/>
                                    </a:rPr>
                                    <m:t>𝛽</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r>
                                <a:rPr lang="en-US" b="0" i="1">
                                  <a:latin typeface="Cambria Math"/>
                                </a:rPr>
                                <m:t>𝑡</m:t>
                              </m:r>
                            </m:sup>
                          </m:sSup>
                        </m:e>
                      </m:d>
                    </m:oMath>
                  </m:oMathPara>
                </a14:m>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0</m:t>
                          </m:r>
                        </m:sub>
                      </m:sSub>
                      <m:r>
                        <a:rPr lang="en-US" b="0" i="1">
                          <a:latin typeface="Cambria Math"/>
                        </a:rPr>
                        <m:t>=</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r>
                                <a:rPr lang="en-US" b="0" i="1">
                                  <a:latin typeface="Cambria Math"/>
                                </a:rPr>
                                <m:t>𝑀𝑃𝑜𝑅</m:t>
                              </m:r>
                            </m:num>
                            <m:den>
                              <m:r>
                                <a:rPr lang="en-US" b="0" i="1">
                                  <a:latin typeface="Cambria Math"/>
                                </a:rPr>
                                <m:t>10 </m:t>
                              </m:r>
                              <m:r>
                                <a:rPr lang="en-US" b="0" i="1">
                                  <a:latin typeface="Cambria Math"/>
                                </a:rPr>
                                <m:t>𝐵𝐷</m:t>
                              </m:r>
                            </m:den>
                          </m:f>
                        </m:e>
                      </m:rad>
                      <m:r>
                        <a:rPr lang="en-US" b="0" i="1">
                          <a:latin typeface="Cambria Math"/>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0" i="1">
                                  <a:latin typeface="Cambria Math"/>
                                </a:rPr>
                                <m:t>𝐼𝑀𝑅</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r>
                                <a:rPr lang="en-US" b="0" i="1">
                                  <a:latin typeface="Cambria Math"/>
                                </a:rPr>
                                <m:t>, </m:t>
                              </m:r>
                              <m:r>
                                <a:rPr lang="en-US" b="0" i="1">
                                  <a:latin typeface="Cambria Math"/>
                                </a:rPr>
                                <m:t>𝑆𝐼𝑀𝑀</m:t>
                              </m:r>
                            </m:sub>
                          </m:sSub>
                          <m:d>
                            <m:dPr>
                              <m:ctrlPr>
                                <a:rPr lang="en-US" b="0" i="1">
                                  <a:latin typeface="Cambria Math" panose="02040503050406030204" pitchFamily="18" charset="0"/>
                                </a:rPr>
                              </m:ctrlPr>
                            </m:dPr>
                            <m:e>
                              <m:r>
                                <a:rPr lang="en-US" b="0" i="1">
                                  <a:latin typeface="Cambria Math"/>
                                </a:rPr>
                                <m:t>𝑡</m:t>
                              </m:r>
                              <m:r>
                                <a:rPr lang="en-US" b="0" i="1">
                                  <a:latin typeface="Cambria Math"/>
                                </a:rPr>
                                <m:t>=0</m:t>
                              </m:r>
                            </m:e>
                          </m:d>
                        </m:num>
                        <m:den>
                          <m:r>
                            <a:rPr lang="en-US" b="0" i="1">
                              <a:latin typeface="Cambria Math"/>
                            </a:rPr>
                            <m:t>𝑞</m:t>
                          </m:r>
                          <m:d>
                            <m:dPr>
                              <m:ctrlPr>
                                <a:rPr lang="en-US" b="0" i="1">
                                  <a:latin typeface="Cambria Math" panose="02040503050406030204" pitchFamily="18" charset="0"/>
                                </a:rPr>
                              </m:ctrlPr>
                            </m:dPr>
                            <m:e>
                              <m:f>
                                <m:fPr>
                                  <m:type m:val="lin"/>
                                  <m:ctrlPr>
                                    <a:rPr lang="en-US" b="0" i="1">
                                      <a:latin typeface="Cambria Math" panose="02040503050406030204" pitchFamily="18" charset="0"/>
                                    </a:rPr>
                                  </m:ctrlPr>
                                </m:fPr>
                                <m:num>
                                  <m:r>
                                    <a:rPr lang="en-US" b="0" i="1">
                                      <a:latin typeface="Cambria Math"/>
                                    </a:rPr>
                                    <m:t>0.99</m:t>
                                  </m:r>
                                </m:num>
                                <m:den>
                                  <m:r>
                                    <a:rPr lang="en-US" b="0" i="1">
                                      <a:latin typeface="Cambria Math"/>
                                    </a:rPr>
                                    <m:t>0.01</m:t>
                                  </m:r>
                                </m:den>
                              </m:f>
                              <m:r>
                                <a:rPr lang="en-US" b="0" i="1">
                                  <a:latin typeface="Cambria Math"/>
                                </a:rPr>
                                <m:t>, ∆</m:t>
                              </m:r>
                              <m:r>
                                <a:rPr lang="en-US" b="0" i="1">
                                  <a:latin typeface="Cambria Math"/>
                                </a:rPr>
                                <m:t>𝑀𝑇𝑀</m:t>
                              </m:r>
                              <m:d>
                                <m:dPr>
                                  <m:ctrlPr>
                                    <a:rPr lang="en-US" b="0" i="1">
                                      <a:latin typeface="Cambria Math" panose="02040503050406030204" pitchFamily="18" charset="0"/>
                                    </a:rPr>
                                  </m:ctrlPr>
                                </m:dPr>
                                <m:e>
                                  <m:r>
                                    <a:rPr lang="en-US" b="0" i="1">
                                      <a:latin typeface="Cambria Math"/>
                                    </a:rPr>
                                    <m:t>0, </m:t>
                                  </m:r>
                                  <m:r>
                                    <a:rPr lang="en-US" b="0" i="1">
                                      <a:latin typeface="Cambria Math"/>
                                    </a:rPr>
                                    <m:t>𝑀𝑃𝑜𝑅</m:t>
                                  </m:r>
                                </m:e>
                              </m:d>
                            </m:e>
                          </m:d>
                        </m:den>
                      </m:f>
                    </m:oMath>
                  </m:oMathPara>
                </a14:m>
                <a:endParaRPr lang="en-US" b="0" dirty="0">
                  <a:latin typeface="+mn-lt"/>
                </a:endParaRPr>
              </a:p>
              <a:p>
                <a:pPr marL="246062" lvl="2" indent="0">
                  <a:lnSpc>
                    <a:spcPct val="150000"/>
                  </a:lnSpc>
                  <a:buNone/>
                </a:pPr>
                <a:r>
                  <a:rPr lang="en-US" b="0" dirty="0">
                    <a:latin typeface="+mn-lt"/>
                  </a:rPr>
                  <a:t>and the historical IMR realizations computed with the SIMM methodology is shown in Anfuso, Aziz, Loukopoulos, and Giltinan (2017) where alternative scaling approaches are considered.</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a:stretch>
              </a:blipFill>
            </p:spPr>
            <p:txBody>
              <a:bodyPr/>
              <a:lstStyle/>
              <a:p>
                <a:r>
                  <a:rPr lang="en-US">
                    <a:noFill/>
                  </a:rPr>
                  <a:t> </a:t>
                </a:r>
              </a:p>
            </p:txBody>
          </p:sp>
        </mc:Fallback>
      </mc:AlternateContent>
    </p:spTree>
    <p:extLst>
      <p:ext uri="{BB962C8B-B14F-4D97-AF65-F5344CB8AC3E}">
        <p14:creationId xmlns:p14="http://schemas.microsoft.com/office/powerpoint/2010/main" val="159099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- 17</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Criteria Utilized in the Comparison</a:t>
                </a:r>
                <a:r>
                  <a:rPr lang="en-US" dirty="0"/>
                  <a:t>:</a:t>
                </a:r>
                <a:r>
                  <a:rPr lang="en-US" b="0" dirty="0">
                    <a:latin typeface="+mn-lt"/>
                  </a:rPr>
                  <a:t> A comparison is performed at different forecasting horizons using 7 years of historical data, monthly sampling, and averaging among a wide representation of single-trade portfolios for the posted and the received IM cases.</a:t>
                </a:r>
              </a:p>
              <a:p>
                <a:pPr marL="285750" lvl="0" indent="-285750">
                  <a:lnSpc>
                    <a:spcPct val="150000"/>
                  </a:lnSpc>
                  <a:buFont typeface="Wingdings" panose="05000000000000000000" pitchFamily="2" charset="2"/>
                  <a:buChar char="v"/>
                </a:pPr>
                <a14:m>
                  <m:oMath xmlns:m="http://schemas.openxmlformats.org/officeDocument/2006/math">
                    <m:sSub>
                      <m:sSubPr>
                        <m:ctrlPr>
                          <a:rPr lang="en-US" i="1" u="sng">
                            <a:latin typeface="Cambria Math" panose="02040503050406030204" pitchFamily="18" charset="0"/>
                          </a:rPr>
                        </m:ctrlPr>
                      </m:sSubPr>
                      <m:e>
                        <m:r>
                          <a:rPr lang="en-US" i="1" u="sng">
                            <a:latin typeface="Cambria Math"/>
                          </a:rPr>
                          <m:t>ℒ</m:t>
                        </m:r>
                      </m:e>
                      <m:sub>
                        <m:r>
                          <a:rPr lang="en-US" i="1" u="sng">
                            <a:latin typeface="Cambria Math"/>
                          </a:rPr>
                          <m:t>1</m:t>
                        </m:r>
                      </m:sub>
                    </m:sSub>
                  </m:oMath>
                </a14:m>
                <a:r>
                  <a:rPr lang="en-US" u="sng" dirty="0"/>
                  <a:t> Error Metric Choice</a:t>
                </a:r>
                <a:r>
                  <a:rPr lang="en-US" dirty="0"/>
                  <a:t>:</a:t>
                </a:r>
                <a:r>
                  <a:rPr lang="en-US" b="0" dirty="0">
                    <a:latin typeface="+mn-lt"/>
                  </a:rPr>
                  <a:t> For a given portfolio/horizon, the chosen error metric is given by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𝔼</m:t>
                        </m:r>
                      </m:e>
                      <m:sub>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sub>
                    </m:sSub>
                    <m:d>
                      <m:dPr>
                        <m:begChr m:val="["/>
                        <m:endChr m:val="]"/>
                        <m:ctrlPr>
                          <a:rPr lang="en-US" b="0" i="1">
                            <a:latin typeface="Cambria Math" panose="02040503050406030204" pitchFamily="18" charset="0"/>
                          </a:rPr>
                        </m:ctrlPr>
                      </m:dPr>
                      <m:e>
                        <m:f>
                          <m:fPr>
                            <m:ctrlPr>
                              <a:rPr lang="en-US" b="0" i="1">
                                <a:latin typeface="Cambria Math" panose="02040503050406030204" pitchFamily="18" charset="0"/>
                              </a:rPr>
                            </m:ctrlPr>
                          </m:fPr>
                          <m:num>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𝐹</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𝐺</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e>
                                </m:d>
                              </m:e>
                            </m:d>
                          </m:num>
                          <m:den>
                            <m:sSub>
                              <m:sSubPr>
                                <m:ctrlPr>
                                  <a:rPr lang="en-US" b="0" i="1">
                                    <a:latin typeface="Cambria Math" panose="02040503050406030204" pitchFamily="18" charset="0"/>
                                  </a:rPr>
                                </m:ctrlPr>
                              </m:sSubPr>
                              <m:e>
                                <m:r>
                                  <a:rPr lang="en-US" b="0" i="1">
                                    <a:latin typeface="Cambria Math"/>
                                  </a:rPr>
                                  <m:t>𝐺</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e>
                            </m:d>
                          </m:den>
                        </m:f>
                      </m:e>
                    </m:d>
                  </m:oMath>
                </a14:m>
                <a:r>
                  <a:rPr lang="en-US" b="0" dirty="0">
                    <a:latin typeface="+mn-lt"/>
                  </a:rPr>
                  <a:t> where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𝔼</m:t>
                        </m:r>
                      </m:e>
                      <m:sub>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sub>
                    </m:sSub>
                    <m:d>
                      <m:dPr>
                        <m:begChr m:val="["/>
                        <m:endChr m:val="]"/>
                        <m:ctrlPr>
                          <a:rPr lang="en-US" b="0" i="1">
                            <a:latin typeface="Cambria Math" panose="02040503050406030204" pitchFamily="18" charset="0"/>
                          </a:rPr>
                        </m:ctrlPr>
                      </m:dPr>
                      <m:e>
                        <m:r>
                          <a:rPr lang="en-US" b="0" i="1">
                            <a:latin typeface="Cambria Math"/>
                          </a:rPr>
                          <m:t>∙</m:t>
                        </m:r>
                      </m:e>
                    </m:d>
                  </m:oMath>
                </a14:m>
                <a:r>
                  <a:rPr lang="en-US" b="0" dirty="0">
                    <a:latin typeface="+mn-lt"/>
                  </a:rPr>
                  <a:t> indicates an average across historical sampling dates – the definitions of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𝐹</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oMath>
                </a14:m>
                <a:r>
                  <a:rPr lang="en-US" b="0" dirty="0">
                    <a:latin typeface="+mn-lt"/>
                  </a:rPr>
                  <a:t> and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𝐺</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oMath>
                </a14:m>
                <a:r>
                  <a:rPr lang="en-US" b="0" dirty="0">
                    <a:latin typeface="+mn-lt"/>
                  </a:rPr>
                  <a:t> are contained below.</a:t>
                </a:r>
              </a:p>
              <a:p>
                <a:pPr marL="530225" lvl="1" indent="-285750">
                  <a:lnSpc>
                    <a:spcPct val="150000"/>
                  </a:lnSpc>
                  <a:buFont typeface="Wingdings" panose="05000000000000000000" pitchFamily="2" charset="2"/>
                  <a:buChar char="q"/>
                </a:pPr>
                <a:r>
                  <a:rPr lang="en-US" b="0" dirty="0">
                    <a:latin typeface="+mn-lt"/>
                  </a:rPr>
                  <a:t>Here and throughout this chapter,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oMath>
                </a14:m>
                <a:r>
                  <a:rPr lang="en-US" b="0" dirty="0">
                    <a:latin typeface="+mn-lt"/>
                  </a:rPr>
                  <a:t> is used in place of </a:t>
                </a:r>
                <a14:m>
                  <m:oMath xmlns:m="http://schemas.openxmlformats.org/officeDocument/2006/math">
                    <m:r>
                      <a:rPr lang="en-US" b="0" i="1">
                        <a:latin typeface="Cambria Math"/>
                      </a:rPr>
                      <m:t>𝑡</m:t>
                    </m:r>
                  </m:oMath>
                </a14:m>
                <a:r>
                  <a:rPr lang="en-US" b="0" dirty="0">
                    <a:latin typeface="+mn-lt"/>
                  </a:rPr>
                  <a:t> whenever the same quantity is computed at multiple sampling dates.</a:t>
                </a:r>
              </a:p>
              <a:p>
                <a:pPr marL="285750" lvl="0" indent="-285750">
                  <a:lnSpc>
                    <a:spcPct val="150000"/>
                  </a:lnSpc>
                  <a:buFont typeface="Wingdings" panose="05000000000000000000" pitchFamily="2" charset="2"/>
                  <a:buChar char="v"/>
                </a:pPr>
                <a:r>
                  <a:rPr lang="en-US" u="sng" dirty="0"/>
                  <a:t>Comparison of the Tested Universe</a:t>
                </a:r>
                <a:r>
                  <a:rPr lang="en-US" dirty="0"/>
                  <a:t>:</a:t>
                </a:r>
                <a:r>
                  <a:rPr lang="en-US" b="0" dirty="0">
                    <a:latin typeface="+mn-lt"/>
                  </a:rPr>
                  <a:t> The tested universe is made up of 102 single-trade portfolios.</a:t>
                </a:r>
              </a:p>
              <a:p>
                <a:pPr marL="530225" lvl="1" indent="-285750">
                  <a:lnSpc>
                    <a:spcPct val="150000"/>
                  </a:lnSpc>
                  <a:buFont typeface="Wingdings" panose="05000000000000000000" pitchFamily="2" charset="2"/>
                  <a:buChar char="q"/>
                </a:pPr>
                <a:r>
                  <a:rPr lang="en-US" b="0" dirty="0">
                    <a:latin typeface="+mn-lt"/>
                  </a:rPr>
                  <a:t>The products considered, always at-the-money and of different maturities, include cross-currency swaps, IR swaps, FX options, and FX forwards – approximately </a:t>
                </a:r>
                <a14:m>
                  <m:oMath xmlns:m="http://schemas.openxmlformats.org/officeDocument/2006/math">
                    <m:r>
                      <a:rPr lang="en-US" b="0" i="1">
                        <a:latin typeface="Cambria Math"/>
                      </a:rPr>
                      <m:t>75%</m:t>
                    </m:r>
                  </m:oMath>
                </a14:m>
                <a:r>
                  <a:rPr lang="en-US" b="0" dirty="0">
                    <a:latin typeface="+mn-lt"/>
                  </a:rPr>
                  <a:t> of the population is made up of</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∆=1</m:t>
                      </m:r>
                    </m:oMath>
                  </m:oMathPara>
                </a14:m>
                <a:endParaRPr lang="en-US" b="0" dirty="0">
                  <a:latin typeface="+mn-lt"/>
                </a:endParaRPr>
              </a:p>
              <a:p>
                <a:pPr marL="571500" lvl="4" indent="0">
                  <a:lnSpc>
                    <a:spcPct val="150000"/>
                  </a:lnSpc>
                  <a:buNone/>
                </a:pPr>
                <a:r>
                  <a:rPr lang="en-US" b="0" dirty="0">
                    <a:latin typeface="+mn-lt"/>
                  </a:rPr>
                  <a:t>trades.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364"/>
                </a:stretch>
              </a:blipFill>
            </p:spPr>
            <p:txBody>
              <a:bodyPr/>
              <a:lstStyle/>
              <a:p>
                <a:r>
                  <a:rPr lang="en-US">
                    <a:noFill/>
                  </a:rPr>
                  <a:t> </a:t>
                </a:r>
              </a:p>
            </p:txBody>
          </p:sp>
        </mc:Fallback>
      </mc:AlternateContent>
    </p:spTree>
    <p:extLst>
      <p:ext uri="{BB962C8B-B14F-4D97-AF65-F5344CB8AC3E}">
        <p14:creationId xmlns:p14="http://schemas.microsoft.com/office/powerpoint/2010/main" val="330628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- 18</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Calibrated Estimates of the Parameters</a:t>
                </a:r>
                <a:r>
                  <a:rPr lang="en-US" dirty="0"/>
                  <a:t>:</a:t>
                </a:r>
                <a:r>
                  <a:rPr lang="en-US" b="0" dirty="0">
                    <a:latin typeface="+mn-lt"/>
                  </a:rPr>
                  <a:t> As is made evident by Anfuso, Aziz, Loukopoulos, and Giltinan (2017), the proposed term structure of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improves the accuracy of the forecast by a significant amount – they also provide the actual calibration used for their analysis.</a:t>
                </a:r>
              </a:p>
              <a:p>
                <a:pPr marL="285750" lvl="0" indent="-285750">
                  <a:lnSpc>
                    <a:spcPct val="150000"/>
                  </a:lnSpc>
                  <a:buFont typeface="Wingdings" panose="05000000000000000000" pitchFamily="2" charset="2"/>
                  <a:buChar char="v"/>
                </a:pPr>
                <a:r>
                  <a:rPr lang="en-US" u="sng" dirty="0"/>
                  <a:t>Conservative Calibration of the Haircut Function</a:t>
                </a:r>
                <a:r>
                  <a:rPr lang="en-US" dirty="0"/>
                  <a:t>:</a:t>
                </a:r>
                <a:r>
                  <a:rPr lang="en-US" b="0" dirty="0">
                    <a:latin typeface="+mn-lt"/>
                  </a:rPr>
                  <a:t> Below contains further discussions on the range of values that the haircut functions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h</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are expected to take for a conservative calibration of DIM to be used for regulatory exposure.</a:t>
                </a:r>
              </a:p>
              <a:p>
                <a:pPr marL="285750" lvl="0" indent="-285750">
                  <a:lnSpc>
                    <a:spcPct val="150000"/>
                  </a:lnSpc>
                  <a:buFont typeface="Wingdings" panose="05000000000000000000" pitchFamily="2" charset="2"/>
                  <a:buChar char="v"/>
                </a:pPr>
                <a:r>
                  <a:rPr lang="en-US" u="sng" dirty="0"/>
                  <a:t>Comparison with CCP IMR</a:t>
                </a:r>
                <a:r>
                  <a:rPr lang="en-US" dirty="0"/>
                  <a:t>:</a:t>
                </a:r>
                <a:r>
                  <a:rPr lang="en-US" b="0" dirty="0">
                    <a:latin typeface="+mn-lt"/>
                  </a:rPr>
                  <a:t> Finally, as an outlook, Anfuso, Aziz, Loukopoulos, and Giltinan (2017) show the error metrics for the case of CCP IMR where the Dim forecasts are compared against the Portfolio Approaches to Interest Rate Scenarios (Pairs: LCH.ClearNet) and historical value-at-risk (HVaR; Chicago Mercantile Exchange) realizations.</a:t>
                </a:r>
              </a:p>
              <a:p>
                <a:pPr marL="285750" lvl="0" indent="-285750">
                  <a:lnSpc>
                    <a:spcPct val="150000"/>
                  </a:lnSpc>
                  <a:buFont typeface="Wingdings" panose="05000000000000000000" pitchFamily="2" charset="2"/>
                  <a:buChar char="v"/>
                </a:pPr>
                <a:r>
                  <a:rPr lang="en-US" u="sng" dirty="0"/>
                  <a:t>Prototype Replications of CCP Methodologies</a:t>
                </a:r>
                <a:r>
                  <a:rPr lang="en-US" dirty="0"/>
                  <a:t>:</a:t>
                </a:r>
                <a:r>
                  <a:rPr lang="en-US" b="0" dirty="0">
                    <a:latin typeface="+mn-lt"/>
                  </a:rPr>
                  <a:t> The realizations are based on prototype replications of the market risk components of the CCP IM methodologies.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1236"/>
                </a:stretch>
              </a:blipFill>
            </p:spPr>
            <p:txBody>
              <a:bodyPr/>
              <a:lstStyle/>
              <a:p>
                <a:r>
                  <a:rPr lang="en-US">
                    <a:noFill/>
                  </a:rPr>
                  <a:t> </a:t>
                </a:r>
              </a:p>
            </p:txBody>
          </p:sp>
        </mc:Fallback>
      </mc:AlternateContent>
    </p:spTree>
    <p:extLst>
      <p:ext uri="{BB962C8B-B14F-4D97-AF65-F5344CB8AC3E}">
        <p14:creationId xmlns:p14="http://schemas.microsoft.com/office/powerpoint/2010/main" val="1241884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- 19</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Universe Used for the CCP Tests</a:t>
                </a:r>
                <a:r>
                  <a:rPr lang="en-US" dirty="0"/>
                  <a:t>:</a:t>
                </a:r>
                <a:r>
                  <a:rPr lang="en-US" b="0" dirty="0">
                    <a:latin typeface="+mn-lt"/>
                  </a:rPr>
                  <a:t> The forecasting capability of the model is tested separately for Pairs and HVaR IMR as well as for 22 single-trade portfolios (IRS trades of different maturities and currencies).</a:t>
                </a:r>
              </a:p>
              <a:p>
                <a:pPr marL="530225" lvl="1" indent="-285750">
                  <a:lnSpc>
                    <a:spcPct val="150000"/>
                  </a:lnSpc>
                  <a:buFont typeface="Wingdings" panose="05000000000000000000" pitchFamily="2" charset="2"/>
                  <a:buChar char="q"/>
                </a:pPr>
                <a:r>
                  <a:rPr lang="en-US" b="0" dirty="0">
                    <a:latin typeface="+mn-lt"/>
                  </a:rPr>
                  <a:t>The error at any given horizon is obtained by averaging among </a:t>
                </a:r>
                <a14:m>
                  <m:oMath xmlns:m="http://schemas.openxmlformats.org/officeDocument/2006/math">
                    <m:r>
                      <a:rPr lang="en-US" b="0" i="1">
                        <a:latin typeface="Cambria Math"/>
                      </a:rPr>
                      <m:t>22×2</m:t>
                    </m:r>
                  </m:oMath>
                </a14:m>
                <a:r>
                  <a:rPr lang="en-US" b="0" dirty="0">
                    <a:latin typeface="+mn-lt"/>
                  </a:rPr>
                  <a:t> cases.</a:t>
                </a:r>
              </a:p>
              <a:p>
                <a:pPr marL="285750" indent="-285750">
                  <a:lnSpc>
                    <a:spcPct val="150000"/>
                  </a:lnSpc>
                  <a:buFont typeface="Wingdings" panose="05000000000000000000" pitchFamily="2" charset="2"/>
                  <a:buChar char="v"/>
                </a:pPr>
                <a:r>
                  <a:rPr lang="en-US" u="sng" dirty="0"/>
                  <a:t>Accuracy of the Proposed Scaling</a:t>
                </a:r>
                <a:r>
                  <a:rPr lang="en-US" dirty="0"/>
                  <a:t>:</a:t>
                </a:r>
                <a:r>
                  <a:rPr lang="en-US" b="0" dirty="0">
                    <a:latin typeface="+mn-lt"/>
                  </a:rPr>
                  <a:t> Without fine tuning the calibration any further, the time-dependent scaling </a:t>
                </a:r>
                <a14:m>
                  <m:oMath xmlns:m="http://schemas.openxmlformats.org/officeDocument/2006/math">
                    <m:sSub>
                      <m:sSubPr>
                        <m:ctrlPr>
                          <a:rPr lang="en-US" b="0" i="1">
                            <a:latin typeface="Cambria Math" panose="02040503050406030204" pitchFamily="18" charset="0"/>
                          </a:rPr>
                        </m:ctrlPr>
                      </m:sSubPr>
                      <m:e>
                        <m:r>
                          <m:rPr>
                            <m:sty m:val="p"/>
                          </m:rPr>
                          <a:rPr lang="en-US" b="0">
                            <a:latin typeface="Cambria Math"/>
                          </a:rPr>
                          <m:t>α</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e>
                    </m:d>
                  </m:oMath>
                </a14:m>
                <a:r>
                  <a:rPr lang="en-US" b="0" dirty="0">
                    <a:latin typeface="+mn-lt"/>
                  </a:rPr>
                  <a:t> drives a major improvement in the accuracy of the forecasts with respect to the alternative approaches.</a:t>
                </a: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509"/>
                </a:stretch>
              </a:blipFill>
            </p:spPr>
            <p:txBody>
              <a:bodyPr/>
              <a:lstStyle/>
              <a:p>
                <a:r>
                  <a:rPr lang="en-US">
                    <a:noFill/>
                  </a:rPr>
                  <a:t> </a:t>
                </a:r>
              </a:p>
            </p:txBody>
          </p:sp>
        </mc:Fallback>
      </mc:AlternateContent>
    </p:spTree>
    <p:extLst>
      <p:ext uri="{BB962C8B-B14F-4D97-AF65-F5344CB8AC3E}">
        <p14:creationId xmlns:p14="http://schemas.microsoft.com/office/powerpoint/2010/main" val="3492449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Back-test a DIM Model</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Assessing Model for Different Applications</a:t>
                </a:r>
                <a:r>
                  <a:rPr lang="en-US" dirty="0"/>
                  <a:t>:</a:t>
                </a:r>
                <a:r>
                  <a:rPr lang="en-US" b="0" dirty="0">
                    <a:latin typeface="+mn-lt"/>
                  </a:rPr>
                  <a:t> The discussion so far has focused on a DIM model for B-IMR without being too specific about how to assess the model performance for different applications, such as CVA and margin valuation adjustment (MVA) pricing, liquidity coverage ratio/net stable funding ratio (LCR/NSFR) monitoring (Basel Committee on Capital Supervision (2013)), and capital exposure.</a:t>
                </a:r>
              </a:p>
              <a:p>
                <a:pPr marL="285750" lvl="0" indent="-285750">
                  <a:lnSpc>
                    <a:spcPct val="150000"/>
                  </a:lnSpc>
                  <a:buFont typeface="Wingdings" panose="05000000000000000000" pitchFamily="2" charset="2"/>
                  <a:buChar char="v"/>
                </a:pPr>
                <a:r>
                  <a:rPr lang="en-US" u="sng" dirty="0"/>
                  <a:t>Estimating the IMR Distribution Accurately</a:t>
                </a:r>
                <a:r>
                  <a:rPr lang="en-US" dirty="0"/>
                  <a:t>:</a:t>
                </a:r>
                <a:r>
                  <a:rPr lang="en-US" b="0" dirty="0">
                    <a:latin typeface="+mn-lt"/>
                  </a:rPr>
                  <a:t> As mentioned above, depending upon which application one considers, it may or may not be important to have an accurate assessment of the distribution of </a:t>
                </a:r>
                <a:r>
                  <a:rPr lang="en-US" b="0" i="1" dirty="0">
                    <a:latin typeface="+mn-lt"/>
                  </a:rPr>
                  <a:t>the simulated IM requirements</a:t>
                </a:r>
                <a:r>
                  <a:rPr lang="en-US" b="0" dirty="0">
                    <a:latin typeface="+mn-lt"/>
                  </a:rPr>
                  <a:t> value (IMRD).</a:t>
                </a:r>
              </a:p>
              <a:p>
                <a:pPr marL="285750" lvl="0" indent="-285750">
                  <a:lnSpc>
                    <a:spcPct val="150000"/>
                  </a:lnSpc>
                  <a:buFont typeface="Wingdings" panose="05000000000000000000" pitchFamily="2" charset="2"/>
                  <a:buChar char="v"/>
                </a:pPr>
                <a:r>
                  <a:rPr lang="en-US" u="sng" dirty="0"/>
                  <a:t>Back-testing to measure DIM Performance</a:t>
                </a:r>
                <a:r>
                  <a:rPr lang="en-US" dirty="0"/>
                  <a:t>:</a:t>
                </a:r>
                <a:r>
                  <a:rPr lang="en-US" b="0" dirty="0">
                    <a:latin typeface="+mn-lt"/>
                  </a:rPr>
                  <a:t> This chapter introduces two distinct levels of back-testing that can measure the DIM model performance in two topical cases:</a:t>
                </a:r>
              </a:p>
              <a:p>
                <a:pPr lvl="2">
                  <a:lnSpc>
                    <a:spcPct val="150000"/>
                  </a:lnSpc>
                  <a:buFont typeface="Wingdings" panose="05000000000000000000" pitchFamily="2" charset="2"/>
                  <a:buChar char="q"/>
                </a:pPr>
                <a:r>
                  <a:rPr lang="en-US" dirty="0"/>
                  <a:t>DIM applications that do not depend directly on the IMRD (such as capital exposure and the CVA), and</a:t>
                </a:r>
              </a:p>
              <a:p>
                <a:pPr lvl="2">
                  <a:lnSpc>
                    <a:spcPct val="150000"/>
                  </a:lnSpc>
                  <a:buFont typeface="Wingdings" panose="05000000000000000000" pitchFamily="2" charset="2"/>
                  <a:buChar char="q"/>
                </a:pPr>
                <a:r>
                  <a:rPr lang="en-US" dirty="0"/>
                  <a:t>DIM applications that directly depend on the IMRD (such as MVA calculation and LCR/NSFR monitoring).</a:t>
                </a:r>
              </a:p>
              <a:p>
                <a:pPr lvl="2">
                  <a:lnSpc>
                    <a:spcPct val="150000"/>
                  </a:lnSpc>
                  <a:buFont typeface="Wingdings" panose="05000000000000000000" pitchFamily="2" charset="2"/>
                  <a:buChar char="q"/>
                </a:pPr>
                <a:r>
                  <a:rPr lang="en-US" b="0" dirty="0">
                    <a:latin typeface="+mn-lt"/>
                  </a:rPr>
                  <a:t>The methodologies are presented below, with a focus on the </a:t>
                </a:r>
                <a14:m>
                  <m:oMath xmlns:m="http://schemas.openxmlformats.org/officeDocument/2006/math">
                    <m:r>
                      <a:rPr lang="en-US" b="0" i="1">
                        <a:latin typeface="Cambria Math"/>
                      </a:rPr>
                      <m:t>𝑃</m:t>
                    </m:r>
                  </m:oMath>
                </a14:m>
                <a:r>
                  <a:rPr lang="en-US" b="0" dirty="0">
                    <a:latin typeface="+mn-lt"/>
                  </a:rPr>
                  <a:t>-measure applications.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1818"/>
                </a:stretch>
              </a:blipFill>
            </p:spPr>
            <p:txBody>
              <a:bodyPr/>
              <a:lstStyle/>
              <a:p>
                <a:r>
                  <a:rPr lang="en-US">
                    <a:noFill/>
                  </a:rPr>
                  <a:t> </a:t>
                </a:r>
              </a:p>
            </p:txBody>
          </p:sp>
        </mc:Fallback>
      </mc:AlternateContent>
    </p:spTree>
    <p:extLst>
      <p:ext uri="{BB962C8B-B14F-4D97-AF65-F5344CB8AC3E}">
        <p14:creationId xmlns:p14="http://schemas.microsoft.com/office/powerpoint/2010/main" val="3724341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DIM Mapping Functions (for Capital Exposure and CVA)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Review of the Monte-Carlo Framework</a:t>
                </a:r>
                <a:r>
                  <a:rPr lang="en-US" dirty="0"/>
                  <a:t>:</a:t>
                </a:r>
                <a:r>
                  <a:rPr lang="en-US" b="0" dirty="0">
                    <a:latin typeface="+mn-lt"/>
                  </a:rPr>
                  <a:t> In a Monte-Carlo simulation framework, the exposure is computed by determining the MTM values of a given portfolio on a large number of forward looking risk-factor scenarios.</a:t>
                </a:r>
              </a:p>
              <a:p>
                <a:pPr marL="285750" lvl="0" indent="-285750">
                  <a:lnSpc>
                    <a:spcPct val="150000"/>
                  </a:lnSpc>
                  <a:buFont typeface="Wingdings" panose="05000000000000000000" pitchFamily="2" charset="2"/>
                  <a:buChar char="v"/>
                </a:pPr>
                <a:r>
                  <a:rPr lang="en-US" u="sng" dirty="0"/>
                  <a:t>Adequacy of Forecasts across Scenarios</a:t>
                </a:r>
                <a:r>
                  <a:rPr lang="en-US" dirty="0"/>
                  <a:t>:</a:t>
                </a:r>
                <a:r>
                  <a:rPr lang="en-US" b="0" dirty="0">
                    <a:latin typeface="+mn-lt"/>
                  </a:rPr>
                  <a:t> To ensure that a DIM model is sound, one should verify that the IM forecasts associated with the future simulation scenarios are adequate for a sensible variety of forecasting horizons as well as initial and terminal market conditions.</a:t>
                </a:r>
              </a:p>
              <a:p>
                <a:pPr marL="285750" lvl="0" indent="-285750">
                  <a:lnSpc>
                    <a:spcPct val="150000"/>
                  </a:lnSpc>
                  <a:buFont typeface="Wingdings" panose="05000000000000000000" pitchFamily="2" charset="2"/>
                  <a:buChar char="v"/>
                </a:pPr>
                <a:r>
                  <a:rPr lang="en-US" u="sng" dirty="0"/>
                  <a:t>Setting up a Suitable Back-testing Framework</a:t>
                </a:r>
                <a:r>
                  <a:rPr lang="en-US" dirty="0"/>
                  <a:t>:</a:t>
                </a:r>
                <a:r>
                  <a:rPr lang="en-US" b="0" dirty="0">
                    <a:latin typeface="+mn-lt"/>
                  </a:rPr>
                  <a:t> A suitable historical back-testing framework so as to statistically assess the performance of the model by comparing the DIM forecast with the realistic exact IMR, e.g., in the case of B-IMR calculated according to the SIMM methodology – for a representative sample of historical dates as well as market conditions and portfolios.</a:t>
                </a:r>
              </a:p>
              <a:p>
                <a:pPr marL="285750" lvl="0" indent="-285750">
                  <a:lnSpc>
                    <a:spcPct val="150000"/>
                  </a:lnSpc>
                  <a:buFont typeface="Wingdings" panose="05000000000000000000" pitchFamily="2" charset="2"/>
                  <a:buChar char="v"/>
                </a:pPr>
                <a:r>
                  <a:rPr lang="en-US" u="sng" dirty="0"/>
                  <a:t>Generic IMR of a Portfolio</a:t>
                </a:r>
                <a:r>
                  <a:rPr lang="en-US" dirty="0"/>
                  <a:t>:</a:t>
                </a:r>
                <a:r>
                  <a:rPr lang="en-US" b="0" dirty="0">
                    <a:latin typeface="+mn-lt"/>
                  </a:rPr>
                  <a:t> Let us first define generic IMR of a portfolio </a:t>
                </a:r>
                <a14:m>
                  <m:oMath xmlns:m="http://schemas.openxmlformats.org/officeDocument/2006/math">
                    <m:r>
                      <a:rPr lang="en-US" b="0" i="1">
                        <a:latin typeface="Cambria Math"/>
                      </a:rPr>
                      <m:t>𝑝</m:t>
                    </m:r>
                  </m:oMath>
                </a14:m>
                <a:r>
                  <a:rPr lang="en-US" b="0" dirty="0">
                    <a:latin typeface="+mn-lt"/>
                  </a:rPr>
                  <a:t> as</a:t>
                </a:r>
              </a:p>
              <a:p>
                <a:pPr>
                  <a:lnSpc>
                    <a:spcPct val="150000"/>
                  </a:lnSpc>
                </a:pPr>
                <a:r>
                  <a:rPr lang="en-US" b="0" dirty="0">
                    <a:latin typeface="+mn-lt"/>
                  </a:rPr>
                  <a:t> </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𝐼𝑀𝑅</m:t>
                      </m:r>
                      <m:r>
                        <a:rPr lang="en-US" b="0" i="1">
                          <a:latin typeface="Cambria Math"/>
                        </a:rPr>
                        <m:t>=</m:t>
                      </m:r>
                      <m:sSub>
                        <m:sSubPr>
                          <m:ctrlPr>
                            <a:rPr lang="en-US" b="0" i="1">
                              <a:latin typeface="Cambria Math" panose="02040503050406030204" pitchFamily="18" charset="0"/>
                            </a:rPr>
                          </m:ctrlPr>
                        </m:sSubPr>
                        <m:e>
                          <m:r>
                            <a:rPr lang="en-US" b="0" i="1">
                              <a:latin typeface="Cambria Math"/>
                            </a:rPr>
                            <m:t>𝑔</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𝛼</m:t>
                              </m:r>
                            </m:sub>
                          </m:sSub>
                          <m:r>
                            <a:rPr lang="en-US" b="0" i="1">
                              <a:latin typeface="Cambria Math"/>
                            </a:rPr>
                            <m:t>, </m:t>
                          </m:r>
                          <m:r>
                            <a:rPr lang="en-US" b="0" i="1">
                              <a:latin typeface="Cambria Math"/>
                            </a:rPr>
                            <m:t>𝛱</m:t>
                          </m:r>
                          <m:r>
                            <a:rPr lang="en-US" b="0" i="1">
                              <a:latin typeface="Cambria Math"/>
                            </a:rPr>
                            <m:t>=</m:t>
                          </m:r>
                          <m:r>
                            <a:rPr lang="en-US" b="0" i="1">
                              <a:latin typeface="Cambria Math"/>
                            </a:rPr>
                            <m:t>𝛱</m:t>
                          </m:r>
                          <m:d>
                            <m:dPr>
                              <m:ctrlPr>
                                <a:rPr lang="en-US" b="0" i="1">
                                  <a:latin typeface="Cambria Math" panose="02040503050406030204" pitchFamily="18" charset="0"/>
                                </a:rPr>
                              </m:ctrlPr>
                            </m:dPr>
                            <m:e>
                              <m:r>
                                <a:rPr lang="en-US" b="0" i="1">
                                  <a:latin typeface="Cambria Math"/>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𝛼</m:t>
                                      </m:r>
                                    </m:sub>
                                  </m:sSub>
                                </m:e>
                              </m:d>
                            </m:e>
                          </m:d>
                          <m:r>
                            <a:rPr lang="en-US" b="0" i="1">
                              <a:latin typeface="Cambria Math"/>
                            </a:rPr>
                            <m:t>,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𝑔</m:t>
                              </m:r>
                            </m:sub>
                          </m:sSub>
                          <m:r>
                            <a:rPr lang="en-US" b="0" i="1">
                              <a:latin typeface="Cambria Math"/>
                            </a:rPr>
                            <m:t>=</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𝑔</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𝛼</m:t>
                                  </m:r>
                                </m:sub>
                              </m:sSub>
                            </m:e>
                          </m:d>
                        </m:e>
                      </m:d>
                    </m:oMath>
                  </m:oMathPara>
                </a14:m>
                <a:endParaRPr lang="en-US" b="0" dirty="0">
                  <a:latin typeface="+mn-lt"/>
                </a:endParaRPr>
              </a:p>
              <a:p>
                <a:pPr>
                  <a:lnSpc>
                    <a:spcPct val="150000"/>
                  </a:lnSpc>
                </a:pPr>
                <a:endParaRPr lang="en-US" b="0" dirty="0">
                  <a:latin typeface="+mn-lt"/>
                </a:endParaRPr>
              </a:p>
              <a:p>
                <a:pPr lvl="2">
                  <a:lnSpc>
                    <a:spcPct val="150000"/>
                  </a:lnSpc>
                  <a:buFont typeface="Wingdings" panose="05000000000000000000" pitchFamily="2" charset="2"/>
                  <a:buChar char="q"/>
                </a:pPr>
                <a:r>
                  <a:rPr lang="en-US" b="0" dirty="0">
                    <a:latin typeface="+mn-lt"/>
                  </a:rPr>
                  <a:t>The terms are as follows.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1818" b="-757"/>
                </a:stretch>
              </a:blipFill>
            </p:spPr>
            <p:txBody>
              <a:bodyPr/>
              <a:lstStyle/>
              <a:p>
                <a:r>
                  <a:rPr lang="en-US">
                    <a:noFill/>
                  </a:rPr>
                  <a:t> </a:t>
                </a:r>
              </a:p>
            </p:txBody>
          </p:sp>
        </mc:Fallback>
      </mc:AlternateContent>
    </p:spTree>
    <p:extLst>
      <p:ext uri="{BB962C8B-B14F-4D97-AF65-F5344CB8AC3E}">
        <p14:creationId xmlns:p14="http://schemas.microsoft.com/office/powerpoint/2010/main" val="1942666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DIM Mapping Functions (for Capital Exposure and CVA) - 2</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Posted/Received IMR Computation Algorithm</a:t>
                </a:r>
                <a:r>
                  <a:rPr lang="en-US" dirty="0"/>
                  <a:t>:</a:t>
                </a:r>
                <a:r>
                  <a:rPr lang="en-US" b="0" dirty="0">
                    <a:latin typeface="+mn-lt"/>
                  </a:rPr>
                  <a:t> The functions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𝑔</m:t>
                        </m:r>
                      </m:e>
                      <m:sub>
                        <m:r>
                          <a:rPr lang="en-US" b="0" i="1">
                            <a:latin typeface="Cambria Math"/>
                          </a:rPr>
                          <m:t>𝑅</m:t>
                        </m:r>
                      </m:sub>
                    </m:sSub>
                  </m:oMath>
                </a14:m>
                <a:r>
                  <a:rPr lang="en-US" b="0" dirty="0">
                    <a:latin typeface="+mn-lt"/>
                  </a:rPr>
                  <a:t> and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𝑔</m:t>
                        </m:r>
                      </m:e>
                      <m:sub>
                        <m:r>
                          <a:rPr lang="en-US" b="0" i="1">
                            <a:latin typeface="Cambria Math"/>
                          </a:rPr>
                          <m:t>𝑃</m:t>
                        </m:r>
                      </m:sub>
                    </m:sSub>
                  </m:oMath>
                </a14:m>
                <a:r>
                  <a:rPr lang="en-US" b="0" dirty="0">
                    <a:latin typeface="+mn-lt"/>
                  </a:rPr>
                  <a:t> represent the exact algorithm used to compute the IMR for the posted and the received IM’s, respectively (e.g.,  such as SIMM for B-IMR, or in the case of the CCP’s, IM methodologies such as Standard Portfolio Analysis of Risk (SPAN), Pairs, or HVaR).</a:t>
                </a:r>
              </a:p>
              <a:p>
                <a:pPr marL="285750" lvl="0" indent="-285750">
                  <a:lnSpc>
                    <a:spcPct val="150000"/>
                  </a:lnSpc>
                  <a:buFont typeface="Wingdings" panose="05000000000000000000" pitchFamily="2" charset="2"/>
                  <a:buChar char="v"/>
                </a:pPr>
                <a:r>
                  <a:rPr lang="en-US" u="sng" dirty="0"/>
                  <a:t>Date of the IMR Valuation</a:t>
                </a:r>
                <a:r>
                  <a:rPr lang="en-US" dirty="0"/>
                  <a:t>:</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𝛼</m:t>
                          </m:r>
                        </m:sub>
                      </m:sSub>
                    </m:oMath>
                  </m:oMathPara>
                </a14:m>
                <a:endParaRPr lang="en-US" b="0" dirty="0">
                  <a:latin typeface="+mn-lt"/>
                </a:endParaRPr>
              </a:p>
              <a:p>
                <a:pPr marL="246062" lvl="2" indent="0">
                  <a:lnSpc>
                    <a:spcPct val="150000"/>
                  </a:lnSpc>
                  <a:buNone/>
                </a:pPr>
                <a:r>
                  <a:rPr lang="en-US" b="0" dirty="0">
                    <a:latin typeface="+mn-lt"/>
                  </a:rPr>
                  <a:t>is the time at which the IMR portfolio </a:t>
                </a:r>
                <a14:m>
                  <m:oMath xmlns:m="http://schemas.openxmlformats.org/officeDocument/2006/math">
                    <m:r>
                      <a:rPr lang="en-US" b="0" i="1">
                        <a:latin typeface="Cambria Math"/>
                      </a:rPr>
                      <m:t>𝑝</m:t>
                    </m:r>
                  </m:oMath>
                </a14:m>
                <a:r>
                  <a:rPr lang="en-US" b="0" dirty="0">
                    <a:latin typeface="+mn-lt"/>
                  </a:rPr>
                  <a:t> is determined.</a:t>
                </a:r>
              </a:p>
              <a:p>
                <a:pPr marL="285750" lvl="0" indent="-285750">
                  <a:lnSpc>
                    <a:spcPct val="150000"/>
                  </a:lnSpc>
                  <a:buFont typeface="Wingdings" panose="05000000000000000000" pitchFamily="2" charset="2"/>
                  <a:buChar char="v"/>
                </a:pPr>
                <a:r>
                  <a:rPr lang="en-US" u="sng" dirty="0"/>
                  <a:t>Portfolio Trade Population at </a:t>
                </a:r>
                <a14:m>
                  <m:oMath xmlns:m="http://schemas.openxmlformats.org/officeDocument/2006/math">
                    <m:sSub>
                      <m:sSubPr>
                        <m:ctrlPr>
                          <a:rPr lang="en-US" i="1" u="sng">
                            <a:latin typeface="Cambria Math" panose="02040503050406030204" pitchFamily="18" charset="0"/>
                          </a:rPr>
                        </m:ctrlPr>
                      </m:sSubPr>
                      <m:e>
                        <m:r>
                          <a:rPr lang="en-US" i="1" u="sng">
                            <a:latin typeface="Cambria Math"/>
                          </a:rPr>
                          <m:t>𝑡</m:t>
                        </m:r>
                      </m:e>
                      <m:sub>
                        <m:r>
                          <a:rPr lang="en-US" i="1" u="sng">
                            <a:latin typeface="Cambria Math"/>
                          </a:rPr>
                          <m:t>𝛼</m:t>
                        </m:r>
                      </m:sub>
                    </m:sSub>
                  </m:oMath>
                </a14:m>
                <a:r>
                  <a:rPr lang="en-US" dirty="0"/>
                  <a:t>:</a:t>
                </a:r>
                <a:r>
                  <a:rPr lang="en-US" b="0" dirty="0">
                    <a:latin typeface="+mn-lt"/>
                  </a:rPr>
                  <a:t> </a:t>
                </a:r>
                <a14:m>
                  <m:oMath xmlns:m="http://schemas.openxmlformats.org/officeDocument/2006/math">
                    <m:r>
                      <a:rPr lang="en-US" b="0" i="1">
                        <a:latin typeface="Cambria Math"/>
                      </a:rPr>
                      <m:t>𝛱</m:t>
                    </m:r>
                    <m:d>
                      <m:dPr>
                        <m:ctrlPr>
                          <a:rPr lang="en-US" b="0" i="1">
                            <a:latin typeface="Cambria Math" panose="02040503050406030204" pitchFamily="18" charset="0"/>
                          </a:rPr>
                        </m:ctrlPr>
                      </m:dPr>
                      <m:e>
                        <m:r>
                          <a:rPr lang="en-US" b="0" i="1">
                            <a:latin typeface="Cambria Math"/>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𝛼</m:t>
                                </m:r>
                              </m:sub>
                            </m:sSub>
                          </m:e>
                        </m:d>
                      </m:e>
                    </m:d>
                  </m:oMath>
                </a14:m>
                <a:r>
                  <a:rPr lang="en-US" b="0" dirty="0">
                    <a:latin typeface="+mn-lt"/>
                  </a:rPr>
                  <a:t> is the trade population of portfolio </a:t>
                </a:r>
                <a14:m>
                  <m:oMath xmlns:m="http://schemas.openxmlformats.org/officeDocument/2006/math">
                    <m:r>
                      <a:rPr lang="en-US" b="0" i="1">
                        <a:latin typeface="Cambria Math"/>
                      </a:rPr>
                      <m:t>𝑝</m:t>
                    </m:r>
                  </m:oMath>
                </a14:m>
                <a:r>
                  <a:rPr lang="en-US" b="0" dirty="0">
                    <a:latin typeface="+mn-lt"/>
                  </a:rPr>
                  <a:t> at time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𝛼</m:t>
                        </m:r>
                      </m:sub>
                    </m:sSub>
                  </m:oMath>
                </a14:m>
                <a:r>
                  <a:rPr lang="en-US" b="0" dirty="0">
                    <a:latin typeface="+mn-lt"/>
                  </a:rPr>
                  <a:t>.</a:t>
                </a:r>
              </a:p>
              <a:p>
                <a:pPr marL="285750" lvl="0" indent="-285750">
                  <a:lnSpc>
                    <a:spcPct val="150000"/>
                  </a:lnSpc>
                  <a:buFont typeface="Wingdings" panose="05000000000000000000" pitchFamily="2" charset="2"/>
                  <a:buChar char="v"/>
                </a:pPr>
                <a:r>
                  <a:rPr lang="en-US" u="sng" dirty="0"/>
                  <a:t>Market State Information at </a:t>
                </a:r>
                <a14:m>
                  <m:oMath xmlns:m="http://schemas.openxmlformats.org/officeDocument/2006/math">
                    <m:sSub>
                      <m:sSubPr>
                        <m:ctrlPr>
                          <a:rPr lang="en-US" i="1" u="sng">
                            <a:latin typeface="Cambria Math" panose="02040503050406030204" pitchFamily="18" charset="0"/>
                          </a:rPr>
                        </m:ctrlPr>
                      </m:sSubPr>
                      <m:e>
                        <m:r>
                          <a:rPr lang="en-US" i="1" u="sng">
                            <a:latin typeface="Cambria Math"/>
                          </a:rPr>
                          <m:t>𝑡</m:t>
                        </m:r>
                      </m:e>
                      <m:sub>
                        <m:r>
                          <a:rPr lang="en-US" i="1" u="sng">
                            <a:latin typeface="Cambria Math"/>
                          </a:rPr>
                          <m:t>𝛼</m:t>
                        </m:r>
                      </m:sub>
                    </m:sSub>
                  </m:oMath>
                </a14:m>
                <a:r>
                  <a:rPr lang="en-US" dirty="0"/>
                  <a:t>:</a:t>
                </a:r>
                <a:r>
                  <a:rPr lang="en-US" b="0" dirty="0">
                    <a:latin typeface="+mn-lt"/>
                  </a:rPr>
                  <a:t> </a:t>
                </a:r>
                <a14:m>
                  <m:oMath xmlns:m="http://schemas.openxmlformats.org/officeDocument/2006/math">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𝑔</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𝛼</m:t>
                            </m:r>
                          </m:sub>
                        </m:sSub>
                      </m:e>
                    </m:d>
                  </m:oMath>
                </a14:m>
                <a:r>
                  <a:rPr lang="en-US" b="0" dirty="0">
                    <a:latin typeface="+mn-lt"/>
                  </a:rPr>
                  <a:t> is a generic state variable that characterizes all of the </a:t>
                </a:r>
                <a14:m>
                  <m:oMath xmlns:m="http://schemas.openxmlformats.org/officeDocument/2006/math">
                    <m:r>
                      <a:rPr lang="en-US" b="0" i="1">
                        <a:latin typeface="Cambria Math"/>
                      </a:rPr>
                      <m:t>𝑇</m:t>
                    </m:r>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𝛼</m:t>
                        </m:r>
                      </m:sub>
                    </m:sSub>
                  </m:oMath>
                </a14:m>
                <a:r>
                  <a:rPr lang="en-US" b="0" dirty="0">
                    <a:latin typeface="+mn-lt"/>
                  </a:rPr>
                  <a:t> market information required for the computation of the IMR.</a:t>
                </a:r>
              </a:p>
              <a:p>
                <a:pPr marL="285750" lvl="0" indent="-285750">
                  <a:lnSpc>
                    <a:spcPct val="150000"/>
                  </a:lnSpc>
                  <a:buFont typeface="Wingdings" panose="05000000000000000000" pitchFamily="2" charset="2"/>
                  <a:buChar char="v"/>
                </a:pPr>
                <a:r>
                  <a:rPr lang="en-US" u="sng" dirty="0"/>
                  <a:t>DIM Forecast of the Portfolio</a:t>
                </a:r>
                <a:r>
                  <a:rPr lang="en-US" dirty="0"/>
                  <a:t>:</a:t>
                </a:r>
                <a:r>
                  <a:rPr lang="en-US" b="0" dirty="0">
                    <a:latin typeface="+mn-lt"/>
                  </a:rPr>
                  <a:t> Similarly, the DIM forecast for the future IMR of a portfolio </a:t>
                </a:r>
                <a14:m>
                  <m:oMath xmlns:m="http://schemas.openxmlformats.org/officeDocument/2006/math">
                    <m:r>
                      <a:rPr lang="en-US" b="0" i="1">
                        <a:latin typeface="Cambria Math"/>
                      </a:rPr>
                      <m:t>𝑝</m:t>
                    </m:r>
                  </m:oMath>
                </a14:m>
                <a:r>
                  <a:rPr lang="en-US" b="0" dirty="0">
                    <a:latin typeface="+mn-lt"/>
                  </a:rPr>
                  <a:t> can be defined as</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𝐷𝐼𝑀</m:t>
                      </m:r>
                      <m:r>
                        <a:rPr lang="en-US" b="0" i="1">
                          <a:latin typeface="Cambria Math"/>
                        </a:rPr>
                        <m:t>=</m:t>
                      </m:r>
                      <m:sSub>
                        <m:sSubPr>
                          <m:ctrlPr>
                            <a:rPr lang="en-US" b="0" i="1">
                              <a:latin typeface="Cambria Math" panose="02040503050406030204" pitchFamily="18" charset="0"/>
                            </a:rPr>
                          </m:ctrlPr>
                        </m:sSubPr>
                        <m:e>
                          <m:r>
                            <a:rPr lang="en-US" b="0" i="1">
                              <a:latin typeface="Cambria Math"/>
                            </a:rPr>
                            <m:t>𝑓</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0</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 </m:t>
                          </m:r>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r>
                            <a:rPr lang="en-US" b="0" i="1">
                              <a:latin typeface="Cambria Math"/>
                            </a:rPr>
                            <m:t>, </m:t>
                          </m:r>
                          <m:acc>
                            <m:accPr>
                              <m:chr m:val="⃗"/>
                              <m:ctrlPr>
                                <a:rPr lang="en-US" b="0" i="1">
                                  <a:latin typeface="Cambria Math" panose="02040503050406030204" pitchFamily="18" charset="0"/>
                                </a:rPr>
                              </m:ctrlPr>
                            </m:accPr>
                            <m:e>
                              <m:r>
                                <a:rPr lang="en-US" b="0" i="1">
                                  <a:latin typeface="Cambria Math"/>
                                </a:rPr>
                                <m:t>𝑟</m:t>
                              </m:r>
                            </m:e>
                          </m:acc>
                          <m:r>
                            <a:rPr lang="en-US" b="0" i="1">
                              <a:latin typeface="Cambria Math"/>
                            </a:rPr>
                            <m:t>,  </m:t>
                          </m:r>
                          <m:r>
                            <a:rPr lang="en-US" b="0" i="1">
                              <a:latin typeface="Cambria Math"/>
                            </a:rPr>
                            <m:t>𝛱</m:t>
                          </m:r>
                          <m:r>
                            <a:rPr lang="en-US" b="0" i="1">
                              <a:latin typeface="Cambria Math"/>
                            </a:rPr>
                            <m:t>=</m:t>
                          </m:r>
                          <m:r>
                            <a:rPr lang="en-US" b="0" i="1">
                              <a:latin typeface="Cambria Math"/>
                            </a:rPr>
                            <m:t>𝛱</m:t>
                          </m:r>
                          <m:d>
                            <m:dPr>
                              <m:ctrlPr>
                                <a:rPr lang="en-US" b="0" i="1">
                                  <a:latin typeface="Cambria Math" panose="02040503050406030204" pitchFamily="18" charset="0"/>
                                </a:rPr>
                              </m:ctrlPr>
                            </m:dPr>
                            <m:e>
                              <m:r>
                                <a:rPr lang="en-US" b="0" i="1">
                                  <a:latin typeface="Cambria Math"/>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e>
                              </m:d>
                            </m:e>
                          </m:d>
                          <m:r>
                            <a:rPr lang="en-US" b="0" i="1">
                              <a:latin typeface="Cambria Math"/>
                            </a:rPr>
                            <m:t>,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𝐷𝐼𝑀</m:t>
                              </m:r>
                            </m:sub>
                          </m:sSub>
                          <m:r>
                            <a:rPr lang="en-US" b="0" i="1">
                              <a:latin typeface="Cambria Math"/>
                            </a:rPr>
                            <m:t>=</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𝐷𝐼𝑀</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e>
                          </m:d>
                        </m:e>
                      </m:d>
                    </m:oMath>
                  </m:oMathPara>
                </a14:m>
                <a:endParaRPr lang="en-US" b="0" dirty="0">
                  <a:latin typeface="+mn-lt"/>
                </a:endParaRPr>
              </a:p>
              <a:p>
                <a:pPr lvl="2">
                  <a:lnSpc>
                    <a:spcPct val="150000"/>
                  </a:lnSpc>
                  <a:buFont typeface="Wingdings" panose="05000000000000000000" pitchFamily="2" charset="2"/>
                  <a:buChar char="q"/>
                </a:pPr>
                <a:r>
                  <a:rPr lang="en-US" b="0" dirty="0">
                    <a:latin typeface="+mn-lt"/>
                  </a:rPr>
                  <a:t>The terms are as follows.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945"/>
                </a:stretch>
              </a:blipFill>
            </p:spPr>
            <p:txBody>
              <a:bodyPr/>
              <a:lstStyle/>
              <a:p>
                <a:r>
                  <a:rPr lang="en-US">
                    <a:noFill/>
                  </a:rPr>
                  <a:t> </a:t>
                </a:r>
              </a:p>
            </p:txBody>
          </p:sp>
        </mc:Fallback>
      </mc:AlternateContent>
    </p:spTree>
    <p:extLst>
      <p:ext uri="{BB962C8B-B14F-4D97-AF65-F5344CB8AC3E}">
        <p14:creationId xmlns:p14="http://schemas.microsoft.com/office/powerpoint/2010/main" val="2891020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DIM Mapping Functions (for Capital Exposure and CVA) - 3</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Date of the DIM Forecast</a:t>
                </a:r>
                <a:r>
                  <a:rPr lang="en-US" dirty="0"/>
                  <a:t>:</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0</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is the date time at which the DIM forecast is computed.</a:t>
                </a:r>
              </a:p>
              <a:p>
                <a:pPr marL="285750" lvl="0" indent="-285750">
                  <a:lnSpc>
                    <a:spcPct val="150000"/>
                  </a:lnSpc>
                  <a:buFont typeface="Wingdings" panose="05000000000000000000" pitchFamily="2" charset="2"/>
                  <a:buChar char="v"/>
                </a:pPr>
                <a:r>
                  <a:rPr lang="en-US" u="sng" dirty="0"/>
                  <a:t>Horizon of the DIM Forecast</a:t>
                </a:r>
                <a:r>
                  <a:rPr lang="en-US" dirty="0"/>
                  <a:t>:</a:t>
                </a: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is the time for which the IMR is forecast – over a forecasting horizon</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h</m:t>
                      </m:r>
                      <m:r>
                        <a:rPr lang="en-US" b="0" i="1">
                          <a:latin typeface="Cambria Math"/>
                        </a:rPr>
                        <m:t>=</m:t>
                      </m:r>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0</m:t>
                          </m:r>
                        </m:sub>
                      </m:sSub>
                    </m:oMath>
                  </m:oMathPara>
                </a14:m>
                <a:endParaRPr lang="en-US" b="0" dirty="0">
                  <a:latin typeface="+mn-lt"/>
                </a:endParaRPr>
              </a:p>
              <a:p>
                <a:pPr>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Predictor Set of Market Variables</a:t>
                </a:r>
                <a:r>
                  <a:rPr lang="en-US" dirty="0"/>
                  <a:t>:</a:t>
                </a:r>
                <a:r>
                  <a:rPr lang="en-US" b="0" dirty="0">
                    <a:latin typeface="+mn-lt"/>
                  </a:rPr>
                  <a:t> </a:t>
                </a:r>
                <a14:m>
                  <m:oMath xmlns:m="http://schemas.openxmlformats.org/officeDocument/2006/math">
                    <m:acc>
                      <m:accPr>
                        <m:chr m:val="⃗"/>
                        <m:ctrlPr>
                          <a:rPr lang="en-US" b="0" i="1">
                            <a:latin typeface="Cambria Math" panose="02040503050406030204" pitchFamily="18" charset="0"/>
                          </a:rPr>
                        </m:ctrlPr>
                      </m:accPr>
                      <m:e>
                        <m:r>
                          <a:rPr lang="en-US" b="0" i="1">
                            <a:latin typeface="Cambria Math"/>
                          </a:rPr>
                          <m:t>𝑟</m:t>
                        </m:r>
                      </m:e>
                    </m:acc>
                  </m:oMath>
                </a14:m>
                <a:r>
                  <a:rPr lang="en-US" b="0" dirty="0">
                    <a:latin typeface="+mn-lt"/>
                  </a:rPr>
                  <a:t> - the </a:t>
                </a:r>
                <a:r>
                  <a:rPr lang="en-US" b="0" i="1" dirty="0">
                    <a:latin typeface="+mn-lt"/>
                  </a:rPr>
                  <a:t>predictor</a:t>
                </a:r>
                <a:r>
                  <a:rPr lang="en-US" b="0" dirty="0">
                    <a:latin typeface="+mn-lt"/>
                  </a:rPr>
                  <a:t> – is a set of market variables whose forecasted values on a given scenario are consumed by the DIM models as input to infer the IMR.</a:t>
                </a:r>
              </a:p>
              <a:p>
                <a:pPr marL="285750" indent="-285750">
                  <a:lnSpc>
                    <a:spcPct val="150000"/>
                  </a:lnSpc>
                  <a:buFont typeface="Wingdings" panose="05000000000000000000" pitchFamily="2" charset="2"/>
                  <a:buChar char="v"/>
                </a:pPr>
                <a14:m>
                  <m:oMath xmlns:m="http://schemas.openxmlformats.org/officeDocument/2006/math">
                    <m:acc>
                      <m:accPr>
                        <m:chr m:val="⃗"/>
                        <m:ctrlPr>
                          <a:rPr lang="en-US" i="1" u="sng">
                            <a:latin typeface="Cambria Math" panose="02040503050406030204" pitchFamily="18" charset="0"/>
                          </a:rPr>
                        </m:ctrlPr>
                      </m:accPr>
                      <m:e>
                        <m:r>
                          <a:rPr lang="en-US" i="1" u="sng">
                            <a:latin typeface="Cambria Math"/>
                          </a:rPr>
                          <m:t>𝑟</m:t>
                        </m:r>
                      </m:e>
                    </m:acc>
                  </m:oMath>
                </a14:m>
                <a:r>
                  <a:rPr lang="en-US" u="sng" dirty="0"/>
                  <a:t> as Simulated Portfolio MTM</a:t>
                </a:r>
                <a:r>
                  <a:rPr lang="en-US" dirty="0"/>
                  <a:t>:</a:t>
                </a:r>
                <a:r>
                  <a:rPr lang="en-US" b="0" dirty="0">
                    <a:latin typeface="+mn-lt"/>
                  </a:rPr>
                  <a:t> The exact choice of </a:t>
                </a:r>
                <a14:m>
                  <m:oMath xmlns:m="http://schemas.openxmlformats.org/officeDocument/2006/math">
                    <m:acc>
                      <m:accPr>
                        <m:chr m:val="⃗"/>
                        <m:ctrlPr>
                          <a:rPr lang="en-US" b="0" i="1">
                            <a:latin typeface="Cambria Math" panose="02040503050406030204" pitchFamily="18" charset="0"/>
                          </a:rPr>
                        </m:ctrlPr>
                      </m:accPr>
                      <m:e>
                        <m:r>
                          <a:rPr lang="en-US" b="0" i="1">
                            <a:latin typeface="Cambria Math"/>
                          </a:rPr>
                          <m:t>𝑟</m:t>
                        </m:r>
                      </m:e>
                    </m:acc>
                  </m:oMath>
                </a14:m>
                <a:r>
                  <a:rPr lang="en-US" b="0" dirty="0">
                    <a:latin typeface="+mn-lt"/>
                  </a:rPr>
                  <a:t> depends on the DIM model.</a:t>
                </a:r>
              </a:p>
              <a:p>
                <a:pPr marL="530225" lvl="1" indent="-285750">
                  <a:lnSpc>
                    <a:spcPct val="150000"/>
                  </a:lnSpc>
                  <a:buFont typeface="Wingdings" panose="05000000000000000000" pitchFamily="2" charset="2"/>
                  <a:buChar char="q"/>
                </a:pPr>
                <a:r>
                  <a:rPr lang="en-US" b="0" dirty="0">
                    <a:latin typeface="+mn-lt"/>
                  </a:rPr>
                  <a:t>For the one considered previously, </a:t>
                </a:r>
                <a14:m>
                  <m:oMath xmlns:m="http://schemas.openxmlformats.org/officeDocument/2006/math">
                    <m:acc>
                      <m:accPr>
                        <m:chr m:val="⃗"/>
                        <m:ctrlPr>
                          <a:rPr lang="en-US" b="0" i="1">
                            <a:latin typeface="Cambria Math" panose="02040503050406030204" pitchFamily="18" charset="0"/>
                          </a:rPr>
                        </m:ctrlPr>
                      </m:accPr>
                      <m:e>
                        <m:r>
                          <a:rPr lang="en-US" b="0" i="1">
                            <a:latin typeface="Cambria Math"/>
                          </a:rPr>
                          <m:t>𝑟</m:t>
                        </m:r>
                      </m:e>
                    </m:acc>
                  </m:oMath>
                </a14:m>
                <a:r>
                  <a:rPr lang="en-US" b="0" dirty="0">
                    <a:latin typeface="+mn-lt"/>
                  </a:rPr>
                  <a:t> is simply given by the simulated MTM of the portfolio.</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a:stretch>
              </a:blipFill>
            </p:spPr>
            <p:txBody>
              <a:bodyPr/>
              <a:lstStyle/>
              <a:p>
                <a:r>
                  <a:rPr lang="en-US">
                    <a:noFill/>
                  </a:rPr>
                  <a:t> </a:t>
                </a:r>
              </a:p>
            </p:txBody>
          </p:sp>
        </mc:Fallback>
      </mc:AlternateContent>
    </p:spTree>
    <p:extLst>
      <p:ext uri="{BB962C8B-B14F-4D97-AF65-F5344CB8AC3E}">
        <p14:creationId xmlns:p14="http://schemas.microsoft.com/office/powerpoint/2010/main" val="36708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DIM Mapping Functions (for Capital Exposure and CVA) - 4</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Market State Information at </a:t>
                </a:r>
                <a14:m>
                  <m:oMath xmlns:m="http://schemas.openxmlformats.org/officeDocument/2006/math">
                    <m:sSub>
                      <m:sSubPr>
                        <m:ctrlPr>
                          <a:rPr lang="en-US" i="1" u="sng">
                            <a:latin typeface="Cambria Math" panose="02040503050406030204" pitchFamily="18" charset="0"/>
                          </a:rPr>
                        </m:ctrlPr>
                      </m:sSubPr>
                      <m:e>
                        <m:r>
                          <a:rPr lang="en-US" i="1" u="sng">
                            <a:latin typeface="Cambria Math"/>
                          </a:rPr>
                          <m:t>𝑡</m:t>
                        </m:r>
                      </m:e>
                      <m:sub>
                        <m:r>
                          <a:rPr lang="en-US" i="1" u="sng">
                            <a:latin typeface="Cambria Math"/>
                          </a:rPr>
                          <m:t>𝑘</m:t>
                        </m:r>
                      </m:sub>
                    </m:sSub>
                  </m:oMath>
                </a14:m>
                <a:r>
                  <a:rPr lang="en-US" dirty="0"/>
                  <a:t>:</a:t>
                </a:r>
                <a:r>
                  <a:rPr lang="en-US" b="0" dirty="0">
                    <a:latin typeface="+mn-lt"/>
                  </a:rPr>
                  <a:t> </a:t>
                </a:r>
                <a14:m>
                  <m:oMath xmlns:m="http://schemas.openxmlformats.org/officeDocument/2006/math">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𝐷𝐼𝑀</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e>
                    </m:d>
                  </m:oMath>
                </a14:m>
                <a:r>
                  <a:rPr lang="en-US" b="0" dirty="0">
                    <a:latin typeface="+mn-lt"/>
                  </a:rPr>
                  <a:t> is the generic state variable characterizing all the</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𝑇</m:t>
                      </m:r>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market information required for the computation of the DIM forecast.</a:t>
                </a:r>
              </a:p>
              <a:p>
                <a:pPr marL="285750" lvl="0" indent="-285750">
                  <a:lnSpc>
                    <a:spcPct val="150000"/>
                  </a:lnSpc>
                  <a:buFont typeface="Wingdings" panose="05000000000000000000" pitchFamily="2" charset="2"/>
                  <a:buChar char="v"/>
                </a:pPr>
                <a:r>
                  <a:rPr lang="en-US" u="sng" dirty="0"/>
                  <a:t>Portfolio Trade Population at </a:t>
                </a:r>
                <a14:m>
                  <m:oMath xmlns:m="http://schemas.openxmlformats.org/officeDocument/2006/math">
                    <m:sSub>
                      <m:sSubPr>
                        <m:ctrlPr>
                          <a:rPr lang="en-US" i="1" u="sng">
                            <a:latin typeface="Cambria Math" panose="02040503050406030204" pitchFamily="18" charset="0"/>
                          </a:rPr>
                        </m:ctrlPr>
                      </m:sSubPr>
                      <m:e>
                        <m:r>
                          <a:rPr lang="en-US" i="1" u="sng">
                            <a:latin typeface="Cambria Math"/>
                          </a:rPr>
                          <m:t>𝑡</m:t>
                        </m:r>
                      </m:e>
                      <m:sub>
                        <m:r>
                          <a:rPr lang="en-US" i="1" u="sng">
                            <a:latin typeface="Cambria Math"/>
                          </a:rPr>
                          <m:t>𝑘</m:t>
                        </m:r>
                      </m:sub>
                    </m:sSub>
                  </m:oMath>
                </a14:m>
                <a:r>
                  <a:rPr lang="en-US" dirty="0"/>
                  <a:t>:</a:t>
                </a:r>
                <a:r>
                  <a:rPr lang="en-US" b="0" dirty="0">
                    <a:latin typeface="+mn-lt"/>
                  </a:rPr>
                  <a:t> </a:t>
                </a:r>
                <a14:m>
                  <m:oMath xmlns:m="http://schemas.openxmlformats.org/officeDocument/2006/math">
                    <m:r>
                      <a:rPr lang="en-US" b="0" i="1">
                        <a:latin typeface="Cambria Math"/>
                      </a:rPr>
                      <m:t>𝛱</m:t>
                    </m:r>
                    <m:d>
                      <m:dPr>
                        <m:ctrlPr>
                          <a:rPr lang="en-US" b="0" i="1">
                            <a:latin typeface="Cambria Math" panose="02040503050406030204" pitchFamily="18" charset="0"/>
                          </a:rPr>
                        </m:ctrlPr>
                      </m:dPr>
                      <m:e>
                        <m:r>
                          <a:rPr lang="en-US" b="0" i="1">
                            <a:latin typeface="Cambria Math"/>
                          </a:rPr>
                          <m:t>∙</m:t>
                        </m:r>
                      </m:e>
                    </m:d>
                  </m:oMath>
                </a14:m>
                <a:r>
                  <a:rPr lang="en-US" b="0" dirty="0">
                    <a:latin typeface="+mn-lt"/>
                  </a:rPr>
                  <a:t> is defined as before.</a:t>
                </a:r>
              </a:p>
              <a:p>
                <a:pPr marL="285750" lvl="0" indent="-285750">
                  <a:lnSpc>
                    <a:spcPct val="150000"/>
                  </a:lnSpc>
                  <a:buFont typeface="Wingdings" panose="05000000000000000000" pitchFamily="2" charset="2"/>
                  <a:buChar char="v"/>
                </a:pPr>
                <a:r>
                  <a:rPr lang="en-US" u="sng" dirty="0"/>
                  <a:t>Caveats around </a:t>
                </a:r>
                <a14:m>
                  <m:oMath xmlns:m="http://schemas.openxmlformats.org/officeDocument/2006/math">
                    <m:sSub>
                      <m:sSubPr>
                        <m:ctrlPr>
                          <a:rPr lang="en-US" i="1" u="sng">
                            <a:latin typeface="Cambria Math" panose="02040503050406030204" pitchFamily="18" charset="0"/>
                          </a:rPr>
                        </m:ctrlPr>
                      </m:sSubPr>
                      <m:e>
                        <m:r>
                          <a:rPr lang="en-US" i="1" u="sng">
                            <a:latin typeface="Cambria Math"/>
                          </a:rPr>
                          <m:t>𝑓</m:t>
                        </m:r>
                      </m:e>
                      <m:sub>
                        <m:r>
                          <a:rPr lang="en-US" i="1" u="sng">
                            <a:latin typeface="Cambria Math"/>
                          </a:rPr>
                          <m:t>𝑅</m:t>
                        </m:r>
                      </m:sub>
                    </m:sSub>
                  </m:oMath>
                </a14:m>
                <a:r>
                  <a:rPr lang="en-US" u="sng" dirty="0"/>
                  <a:t> and </a:t>
                </a:r>
                <a14:m>
                  <m:oMath xmlns:m="http://schemas.openxmlformats.org/officeDocument/2006/math">
                    <m:sSub>
                      <m:sSubPr>
                        <m:ctrlPr>
                          <a:rPr lang="en-US" i="1" u="sng">
                            <a:latin typeface="Cambria Math" panose="02040503050406030204" pitchFamily="18" charset="0"/>
                          </a:rPr>
                        </m:ctrlPr>
                      </m:sSubPr>
                      <m:e>
                        <m:r>
                          <a:rPr lang="en-US" i="1" u="sng">
                            <a:latin typeface="Cambria Math"/>
                          </a:rPr>
                          <m:t>𝑓</m:t>
                        </m:r>
                      </m:e>
                      <m:sub>
                        <m:r>
                          <a:rPr lang="en-US" i="1" u="sng">
                            <a:latin typeface="Cambria Math"/>
                          </a:rPr>
                          <m:t>𝑃</m:t>
                        </m:r>
                      </m:sub>
                    </m:sSub>
                  </m:oMath>
                </a14:m>
                <a:r>
                  <a:rPr lang="en-US" dirty="0"/>
                  <a:t>:</a:t>
                </a:r>
                <a:r>
                  <a:rPr lang="en-US" b="0" dirty="0">
                    <a:latin typeface="+mn-lt"/>
                  </a:rPr>
                  <a:t> Despite being computed using the stochastic RFE models,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𝑓</m:t>
                        </m:r>
                      </m:e>
                      <m:sub>
                        <m:r>
                          <a:rPr lang="en-US" b="0" i="1">
                            <a:latin typeface="Cambria Math"/>
                          </a:rPr>
                          <m:t>𝑅</m:t>
                        </m:r>
                      </m:sub>
                    </m:sSub>
                  </m:oMath>
                </a14:m>
                <a:r>
                  <a:rPr lang="en-US" b="0" dirty="0">
                    <a:latin typeface="+mn-lt"/>
                  </a:rPr>
                  <a:t> and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𝑓</m:t>
                        </m:r>
                      </m:e>
                      <m:sub>
                        <m:r>
                          <a:rPr lang="en-US" b="0" i="1">
                            <a:latin typeface="Cambria Math"/>
                          </a:rPr>
                          <m:t>𝑃</m:t>
                        </m:r>
                      </m:sub>
                    </m:sSub>
                  </m:oMath>
                </a14:m>
                <a:r>
                  <a:rPr lang="en-US" b="0" dirty="0">
                    <a:latin typeface="+mn-lt"/>
                  </a:rPr>
                  <a:t> are not probability distributions, as they do not carry any information regarding the probability weight of a given received/posted IM value.</a:t>
                </a:r>
                <a:endParaRPr lang="en-US" b="0" i="1" dirty="0">
                  <a:latin typeface="+mn-lt"/>
                </a:endParaRPr>
              </a:p>
              <a:p>
                <a:pPr marL="530225" lvl="1" indent="-285750">
                  <a:lnSpc>
                    <a:spcPct val="150000"/>
                  </a:lnSpc>
                  <a:buFont typeface="Wingdings" panose="05000000000000000000" pitchFamily="2" charset="2"/>
                  <a:buChar char="q"/>
                </a:pPr>
                <a14:m>
                  <m:oMath xmlns:m="http://schemas.openxmlformats.org/officeDocument/2006/math">
                    <m:sSub>
                      <m:sSubPr>
                        <m:ctrlPr>
                          <a:rPr lang="en-US" b="0" i="1">
                            <a:latin typeface="Cambria Math" panose="02040503050406030204" pitchFamily="18" charset="0"/>
                          </a:rPr>
                        </m:ctrlPr>
                      </m:sSubPr>
                      <m:e>
                        <m:r>
                          <a:rPr lang="en-US" b="0" i="1">
                            <a:latin typeface="Cambria Math"/>
                          </a:rPr>
                          <m:t>𝑓</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oMath>
                </a14:m>
                <a:r>
                  <a:rPr lang="en-US" b="0" dirty="0">
                    <a:latin typeface="+mn-lt"/>
                  </a:rPr>
                  <a:t> are instead mapping functions between the set </a:t>
                </a:r>
                <a14:m>
                  <m:oMath xmlns:m="http://schemas.openxmlformats.org/officeDocument/2006/math">
                    <m:acc>
                      <m:accPr>
                        <m:chr m:val="⃗"/>
                        <m:ctrlPr>
                          <a:rPr lang="en-US" b="0" i="1">
                            <a:latin typeface="Cambria Math" panose="02040503050406030204" pitchFamily="18" charset="0"/>
                          </a:rPr>
                        </m:ctrlPr>
                      </m:accPr>
                      <m:e>
                        <m:r>
                          <a:rPr lang="en-US" b="0" i="1">
                            <a:latin typeface="Cambria Math"/>
                          </a:rPr>
                          <m:t>𝑟</m:t>
                        </m:r>
                      </m:e>
                    </m:acc>
                  </m:oMath>
                </a14:m>
                <a:r>
                  <a:rPr lang="en-US" b="0" dirty="0">
                    <a:latin typeface="+mn-lt"/>
                  </a:rPr>
                  <a:t> chosen as predictor and the forecast value for IM.</a:t>
                </a:r>
              </a:p>
              <a:p>
                <a:pPr marL="285750" indent="-285750">
                  <a:lnSpc>
                    <a:spcPct val="150000"/>
                  </a:lnSpc>
                  <a:buFont typeface="Wingdings" panose="05000000000000000000" pitchFamily="2" charset="2"/>
                  <a:buChar char="v"/>
                </a:pPr>
                <a:r>
                  <a:rPr lang="en-US" u="sng" dirty="0"/>
                  <a:t>Confidence Level Based DIM Calibration</a:t>
                </a:r>
                <a:r>
                  <a:rPr lang="en-US" dirty="0"/>
                  <a:t>:</a:t>
                </a:r>
                <a:r>
                  <a:rPr lang="en-US" b="0" dirty="0"/>
                  <a:t> In terms of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𝑔</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oMath>
                </a14:m>
                <a:r>
                  <a:rPr lang="en-US" b="0" dirty="0"/>
                  <a:t> and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𝑓</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oMath>
                </a14:m>
                <a:r>
                  <a:rPr lang="en-US" b="0" dirty="0"/>
                  <a:t> one can define exception counting tests.</a:t>
                </a:r>
              </a:p>
              <a:p>
                <a:pPr marL="530225" lvl="1" indent="-285750">
                  <a:lnSpc>
                    <a:spcPct val="150000"/>
                  </a:lnSpc>
                  <a:buFont typeface="Wingdings" panose="05000000000000000000" pitchFamily="2" charset="2"/>
                  <a:buChar char="q"/>
                </a:pPr>
                <a:r>
                  <a:rPr lang="en-US" b="0" dirty="0"/>
                  <a:t>The underlying assumption is that the DIM model is calibrated at a given confidence level (CL); therefore it can be tested as a </a:t>
                </a:r>
                <a14:m>
                  <m:oMath xmlns:m="http://schemas.openxmlformats.org/officeDocument/2006/math">
                    <m:r>
                      <a:rPr lang="en-US" b="0" i="1">
                        <a:latin typeface="Cambria Math"/>
                      </a:rPr>
                      <m:t>𝑉𝑎𝑅</m:t>
                    </m:r>
                    <m:d>
                      <m:dPr>
                        <m:ctrlPr>
                          <a:rPr lang="en-US" b="0" i="1">
                            <a:latin typeface="Cambria Math" panose="02040503050406030204" pitchFamily="18" charset="0"/>
                          </a:rPr>
                        </m:ctrlPr>
                      </m:dPr>
                      <m:e>
                        <m:r>
                          <a:rPr lang="en-US" b="0" i="1">
                            <a:latin typeface="Cambria Math"/>
                          </a:rPr>
                          <m:t>𝐶𝐿</m:t>
                        </m:r>
                      </m:e>
                    </m:d>
                  </m:oMath>
                </a14:m>
                <a:r>
                  <a:rPr lang="en-US" b="0" dirty="0"/>
                  <a:t> model.</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727"/>
                </a:stretch>
              </a:blipFill>
            </p:spPr>
            <p:txBody>
              <a:bodyPr/>
              <a:lstStyle/>
              <a:p>
                <a:r>
                  <a:rPr lang="en-US">
                    <a:noFill/>
                  </a:rPr>
                  <a:t> </a:t>
                </a:r>
              </a:p>
            </p:txBody>
          </p:sp>
        </mc:Fallback>
      </mc:AlternateContent>
    </p:spTree>
    <p:extLst>
      <p:ext uri="{BB962C8B-B14F-4D97-AF65-F5344CB8AC3E}">
        <p14:creationId xmlns:p14="http://schemas.microsoft.com/office/powerpoint/2010/main" val="203172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DIM Mapping Functions (for Capital Exposure and CVA) - 5</a:t>
                </a:r>
              </a:p>
              <a:p>
                <a:pPr>
                  <a:lnSpc>
                    <a:spcPct val="150000"/>
                  </a:lnSpc>
                </a:pPr>
                <a:endParaRPr lang="en-US" b="0" dirty="0"/>
              </a:p>
              <a:p>
                <a:pPr marL="285750" indent="-285750">
                  <a:lnSpc>
                    <a:spcPct val="150000"/>
                  </a:lnSpc>
                  <a:buFont typeface="Wingdings" panose="05000000000000000000" pitchFamily="2" charset="2"/>
                  <a:buChar char="v"/>
                </a:pPr>
                <a:r>
                  <a:rPr lang="en-US" u="sng" dirty="0"/>
                  <a:t>Model Conservatism Linked to CL</a:t>
                </a:r>
                <a:r>
                  <a:rPr lang="en-US" dirty="0"/>
                  <a:t>:</a:t>
                </a:r>
                <a:r>
                  <a:rPr lang="en-US" b="0" dirty="0">
                    <a:latin typeface="+mn-lt"/>
                  </a:rPr>
                  <a:t> This comes naturally in the context of real-world </a:t>
                </a:r>
                <a14:m>
                  <m:oMath xmlns:m="http://schemas.openxmlformats.org/officeDocument/2006/math">
                    <m:r>
                      <a:rPr lang="en-US" b="0" i="1">
                        <a:latin typeface="Cambria Math"/>
                      </a:rPr>
                      <m:t>𝑃</m:t>
                    </m:r>
                  </m:oMath>
                </a14:m>
                <a:r>
                  <a:rPr lang="en-US" b="0" dirty="0">
                    <a:latin typeface="+mn-lt"/>
                  </a:rPr>
                  <a:t> applications, such as capital exposure or liquidity monitoring, where a notion of model conservatism, and hence of exception, is applicable, since the model will be conservative whenever it understates (overstates) posted (received) IM.</a:t>
                </a:r>
              </a:p>
              <a:p>
                <a:pPr marL="285750" lvl="0" indent="-285750">
                  <a:lnSpc>
                    <a:spcPct val="150000"/>
                  </a:lnSpc>
                  <a:buFont typeface="Wingdings" panose="05000000000000000000" pitchFamily="2" charset="2"/>
                  <a:buChar char="v"/>
                </a:pPr>
                <a:r>
                  <a:rPr lang="en-US" u="sng" dirty="0"/>
                  <a:t>The Portfolio Back-testing Algorithm Steps</a:t>
                </a:r>
                <a:r>
                  <a:rPr lang="en-US" dirty="0"/>
                  <a:t>:</a:t>
                </a:r>
                <a:r>
                  <a:rPr lang="en-US" b="0" dirty="0">
                    <a:latin typeface="+mn-lt"/>
                  </a:rPr>
                  <a:t> For a portfolio </a:t>
                </a:r>
                <a14:m>
                  <m:oMath xmlns:m="http://schemas.openxmlformats.org/officeDocument/2006/math">
                    <m:r>
                      <a:rPr lang="en-US" b="0" i="1">
                        <a:latin typeface="Cambria Math"/>
                      </a:rPr>
                      <m:t>𝑝</m:t>
                    </m:r>
                  </m:oMath>
                </a14:m>
                <a:r>
                  <a:rPr lang="en-US" b="0" dirty="0">
                    <a:latin typeface="+mn-lt"/>
                  </a:rPr>
                  <a:t>, a single forecasting day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oMath>
                </a14:m>
                <a:r>
                  <a:rPr lang="en-US" b="0" dirty="0">
                    <a:latin typeface="+mn-lt"/>
                  </a:rPr>
                  <a:t>, and a forecasting horizon </a:t>
                </a:r>
                <a14:m>
                  <m:oMath xmlns:m="http://schemas.openxmlformats.org/officeDocument/2006/math">
                    <m:r>
                      <a:rPr lang="en-US" b="0" i="1">
                        <a:latin typeface="Cambria Math"/>
                      </a:rPr>
                      <m:t>h</m:t>
                    </m:r>
                  </m:oMath>
                </a14:m>
                <a:r>
                  <a:rPr lang="en-US" b="0" dirty="0">
                    <a:latin typeface="+mn-lt"/>
                  </a:rPr>
                  <a:t>, one can proceed as follows.</a:t>
                </a:r>
              </a:p>
              <a:p>
                <a:pPr marL="285750" lvl="0" indent="-285750">
                  <a:lnSpc>
                    <a:spcPct val="150000"/>
                  </a:lnSpc>
                  <a:buFont typeface="Wingdings" panose="05000000000000000000" pitchFamily="2" charset="2"/>
                  <a:buChar char="v"/>
                </a:pPr>
                <a14:m>
                  <m:oMath xmlns:m="http://schemas.openxmlformats.org/officeDocument/2006/math">
                    <m:sSub>
                      <m:sSubPr>
                        <m:ctrlPr>
                          <a:rPr lang="en-US" i="1" u="sng">
                            <a:latin typeface="Cambria Math" panose="02040503050406030204" pitchFamily="18" charset="0"/>
                          </a:rPr>
                        </m:ctrlPr>
                      </m:sSubPr>
                      <m:e>
                        <m:r>
                          <a:rPr lang="en-US" i="1" u="sng">
                            <a:latin typeface="Cambria Math"/>
                          </a:rPr>
                          <m:t>𝑡</m:t>
                        </m:r>
                      </m:e>
                      <m:sub>
                        <m:r>
                          <a:rPr lang="en-US" i="1" u="sng">
                            <a:latin typeface="Cambria Math"/>
                          </a:rPr>
                          <m:t>𝑘</m:t>
                        </m:r>
                      </m:sub>
                    </m:sSub>
                  </m:oMath>
                </a14:m>
                <a:r>
                  <a:rPr lang="en-US" u="sng" dirty="0"/>
                  <a:t> Estimate of the Forecast Functions</a:t>
                </a:r>
                <a:r>
                  <a:rPr lang="en-US" dirty="0"/>
                  <a:t>:</a:t>
                </a:r>
                <a:r>
                  <a:rPr lang="en-US" b="0" dirty="0">
                    <a:latin typeface="+mn-lt"/>
                  </a:rPr>
                  <a:t> The forecast functions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𝑓</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oMath>
                </a14:m>
                <a:r>
                  <a:rPr lang="en-US" b="0" dirty="0">
                    <a:latin typeface="+mn-lt"/>
                  </a:rPr>
                  <a:t> computed at time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oMath>
                </a14:m>
                <a:r>
                  <a:rPr lang="en-US" b="0" dirty="0">
                    <a:latin typeface="+mn-lt"/>
                  </a:rPr>
                  <a:t> are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𝑓</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0</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 </m:t>
                        </m:r>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r>
                          <a:rPr lang="en-US" b="0" i="1">
                            <a:latin typeface="Cambria Math"/>
                          </a:rPr>
                          <m:t>, </m:t>
                        </m:r>
                        <m:acc>
                          <m:accPr>
                            <m:chr m:val="⃗"/>
                            <m:ctrlPr>
                              <a:rPr lang="en-US" b="0" i="1">
                                <a:latin typeface="Cambria Math" panose="02040503050406030204" pitchFamily="18" charset="0"/>
                              </a:rPr>
                            </m:ctrlPr>
                          </m:accPr>
                          <m:e>
                            <m:r>
                              <a:rPr lang="en-US" b="0" i="1">
                                <a:latin typeface="Cambria Math"/>
                              </a:rPr>
                              <m:t>𝑟</m:t>
                            </m:r>
                          </m:e>
                        </m:acc>
                        <m:r>
                          <a:rPr lang="en-US" b="0" i="1">
                            <a:latin typeface="Cambria Math"/>
                          </a:rPr>
                          <m:t>,  </m:t>
                        </m:r>
                        <m:r>
                          <a:rPr lang="en-US" b="0" i="1">
                            <a:latin typeface="Cambria Math"/>
                          </a:rPr>
                          <m:t>𝛱</m:t>
                        </m:r>
                        <m:r>
                          <a:rPr lang="en-US" b="0" i="1">
                            <a:latin typeface="Cambria Math"/>
                          </a:rPr>
                          <m:t>=</m:t>
                        </m:r>
                        <m:r>
                          <a:rPr lang="en-US" b="0" i="1">
                            <a:latin typeface="Cambria Math"/>
                          </a:rPr>
                          <m:t>𝛱</m:t>
                        </m:r>
                        <m:d>
                          <m:dPr>
                            <m:ctrlPr>
                              <a:rPr lang="en-US" b="0" i="1">
                                <a:latin typeface="Cambria Math" panose="02040503050406030204" pitchFamily="18" charset="0"/>
                              </a:rPr>
                            </m:ctrlPr>
                          </m:dPr>
                          <m:e>
                            <m:r>
                              <a:rPr lang="en-US" b="0" i="1">
                                <a:latin typeface="Cambria Math"/>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e>
                            </m:d>
                          </m:e>
                        </m:d>
                        <m:r>
                          <a:rPr lang="en-US" b="0" i="1">
                            <a:latin typeface="Cambria Math"/>
                          </a:rPr>
                          <m:t>,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𝐷𝐼𝑀</m:t>
                            </m:r>
                          </m:sub>
                        </m:sSub>
                        <m:r>
                          <a:rPr lang="en-US" b="0" i="1">
                            <a:latin typeface="Cambria Math"/>
                          </a:rPr>
                          <m:t>=</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𝐷𝐼𝑀</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e>
                        </m:d>
                      </m:e>
                    </m:d>
                  </m:oMath>
                </a14:m>
                <a:r>
                  <a:rPr lang="en-US" b="0" dirty="0">
                    <a:latin typeface="+mn-lt"/>
                  </a:rPr>
                  <a:t> Note that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𝑓</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oMath>
                </a14:m>
                <a:r>
                  <a:rPr lang="en-US" b="0" dirty="0">
                    <a:latin typeface="+mn-lt"/>
                  </a:rPr>
                  <a:t> depends exclusively on the predictor </a:t>
                </a:r>
                <a14:m>
                  <m:oMath xmlns:m="http://schemas.openxmlformats.org/officeDocument/2006/math">
                    <m:acc>
                      <m:accPr>
                        <m:chr m:val="⃗"/>
                        <m:ctrlPr>
                          <a:rPr lang="en-US" b="0" i="1">
                            <a:latin typeface="Cambria Math" panose="02040503050406030204" pitchFamily="18" charset="0"/>
                          </a:rPr>
                        </m:ctrlPr>
                      </m:accPr>
                      <m:e>
                        <m:r>
                          <a:rPr lang="en-US" b="0" i="1">
                            <a:latin typeface="Cambria Math"/>
                          </a:rPr>
                          <m:t>𝑟</m:t>
                        </m:r>
                      </m:e>
                    </m:acc>
                  </m:oMath>
                </a14:m>
                <a:r>
                  <a:rPr lang="en-US" b="0" dirty="0">
                    <a:latin typeface="+mn-lt"/>
                  </a:rPr>
                  <a:t> –</a:t>
                </a:r>
              </a:p>
              <a:p>
                <a:pPr>
                  <a:lnSpc>
                    <a:spcPct val="150000"/>
                  </a:lnSpc>
                </a:pPr>
                <a14:m>
                  <m:oMathPara xmlns:m="http://schemas.openxmlformats.org/officeDocument/2006/math">
                    <m:oMathParaPr>
                      <m:jc m:val="centerGroup"/>
                    </m:oMathParaPr>
                    <m:oMath xmlns:m="http://schemas.openxmlformats.org/officeDocument/2006/math">
                      <m:acc>
                        <m:accPr>
                          <m:chr m:val="⃗"/>
                          <m:ctrlPr>
                            <a:rPr lang="en-US" b="0" i="1">
                              <a:latin typeface="Cambria Math" panose="02040503050406030204" pitchFamily="18" charset="0"/>
                            </a:rPr>
                          </m:ctrlPr>
                        </m:accPr>
                        <m:e>
                          <m:r>
                            <a:rPr lang="en-US" b="0" i="1">
                              <a:latin typeface="Cambria Math"/>
                            </a:rPr>
                            <m:t>𝑟</m:t>
                          </m:r>
                        </m:e>
                      </m:acc>
                      <m:r>
                        <a:rPr lang="en-US" b="0" i="1">
                          <a:latin typeface="Cambria Math"/>
                        </a:rPr>
                        <m:t>=</m:t>
                      </m:r>
                      <m:r>
                        <a:rPr lang="en-US" b="0" i="1">
                          <a:latin typeface="Cambria Math"/>
                        </a:rPr>
                        <m:t>𝑀𝑇𝑀</m:t>
                      </m:r>
                    </m:oMath>
                  </m:oMathPara>
                </a14:m>
                <a:endParaRPr lang="en-US" b="0" dirty="0">
                  <a:latin typeface="+mn-lt"/>
                </a:endParaRPr>
              </a:p>
              <a:p>
                <a:pPr marL="246062" lvl="2" indent="0">
                  <a:lnSpc>
                    <a:spcPct val="150000"/>
                  </a:lnSpc>
                  <a:buNone/>
                </a:pPr>
                <a:r>
                  <a:rPr lang="en-US" b="0" dirty="0">
                    <a:latin typeface="+mn-lt"/>
                  </a:rPr>
                  <a:t>for the case considered above.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a:stretch>
              </a:blipFill>
            </p:spPr>
            <p:txBody>
              <a:bodyPr/>
              <a:lstStyle/>
              <a:p>
                <a:r>
                  <a:rPr lang="en-US">
                    <a:noFill/>
                  </a:rPr>
                  <a:t> </a:t>
                </a:r>
              </a:p>
            </p:txBody>
          </p:sp>
        </mc:Fallback>
      </mc:AlternateContent>
    </p:spTree>
    <p:extLst>
      <p:ext uri="{BB962C8B-B14F-4D97-AF65-F5344CB8AC3E}">
        <p14:creationId xmlns:p14="http://schemas.microsoft.com/office/powerpoint/2010/main" val="291484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p:sp>
        <p:nvSpPr>
          <p:cNvPr id="10" name="Text Placeholder 9"/>
          <p:cNvSpPr>
            <a:spLocks noGrp="1"/>
          </p:cNvSpPr>
          <p:nvPr>
            <p:ph type="body" sz="quarter" idx="15"/>
          </p:nvPr>
        </p:nvSpPr>
        <p:spPr>
          <a:xfrm>
            <a:off x="304800" y="1524000"/>
            <a:ext cx="8382000" cy="5029200"/>
          </a:xfrm>
        </p:spPr>
        <p:txBody>
          <a:bodyPr/>
          <a:lstStyle/>
          <a:p>
            <a:pPr algn="ctr">
              <a:lnSpc>
                <a:spcPct val="150000"/>
              </a:lnSpc>
            </a:pPr>
            <a:r>
              <a:rPr lang="en-US" sz="1600" dirty="0"/>
              <a:t>Introduction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BCBS-IOSCO Mandatory Margining Guidelines</a:t>
            </a:r>
            <a:r>
              <a:rPr lang="en-US" dirty="0"/>
              <a:t>:</a:t>
            </a:r>
            <a:r>
              <a:rPr lang="en-US" b="0" dirty="0">
                <a:latin typeface="+mn-lt"/>
              </a:rPr>
              <a:t> Since the publication of the new Basel Committee on Banking Supervision and the International Organizations of Securities Commissions (BCBS-IOSCO) guidance for mandatory margining for non-cleared OTC derivatives (Basel Committee on Banking Supervision (2015)) there has been a growing interest in the industry regarding the development of dynamic initial margin models (DIM) – see, for example, Green Kenyon (2015), Andersen, Pykhtin, and Sokol (2017b).</a:t>
            </a:r>
          </a:p>
          <a:p>
            <a:pPr marL="530225" lvl="1" indent="-285750">
              <a:lnSpc>
                <a:spcPct val="150000"/>
              </a:lnSpc>
              <a:buFont typeface="Wingdings" panose="05000000000000000000" pitchFamily="2" charset="2"/>
              <a:buChar char="q"/>
            </a:pPr>
            <a:r>
              <a:rPr lang="en-US" b="0" dirty="0">
                <a:latin typeface="+mn-lt"/>
              </a:rPr>
              <a:t>By </a:t>
            </a:r>
            <a:r>
              <a:rPr lang="en-US" b="0" i="1" dirty="0">
                <a:latin typeface="+mn-lt"/>
              </a:rPr>
              <a:t>DIM model</a:t>
            </a:r>
            <a:r>
              <a:rPr lang="en-US" b="0" dirty="0">
                <a:latin typeface="+mn-lt"/>
              </a:rPr>
              <a:t> this chapter refers to any model that can be used to forecast portfolio initial margin requirements.</a:t>
            </a:r>
          </a:p>
          <a:p>
            <a:pPr marL="285750" lvl="0" indent="-285750">
              <a:lnSpc>
                <a:spcPct val="150000"/>
              </a:lnSpc>
              <a:buFont typeface="Wingdings" panose="05000000000000000000" pitchFamily="2" charset="2"/>
              <a:buChar char="v"/>
            </a:pPr>
            <a:r>
              <a:rPr lang="en-US" u="sng" dirty="0"/>
              <a:t>Protection Afforded by BCBS-IOSCO</a:t>
            </a:r>
            <a:r>
              <a:rPr lang="en-US" dirty="0"/>
              <a:t>:</a:t>
            </a:r>
            <a:r>
              <a:rPr lang="en-US" b="0" dirty="0">
                <a:latin typeface="+mn-lt"/>
              </a:rPr>
              <a:t> The business case for such a development is at least two fold.</a:t>
            </a:r>
          </a:p>
          <a:p>
            <a:pPr marL="530225" lvl="1" indent="-285750">
              <a:lnSpc>
                <a:spcPct val="150000"/>
              </a:lnSpc>
              <a:buFont typeface="Wingdings" panose="05000000000000000000" pitchFamily="2" charset="2"/>
              <a:buChar char="q"/>
            </a:pPr>
            <a:r>
              <a:rPr lang="en-US" b="0" dirty="0">
                <a:latin typeface="+mn-lt"/>
              </a:rPr>
              <a:t>First, the BCBS-IOSCO IMR (B-IMR) rules are expected to protect against potential future exposure at a high-level of confidence (99%) and will substantially affect funding costs, XVA, and capital.</a:t>
            </a:r>
          </a:p>
          <a:p>
            <a:pPr marL="285750" indent="-285750">
              <a:lnSpc>
                <a:spcPct val="150000"/>
              </a:lnSpc>
              <a:buFont typeface="Wingdings" panose="05000000000000000000" pitchFamily="2" charset="2"/>
              <a:buChar char="v"/>
            </a:pPr>
            <a:r>
              <a:rPr lang="en-US" u="sng" dirty="0"/>
              <a:t>IM and VM Based Margining</a:t>
            </a:r>
            <a:r>
              <a:rPr lang="en-US" dirty="0"/>
              <a:t>:</a:t>
            </a:r>
            <a:r>
              <a:rPr lang="en-US" b="0" dirty="0">
                <a:latin typeface="+mn-lt"/>
              </a:rPr>
              <a:t> Second, B-IMR has set a clear incentive for clearing; extensive margining in the form of variation margin (VM) and initial margin (IM) is the main element of the central counter-party (CCP) risk management as well.</a:t>
            </a:r>
          </a:p>
        </p:txBody>
      </p:sp>
    </p:spTree>
    <p:extLst>
      <p:ext uri="{BB962C8B-B14F-4D97-AF65-F5344CB8AC3E}">
        <p14:creationId xmlns:p14="http://schemas.microsoft.com/office/powerpoint/2010/main" val="1828423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DIM Mapping Functions (for Capital Exposure and CVA) - 6</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Impact of the Horizon on Predictor/Portfolio</a:t>
                </a:r>
                <a:r>
                  <a:rPr lang="en-US" dirty="0"/>
                  <a:t>:</a:t>
                </a:r>
                <a:r>
                  <a:rPr lang="en-US" b="0" dirty="0">
                    <a:latin typeface="+mn-lt"/>
                  </a:rPr>
                  <a:t> The realized value of the predictor</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b="0" i="1">
                              <a:latin typeface="Cambria Math" panose="02040503050406030204" pitchFamily="18" charset="0"/>
                            </a:rPr>
                          </m:ctrlPr>
                        </m:accPr>
                        <m:e>
                          <m:r>
                            <a:rPr lang="en-US" b="0" i="1">
                              <a:latin typeface="Cambria Math"/>
                            </a:rPr>
                            <m:t>𝑟</m:t>
                          </m:r>
                        </m:e>
                      </m:acc>
                      <m:r>
                        <a:rPr lang="en-US" b="0" i="1">
                          <a:latin typeface="Cambria Math"/>
                        </a:rPr>
                        <m:t>=</m:t>
                      </m:r>
                      <m:acc>
                        <m:accPr>
                          <m:chr m:val="⃗"/>
                          <m:ctrlPr>
                            <a:rPr lang="en-US" b="0" i="1">
                              <a:latin typeface="Cambria Math" panose="02040503050406030204" pitchFamily="18" charset="0"/>
                            </a:rPr>
                          </m:ctrlPr>
                        </m:accPr>
                        <m:e>
                          <m:r>
                            <a:rPr lang="en-US" b="0" i="1">
                              <a:latin typeface="Cambria Math"/>
                            </a:rPr>
                            <m:t>𝑅</m:t>
                          </m:r>
                        </m:e>
                      </m:acc>
                    </m:oMath>
                  </m:oMathPara>
                </a14:m>
                <a:endParaRPr lang="en-US" b="0" dirty="0">
                  <a:latin typeface="+mn-lt"/>
                </a:endParaRPr>
              </a:p>
              <a:p>
                <a:pPr marL="246062" lvl="2" indent="0">
                  <a:lnSpc>
                    <a:spcPct val="150000"/>
                  </a:lnSpc>
                  <a:buNone/>
                </a:pPr>
                <a:r>
                  <a:rPr lang="en-US" b="0" dirty="0">
                    <a:latin typeface="+mn-lt"/>
                  </a:rPr>
                  <a:t>is determined.</a:t>
                </a:r>
              </a:p>
              <a:p>
                <a:pPr lvl="2">
                  <a:lnSpc>
                    <a:spcPct val="150000"/>
                  </a:lnSpc>
                  <a:buFont typeface="Wingdings" panose="05000000000000000000" pitchFamily="2" charset="2"/>
                  <a:buChar char="q"/>
                </a:pPr>
                <a:r>
                  <a:rPr lang="en-US" b="0" dirty="0">
                    <a:latin typeface="+mn-lt"/>
                  </a:rPr>
                  <a:t>For the model considered above, </a:t>
                </a:r>
                <a14:m>
                  <m:oMath xmlns:m="http://schemas.openxmlformats.org/officeDocument/2006/math">
                    <m:acc>
                      <m:accPr>
                        <m:chr m:val="⃗"/>
                        <m:ctrlPr>
                          <a:rPr lang="en-US" b="0" i="1">
                            <a:latin typeface="Cambria Math" panose="02040503050406030204" pitchFamily="18" charset="0"/>
                          </a:rPr>
                        </m:ctrlPr>
                      </m:accPr>
                      <m:e>
                        <m:r>
                          <a:rPr lang="en-US" b="0" i="1">
                            <a:latin typeface="Cambria Math"/>
                          </a:rPr>
                          <m:t>𝑅</m:t>
                        </m:r>
                      </m:e>
                    </m:acc>
                  </m:oMath>
                </a14:m>
                <a:r>
                  <a:rPr lang="en-US" b="0" dirty="0">
                    <a:latin typeface="+mn-lt"/>
                  </a:rPr>
                  <a:t> is given by the portfolio value </a:t>
                </a:r>
                <a14:m>
                  <m:oMath xmlns:m="http://schemas.openxmlformats.org/officeDocument/2006/math">
                    <m:r>
                      <a:rPr lang="en-US" b="0" i="1">
                        <a:latin typeface="Cambria Math"/>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e>
                    </m:d>
                  </m:oMath>
                </a14:m>
                <a:r>
                  <a:rPr lang="en-US" b="0" dirty="0">
                    <a:latin typeface="+mn-lt"/>
                  </a:rPr>
                  <a:t> where the trade population </a:t>
                </a:r>
                <a14:m>
                  <m:oMath xmlns:m="http://schemas.openxmlformats.org/officeDocument/2006/math">
                    <m:r>
                      <a:rPr lang="en-US" b="0" i="1">
                        <a:latin typeface="Cambria Math"/>
                      </a:rPr>
                      <m:t>𝛱</m:t>
                    </m:r>
                    <m:d>
                      <m:dPr>
                        <m:ctrlPr>
                          <a:rPr lang="en-US" b="0" i="1">
                            <a:latin typeface="Cambria Math" panose="02040503050406030204" pitchFamily="18" charset="0"/>
                          </a:rPr>
                        </m:ctrlPr>
                      </m:dPr>
                      <m:e>
                        <m:r>
                          <a:rPr lang="en-US" b="0" i="1">
                            <a:latin typeface="Cambria Math"/>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e>
                        </m:d>
                      </m:e>
                    </m:d>
                  </m:oMath>
                </a14:m>
                <a:r>
                  <a:rPr lang="en-US" b="0" dirty="0">
                    <a:latin typeface="+mn-lt"/>
                  </a:rPr>
                  <a:t> at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oMath>
                </a14:m>
                <a:r>
                  <a:rPr lang="en-US" b="0" dirty="0">
                    <a:latin typeface="+mn-lt"/>
                  </a:rPr>
                  <a:t> differs from </a:t>
                </a:r>
                <a14:m>
                  <m:oMath xmlns:m="http://schemas.openxmlformats.org/officeDocument/2006/math">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oMath>
                </a14:m>
                <a:r>
                  <a:rPr lang="en-US" b="0" dirty="0">
                    <a:latin typeface="+mn-lt"/>
                  </a:rPr>
                  <a:t> only because of portfolio aging.</a:t>
                </a:r>
              </a:p>
              <a:p>
                <a:pPr lvl="2">
                  <a:lnSpc>
                    <a:spcPct val="150000"/>
                  </a:lnSpc>
                  <a:buFont typeface="Wingdings" panose="05000000000000000000" pitchFamily="2" charset="2"/>
                  <a:buChar char="q"/>
                </a:pPr>
                <a:r>
                  <a:rPr lang="en-US" b="0" dirty="0">
                    <a:latin typeface="+mn-lt"/>
                  </a:rPr>
                  <a:t>Aside from aging, no other portfolio adjustments are made.</a:t>
                </a:r>
              </a:p>
              <a:p>
                <a:pPr marL="285750" lvl="0" indent="-285750">
                  <a:lnSpc>
                    <a:spcPct val="150000"/>
                  </a:lnSpc>
                  <a:buFont typeface="Wingdings" panose="05000000000000000000" pitchFamily="2" charset="2"/>
                  <a:buChar char="v"/>
                </a:pPr>
                <a:r>
                  <a:rPr lang="en-US" u="sng" dirty="0"/>
                  <a:t>Forecast Received/Posted IMR Estimate</a:t>
                </a:r>
                <a:r>
                  <a:rPr lang="en-US" dirty="0"/>
                  <a:t>:</a:t>
                </a:r>
                <a:r>
                  <a:rPr lang="en-US" b="0" dirty="0">
                    <a:latin typeface="+mn-lt"/>
                  </a:rPr>
                  <a:t> The forecast values for the received and the posted IM’s are computed as</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𝐹</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𝑓</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0</m:t>
                              </m:r>
                            </m:sub>
                          </m:sSub>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 </m:t>
                          </m:r>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r>
                            <a:rPr lang="en-US" b="0" i="1">
                              <a:latin typeface="Cambria Math"/>
                            </a:rPr>
                            <m:t>, </m:t>
                          </m:r>
                          <m:acc>
                            <m:accPr>
                              <m:chr m:val="⃗"/>
                              <m:ctrlPr>
                                <a:rPr lang="en-US" b="0" i="1">
                                  <a:latin typeface="Cambria Math" panose="02040503050406030204" pitchFamily="18" charset="0"/>
                                </a:rPr>
                              </m:ctrlPr>
                            </m:accPr>
                            <m:e>
                              <m:r>
                                <a:rPr lang="en-US" b="0" i="1">
                                  <a:latin typeface="Cambria Math"/>
                                </a:rPr>
                                <m:t>𝑟</m:t>
                              </m:r>
                            </m:e>
                          </m:acc>
                          <m:r>
                            <a:rPr lang="en-US" b="0" i="1">
                              <a:latin typeface="Cambria Math"/>
                            </a:rPr>
                            <m:t>,  </m:t>
                          </m:r>
                          <m:r>
                            <a:rPr lang="en-US" b="0" i="1">
                              <a:latin typeface="Cambria Math"/>
                            </a:rPr>
                            <m:t>𝛱</m:t>
                          </m:r>
                          <m:r>
                            <a:rPr lang="en-US" b="0" i="1">
                              <a:latin typeface="Cambria Math"/>
                            </a:rPr>
                            <m:t>=</m:t>
                          </m:r>
                          <m:r>
                            <a:rPr lang="en-US" b="0" i="1">
                              <a:latin typeface="Cambria Math"/>
                            </a:rPr>
                            <m:t>𝛱</m:t>
                          </m:r>
                          <m:d>
                            <m:dPr>
                              <m:ctrlPr>
                                <a:rPr lang="en-US" b="0" i="1">
                                  <a:latin typeface="Cambria Math" panose="02040503050406030204" pitchFamily="18" charset="0"/>
                                </a:rPr>
                              </m:ctrlPr>
                            </m:dPr>
                            <m:e>
                              <m:r>
                                <a:rPr lang="en-US" b="0" i="1">
                                  <a:latin typeface="Cambria Math"/>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e>
                              </m:d>
                            </m:e>
                          </m:d>
                          <m:r>
                            <a:rPr lang="en-US" b="0" i="1">
                              <a:latin typeface="Cambria Math"/>
                            </a:rPr>
                            <m:t>,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𝐷𝐼𝑀</m:t>
                              </m:r>
                            </m:sub>
                          </m:sSub>
                          <m:r>
                            <a:rPr lang="en-US" b="0" i="1">
                              <a:latin typeface="Cambria Math"/>
                            </a:rPr>
                            <m:t>=</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𝐷𝐼𝑀</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e>
                          </m:d>
                        </m:e>
                      </m:d>
                    </m:oMath>
                  </m:oMathPara>
                </a14:m>
                <a:endParaRPr lang="en-US" b="0" dirty="0">
                  <a:latin typeface="+mn-lt"/>
                </a:endParaRPr>
              </a:p>
              <a:p>
                <a:pPr>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t>Forecast of the Received/Posted IM Estimate</a:t>
                </a:r>
                <a:r>
                  <a:rPr lang="en-US" dirty="0"/>
                  <a:t>:</a:t>
                </a:r>
                <a:r>
                  <a:rPr lang="en-US" b="0" dirty="0">
                    <a:latin typeface="+mn-lt"/>
                  </a:rPr>
                  <a:t> The realized values for the received and the posted IM’s are computed as</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a:rPr>
                            <m:t>𝐺</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𝑔</m:t>
                          </m:r>
                        </m:e>
                        <m:sub>
                          <m:f>
                            <m:fPr>
                              <m:type m:val="lin"/>
                              <m:ctrlPr>
                                <a:rPr lang="en-US" b="0" i="1">
                                  <a:latin typeface="Cambria Math" panose="02040503050406030204" pitchFamily="18" charset="0"/>
                                </a:rPr>
                              </m:ctrlPr>
                            </m:fPr>
                            <m:num>
                              <m:r>
                                <a:rPr lang="en-US" b="0" i="1">
                                  <a:latin typeface="Cambria Math"/>
                                </a:rPr>
                                <m:t>𝑅</m:t>
                              </m:r>
                            </m:num>
                            <m:den>
                              <m:r>
                                <a:rPr lang="en-US" b="0" i="1">
                                  <a:latin typeface="Cambria Math"/>
                                </a:rPr>
                                <m:t>𝑃</m:t>
                              </m:r>
                            </m:den>
                          </m:f>
                        </m:sub>
                      </m:sSub>
                      <m:d>
                        <m:dPr>
                          <m:ctrlPr>
                            <a:rPr lang="en-US" b="0" i="1">
                              <a:latin typeface="Cambria Math" panose="02040503050406030204" pitchFamily="18" charset="0"/>
                            </a:rPr>
                          </m:ctrlPr>
                        </m:dPr>
                        <m:e>
                          <m:r>
                            <a:rPr lang="en-US" b="0" i="1">
                              <a:latin typeface="Cambria Math"/>
                            </a:rPr>
                            <m:t>𝑡</m:t>
                          </m:r>
                          <m:r>
                            <a:rPr lang="en-US" b="0" i="1">
                              <a:latin typeface="Cambria Math"/>
                            </a:rPr>
                            <m:t>=</m:t>
                          </m:r>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r>
                            <a:rPr lang="en-US" b="0" i="1">
                              <a:latin typeface="Cambria Math"/>
                            </a:rPr>
                            <m:t>, </m:t>
                          </m:r>
                          <m:r>
                            <a:rPr lang="en-US" b="0" i="1">
                              <a:latin typeface="Cambria Math"/>
                            </a:rPr>
                            <m:t>𝛱</m:t>
                          </m:r>
                          <m:r>
                            <a:rPr lang="en-US" b="0" i="1">
                              <a:latin typeface="Cambria Math"/>
                            </a:rPr>
                            <m:t>=</m:t>
                          </m:r>
                          <m:r>
                            <a:rPr lang="en-US" b="0" i="1">
                              <a:latin typeface="Cambria Math"/>
                            </a:rPr>
                            <m:t>𝛱</m:t>
                          </m:r>
                          <m:d>
                            <m:dPr>
                              <m:ctrlPr>
                                <a:rPr lang="en-US" b="0" i="1">
                                  <a:latin typeface="Cambria Math" panose="02040503050406030204" pitchFamily="18" charset="0"/>
                                </a:rPr>
                              </m:ctrlPr>
                            </m:dPr>
                            <m:e>
                              <m:r>
                                <a:rPr lang="en-US" b="0" i="1">
                                  <a:latin typeface="Cambria Math"/>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e>
                              </m:d>
                            </m:e>
                          </m:d>
                          <m:r>
                            <a:rPr lang="en-US" b="0" i="1">
                              <a:latin typeface="Cambria Math"/>
                            </a:rPr>
                            <m:t>,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𝑔</m:t>
                              </m:r>
                            </m:sub>
                          </m:sSub>
                          <m:r>
                            <a:rPr lang="en-US" b="0" i="1">
                              <a:latin typeface="Cambria Math"/>
                            </a:rPr>
                            <m:t>=</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a:rPr>
                                    <m:t>𝑀</m:t>
                                  </m:r>
                                </m:e>
                              </m:acc>
                            </m:e>
                            <m:sub>
                              <m:r>
                                <a:rPr lang="en-US" b="0" i="1">
                                  <a:latin typeface="Cambria Math"/>
                                </a:rPr>
                                <m:t>𝑔</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𝑡</m:t>
                                  </m:r>
                                </m:e>
                                <m:sub>
                                  <m:r>
                                    <a:rPr lang="en-US" b="0" i="1">
                                      <a:latin typeface="Cambria Math"/>
                                    </a:rPr>
                                    <m:t>𝑘</m:t>
                                  </m:r>
                                </m:sub>
                              </m:sSub>
                              <m:r>
                                <a:rPr lang="en-US" b="0" i="1">
                                  <a:latin typeface="Cambria Math"/>
                                </a:rPr>
                                <m:t>+</m:t>
                              </m:r>
                              <m:r>
                                <a:rPr lang="en-US" b="0" i="1">
                                  <a:latin typeface="Cambria Math"/>
                                </a:rPr>
                                <m:t>h</m:t>
                              </m:r>
                            </m:e>
                          </m:d>
                        </m:e>
                      </m:d>
                    </m:oMath>
                  </m:oMathPara>
                </a14:m>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1018"/>
                </a:stretch>
              </a:blipFill>
            </p:spPr>
            <p:txBody>
              <a:bodyPr/>
              <a:lstStyle/>
              <a:p>
                <a:r>
                  <a:rPr lang="en-US">
                    <a:noFill/>
                  </a:rPr>
                  <a:t> </a:t>
                </a:r>
              </a:p>
            </p:txBody>
          </p:sp>
        </mc:Fallback>
      </mc:AlternateContent>
    </p:spTree>
    <p:extLst>
      <p:ext uri="{BB962C8B-B14F-4D97-AF65-F5344CB8AC3E}">
        <p14:creationId xmlns:p14="http://schemas.microsoft.com/office/powerpoint/2010/main" val="3263301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DIM Mapping Functions (for Capital Exposure and CVA) - 7</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Exception Case: </a:t>
                </a:r>
                <a14:m>
                  <m:oMath xmlns:m="http://schemas.openxmlformats.org/officeDocument/2006/math">
                    <m:r>
                      <a:rPr lang="en-US" i="1" u="sng">
                        <a:latin typeface="Cambria Math" panose="02040503050406030204" pitchFamily="18" charset="0"/>
                      </a:rPr>
                      <m:t>𝐹</m:t>
                    </m:r>
                    <m:r>
                      <a:rPr lang="en-US" i="1" u="sng">
                        <a:latin typeface="Cambria Math" panose="02040503050406030204" pitchFamily="18" charset="0"/>
                      </a:rPr>
                      <m:t>/</m:t>
                    </m:r>
                    <m:r>
                      <a:rPr lang="en-US" i="1" u="sng">
                        <a:latin typeface="Cambria Math" panose="02040503050406030204" pitchFamily="18" charset="0"/>
                      </a:rPr>
                      <m:t>𝐺</m:t>
                    </m:r>
                  </m:oMath>
                </a14:m>
                <a:r>
                  <a:rPr lang="en-US" u="sng" dirty="0"/>
                  <a:t> Mismatch Conservatism</a:t>
                </a:r>
                <a:r>
                  <a:rPr lang="en-US" dirty="0"/>
                  <a:t>:</a:t>
                </a:r>
                <a:r>
                  <a:rPr lang="en-US" b="0" dirty="0">
                    <a:latin typeface="+mn-lt"/>
                  </a:rPr>
                  <a:t> The forecast and the realized values are then compared.</a:t>
                </a:r>
              </a:p>
              <a:p>
                <a:pPr marL="530225" lvl="1" indent="-285750">
                  <a:lnSpc>
                    <a:spcPct val="150000"/>
                  </a:lnSpc>
                  <a:buFont typeface="Wingdings" panose="05000000000000000000" pitchFamily="2" charset="2"/>
                  <a:buChar char="q"/>
                </a:pPr>
                <a:r>
                  <a:rPr lang="en-US" b="0" dirty="0">
                    <a:latin typeface="+mn-lt"/>
                  </a:rPr>
                  <a:t>The received and the posted DIM models are considered independently, and a back-testing exception occurs whenever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𝐹</m:t>
                        </m:r>
                      </m:e>
                      <m:sub>
                        <m:r>
                          <a:rPr lang="en-US" b="0" i="1">
                            <a:latin typeface="Cambria Math" panose="02040503050406030204" pitchFamily="18" charset="0"/>
                          </a:rPr>
                          <m:t>𝑅</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𝐹</m:t>
                            </m:r>
                          </m:e>
                          <m:sub>
                            <m:r>
                              <a:rPr lang="en-US" b="0" i="1">
                                <a:latin typeface="Cambria Math" panose="02040503050406030204" pitchFamily="18" charset="0"/>
                              </a:rPr>
                              <m:t>𝑃</m:t>
                            </m:r>
                          </m:sub>
                        </m:sSub>
                      </m:e>
                    </m:d>
                  </m:oMath>
                </a14:m>
                <a:r>
                  <a:rPr lang="en-US" b="0" dirty="0">
                    <a:latin typeface="+mn-lt"/>
                  </a:rPr>
                  <a:t> is larger (smaller) than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𝐺</m:t>
                        </m:r>
                      </m:e>
                      <m:sub>
                        <m:r>
                          <a:rPr lang="en-US" b="0" i="1">
                            <a:latin typeface="Cambria Math" panose="02040503050406030204" pitchFamily="18" charset="0"/>
                          </a:rPr>
                          <m:t>𝑅</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𝐺</m:t>
                            </m:r>
                          </m:e>
                          <m:sub>
                            <m:r>
                              <a:rPr lang="en-US" b="0" i="1">
                                <a:latin typeface="Cambria Math" panose="02040503050406030204" pitchFamily="18" charset="0"/>
                              </a:rPr>
                              <m:t>𝑃</m:t>
                            </m:r>
                          </m:sub>
                        </m:sSub>
                      </m:e>
                    </m:d>
                  </m:oMath>
                </a14:m>
                <a:r>
                  <a:rPr lang="en-US" b="0" dirty="0">
                    <a:latin typeface="+mn-lt"/>
                  </a:rPr>
                  <a:t>.</a:t>
                </a:r>
              </a:p>
              <a:p>
                <a:pPr marL="530225" lvl="1" indent="-285750">
                  <a:lnSpc>
                    <a:spcPct val="150000"/>
                  </a:lnSpc>
                  <a:buFont typeface="Wingdings" panose="05000000000000000000" pitchFamily="2" charset="2"/>
                  <a:buChar char="q"/>
                </a:pPr>
                <a:r>
                  <a:rPr lang="en-US" b="0" dirty="0">
                    <a:latin typeface="+mn-lt"/>
                  </a:rPr>
                  <a:t>As discussed above, this definition of exception follows from the applicability of a notion of model conservatism.</a:t>
                </a:r>
              </a:p>
              <a:p>
                <a:pPr marL="285750" lvl="0" indent="-285750">
                  <a:lnSpc>
                    <a:spcPct val="150000"/>
                  </a:lnSpc>
                  <a:buFont typeface="Wingdings" panose="05000000000000000000" pitchFamily="2" charset="2"/>
                  <a:buChar char="v"/>
                </a:pPr>
                <a:r>
                  <a:rPr lang="en-US" u="sng" dirty="0"/>
                  <a:t>Detecting the Back-testing Exception History</a:t>
                </a:r>
                <a:r>
                  <a:rPr lang="en-US" dirty="0"/>
                  <a:t>:</a:t>
                </a:r>
                <a:r>
                  <a:rPr lang="en-US" b="0" dirty="0">
                    <a:latin typeface="+mn-lt"/>
                  </a:rPr>
                  <a:t> Applying the above steps to multiple sampling points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oMath>
                </a14:m>
                <a:r>
                  <a:rPr lang="en-US" b="0" dirty="0">
                    <a:latin typeface="+mn-lt"/>
                  </a:rPr>
                  <a:t> one can detect back-testing exceptions for the considered history.</a:t>
                </a:r>
              </a:p>
              <a:p>
                <a:pPr marL="285750" indent="-285750">
                  <a:lnSpc>
                    <a:spcPct val="150000"/>
                  </a:lnSpc>
                  <a:buFont typeface="Wingdings" panose="05000000000000000000" pitchFamily="2" charset="2"/>
                  <a:buChar char="v"/>
                </a:pPr>
                <a:r>
                  <a:rPr lang="en-US" u="sng" dirty="0"/>
                  <a:t>Dimensionality Reduction for the Comparison</a:t>
                </a:r>
                <a:r>
                  <a:rPr lang="en-US" dirty="0"/>
                  <a:t>:</a:t>
                </a:r>
                <a:r>
                  <a:rPr lang="en-US" b="0" dirty="0">
                    <a:latin typeface="+mn-lt"/>
                  </a:rPr>
                  <a:t> The key step is the estimate of the posted/received IMR forecast, where the dimensionality of the forecast is reduced – from a function to a value – making use of the realized value of the predictor, and, hence, allowing for a comparison with the realized IMR.</a:t>
                </a:r>
              </a:p>
              <a:p>
                <a:pPr marL="285750" lvl="0" indent="-285750">
                  <a:lnSpc>
                    <a:spcPct val="150000"/>
                  </a:lnSpc>
                  <a:buFont typeface="Wingdings" panose="05000000000000000000" pitchFamily="2" charset="2"/>
                  <a:buChar char="v"/>
                </a:pPr>
                <a:r>
                  <a:rPr lang="en-US" u="sng" dirty="0"/>
                  <a:t>Determining the Test </a:t>
                </a:r>
                <a14:m>
                  <m:oMath xmlns:m="http://schemas.openxmlformats.org/officeDocument/2006/math">
                    <m:r>
                      <a:rPr lang="en-US" i="1" u="sng">
                        <a:latin typeface="Cambria Math" panose="02040503050406030204" pitchFamily="18" charset="0"/>
                      </a:rPr>
                      <m:t>𝑝</m:t>
                    </m:r>
                  </m:oMath>
                </a14:m>
                <a:r>
                  <a:rPr lang="en-US" u="sng" dirty="0"/>
                  <a:t>-value using TVS</a:t>
                </a:r>
                <a:r>
                  <a:rPr lang="en-US" dirty="0"/>
                  <a:t>:</a:t>
                </a:r>
                <a:r>
                  <a:rPr lang="en-US" b="0" dirty="0">
                    <a:latin typeface="+mn-lt"/>
                  </a:rPr>
                  <a:t> The determination of the test </a:t>
                </a:r>
                <a14:m>
                  <m:oMath xmlns:m="http://schemas.openxmlformats.org/officeDocument/2006/math">
                    <m:r>
                      <a:rPr lang="en-US" b="0" i="1">
                        <a:latin typeface="Cambria Math" panose="02040503050406030204" pitchFamily="18" charset="0"/>
                      </a:rPr>
                      <m:t>𝑝</m:t>
                    </m:r>
                  </m:oMath>
                </a14:m>
                <a:r>
                  <a:rPr lang="en-US" b="0" dirty="0">
                    <a:latin typeface="+mn-lt"/>
                  </a:rPr>
                  <a:t>-value requires additional knowledge of the Test Value Statistics (TVS), which can be derived numerically if the forecasting horizons are overlapping (Anfuso, Karyampas, and Nawroth (2017)).</a:t>
                </a: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1309"/>
                </a:stretch>
              </a:blipFill>
            </p:spPr>
            <p:txBody>
              <a:bodyPr/>
              <a:lstStyle/>
              <a:p>
                <a:r>
                  <a:rPr lang="en-US">
                    <a:noFill/>
                  </a:rPr>
                  <a:t> </a:t>
                </a:r>
              </a:p>
            </p:txBody>
          </p:sp>
        </mc:Fallback>
      </mc:AlternateContent>
    </p:spTree>
    <p:extLst>
      <p:ext uri="{BB962C8B-B14F-4D97-AF65-F5344CB8AC3E}">
        <p14:creationId xmlns:p14="http://schemas.microsoft.com/office/powerpoint/2010/main" val="2156595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DIM Mapping Functions (for Capital Exposure and CVA) - 8</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Caveats behind Blind TVS Usage</a:t>
                </a:r>
                <a:r>
                  <a:rPr lang="en-US" dirty="0"/>
                  <a:t>:</a:t>
                </a:r>
                <a:r>
                  <a:rPr lang="en-US" b="0" dirty="0">
                    <a:latin typeface="+mn-lt"/>
                  </a:rPr>
                  <a:t> In the latter situation, it can happen that a single change from one volatility regime to another may trigger multiple correlated exceptions; hence the TVS should adjust the beck-testing assessments for the presence of false positives.</a:t>
                </a:r>
              </a:p>
              <a:p>
                <a:pPr marL="285750" lvl="0" indent="-285750">
                  <a:lnSpc>
                    <a:spcPct val="150000"/>
                  </a:lnSpc>
                  <a:buFont typeface="Wingdings" panose="05000000000000000000" pitchFamily="2" charset="2"/>
                  <a:buChar char="v"/>
                </a:pPr>
                <a:r>
                  <a:rPr lang="en-US" u="sng" dirty="0"/>
                  <a:t>Accuracy of the </a:t>
                </a:r>
                <a14:m>
                  <m:oMath xmlns:m="http://schemas.openxmlformats.org/officeDocument/2006/math">
                    <m:sSub>
                      <m:sSubPr>
                        <m:ctrlPr>
                          <a:rPr lang="en-US" i="1" u="sng">
                            <a:latin typeface="Cambria Math" panose="02040503050406030204" pitchFamily="18" charset="0"/>
                          </a:rPr>
                        </m:ctrlPr>
                      </m:sSubPr>
                      <m:e>
                        <m:r>
                          <a:rPr lang="en-US" i="1" u="sng">
                            <a:latin typeface="Cambria Math" panose="02040503050406030204" pitchFamily="18" charset="0"/>
                          </a:rPr>
                          <m:t>𝛼</m:t>
                        </m:r>
                      </m:e>
                      <m:sub>
                        <m:f>
                          <m:fPr>
                            <m:type m:val="lin"/>
                            <m:ctrlPr>
                              <a:rPr lang="en-US" i="1" u="sng">
                                <a:latin typeface="Cambria Math" panose="02040503050406030204" pitchFamily="18" charset="0"/>
                              </a:rPr>
                            </m:ctrlPr>
                          </m:fPr>
                          <m:num>
                            <m:r>
                              <a:rPr lang="en-US" i="1" u="sng">
                                <a:latin typeface="Cambria Math" panose="02040503050406030204" pitchFamily="18" charset="0"/>
                              </a:rPr>
                              <m:t>𝑅</m:t>
                            </m:r>
                          </m:num>
                          <m:den>
                            <m:r>
                              <a:rPr lang="en-US" i="1" u="sng">
                                <a:latin typeface="Cambria Math" panose="02040503050406030204" pitchFamily="18" charset="0"/>
                              </a:rPr>
                              <m:t>𝑃</m:t>
                            </m:r>
                          </m:den>
                        </m:f>
                      </m:sub>
                    </m:sSub>
                    <m:d>
                      <m:dPr>
                        <m:ctrlPr>
                          <a:rPr lang="en-US" i="1" u="sng">
                            <a:latin typeface="Cambria Math" panose="02040503050406030204" pitchFamily="18" charset="0"/>
                          </a:rPr>
                        </m:ctrlPr>
                      </m:dPr>
                      <m:e>
                        <m:r>
                          <a:rPr lang="en-US" i="1" u="sng">
                            <a:latin typeface="Cambria Math" panose="02040503050406030204" pitchFamily="18" charset="0"/>
                          </a:rPr>
                          <m:t>𝑡</m:t>
                        </m:r>
                      </m:e>
                    </m:d>
                  </m:oMath>
                </a14:m>
                <a:r>
                  <a:rPr lang="en-US" u="sng" dirty="0"/>
                  <a:t> Scaling</a:t>
                </a:r>
                <a:r>
                  <a:rPr lang="en-US" dirty="0"/>
                  <a:t>:</a:t>
                </a:r>
                <a:r>
                  <a:rPr lang="en-US" b="0" dirty="0">
                    <a:latin typeface="+mn-lt"/>
                  </a:rPr>
                  <a:t> The single trade portfolios seen earlier have been tested by Anfuso, Aziz, Loukopoulos, and Giltinan (2017) using the SIMM DIM models with the three choices of scaling discussed earlier.</a:t>
                </a:r>
              </a:p>
              <a:p>
                <a:pPr marL="530225" lvl="1" indent="-285750">
                  <a:lnSpc>
                    <a:spcPct val="150000"/>
                  </a:lnSpc>
                  <a:buFont typeface="Wingdings" panose="05000000000000000000" pitchFamily="2" charset="2"/>
                  <a:buChar char="q"/>
                </a:pPr>
                <a:r>
                  <a:rPr lang="en-US" b="0" dirty="0">
                    <a:latin typeface="+mn-lt"/>
                  </a:rPr>
                  <a:t>The results confirm the greater accuracy of the term structure scaling of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𝛼</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a:t>
                </a:r>
              </a:p>
              <a:p>
                <a:pPr marL="285750" lvl="0" indent="-285750">
                  <a:lnSpc>
                    <a:spcPct val="150000"/>
                  </a:lnSpc>
                  <a:buFont typeface="Wingdings" panose="05000000000000000000" pitchFamily="2" charset="2"/>
                  <a:buChar char="v"/>
                </a:pPr>
                <a:r>
                  <a:rPr lang="en-US" u="sng" dirty="0"/>
                  <a:t>Accuracy in the Presence of Haircut</a:t>
                </a:r>
                <a:r>
                  <a:rPr lang="en-US" dirty="0"/>
                  <a:t>:</a:t>
                </a:r>
                <a:r>
                  <a:rPr lang="en-US" b="0" dirty="0"/>
                  <a:t> In fact, for the same level of the haircut function</a:t>
                </a:r>
              </a:p>
              <a:p>
                <a:pPr>
                  <a:lnSpc>
                    <a:spcPct val="150000"/>
                  </a:lnSpc>
                </a:pPr>
                <a:endParaRPr lang="en-US" b="0" dirty="0"/>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𝑡</m:t>
                          </m:r>
                          <m:r>
                            <a:rPr lang="en-US" b="0" i="1">
                              <a:latin typeface="Cambria Math" panose="02040503050406030204" pitchFamily="18" charset="0"/>
                            </a:rPr>
                            <m:t>&gt;0</m:t>
                          </m:r>
                        </m:e>
                      </m:d>
                      <m:r>
                        <a:rPr lang="en-US" b="0" i="1">
                          <a:latin typeface="Cambria Math" panose="02040503050406030204" pitchFamily="18" charset="0"/>
                        </a:rPr>
                        <m:t>=±0.25</m:t>
                      </m:r>
                    </m:oMath>
                  </m:oMathPara>
                </a14:m>
                <a:endParaRPr lang="en-US" b="0" dirty="0"/>
              </a:p>
              <a:p>
                <a:pPr>
                  <a:lnSpc>
                    <a:spcPct val="150000"/>
                  </a:lnSpc>
                </a:pPr>
                <a:endParaRPr lang="en-US" b="0" dirty="0"/>
              </a:p>
              <a:p>
                <a:pPr marL="246062" lvl="2" indent="0">
                  <a:lnSpc>
                    <a:spcPct val="150000"/>
                  </a:lnSpc>
                  <a:buNone/>
                </a:pPr>
                <a:r>
                  <a:rPr lang="en-US" b="0" dirty="0"/>
                  <a:t>positive/negative for posted/received – a much lower number of exceptions is detected.</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1455"/>
                </a:stretch>
              </a:blipFill>
            </p:spPr>
            <p:txBody>
              <a:bodyPr/>
              <a:lstStyle/>
              <a:p>
                <a:r>
                  <a:rPr lang="en-US">
                    <a:noFill/>
                  </a:rPr>
                  <a:t> </a:t>
                </a:r>
              </a:p>
            </p:txBody>
          </p:sp>
        </mc:Fallback>
      </mc:AlternateContent>
    </p:spTree>
    <p:extLst>
      <p:ext uri="{BB962C8B-B14F-4D97-AF65-F5344CB8AC3E}">
        <p14:creationId xmlns:p14="http://schemas.microsoft.com/office/powerpoint/2010/main" val="791633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DIM Mapping Functions (for Capital Exposure and CVA) - 9</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latin typeface="+mn-lt"/>
                  </a:rPr>
                  <a:t>Realistic Values for the Haircut</a:t>
                </a:r>
                <a:r>
                  <a:rPr lang="en-US" b="0" dirty="0">
                    <a:latin typeface="+mn-lt"/>
                  </a:rPr>
                  <a:t>: Anfuso, Aziz, Loukopoulos, and Giltinan (2017) also observe that, in this regard, for realistic diversified portfolios and calibration targets of</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𝐶𝐿</m:t>
                      </m:r>
                      <m:r>
                        <a:rPr lang="en-US" b="0" i="1">
                          <a:latin typeface="Cambria Math" panose="02040503050406030204" pitchFamily="18" charset="0"/>
                        </a:rPr>
                        <m:t>=95%</m:t>
                      </m:r>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the functions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 take values typically in the range of </a:t>
                </a:r>
                <a14:m>
                  <m:oMath xmlns:m="http://schemas.openxmlformats.org/officeDocument/2006/math">
                    <m:r>
                      <a:rPr lang="en-US" b="0" i="1">
                        <a:latin typeface="Cambria Math" panose="02040503050406030204" pitchFamily="18" charset="0"/>
                      </a:rPr>
                      <m:t>10−40%</m:t>
                    </m:r>
                  </m:oMath>
                </a14:m>
                <a:r>
                  <a:rPr lang="en-US" b="0" dirty="0">
                    <a:latin typeface="+mn-lt"/>
                  </a:rPr>
                  <a:t>.</a:t>
                </a:r>
              </a:p>
              <a:p>
                <a:pPr marL="285750" lvl="0" indent="-285750">
                  <a:lnSpc>
                    <a:spcPct val="150000"/>
                  </a:lnSpc>
                  <a:buFont typeface="Wingdings" panose="05000000000000000000" pitchFamily="2" charset="2"/>
                  <a:buChar char="v"/>
                </a:pPr>
                <a:r>
                  <a:rPr lang="en-US" u="sng" dirty="0"/>
                  <a:t>Assumptions Underlying the Haircut Assumption</a:t>
                </a:r>
                <a:r>
                  <a:rPr lang="en-US" dirty="0"/>
                  <a:t>:</a:t>
                </a:r>
                <a:r>
                  <a:rPr lang="en-US" b="0" dirty="0">
                    <a:latin typeface="+mn-lt"/>
                  </a:rPr>
                  <a:t> The range of values for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latin typeface="+mn-lt"/>
                  </a:rPr>
                  <a:t> has been calibrated using</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𝛽</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=1</m:t>
                      </m:r>
                    </m:oMath>
                  </m:oMathPara>
                </a14:m>
                <a:endParaRPr lang="en-US" b="0" dirty="0">
                  <a:latin typeface="+mn-lt"/>
                </a:endParaRPr>
              </a:p>
              <a:p>
                <a:pPr marL="246062" lvl="2" indent="0">
                  <a:lnSpc>
                    <a:spcPct val="150000"/>
                  </a:lnSpc>
                  <a:buNone/>
                </a:pPr>
                <a:r>
                  <a:rPr lang="en-US" b="0" dirty="0">
                    <a:latin typeface="+mn-lt"/>
                  </a:rPr>
                  <a:t>and</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𝛼</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r>
                                <a:rPr lang="en-US" b="0" i="1">
                                  <a:latin typeface="Cambria Math" panose="02040503050406030204" pitchFamily="18" charset="0"/>
                                </a:rPr>
                                <m:t>, ∞</m:t>
                              </m:r>
                            </m:den>
                          </m:f>
                        </m:sub>
                      </m:sSub>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=1</m:t>
                      </m:r>
                    </m:oMath>
                  </m:oMathPara>
                </a14:m>
                <a:endParaRPr lang="en-US" b="0" dirty="0">
                  <a:latin typeface="+mn-lt"/>
                </a:endParaRPr>
              </a:p>
              <a:p>
                <a:pPr>
                  <a:lnSpc>
                    <a:spcPct val="150000"/>
                  </a:lnSpc>
                </a:pPr>
                <a:endParaRPr lang="en-US" b="0" dirty="0">
                  <a:latin typeface="+mn-lt"/>
                </a:endParaRPr>
              </a:p>
              <a:p>
                <a:pPr lvl="2">
                  <a:lnSpc>
                    <a:spcPct val="150000"/>
                  </a:lnSpc>
                  <a:buFont typeface="Wingdings" panose="05000000000000000000" pitchFamily="2" charset="2"/>
                  <a:buChar char="q"/>
                </a:pPr>
                <a:r>
                  <a:rPr lang="en-US" b="0" dirty="0">
                    <a:latin typeface="+mn-lt"/>
                  </a:rPr>
                  <a:t>Both assumptions are broadly consistent with historical data.</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1236"/>
                </a:stretch>
              </a:blipFill>
            </p:spPr>
            <p:txBody>
              <a:bodyPr/>
              <a:lstStyle/>
              <a:p>
                <a:r>
                  <a:rPr lang="en-US">
                    <a:noFill/>
                  </a:rPr>
                  <a:t> </a:t>
                </a:r>
              </a:p>
            </p:txBody>
          </p:sp>
        </mc:Fallback>
      </mc:AlternateContent>
    </p:spTree>
    <p:extLst>
      <p:ext uri="{BB962C8B-B14F-4D97-AF65-F5344CB8AC3E}">
        <p14:creationId xmlns:p14="http://schemas.microsoft.com/office/powerpoint/2010/main" val="3469953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DIM Mapping Functions (for Capital Exposure and CVA) - 10</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IOSCO results in Over-collateralization</a:t>
                </a:r>
                <a:r>
                  <a:rPr lang="en-US" dirty="0"/>
                  <a:t>:</a:t>
                </a:r>
                <a:r>
                  <a:rPr lang="en-US" b="0" dirty="0">
                    <a:latin typeface="+mn-lt"/>
                  </a:rPr>
                  <a:t> Note also that the goal of the BCBS-IOSCO regulations is to ensure that the netting sets are largely over-collateralized as a consequence of:</a:t>
                </a:r>
              </a:p>
              <a:p>
                <a:pPr lvl="2">
                  <a:lnSpc>
                    <a:spcPct val="150000"/>
                  </a:lnSpc>
                  <a:buFont typeface="Wingdings" panose="05000000000000000000" pitchFamily="2" charset="2"/>
                  <a:buChar char="q"/>
                </a:pPr>
                <a:r>
                  <a:rPr lang="en-US" dirty="0"/>
                  <a:t>The high confidence level at which the IM is computed, and</a:t>
                </a:r>
              </a:p>
              <a:p>
                <a:pPr lvl="2">
                  <a:lnSpc>
                    <a:spcPct val="150000"/>
                  </a:lnSpc>
                  <a:buFont typeface="Wingdings" panose="05000000000000000000" pitchFamily="2" charset="2"/>
                  <a:buChar char="q"/>
                </a:pPr>
                <a:r>
                  <a:rPr lang="en-US" dirty="0"/>
                  <a:t>The separate requirements for IM and VM.</a:t>
                </a:r>
              </a:p>
              <a:p>
                <a:pPr marL="285750" lvl="0" indent="-285750">
                  <a:lnSpc>
                    <a:spcPct val="150000"/>
                  </a:lnSpc>
                  <a:buFont typeface="Wingdings" panose="05000000000000000000" pitchFamily="2" charset="2"/>
                  <a:buChar char="v"/>
                </a:pPr>
                <a:r>
                  <a:rPr lang="en-US" u="sng" dirty="0"/>
                  <a:t>Impact of Over-collateralization</a:t>
                </a:r>
                <a:r>
                  <a:rPr lang="en-US" dirty="0"/>
                  <a:t>:</a:t>
                </a:r>
                <a:r>
                  <a:rPr lang="en-US" b="0" dirty="0">
                    <a:latin typeface="+mn-lt"/>
                  </a:rPr>
                  <a:t> Hence, the exposure generating scenarios are tail events, and the effect on capital exposure of a conservative haircut applied to the received IM is rather limited in absolute terms.</a:t>
                </a:r>
              </a:p>
              <a:p>
                <a:pPr marL="285750" lvl="0" indent="-285750">
                  <a:lnSpc>
                    <a:spcPct val="150000"/>
                  </a:lnSpc>
                  <a:buFont typeface="Wingdings" panose="05000000000000000000" pitchFamily="2" charset="2"/>
                  <a:buChar char="v"/>
                </a:pPr>
                <a:r>
                  <a:rPr lang="en-US" u="sng" dirty="0"/>
                  <a:t>Over-collateralization Impact on Exposure</a:t>
                </a:r>
                <a:r>
                  <a:rPr lang="en-US" dirty="0"/>
                  <a:t>:</a:t>
                </a:r>
                <a:r>
                  <a:rPr lang="en-US" b="0" dirty="0"/>
                  <a:t> This issue is demonstrated by Anfuso, Aziz, Loukopoulos, and Giltinan (2017) where the expected exposure (</a:t>
                </a:r>
                <a14:m>
                  <m:oMath xmlns:m="http://schemas.openxmlformats.org/officeDocument/2006/math">
                    <m:r>
                      <a:rPr lang="en-US" b="0" i="1">
                        <a:latin typeface="Cambria Math" panose="02040503050406030204" pitchFamily="18" charset="0"/>
                      </a:rPr>
                      <m:t>𝐸𝐸</m:t>
                    </m:r>
                  </m:oMath>
                </a14:m>
                <a:r>
                  <a:rPr lang="en-US" b="0" dirty="0"/>
                  <a:t>) at a given horizon </a:t>
                </a:r>
                <a14:m>
                  <m:oMath xmlns:m="http://schemas.openxmlformats.org/officeDocument/2006/math">
                    <m:r>
                      <a:rPr lang="en-US" b="0" i="1">
                        <a:latin typeface="Cambria Math" panose="02040503050406030204" pitchFamily="18" charset="0"/>
                      </a:rPr>
                      <m:t>𝑡</m:t>
                    </m:r>
                  </m:oMath>
                </a14:m>
                <a:r>
                  <a:rPr lang="en-US" b="0" dirty="0"/>
                  <a:t> is shown as a function of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rPr>
                          <m:t>𝑅</m:t>
                        </m:r>
                      </m:sub>
                    </m:sSub>
                    <m:d>
                      <m:dPr>
                        <m:ctrlPr>
                          <a:rPr lang="en-US" b="0" i="1">
                            <a:latin typeface="Cambria Math" panose="02040503050406030204" pitchFamily="18" charset="0"/>
                          </a:rPr>
                        </m:ctrlPr>
                      </m:dPr>
                      <m:e>
                        <m:r>
                          <a:rPr lang="en-US" b="0" i="1">
                            <a:latin typeface="Cambria Math" panose="02040503050406030204" pitchFamily="18" charset="0"/>
                          </a:rPr>
                          <m:t>𝑡</m:t>
                        </m:r>
                      </m:e>
                    </m:d>
                  </m:oMath>
                </a14:m>
                <a:r>
                  <a:rPr lang="en-US" b="0" dirty="0"/>
                  <a:t> – the haircut to be applied to the received IM collateral – for different distributional assumptions on </a:t>
                </a:r>
                <a14:m>
                  <m:oMath xmlns:m="http://schemas.openxmlformats.org/officeDocument/2006/math">
                    <m:r>
                      <a:rPr lang="en-US" b="0" i="1">
                        <a:latin typeface="Cambria Math" panose="02040503050406030204" pitchFamily="18" charset="0"/>
                      </a:rPr>
                      <m:t>∆</m:t>
                    </m:r>
                    <m:r>
                      <a:rPr lang="en-US" b="0" i="1">
                        <a:latin typeface="Cambria Math" panose="02040503050406030204" pitchFamily="18" charset="0"/>
                      </a:rPr>
                      <m:t>𝑀𝑇𝑀</m:t>
                    </m:r>
                    <m:d>
                      <m:dPr>
                        <m:ctrlPr>
                          <a:rPr lang="en-US" b="0" i="1">
                            <a:latin typeface="Cambria Math" panose="02040503050406030204" pitchFamily="18" charset="0"/>
                          </a:rPr>
                        </m:ctrlPr>
                      </m:dPr>
                      <m:e>
                        <m:r>
                          <a:rPr lang="en-US" b="0" i="1">
                            <a:latin typeface="Cambria Math" panose="02040503050406030204" pitchFamily="18" charset="0"/>
                          </a:rPr>
                          <m:t>𝑡</m:t>
                        </m:r>
                        <m:r>
                          <a:rPr lang="en-US" b="0" i="1">
                            <a:latin typeface="Cambria Math" panose="02040503050406030204" pitchFamily="18" charset="0"/>
                          </a:rPr>
                          <m:t>, </m:t>
                        </m:r>
                        <m:r>
                          <a:rPr lang="en-US" b="0" i="1">
                            <a:latin typeface="Cambria Math" panose="02040503050406030204" pitchFamily="18" charset="0"/>
                          </a:rPr>
                          <m:t>𝑡</m:t>
                        </m:r>
                        <m:r>
                          <a:rPr lang="en-US" b="0" i="1">
                            <a:latin typeface="Cambria Math" panose="02040503050406030204" pitchFamily="18" charset="0"/>
                          </a:rPr>
                          <m:t>+</m:t>
                        </m:r>
                        <m:r>
                          <a:rPr lang="en-US" b="0" i="1">
                            <a:latin typeface="Cambria Math" panose="02040503050406030204" pitchFamily="18" charset="0"/>
                          </a:rPr>
                          <m:t>𝑀𝑃𝑜𝑅</m:t>
                        </m:r>
                      </m:e>
                    </m:d>
                  </m:oMath>
                </a14:m>
                <a:r>
                  <a:rPr lang="en-US" b="0" dirty="0"/>
                  <a:t>.</a:t>
                </a: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1818"/>
                </a:stretch>
              </a:blipFill>
            </p:spPr>
            <p:txBody>
              <a:bodyPr/>
              <a:lstStyle/>
              <a:p>
                <a:r>
                  <a:rPr lang="en-US">
                    <a:noFill/>
                  </a:rPr>
                  <a:t> </a:t>
                </a:r>
              </a:p>
            </p:txBody>
          </p:sp>
        </mc:Fallback>
      </mc:AlternateContent>
    </p:spTree>
    <p:extLst>
      <p:ext uri="{BB962C8B-B14F-4D97-AF65-F5344CB8AC3E}">
        <p14:creationId xmlns:p14="http://schemas.microsoft.com/office/powerpoint/2010/main" val="1756524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DIM Mapping Functions (for Capital Exposure and CVA) - 11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Distribution Dependence on Haircut Functions</a:t>
                </a:r>
                <a:r>
                  <a:rPr lang="en-US" dirty="0"/>
                  <a:t>:</a:t>
                </a:r>
                <a:r>
                  <a:rPr lang="en-US" b="0" dirty="0">
                    <a:latin typeface="+mn-lt"/>
                  </a:rPr>
                  <a:t> In particular, they compute the expected exposure for</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rPr>
                            <m:t>𝑅</m:t>
                          </m:r>
                        </m:sub>
                      </m:sSub>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=0</m:t>
                      </m:r>
                    </m:oMath>
                  </m:oMathPara>
                </a14:m>
                <a:endParaRPr lang="en-US" b="0" dirty="0">
                  <a:latin typeface="+mn-lt"/>
                </a:endParaRPr>
              </a:p>
              <a:p>
                <a:pPr marL="246062" lvl="2" indent="0">
                  <a:lnSpc>
                    <a:spcPct val="150000"/>
                  </a:lnSpc>
                  <a:buNone/>
                </a:pPr>
                <a:r>
                  <a:rPr lang="en-US" b="0" dirty="0">
                    <a:latin typeface="+mn-lt"/>
                  </a:rPr>
                  <a:t>and</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b="0" i="1">
                              <a:latin typeface="Cambria Math" panose="02040503050406030204" pitchFamily="18" charset="0"/>
                            </a:rPr>
                            <m:t>𝑅</m:t>
                          </m:r>
                        </m:sub>
                      </m:sSub>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=1</m:t>
                      </m:r>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indicating full IM collateral benefit or no benefit at all – and take the unscaled IM as the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99</m:t>
                        </m:r>
                      </m:e>
                      <m:sup>
                        <m:r>
                          <a:rPr lang="en-US" b="0" i="1">
                            <a:latin typeface="Cambria Math" panose="02040503050406030204" pitchFamily="18" charset="0"/>
                          </a:rPr>
                          <m:t>𝑡h</m:t>
                        </m:r>
                      </m:sup>
                    </m:sSup>
                  </m:oMath>
                </a14:m>
                <a:r>
                  <a:rPr lang="en-US" b="0" dirty="0">
                    <a:latin typeface="+mn-lt"/>
                  </a:rPr>
                  <a:t> percentile of the corresponding distribution.</a:t>
                </a:r>
              </a:p>
              <a:p>
                <a:pPr marL="417512" lvl="2" indent="-171450">
                  <a:lnSpc>
                    <a:spcPct val="150000"/>
                  </a:lnSpc>
                  <a:buFont typeface="Wingdings" panose="05000000000000000000" pitchFamily="2" charset="2"/>
                  <a:buChar char="q"/>
                </a:pPr>
                <a:r>
                  <a:rPr lang="en-US" b="0" dirty="0">
                    <a:latin typeface="+mn-lt"/>
                  </a:rPr>
                  <a:t>For different classes of the </a:t>
                </a:r>
                <a14:m>
                  <m:oMath xmlns:m="http://schemas.openxmlformats.org/officeDocument/2006/math">
                    <m:r>
                      <a:rPr lang="en-US" b="0" i="1">
                        <a:latin typeface="Cambria Math" panose="02040503050406030204" pitchFamily="18" charset="0"/>
                      </a:rPr>
                      <m:t>∆</m:t>
                    </m:r>
                    <m:r>
                      <a:rPr lang="en-US" b="0" i="1">
                        <a:latin typeface="Cambria Math" panose="02040503050406030204" pitchFamily="18" charset="0"/>
                      </a:rPr>
                      <m:t>𝑀𝑇𝑀</m:t>
                    </m:r>
                  </m:oMath>
                </a14:m>
                <a:r>
                  <a:rPr lang="en-US" b="0" dirty="0">
                    <a:latin typeface="+mn-lt"/>
                  </a:rPr>
                  <a:t> distribution, the exposure reduction is practically unaffected up to haircuts of </a:t>
                </a:r>
                <a14:m>
                  <m:oMath xmlns:m="http://schemas.openxmlformats.org/officeDocument/2006/math">
                    <m:r>
                      <a:rPr lang="en-US" b="0" i="1">
                        <a:latin typeface="Cambria Math" panose="02040503050406030204" pitchFamily="18" charset="0"/>
                      </a:rPr>
                      <m:t>≈50%</m:t>
                    </m:r>
                  </m:oMath>
                </a14:m>
                <a:r>
                  <a:rPr lang="en-US" b="0" dirty="0">
                    <a:latin typeface="+mn-lt"/>
                  </a:rPr>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218"/>
                </a:stretch>
              </a:blipFill>
            </p:spPr>
            <p:txBody>
              <a:bodyPr/>
              <a:lstStyle/>
              <a:p>
                <a:r>
                  <a:rPr lang="en-US">
                    <a:noFill/>
                  </a:rPr>
                  <a:t> </a:t>
                </a:r>
              </a:p>
            </p:txBody>
          </p:sp>
        </mc:Fallback>
      </mc:AlternateContent>
    </p:spTree>
    <p:extLst>
      <p:ext uri="{BB962C8B-B14F-4D97-AF65-F5344CB8AC3E}">
        <p14:creationId xmlns:p14="http://schemas.microsoft.com/office/powerpoint/2010/main" val="1232367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the IMRD for MVA and LCR/NSFR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MC Based DIM IMR Distributions</a:t>
                </a:r>
                <a:r>
                  <a:rPr lang="en-US" dirty="0"/>
                  <a:t>:</a:t>
                </a:r>
                <a:r>
                  <a:rPr lang="en-US" b="0" dirty="0">
                    <a:latin typeface="+mn-lt"/>
                  </a:rPr>
                  <a:t> The same Monte Carlo framework can be used in combination with a DIM model to forecast the IMD at any future horizon – implicit here are the models in which the DIM is not always constant across the scenarios.</a:t>
                </a:r>
              </a:p>
              <a:p>
                <a:pPr marL="530225" lvl="1" indent="-285750">
                  <a:lnSpc>
                    <a:spcPct val="150000"/>
                  </a:lnSpc>
                  <a:buFont typeface="Wingdings" panose="05000000000000000000" pitchFamily="2" charset="2"/>
                  <a:buChar char="q"/>
                </a:pPr>
                <a:r>
                  <a:rPr lang="en-US" b="0" dirty="0">
                    <a:latin typeface="+mn-lt"/>
                  </a:rPr>
                  <a:t>The applications of the IMRD are multiple.</a:t>
                </a:r>
              </a:p>
              <a:p>
                <a:pPr marL="285750" lvl="0" indent="-285750">
                  <a:lnSpc>
                    <a:spcPct val="150000"/>
                  </a:lnSpc>
                  <a:buFont typeface="Wingdings" panose="05000000000000000000" pitchFamily="2" charset="2"/>
                  <a:buChar char="v"/>
                </a:pPr>
                <a:r>
                  <a:rPr lang="en-US" u="sng" dirty="0"/>
                  <a:t>Some Applications using the IMRD</a:t>
                </a:r>
                <a:r>
                  <a:rPr lang="en-US" dirty="0"/>
                  <a:t>:</a:t>
                </a:r>
                <a:r>
                  <a:rPr lang="en-US" b="0" dirty="0"/>
                  <a:t> The following are two examples that apply equally to the cases of B-IMR and CCP IMR:</a:t>
                </a:r>
              </a:p>
              <a:p>
                <a:pPr lvl="2">
                  <a:lnSpc>
                    <a:spcPct val="150000"/>
                  </a:lnSpc>
                  <a:buFont typeface="Wingdings" panose="05000000000000000000" pitchFamily="2" charset="2"/>
                  <a:buChar char="q"/>
                </a:pPr>
                <a:r>
                  <a:rPr lang="en-US" dirty="0"/>
                  <a:t>Future IM funding costs in the </a:t>
                </a:r>
                <a14:m>
                  <m:oMath xmlns:m="http://schemas.openxmlformats.org/officeDocument/2006/math">
                    <m:r>
                      <a:rPr lang="en-US" b="0" i="1">
                        <a:latin typeface="Cambria Math" panose="02040503050406030204" pitchFamily="18" charset="0"/>
                      </a:rPr>
                      <m:t>𝑃</m:t>
                    </m:r>
                  </m:oMath>
                </a14:m>
                <a:r>
                  <a:rPr lang="en-US" dirty="0"/>
                  <a:t> measure, i.e., the MVA</a:t>
                </a:r>
              </a:p>
              <a:p>
                <a:pPr lvl="2">
                  <a:lnSpc>
                    <a:spcPct val="150000"/>
                  </a:lnSpc>
                  <a:buFont typeface="Wingdings" panose="05000000000000000000" pitchFamily="2" charset="2"/>
                  <a:buChar char="q"/>
                </a:pPr>
                <a:r>
                  <a:rPr lang="en-US" dirty="0"/>
                  <a:t>Future IM funding costs in the </a:t>
                </a:r>
                <a14:m>
                  <m:oMath xmlns:m="http://schemas.openxmlformats.org/officeDocument/2006/math">
                    <m:r>
                      <a:rPr lang="en-US" b="0" i="1">
                        <a:latin typeface="Cambria Math" panose="02040503050406030204" pitchFamily="18" charset="0"/>
                      </a:rPr>
                      <m:t>𝑄</m:t>
                    </m:r>
                  </m:oMath>
                </a14:m>
                <a:r>
                  <a:rPr lang="en-US" dirty="0"/>
                  <a:t> measure, e.g., in relation to LCR and NSFR regulations (Basel Committee on Banking Supervisions (2013))</a:t>
                </a:r>
              </a:p>
              <a:p>
                <a:pPr marL="285750" lvl="0" indent="-285750">
                  <a:lnSpc>
                    <a:spcPct val="150000"/>
                  </a:lnSpc>
                  <a:buFont typeface="Wingdings" panose="05000000000000000000" pitchFamily="2" charset="2"/>
                  <a:buChar char="v"/>
                </a:pPr>
                <a:r>
                  <a:rPr lang="en-US" u="sng" dirty="0"/>
                  <a:t>Numerically Forecasting the IMR Distributions</a:t>
                </a:r>
                <a:r>
                  <a:rPr lang="en-US" dirty="0"/>
                  <a:t>:</a:t>
                </a:r>
                <a:r>
                  <a:rPr lang="en-US" b="0" dirty="0"/>
                  <a:t> The focus here is on the forecasts on the </a:t>
                </a:r>
                <a14:m>
                  <m:oMath xmlns:m="http://schemas.openxmlformats.org/officeDocument/2006/math">
                    <m:r>
                      <a:rPr lang="en-US" b="0" i="1">
                        <a:latin typeface="Cambria Math" panose="02040503050406030204" pitchFamily="18" charset="0"/>
                      </a:rPr>
                      <m:t>𝑃</m:t>
                    </m:r>
                  </m:oMath>
                </a14:m>
                <a:r>
                  <a:rPr lang="en-US" b="0" dirty="0"/>
                  <a:t>-measure – tackling the case of the </a:t>
                </a:r>
                <a14:m>
                  <m:oMath xmlns:m="http://schemas.openxmlformats.org/officeDocument/2006/math">
                    <m:r>
                      <a:rPr lang="en-US" b="0" i="1">
                        <a:latin typeface="Cambria Math" panose="02040503050406030204" pitchFamily="18" charset="0"/>
                      </a:rPr>
                      <m:t>𝑄</m:t>
                    </m:r>
                  </m:oMath>
                </a14:m>
                <a:r>
                  <a:rPr lang="en-US" b="0" dirty="0"/>
                  <a:t>-measure may require a suitable generalization of Jackson (2013).</a:t>
                </a:r>
              </a:p>
              <a:p>
                <a:pPr marL="530225" lvl="1" indent="-285750">
                  <a:lnSpc>
                    <a:spcPct val="150000"/>
                  </a:lnSpc>
                  <a:buFont typeface="Wingdings" panose="05000000000000000000" pitchFamily="2" charset="2"/>
                  <a:buChar char="q"/>
                </a:pPr>
                <a:r>
                  <a:rPr lang="en-US" b="0" dirty="0"/>
                  <a:t>The main difference with the back-testing approach discussed above is that the new model forecasts are the numerical distributions of the simulated IMR values.</a:t>
                </a: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1455"/>
                </a:stretch>
              </a:blipFill>
            </p:spPr>
            <p:txBody>
              <a:bodyPr/>
              <a:lstStyle/>
              <a:p>
                <a:r>
                  <a:rPr lang="en-US">
                    <a:noFill/>
                  </a:rPr>
                  <a:t> </a:t>
                </a:r>
              </a:p>
            </p:txBody>
          </p:sp>
        </mc:Fallback>
      </mc:AlternateContent>
    </p:spTree>
    <p:extLst>
      <p:ext uri="{BB962C8B-B14F-4D97-AF65-F5344CB8AC3E}">
        <p14:creationId xmlns:p14="http://schemas.microsoft.com/office/powerpoint/2010/main" val="1376581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the IMRD for MVA and LCR/NSFR - 2</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Scenario-specific IM Forecasting</a:t>
                </a:r>
                <a:r>
                  <a:rPr lang="en-US" b="0" dirty="0">
                    <a:latin typeface="+mn-lt"/>
                  </a:rPr>
                  <a:t>: These can be obtained for a given horizon by associating every simulated scenario with its corresponding IMR forecast, computed according to the given DIM model.</a:t>
                </a:r>
              </a:p>
              <a:p>
                <a:pPr marL="285750" lvl="0" indent="-285750">
                  <a:lnSpc>
                    <a:spcPct val="150000"/>
                  </a:lnSpc>
                  <a:buFont typeface="Wingdings" panose="05000000000000000000" pitchFamily="2" charset="2"/>
                  <a:buChar char="v"/>
                </a:pPr>
                <a:r>
                  <a:rPr lang="en-US" u="sng" dirty="0"/>
                  <a:t>Posted/Received IMR Density CDF</a:t>
                </a:r>
                <a:r>
                  <a:rPr lang="en-US" dirty="0"/>
                  <a:t>:</a:t>
                </a:r>
                <a:r>
                  <a:rPr lang="en-US" b="0" dirty="0">
                    <a:latin typeface="+mn-lt"/>
                  </a:rPr>
                  <a:t> Using the notation introduced previously, the numerical representations of the received/posted IMRD cumulative density functions (CDF’s) of a portfolio </a:t>
                </a:r>
                <a14:m>
                  <m:oMath xmlns:m="http://schemas.openxmlformats.org/officeDocument/2006/math">
                    <m:r>
                      <a:rPr lang="en-US" b="0" i="1">
                        <a:latin typeface="Cambria Math" panose="02040503050406030204" pitchFamily="18" charset="0"/>
                      </a:rPr>
                      <m:t>𝑝</m:t>
                    </m:r>
                  </m:oMath>
                </a14:m>
                <a:r>
                  <a:rPr lang="en-US" b="0" dirty="0">
                    <a:latin typeface="+mn-lt"/>
                  </a:rPr>
                  <a:t> for a forecasting day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oMath>
                </a14:m>
                <a:r>
                  <a:rPr lang="en-US" b="0" dirty="0">
                    <a:latin typeface="+mn-lt"/>
                  </a:rPr>
                  <a:t> and a horizon </a:t>
                </a:r>
                <a14:m>
                  <m:oMath xmlns:m="http://schemas.openxmlformats.org/officeDocument/2006/math">
                    <m:r>
                      <a:rPr lang="en-US" b="0" i="1">
                        <a:latin typeface="Cambria Math" panose="02040503050406030204" pitchFamily="18" charset="0"/>
                      </a:rPr>
                      <m:t>h</m:t>
                    </m:r>
                  </m:oMath>
                </a14:m>
                <a:r>
                  <a:rPr lang="en-US" b="0" dirty="0">
                    <a:latin typeface="+mn-lt"/>
                  </a:rPr>
                  <a:t> are given by</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𝐶𝐷𝐹</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𝑥</m:t>
                          </m:r>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 </m:t>
                          </m:r>
                          <m:r>
                            <a:rPr lang="en-US" b="0" i="1">
                              <a:latin typeface="Cambria Math" panose="02040503050406030204" pitchFamily="18" charset="0"/>
                            </a:rPr>
                            <m:t>h</m:t>
                          </m:r>
                        </m:e>
                      </m:d>
                      <m:r>
                        <a:rPr lang="en-US" b="0" i="1">
                          <a:latin typeface="Cambria Math" panose="02040503050406030204" pitchFamily="18" charset="0"/>
                        </a:rPr>
                        <m:t>=</m:t>
                      </m:r>
                      <m:f>
                        <m:fPr>
                          <m:ctrlPr>
                            <a:rPr lang="en-US" b="0" i="1">
                              <a:latin typeface="Cambria Math" panose="02040503050406030204" pitchFamily="18" charset="0"/>
                            </a:rPr>
                          </m:ctrlPr>
                        </m:fPr>
                        <m:num>
                          <m:r>
                            <a:rPr lang="en-US" b="0" i="1">
                              <a:latin typeface="Cambria Math" panose="02040503050406030204" pitchFamily="18" charset="0"/>
                            </a:rPr>
                            <m:t>#</m:t>
                          </m:r>
                          <m:d>
                            <m:dPr>
                              <m:begChr m:val="{"/>
                              <m:endChr m:val="}"/>
                              <m:ctrlPr>
                                <a:rPr lang="en-US" b="0" i="1">
                                  <a:latin typeface="Cambria Math" panose="02040503050406030204" pitchFamily="18" charset="0"/>
                                </a:rPr>
                              </m:ctrlPr>
                            </m:dPr>
                            <m:e>
                              <m:r>
                                <a:rPr lang="en-US" b="0" i="1">
                                  <a:latin typeface="Cambria Math" panose="02040503050406030204" pitchFamily="18" charset="0"/>
                                </a:rPr>
                                <m:t>𝑣</m:t>
                              </m:r>
                              <m:r>
                                <a:rPr lang="en-US" b="0" i="1">
                                  <a:latin typeface="Cambria Math" panose="02040503050406030204" pitchFamily="18" charset="0"/>
                                </a:rPr>
                                <m:t>∈</m:t>
                              </m:r>
                              <m:r>
                                <a:rPr lang="en-US" b="0" i="1">
                                  <a:latin typeface="Cambria Math" panose="02040503050406030204" pitchFamily="18" charset="0"/>
                                </a:rPr>
                                <m:t>𝕍</m:t>
                              </m:r>
                              <m:r>
                                <a:rPr lang="en-US" b="0" i="1">
                                  <a:latin typeface="Cambria Math" panose="02040503050406030204" pitchFamily="18" charset="0"/>
                                </a:rPr>
                                <m:t> | </m:t>
                              </m:r>
                              <m:r>
                                <a:rPr lang="en-US" b="0" i="1">
                                  <a:latin typeface="Cambria Math" panose="02040503050406030204" pitchFamily="18" charset="0"/>
                                </a:rPr>
                                <m:t>𝑣</m:t>
                              </m:r>
                              <m:r>
                                <a:rPr lang="en-US" b="0" i="1">
                                  <a:latin typeface="Cambria Math" panose="02040503050406030204" pitchFamily="18" charset="0"/>
                                </a:rPr>
                                <m:t>≤</m:t>
                              </m:r>
                              <m:r>
                                <a:rPr lang="en-US" b="0" i="1">
                                  <a:latin typeface="Cambria Math" panose="02040503050406030204" pitchFamily="18" charset="0"/>
                                </a:rPr>
                                <m:t>𝑥</m:t>
                              </m:r>
                            </m:e>
                          </m:d>
                        </m:num>
                        <m:den>
                          <m:sSub>
                            <m:sSubPr>
                              <m:ctrlPr>
                                <a:rPr lang="en-US" b="0" i="1">
                                  <a:latin typeface="Cambria Math" panose="02040503050406030204" pitchFamily="18" charset="0"/>
                                </a:rPr>
                              </m:ctrlPr>
                            </m:sSubPr>
                            <m:e>
                              <m:r>
                                <a:rPr lang="en-US" b="0" i="1">
                                  <a:latin typeface="Cambria Math" panose="02040503050406030204" pitchFamily="18" charset="0"/>
                                </a:rPr>
                                <m:t>𝑁</m:t>
                              </m:r>
                            </m:e>
                            <m:sub>
                              <m:r>
                                <a:rPr lang="en-US" b="0" i="1">
                                  <a:latin typeface="Cambria Math" panose="02040503050406030204" pitchFamily="18" charset="0"/>
                                </a:rPr>
                                <m:t>𝕍</m:t>
                              </m:r>
                            </m:sub>
                          </m:sSub>
                        </m:den>
                      </m:f>
                      <m:r>
                        <a:rPr lang="en-US" b="0" i="1">
                          <a:latin typeface="Cambria Math" panose="02040503050406030204" pitchFamily="18" charset="0"/>
                        </a:rPr>
                        <m:t> ∀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𝑟</m:t>
                              </m:r>
                            </m:e>
                          </m:acc>
                        </m:e>
                        <m:sub>
                          <m:r>
                            <a:rPr lang="en-US" b="0" i="1">
                              <a:latin typeface="Cambria Math" panose="02040503050406030204" pitchFamily="18" charset="0"/>
                            </a:rPr>
                            <m:t>𝜔</m:t>
                          </m:r>
                        </m:sub>
                      </m:sSub>
                      <m:r>
                        <a:rPr lang="en-US" b="0" i="1">
                          <a:latin typeface="Cambria Math" panose="02040503050406030204" pitchFamily="18" charset="0"/>
                        </a:rPr>
                        <m:t>∈</m:t>
                      </m:r>
                      <m:r>
                        <m:rPr>
                          <m:sty m:val="p"/>
                        </m:rPr>
                        <a:rPr lang="en-US" b="0">
                          <a:latin typeface="Cambria Math" panose="02040503050406030204" pitchFamily="18" charset="0"/>
                        </a:rPr>
                        <m:t>Ω</m:t>
                      </m:r>
                    </m:oMath>
                  </m:oMathPara>
                </a14:m>
                <a:endParaRPr lang="en-US" b="0" dirty="0">
                  <a:latin typeface="+mn-lt"/>
                </a:endParaRP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𝕍</m:t>
                      </m:r>
                      <m:r>
                        <a:rPr lang="en-US" b="0" i="1">
                          <a:latin typeface="Cambria Math" panose="02040503050406030204" pitchFamily="18" charset="0"/>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𝑓</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0</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 </m:t>
                              </m:r>
                              <m:r>
                                <a:rPr lang="en-US" b="0" i="1">
                                  <a:latin typeface="Cambria Math" panose="02040503050406030204" pitchFamily="18" charset="0"/>
                                </a:rPr>
                                <m:t>𝑡</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m:t>
                              </m:r>
                              <m:r>
                                <a:rPr lang="en-US" b="0" i="1">
                                  <a:latin typeface="Cambria Math" panose="02040503050406030204" pitchFamily="18" charset="0"/>
                                </a:rPr>
                                <m:t>h</m:t>
                              </m:r>
                              <m:r>
                                <a:rPr lang="en-US" b="0" i="1">
                                  <a:latin typeface="Cambria Math" panose="02040503050406030204" pitchFamily="18" charset="0"/>
                                </a:rPr>
                                <m:t>, </m:t>
                              </m:r>
                              <m:acc>
                                <m:accPr>
                                  <m:chr m:val="⃗"/>
                                  <m:ctrlPr>
                                    <a:rPr lang="en-US" b="0" i="1">
                                      <a:latin typeface="Cambria Math" panose="02040503050406030204" pitchFamily="18" charset="0"/>
                                    </a:rPr>
                                  </m:ctrlPr>
                                </m:accPr>
                                <m:e>
                                  <m:r>
                                    <a:rPr lang="en-US" b="0" i="1">
                                      <a:latin typeface="Cambria Math" panose="02040503050406030204" pitchFamily="18" charset="0"/>
                                    </a:rPr>
                                    <m:t>𝑟</m:t>
                                  </m:r>
                                </m:e>
                              </m:acc>
                              <m:r>
                                <a:rPr lang="en-US" b="0" i="1">
                                  <a:latin typeface="Cambria Math" panose="02040503050406030204" pitchFamily="18" charset="0"/>
                                </a:rPr>
                                <m:t>,  </m:t>
                              </m:r>
                              <m:r>
                                <a:rPr lang="en-US" b="0" i="1">
                                  <a:latin typeface="Cambria Math" panose="02040503050406030204" pitchFamily="18" charset="0"/>
                                </a:rPr>
                                <m:t>𝛱</m:t>
                              </m:r>
                              <m:r>
                                <a:rPr lang="en-US" b="0" i="1">
                                  <a:latin typeface="Cambria Math" panose="02040503050406030204" pitchFamily="18" charset="0"/>
                                </a:rPr>
                                <m:t>=</m:t>
                              </m:r>
                              <m:r>
                                <a:rPr lang="en-US" b="0" i="1">
                                  <a:latin typeface="Cambria Math" panose="02040503050406030204" pitchFamily="18" charset="0"/>
                                </a:rPr>
                                <m:t>𝛱</m:t>
                              </m:r>
                              <m:d>
                                <m:dPr>
                                  <m:ctrlPr>
                                    <a:rPr lang="en-US" b="0" i="1">
                                      <a:latin typeface="Cambria Math" panose="02040503050406030204" pitchFamily="18" charset="0"/>
                                    </a:rPr>
                                  </m:ctrlPr>
                                </m:dPr>
                                <m:e>
                                  <m:r>
                                    <a:rPr lang="en-US" b="0" i="1">
                                      <a:latin typeface="Cambria Math" panose="02040503050406030204" pitchFamily="18" charset="0"/>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e>
                                  </m:d>
                                </m:e>
                              </m:d>
                              <m:r>
                                <a:rPr lang="en-US" b="0" i="1">
                                  <a:latin typeface="Cambria Math" panose="02040503050406030204" pitchFamily="18" charset="0"/>
                                </a:rPr>
                                <m:t>,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𝑀</m:t>
                                      </m:r>
                                    </m:e>
                                  </m:acc>
                                </m:e>
                                <m:sub>
                                  <m:r>
                                    <a:rPr lang="en-US" b="0" i="1">
                                      <a:latin typeface="Cambria Math" panose="02040503050406030204" pitchFamily="18" charset="0"/>
                                    </a:rPr>
                                    <m:t>𝐷𝐼𝑀</m:t>
                                  </m:r>
                                </m:sub>
                              </m:sSub>
                              <m:r>
                                <a:rPr lang="en-US" b="0" i="1">
                                  <a:latin typeface="Cambria Math" panose="02040503050406030204" pitchFamily="18" charset="0"/>
                                </a:rPr>
                                <m:t>=</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𝑀</m:t>
                                      </m:r>
                                    </m:e>
                                  </m:acc>
                                </m:e>
                                <m:sub>
                                  <m:r>
                                    <a:rPr lang="en-US" b="0" i="1">
                                      <a:latin typeface="Cambria Math" panose="02040503050406030204" pitchFamily="18" charset="0"/>
                                    </a:rPr>
                                    <m:t>𝐷𝐼𝑀</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e>
                              </m:d>
                            </m:e>
                          </m:d>
                        </m:e>
                      </m:d>
                    </m:oMath>
                  </m:oMathPara>
                </a14:m>
                <a:endParaRPr lang="en-US" b="0" dirty="0">
                  <a:latin typeface="+mn-lt"/>
                </a:endParaRPr>
              </a:p>
              <a:p>
                <a:endParaRPr 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945"/>
                </a:stretch>
              </a:blipFill>
            </p:spPr>
            <p:txBody>
              <a:bodyPr/>
              <a:lstStyle/>
              <a:p>
                <a:r>
                  <a:rPr lang="en-US">
                    <a:noFill/>
                  </a:rPr>
                  <a:t> </a:t>
                </a:r>
              </a:p>
            </p:txBody>
          </p:sp>
        </mc:Fallback>
      </mc:AlternateContent>
    </p:spTree>
    <p:extLst>
      <p:ext uri="{BB962C8B-B14F-4D97-AF65-F5344CB8AC3E}">
        <p14:creationId xmlns:p14="http://schemas.microsoft.com/office/powerpoint/2010/main" val="4211768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the IMRD for MVA and LCR/NSFR - 3</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Terms of the CDF Expression</a:t>
                </a:r>
                <a:r>
                  <a:rPr lang="en-US" dirty="0"/>
                  <a:t>:</a:t>
                </a:r>
                <a:r>
                  <a:rPr lang="en-US" b="0" dirty="0">
                    <a:latin typeface="+mn-lt"/>
                  </a:rPr>
                  <a:t> In</a:t>
                </a: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𝐶𝐷𝐹</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𝑥</m:t>
                          </m:r>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 </m:t>
                          </m:r>
                          <m:r>
                            <a:rPr lang="en-US" b="0" i="1">
                              <a:latin typeface="Cambria Math" panose="02040503050406030204" pitchFamily="18" charset="0"/>
                            </a:rPr>
                            <m:t>h</m:t>
                          </m:r>
                        </m:e>
                      </m:d>
                      <m:r>
                        <a:rPr lang="en-US" b="0" i="1">
                          <a:latin typeface="Cambria Math" panose="02040503050406030204" pitchFamily="18" charset="0"/>
                        </a:rPr>
                        <m:t>=</m:t>
                      </m:r>
                      <m:f>
                        <m:fPr>
                          <m:ctrlPr>
                            <a:rPr lang="en-US" b="0" i="1">
                              <a:latin typeface="Cambria Math" panose="02040503050406030204" pitchFamily="18" charset="0"/>
                            </a:rPr>
                          </m:ctrlPr>
                        </m:fPr>
                        <m:num>
                          <m:r>
                            <a:rPr lang="en-US" b="0" i="1">
                              <a:latin typeface="Cambria Math" panose="02040503050406030204" pitchFamily="18" charset="0"/>
                            </a:rPr>
                            <m:t>#</m:t>
                          </m:r>
                          <m:d>
                            <m:dPr>
                              <m:begChr m:val="{"/>
                              <m:endChr m:val="}"/>
                              <m:ctrlPr>
                                <a:rPr lang="en-US" b="0" i="1">
                                  <a:latin typeface="Cambria Math" panose="02040503050406030204" pitchFamily="18" charset="0"/>
                                </a:rPr>
                              </m:ctrlPr>
                            </m:dPr>
                            <m:e>
                              <m:r>
                                <a:rPr lang="en-US" b="0" i="1">
                                  <a:latin typeface="Cambria Math" panose="02040503050406030204" pitchFamily="18" charset="0"/>
                                </a:rPr>
                                <m:t>𝑣</m:t>
                              </m:r>
                              <m:r>
                                <a:rPr lang="en-US" b="0" i="1">
                                  <a:latin typeface="Cambria Math" panose="02040503050406030204" pitchFamily="18" charset="0"/>
                                </a:rPr>
                                <m:t>∈</m:t>
                              </m:r>
                              <m:r>
                                <a:rPr lang="en-US" b="0" i="1">
                                  <a:latin typeface="Cambria Math" panose="02040503050406030204" pitchFamily="18" charset="0"/>
                                </a:rPr>
                                <m:t>𝕍</m:t>
                              </m:r>
                              <m:r>
                                <a:rPr lang="en-US" b="0" i="1">
                                  <a:latin typeface="Cambria Math" panose="02040503050406030204" pitchFamily="18" charset="0"/>
                                </a:rPr>
                                <m:t> | </m:t>
                              </m:r>
                              <m:r>
                                <a:rPr lang="en-US" b="0" i="1">
                                  <a:latin typeface="Cambria Math" panose="02040503050406030204" pitchFamily="18" charset="0"/>
                                </a:rPr>
                                <m:t>𝑣</m:t>
                              </m:r>
                              <m:r>
                                <a:rPr lang="en-US" b="0" i="1">
                                  <a:latin typeface="Cambria Math" panose="02040503050406030204" pitchFamily="18" charset="0"/>
                                </a:rPr>
                                <m:t>≤</m:t>
                              </m:r>
                              <m:r>
                                <a:rPr lang="en-US" b="0" i="1">
                                  <a:latin typeface="Cambria Math" panose="02040503050406030204" pitchFamily="18" charset="0"/>
                                </a:rPr>
                                <m:t>𝑥</m:t>
                              </m:r>
                            </m:e>
                          </m:d>
                        </m:num>
                        <m:den>
                          <m:sSub>
                            <m:sSubPr>
                              <m:ctrlPr>
                                <a:rPr lang="en-US" b="0" i="1">
                                  <a:latin typeface="Cambria Math" panose="02040503050406030204" pitchFamily="18" charset="0"/>
                                </a:rPr>
                              </m:ctrlPr>
                            </m:sSubPr>
                            <m:e>
                              <m:r>
                                <a:rPr lang="en-US" b="0" i="1">
                                  <a:latin typeface="Cambria Math" panose="02040503050406030204" pitchFamily="18" charset="0"/>
                                </a:rPr>
                                <m:t>𝑁</m:t>
                              </m:r>
                            </m:e>
                            <m:sub>
                              <m:r>
                                <a:rPr lang="en-US" b="0" i="1">
                                  <a:latin typeface="Cambria Math" panose="02040503050406030204" pitchFamily="18" charset="0"/>
                                </a:rPr>
                                <m:t>𝕍</m:t>
                              </m:r>
                            </m:sub>
                          </m:sSub>
                        </m:den>
                      </m:f>
                    </m:oMath>
                  </m:oMathPara>
                </a14:m>
                <a:endParaRPr lang="en-US" b="0" dirty="0">
                  <a:latin typeface="+mn-lt"/>
                </a:endParaRPr>
              </a:p>
              <a:p>
                <a:pPr>
                  <a:lnSpc>
                    <a:spcPct val="150000"/>
                  </a:lnSpc>
                </a:pPr>
                <a:endParaRPr lang="en-US" b="0" dirty="0">
                  <a:latin typeface="+mn-lt"/>
                </a:endParaRPr>
              </a:p>
              <a:p>
                <a:pPr marL="246062" lvl="2" indent="0">
                  <a:lnSpc>
                    <a:spcPct val="150000"/>
                  </a:lnSpc>
                  <a:buNone/>
                </a:pP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𝑁</m:t>
                        </m:r>
                      </m:e>
                      <m:sub>
                        <m:r>
                          <a:rPr lang="en-US" b="0" i="1">
                            <a:latin typeface="Cambria Math" panose="02040503050406030204" pitchFamily="18" charset="0"/>
                          </a:rPr>
                          <m:t>𝕍</m:t>
                        </m:r>
                      </m:sub>
                    </m:sSub>
                  </m:oMath>
                </a14:m>
                <a:r>
                  <a:rPr lang="en-US" b="0" dirty="0">
                    <a:latin typeface="+mn-lt"/>
                  </a:rPr>
                  <a:t> is the total number of scenarios.</a:t>
                </a:r>
              </a:p>
              <a:p>
                <a:pPr lvl="2">
                  <a:lnSpc>
                    <a:spcPct val="150000"/>
                  </a:lnSpc>
                  <a:buFont typeface="Wingdings" panose="05000000000000000000" pitchFamily="2" charset="2"/>
                  <a:buChar char="q"/>
                </a:pPr>
                <a:r>
                  <a:rPr lang="en-US" b="0" dirty="0">
                    <a:latin typeface="+mn-lt"/>
                  </a:rPr>
                  <a:t>In</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𝕍</m:t>
                      </m:r>
                      <m:r>
                        <a:rPr lang="en-US" b="0" i="1">
                          <a:latin typeface="Cambria Math" panose="02040503050406030204" pitchFamily="18" charset="0"/>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𝑓</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0</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 </m:t>
                              </m:r>
                              <m:r>
                                <a:rPr lang="en-US" b="0" i="1">
                                  <a:latin typeface="Cambria Math" panose="02040503050406030204" pitchFamily="18" charset="0"/>
                                </a:rPr>
                                <m:t>𝑡</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m:t>
                              </m:r>
                              <m:r>
                                <a:rPr lang="en-US" b="0" i="1">
                                  <a:latin typeface="Cambria Math" panose="02040503050406030204" pitchFamily="18" charset="0"/>
                                </a:rPr>
                                <m:t>h</m:t>
                              </m:r>
                              <m:r>
                                <a:rPr lang="en-US" b="0" i="1">
                                  <a:latin typeface="Cambria Math" panose="02040503050406030204" pitchFamily="18" charset="0"/>
                                </a:rPr>
                                <m:t>, </m:t>
                              </m:r>
                              <m:acc>
                                <m:accPr>
                                  <m:chr m:val="⃗"/>
                                  <m:ctrlPr>
                                    <a:rPr lang="en-US" b="0" i="1">
                                      <a:latin typeface="Cambria Math" panose="02040503050406030204" pitchFamily="18" charset="0"/>
                                    </a:rPr>
                                  </m:ctrlPr>
                                </m:accPr>
                                <m:e>
                                  <m:r>
                                    <a:rPr lang="en-US" b="0" i="1">
                                      <a:latin typeface="Cambria Math" panose="02040503050406030204" pitchFamily="18" charset="0"/>
                                    </a:rPr>
                                    <m:t>𝑟</m:t>
                                  </m:r>
                                </m:e>
                              </m:acc>
                              <m:r>
                                <a:rPr lang="en-US" b="0" i="1">
                                  <a:latin typeface="Cambria Math" panose="02040503050406030204" pitchFamily="18" charset="0"/>
                                </a:rPr>
                                <m:t>,  </m:t>
                              </m:r>
                              <m:r>
                                <a:rPr lang="en-US" b="0" i="1">
                                  <a:latin typeface="Cambria Math" panose="02040503050406030204" pitchFamily="18" charset="0"/>
                                </a:rPr>
                                <m:t>𝛱</m:t>
                              </m:r>
                              <m:r>
                                <a:rPr lang="en-US" b="0" i="1">
                                  <a:latin typeface="Cambria Math" panose="02040503050406030204" pitchFamily="18" charset="0"/>
                                </a:rPr>
                                <m:t>=</m:t>
                              </m:r>
                              <m:r>
                                <a:rPr lang="en-US" b="0" i="1">
                                  <a:latin typeface="Cambria Math" panose="02040503050406030204" pitchFamily="18" charset="0"/>
                                </a:rPr>
                                <m:t>𝛱</m:t>
                              </m:r>
                              <m:d>
                                <m:dPr>
                                  <m:ctrlPr>
                                    <a:rPr lang="en-US" b="0" i="1">
                                      <a:latin typeface="Cambria Math" panose="02040503050406030204" pitchFamily="18" charset="0"/>
                                    </a:rPr>
                                  </m:ctrlPr>
                                </m:dPr>
                                <m:e>
                                  <m:r>
                                    <a:rPr lang="en-US" b="0" i="1">
                                      <a:latin typeface="Cambria Math" panose="02040503050406030204" pitchFamily="18" charset="0"/>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e>
                                  </m:d>
                                </m:e>
                              </m:d>
                              <m:r>
                                <a:rPr lang="en-US" b="0" i="1">
                                  <a:latin typeface="Cambria Math" panose="02040503050406030204" pitchFamily="18" charset="0"/>
                                </a:rPr>
                                <m:t>,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𝑀</m:t>
                                      </m:r>
                                    </m:e>
                                  </m:acc>
                                </m:e>
                                <m:sub>
                                  <m:r>
                                    <a:rPr lang="en-US" b="0" i="1">
                                      <a:latin typeface="Cambria Math" panose="02040503050406030204" pitchFamily="18" charset="0"/>
                                    </a:rPr>
                                    <m:t>𝐷𝐼𝑀</m:t>
                                  </m:r>
                                </m:sub>
                              </m:sSub>
                              <m:r>
                                <a:rPr lang="en-US" b="0" i="1">
                                  <a:latin typeface="Cambria Math" panose="02040503050406030204" pitchFamily="18" charset="0"/>
                                </a:rPr>
                                <m:t>=</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𝑀</m:t>
                                      </m:r>
                                    </m:e>
                                  </m:acc>
                                </m:e>
                                <m:sub>
                                  <m:r>
                                    <a:rPr lang="en-US" b="0" i="1">
                                      <a:latin typeface="Cambria Math" panose="02040503050406030204" pitchFamily="18" charset="0"/>
                                    </a:rPr>
                                    <m:t>𝐷𝐼𝑀</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e>
                              </m:d>
                            </m:e>
                          </m:d>
                          <m:r>
                            <a:rPr lang="en-US" b="0" i="1">
                              <a:latin typeface="Cambria Math" panose="02040503050406030204" pitchFamily="18" charset="0"/>
                            </a:rPr>
                            <m:t> ∀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𝑟</m:t>
                                  </m:r>
                                </m:e>
                              </m:acc>
                            </m:e>
                            <m:sub>
                              <m:r>
                                <a:rPr lang="en-US" b="0" i="1">
                                  <a:latin typeface="Cambria Math" panose="02040503050406030204" pitchFamily="18" charset="0"/>
                                </a:rPr>
                                <m:t>𝜔</m:t>
                              </m:r>
                            </m:sub>
                          </m:sSub>
                          <m:r>
                            <a:rPr lang="en-US" b="0" i="1">
                              <a:latin typeface="Cambria Math" panose="02040503050406030204" pitchFamily="18" charset="0"/>
                            </a:rPr>
                            <m:t>∈</m:t>
                          </m:r>
                          <m:r>
                            <m:rPr>
                              <m:sty m:val="p"/>
                            </m:rPr>
                            <a:rPr lang="en-US" b="0">
                              <a:latin typeface="Cambria Math" panose="02040503050406030204" pitchFamily="18" charset="0"/>
                            </a:rPr>
                            <m:t>Ω</m:t>
                          </m:r>
                        </m:e>
                      </m:d>
                    </m:oMath>
                  </m:oMathPara>
                </a14:m>
                <a:endParaRPr lang="en-US" b="0" dirty="0">
                  <a:latin typeface="+mn-lt"/>
                </a:endParaRPr>
              </a:p>
              <a:p>
                <a:pPr>
                  <a:lnSpc>
                    <a:spcPct val="150000"/>
                  </a:lnSpc>
                </a:pPr>
                <a:endParaRPr lang="en-US" b="0" dirty="0">
                  <a:latin typeface="+mn-lt"/>
                </a:endParaRPr>
              </a:p>
              <a:p>
                <a:pPr lvl="2">
                  <a:lnSpc>
                    <a:spcPct val="150000"/>
                  </a:lnSpc>
                  <a:buFont typeface="Wingdings" panose="05000000000000000000" pitchFamily="2" charset="2"/>
                  <a:buChar char="q"/>
                </a:pP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𝑓</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oMath>
                </a14:m>
                <a:r>
                  <a:rPr lang="en-US" b="0" dirty="0">
                    <a:latin typeface="+mn-lt"/>
                  </a:rPr>
                  <a:t> are the functions computed using the DIM model, </a:t>
                </a:r>
                <a14:m>
                  <m:oMath xmlns:m="http://schemas.openxmlformats.org/officeDocument/2006/math">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𝑟</m:t>
                            </m:r>
                          </m:e>
                        </m:acc>
                      </m:e>
                      <m:sub>
                        <m:r>
                          <a:rPr lang="en-US" b="0" i="1">
                            <a:latin typeface="Cambria Math" panose="02040503050406030204" pitchFamily="18" charset="0"/>
                          </a:rPr>
                          <m:t>𝜔</m:t>
                        </m:r>
                      </m:sub>
                    </m:sSub>
                  </m:oMath>
                </a14:m>
                <a:r>
                  <a:rPr lang="en-US" b="0" dirty="0">
                    <a:latin typeface="+mn-lt"/>
                  </a:rPr>
                  <a:t> are the scenarios for the predictor – the portfolio MTM values in the case originally discussed, and </a:t>
                </a:r>
                <a14:m>
                  <m:oMath xmlns:m="http://schemas.openxmlformats.org/officeDocument/2006/math">
                    <m:r>
                      <m:rPr>
                        <m:sty m:val="p"/>
                      </m:rPr>
                      <a:rPr lang="en-US" b="0">
                        <a:latin typeface="Cambria Math" panose="02040503050406030204" pitchFamily="18" charset="0"/>
                      </a:rPr>
                      <m:t>Ω</m:t>
                    </m:r>
                  </m:oMath>
                </a14:m>
                <a:r>
                  <a:rPr lang="en-US" b="0" dirty="0">
                    <a:latin typeface="+mn-lt"/>
                  </a:rPr>
                  <a:t> is the ensemble of </a:t>
                </a:r>
                <a14:m>
                  <m:oMath xmlns:m="http://schemas.openxmlformats.org/officeDocument/2006/math">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𝑟</m:t>
                            </m:r>
                          </m:e>
                        </m:acc>
                      </m:e>
                      <m:sub>
                        <m:r>
                          <a:rPr lang="en-US" b="0" i="1">
                            <a:latin typeface="Cambria Math" panose="02040503050406030204" pitchFamily="18" charset="0"/>
                          </a:rPr>
                          <m:t>𝜔</m:t>
                        </m:r>
                      </m:sub>
                    </m:sSub>
                  </m:oMath>
                </a14:m>
                <a:r>
                  <a:rPr lang="en-US" b="0" dirty="0">
                    <a:latin typeface="+mn-lt"/>
                  </a:rPr>
                  <a:t> spanned by the Monte Carlo simulation.</a:t>
                </a:r>
              </a:p>
              <a:p>
                <a:pPr marL="285750" lvl="0" indent="-285750">
                  <a:lnSpc>
                    <a:spcPct val="150000"/>
                  </a:lnSpc>
                  <a:buFont typeface="Wingdings" panose="05000000000000000000" pitchFamily="2" charset="2"/>
                  <a:buChar char="v"/>
                </a:pPr>
                <a:r>
                  <a:rPr lang="en-US" u="sng" dirty="0"/>
                  <a:t>Suitability of IMRD for Back-testing</a:t>
                </a:r>
                <a:r>
                  <a:rPr lang="en-US" dirty="0"/>
                  <a:t>:</a:t>
                </a:r>
                <a:r>
                  <a:rPr lang="en-US" b="0" dirty="0">
                    <a:latin typeface="+mn-lt"/>
                  </a:rPr>
                  <a:t> The IMRD in this form is directly suited for historical back-testing using the Probability Integral Transformation (PIT) framework (Diebold, Gunther, and Tay (1998)).</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a:stretch>
              </a:blipFill>
            </p:spPr>
            <p:txBody>
              <a:bodyPr/>
              <a:lstStyle/>
              <a:p>
                <a:r>
                  <a:rPr lang="en-US">
                    <a:noFill/>
                  </a:rPr>
                  <a:t> </a:t>
                </a:r>
              </a:p>
            </p:txBody>
          </p:sp>
        </mc:Fallback>
      </mc:AlternateContent>
    </p:spTree>
    <p:extLst>
      <p:ext uri="{BB962C8B-B14F-4D97-AF65-F5344CB8AC3E}">
        <p14:creationId xmlns:p14="http://schemas.microsoft.com/office/powerpoint/2010/main" val="494164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the IMRD for MVA and LCR/NSFR - 4</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Forecasting Horizon PIT Time Series</a:t>
                </a:r>
                <a:r>
                  <a:rPr lang="en-US" dirty="0"/>
                  <a:t>:</a:t>
                </a:r>
                <a:r>
                  <a:rPr lang="en-US" b="0" dirty="0">
                    <a:latin typeface="+mn-lt"/>
                  </a:rPr>
                  <a:t> Referring to the formalism described in  one can derive the PIT time series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𝜏</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oMath>
                </a14:m>
                <a:r>
                  <a:rPr lang="en-US" b="0" dirty="0">
                    <a:latin typeface="+mn-lt"/>
                  </a:rPr>
                  <a:t> for a portfolio </a:t>
                </a:r>
                <a14:m>
                  <m:oMath xmlns:m="http://schemas.openxmlformats.org/officeDocument/2006/math">
                    <m:r>
                      <a:rPr lang="en-US" b="0" i="1">
                        <a:latin typeface="Cambria Math" panose="02040503050406030204" pitchFamily="18" charset="0"/>
                      </a:rPr>
                      <m:t>𝑝</m:t>
                    </m:r>
                  </m:oMath>
                </a14:m>
                <a:r>
                  <a:rPr lang="en-US" b="0" dirty="0">
                    <a:latin typeface="+mn-lt"/>
                  </a:rPr>
                  <a:t> for a given forecasting horizon </a:t>
                </a:r>
                <a14:m>
                  <m:oMath xmlns:m="http://schemas.openxmlformats.org/officeDocument/2006/math">
                    <m:r>
                      <a:rPr lang="en-US" b="0" i="1">
                        <a:latin typeface="Cambria Math" panose="02040503050406030204" pitchFamily="18" charset="0"/>
                      </a:rPr>
                      <m:t>h</m:t>
                    </m:r>
                  </m:oMath>
                </a14:m>
                <a:r>
                  <a:rPr lang="en-US" b="0" dirty="0">
                    <a:latin typeface="+mn-lt"/>
                  </a:rPr>
                  <a:t> and back-testing history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ℋ</m:t>
                        </m:r>
                      </m:e>
                      <m:sub>
                        <m:r>
                          <a:rPr lang="en-US" b="0" i="1">
                            <a:latin typeface="Cambria Math" panose="02040503050406030204" pitchFamily="18" charset="0"/>
                          </a:rPr>
                          <m:t>𝐵𝑇</m:t>
                        </m:r>
                      </m:sub>
                    </m:sSub>
                  </m:oMath>
                </a14:m>
                <a:r>
                  <a:rPr lang="en-US" b="0" dirty="0">
                    <a:latin typeface="+mn-lt"/>
                  </a:rPr>
                  <a:t> as: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𝜏</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r>
                        <a:rPr lang="en-US" b="0" i="1">
                          <a:latin typeface="Cambria Math" panose="02040503050406030204" pitchFamily="18" charset="0"/>
                        </a:rPr>
                        <m:t>=</m:t>
                      </m:r>
                      <m:r>
                        <a:rPr lang="en-US" b="0" i="1">
                          <a:latin typeface="Cambria Math" panose="02040503050406030204" pitchFamily="18" charset="0"/>
                        </a:rPr>
                        <m:t>𝐶𝐷𝐹</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𝑔</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𝑡</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m:t>
                              </m:r>
                              <m:r>
                                <a:rPr lang="en-US" b="0" i="1">
                                  <a:latin typeface="Cambria Math" panose="02040503050406030204" pitchFamily="18" charset="0"/>
                                </a:rPr>
                                <m:t>h</m:t>
                              </m:r>
                              <m:r>
                                <a:rPr lang="en-US" b="0" i="1">
                                  <a:latin typeface="Cambria Math" panose="02040503050406030204" pitchFamily="18" charset="0"/>
                                </a:rPr>
                                <m:t>, </m:t>
                              </m:r>
                              <m:r>
                                <a:rPr lang="en-US" b="0" i="1">
                                  <a:latin typeface="Cambria Math" panose="02040503050406030204" pitchFamily="18" charset="0"/>
                                </a:rPr>
                                <m:t>𝛱</m:t>
                              </m:r>
                              <m:r>
                                <a:rPr lang="en-US" b="0" i="1">
                                  <a:latin typeface="Cambria Math" panose="02040503050406030204" pitchFamily="18" charset="0"/>
                                </a:rPr>
                                <m:t>=</m:t>
                              </m:r>
                              <m:r>
                                <a:rPr lang="en-US" b="0" i="1">
                                  <a:latin typeface="Cambria Math" panose="02040503050406030204" pitchFamily="18" charset="0"/>
                                </a:rPr>
                                <m:t>𝛱</m:t>
                              </m:r>
                              <m:d>
                                <m:dPr>
                                  <m:ctrlPr>
                                    <a:rPr lang="en-US" b="0" i="1">
                                      <a:latin typeface="Cambria Math" panose="02040503050406030204" pitchFamily="18" charset="0"/>
                                    </a:rPr>
                                  </m:ctrlPr>
                                </m:dPr>
                                <m:e>
                                  <m:r>
                                    <a:rPr lang="en-US" b="0" i="1">
                                      <a:latin typeface="Cambria Math" panose="02040503050406030204" pitchFamily="18" charset="0"/>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m:t>
                                      </m:r>
                                      <m:r>
                                        <a:rPr lang="en-US" b="0" i="1">
                                          <a:latin typeface="Cambria Math" panose="02040503050406030204" pitchFamily="18" charset="0"/>
                                        </a:rPr>
                                        <m:t>h</m:t>
                                      </m:r>
                                    </m:e>
                                  </m:d>
                                </m:e>
                              </m:d>
                              <m:r>
                                <a:rPr lang="en-US" b="0" i="1">
                                  <a:latin typeface="Cambria Math" panose="02040503050406030204" pitchFamily="18" charset="0"/>
                                </a:rPr>
                                <m:t>,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𝑀</m:t>
                                      </m:r>
                                    </m:e>
                                  </m:acc>
                                </m:e>
                                <m:sub>
                                  <m:r>
                                    <a:rPr lang="en-US" b="0" i="1">
                                      <a:latin typeface="Cambria Math" panose="02040503050406030204" pitchFamily="18" charset="0"/>
                                    </a:rPr>
                                    <m:t>𝑔</m:t>
                                  </m:r>
                                </m:sub>
                              </m:sSub>
                              <m:r>
                                <a:rPr lang="en-US" b="0" i="1">
                                  <a:latin typeface="Cambria Math" panose="02040503050406030204" pitchFamily="18" charset="0"/>
                                </a:rPr>
                                <m:t>=</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𝑀</m:t>
                                      </m:r>
                                    </m:e>
                                  </m:acc>
                                </m:e>
                                <m:sub>
                                  <m:r>
                                    <a:rPr lang="en-US" b="0" i="1">
                                      <a:latin typeface="Cambria Math" panose="02040503050406030204" pitchFamily="18" charset="0"/>
                                    </a:rPr>
                                    <m:t>𝑔</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m:t>
                                  </m:r>
                                  <m:r>
                                    <a:rPr lang="en-US" b="0" i="1">
                                      <a:latin typeface="Cambria Math" panose="02040503050406030204" pitchFamily="18" charset="0"/>
                                    </a:rPr>
                                    <m:t>h</m:t>
                                  </m:r>
                                </m:e>
                              </m:d>
                            </m:e>
                          </m:d>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 </m:t>
                          </m:r>
                          <m:r>
                            <a:rPr lang="en-US" b="0" i="1">
                              <a:latin typeface="Cambria Math" panose="02040503050406030204" pitchFamily="18" charset="0"/>
                            </a:rPr>
                            <m:t>h</m:t>
                          </m:r>
                        </m:e>
                      </m:d>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 ∈ </m:t>
                      </m:r>
                      <m:sSub>
                        <m:sSubPr>
                          <m:ctrlPr>
                            <a:rPr lang="en-US" b="0" i="1">
                              <a:latin typeface="Cambria Math" panose="02040503050406030204" pitchFamily="18" charset="0"/>
                            </a:rPr>
                          </m:ctrlPr>
                        </m:sSubPr>
                        <m:e>
                          <m:r>
                            <a:rPr lang="en-US" b="0" i="1">
                              <a:latin typeface="Cambria Math" panose="02040503050406030204" pitchFamily="18" charset="0"/>
                            </a:rPr>
                            <m:t>ℋ</m:t>
                          </m:r>
                        </m:e>
                        <m:sub>
                          <m:r>
                            <a:rPr lang="en-US" b="0" i="1">
                              <a:latin typeface="Cambria Math" panose="02040503050406030204" pitchFamily="18" charset="0"/>
                            </a:rPr>
                            <m:t>𝐵𝑇</m:t>
                          </m:r>
                        </m:sub>
                      </m:sSub>
                    </m:oMath>
                  </m:oMathPara>
                </a14:m>
                <a:endParaRPr lang="en-US" b="0" dirty="0">
                  <a:latin typeface="+mn-lt"/>
                </a:endParaRPr>
              </a:p>
              <a:p>
                <a:pPr>
                  <a:lnSpc>
                    <a:spcPct val="150000"/>
                  </a:lnSpc>
                </a:pPr>
                <a:endParaRPr lang="en-US" b="0" dirty="0">
                  <a:latin typeface="+mn-lt"/>
                </a:endParaRPr>
              </a:p>
              <a:p>
                <a:pPr marL="285750" lvl="0" indent="-285750">
                  <a:lnSpc>
                    <a:spcPct val="150000"/>
                  </a:lnSpc>
                  <a:buFont typeface="Wingdings" panose="05000000000000000000" pitchFamily="2" charset="2"/>
                  <a:buChar char="v"/>
                </a:pPr>
                <a:r>
                  <a:rPr lang="en-US" u="sng" dirty="0">
                    <a:latin typeface="+mn-lt"/>
                  </a:rPr>
                  <a:t>Samples from the Actual IMR Algorithm</a:t>
                </a:r>
                <a:r>
                  <a:rPr lang="en-US" b="0" dirty="0">
                    <a:latin typeface="+mn-lt"/>
                  </a:rPr>
                  <a:t>: In the expression for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𝜏</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oMath>
                </a14:m>
                <a:r>
                  <a:rPr lang="en-US" b="0" dirty="0">
                    <a:latin typeface="+mn-lt"/>
                  </a:rPr>
                  <a:t> above,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𝑔</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oMath>
                </a14:m>
                <a:r>
                  <a:rPr lang="en-US" b="0" dirty="0">
                    <a:latin typeface="+mn-lt"/>
                  </a:rPr>
                  <a:t> is the exact IMR algorithm for the IMR methodology that is to be forecast – defined as</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𝐼𝑀𝑅</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𝑔</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𝑡</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𝛼</m:t>
                              </m:r>
                            </m:sub>
                          </m:sSub>
                          <m:r>
                            <a:rPr lang="en-US" b="0" i="1">
                              <a:latin typeface="Cambria Math" panose="02040503050406030204" pitchFamily="18" charset="0"/>
                            </a:rPr>
                            <m:t>, </m:t>
                          </m:r>
                          <m:r>
                            <a:rPr lang="en-US" b="0" i="1">
                              <a:latin typeface="Cambria Math" panose="02040503050406030204" pitchFamily="18" charset="0"/>
                            </a:rPr>
                            <m:t>𝛱</m:t>
                          </m:r>
                          <m:r>
                            <a:rPr lang="en-US" b="0" i="1">
                              <a:latin typeface="Cambria Math" panose="02040503050406030204" pitchFamily="18" charset="0"/>
                            </a:rPr>
                            <m:t>=</m:t>
                          </m:r>
                          <m:r>
                            <a:rPr lang="en-US" b="0" i="1">
                              <a:latin typeface="Cambria Math" panose="02040503050406030204" pitchFamily="18" charset="0"/>
                            </a:rPr>
                            <m:t>𝛱</m:t>
                          </m:r>
                          <m:d>
                            <m:dPr>
                              <m:ctrlPr>
                                <a:rPr lang="en-US" b="0" i="1">
                                  <a:latin typeface="Cambria Math" panose="02040503050406030204" pitchFamily="18" charset="0"/>
                                </a:rPr>
                              </m:ctrlPr>
                            </m:dPr>
                            <m:e>
                              <m:r>
                                <a:rPr lang="en-US" b="0" i="1">
                                  <a:latin typeface="Cambria Math" panose="02040503050406030204" pitchFamily="18" charset="0"/>
                                </a:rPr>
                                <m:t>𝑝</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𝛼</m:t>
                                      </m:r>
                                    </m:sub>
                                  </m:sSub>
                                </m:e>
                              </m:d>
                            </m:e>
                          </m:d>
                          <m:r>
                            <a:rPr lang="en-US" b="0" i="1">
                              <a:latin typeface="Cambria Math" panose="02040503050406030204" pitchFamily="18" charset="0"/>
                            </a:rPr>
                            <m:t>, </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𝑀</m:t>
                                  </m:r>
                                </m:e>
                              </m:acc>
                            </m:e>
                            <m:sub>
                              <m:r>
                                <a:rPr lang="en-US" b="0" i="1">
                                  <a:latin typeface="Cambria Math" panose="02040503050406030204" pitchFamily="18" charset="0"/>
                                </a:rPr>
                                <m:t>𝑔</m:t>
                              </m:r>
                            </m:sub>
                          </m:sSub>
                          <m:r>
                            <a:rPr lang="en-US" b="0" i="1">
                              <a:latin typeface="Cambria Math" panose="02040503050406030204" pitchFamily="18" charset="0"/>
                            </a:rPr>
                            <m:t>=</m:t>
                          </m:r>
                          <m:sSub>
                            <m:sSubPr>
                              <m:ctrlPr>
                                <a:rPr lang="en-US" b="0" i="1">
                                  <a:latin typeface="Cambria Math" panose="02040503050406030204" pitchFamily="18" charset="0"/>
                                </a:rPr>
                              </m:ctrlPr>
                            </m:sSubPr>
                            <m:e>
                              <m:acc>
                                <m:accPr>
                                  <m:chr m:val="⃗"/>
                                  <m:ctrlPr>
                                    <a:rPr lang="en-US" b="0" i="1">
                                      <a:latin typeface="Cambria Math" panose="02040503050406030204" pitchFamily="18" charset="0"/>
                                    </a:rPr>
                                  </m:ctrlPr>
                                </m:accPr>
                                <m:e>
                                  <m:r>
                                    <a:rPr lang="en-US" b="0" i="1">
                                      <a:latin typeface="Cambria Math" panose="02040503050406030204" pitchFamily="18" charset="0"/>
                                    </a:rPr>
                                    <m:t>𝑀</m:t>
                                  </m:r>
                                </m:e>
                              </m:acc>
                            </m:e>
                            <m:sub>
                              <m:r>
                                <a:rPr lang="en-US" b="0" i="1">
                                  <a:latin typeface="Cambria Math" panose="02040503050406030204" pitchFamily="18" charset="0"/>
                                </a:rPr>
                                <m:t>𝑔</m:t>
                              </m:r>
                            </m:sub>
                          </m:sSub>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𝛼</m:t>
                                  </m:r>
                                </m:sub>
                              </m:sSub>
                            </m:e>
                          </m:d>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and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𝛼</m:t>
                        </m:r>
                      </m:sub>
                    </m:sSub>
                  </m:oMath>
                </a14:m>
                <a:r>
                  <a:rPr lang="en-US" b="0" dirty="0">
                    <a:latin typeface="+mn-lt"/>
                  </a:rPr>
                  <a:t> are the sampling points in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ℋ</m:t>
                        </m:r>
                      </m:e>
                      <m:sub>
                        <m:r>
                          <a:rPr lang="en-US" b="0" i="1">
                            <a:latin typeface="Cambria Math" panose="02040503050406030204" pitchFamily="18" charset="0"/>
                          </a:rPr>
                          <m:t>𝐵𝑇</m:t>
                        </m:r>
                      </m:sub>
                    </m:sSub>
                  </m:oMath>
                </a14:m>
                <a:r>
                  <a:rPr lang="en-US" b="0" dirty="0">
                    <a:latin typeface="+mn-lt"/>
                  </a:rPr>
                  <a:t>.</a:t>
                </a:r>
              </a:p>
              <a:p>
                <a:pPr marL="285750" indent="-285750">
                  <a:lnSpc>
                    <a:spcPct val="150000"/>
                  </a:lnSpc>
                  <a:buFont typeface="Wingdings" panose="05000000000000000000" pitchFamily="2" charset="2"/>
                  <a:buChar char="v"/>
                </a:pPr>
                <a:r>
                  <a:rPr lang="en-US" u="sng" dirty="0"/>
                  <a:t>Probability of </a:t>
                </a:r>
                <a14:m>
                  <m:oMath xmlns:m="http://schemas.openxmlformats.org/officeDocument/2006/math">
                    <m:sSub>
                      <m:sSubPr>
                        <m:ctrlPr>
                          <a:rPr lang="en-US" i="1" u="sng">
                            <a:latin typeface="Cambria Math" panose="02040503050406030204" pitchFamily="18" charset="0"/>
                          </a:rPr>
                        </m:ctrlPr>
                      </m:sSubPr>
                      <m:e>
                        <m:r>
                          <a:rPr lang="en-US" i="1" u="sng">
                            <a:latin typeface="Cambria Math" panose="02040503050406030204" pitchFamily="18" charset="0"/>
                          </a:rPr>
                          <m:t>𝑡</m:t>
                        </m:r>
                      </m:e>
                      <m:sub>
                        <m:r>
                          <a:rPr lang="en-US" i="1" u="sng">
                            <a:latin typeface="Cambria Math" panose="02040503050406030204" pitchFamily="18" charset="0"/>
                          </a:rPr>
                          <m:t>𝑘</m:t>
                        </m:r>
                      </m:sub>
                    </m:sSub>
                  </m:oMath>
                </a14:m>
                <a:r>
                  <a:rPr lang="en-US" u="sng" dirty="0"/>
                  <a:t>-realized IMR</a:t>
                </a:r>
                <a:r>
                  <a:rPr lang="en-US" dirty="0"/>
                  <a:t>:</a:t>
                </a:r>
                <a:r>
                  <a:rPr lang="en-US" b="0" dirty="0">
                    <a:latin typeface="+mn-lt"/>
                  </a:rPr>
                  <a:t> Every element of the PIT time series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𝜏</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oMath>
                </a14:m>
                <a:r>
                  <a:rPr lang="en-US" b="0" dirty="0">
                    <a:latin typeface="+mn-lt"/>
                  </a:rPr>
                  <a:t> corresponds to the probability of the realized IMR at time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r>
                      <a:rPr lang="en-US" b="0" i="1">
                        <a:latin typeface="Cambria Math" panose="02040503050406030204" pitchFamily="18" charset="0"/>
                      </a:rPr>
                      <m:t>+</m:t>
                    </m:r>
                    <m:r>
                      <a:rPr lang="en-US" b="0" i="1">
                        <a:latin typeface="Cambria Math" panose="02040503050406030204" pitchFamily="18" charset="0"/>
                      </a:rPr>
                      <m:t>h</m:t>
                    </m:r>
                  </m:oMath>
                </a14:m>
                <a:r>
                  <a:rPr lang="en-US" b="0" dirty="0">
                    <a:latin typeface="+mn-lt"/>
                  </a:rPr>
                  <a:t> according to the DIM forecast built at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𝑡</m:t>
                        </m:r>
                      </m:e>
                      <m:sub>
                        <m:r>
                          <a:rPr lang="en-US" b="0" i="1">
                            <a:latin typeface="Cambria Math" panose="02040503050406030204" pitchFamily="18" charset="0"/>
                          </a:rPr>
                          <m:t>𝑘</m:t>
                        </m:r>
                      </m:sub>
                    </m:sSub>
                  </m:oMath>
                </a14:m>
                <a:r>
                  <a:rPr lang="en-US" b="0" dirty="0">
                    <a:latin typeface="+mn-lt"/>
                  </a:rPr>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a:stretch>
              </a:blipFill>
            </p:spPr>
            <p:txBody>
              <a:bodyPr/>
              <a:lstStyle/>
              <a:p>
                <a:r>
                  <a:rPr lang="en-US">
                    <a:noFill/>
                  </a:rPr>
                  <a:t> </a:t>
                </a:r>
              </a:p>
            </p:txBody>
          </p:sp>
        </mc:Fallback>
      </mc:AlternateContent>
    </p:spTree>
    <p:extLst>
      <p:ext uri="{BB962C8B-B14F-4D97-AF65-F5344CB8AC3E}">
        <p14:creationId xmlns:p14="http://schemas.microsoft.com/office/powerpoint/2010/main" val="333457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p:sp>
        <p:nvSpPr>
          <p:cNvPr id="10" name="Text Placeholder 9"/>
          <p:cNvSpPr>
            <a:spLocks noGrp="1"/>
          </p:cNvSpPr>
          <p:nvPr>
            <p:ph type="body" sz="quarter" idx="15"/>
          </p:nvPr>
        </p:nvSpPr>
        <p:spPr>
          <a:xfrm>
            <a:off x="304800" y="1524000"/>
            <a:ext cx="8382000" cy="5029200"/>
          </a:xfrm>
        </p:spPr>
        <p:txBody>
          <a:bodyPr/>
          <a:lstStyle/>
          <a:p>
            <a:pPr algn="ctr">
              <a:lnSpc>
                <a:spcPct val="150000"/>
              </a:lnSpc>
            </a:pPr>
            <a:r>
              <a:rPr lang="en-US" sz="1600" dirty="0"/>
              <a:t>Introduction - 2</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IMR Impact on Bilateral + Cleared</a:t>
            </a:r>
            <a:r>
              <a:rPr lang="en-US" dirty="0"/>
              <a:t>:</a:t>
            </a:r>
            <a:r>
              <a:rPr lang="en-US" b="0" dirty="0">
                <a:latin typeface="+mn-lt"/>
              </a:rPr>
              <a:t> Therefore, for both bilateral and cleared derivatives, current and future IMR significantly affects the probability and the risk profile of a given trade.</a:t>
            </a:r>
          </a:p>
          <a:p>
            <a:pPr marL="285750" lvl="0" indent="-285750">
              <a:lnSpc>
                <a:spcPct val="150000"/>
              </a:lnSpc>
              <a:buFont typeface="Wingdings" panose="05000000000000000000" pitchFamily="2" charset="2"/>
              <a:buChar char="v"/>
            </a:pPr>
            <a:r>
              <a:rPr lang="en-US" u="sng" dirty="0"/>
              <a:t>B-IMR Case Study - Performance Evaluation</a:t>
            </a:r>
            <a:r>
              <a:rPr lang="en-US" dirty="0"/>
              <a:t>:</a:t>
            </a:r>
            <a:r>
              <a:rPr lang="en-US" b="0" dirty="0">
                <a:latin typeface="+mn-lt"/>
              </a:rPr>
              <a:t> This chapter considers B-IMR as a case study, and shows how to include a suitably parsimonious DIM model on the exposure calculation.</a:t>
            </a:r>
          </a:p>
          <a:p>
            <a:pPr marL="530225" lvl="1" indent="-285750">
              <a:lnSpc>
                <a:spcPct val="150000"/>
              </a:lnSpc>
              <a:buFont typeface="Wingdings" panose="05000000000000000000" pitchFamily="2" charset="2"/>
              <a:buChar char="q"/>
            </a:pPr>
            <a:r>
              <a:rPr lang="en-US" b="0" dirty="0">
                <a:latin typeface="+mn-lt"/>
              </a:rPr>
              <a:t>It also proposes an end-to-end framework and also defines a methodology to backtest model performance.</a:t>
            </a:r>
          </a:p>
          <a:p>
            <a:pPr marL="285750" indent="-285750">
              <a:lnSpc>
                <a:spcPct val="150000"/>
              </a:lnSpc>
              <a:buFont typeface="Wingdings" panose="05000000000000000000" pitchFamily="2" charset="2"/>
              <a:buChar char="v"/>
            </a:pPr>
            <a:r>
              <a:rPr lang="en-US" u="sng" dirty="0"/>
              <a:t>Organization of this Presentation</a:t>
            </a:r>
            <a:r>
              <a:rPr lang="en-US" dirty="0"/>
              <a:t>:</a:t>
            </a:r>
            <a:r>
              <a:rPr lang="en-US" b="0" dirty="0">
                <a:latin typeface="+mn-lt"/>
              </a:rPr>
              <a:t> This presentation is organized as follows.</a:t>
            </a:r>
          </a:p>
          <a:p>
            <a:pPr marL="530225" lvl="1" indent="-285750">
              <a:lnSpc>
                <a:spcPct val="150000"/>
              </a:lnSpc>
              <a:buFont typeface="Wingdings" panose="05000000000000000000" pitchFamily="2" charset="2"/>
              <a:buChar char="q"/>
            </a:pPr>
            <a:r>
              <a:rPr lang="en-US" b="0" dirty="0">
                <a:latin typeface="+mn-lt"/>
              </a:rPr>
              <a:t>First, the DIM model for forecasting future IMR is presented.</a:t>
            </a:r>
          </a:p>
          <a:p>
            <a:pPr marL="530225" lvl="1" indent="-285750">
              <a:lnSpc>
                <a:spcPct val="150000"/>
              </a:lnSpc>
              <a:buFont typeface="Wingdings" panose="05000000000000000000" pitchFamily="2" charset="2"/>
              <a:buChar char="q"/>
            </a:pPr>
            <a:r>
              <a:rPr lang="en-US" b="0" dirty="0">
                <a:latin typeface="+mn-lt"/>
              </a:rPr>
              <a:t>Then methodologies for two distinct levels of back-testing analysis are presented.</a:t>
            </a:r>
          </a:p>
          <a:p>
            <a:pPr marL="530225" lvl="1" indent="-285750">
              <a:lnSpc>
                <a:spcPct val="150000"/>
              </a:lnSpc>
              <a:buFont typeface="Wingdings" panose="05000000000000000000" pitchFamily="2" charset="2"/>
              <a:buChar char="q"/>
            </a:pPr>
            <a:r>
              <a:rPr lang="en-US" b="0" dirty="0">
                <a:latin typeface="+mn-lt"/>
              </a:rPr>
              <a:t>Finally, conclusions are drawn.</a:t>
            </a:r>
          </a:p>
        </p:txBody>
      </p:sp>
    </p:spTree>
    <p:extLst>
      <p:ext uri="{BB962C8B-B14F-4D97-AF65-F5344CB8AC3E}">
        <p14:creationId xmlns:p14="http://schemas.microsoft.com/office/powerpoint/2010/main" val="2742725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the IMRD for MVA and LCR/NSFR - 5</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Back-testing of the Portfolio Models - Variations</a:t>
                </a:r>
                <a:r>
                  <a:rPr lang="en-US" dirty="0"/>
                  <a:t>:</a:t>
                </a:r>
                <a:r>
                  <a:rPr lang="en-US" b="0" dirty="0">
                    <a:latin typeface="+mn-lt"/>
                  </a:rPr>
                  <a:t> As discussed extensively in Anfuso, Karyampas, and Nawroth (2017) one can back-test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𝜏</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oMath>
                </a14:m>
                <a:r>
                  <a:rPr lang="en-US" b="0" dirty="0">
                    <a:latin typeface="+mn-lt"/>
                  </a:rPr>
                  <a:t> using uniformity tests.</a:t>
                </a:r>
              </a:p>
              <a:p>
                <a:pPr marL="530225" lvl="1" indent="-285750">
                  <a:lnSpc>
                    <a:spcPct val="150000"/>
                  </a:lnSpc>
                  <a:buFont typeface="Wingdings" panose="05000000000000000000" pitchFamily="2" charset="2"/>
                  <a:buChar char="q"/>
                </a:pPr>
                <a:r>
                  <a:rPr lang="en-US" b="0" dirty="0">
                    <a:latin typeface="+mn-lt"/>
                  </a:rPr>
                  <a:t>In particular, analogous to what was shown in Anfuso, Karyampas, and Nawroth (2017) for portfolio back-testing in the context of capital exposure models, one can use test metrics that do not penalize conservative modeling – i.e., models overstating/understating posted/received IM.</a:t>
                </a:r>
              </a:p>
              <a:p>
                <a:pPr marL="530225" lvl="1" indent="-285750">
                  <a:lnSpc>
                    <a:spcPct val="150000"/>
                  </a:lnSpc>
                  <a:buFont typeface="Wingdings" panose="05000000000000000000" pitchFamily="2" charset="2"/>
                  <a:buChar char="q"/>
                </a:pPr>
                <a:r>
                  <a:rPr lang="en-US" b="0" dirty="0">
                    <a:latin typeface="+mn-lt"/>
                  </a:rPr>
                  <a:t>In all cases the appropriate TVS can be derived using numerical Monte Carlo simulations.</a:t>
                </a:r>
              </a:p>
              <a:p>
                <a:pPr marL="285750" lvl="0" indent="-285750">
                  <a:lnSpc>
                    <a:spcPct val="150000"/>
                  </a:lnSpc>
                  <a:buFont typeface="Wingdings" panose="05000000000000000000" pitchFamily="2" charset="2"/>
                  <a:buChar char="v"/>
                </a:pPr>
                <a:r>
                  <a:rPr lang="en-US" u="sng" dirty="0"/>
                  <a:t>Factors affecting the Back-testing</a:t>
                </a:r>
                <a:r>
                  <a:rPr lang="en-US" dirty="0"/>
                  <a:t>:</a:t>
                </a:r>
                <a:r>
                  <a:rPr lang="en-US" b="0" dirty="0">
                    <a:latin typeface="+mn-lt"/>
                  </a:rPr>
                  <a:t> In this setup the performance of a DIM is not done in isolation.</a:t>
                </a:r>
              </a:p>
              <a:p>
                <a:pPr marL="530225" lvl="1" indent="-285750">
                  <a:lnSpc>
                    <a:spcPct val="150000"/>
                  </a:lnSpc>
                  <a:buFont typeface="Wingdings" panose="05000000000000000000" pitchFamily="2" charset="2"/>
                  <a:buChar char="q"/>
                </a:pPr>
                <a:r>
                  <a:rPr lang="en-US" b="0" dirty="0">
                    <a:latin typeface="+mn-lt"/>
                  </a:rPr>
                  <a:t>The back-testing results will be mostly affected by the following.</a:t>
                </a:r>
              </a:p>
              <a:p>
                <a:pPr marL="285750" indent="-285750">
                  <a:lnSpc>
                    <a:spcPct val="150000"/>
                  </a:lnSpc>
                  <a:buFont typeface="Wingdings" panose="05000000000000000000" pitchFamily="2" charset="2"/>
                  <a:buChar char="v"/>
                </a:pPr>
                <a:r>
                  <a:rPr lang="en-US" u="sng" dirty="0"/>
                  <a:t>Impact of </a:t>
                </a:r>
                <a14:m>
                  <m:oMath xmlns:m="http://schemas.openxmlformats.org/officeDocument/2006/math">
                    <m:acc>
                      <m:accPr>
                        <m:chr m:val="⃗"/>
                        <m:ctrlPr>
                          <a:rPr lang="en-US" i="1" u="sng">
                            <a:latin typeface="Cambria Math" panose="02040503050406030204" pitchFamily="18" charset="0"/>
                          </a:rPr>
                        </m:ctrlPr>
                      </m:accPr>
                      <m:e>
                        <m:r>
                          <a:rPr lang="en-US" i="1" u="sng">
                            <a:latin typeface="Cambria Math" panose="02040503050406030204" pitchFamily="18" charset="0"/>
                          </a:rPr>
                          <m:t>𝑟</m:t>
                        </m:r>
                      </m:e>
                    </m:acc>
                  </m:oMath>
                </a14:m>
                <a:r>
                  <a:rPr lang="en-US" u="sng" dirty="0"/>
                  <a:t> on Back-testing</a:t>
                </a:r>
                <a:r>
                  <a:rPr lang="en-US" dirty="0"/>
                  <a:t>:</a:t>
                </a:r>
                <a:r>
                  <a:rPr lang="en-US" b="0" dirty="0">
                    <a:latin typeface="+mn-lt"/>
                  </a:rPr>
                  <a:t> As discussed earlier, </a:t>
                </a:r>
                <a14:m>
                  <m:oMath xmlns:m="http://schemas.openxmlformats.org/officeDocument/2006/math">
                    <m:acc>
                      <m:accPr>
                        <m:chr m:val="⃗"/>
                        <m:ctrlPr>
                          <a:rPr lang="en-US" b="0" i="1">
                            <a:latin typeface="Cambria Math" panose="02040503050406030204" pitchFamily="18" charset="0"/>
                          </a:rPr>
                        </m:ctrlPr>
                      </m:accPr>
                      <m:e>
                        <m:r>
                          <a:rPr lang="en-US" b="0" i="1">
                            <a:latin typeface="Cambria Math" panose="02040503050406030204" pitchFamily="18" charset="0"/>
                          </a:rPr>
                          <m:t>𝑟</m:t>
                        </m:r>
                      </m:e>
                    </m:acc>
                  </m:oMath>
                </a14:m>
                <a:r>
                  <a:rPr lang="en-US" b="0" dirty="0">
                    <a:latin typeface="+mn-lt"/>
                  </a:rPr>
                  <a:t> is the predictor used to associate an IMR with a given scenario/valuation time point.</a:t>
                </a:r>
              </a:p>
              <a:p>
                <a:pPr marL="530225" lvl="1" indent="-285750">
                  <a:lnSpc>
                    <a:spcPct val="150000"/>
                  </a:lnSpc>
                  <a:buFont typeface="Wingdings" panose="05000000000000000000" pitchFamily="2" charset="2"/>
                  <a:buChar char="q"/>
                </a:pPr>
                <a:r>
                  <a:rPr lang="en-US" b="0" dirty="0">
                    <a:latin typeface="+mn-lt"/>
                  </a:rPr>
                  <a:t>If </a:t>
                </a:r>
                <a14:m>
                  <m:oMath xmlns:m="http://schemas.openxmlformats.org/officeDocument/2006/math">
                    <m:acc>
                      <m:accPr>
                        <m:chr m:val="⃗"/>
                        <m:ctrlPr>
                          <a:rPr lang="en-US" b="0" i="1">
                            <a:latin typeface="Cambria Math" panose="02040503050406030204" pitchFamily="18" charset="0"/>
                          </a:rPr>
                        </m:ctrlPr>
                      </m:accPr>
                      <m:e>
                        <m:r>
                          <a:rPr lang="en-US" b="0" i="1">
                            <a:latin typeface="Cambria Math" panose="02040503050406030204" pitchFamily="18" charset="0"/>
                          </a:rPr>
                          <m:t>𝑟</m:t>
                        </m:r>
                      </m:e>
                    </m:acc>
                  </m:oMath>
                </a14:m>
                <a:r>
                  <a:rPr lang="en-US" b="0" dirty="0">
                    <a:latin typeface="+mn-lt"/>
                  </a:rPr>
                  <a:t> is a poor indicator for the IMR, the DIM forecast will consequently be poor.</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291"/>
                </a:stretch>
              </a:blipFill>
            </p:spPr>
            <p:txBody>
              <a:bodyPr/>
              <a:lstStyle/>
              <a:p>
                <a:r>
                  <a:rPr lang="en-US">
                    <a:noFill/>
                  </a:rPr>
                  <a:t> </a:t>
                </a:r>
              </a:p>
            </p:txBody>
          </p:sp>
        </mc:Fallback>
      </mc:AlternateContent>
    </p:spTree>
    <p:extLst>
      <p:ext uri="{BB962C8B-B14F-4D97-AF65-F5344CB8AC3E}">
        <p14:creationId xmlns:p14="http://schemas.microsoft.com/office/powerpoint/2010/main" val="775370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the IMRD for MVA and LCR/NSFR - 6</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Mapping of </a:t>
                </a:r>
                <a14:m>
                  <m:oMath xmlns:m="http://schemas.openxmlformats.org/officeDocument/2006/math">
                    <m:acc>
                      <m:accPr>
                        <m:chr m:val="⃗"/>
                        <m:ctrlPr>
                          <a:rPr lang="en-US" i="1" u="sng">
                            <a:latin typeface="Cambria Math" panose="02040503050406030204" pitchFamily="18" charset="0"/>
                          </a:rPr>
                        </m:ctrlPr>
                      </m:accPr>
                      <m:e>
                        <m:r>
                          <a:rPr lang="en-US" i="1" u="sng">
                            <a:latin typeface="Cambria Math" panose="02040503050406030204" pitchFamily="18" charset="0"/>
                          </a:rPr>
                          <m:t>𝑟</m:t>
                        </m:r>
                      </m:e>
                    </m:acc>
                  </m:oMath>
                </a14:m>
                <a:r>
                  <a:rPr lang="en-US" u="sng" dirty="0"/>
                  <a:t> to IMR</a:t>
                </a:r>
                <a:r>
                  <a:rPr lang="en-US" sz="1100" dirty="0"/>
                  <a:t>:</a:t>
                </a:r>
                <a:r>
                  <a:rPr lang="en-US" sz="1100" b="0" dirty="0"/>
                  <a:t> If the mapping model is not accurate, then the IMR associated with a given scenario will be inaccurate.</a:t>
                </a:r>
              </a:p>
              <a:p>
                <a:pPr marL="530225" lvl="1" indent="-285750">
                  <a:lnSpc>
                    <a:spcPct val="150000"/>
                  </a:lnSpc>
                  <a:buFont typeface="Wingdings" panose="05000000000000000000" pitchFamily="2" charset="2"/>
                  <a:buChar char="q"/>
                </a:pPr>
                <a:r>
                  <a:rPr lang="en-US" sz="1100" b="0" dirty="0"/>
                  <a:t>For example, the models defined in</a:t>
                </a:r>
              </a:p>
              <a:p>
                <a:pPr>
                  <a:lnSpc>
                    <a:spcPct val="150000"/>
                  </a:lnSpc>
                </a:pPr>
                <a14:m>
                  <m:oMathPara xmlns:m="http://schemas.openxmlformats.org/officeDocument/2006/math">
                    <m:oMathParaPr>
                      <m:jc m:val="centerGroup"/>
                    </m:oMathParaPr>
                    <m:oMath xmlns:m="http://schemas.openxmlformats.org/officeDocument/2006/math">
                      <m:sSup>
                        <m:sSupPr>
                          <m:ctrlPr>
                            <a:rPr lang="en-US" sz="1100" b="0" i="1">
                              <a:latin typeface="Cambria Math" panose="02040503050406030204" pitchFamily="18" charset="0"/>
                            </a:rPr>
                          </m:ctrlPr>
                        </m:sSupPr>
                        <m:e>
                          <m:r>
                            <a:rPr lang="en-US" sz="1100" b="0" i="1">
                              <a:latin typeface="Cambria Math" panose="02040503050406030204" pitchFamily="18" charset="0"/>
                            </a:rPr>
                            <m:t>𝜎</m:t>
                          </m:r>
                        </m:e>
                        <m:sup>
                          <m:r>
                            <a:rPr lang="en-US" sz="1100" b="0" i="1">
                              <a:latin typeface="Cambria Math" panose="02040503050406030204" pitchFamily="18" charset="0"/>
                            </a:rPr>
                            <m:t>2</m:t>
                          </m:r>
                        </m:sup>
                      </m:sSup>
                      <m:d>
                        <m:dPr>
                          <m:ctrlPr>
                            <a:rPr lang="en-US" sz="1100" b="0" i="1">
                              <a:latin typeface="Cambria Math" panose="02040503050406030204" pitchFamily="18" charset="0"/>
                            </a:rPr>
                          </m:ctrlPr>
                        </m:dPr>
                        <m:e>
                          <m:r>
                            <a:rPr lang="en-US" sz="1100" b="0" i="1">
                              <a:latin typeface="Cambria Math" panose="02040503050406030204" pitchFamily="18" charset="0"/>
                            </a:rPr>
                            <m:t>𝑖</m:t>
                          </m:r>
                          <m:r>
                            <a:rPr lang="en-US" sz="1100" b="0" i="1">
                              <a:latin typeface="Cambria Math" panose="02040503050406030204" pitchFamily="18" charset="0"/>
                            </a:rPr>
                            <m:t>, </m:t>
                          </m:r>
                          <m:r>
                            <a:rPr lang="en-US" sz="1100" b="0" i="1">
                              <a:latin typeface="Cambria Math" panose="02040503050406030204" pitchFamily="18" charset="0"/>
                            </a:rPr>
                            <m:t>𝑡</m:t>
                          </m:r>
                        </m:e>
                      </m:d>
                      <m:r>
                        <a:rPr lang="en-US" sz="1100" b="0" i="1">
                          <a:latin typeface="Cambria Math" panose="02040503050406030204" pitchFamily="18" charset="0"/>
                        </a:rPr>
                        <m:t>=</m:t>
                      </m:r>
                      <m:r>
                        <a:rPr lang="en-US" sz="1100" b="0" i="1">
                          <a:latin typeface="Cambria Math" panose="02040503050406030204" pitchFamily="18" charset="0"/>
                        </a:rPr>
                        <m:t>𝔼</m:t>
                      </m:r>
                      <m:d>
                        <m:dPr>
                          <m:begChr m:val="["/>
                          <m:endChr m:val="]"/>
                          <m:ctrlPr>
                            <a:rPr lang="en-US" sz="1100" b="0" i="1">
                              <a:latin typeface="Cambria Math" panose="02040503050406030204" pitchFamily="18" charset="0"/>
                            </a:rPr>
                          </m:ctrlPr>
                        </m:dPr>
                        <m:e>
                          <m:r>
                            <a:rPr lang="en-US" sz="1100" b="0" i="1">
                              <a:latin typeface="Cambria Math" panose="02040503050406030204" pitchFamily="18" charset="0"/>
                            </a:rPr>
                            <m:t>∆</m:t>
                          </m:r>
                          <m:sSup>
                            <m:sSupPr>
                              <m:ctrlPr>
                                <a:rPr lang="en-US" sz="1100" b="0" i="1">
                                  <a:latin typeface="Cambria Math" panose="02040503050406030204" pitchFamily="18" charset="0"/>
                                </a:rPr>
                              </m:ctrlPr>
                            </m:sSupPr>
                            <m:e>
                              <m:r>
                                <a:rPr lang="en-US" sz="1100" b="0" i="1">
                                  <a:latin typeface="Cambria Math" panose="02040503050406030204" pitchFamily="18" charset="0"/>
                                </a:rPr>
                                <m:t>𝑀𝑇𝑀</m:t>
                              </m:r>
                            </m:e>
                            <m:sup>
                              <m:r>
                                <a:rPr lang="en-US" sz="1100" b="0" i="1">
                                  <a:latin typeface="Cambria Math" panose="02040503050406030204" pitchFamily="18" charset="0"/>
                                </a:rPr>
                                <m:t>2</m:t>
                              </m:r>
                            </m:sup>
                          </m:sSup>
                          <m:d>
                            <m:dPr>
                              <m:ctrlPr>
                                <a:rPr lang="en-US" sz="1100" b="0" i="1">
                                  <a:latin typeface="Cambria Math" panose="02040503050406030204" pitchFamily="18" charset="0"/>
                                </a:rPr>
                              </m:ctrlPr>
                            </m:dPr>
                            <m:e>
                              <m:r>
                                <a:rPr lang="en-US" sz="1100" b="0" i="1">
                                  <a:latin typeface="Cambria Math" panose="02040503050406030204" pitchFamily="18" charset="0"/>
                                </a:rPr>
                                <m:t>𝑖</m:t>
                              </m:r>
                              <m:r>
                                <a:rPr lang="en-US" sz="1100" b="0" i="1">
                                  <a:latin typeface="Cambria Math" panose="02040503050406030204" pitchFamily="18" charset="0"/>
                                </a:rPr>
                                <m:t>, </m:t>
                              </m:r>
                              <m:r>
                                <a:rPr lang="en-US" sz="1100" b="0" i="1">
                                  <a:latin typeface="Cambria Math" panose="02040503050406030204" pitchFamily="18" charset="0"/>
                                </a:rPr>
                                <m:t>𝑡</m:t>
                              </m:r>
                            </m:e>
                          </m:d>
                          <m:r>
                            <a:rPr lang="en-US" sz="1100" b="0" i="1">
                              <a:latin typeface="Cambria Math" panose="02040503050406030204" pitchFamily="18" charset="0"/>
                            </a:rPr>
                            <m:t> | </m:t>
                          </m:r>
                          <m:r>
                            <a:rPr lang="en-US" sz="1100" b="0" i="1">
                              <a:latin typeface="Cambria Math" panose="02040503050406030204" pitchFamily="18" charset="0"/>
                            </a:rPr>
                            <m:t>𝑀𝑇𝑀</m:t>
                          </m:r>
                          <m:d>
                            <m:dPr>
                              <m:ctrlPr>
                                <a:rPr lang="en-US" sz="1100" b="0" i="1">
                                  <a:latin typeface="Cambria Math" panose="02040503050406030204" pitchFamily="18" charset="0"/>
                                </a:rPr>
                              </m:ctrlPr>
                            </m:dPr>
                            <m:e>
                              <m:r>
                                <a:rPr lang="en-US" sz="1100" b="0" i="1">
                                  <a:latin typeface="Cambria Math" panose="02040503050406030204" pitchFamily="18" charset="0"/>
                                </a:rPr>
                                <m:t>𝑖</m:t>
                              </m:r>
                              <m:r>
                                <a:rPr lang="en-US" sz="1100" b="0" i="1">
                                  <a:latin typeface="Cambria Math" panose="02040503050406030204" pitchFamily="18" charset="0"/>
                                </a:rPr>
                                <m:t>, </m:t>
                              </m:r>
                              <m:r>
                                <a:rPr lang="en-US" sz="1100" b="0" i="1">
                                  <a:latin typeface="Cambria Math" panose="02040503050406030204" pitchFamily="18" charset="0"/>
                                </a:rPr>
                                <m:t>𝑡</m:t>
                              </m:r>
                            </m:e>
                          </m:d>
                        </m:e>
                      </m:d>
                      <m:r>
                        <a:rPr lang="en-US" sz="1100" b="0" i="1">
                          <a:latin typeface="Cambria Math" panose="02040503050406030204" pitchFamily="18" charset="0"/>
                        </a:rPr>
                        <m:t>=</m:t>
                      </m:r>
                      <m:nary>
                        <m:naryPr>
                          <m:chr m:val="∑"/>
                          <m:limLoc m:val="undOvr"/>
                          <m:ctrlPr>
                            <a:rPr lang="en-US" sz="1100" b="0" i="1">
                              <a:latin typeface="Cambria Math" panose="02040503050406030204" pitchFamily="18" charset="0"/>
                            </a:rPr>
                          </m:ctrlPr>
                        </m:naryPr>
                        <m:sub>
                          <m:r>
                            <a:rPr lang="en-US" sz="1100" b="0" i="1">
                              <a:latin typeface="Cambria Math" panose="02040503050406030204" pitchFamily="18" charset="0"/>
                            </a:rPr>
                            <m:t>𝑘</m:t>
                          </m:r>
                          <m:r>
                            <a:rPr lang="en-US" sz="1100" b="0" i="1">
                              <a:latin typeface="Cambria Math" panose="02040503050406030204" pitchFamily="18" charset="0"/>
                            </a:rPr>
                            <m:t>=0</m:t>
                          </m:r>
                        </m:sub>
                        <m:sup>
                          <m:r>
                            <a:rPr lang="en-US" sz="1100" b="0" i="1">
                              <a:latin typeface="Cambria Math" panose="02040503050406030204" pitchFamily="18" charset="0"/>
                            </a:rPr>
                            <m:t>𝑛</m:t>
                          </m:r>
                        </m:sup>
                        <m:e>
                          <m:sSub>
                            <m:sSubPr>
                              <m:ctrlPr>
                                <a:rPr lang="en-US" sz="1100" b="0" i="1">
                                  <a:latin typeface="Cambria Math" panose="02040503050406030204" pitchFamily="18" charset="0"/>
                                </a:rPr>
                              </m:ctrlPr>
                            </m:sSubPr>
                            <m:e>
                              <m:r>
                                <a:rPr lang="en-US" sz="1100" b="0" i="1">
                                  <a:latin typeface="Cambria Math" panose="02040503050406030204" pitchFamily="18" charset="0"/>
                                </a:rPr>
                                <m:t>𝑎</m:t>
                              </m:r>
                            </m:e>
                            <m:sub>
                              <m:r>
                                <a:rPr lang="en-US" sz="1100" b="0" i="1">
                                  <a:latin typeface="Cambria Math" panose="02040503050406030204" pitchFamily="18" charset="0"/>
                                </a:rPr>
                                <m:t>𝜎</m:t>
                              </m:r>
                              <m:r>
                                <a:rPr lang="en-US" sz="1100" b="0" i="1">
                                  <a:latin typeface="Cambria Math" panose="02040503050406030204" pitchFamily="18" charset="0"/>
                                </a:rPr>
                                <m:t>𝑘</m:t>
                              </m:r>
                            </m:sub>
                          </m:sSub>
                          <m:sSup>
                            <m:sSupPr>
                              <m:ctrlPr>
                                <a:rPr lang="en-US" sz="1100" b="0" i="1">
                                  <a:latin typeface="Cambria Math" panose="02040503050406030204" pitchFamily="18" charset="0"/>
                                </a:rPr>
                              </m:ctrlPr>
                            </m:sSupPr>
                            <m:e>
                              <m:r>
                                <a:rPr lang="en-US" sz="1100" b="0" i="1">
                                  <a:latin typeface="Cambria Math" panose="02040503050406030204" pitchFamily="18" charset="0"/>
                                </a:rPr>
                                <m:t>𝑀𝑇𝑀</m:t>
                              </m:r>
                            </m:e>
                            <m:sup>
                              <m:r>
                                <a:rPr lang="en-US" sz="1100" b="0" i="1">
                                  <a:latin typeface="Cambria Math" panose="02040503050406030204" pitchFamily="18" charset="0"/>
                                </a:rPr>
                                <m:t>𝑘</m:t>
                              </m:r>
                            </m:sup>
                          </m:sSup>
                          <m:d>
                            <m:dPr>
                              <m:ctrlPr>
                                <a:rPr lang="en-US" sz="1100" b="0" i="1">
                                  <a:latin typeface="Cambria Math" panose="02040503050406030204" pitchFamily="18" charset="0"/>
                                </a:rPr>
                              </m:ctrlPr>
                            </m:dPr>
                            <m:e>
                              <m:r>
                                <a:rPr lang="en-US" sz="1100" b="0" i="1">
                                  <a:latin typeface="Cambria Math" panose="02040503050406030204" pitchFamily="18" charset="0"/>
                                </a:rPr>
                                <m:t>𝑖</m:t>
                              </m:r>
                              <m:r>
                                <a:rPr lang="en-US" sz="1100" b="0" i="1">
                                  <a:latin typeface="Cambria Math" panose="02040503050406030204" pitchFamily="18" charset="0"/>
                                </a:rPr>
                                <m:t>, </m:t>
                              </m:r>
                              <m:r>
                                <a:rPr lang="en-US" sz="1100" b="0" i="1">
                                  <a:latin typeface="Cambria Math" panose="02040503050406030204" pitchFamily="18" charset="0"/>
                                </a:rPr>
                                <m:t>𝑡</m:t>
                              </m:r>
                            </m:e>
                          </m:d>
                        </m:e>
                      </m:nary>
                    </m:oMath>
                  </m:oMathPara>
                </a14:m>
                <a:endParaRPr lang="en-US" sz="1100" b="0" dirty="0"/>
              </a:p>
              <a:p>
                <a:pPr>
                  <a:lnSpc>
                    <a:spcPct val="150000"/>
                  </a:lnSpc>
                </a:pPr>
                <a14:m>
                  <m:oMathPara xmlns:m="http://schemas.openxmlformats.org/officeDocument/2006/math">
                    <m:oMathParaPr>
                      <m:jc m:val="centerGroup"/>
                    </m:oMathParaPr>
                    <m:oMath xmlns:m="http://schemas.openxmlformats.org/officeDocument/2006/math">
                      <m:sSub>
                        <m:sSubPr>
                          <m:ctrlPr>
                            <a:rPr lang="en-US" sz="1100" b="0" i="1">
                              <a:latin typeface="Cambria Math" panose="02040503050406030204" pitchFamily="18" charset="0"/>
                            </a:rPr>
                          </m:ctrlPr>
                        </m:sSubPr>
                        <m:e>
                          <m:r>
                            <a:rPr lang="en-US" sz="1100" b="0" i="1">
                              <a:latin typeface="Cambria Math" panose="02040503050406030204" pitchFamily="18" charset="0"/>
                            </a:rPr>
                            <m:t>𝐼𝑀</m:t>
                          </m:r>
                        </m:e>
                        <m:sub>
                          <m:r>
                            <a:rPr lang="en-US" sz="1100" b="0" i="1">
                              <a:latin typeface="Cambria Math" panose="02040503050406030204" pitchFamily="18" charset="0"/>
                            </a:rPr>
                            <m:t>𝑅</m:t>
                          </m:r>
                          <m:r>
                            <a:rPr lang="en-US" sz="1100" b="0" i="1">
                              <a:latin typeface="Cambria Math" panose="02040503050406030204" pitchFamily="18" charset="0"/>
                            </a:rPr>
                            <m:t>/</m:t>
                          </m:r>
                          <m:r>
                            <a:rPr lang="en-US" sz="1100" b="0" i="1">
                              <a:latin typeface="Cambria Math" panose="02040503050406030204" pitchFamily="18" charset="0"/>
                            </a:rPr>
                            <m:t>𝑃</m:t>
                          </m:r>
                          <m:r>
                            <a:rPr lang="en-US" sz="1100" b="0" i="1">
                              <a:latin typeface="Cambria Math" panose="02040503050406030204" pitchFamily="18" charset="0"/>
                            </a:rPr>
                            <m:t>,  </m:t>
                          </m:r>
                          <m:r>
                            <a:rPr lang="en-US" sz="1100" b="0" i="1">
                              <a:latin typeface="Cambria Math" panose="02040503050406030204" pitchFamily="18" charset="0"/>
                            </a:rPr>
                            <m:t>𝑈</m:t>
                          </m:r>
                        </m:sub>
                      </m:sSub>
                      <m:d>
                        <m:dPr>
                          <m:ctrlPr>
                            <a:rPr lang="en-US" sz="1100" b="0" i="1">
                              <a:latin typeface="Cambria Math" panose="02040503050406030204" pitchFamily="18" charset="0"/>
                            </a:rPr>
                          </m:ctrlPr>
                        </m:dPr>
                        <m:e>
                          <m:r>
                            <a:rPr lang="en-US" sz="1100" b="0" i="1">
                              <a:latin typeface="Cambria Math" panose="02040503050406030204" pitchFamily="18" charset="0"/>
                            </a:rPr>
                            <m:t>𝑖</m:t>
                          </m:r>
                          <m:r>
                            <a:rPr lang="en-US" sz="1100" b="0" i="1">
                              <a:latin typeface="Cambria Math" panose="02040503050406030204" pitchFamily="18" charset="0"/>
                            </a:rPr>
                            <m:t>, </m:t>
                          </m:r>
                          <m:r>
                            <a:rPr lang="en-US" sz="1100" b="0" i="1">
                              <a:latin typeface="Cambria Math" panose="02040503050406030204" pitchFamily="18" charset="0"/>
                            </a:rPr>
                            <m:t>𝑡</m:t>
                          </m:r>
                        </m:e>
                      </m:d>
                      <m:r>
                        <a:rPr lang="en-US" sz="1100" b="0" i="1">
                          <a:latin typeface="Cambria Math" panose="02040503050406030204" pitchFamily="18" charset="0"/>
                        </a:rPr>
                        <m:t>=</m:t>
                      </m:r>
                      <m:sSup>
                        <m:sSupPr>
                          <m:ctrlPr>
                            <a:rPr lang="en-US" sz="1100" b="0" i="1">
                              <a:latin typeface="Cambria Math" panose="02040503050406030204" pitchFamily="18" charset="0"/>
                            </a:rPr>
                          </m:ctrlPr>
                        </m:sSupPr>
                        <m:e>
                          <m:r>
                            <m:rPr>
                              <m:sty m:val="p"/>
                            </m:rPr>
                            <a:rPr lang="en-US" sz="1100" b="0">
                              <a:latin typeface="Cambria Math" panose="02040503050406030204" pitchFamily="18" charset="0"/>
                            </a:rPr>
                            <m:t>Φ</m:t>
                          </m:r>
                        </m:e>
                        <m:sup>
                          <m:r>
                            <a:rPr lang="en-US" sz="1100" b="0" i="1">
                              <a:latin typeface="Cambria Math" panose="02040503050406030204" pitchFamily="18" charset="0"/>
                            </a:rPr>
                            <m:t>−1</m:t>
                          </m:r>
                        </m:sup>
                      </m:sSup>
                      <m:d>
                        <m:dPr>
                          <m:ctrlPr>
                            <a:rPr lang="en-US" sz="1100" b="0" i="1">
                              <a:latin typeface="Cambria Math" panose="02040503050406030204" pitchFamily="18" charset="0"/>
                            </a:rPr>
                          </m:ctrlPr>
                        </m:dPr>
                        <m:e>
                          <m:r>
                            <a:rPr lang="en-US" sz="1100" b="0" i="1">
                              <a:latin typeface="Cambria Math" panose="02040503050406030204" pitchFamily="18" charset="0"/>
                            </a:rPr>
                            <m:t>0.99/0.01, </m:t>
                          </m:r>
                          <m:r>
                            <a:rPr lang="en-US" sz="1100" b="0" i="1">
                              <a:latin typeface="Cambria Math" panose="02040503050406030204" pitchFamily="18" charset="0"/>
                            </a:rPr>
                            <m:t>𝜇</m:t>
                          </m:r>
                          <m:r>
                            <a:rPr lang="en-US" sz="1100" b="0" i="1">
                              <a:latin typeface="Cambria Math" panose="02040503050406030204" pitchFamily="18" charset="0"/>
                            </a:rPr>
                            <m:t>=0, </m:t>
                          </m:r>
                          <m:r>
                            <a:rPr lang="en-US" sz="1100" b="0" i="1">
                              <a:latin typeface="Cambria Math" panose="02040503050406030204" pitchFamily="18" charset="0"/>
                            </a:rPr>
                            <m:t>𝜎</m:t>
                          </m:r>
                          <m:r>
                            <a:rPr lang="en-US" sz="1100" b="0" i="1">
                              <a:latin typeface="Cambria Math" panose="02040503050406030204" pitchFamily="18" charset="0"/>
                            </a:rPr>
                            <m:t>=</m:t>
                          </m:r>
                          <m:r>
                            <a:rPr lang="en-US" sz="1100" b="0" i="1">
                              <a:latin typeface="Cambria Math" panose="02040503050406030204" pitchFamily="18" charset="0"/>
                            </a:rPr>
                            <m:t>𝜎</m:t>
                          </m:r>
                          <m:d>
                            <m:dPr>
                              <m:ctrlPr>
                                <a:rPr lang="en-US" sz="1100" b="0" i="1">
                                  <a:latin typeface="Cambria Math" panose="02040503050406030204" pitchFamily="18" charset="0"/>
                                </a:rPr>
                              </m:ctrlPr>
                            </m:dPr>
                            <m:e>
                              <m:r>
                                <a:rPr lang="en-US" sz="1100" b="0" i="1">
                                  <a:latin typeface="Cambria Math" panose="02040503050406030204" pitchFamily="18" charset="0"/>
                                </a:rPr>
                                <m:t>𝑖</m:t>
                              </m:r>
                              <m:r>
                                <a:rPr lang="en-US" sz="1100" b="0" i="1">
                                  <a:latin typeface="Cambria Math" panose="02040503050406030204" pitchFamily="18" charset="0"/>
                                </a:rPr>
                                <m:t>, </m:t>
                              </m:r>
                              <m:r>
                                <a:rPr lang="en-US" sz="1100" b="0" i="1">
                                  <a:latin typeface="Cambria Math" panose="02040503050406030204" pitchFamily="18" charset="0"/>
                                </a:rPr>
                                <m:t>𝑡</m:t>
                              </m:r>
                            </m:e>
                          </m:d>
                        </m:e>
                      </m:d>
                    </m:oMath>
                  </m:oMathPara>
                </a14:m>
                <a:endParaRPr lang="en-US" sz="1100" b="0" dirty="0"/>
              </a:p>
              <a:p>
                <a:pPr>
                  <a:lnSpc>
                    <a:spcPct val="150000"/>
                  </a:lnSpc>
                </a:pPr>
                <a14:m>
                  <m:oMathPara xmlns:m="http://schemas.openxmlformats.org/officeDocument/2006/math">
                    <m:oMathParaPr>
                      <m:jc m:val="centerGroup"/>
                    </m:oMathParaPr>
                    <m:oMath xmlns:m="http://schemas.openxmlformats.org/officeDocument/2006/math">
                      <m:sSub>
                        <m:sSubPr>
                          <m:ctrlPr>
                            <a:rPr lang="en-US" sz="1100" b="0" i="1">
                              <a:latin typeface="Cambria Math" panose="02040503050406030204" pitchFamily="18" charset="0"/>
                            </a:rPr>
                          </m:ctrlPr>
                        </m:sSubPr>
                        <m:e>
                          <m:r>
                            <a:rPr lang="en-US" sz="1100" b="0" i="1">
                              <a:latin typeface="Cambria Math" panose="02040503050406030204" pitchFamily="18" charset="0"/>
                            </a:rPr>
                            <m:t>𝐼𝑀</m:t>
                          </m:r>
                        </m:e>
                        <m:sub>
                          <m:r>
                            <a:rPr lang="en-US" sz="1100" b="0" i="1">
                              <a:latin typeface="Cambria Math" panose="02040503050406030204" pitchFamily="18" charset="0"/>
                            </a:rPr>
                            <m:t>𝑅</m:t>
                          </m:r>
                          <m:r>
                            <a:rPr lang="en-US" sz="1100" b="0" i="1">
                              <a:latin typeface="Cambria Math" panose="02040503050406030204" pitchFamily="18" charset="0"/>
                            </a:rPr>
                            <m:t>/</m:t>
                          </m:r>
                          <m:r>
                            <a:rPr lang="en-US" sz="1100" b="0" i="1">
                              <a:latin typeface="Cambria Math" panose="02040503050406030204" pitchFamily="18" charset="0"/>
                            </a:rPr>
                            <m:t>𝑃</m:t>
                          </m:r>
                        </m:sub>
                      </m:sSub>
                      <m:d>
                        <m:dPr>
                          <m:ctrlPr>
                            <a:rPr lang="en-US" sz="1100" b="0" i="1">
                              <a:latin typeface="Cambria Math" panose="02040503050406030204" pitchFamily="18" charset="0"/>
                            </a:rPr>
                          </m:ctrlPr>
                        </m:dPr>
                        <m:e>
                          <m:r>
                            <a:rPr lang="en-US" sz="1100" b="0" i="1">
                              <a:latin typeface="Cambria Math" panose="02040503050406030204" pitchFamily="18" charset="0"/>
                            </a:rPr>
                            <m:t>𝑖</m:t>
                          </m:r>
                          <m:r>
                            <a:rPr lang="en-US" sz="1100" b="0" i="1">
                              <a:latin typeface="Cambria Math" panose="02040503050406030204" pitchFamily="18" charset="0"/>
                            </a:rPr>
                            <m:t>, </m:t>
                          </m:r>
                          <m:r>
                            <a:rPr lang="en-US" sz="1100" b="0" i="1">
                              <a:latin typeface="Cambria Math" panose="02040503050406030204" pitchFamily="18" charset="0"/>
                            </a:rPr>
                            <m:t>𝑡</m:t>
                          </m:r>
                        </m:e>
                      </m:d>
                      <m:r>
                        <a:rPr lang="en-US" sz="1100" b="0" i="1">
                          <a:latin typeface="Cambria Math" panose="02040503050406030204" pitchFamily="18" charset="0"/>
                        </a:rPr>
                        <m:t>=</m:t>
                      </m:r>
                      <m:sSub>
                        <m:sSubPr>
                          <m:ctrlPr>
                            <a:rPr lang="en-US" sz="1100" b="0" i="1">
                              <a:latin typeface="Cambria Math" panose="02040503050406030204" pitchFamily="18" charset="0"/>
                            </a:rPr>
                          </m:ctrlPr>
                        </m:sSubPr>
                        <m:e>
                          <m:r>
                            <m:rPr>
                              <m:sty m:val="p"/>
                            </m:rPr>
                            <a:rPr lang="en-US" sz="1100" b="0">
                              <a:latin typeface="Cambria Math" panose="02040503050406030204" pitchFamily="18" charset="0"/>
                            </a:rPr>
                            <m:t>α</m:t>
                          </m:r>
                        </m:e>
                        <m:sub>
                          <m:f>
                            <m:fPr>
                              <m:type m:val="lin"/>
                              <m:ctrlPr>
                                <a:rPr lang="en-US" sz="1100" b="0" i="1">
                                  <a:latin typeface="Cambria Math" panose="02040503050406030204" pitchFamily="18" charset="0"/>
                                </a:rPr>
                              </m:ctrlPr>
                            </m:fPr>
                            <m:num>
                              <m:r>
                                <a:rPr lang="en-US" sz="1100" b="0" i="1">
                                  <a:latin typeface="Cambria Math" panose="02040503050406030204" pitchFamily="18" charset="0"/>
                                </a:rPr>
                                <m:t>𝑅</m:t>
                              </m:r>
                            </m:num>
                            <m:den>
                              <m:r>
                                <a:rPr lang="en-US" sz="1100" b="0" i="1">
                                  <a:latin typeface="Cambria Math" panose="02040503050406030204" pitchFamily="18" charset="0"/>
                                </a:rPr>
                                <m:t>𝑃</m:t>
                              </m:r>
                            </m:den>
                          </m:f>
                        </m:sub>
                      </m:sSub>
                      <m:d>
                        <m:dPr>
                          <m:ctrlPr>
                            <a:rPr lang="en-US" sz="1100" b="0" i="1">
                              <a:latin typeface="Cambria Math" panose="02040503050406030204" pitchFamily="18" charset="0"/>
                            </a:rPr>
                          </m:ctrlPr>
                        </m:dPr>
                        <m:e>
                          <m:r>
                            <a:rPr lang="en-US" sz="1100" b="0" i="1">
                              <a:latin typeface="Cambria Math" panose="02040503050406030204" pitchFamily="18" charset="0"/>
                            </a:rPr>
                            <m:t>𝑡</m:t>
                          </m:r>
                        </m:e>
                      </m:d>
                      <m:r>
                        <a:rPr lang="en-US" sz="1100" b="0" i="1">
                          <a:latin typeface="Cambria Math" panose="02040503050406030204" pitchFamily="18" charset="0"/>
                        </a:rPr>
                        <m:t>×</m:t>
                      </m:r>
                      <m:sSub>
                        <m:sSubPr>
                          <m:ctrlPr>
                            <a:rPr lang="en-US" sz="1100" b="0" i="1">
                              <a:latin typeface="Cambria Math" panose="02040503050406030204" pitchFamily="18" charset="0"/>
                            </a:rPr>
                          </m:ctrlPr>
                        </m:sSubPr>
                        <m:e>
                          <m:r>
                            <a:rPr lang="en-US" sz="1100" b="0" i="1">
                              <a:latin typeface="Cambria Math" panose="02040503050406030204" pitchFamily="18" charset="0"/>
                            </a:rPr>
                            <m:t>𝐼𝑀</m:t>
                          </m:r>
                        </m:e>
                        <m:sub>
                          <m:r>
                            <a:rPr lang="en-US" sz="1100" b="0" i="1">
                              <a:latin typeface="Cambria Math" panose="02040503050406030204" pitchFamily="18" charset="0"/>
                            </a:rPr>
                            <m:t>𝑅</m:t>
                          </m:r>
                          <m:r>
                            <a:rPr lang="en-US" sz="1100" b="0" i="1">
                              <a:latin typeface="Cambria Math" panose="02040503050406030204" pitchFamily="18" charset="0"/>
                            </a:rPr>
                            <m:t>/</m:t>
                          </m:r>
                          <m:r>
                            <a:rPr lang="en-US" sz="1100" b="0" i="1">
                              <a:latin typeface="Cambria Math" panose="02040503050406030204" pitchFamily="18" charset="0"/>
                            </a:rPr>
                            <m:t>𝑃</m:t>
                          </m:r>
                          <m:r>
                            <a:rPr lang="en-US" sz="1100" b="0" i="1">
                              <a:latin typeface="Cambria Math" panose="02040503050406030204" pitchFamily="18" charset="0"/>
                            </a:rPr>
                            <m:t>,  </m:t>
                          </m:r>
                          <m:r>
                            <a:rPr lang="en-US" sz="1100" b="0" i="1">
                              <a:latin typeface="Cambria Math" panose="02040503050406030204" pitchFamily="18" charset="0"/>
                            </a:rPr>
                            <m:t>𝑈</m:t>
                          </m:r>
                        </m:sub>
                      </m:sSub>
                      <m:d>
                        <m:dPr>
                          <m:ctrlPr>
                            <a:rPr lang="en-US" sz="1100" b="0" i="1">
                              <a:latin typeface="Cambria Math" panose="02040503050406030204" pitchFamily="18" charset="0"/>
                            </a:rPr>
                          </m:ctrlPr>
                        </m:dPr>
                        <m:e>
                          <m:r>
                            <a:rPr lang="en-US" sz="1100" b="0" i="1">
                              <a:latin typeface="Cambria Math" panose="02040503050406030204" pitchFamily="18" charset="0"/>
                            </a:rPr>
                            <m:t>𝑖</m:t>
                          </m:r>
                          <m:r>
                            <a:rPr lang="en-US" sz="1100" b="0" i="1">
                              <a:latin typeface="Cambria Math" panose="02040503050406030204" pitchFamily="18" charset="0"/>
                            </a:rPr>
                            <m:t>, </m:t>
                          </m:r>
                          <m:r>
                            <a:rPr lang="en-US" sz="1100" b="0" i="1">
                              <a:latin typeface="Cambria Math" panose="02040503050406030204" pitchFamily="18" charset="0"/>
                            </a:rPr>
                            <m:t>𝑡</m:t>
                          </m:r>
                        </m:e>
                      </m:d>
                    </m:oMath>
                  </m:oMathPara>
                </a14:m>
                <a:endParaRPr lang="en-US" sz="1100" b="0" dirty="0"/>
              </a:p>
              <a:p>
                <a:pPr>
                  <a:lnSpc>
                    <a:spcPct val="150000"/>
                  </a:lnSpc>
                </a:pPr>
                <a14:m>
                  <m:oMathPara xmlns:m="http://schemas.openxmlformats.org/officeDocument/2006/math">
                    <m:oMathParaPr>
                      <m:jc m:val="centerGroup"/>
                    </m:oMathParaPr>
                    <m:oMath xmlns:m="http://schemas.openxmlformats.org/officeDocument/2006/math">
                      <m:sSub>
                        <m:sSubPr>
                          <m:ctrlPr>
                            <a:rPr lang="en-US" sz="1100" b="0" i="1">
                              <a:latin typeface="Cambria Math" panose="02040503050406030204" pitchFamily="18" charset="0"/>
                            </a:rPr>
                          </m:ctrlPr>
                        </m:sSubPr>
                        <m:e>
                          <m:r>
                            <m:rPr>
                              <m:sty m:val="p"/>
                            </m:rPr>
                            <a:rPr lang="en-US" sz="1100" b="0">
                              <a:latin typeface="Cambria Math" panose="02040503050406030204" pitchFamily="18" charset="0"/>
                            </a:rPr>
                            <m:t>α</m:t>
                          </m:r>
                        </m:e>
                        <m:sub>
                          <m:f>
                            <m:fPr>
                              <m:type m:val="lin"/>
                              <m:ctrlPr>
                                <a:rPr lang="en-US" sz="1100" b="0" i="1">
                                  <a:latin typeface="Cambria Math" panose="02040503050406030204" pitchFamily="18" charset="0"/>
                                </a:rPr>
                              </m:ctrlPr>
                            </m:fPr>
                            <m:num>
                              <m:r>
                                <a:rPr lang="en-US" sz="1100" b="0" i="1">
                                  <a:latin typeface="Cambria Math" panose="02040503050406030204" pitchFamily="18" charset="0"/>
                                </a:rPr>
                                <m:t>𝑅</m:t>
                              </m:r>
                            </m:num>
                            <m:den>
                              <m:r>
                                <a:rPr lang="en-US" sz="1100" b="0" i="1">
                                  <a:latin typeface="Cambria Math" panose="02040503050406030204" pitchFamily="18" charset="0"/>
                                </a:rPr>
                                <m:t>𝑃</m:t>
                              </m:r>
                            </m:den>
                          </m:f>
                        </m:sub>
                      </m:sSub>
                      <m:d>
                        <m:dPr>
                          <m:ctrlPr>
                            <a:rPr lang="en-US" sz="1100" b="0" i="1">
                              <a:latin typeface="Cambria Math" panose="02040503050406030204" pitchFamily="18" charset="0"/>
                            </a:rPr>
                          </m:ctrlPr>
                        </m:dPr>
                        <m:e>
                          <m:r>
                            <a:rPr lang="en-US" sz="1100" b="0" i="1">
                              <a:latin typeface="Cambria Math" panose="02040503050406030204" pitchFamily="18" charset="0"/>
                            </a:rPr>
                            <m:t>𝑡</m:t>
                          </m:r>
                        </m:e>
                      </m:d>
                      <m:r>
                        <a:rPr lang="en-US" sz="1100" b="0" i="1">
                          <a:latin typeface="Cambria Math" panose="02040503050406030204" pitchFamily="18" charset="0"/>
                        </a:rPr>
                        <m:t>=</m:t>
                      </m:r>
                      <m:d>
                        <m:dPr>
                          <m:begChr m:val="["/>
                          <m:endChr m:val="]"/>
                          <m:ctrlPr>
                            <a:rPr lang="en-US" sz="1100" b="0" i="1">
                              <a:latin typeface="Cambria Math" panose="02040503050406030204" pitchFamily="18" charset="0"/>
                            </a:rPr>
                          </m:ctrlPr>
                        </m:dPr>
                        <m:e>
                          <m:r>
                            <a:rPr lang="en-US" sz="1100" b="0" i="1">
                              <a:latin typeface="Cambria Math" panose="02040503050406030204" pitchFamily="18" charset="0"/>
                            </a:rPr>
                            <m:t>1−</m:t>
                          </m:r>
                          <m:sSub>
                            <m:sSubPr>
                              <m:ctrlPr>
                                <a:rPr lang="en-US" sz="1100" b="0" i="1">
                                  <a:latin typeface="Cambria Math" panose="02040503050406030204" pitchFamily="18" charset="0"/>
                                </a:rPr>
                              </m:ctrlPr>
                            </m:sSubPr>
                            <m:e>
                              <m:r>
                                <a:rPr lang="en-US" sz="1100" b="0" i="1">
                                  <a:latin typeface="Cambria Math" panose="02040503050406030204" pitchFamily="18" charset="0"/>
                                </a:rPr>
                                <m:t>h</m:t>
                              </m:r>
                            </m:e>
                            <m:sub>
                              <m:f>
                                <m:fPr>
                                  <m:type m:val="lin"/>
                                  <m:ctrlPr>
                                    <a:rPr lang="en-US" sz="1100" b="0" i="1">
                                      <a:latin typeface="Cambria Math" panose="02040503050406030204" pitchFamily="18" charset="0"/>
                                    </a:rPr>
                                  </m:ctrlPr>
                                </m:fPr>
                                <m:num>
                                  <m:r>
                                    <a:rPr lang="en-US" sz="1100" b="0" i="1">
                                      <a:latin typeface="Cambria Math" panose="02040503050406030204" pitchFamily="18" charset="0"/>
                                    </a:rPr>
                                    <m:t>𝑅</m:t>
                                  </m:r>
                                </m:num>
                                <m:den>
                                  <m:r>
                                    <a:rPr lang="en-US" sz="1100" b="0" i="1">
                                      <a:latin typeface="Cambria Math" panose="02040503050406030204" pitchFamily="18" charset="0"/>
                                    </a:rPr>
                                    <m:t>𝑃</m:t>
                                  </m:r>
                                </m:den>
                              </m:f>
                            </m:sub>
                          </m:sSub>
                          <m:d>
                            <m:dPr>
                              <m:ctrlPr>
                                <a:rPr lang="en-US" sz="1100" b="0" i="1">
                                  <a:latin typeface="Cambria Math" panose="02040503050406030204" pitchFamily="18" charset="0"/>
                                </a:rPr>
                              </m:ctrlPr>
                            </m:dPr>
                            <m:e>
                              <m:r>
                                <a:rPr lang="en-US" sz="1100" b="0" i="1">
                                  <a:latin typeface="Cambria Math" panose="02040503050406030204" pitchFamily="18" charset="0"/>
                                </a:rPr>
                                <m:t>𝑡</m:t>
                              </m:r>
                            </m:e>
                          </m:d>
                        </m:e>
                      </m:d>
                      <m:r>
                        <a:rPr lang="en-US" sz="1100" b="0" i="1">
                          <a:latin typeface="Cambria Math" panose="02040503050406030204" pitchFamily="18" charset="0"/>
                        </a:rPr>
                        <m:t>×</m:t>
                      </m:r>
                      <m:rad>
                        <m:radPr>
                          <m:degHide m:val="on"/>
                          <m:ctrlPr>
                            <a:rPr lang="en-US" sz="1100" b="0" i="1">
                              <a:latin typeface="Cambria Math" panose="02040503050406030204" pitchFamily="18" charset="0"/>
                            </a:rPr>
                          </m:ctrlPr>
                        </m:radPr>
                        <m:deg/>
                        <m:e>
                          <m:f>
                            <m:fPr>
                              <m:ctrlPr>
                                <a:rPr lang="en-US" sz="1100" b="0" i="1">
                                  <a:latin typeface="Cambria Math" panose="02040503050406030204" pitchFamily="18" charset="0"/>
                                </a:rPr>
                              </m:ctrlPr>
                            </m:fPr>
                            <m:num>
                              <m:r>
                                <a:rPr lang="en-US" sz="1100" b="0" i="1">
                                  <a:latin typeface="Cambria Math" panose="02040503050406030204" pitchFamily="18" charset="0"/>
                                </a:rPr>
                                <m:t>10 </m:t>
                              </m:r>
                              <m:r>
                                <a:rPr lang="en-US" sz="1100" b="0" i="1">
                                  <a:latin typeface="Cambria Math" panose="02040503050406030204" pitchFamily="18" charset="0"/>
                                </a:rPr>
                                <m:t>𝐵𝐷</m:t>
                              </m:r>
                            </m:num>
                            <m:den>
                              <m:r>
                                <a:rPr lang="en-US" sz="1100" b="0" i="1">
                                  <a:latin typeface="Cambria Math" panose="02040503050406030204" pitchFamily="18" charset="0"/>
                                </a:rPr>
                                <m:t>𝑀𝑃𝑜𝑅</m:t>
                              </m:r>
                            </m:den>
                          </m:f>
                        </m:e>
                      </m:rad>
                      <m:r>
                        <a:rPr lang="en-US" sz="1100" b="0" i="1">
                          <a:latin typeface="Cambria Math" panose="02040503050406030204" pitchFamily="18" charset="0"/>
                        </a:rPr>
                        <m:t>×</m:t>
                      </m:r>
                      <m:d>
                        <m:dPr>
                          <m:begChr m:val="["/>
                          <m:endChr m:val="]"/>
                          <m:ctrlPr>
                            <a:rPr lang="en-US" sz="1100" b="0" i="1">
                              <a:latin typeface="Cambria Math" panose="02040503050406030204" pitchFamily="18" charset="0"/>
                            </a:rPr>
                          </m:ctrlPr>
                        </m:dPr>
                        <m:e>
                          <m:sSub>
                            <m:sSubPr>
                              <m:ctrlPr>
                                <a:rPr lang="en-US" sz="1100" b="0" i="1">
                                  <a:latin typeface="Cambria Math" panose="02040503050406030204" pitchFamily="18" charset="0"/>
                                </a:rPr>
                              </m:ctrlPr>
                            </m:sSubPr>
                            <m:e>
                              <m:r>
                                <m:rPr>
                                  <m:sty m:val="p"/>
                                </m:rPr>
                                <a:rPr lang="en-US" sz="1100" b="0">
                                  <a:latin typeface="Cambria Math" panose="02040503050406030204" pitchFamily="18" charset="0"/>
                                </a:rPr>
                                <m:t>α</m:t>
                              </m:r>
                            </m:e>
                            <m:sub>
                              <m:f>
                                <m:fPr>
                                  <m:type m:val="lin"/>
                                  <m:ctrlPr>
                                    <a:rPr lang="en-US" sz="1100" b="0" i="1">
                                      <a:latin typeface="Cambria Math" panose="02040503050406030204" pitchFamily="18" charset="0"/>
                                    </a:rPr>
                                  </m:ctrlPr>
                                </m:fPr>
                                <m:num>
                                  <m:r>
                                    <a:rPr lang="en-US" sz="1100" b="0" i="1">
                                      <a:latin typeface="Cambria Math" panose="02040503050406030204" pitchFamily="18" charset="0"/>
                                    </a:rPr>
                                    <m:t>𝑅</m:t>
                                  </m:r>
                                </m:num>
                                <m:den>
                                  <m:r>
                                    <a:rPr lang="en-US" sz="1100" b="0" i="1">
                                      <a:latin typeface="Cambria Math" panose="02040503050406030204" pitchFamily="18" charset="0"/>
                                    </a:rPr>
                                    <m:t>𝑃</m:t>
                                  </m:r>
                                </m:den>
                              </m:f>
                              <m:r>
                                <a:rPr lang="en-US" sz="1100" b="0" i="1">
                                  <a:latin typeface="Cambria Math" panose="02040503050406030204" pitchFamily="18" charset="0"/>
                                </a:rPr>
                                <m:t>, ∞</m:t>
                              </m:r>
                            </m:sub>
                          </m:sSub>
                          <m:r>
                            <a:rPr lang="en-US" sz="1100" b="0" i="1">
                              <a:latin typeface="Cambria Math" panose="02040503050406030204" pitchFamily="18" charset="0"/>
                            </a:rPr>
                            <m:t>+</m:t>
                          </m:r>
                          <m:d>
                            <m:dPr>
                              <m:ctrlPr>
                                <a:rPr lang="en-US" sz="1100" b="0" i="1">
                                  <a:latin typeface="Cambria Math" panose="02040503050406030204" pitchFamily="18" charset="0"/>
                                </a:rPr>
                              </m:ctrlPr>
                            </m:dPr>
                            <m:e>
                              <m:sSub>
                                <m:sSubPr>
                                  <m:ctrlPr>
                                    <a:rPr lang="en-US" sz="1100" b="0" i="1">
                                      <a:latin typeface="Cambria Math" panose="02040503050406030204" pitchFamily="18" charset="0"/>
                                    </a:rPr>
                                  </m:ctrlPr>
                                </m:sSubPr>
                                <m:e>
                                  <m:r>
                                    <m:rPr>
                                      <m:sty m:val="p"/>
                                    </m:rPr>
                                    <a:rPr lang="en-US" sz="1100" b="0">
                                      <a:latin typeface="Cambria Math" panose="02040503050406030204" pitchFamily="18" charset="0"/>
                                    </a:rPr>
                                    <m:t>α</m:t>
                                  </m:r>
                                </m:e>
                                <m:sub>
                                  <m:f>
                                    <m:fPr>
                                      <m:type m:val="lin"/>
                                      <m:ctrlPr>
                                        <a:rPr lang="en-US" sz="1100" b="0" i="1">
                                          <a:latin typeface="Cambria Math" panose="02040503050406030204" pitchFamily="18" charset="0"/>
                                        </a:rPr>
                                      </m:ctrlPr>
                                    </m:fPr>
                                    <m:num>
                                      <m:r>
                                        <a:rPr lang="en-US" sz="1100" b="0" i="1">
                                          <a:latin typeface="Cambria Math" panose="02040503050406030204" pitchFamily="18" charset="0"/>
                                        </a:rPr>
                                        <m:t>𝑅</m:t>
                                      </m:r>
                                    </m:num>
                                    <m:den>
                                      <m:r>
                                        <a:rPr lang="en-US" sz="1100" b="0" i="1">
                                          <a:latin typeface="Cambria Math" panose="02040503050406030204" pitchFamily="18" charset="0"/>
                                        </a:rPr>
                                        <m:t>𝑃</m:t>
                                      </m:r>
                                    </m:den>
                                  </m:f>
                                  <m:r>
                                    <a:rPr lang="en-US" sz="1100" b="0" i="1">
                                      <a:latin typeface="Cambria Math" panose="02040503050406030204" pitchFamily="18" charset="0"/>
                                    </a:rPr>
                                    <m:t>, 0</m:t>
                                  </m:r>
                                </m:sub>
                              </m:sSub>
                              <m:r>
                                <a:rPr lang="en-US" sz="1100" b="0" i="1">
                                  <a:latin typeface="Cambria Math" panose="02040503050406030204" pitchFamily="18" charset="0"/>
                                </a:rPr>
                                <m:t>−</m:t>
                              </m:r>
                              <m:sSub>
                                <m:sSubPr>
                                  <m:ctrlPr>
                                    <a:rPr lang="en-US" sz="1100" b="0" i="1">
                                      <a:latin typeface="Cambria Math" panose="02040503050406030204" pitchFamily="18" charset="0"/>
                                    </a:rPr>
                                  </m:ctrlPr>
                                </m:sSubPr>
                                <m:e>
                                  <m:r>
                                    <m:rPr>
                                      <m:sty m:val="p"/>
                                    </m:rPr>
                                    <a:rPr lang="en-US" sz="1100" b="0">
                                      <a:latin typeface="Cambria Math" panose="02040503050406030204" pitchFamily="18" charset="0"/>
                                    </a:rPr>
                                    <m:t>α</m:t>
                                  </m:r>
                                </m:e>
                                <m:sub>
                                  <m:f>
                                    <m:fPr>
                                      <m:type m:val="lin"/>
                                      <m:ctrlPr>
                                        <a:rPr lang="en-US" sz="1100" b="0" i="1">
                                          <a:latin typeface="Cambria Math" panose="02040503050406030204" pitchFamily="18" charset="0"/>
                                        </a:rPr>
                                      </m:ctrlPr>
                                    </m:fPr>
                                    <m:num>
                                      <m:r>
                                        <a:rPr lang="en-US" sz="1100" b="0" i="1">
                                          <a:latin typeface="Cambria Math" panose="02040503050406030204" pitchFamily="18" charset="0"/>
                                        </a:rPr>
                                        <m:t>𝑅</m:t>
                                      </m:r>
                                    </m:num>
                                    <m:den>
                                      <m:r>
                                        <a:rPr lang="en-US" sz="1100" b="0" i="1">
                                          <a:latin typeface="Cambria Math" panose="02040503050406030204" pitchFamily="18" charset="0"/>
                                        </a:rPr>
                                        <m:t>𝑃</m:t>
                                      </m:r>
                                    </m:den>
                                  </m:f>
                                  <m:r>
                                    <a:rPr lang="en-US" sz="1100" b="0" i="1">
                                      <a:latin typeface="Cambria Math" panose="02040503050406030204" pitchFamily="18" charset="0"/>
                                    </a:rPr>
                                    <m:t>, ∞</m:t>
                                  </m:r>
                                </m:sub>
                              </m:sSub>
                            </m:e>
                          </m:d>
                          <m:sSup>
                            <m:sSupPr>
                              <m:ctrlPr>
                                <a:rPr lang="en-US" sz="1100" b="0" i="1">
                                  <a:latin typeface="Cambria Math" panose="02040503050406030204" pitchFamily="18" charset="0"/>
                                </a:rPr>
                              </m:ctrlPr>
                            </m:sSupPr>
                            <m:e>
                              <m:r>
                                <a:rPr lang="en-US" sz="1100" b="0" i="1">
                                  <a:latin typeface="Cambria Math" panose="02040503050406030204" pitchFamily="18" charset="0"/>
                                </a:rPr>
                                <m:t>𝑒</m:t>
                              </m:r>
                            </m:e>
                            <m:sup>
                              <m:r>
                                <a:rPr lang="en-US" sz="1100" b="0" i="1">
                                  <a:latin typeface="Cambria Math" panose="02040503050406030204" pitchFamily="18" charset="0"/>
                                </a:rPr>
                                <m:t>−</m:t>
                              </m:r>
                              <m:sSub>
                                <m:sSubPr>
                                  <m:ctrlPr>
                                    <a:rPr lang="en-US" sz="1100" b="0" i="1">
                                      <a:latin typeface="Cambria Math" panose="02040503050406030204" pitchFamily="18" charset="0"/>
                                    </a:rPr>
                                  </m:ctrlPr>
                                </m:sSubPr>
                                <m:e>
                                  <m:r>
                                    <a:rPr lang="en-US" sz="1100" b="0" i="1">
                                      <a:latin typeface="Cambria Math" panose="02040503050406030204" pitchFamily="18" charset="0"/>
                                    </a:rPr>
                                    <m:t>𝛽</m:t>
                                  </m:r>
                                </m:e>
                                <m:sub>
                                  <m:f>
                                    <m:fPr>
                                      <m:type m:val="lin"/>
                                      <m:ctrlPr>
                                        <a:rPr lang="en-US" sz="1100" b="0" i="1">
                                          <a:latin typeface="Cambria Math" panose="02040503050406030204" pitchFamily="18" charset="0"/>
                                        </a:rPr>
                                      </m:ctrlPr>
                                    </m:fPr>
                                    <m:num>
                                      <m:r>
                                        <a:rPr lang="en-US" sz="1100" b="0" i="1">
                                          <a:latin typeface="Cambria Math" panose="02040503050406030204" pitchFamily="18" charset="0"/>
                                        </a:rPr>
                                        <m:t>𝑅</m:t>
                                      </m:r>
                                    </m:num>
                                    <m:den>
                                      <m:r>
                                        <a:rPr lang="en-US" sz="1100" b="0" i="1">
                                          <a:latin typeface="Cambria Math" panose="02040503050406030204" pitchFamily="18" charset="0"/>
                                        </a:rPr>
                                        <m:t>𝑃</m:t>
                                      </m:r>
                                    </m:den>
                                  </m:f>
                                </m:sub>
                              </m:sSub>
                              <m:d>
                                <m:dPr>
                                  <m:ctrlPr>
                                    <a:rPr lang="en-US" sz="1100" b="0" i="1">
                                      <a:latin typeface="Cambria Math" panose="02040503050406030204" pitchFamily="18" charset="0"/>
                                    </a:rPr>
                                  </m:ctrlPr>
                                </m:dPr>
                                <m:e>
                                  <m:r>
                                    <a:rPr lang="en-US" sz="1100" b="0" i="1">
                                      <a:latin typeface="Cambria Math" panose="02040503050406030204" pitchFamily="18" charset="0"/>
                                    </a:rPr>
                                    <m:t>𝑡</m:t>
                                  </m:r>
                                </m:e>
                              </m:d>
                              <m:r>
                                <a:rPr lang="en-US" sz="1100" b="0" i="1">
                                  <a:latin typeface="Cambria Math" panose="02040503050406030204" pitchFamily="18" charset="0"/>
                                </a:rPr>
                                <m:t>𝑡</m:t>
                              </m:r>
                            </m:sup>
                          </m:sSup>
                        </m:e>
                      </m:d>
                    </m:oMath>
                  </m:oMathPara>
                </a14:m>
                <a:endParaRPr lang="en-US" sz="1100" b="0" dirty="0"/>
              </a:p>
              <a:p>
                <a:pPr>
                  <a:lnSpc>
                    <a:spcPct val="150000"/>
                  </a:lnSpc>
                </a:pPr>
                <a14:m>
                  <m:oMathPara xmlns:m="http://schemas.openxmlformats.org/officeDocument/2006/math">
                    <m:oMathParaPr>
                      <m:jc m:val="centerGroup"/>
                    </m:oMathParaPr>
                    <m:oMath xmlns:m="http://schemas.openxmlformats.org/officeDocument/2006/math">
                      <m:sSub>
                        <m:sSubPr>
                          <m:ctrlPr>
                            <a:rPr lang="en-US" sz="1100" b="0" i="1">
                              <a:latin typeface="Cambria Math" panose="02040503050406030204" pitchFamily="18" charset="0"/>
                            </a:rPr>
                          </m:ctrlPr>
                        </m:sSubPr>
                        <m:e>
                          <m:r>
                            <m:rPr>
                              <m:sty m:val="p"/>
                            </m:rPr>
                            <a:rPr lang="en-US" sz="1100" b="0">
                              <a:latin typeface="Cambria Math" panose="02040503050406030204" pitchFamily="18" charset="0"/>
                            </a:rPr>
                            <m:t>α</m:t>
                          </m:r>
                        </m:e>
                        <m:sub>
                          <m:f>
                            <m:fPr>
                              <m:type m:val="lin"/>
                              <m:ctrlPr>
                                <a:rPr lang="en-US" sz="1100" b="0" i="1">
                                  <a:latin typeface="Cambria Math" panose="02040503050406030204" pitchFamily="18" charset="0"/>
                                </a:rPr>
                              </m:ctrlPr>
                            </m:fPr>
                            <m:num>
                              <m:r>
                                <a:rPr lang="en-US" sz="1100" b="0" i="1">
                                  <a:latin typeface="Cambria Math" panose="02040503050406030204" pitchFamily="18" charset="0"/>
                                </a:rPr>
                                <m:t>𝑅</m:t>
                              </m:r>
                            </m:num>
                            <m:den>
                              <m:r>
                                <a:rPr lang="en-US" sz="1100" b="0" i="1">
                                  <a:latin typeface="Cambria Math" panose="02040503050406030204" pitchFamily="18" charset="0"/>
                                </a:rPr>
                                <m:t>𝑃</m:t>
                              </m:r>
                            </m:den>
                          </m:f>
                          <m:r>
                            <a:rPr lang="en-US" sz="1100" b="0" i="1">
                              <a:latin typeface="Cambria Math" panose="02040503050406030204" pitchFamily="18" charset="0"/>
                            </a:rPr>
                            <m:t>, 0</m:t>
                          </m:r>
                        </m:sub>
                      </m:sSub>
                      <m:r>
                        <a:rPr lang="en-US" sz="1100" b="0" i="1">
                          <a:latin typeface="Cambria Math" panose="02040503050406030204" pitchFamily="18" charset="0"/>
                        </a:rPr>
                        <m:t>=</m:t>
                      </m:r>
                      <m:rad>
                        <m:radPr>
                          <m:degHide m:val="on"/>
                          <m:ctrlPr>
                            <a:rPr lang="en-US" sz="1100" b="0" i="1">
                              <a:latin typeface="Cambria Math" panose="02040503050406030204" pitchFamily="18" charset="0"/>
                            </a:rPr>
                          </m:ctrlPr>
                        </m:radPr>
                        <m:deg/>
                        <m:e>
                          <m:f>
                            <m:fPr>
                              <m:ctrlPr>
                                <a:rPr lang="en-US" sz="1100" b="0" i="1">
                                  <a:latin typeface="Cambria Math" panose="02040503050406030204" pitchFamily="18" charset="0"/>
                                </a:rPr>
                              </m:ctrlPr>
                            </m:fPr>
                            <m:num>
                              <m:r>
                                <a:rPr lang="en-US" sz="1100" b="0" i="1">
                                  <a:latin typeface="Cambria Math" panose="02040503050406030204" pitchFamily="18" charset="0"/>
                                </a:rPr>
                                <m:t>𝑀𝑃𝑜𝑅</m:t>
                              </m:r>
                            </m:num>
                            <m:den>
                              <m:r>
                                <a:rPr lang="en-US" sz="1100" b="0" i="1">
                                  <a:latin typeface="Cambria Math" panose="02040503050406030204" pitchFamily="18" charset="0"/>
                                </a:rPr>
                                <m:t>10 </m:t>
                              </m:r>
                              <m:r>
                                <a:rPr lang="en-US" sz="1100" b="0" i="1">
                                  <a:latin typeface="Cambria Math" panose="02040503050406030204" pitchFamily="18" charset="0"/>
                                </a:rPr>
                                <m:t>𝐵𝐷</m:t>
                              </m:r>
                            </m:den>
                          </m:f>
                        </m:e>
                      </m:rad>
                      <m:r>
                        <a:rPr lang="en-US" sz="1100" b="0" i="1">
                          <a:latin typeface="Cambria Math" panose="02040503050406030204" pitchFamily="18" charset="0"/>
                        </a:rPr>
                        <m:t>×</m:t>
                      </m:r>
                      <m:f>
                        <m:fPr>
                          <m:ctrlPr>
                            <a:rPr lang="en-US" sz="1100" b="0" i="1">
                              <a:latin typeface="Cambria Math" panose="02040503050406030204" pitchFamily="18" charset="0"/>
                            </a:rPr>
                          </m:ctrlPr>
                        </m:fPr>
                        <m:num>
                          <m:sSub>
                            <m:sSubPr>
                              <m:ctrlPr>
                                <a:rPr lang="en-US" sz="1100" b="0" i="1">
                                  <a:latin typeface="Cambria Math" panose="02040503050406030204" pitchFamily="18" charset="0"/>
                                </a:rPr>
                              </m:ctrlPr>
                            </m:sSubPr>
                            <m:e>
                              <m:r>
                                <a:rPr lang="en-US" sz="1100" b="0" i="1">
                                  <a:latin typeface="Cambria Math" panose="02040503050406030204" pitchFamily="18" charset="0"/>
                                </a:rPr>
                                <m:t>𝐼𝑀𝑅</m:t>
                              </m:r>
                            </m:e>
                            <m:sub>
                              <m:f>
                                <m:fPr>
                                  <m:type m:val="lin"/>
                                  <m:ctrlPr>
                                    <a:rPr lang="en-US" sz="1100" b="0" i="1">
                                      <a:latin typeface="Cambria Math" panose="02040503050406030204" pitchFamily="18" charset="0"/>
                                    </a:rPr>
                                  </m:ctrlPr>
                                </m:fPr>
                                <m:num>
                                  <m:r>
                                    <a:rPr lang="en-US" sz="1100" b="0" i="1">
                                      <a:latin typeface="Cambria Math" panose="02040503050406030204" pitchFamily="18" charset="0"/>
                                    </a:rPr>
                                    <m:t>𝑅</m:t>
                                  </m:r>
                                </m:num>
                                <m:den>
                                  <m:r>
                                    <a:rPr lang="en-US" sz="1100" b="0" i="1">
                                      <a:latin typeface="Cambria Math" panose="02040503050406030204" pitchFamily="18" charset="0"/>
                                    </a:rPr>
                                    <m:t>𝑃</m:t>
                                  </m:r>
                                </m:den>
                              </m:f>
                              <m:r>
                                <a:rPr lang="en-US" sz="1100" b="0" i="1">
                                  <a:latin typeface="Cambria Math" panose="02040503050406030204" pitchFamily="18" charset="0"/>
                                </a:rPr>
                                <m:t>, </m:t>
                              </m:r>
                              <m:r>
                                <a:rPr lang="en-US" sz="1100" b="0" i="1">
                                  <a:latin typeface="Cambria Math" panose="02040503050406030204" pitchFamily="18" charset="0"/>
                                </a:rPr>
                                <m:t>𝑆𝐼𝑀𝑀</m:t>
                              </m:r>
                            </m:sub>
                          </m:sSub>
                          <m:d>
                            <m:dPr>
                              <m:ctrlPr>
                                <a:rPr lang="en-US" sz="1100" b="0" i="1">
                                  <a:latin typeface="Cambria Math" panose="02040503050406030204" pitchFamily="18" charset="0"/>
                                </a:rPr>
                              </m:ctrlPr>
                            </m:dPr>
                            <m:e>
                              <m:r>
                                <a:rPr lang="en-US" sz="1100" b="0" i="1">
                                  <a:latin typeface="Cambria Math" panose="02040503050406030204" pitchFamily="18" charset="0"/>
                                </a:rPr>
                                <m:t>𝑡</m:t>
                              </m:r>
                              <m:r>
                                <a:rPr lang="en-US" sz="1100" b="0" i="1">
                                  <a:latin typeface="Cambria Math" panose="02040503050406030204" pitchFamily="18" charset="0"/>
                                </a:rPr>
                                <m:t>=0</m:t>
                              </m:r>
                            </m:e>
                          </m:d>
                        </m:num>
                        <m:den>
                          <m:r>
                            <a:rPr lang="en-US" sz="1100" b="0" i="1">
                              <a:latin typeface="Cambria Math" panose="02040503050406030204" pitchFamily="18" charset="0"/>
                            </a:rPr>
                            <m:t>𝑞</m:t>
                          </m:r>
                          <m:d>
                            <m:dPr>
                              <m:ctrlPr>
                                <a:rPr lang="en-US" sz="1100" b="0" i="1">
                                  <a:latin typeface="Cambria Math" panose="02040503050406030204" pitchFamily="18" charset="0"/>
                                </a:rPr>
                              </m:ctrlPr>
                            </m:dPr>
                            <m:e>
                              <m:f>
                                <m:fPr>
                                  <m:type m:val="lin"/>
                                  <m:ctrlPr>
                                    <a:rPr lang="en-US" sz="1100" b="0" i="1">
                                      <a:latin typeface="Cambria Math" panose="02040503050406030204" pitchFamily="18" charset="0"/>
                                    </a:rPr>
                                  </m:ctrlPr>
                                </m:fPr>
                                <m:num>
                                  <m:r>
                                    <a:rPr lang="en-US" sz="1100" b="0" i="1">
                                      <a:latin typeface="Cambria Math" panose="02040503050406030204" pitchFamily="18" charset="0"/>
                                    </a:rPr>
                                    <m:t>0.99</m:t>
                                  </m:r>
                                </m:num>
                                <m:den>
                                  <m:r>
                                    <a:rPr lang="en-US" sz="1100" b="0" i="1">
                                      <a:latin typeface="Cambria Math" panose="02040503050406030204" pitchFamily="18" charset="0"/>
                                    </a:rPr>
                                    <m:t>0.01</m:t>
                                  </m:r>
                                </m:den>
                              </m:f>
                              <m:r>
                                <a:rPr lang="en-US" sz="1100" b="0" i="1">
                                  <a:latin typeface="Cambria Math" panose="02040503050406030204" pitchFamily="18" charset="0"/>
                                </a:rPr>
                                <m:t>, ∆</m:t>
                              </m:r>
                              <m:r>
                                <a:rPr lang="en-US" sz="1100" b="0" i="1">
                                  <a:latin typeface="Cambria Math" panose="02040503050406030204" pitchFamily="18" charset="0"/>
                                </a:rPr>
                                <m:t>𝑀𝑇𝑀</m:t>
                              </m:r>
                              <m:d>
                                <m:dPr>
                                  <m:ctrlPr>
                                    <a:rPr lang="en-US" sz="1100" b="0" i="1">
                                      <a:latin typeface="Cambria Math" panose="02040503050406030204" pitchFamily="18" charset="0"/>
                                    </a:rPr>
                                  </m:ctrlPr>
                                </m:dPr>
                                <m:e>
                                  <m:r>
                                    <a:rPr lang="en-US" sz="1100" b="0" i="1">
                                      <a:latin typeface="Cambria Math" panose="02040503050406030204" pitchFamily="18" charset="0"/>
                                    </a:rPr>
                                    <m:t>0, </m:t>
                                  </m:r>
                                  <m:r>
                                    <a:rPr lang="en-US" sz="1100" b="0" i="1">
                                      <a:latin typeface="Cambria Math" panose="02040503050406030204" pitchFamily="18" charset="0"/>
                                    </a:rPr>
                                    <m:t>𝑀𝑃𝑜𝑅</m:t>
                                  </m:r>
                                </m:e>
                              </m:d>
                            </m:e>
                          </m:d>
                        </m:den>
                      </m:f>
                    </m:oMath>
                  </m:oMathPara>
                </a14:m>
                <a:endParaRPr lang="en-US" sz="1100" b="0" dirty="0"/>
              </a:p>
              <a:p>
                <a:pPr>
                  <a:lnSpc>
                    <a:spcPct val="150000"/>
                  </a:lnSpc>
                </a:pPr>
                <a:endParaRPr lang="en-US" sz="1100" b="0" dirty="0"/>
              </a:p>
              <a:p>
                <a:pPr marL="407988" lvl="3" indent="0">
                  <a:lnSpc>
                    <a:spcPct val="150000"/>
                  </a:lnSpc>
                  <a:buNone/>
                </a:pPr>
                <a:r>
                  <a:rPr lang="en-US" sz="1100" b="0" dirty="0"/>
                  <a:t>include scaling functions to calibrate the calculated DIM to the observed</a:t>
                </a:r>
              </a:p>
              <a:p>
                <a:pPr>
                  <a:lnSpc>
                    <a:spcPct val="150000"/>
                  </a:lnSpc>
                </a:pPr>
                <a14:m>
                  <m:oMathPara xmlns:m="http://schemas.openxmlformats.org/officeDocument/2006/math">
                    <m:oMathParaPr>
                      <m:jc m:val="centerGroup"/>
                    </m:oMathParaPr>
                    <m:oMath xmlns:m="http://schemas.openxmlformats.org/officeDocument/2006/math">
                      <m:r>
                        <a:rPr lang="en-US" sz="1100" b="0" i="1">
                          <a:latin typeface="Cambria Math" panose="02040503050406030204" pitchFamily="18" charset="0"/>
                        </a:rPr>
                        <m:t>𝑡</m:t>
                      </m:r>
                      <m:r>
                        <a:rPr lang="en-US" sz="1100" b="0" i="1">
                          <a:latin typeface="Cambria Math" panose="02040503050406030204" pitchFamily="18" charset="0"/>
                        </a:rPr>
                        <m:t>=0</m:t>
                      </m:r>
                    </m:oMath>
                  </m:oMathPara>
                </a14:m>
                <a:endParaRPr lang="en-US" sz="1100" b="0" dirty="0"/>
              </a:p>
              <a:p>
                <a:pPr marL="407988" lvl="3" indent="0">
                  <a:lnSpc>
                    <a:spcPct val="150000"/>
                  </a:lnSpc>
                  <a:buNone/>
                </a:pPr>
                <a:r>
                  <a:rPr lang="en-US" sz="1100" b="0" dirty="0"/>
                  <a:t>IMR.</a:t>
                </a:r>
              </a:p>
              <a:p>
                <a:pPr lvl="3">
                  <a:lnSpc>
                    <a:spcPct val="150000"/>
                  </a:lnSpc>
                  <a:buFont typeface="Wingdings" panose="05000000000000000000" pitchFamily="2" charset="2"/>
                  <a:buChar char="q"/>
                </a:pPr>
                <a:r>
                  <a:rPr lang="en-US" sz="1100" b="0" dirty="0"/>
                  <a:t>The performance of the model is therefore dependent on the robustness of this calibration at future points in time.</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727"/>
                </a:stretch>
              </a:blipFill>
            </p:spPr>
            <p:txBody>
              <a:bodyPr/>
              <a:lstStyle/>
              <a:p>
                <a:r>
                  <a:rPr lang="en-US">
                    <a:noFill/>
                  </a:rPr>
                  <a:t> </a:t>
                </a:r>
              </a:p>
            </p:txBody>
          </p:sp>
        </mc:Fallback>
      </mc:AlternateContent>
    </p:spTree>
    <p:extLst>
      <p:ext uri="{BB962C8B-B14F-4D97-AF65-F5344CB8AC3E}">
        <p14:creationId xmlns:p14="http://schemas.microsoft.com/office/powerpoint/2010/main" val="623210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Back-testing the IMRD for MVA and LCR/NSFR - 7</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RFE Models used for </a:t>
                </a:r>
                <a14:m>
                  <m:oMath xmlns:m="http://schemas.openxmlformats.org/officeDocument/2006/math">
                    <m:acc>
                      <m:accPr>
                        <m:chr m:val="⃗"/>
                        <m:ctrlPr>
                          <a:rPr lang="en-US" i="1" u="sng">
                            <a:latin typeface="Cambria Math" panose="02040503050406030204" pitchFamily="18" charset="0"/>
                          </a:rPr>
                        </m:ctrlPr>
                      </m:accPr>
                      <m:e>
                        <m:r>
                          <a:rPr lang="en-US" i="1" u="sng">
                            <a:latin typeface="Cambria Math" panose="02040503050406030204" pitchFamily="18" charset="0"/>
                          </a:rPr>
                          <m:t>𝑟</m:t>
                        </m:r>
                      </m:e>
                    </m:acc>
                  </m:oMath>
                </a14:m>
                <a:r>
                  <a:rPr lang="en-US" dirty="0"/>
                  <a:t>:</a:t>
                </a:r>
                <a:r>
                  <a:rPr lang="en-US" b="0" dirty="0">
                    <a:latin typeface="+mn-lt"/>
                  </a:rPr>
                  <a:t> The models ultimately determine the probability of a given IMR scenario.</a:t>
                </a:r>
              </a:p>
              <a:p>
                <a:pPr marL="530225" lvl="1" indent="-285750">
                  <a:lnSpc>
                    <a:spcPct val="150000"/>
                  </a:lnSpc>
                  <a:buFont typeface="Wingdings" panose="05000000000000000000" pitchFamily="2" charset="2"/>
                  <a:buChar char="v"/>
                </a:pPr>
                <a:r>
                  <a:rPr lang="en-US" b="0" dirty="0">
                    <a:latin typeface="+mn-lt"/>
                  </a:rPr>
                  <a:t>It may so happen that the mapping functions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𝑓</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oMath>
                </a14:m>
                <a:r>
                  <a:rPr lang="en-US" b="0" dirty="0">
                    <a:latin typeface="+mn-lt"/>
                  </a:rPr>
                  <a:t> are accurate but the probabilities for the underlying scenarios for </a:t>
                </a:r>
                <a14:m>
                  <m:oMath xmlns:m="http://schemas.openxmlformats.org/officeDocument/2006/math">
                    <m:acc>
                      <m:accPr>
                        <m:chr m:val="⃗"/>
                        <m:ctrlPr>
                          <a:rPr lang="en-US" b="0" i="1">
                            <a:latin typeface="Cambria Math" panose="02040503050406030204" pitchFamily="18" charset="0"/>
                          </a:rPr>
                        </m:ctrlPr>
                      </m:accPr>
                      <m:e>
                        <m:r>
                          <a:rPr lang="en-US" b="0" i="1">
                            <a:latin typeface="Cambria Math" panose="02040503050406030204" pitchFamily="18" charset="0"/>
                          </a:rPr>
                          <m:t>𝑟</m:t>
                        </m:r>
                      </m:e>
                    </m:acc>
                  </m:oMath>
                </a14:m>
                <a:r>
                  <a:rPr lang="en-US" b="0" dirty="0">
                    <a:latin typeface="+mn-lt"/>
                  </a:rPr>
                  <a:t> are misstated, and, hence, cause back-testing failures.</a:t>
                </a:r>
              </a:p>
              <a:p>
                <a:pPr marL="285750" lvl="0" indent="-285750">
                  <a:lnSpc>
                    <a:spcPct val="150000"/>
                  </a:lnSpc>
                  <a:buFont typeface="Wingdings" panose="05000000000000000000" pitchFamily="2" charset="2"/>
                  <a:buChar char="v"/>
                </a:pPr>
                <a:r>
                  <a:rPr lang="en-US" u="sng" dirty="0"/>
                  <a:t>Differential Impact of Back-testing Criterion</a:t>
                </a:r>
                <a:r>
                  <a:rPr lang="en-US" dirty="0"/>
                  <a:t>:</a:t>
                </a:r>
                <a:r>
                  <a:rPr lang="en-US" b="0" dirty="0">
                    <a:latin typeface="+mn-lt"/>
                  </a:rPr>
                  <a:t> Note that</a:t>
                </a:r>
              </a:p>
              <a:p>
                <a:pPr lvl="2">
                  <a:lnSpc>
                    <a:spcPct val="150000"/>
                  </a:lnSpc>
                  <a:buFont typeface="Wingdings" panose="05000000000000000000" pitchFamily="2" charset="2"/>
                  <a:buChar char="q"/>
                </a:pPr>
                <a:r>
                  <a:rPr lang="en-US" dirty="0"/>
                  <a:t>The choice of </a:t>
                </a:r>
                <a14:m>
                  <m:oMath xmlns:m="http://schemas.openxmlformats.org/officeDocument/2006/math">
                    <m:acc>
                      <m:accPr>
                        <m:chr m:val="⃗"/>
                        <m:ctrlPr>
                          <a:rPr lang="en-US" i="1">
                            <a:latin typeface="Cambria Math" panose="02040503050406030204" pitchFamily="18" charset="0"/>
                          </a:rPr>
                        </m:ctrlPr>
                      </m:accPr>
                      <m:e>
                        <m:r>
                          <a:rPr lang="en-US" b="0" i="1">
                            <a:latin typeface="Cambria Math" panose="02040503050406030204" pitchFamily="18" charset="0"/>
                          </a:rPr>
                          <m:t>𝑟</m:t>
                        </m:r>
                      </m:e>
                    </m:acc>
                  </m:oMath>
                </a14:m>
                <a:r>
                  <a:rPr lang="en-US" dirty="0"/>
                  <a:t>, and</a:t>
                </a:r>
              </a:p>
              <a:p>
                <a:pPr lvl="2">
                  <a:lnSpc>
                    <a:spcPct val="150000"/>
                  </a:lnSpc>
                  <a:buFont typeface="Wingdings" panose="05000000000000000000" pitchFamily="2" charset="2"/>
                  <a:buChar char="q"/>
                </a:pPr>
                <a:r>
                  <a:rPr lang="en-US" dirty="0"/>
                  <a:t>The mapping</a:t>
                </a:r>
              </a:p>
              <a:p>
                <a:pPr>
                  <a:lnSpc>
                    <a:spcPct val="150000"/>
                  </a:lnSpc>
                </a:pPr>
                <a:endParaRPr lang="en-US" b="0" dirty="0">
                  <a:latin typeface="+mn-lt"/>
                </a:endParaRPr>
              </a:p>
              <a:p>
                <a:pPr>
                  <a:lnSpc>
                    <a:spcPct val="150000"/>
                  </a:lnSpc>
                </a:pPr>
                <a14:m>
                  <m:oMathPara xmlns:m="http://schemas.openxmlformats.org/officeDocument/2006/math">
                    <m:oMathParaPr>
                      <m:jc m:val="centerGroup"/>
                    </m:oMathParaPr>
                    <m:oMath xmlns:m="http://schemas.openxmlformats.org/officeDocument/2006/math">
                      <m:acc>
                        <m:accPr>
                          <m:chr m:val="⃗"/>
                          <m:ctrlPr>
                            <a:rPr lang="en-US" b="0" i="1">
                              <a:latin typeface="Cambria Math" panose="02040503050406030204" pitchFamily="18" charset="0"/>
                            </a:rPr>
                          </m:ctrlPr>
                        </m:accPr>
                        <m:e>
                          <m:r>
                            <a:rPr lang="en-US" b="0" i="1">
                              <a:latin typeface="Cambria Math" panose="02040503050406030204" pitchFamily="18" charset="0"/>
                            </a:rPr>
                            <m:t>𝑟</m:t>
                          </m:r>
                        </m:e>
                      </m:acc>
                      <m:r>
                        <a:rPr lang="en-US" b="0" i="1">
                          <a:latin typeface="Cambria Math" panose="02040503050406030204" pitchFamily="18" charset="0"/>
                        </a:rPr>
                        <m:t>→</m:t>
                      </m:r>
                      <m:r>
                        <a:rPr lang="en-US" b="0" i="1">
                          <a:latin typeface="Cambria Math" panose="02040503050406030204" pitchFamily="18" charset="0"/>
                        </a:rPr>
                        <m:t>𝐼𝑀𝑅</m:t>
                      </m:r>
                    </m:oMath>
                  </m:oMathPara>
                </a14:m>
                <a:endParaRPr lang="en-US" b="0" dirty="0">
                  <a:latin typeface="+mn-lt"/>
                </a:endParaRPr>
              </a:p>
              <a:p>
                <a:pPr>
                  <a:lnSpc>
                    <a:spcPct val="150000"/>
                  </a:lnSpc>
                </a:pPr>
                <a:endParaRPr lang="en-US" b="0" dirty="0">
                  <a:latin typeface="+mn-lt"/>
                </a:endParaRPr>
              </a:p>
              <a:p>
                <a:pPr marL="387350" lvl="3" indent="0">
                  <a:lnSpc>
                    <a:spcPct val="150000"/>
                  </a:lnSpc>
                  <a:buNone/>
                </a:pPr>
                <a:r>
                  <a:rPr lang="en-US" b="0" dirty="0">
                    <a:latin typeface="+mn-lt"/>
                  </a:rPr>
                  <a:t>are also relevant to the back-testing methodology discussed earlier in this chapter.</a:t>
                </a:r>
              </a:p>
              <a:p>
                <a:pPr marL="417512" lvl="2" indent="-171450">
                  <a:lnSpc>
                    <a:spcPct val="150000"/>
                  </a:lnSpc>
                  <a:buFont typeface="Wingdings" panose="05000000000000000000" pitchFamily="2" charset="2"/>
                  <a:buChar char="q"/>
                </a:pPr>
                <a:r>
                  <a:rPr lang="en-US" b="0" dirty="0">
                    <a:latin typeface="+mn-lt"/>
                  </a:rPr>
                  <a:t>RFE models used for </a:t>
                </a:r>
                <a14:m>
                  <m:oMath xmlns:m="http://schemas.openxmlformats.org/officeDocument/2006/math">
                    <m:acc>
                      <m:accPr>
                        <m:chr m:val="⃗"/>
                        <m:ctrlPr>
                          <a:rPr lang="en-US" b="0" i="1">
                            <a:latin typeface="Cambria Math" panose="02040503050406030204" pitchFamily="18" charset="0"/>
                          </a:rPr>
                        </m:ctrlPr>
                      </m:accPr>
                      <m:e>
                        <m:r>
                          <a:rPr lang="en-US" b="0" i="1">
                            <a:latin typeface="Cambria Math" panose="02040503050406030204" pitchFamily="18" charset="0"/>
                          </a:rPr>
                          <m:t>𝑟</m:t>
                        </m:r>
                      </m:e>
                    </m:acc>
                  </m:oMath>
                </a14:m>
                <a:r>
                  <a:rPr lang="en-US" b="0" dirty="0">
                    <a:latin typeface="+mn-lt"/>
                  </a:rPr>
                  <a:t>, however, are particular to this back-testing variance, since it concerns the probability weights of the IMRD.</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r="-364"/>
                </a:stretch>
              </a:blipFill>
            </p:spPr>
            <p:txBody>
              <a:bodyPr/>
              <a:lstStyle/>
              <a:p>
                <a:r>
                  <a:rPr lang="en-US">
                    <a:noFill/>
                  </a:rPr>
                  <a:t> </a:t>
                </a:r>
              </a:p>
            </p:txBody>
          </p:sp>
        </mc:Fallback>
      </mc:AlternateContent>
    </p:spTree>
    <p:extLst>
      <p:ext uri="{BB962C8B-B14F-4D97-AF65-F5344CB8AC3E}">
        <p14:creationId xmlns:p14="http://schemas.microsoft.com/office/powerpoint/2010/main" val="4028445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Initial Margin Back-testing Framework Conclusions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Framework to Develop/Back-test DIM</a:t>
                </a:r>
                <a:r>
                  <a:rPr lang="en-US" dirty="0"/>
                  <a:t>:</a:t>
                </a:r>
                <a:r>
                  <a:rPr lang="en-US" b="0" dirty="0"/>
                  <a:t> This chapter has presented a complete framework to back-test and develop DIM models.</a:t>
                </a:r>
              </a:p>
              <a:p>
                <a:pPr marL="530225" lvl="1" indent="-285750">
                  <a:lnSpc>
                    <a:spcPct val="150000"/>
                  </a:lnSpc>
                  <a:buFont typeface="Wingdings" panose="05000000000000000000" pitchFamily="2" charset="2"/>
                  <a:buChar char="q"/>
                </a:pPr>
                <a:r>
                  <a:rPr lang="en-US" b="0" dirty="0"/>
                  <a:t>The focus has been on B-IMR and SIMM, and the chapter has shown how to obtain forward-looking IM’s from the simulated exposure paths using simple aggregation methods.</a:t>
                </a:r>
              </a:p>
              <a:p>
                <a:pPr marL="285750" lvl="0" indent="-285750">
                  <a:lnSpc>
                    <a:spcPct val="150000"/>
                  </a:lnSpc>
                  <a:buFont typeface="Wingdings" panose="05000000000000000000" pitchFamily="2" charset="2"/>
                  <a:buChar char="v"/>
                </a:pPr>
                <a:r>
                  <a:rPr lang="en-US" u="sng" dirty="0"/>
                  <a:t>Applicability of the Proposed Model</a:t>
                </a:r>
                <a:r>
                  <a:rPr lang="en-US" dirty="0"/>
                  <a:t>:</a:t>
                </a:r>
                <a:r>
                  <a:rPr lang="en-US" b="0" dirty="0">
                    <a:latin typeface="+mn-lt"/>
                  </a:rPr>
                  <a:t> The proposed model is suitable for both XVA pricing and capital exposure calculations; the haircut functions in</a:t>
                </a:r>
              </a:p>
              <a:p>
                <a:pPr>
                  <a:lnSpc>
                    <a:spcPct val="150000"/>
                  </a:lnSpc>
                </a:pPr>
                <a:br>
                  <a:rPr lang="en-US" b="0" dirty="0">
                    <a:latin typeface="+mn-lt"/>
                  </a:rPr>
                </a:br>
                <a14:m>
                  <m:oMathPara xmlns:m="http://schemas.openxmlformats.org/officeDocument/2006/math">
                    <m:oMathParaPr>
                      <m:jc m:val="centerGroup"/>
                    </m:oMathParaPr>
                    <m:oMath xmlns:m="http://schemas.openxmlformats.org/officeDocument/2006/math">
                      <m:sSub>
                        <m:sSubPr>
                          <m:ctrlPr>
                            <a:rPr lang="en-US" b="0" i="1">
                              <a:latin typeface="Cambria Math" panose="02040503050406030204" pitchFamily="18" charset="0"/>
                            </a:rPr>
                          </m:ctrlPr>
                        </m:sSubPr>
                        <m:e>
                          <m:r>
                            <m:rPr>
                              <m:sty m:val="p"/>
                            </m:rPr>
                            <a:rPr lang="en-US" b="0">
                              <a:latin typeface="Cambria Math" panose="02040503050406030204" pitchFamily="18" charset="0"/>
                            </a:rPr>
                            <m:t>α</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m:t>
                      </m:r>
                      <m:d>
                        <m:dPr>
                          <m:begChr m:val="["/>
                          <m:endChr m:val="]"/>
                          <m:ctrlPr>
                            <a:rPr lang="en-US" b="0" i="1">
                              <a:latin typeface="Cambria Math" panose="02040503050406030204" pitchFamily="18" charset="0"/>
                            </a:rPr>
                          </m:ctrlPr>
                        </m:dPr>
                        <m:e>
                          <m:r>
                            <a:rPr lang="en-US" b="0" i="1">
                              <a:latin typeface="Cambria Math" panose="02040503050406030204" pitchFamily="18" charset="0"/>
                            </a:rPr>
                            <m:t>1−</m:t>
                          </m:r>
                          <m:sSub>
                            <m:sSubPr>
                              <m:ctrlPr>
                                <a:rPr lang="en-US" b="0" i="1">
                                  <a:latin typeface="Cambria Math" panose="02040503050406030204" pitchFamily="18" charset="0"/>
                                </a:rPr>
                              </m:ctrlPr>
                            </m:sSubPr>
                            <m:e>
                              <m:r>
                                <a:rPr lang="en-US" b="0" i="1">
                                  <a:latin typeface="Cambria Math" panose="02040503050406030204" pitchFamily="18" charset="0"/>
                                </a:rPr>
                                <m:t>h</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𝑡</m:t>
                              </m:r>
                            </m:e>
                          </m:d>
                        </m:e>
                      </m:d>
                      <m:r>
                        <a:rPr lang="en-US" b="0" i="1">
                          <a:latin typeface="Cambria Math" panose="02040503050406030204" pitchFamily="18" charset="0"/>
                        </a:rPr>
                        <m:t>×</m:t>
                      </m:r>
                      <m:rad>
                        <m:radPr>
                          <m:degHide m:val="on"/>
                          <m:ctrlPr>
                            <a:rPr lang="en-US" b="0" i="1">
                              <a:latin typeface="Cambria Math" panose="02040503050406030204" pitchFamily="18" charset="0"/>
                            </a:rPr>
                          </m:ctrlPr>
                        </m:radPr>
                        <m:deg/>
                        <m:e>
                          <m:f>
                            <m:fPr>
                              <m:ctrlPr>
                                <a:rPr lang="en-US" b="0" i="1">
                                  <a:latin typeface="Cambria Math" panose="02040503050406030204" pitchFamily="18" charset="0"/>
                                </a:rPr>
                              </m:ctrlPr>
                            </m:fPr>
                            <m:num>
                              <m:r>
                                <a:rPr lang="en-US" b="0" i="1">
                                  <a:latin typeface="Cambria Math" panose="02040503050406030204" pitchFamily="18" charset="0"/>
                                </a:rPr>
                                <m:t>10 </m:t>
                              </m:r>
                              <m:r>
                                <a:rPr lang="en-US" b="0" i="1">
                                  <a:latin typeface="Cambria Math" panose="02040503050406030204" pitchFamily="18" charset="0"/>
                                </a:rPr>
                                <m:t>𝐵𝐷</m:t>
                              </m:r>
                            </m:num>
                            <m:den>
                              <m:r>
                                <a:rPr lang="en-US" b="0" i="1">
                                  <a:latin typeface="Cambria Math" panose="02040503050406030204" pitchFamily="18" charset="0"/>
                                </a:rPr>
                                <m:t>𝑀𝑃𝑜𝑅</m:t>
                              </m:r>
                            </m:den>
                          </m:f>
                        </m:e>
                      </m:rad>
                      <m:r>
                        <a:rPr lang="en-US" b="0" i="1">
                          <a:latin typeface="Cambria Math" panose="02040503050406030204" pitchFamily="18" charset="0"/>
                        </a:rPr>
                        <m:t>×</m:t>
                      </m:r>
                      <m:d>
                        <m:dPr>
                          <m:begChr m:val="["/>
                          <m:endChr m:val="]"/>
                          <m:ctrlPr>
                            <a:rPr lang="en-US" b="0" i="1">
                              <a:latin typeface="Cambria Math" panose="02040503050406030204" pitchFamily="18" charset="0"/>
                            </a:rPr>
                          </m:ctrlPr>
                        </m:dPr>
                        <m:e>
                          <m:sSub>
                            <m:sSubPr>
                              <m:ctrlPr>
                                <a:rPr lang="en-US" b="0" i="1">
                                  <a:latin typeface="Cambria Math" panose="02040503050406030204" pitchFamily="18" charset="0"/>
                                </a:rPr>
                              </m:ctrlPr>
                            </m:sSubPr>
                            <m:e>
                              <m:r>
                                <m:rPr>
                                  <m:sty m:val="p"/>
                                </m:rPr>
                                <a:rPr lang="en-US" b="0">
                                  <a:latin typeface="Cambria Math" panose="02040503050406030204" pitchFamily="18" charset="0"/>
                                </a:rPr>
                                <m:t>α</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r>
                                <a:rPr lang="en-US" b="0" i="1">
                                  <a:latin typeface="Cambria Math" panose="02040503050406030204" pitchFamily="18" charset="0"/>
                                </a:rPr>
                                <m:t>, ∞</m:t>
                              </m:r>
                            </m:sub>
                          </m:sSub>
                          <m:r>
                            <a:rPr lang="en-US" b="0" i="1">
                              <a:latin typeface="Cambria Math" panose="02040503050406030204" pitchFamily="18" charset="0"/>
                            </a:rPr>
                            <m: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m:rPr>
                                      <m:sty m:val="p"/>
                                    </m:rPr>
                                    <a:rPr lang="en-US" b="0">
                                      <a:latin typeface="Cambria Math" panose="02040503050406030204" pitchFamily="18" charset="0"/>
                                    </a:rPr>
                                    <m:t>α</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r>
                                    <a:rPr lang="en-US" b="0" i="1">
                                      <a:latin typeface="Cambria Math" panose="02040503050406030204" pitchFamily="18" charset="0"/>
                                    </a:rPr>
                                    <m:t>, 0</m:t>
                                  </m:r>
                                </m:sub>
                              </m:sSub>
                              <m:r>
                                <a:rPr lang="en-US" b="0" i="1">
                                  <a:latin typeface="Cambria Math" panose="02040503050406030204" pitchFamily="18" charset="0"/>
                                </a:rPr>
                                <m:t>−</m:t>
                              </m:r>
                              <m:sSub>
                                <m:sSubPr>
                                  <m:ctrlPr>
                                    <a:rPr lang="en-US" b="0" i="1">
                                      <a:latin typeface="Cambria Math" panose="02040503050406030204" pitchFamily="18" charset="0"/>
                                    </a:rPr>
                                  </m:ctrlPr>
                                </m:sSubPr>
                                <m:e>
                                  <m:r>
                                    <m:rPr>
                                      <m:sty m:val="p"/>
                                    </m:rPr>
                                    <a:rPr lang="en-US" b="0">
                                      <a:latin typeface="Cambria Math" panose="02040503050406030204" pitchFamily="18" charset="0"/>
                                    </a:rPr>
                                    <m:t>α</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r>
                                    <a:rPr lang="en-US" b="0" i="1">
                                      <a:latin typeface="Cambria Math" panose="02040503050406030204" pitchFamily="18" charset="0"/>
                                    </a:rPr>
                                    <m:t>, ∞</m:t>
                                  </m:r>
                                </m:sub>
                              </m:sSub>
                            </m:e>
                          </m:d>
                          <m:sSup>
                            <m:sSupPr>
                              <m:ctrlPr>
                                <a:rPr lang="en-US" b="0" i="1">
                                  <a:latin typeface="Cambria Math" panose="02040503050406030204" pitchFamily="18" charset="0"/>
                                </a:rPr>
                              </m:ctrlPr>
                            </m:sSupPr>
                            <m:e>
                              <m:r>
                                <a:rPr lang="en-US" b="0" i="1">
                                  <a:latin typeface="Cambria Math" panose="02040503050406030204" pitchFamily="18" charset="0"/>
                                </a:rPr>
                                <m:t>𝑒</m:t>
                              </m:r>
                            </m:e>
                            <m:sup>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𝛽</m:t>
                                  </m:r>
                                </m:e>
                                <m:sub>
                                  <m:f>
                                    <m:fPr>
                                      <m:type m:val="lin"/>
                                      <m:ctrlPr>
                                        <a:rPr lang="en-US" b="0" i="1">
                                          <a:latin typeface="Cambria Math" panose="02040503050406030204" pitchFamily="18" charset="0"/>
                                        </a:rPr>
                                      </m:ctrlPr>
                                    </m:fPr>
                                    <m:num>
                                      <m:r>
                                        <a:rPr lang="en-US" b="0" i="1">
                                          <a:latin typeface="Cambria Math" panose="02040503050406030204" pitchFamily="18" charset="0"/>
                                        </a:rPr>
                                        <m:t>𝑅</m:t>
                                      </m:r>
                                    </m:num>
                                    <m:den>
                                      <m:r>
                                        <a:rPr lang="en-US" b="0" i="1">
                                          <a:latin typeface="Cambria Math" panose="02040503050406030204" pitchFamily="18" charset="0"/>
                                        </a:rPr>
                                        <m:t>𝑃</m:t>
                                      </m:r>
                                    </m:den>
                                  </m:f>
                                </m:sub>
                              </m:sSub>
                              <m:d>
                                <m:dPr>
                                  <m:ctrlPr>
                                    <a:rPr lang="en-US" b="0" i="1">
                                      <a:latin typeface="Cambria Math" panose="02040503050406030204" pitchFamily="18" charset="0"/>
                                    </a:rPr>
                                  </m:ctrlPr>
                                </m:dPr>
                                <m:e>
                                  <m:r>
                                    <a:rPr lang="en-US" b="0" i="1">
                                      <a:latin typeface="Cambria Math" panose="02040503050406030204" pitchFamily="18" charset="0"/>
                                    </a:rPr>
                                    <m:t>𝑡</m:t>
                                  </m:r>
                                </m:e>
                              </m:d>
                              <m:r>
                                <a:rPr lang="en-US" b="0" i="1">
                                  <a:latin typeface="Cambria Math" panose="02040503050406030204" pitchFamily="18" charset="0"/>
                                </a:rPr>
                                <m:t>𝑡</m:t>
                              </m:r>
                            </m:sup>
                          </m:sSup>
                        </m:e>
                      </m:d>
                    </m:oMath>
                  </m:oMathPara>
                </a14:m>
                <a:endParaRPr lang="en-US" b="0" dirty="0">
                  <a:latin typeface="+mn-lt"/>
                </a:endParaRPr>
              </a:p>
              <a:p>
                <a:pPr>
                  <a:lnSpc>
                    <a:spcPct val="150000"/>
                  </a:lnSpc>
                </a:pPr>
                <a:endParaRPr lang="en-US" b="0" dirty="0">
                  <a:latin typeface="+mn-lt"/>
                </a:endParaRPr>
              </a:p>
              <a:p>
                <a:pPr marL="246062" lvl="2" indent="0">
                  <a:lnSpc>
                    <a:spcPct val="150000"/>
                  </a:lnSpc>
                  <a:buNone/>
                </a:pPr>
                <a:r>
                  <a:rPr lang="en-US" b="0" dirty="0">
                    <a:latin typeface="+mn-lt"/>
                  </a:rPr>
                  <a:t>can be used to either improve the accuracy (pricing) or to ensure the conservatism of the forecast (capital).</a:t>
                </a:r>
              </a:p>
              <a:p>
                <a:pPr marL="285750" lvl="0" indent="-285750">
                  <a:lnSpc>
                    <a:spcPct val="150000"/>
                  </a:lnSpc>
                  <a:buFont typeface="Wingdings" panose="05000000000000000000" pitchFamily="2" charset="2"/>
                  <a:buChar char="v"/>
                </a:pPr>
                <a:r>
                  <a:rPr lang="en-US" u="sng" dirty="0"/>
                  <a:t>CCR Capital using DIM Models</a:t>
                </a:r>
                <a:r>
                  <a:rPr lang="en-US" dirty="0"/>
                  <a:t>:</a:t>
                </a:r>
                <a:r>
                  <a:rPr lang="en-US" b="0" dirty="0">
                    <a:latin typeface="+mn-lt"/>
                  </a:rPr>
                  <a:t> If a financial institution were to compute CCR exposure using internal model methods (IMM), the employment of a DIM could reduce the CCR capital significantly, even after the application of a conservative haircut.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638800"/>
              </a:xfrm>
              <a:blipFill rotWithShape="1">
                <a:blip r:embed="rId2"/>
                <a:stretch>
                  <a:fillRect l="-1164"/>
                </a:stretch>
              </a:blipFill>
            </p:spPr>
            <p:txBody>
              <a:bodyPr/>
              <a:lstStyle/>
              <a:p>
                <a:r>
                  <a:rPr lang="en-US">
                    <a:noFill/>
                  </a:rPr>
                  <a:t> </a:t>
                </a:r>
              </a:p>
            </p:txBody>
          </p:sp>
        </mc:Fallback>
      </mc:AlternateContent>
    </p:spTree>
    <p:extLst>
      <p:ext uri="{BB962C8B-B14F-4D97-AF65-F5344CB8AC3E}">
        <p14:creationId xmlns:p14="http://schemas.microsoft.com/office/powerpoint/2010/main" val="2447271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Initial Margin Back-testing Framework Conclusions - 2</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Over-collateralization inherent in Basel SA-CCR</a:t>
            </a:r>
            <a:r>
              <a:rPr lang="en-US" dirty="0"/>
              <a:t>:</a:t>
            </a:r>
            <a:r>
              <a:rPr lang="en-US" b="0" dirty="0">
                <a:latin typeface="+mn-lt"/>
              </a:rPr>
              <a:t> This should be compared with the regulatory alternative SA-CCR, where the benefits from over-collateralization are largely curbed (Anfuso and Karyampas (2015)).</a:t>
            </a:r>
          </a:p>
          <a:p>
            <a:pPr marL="285750" lvl="0" indent="-285750">
              <a:lnSpc>
                <a:spcPct val="150000"/>
              </a:lnSpc>
              <a:buFont typeface="Wingdings" panose="05000000000000000000" pitchFamily="2" charset="2"/>
              <a:buChar char="v"/>
            </a:pPr>
            <a:r>
              <a:rPr lang="en-US" u="sng" dirty="0"/>
              <a:t>Back-testing Methodology to Estimate Performance</a:t>
            </a:r>
            <a:r>
              <a:rPr lang="en-US" dirty="0"/>
              <a:t>:</a:t>
            </a:r>
            <a:r>
              <a:rPr lang="en-US" b="0" dirty="0"/>
              <a:t> As part of the proposed framework, this chapter introduced a back-testing methodology that is able to measure model performance for different applications of DIM.</a:t>
            </a:r>
          </a:p>
          <a:p>
            <a:pPr marL="285750" indent="-285750">
              <a:lnSpc>
                <a:spcPct val="150000"/>
              </a:lnSpc>
              <a:buFont typeface="Wingdings" panose="05000000000000000000" pitchFamily="2" charset="2"/>
              <a:buChar char="v"/>
            </a:pPr>
            <a:r>
              <a:rPr lang="en-US" u="sng" dirty="0"/>
              <a:t>Agnosticity of DIM to the Underlying IMR</a:t>
            </a:r>
            <a:r>
              <a:rPr lang="en-US" dirty="0"/>
              <a:t>:</a:t>
            </a:r>
            <a:r>
              <a:rPr lang="en-US" b="0" dirty="0"/>
              <a:t> The DIM model and the back-testing methodology presented are agnostic to the underlying IMR algorithm, and they can be applied in other contexts such as CCP IM methodologies.</a:t>
            </a:r>
          </a:p>
          <a:p>
            <a:endParaRPr lang="en-US" b="0" dirty="0">
              <a:latin typeface="+mn-lt"/>
            </a:endParaRPr>
          </a:p>
        </p:txBody>
      </p:sp>
    </p:spTree>
    <p:extLst>
      <p:ext uri="{BB962C8B-B14F-4D97-AF65-F5344CB8AC3E}">
        <p14:creationId xmlns:p14="http://schemas.microsoft.com/office/powerpoint/2010/main" val="346516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References - 1</a:t>
            </a:r>
          </a:p>
          <a:p>
            <a:pPr>
              <a:lnSpc>
                <a:spcPct val="150000"/>
              </a:lnSpc>
            </a:pPr>
            <a:endParaRPr lang="en-US" b="0" dirty="0"/>
          </a:p>
          <a:p>
            <a:pPr marL="285750" lvl="0" indent="-285750">
              <a:lnSpc>
                <a:spcPct val="150000"/>
              </a:lnSpc>
              <a:buFont typeface="Wingdings" panose="05000000000000000000" pitchFamily="2" charset="2"/>
              <a:buChar char="§"/>
            </a:pPr>
            <a:r>
              <a:rPr lang="en-US" dirty="0"/>
              <a:t>Andersen, L., M. Pykhtin, and A. Sokol (2017a): </a:t>
            </a:r>
            <a:r>
              <a:rPr lang="en-US" u="sng" dirty="0">
                <a:hlinkClick r:id="rId2"/>
              </a:rPr>
              <a:t>Re-thinking Margin Period of Risk</a:t>
            </a:r>
            <a:r>
              <a:rPr lang="en-US" dirty="0"/>
              <a:t> eSSRN</a:t>
            </a:r>
          </a:p>
          <a:p>
            <a:pPr marL="285750" lvl="0" indent="-285750">
              <a:lnSpc>
                <a:spcPct val="150000"/>
              </a:lnSpc>
              <a:buFont typeface="Wingdings" panose="05000000000000000000" pitchFamily="2" charset="2"/>
              <a:buChar char="§"/>
            </a:pPr>
            <a:r>
              <a:rPr lang="en-US" dirty="0"/>
              <a:t>Andersen, L., M. Pykhtin, and A. Sokol (2017b): </a:t>
            </a:r>
            <a:r>
              <a:rPr lang="en-US" u="sng" dirty="0">
                <a:hlinkClick r:id="rId3"/>
              </a:rPr>
              <a:t>Credit Exposure in the Presence of Initial Margin</a:t>
            </a:r>
            <a:r>
              <a:rPr lang="en-US" dirty="0"/>
              <a:t> eSSRN</a:t>
            </a:r>
          </a:p>
          <a:p>
            <a:pPr marL="285750" lvl="0" indent="-285750">
              <a:lnSpc>
                <a:spcPct val="150000"/>
              </a:lnSpc>
              <a:buFont typeface="Wingdings" panose="05000000000000000000" pitchFamily="2" charset="2"/>
              <a:buChar char="§"/>
            </a:pPr>
            <a:r>
              <a:rPr lang="en-US" dirty="0"/>
              <a:t>Anfuso, C., D. Aziz, K. Loukopoulos, and P. Giltinan (2017): </a:t>
            </a:r>
            <a:r>
              <a:rPr lang="en-US" u="sng" dirty="0">
                <a:hlinkClick r:id="rId4"/>
              </a:rPr>
              <a:t>A Sound Modeling and Back-testing Framework for Forecasting Initial Margin</a:t>
            </a:r>
            <a:r>
              <a:rPr lang="en-US" dirty="0"/>
              <a:t> eSSRN</a:t>
            </a:r>
          </a:p>
          <a:p>
            <a:pPr marL="285750" lvl="0" indent="-285750">
              <a:lnSpc>
                <a:spcPct val="150000"/>
              </a:lnSpc>
              <a:buFont typeface="Wingdings" panose="05000000000000000000" pitchFamily="2" charset="2"/>
              <a:buChar char="§"/>
            </a:pPr>
            <a:r>
              <a:rPr lang="en-US" dirty="0"/>
              <a:t>Anfuso, C., and D. Karyampas (2015): Capital Flaws </a:t>
            </a:r>
            <a:r>
              <a:rPr lang="en-US" i="1" dirty="0"/>
              <a:t>Risk</a:t>
            </a:r>
            <a:r>
              <a:rPr lang="en-US" dirty="0"/>
              <a:t> 27 (7) 44-47</a:t>
            </a:r>
          </a:p>
          <a:p>
            <a:pPr marL="285750" lvl="0" indent="-285750">
              <a:lnSpc>
                <a:spcPct val="150000"/>
              </a:lnSpc>
              <a:buFont typeface="Wingdings" panose="05000000000000000000" pitchFamily="2" charset="2"/>
              <a:buChar char="§"/>
            </a:pPr>
            <a:r>
              <a:rPr lang="en-US" dirty="0"/>
              <a:t>Anfuso, C., D. Karyampas, and A. Nawroth (2017): </a:t>
            </a:r>
            <a:r>
              <a:rPr lang="en-US" u="sng" dirty="0">
                <a:hlinkClick r:id="rId5"/>
              </a:rPr>
              <a:t>A Sound Basel III Compliant Framework for Back-testing Credit Exposure Models</a:t>
            </a:r>
            <a:r>
              <a:rPr lang="en-US" dirty="0"/>
              <a:t> eSSRN</a:t>
            </a:r>
          </a:p>
          <a:p>
            <a:pPr marL="285750" lvl="0" indent="-285750">
              <a:lnSpc>
                <a:spcPct val="150000"/>
              </a:lnSpc>
              <a:buFont typeface="Wingdings" panose="05000000000000000000" pitchFamily="2" charset="2"/>
              <a:buChar char="§"/>
            </a:pPr>
            <a:r>
              <a:rPr lang="en-US" dirty="0"/>
              <a:t>Basel Committee on Banking Supervision (2013): </a:t>
            </a:r>
            <a:r>
              <a:rPr lang="en-US" u="sng" dirty="0">
                <a:hlinkClick r:id="rId6"/>
              </a:rPr>
              <a:t>Basel III: The Liquidity Coverage Ratio and Liquidity Risk Monitoring Tools</a:t>
            </a:r>
            <a:endParaRPr lang="en-US" dirty="0"/>
          </a:p>
          <a:p>
            <a:pPr marL="285750" lvl="0" indent="-285750">
              <a:lnSpc>
                <a:spcPct val="150000"/>
              </a:lnSpc>
              <a:buFont typeface="Wingdings" panose="05000000000000000000" pitchFamily="2" charset="2"/>
              <a:buChar char="§"/>
            </a:pPr>
            <a:r>
              <a:rPr lang="en-US" dirty="0"/>
              <a:t>Basel Committee on Banking Supervision (2015): </a:t>
            </a:r>
            <a:r>
              <a:rPr lang="en-US" u="sng" dirty="0">
                <a:hlinkClick r:id="rId7"/>
              </a:rPr>
              <a:t>Margin Requirements for Non-centrally Cleared Derivatives</a:t>
            </a:r>
            <a:endParaRPr lang="en-US" dirty="0"/>
          </a:p>
          <a:p>
            <a:pPr marL="285750" lvl="0" indent="-285750">
              <a:lnSpc>
                <a:spcPct val="150000"/>
              </a:lnSpc>
              <a:buFont typeface="Wingdings" panose="05000000000000000000" pitchFamily="2" charset="2"/>
              <a:buChar char="§"/>
            </a:pPr>
            <a:r>
              <a:rPr lang="en-US" dirty="0"/>
              <a:t>Diebold, F. X., T. A. Gunther, and A. S. Tay (1998): Evaluating Density Forecasts with Applications to Financial Risk Management </a:t>
            </a:r>
            <a:r>
              <a:rPr lang="en-US" i="1" dirty="0"/>
              <a:t>International Economic Review</a:t>
            </a:r>
            <a:r>
              <a:rPr lang="en-US" dirty="0"/>
              <a:t> 39 (4) 863-883</a:t>
            </a:r>
          </a:p>
          <a:p>
            <a:pPr marL="285750" lvl="0" indent="-285750">
              <a:lnSpc>
                <a:spcPct val="150000"/>
              </a:lnSpc>
              <a:buFont typeface="Wingdings" panose="05000000000000000000" pitchFamily="2" charset="2"/>
              <a:buChar char="§"/>
            </a:pPr>
            <a:r>
              <a:rPr lang="en-US" dirty="0"/>
              <a:t>Green, A. D., and C. Kenyon (2015): </a:t>
            </a:r>
            <a:r>
              <a:rPr lang="en-US" u="sng" dirty="0">
                <a:hlinkClick r:id="rId8"/>
              </a:rPr>
              <a:t>MVA by Replication and Regression</a:t>
            </a:r>
            <a:r>
              <a:rPr lang="en-US" dirty="0"/>
              <a:t> arXiV</a:t>
            </a:r>
          </a:p>
        </p:txBody>
      </p:sp>
    </p:spTree>
    <p:extLst>
      <p:ext uri="{BB962C8B-B14F-4D97-AF65-F5344CB8AC3E}">
        <p14:creationId xmlns:p14="http://schemas.microsoft.com/office/powerpoint/2010/main" val="773238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p:sp>
        <p:nvSpPr>
          <p:cNvPr id="10" name="Text Placeholder 9"/>
          <p:cNvSpPr>
            <a:spLocks noGrp="1"/>
          </p:cNvSpPr>
          <p:nvPr>
            <p:ph type="body" sz="quarter" idx="15"/>
          </p:nvPr>
        </p:nvSpPr>
        <p:spPr>
          <a:xfrm>
            <a:off x="304800" y="1066800"/>
            <a:ext cx="8382000" cy="5638800"/>
          </a:xfrm>
        </p:spPr>
        <p:txBody>
          <a:bodyPr/>
          <a:lstStyle/>
          <a:p>
            <a:pPr algn="ctr">
              <a:lnSpc>
                <a:spcPct val="150000"/>
              </a:lnSpc>
            </a:pPr>
            <a:r>
              <a:rPr lang="en-US" sz="1600" dirty="0"/>
              <a:t>References - 2</a:t>
            </a:r>
          </a:p>
          <a:p>
            <a:pPr lvl="0">
              <a:lnSpc>
                <a:spcPct val="150000"/>
              </a:lnSpc>
            </a:pPr>
            <a:endParaRPr lang="en-US" dirty="0"/>
          </a:p>
          <a:p>
            <a:pPr marL="285750" lvl="0" indent="-285750">
              <a:lnSpc>
                <a:spcPct val="150000"/>
              </a:lnSpc>
              <a:buFont typeface="Wingdings" panose="05000000000000000000" pitchFamily="2" charset="2"/>
              <a:buChar char="§"/>
            </a:pPr>
            <a:r>
              <a:rPr lang="en-US" dirty="0"/>
              <a:t>Green, A. D., and C. Kenyon (2015): </a:t>
            </a:r>
            <a:r>
              <a:rPr lang="en-US" u="sng" dirty="0">
                <a:hlinkClick r:id="rId2"/>
              </a:rPr>
              <a:t>MVA by Replication and Regression</a:t>
            </a:r>
            <a:r>
              <a:rPr lang="en-US" dirty="0"/>
              <a:t> arXiV</a:t>
            </a:r>
          </a:p>
          <a:p>
            <a:pPr marL="285750" lvl="0" indent="-285750">
              <a:lnSpc>
                <a:spcPct val="150000"/>
              </a:lnSpc>
              <a:buFont typeface="Wingdings" panose="05000000000000000000" pitchFamily="2" charset="2"/>
              <a:buChar char="§"/>
            </a:pPr>
            <a:r>
              <a:rPr lang="en-US" dirty="0"/>
              <a:t>International Swaps and Derivatives Association (2016): </a:t>
            </a:r>
            <a:r>
              <a:rPr lang="en-US" u="sng" dirty="0">
                <a:hlinkClick r:id="rId3"/>
              </a:rPr>
              <a:t>ISDA SIMM Methodology</a:t>
            </a:r>
            <a:endParaRPr lang="en-US" dirty="0"/>
          </a:p>
          <a:p>
            <a:pPr marL="285750" lvl="0" indent="-285750">
              <a:lnSpc>
                <a:spcPct val="150000"/>
              </a:lnSpc>
              <a:buFont typeface="Wingdings" panose="05000000000000000000" pitchFamily="2" charset="2"/>
              <a:buChar char="§"/>
            </a:pPr>
            <a:r>
              <a:rPr lang="en-US" dirty="0"/>
              <a:t>Jackson, L. (2013): Hedge Back-testing for Model Validation </a:t>
            </a:r>
            <a:r>
              <a:rPr lang="en-US" i="1" dirty="0"/>
              <a:t>Risk</a:t>
            </a:r>
            <a:r>
              <a:rPr lang="en-US" dirty="0"/>
              <a:t> 25 (9) 64-67</a:t>
            </a:r>
          </a:p>
          <a:p>
            <a:pPr marL="285750" lvl="0" indent="-285750">
              <a:lnSpc>
                <a:spcPct val="150000"/>
              </a:lnSpc>
              <a:buFont typeface="Wingdings" panose="05000000000000000000" pitchFamily="2" charset="2"/>
              <a:buChar char="§"/>
            </a:pPr>
            <a:r>
              <a:rPr lang="en-US" dirty="0"/>
              <a:t>Longstaff, F., and E. Schwartz (2001): Valuing American Options by Simulation: A Simple Least-Squares Approach </a:t>
            </a:r>
            <a:r>
              <a:rPr lang="en-US" i="1" dirty="0"/>
              <a:t>Review of Financial Studies</a:t>
            </a:r>
            <a:r>
              <a:rPr lang="en-US" dirty="0"/>
              <a:t> 14 (1) 113-147</a:t>
            </a:r>
          </a:p>
        </p:txBody>
      </p:sp>
    </p:spTree>
    <p:extLst>
      <p:ext uri="{BB962C8B-B14F-4D97-AF65-F5344CB8AC3E}">
        <p14:creationId xmlns:p14="http://schemas.microsoft.com/office/powerpoint/2010/main" val="3846061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486400"/>
              </a:xfrm>
            </p:spPr>
            <p:txBody>
              <a:bodyPr/>
              <a:lstStyle/>
              <a:p>
                <a:pPr algn="ctr">
                  <a:lnSpc>
                    <a:spcPct val="150000"/>
                  </a:lnSpc>
                </a:pPr>
                <a:r>
                  <a:rPr lang="en-US" sz="1600" dirty="0"/>
                  <a:t>How to Construct a DIM Model - 1</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Applications of the DIM Model</a:t>
                </a:r>
                <a:r>
                  <a:rPr lang="en-US" dirty="0"/>
                  <a:t>:</a:t>
                </a:r>
                <a:r>
                  <a:rPr lang="en-US" b="0" dirty="0">
                    <a:latin typeface="+mn-lt"/>
                  </a:rPr>
                  <a:t> A DIM model can be used for various purposes.</a:t>
                </a:r>
              </a:p>
              <a:p>
                <a:pPr marL="530225" lvl="1" indent="-285750">
                  <a:lnSpc>
                    <a:spcPct val="150000"/>
                  </a:lnSpc>
                  <a:buFont typeface="Wingdings" panose="05000000000000000000" pitchFamily="2" charset="2"/>
                  <a:buChar char="q"/>
                </a:pPr>
                <a:r>
                  <a:rPr lang="en-US" b="0" dirty="0">
                    <a:latin typeface="+mn-lt"/>
                  </a:rPr>
                  <a:t>In the computation of the counter-party credit risk (CCR), capital exposure, or credit valuation adjustment (CVA), the DIM model should forecast, in a path-by-path basis, the amount of posted and received IM at any revaluation point.</a:t>
                </a:r>
              </a:p>
              <a:p>
                <a:pPr marL="285750" lvl="0" indent="-285750">
                  <a:lnSpc>
                    <a:spcPct val="150000"/>
                  </a:lnSpc>
                  <a:buFont typeface="Wingdings" panose="05000000000000000000" pitchFamily="2" charset="2"/>
                  <a:buChar char="v"/>
                </a:pPr>
                <a:r>
                  <a:rPr lang="en-US" u="sng" dirty="0"/>
                  <a:t>Path Specific IMR Estimation</a:t>
                </a:r>
                <a:r>
                  <a:rPr lang="en-US" dirty="0"/>
                  <a:t>:</a:t>
                </a:r>
                <a:r>
                  <a:rPr lang="en-US" b="0" dirty="0">
                    <a:latin typeface="+mn-lt"/>
                  </a:rPr>
                  <a:t> For this specific application, the key ability of the model is to associate a realistic IMR to any simulated market scenario based on a mapping that makes use of a set of characteristics of the path.</a:t>
                </a:r>
              </a:p>
              <a:p>
                <a:pPr marL="285750" lvl="0" indent="-285750">
                  <a:lnSpc>
                    <a:spcPct val="150000"/>
                  </a:lnSpc>
                  <a:buFont typeface="Wingdings" panose="05000000000000000000" pitchFamily="2" charset="2"/>
                  <a:buChar char="v"/>
                </a:pPr>
                <a:r>
                  <a:rPr lang="en-US" u="sng" dirty="0"/>
                  <a:t>RFE Dependence on the DIM</a:t>
                </a:r>
                <a:r>
                  <a:rPr lang="en-US" dirty="0"/>
                  <a:t>:</a:t>
                </a:r>
                <a:r>
                  <a:rPr lang="en-US" b="0" dirty="0">
                    <a:latin typeface="+mn-lt"/>
                  </a:rPr>
                  <a:t> The DIM model is </a:t>
                </a:r>
                <a:r>
                  <a:rPr lang="en-US" b="0" i="1" dirty="0">
                    <a:latin typeface="+mn-lt"/>
                  </a:rPr>
                  <a:t>a priori</a:t>
                </a:r>
                <a:r>
                  <a:rPr lang="en-US" b="0" dirty="0">
                    <a:latin typeface="+mn-lt"/>
                  </a:rPr>
                  <a:t> agnostic to the underlying risk factor evolution (RFE) models to generate the exposure paths (as shall be seen, dependencies may arise, if for example, the DIM is computed on the same paths that are generated for the exposure).</a:t>
                </a:r>
              </a:p>
              <a:p>
                <a:pPr marL="285750" indent="-285750">
                  <a:lnSpc>
                    <a:spcPct val="150000"/>
                  </a:lnSpc>
                  <a:buFont typeface="Wingdings" panose="05000000000000000000" pitchFamily="2" charset="2"/>
                  <a:buChar char="v"/>
                </a:pPr>
                <a:r>
                  <a:rPr lang="en-US" u="sng" dirty="0"/>
                  <a:t>Cross-Probability Measure IMR Distribution</a:t>
                </a:r>
                <a:r>
                  <a:rPr lang="en-US" dirty="0"/>
                  <a:t>:</a:t>
                </a:r>
                <a:r>
                  <a:rPr lang="en-US" b="0" dirty="0">
                    <a:latin typeface="+mn-lt"/>
                  </a:rPr>
                  <a:t> It is a different story if the goal is to predict the IMR distribution (IMRD) at future horizons, either in the real-world </a:t>
                </a:r>
                <a14:m>
                  <m:oMath xmlns:m="http://schemas.openxmlformats.org/officeDocument/2006/math">
                    <m:r>
                      <a:rPr lang="en-US" b="0" i="1">
                        <a:latin typeface="Cambria Math"/>
                      </a:rPr>
                      <m:t>𝑃</m:t>
                    </m:r>
                  </m:oMath>
                </a14:m>
                <a:r>
                  <a:rPr lang="en-US" b="0" dirty="0">
                    <a:latin typeface="+mn-lt"/>
                  </a:rPr>
                  <a:t> or the market-implied </a:t>
                </a:r>
                <a14:m>
                  <m:oMath xmlns:m="http://schemas.openxmlformats.org/officeDocument/2006/math">
                    <m:r>
                      <a:rPr lang="en-US" b="0" i="1">
                        <a:latin typeface="Cambria Math"/>
                      </a:rPr>
                      <m:t>𝑄</m:t>
                    </m:r>
                  </m:oMath>
                </a14:m>
                <a:r>
                  <a:rPr lang="en-US" b="0" dirty="0">
                    <a:latin typeface="+mn-lt"/>
                  </a:rPr>
                  <a:t> measures.</a:t>
                </a:r>
              </a:p>
              <a:p>
                <a:pPr marL="285750" indent="-285750">
                  <a:lnSpc>
                    <a:spcPct val="150000"/>
                  </a:lnSpc>
                  <a:buFont typeface="Wingdings" panose="05000000000000000000" pitchFamily="2" charset="2"/>
                  <a:buChar char="v"/>
                </a:pPr>
                <a:r>
                  <a:rPr lang="en-US" u="sng" dirty="0"/>
                  <a:t>IMRD Dependence on the RFE</a:t>
                </a:r>
                <a:r>
                  <a:rPr lang="en-US" dirty="0"/>
                  <a:t>:</a:t>
                </a:r>
                <a:r>
                  <a:rPr lang="en-US" b="0" dirty="0">
                    <a:latin typeface="+mn-lt"/>
                  </a:rPr>
                  <a:t> In this context, the key feature of the model is to associate the right probability weight with a given IMR scenario; hence the forecast IMRD also becomes a measure of the accuracy if the IMRD models (which ultimately determine the likelihood of different market scenarios).</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486400"/>
              </a:xfrm>
              <a:blipFill rotWithShape="1">
                <a:blip r:embed="rId2"/>
                <a:stretch>
                  <a:fillRect l="-1164" r="-1382"/>
                </a:stretch>
              </a:blipFill>
            </p:spPr>
            <p:txBody>
              <a:bodyPr/>
              <a:lstStyle/>
              <a:p>
                <a:r>
                  <a:rPr lang="en-US">
                    <a:noFill/>
                  </a:rPr>
                  <a:t> </a:t>
                </a:r>
              </a:p>
            </p:txBody>
          </p:sp>
        </mc:Fallback>
      </mc:AlternateContent>
    </p:spTree>
    <p:extLst>
      <p:ext uri="{BB962C8B-B14F-4D97-AF65-F5344CB8AC3E}">
        <p14:creationId xmlns:p14="http://schemas.microsoft.com/office/powerpoint/2010/main" val="198097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486400"/>
              </a:xfrm>
            </p:spPr>
            <p:txBody>
              <a:bodyPr/>
              <a:lstStyle/>
              <a:p>
                <a:pPr algn="ctr">
                  <a:lnSpc>
                    <a:spcPct val="150000"/>
                  </a:lnSpc>
                </a:pPr>
                <a:r>
                  <a:rPr lang="en-US" sz="1600" dirty="0"/>
                  <a:t>How to Construct a DIM Model - 2</a:t>
                </a:r>
              </a:p>
              <a:p>
                <a:pPr>
                  <a:lnSpc>
                    <a:spcPct val="150000"/>
                  </a:lnSpc>
                </a:pPr>
                <a:endParaRPr lang="en-US" b="0" dirty="0"/>
              </a:p>
              <a:p>
                <a:pPr marL="285750" lvl="0" indent="-285750">
                  <a:lnSpc>
                    <a:spcPct val="150000"/>
                  </a:lnSpc>
                  <a:buFont typeface="Wingdings" panose="05000000000000000000" pitchFamily="2" charset="2"/>
                  <a:buChar char="v"/>
                </a:pPr>
                <a14:m>
                  <m:oMath xmlns:m="http://schemas.openxmlformats.org/officeDocument/2006/math">
                    <m:r>
                      <a:rPr lang="en-US" i="1" u="sng">
                        <a:latin typeface="Cambria Math"/>
                      </a:rPr>
                      <m:t>𝑃</m:t>
                    </m:r>
                  </m:oMath>
                </a14:m>
                <a:r>
                  <a:rPr lang="en-US" u="sng" dirty="0"/>
                  <a:t> vs.</a:t>
                </a:r>
                <a14:m>
                  <m:oMath xmlns:m="http://schemas.openxmlformats.org/officeDocument/2006/math">
                    <m:r>
                      <a:rPr lang="en-US" i="1" u="sng">
                        <a:latin typeface="Cambria Math"/>
                      </a:rPr>
                      <m:t> </m:t>
                    </m:r>
                    <m:r>
                      <a:rPr lang="en-US" i="1" u="sng">
                        <a:latin typeface="Cambria Math"/>
                      </a:rPr>
                      <m:t>𝑄</m:t>
                    </m:r>
                  </m:oMath>
                </a14:m>
                <a:r>
                  <a:rPr lang="en-US" u="sng" dirty="0"/>
                  <a:t> Measure IMRD</a:t>
                </a:r>
                <a:r>
                  <a:rPr lang="en-US" dirty="0"/>
                  <a:t>:</a:t>
                </a:r>
                <a:r>
                  <a:rPr lang="en-US" b="0" dirty="0">
                    <a:latin typeface="+mn-lt"/>
                  </a:rPr>
                  <a:t> The distinction between the two cases will become clear later on, in the discussion of how to assess model performance.</a:t>
                </a:r>
              </a:p>
              <a:p>
                <a:pPr marL="285750" lvl="0" indent="-285750">
                  <a:lnSpc>
                    <a:spcPct val="150000"/>
                  </a:lnSpc>
                  <a:buFont typeface="Wingdings" panose="05000000000000000000" pitchFamily="2" charset="2"/>
                  <a:buChar char="v"/>
                </a:pPr>
                <a:r>
                  <a:rPr lang="en-US" u="sng" dirty="0"/>
                  <a:t>ISDA SIMM BCBS IOSCO IM</a:t>
                </a:r>
                <a:r>
                  <a:rPr lang="en-US" dirty="0"/>
                  <a:t>:</a:t>
                </a:r>
                <a:r>
                  <a:rPr lang="en-US" b="0" dirty="0">
                    <a:latin typeface="+mn-lt"/>
                  </a:rPr>
                  <a:t> The remainder of this chapter considers the BCBS-IOSCO IM as a case study.</a:t>
                </a:r>
              </a:p>
              <a:p>
                <a:pPr marL="530225" lvl="1" indent="-285750">
                  <a:lnSpc>
                    <a:spcPct val="150000"/>
                  </a:lnSpc>
                  <a:buFont typeface="Wingdings" panose="05000000000000000000" pitchFamily="2" charset="2"/>
                  <a:buChar char="q"/>
                </a:pPr>
                <a:r>
                  <a:rPr lang="en-US" b="0" dirty="0">
                    <a:latin typeface="+mn-lt"/>
                  </a:rPr>
                  <a:t>For the B-IMR, the current industry proposal is the International Swaps and Derivatives Association Standard Initial Margin Model (SIMM) – a static aggregation methodology to compute the IMR based on first-order delta-vega trade sensitivities (International Swaps and Derivatives Association (2016)).</a:t>
                </a:r>
              </a:p>
              <a:p>
                <a:pPr marL="285750" lvl="0" indent="-285750">
                  <a:lnSpc>
                    <a:spcPct val="150000"/>
                  </a:lnSpc>
                  <a:buFont typeface="Wingdings" panose="05000000000000000000" pitchFamily="2" charset="2"/>
                  <a:buChar char="v"/>
                </a:pPr>
                <a:r>
                  <a:rPr lang="en-US" u="sng" dirty="0"/>
                  <a:t>Challenges with SIMM Monte Carlo</a:t>
                </a:r>
                <a:r>
                  <a:rPr lang="en-US" dirty="0"/>
                  <a:t>:</a:t>
                </a:r>
                <a:r>
                  <a:rPr lang="en-US" b="0" dirty="0">
                    <a:latin typeface="+mn-lt"/>
                  </a:rPr>
                  <a:t> The exact replication of SIMM in a capital exposure or an XVA Monte Carlo framework requires in-simulation portfolio sensitivities to a large set of underlying risk factors, which is very challenging in most production implementations.</a:t>
                </a:r>
              </a:p>
              <a:p>
                <a:pPr marL="285750" indent="-285750">
                  <a:lnSpc>
                    <a:spcPct val="150000"/>
                  </a:lnSpc>
                  <a:buFont typeface="Wingdings" panose="05000000000000000000" pitchFamily="2" charset="2"/>
                  <a:buChar char="v"/>
                </a:pPr>
                <a:r>
                  <a:rPr lang="en-US" u="sng" dirty="0"/>
                  <a:t>Andersen-Pykhtin-Sokol IM Proposal</a:t>
                </a:r>
                <a:r>
                  <a:rPr lang="en-US" dirty="0"/>
                  <a:t>:</a:t>
                </a:r>
                <a:r>
                  <a:rPr lang="en-US" b="0" dirty="0">
                    <a:latin typeface="+mn-lt"/>
                  </a:rPr>
                  <a:t> Since the exposure simulation provides the portfolio mark-to-market (MTM) on the default (time </a:t>
                </a:r>
                <a14:m>
                  <m:oMath xmlns:m="http://schemas.openxmlformats.org/officeDocument/2006/math">
                    <m:r>
                      <a:rPr lang="en-US" b="0" i="1">
                        <a:latin typeface="Cambria Math"/>
                      </a:rPr>
                      <m:t>𝑡</m:t>
                    </m:r>
                  </m:oMath>
                </a14:m>
                <a:r>
                  <a:rPr lang="en-US" b="0" dirty="0">
                    <a:latin typeface="+mn-lt"/>
                  </a:rPr>
                  <a:t>) and closeout (time </a:t>
                </a:r>
                <a14:m>
                  <m:oMath xmlns:m="http://schemas.openxmlformats.org/officeDocument/2006/math">
                    <m:r>
                      <a:rPr lang="en-US" b="0" i="1">
                        <a:latin typeface="Cambria Math"/>
                      </a:rPr>
                      <m:t>𝑡</m:t>
                    </m:r>
                    <m:r>
                      <a:rPr lang="en-US" b="0" i="1">
                        <a:latin typeface="Cambria Math"/>
                      </a:rPr>
                      <m:t>+</m:t>
                    </m:r>
                    <m:r>
                      <a:rPr lang="en-US" b="0" i="1">
                        <a:latin typeface="Cambria Math"/>
                      </a:rPr>
                      <m:t>𝑀𝑃𝑜𝑅</m:t>
                    </m:r>
                  </m:oMath>
                </a14:m>
                <a:r>
                  <a:rPr lang="en-US" b="0" dirty="0">
                    <a:latin typeface="+mn-lt"/>
                  </a:rPr>
                  <a:t>, where </a:t>
                </a:r>
                <a14:m>
                  <m:oMath xmlns:m="http://schemas.openxmlformats.org/officeDocument/2006/math">
                    <m:r>
                      <a:rPr lang="en-US" b="0" i="1">
                        <a:latin typeface="Cambria Math"/>
                      </a:rPr>
                      <m:t>𝑀𝑃𝑜𝑅</m:t>
                    </m:r>
                  </m:oMath>
                </a14:m>
                <a:r>
                  <a:rPr lang="en-US" b="0" dirty="0">
                    <a:latin typeface="+mn-lt"/>
                  </a:rPr>
                  <a:t> is the </a:t>
                </a:r>
                <a:r>
                  <a:rPr lang="en-US" b="0" i="1" dirty="0">
                    <a:latin typeface="+mn-lt"/>
                  </a:rPr>
                  <a:t>margin period of risk</a:t>
                </a:r>
                <a:r>
                  <a:rPr lang="en-US" b="0" dirty="0">
                    <a:latin typeface="+mn-lt"/>
                  </a:rPr>
                  <a:t>) grids, Andersen, Pykhtin, and Sokol (2017b) have proposed using this information to infer path-wise the size of any percentile of the local </a:t>
                </a:r>
                <a14:m>
                  <m:oMath xmlns:m="http://schemas.openxmlformats.org/officeDocument/2006/math">
                    <m:r>
                      <a:rPr lang="en-US" b="0" i="1">
                        <a:latin typeface="Cambria Math"/>
                      </a:rPr>
                      <m:t>∆</m:t>
                    </m:r>
                    <m:r>
                      <a:rPr lang="en-US" b="0" i="1">
                        <a:latin typeface="Cambria Math"/>
                      </a:rPr>
                      <m:t>𝑀𝑇𝑀</m:t>
                    </m:r>
                    <m:d>
                      <m:dPr>
                        <m:ctrlPr>
                          <a:rPr lang="en-US" b="0" i="1">
                            <a:latin typeface="Cambria Math" panose="02040503050406030204" pitchFamily="18" charset="0"/>
                          </a:rPr>
                        </m:ctrlPr>
                      </m:dPr>
                      <m:e>
                        <m:r>
                          <a:rPr lang="en-US" b="0" i="1">
                            <a:latin typeface="Cambria Math"/>
                          </a:rPr>
                          <m:t>𝑡</m:t>
                        </m:r>
                        <m:r>
                          <a:rPr lang="en-US" b="0" i="1">
                            <a:latin typeface="Cambria Math"/>
                          </a:rPr>
                          <m:t>, </m:t>
                        </m:r>
                        <m:r>
                          <a:rPr lang="en-US" b="0" i="1">
                            <a:latin typeface="Cambria Math"/>
                          </a:rPr>
                          <m:t>𝑡</m:t>
                        </m:r>
                        <m:r>
                          <a:rPr lang="en-US" b="0" i="1">
                            <a:latin typeface="Cambria Math"/>
                          </a:rPr>
                          <m:t>+</m:t>
                        </m:r>
                        <m:r>
                          <a:rPr lang="en-US" b="0" i="1">
                            <a:latin typeface="Cambria Math"/>
                          </a:rPr>
                          <m:t>𝑀𝑃𝑜𝑅</m:t>
                        </m:r>
                        <m:r>
                          <a:rPr lang="en-US" b="0" i="1">
                            <a:latin typeface="Cambria Math"/>
                          </a:rPr>
                          <m:t>, </m:t>
                        </m:r>
                        <m:sSub>
                          <m:sSubPr>
                            <m:ctrlPr>
                              <a:rPr lang="en-US" b="0" i="1">
                                <a:latin typeface="Cambria Math" panose="02040503050406030204" pitchFamily="18" charset="0"/>
                              </a:rPr>
                            </m:ctrlPr>
                          </m:sSubPr>
                          <m:e>
                            <m:r>
                              <a:rPr lang="en-US" b="0" i="1">
                                <a:latin typeface="Cambria Math"/>
                              </a:rPr>
                              <m:t>𝑃𝑎𝑡h</m:t>
                            </m:r>
                          </m:e>
                          <m:sub>
                            <m:r>
                              <a:rPr lang="en-US" b="0" i="1">
                                <a:latin typeface="Cambria Math"/>
                              </a:rPr>
                              <m:t>𝑖</m:t>
                            </m:r>
                          </m:sub>
                        </m:sSub>
                      </m:e>
                    </m:d>
                  </m:oMath>
                </a14:m>
                <a:r>
                  <a:rPr lang="en-US" b="0" dirty="0">
                    <a:latin typeface="+mn-lt"/>
                  </a:rPr>
                  <a:t> distribution, based on a regression that uses the simulated portfolio </a:t>
                </a:r>
                <a14:m>
                  <m:oMath xmlns:m="http://schemas.openxmlformats.org/officeDocument/2006/math">
                    <m:r>
                      <a:rPr lang="en-US" b="0" i="1">
                        <a:latin typeface="Cambria Math"/>
                      </a:rPr>
                      <m:t>𝑀𝑇𝑀</m:t>
                    </m:r>
                    <m:d>
                      <m:dPr>
                        <m:ctrlPr>
                          <a:rPr lang="en-US" b="0" i="1">
                            <a:latin typeface="Cambria Math" panose="02040503050406030204" pitchFamily="18" charset="0"/>
                          </a:rPr>
                        </m:ctrlPr>
                      </m:dPr>
                      <m:e>
                        <m:r>
                          <a:rPr lang="en-US" b="0" i="1">
                            <a:latin typeface="Cambria Math"/>
                          </a:rPr>
                          <m:t>𝑡</m:t>
                        </m:r>
                      </m:e>
                    </m:d>
                  </m:oMath>
                </a14:m>
                <a:r>
                  <a:rPr lang="en-US" b="0" dirty="0">
                    <a:latin typeface="+mn-lt"/>
                  </a:rPr>
                  <a:t> as a regression variable.</a:t>
                </a:r>
              </a:p>
              <a:p>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486400"/>
              </a:xfrm>
              <a:blipFill rotWithShape="1">
                <a:blip r:embed="rId2"/>
                <a:stretch>
                  <a:fillRect l="-1164" r="-1309"/>
                </a:stretch>
              </a:blipFill>
            </p:spPr>
            <p:txBody>
              <a:bodyPr/>
              <a:lstStyle/>
              <a:p>
                <a:r>
                  <a:rPr lang="en-US">
                    <a:noFill/>
                  </a:rPr>
                  <a:t> </a:t>
                </a:r>
              </a:p>
            </p:txBody>
          </p:sp>
        </mc:Fallback>
      </mc:AlternateContent>
    </p:spTree>
    <p:extLst>
      <p:ext uri="{BB962C8B-B14F-4D97-AF65-F5344CB8AC3E}">
        <p14:creationId xmlns:p14="http://schemas.microsoft.com/office/powerpoint/2010/main" val="1174033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486400"/>
              </a:xfrm>
            </p:spPr>
            <p:txBody>
              <a:bodyPr/>
              <a:lstStyle/>
              <a:p>
                <a:pPr algn="ctr">
                  <a:lnSpc>
                    <a:spcPct val="150000"/>
                  </a:lnSpc>
                </a:pPr>
                <a:r>
                  <a:rPr lang="en-US" sz="1600" dirty="0"/>
                  <a:t>How to Construct a DIM Model - 3</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Andersen-Pykhtin-Sokol Proposal Assumptions</a:t>
                </a:r>
                <a:r>
                  <a:rPr lang="en-US" dirty="0"/>
                  <a:t>:</a:t>
                </a:r>
                <a:r>
                  <a:rPr lang="en-US" b="0" dirty="0">
                    <a:latin typeface="+mn-lt"/>
                  </a:rPr>
                  <a:t> The</a:t>
                </a:r>
              </a:p>
              <a:p>
                <a:pPr>
                  <a:lnSpc>
                    <a:spcPct val="150000"/>
                  </a:lnSpc>
                </a:pPr>
                <a:r>
                  <a:rPr lang="en-US" b="0" dirty="0">
                    <a:latin typeface="+mn-lt"/>
                  </a:rPr>
                  <a:t> </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m:t>
                      </m:r>
                      <m:r>
                        <a:rPr lang="en-US" b="0" i="1">
                          <a:latin typeface="Cambria Math"/>
                        </a:rPr>
                        <m:t>𝑀𝑇𝑀</m:t>
                      </m:r>
                      <m:d>
                        <m:dPr>
                          <m:ctrlPr>
                            <a:rPr lang="en-US" b="0" i="1">
                              <a:latin typeface="Cambria Math" panose="02040503050406030204" pitchFamily="18" charset="0"/>
                            </a:rPr>
                          </m:ctrlPr>
                        </m:dPr>
                        <m:e>
                          <m:r>
                            <a:rPr lang="en-US" b="0" i="1">
                              <a:latin typeface="Cambria Math"/>
                            </a:rPr>
                            <m:t>𝑡</m:t>
                          </m:r>
                          <m:r>
                            <a:rPr lang="en-US" b="0" i="1">
                              <a:latin typeface="Cambria Math"/>
                            </a:rPr>
                            <m:t>, </m:t>
                          </m:r>
                          <m:r>
                            <a:rPr lang="en-US" b="0" i="1">
                              <a:latin typeface="Cambria Math"/>
                            </a:rPr>
                            <m:t>𝑡</m:t>
                          </m:r>
                          <m:r>
                            <a:rPr lang="en-US" b="0" i="1">
                              <a:latin typeface="Cambria Math"/>
                            </a:rPr>
                            <m:t>+</m:t>
                          </m:r>
                          <m:r>
                            <a:rPr lang="en-US" b="0" i="1">
                              <a:latin typeface="Cambria Math"/>
                            </a:rPr>
                            <m:t>𝑀𝑃𝑜𝑅</m:t>
                          </m:r>
                        </m:e>
                      </m:d>
                      <m:r>
                        <a:rPr lang="en-US" b="0" i="1">
                          <a:latin typeface="Cambria Math"/>
                        </a:rPr>
                        <m:t>=</m:t>
                      </m:r>
                      <m:r>
                        <a:rPr lang="en-US" b="0" i="1">
                          <a:latin typeface="Cambria Math"/>
                        </a:rPr>
                        <m:t>𝑀𝑇𝑀</m:t>
                      </m:r>
                      <m:d>
                        <m:dPr>
                          <m:ctrlPr>
                            <a:rPr lang="en-US" b="0" i="1">
                              <a:latin typeface="Cambria Math" panose="02040503050406030204" pitchFamily="18" charset="0"/>
                            </a:rPr>
                          </m:ctrlPr>
                        </m:dPr>
                        <m:e>
                          <m:r>
                            <a:rPr lang="en-US" b="0" i="1">
                              <a:latin typeface="Cambria Math"/>
                            </a:rPr>
                            <m:t>𝑡</m:t>
                          </m:r>
                          <m:r>
                            <a:rPr lang="en-US" b="0" i="1">
                              <a:latin typeface="Cambria Math"/>
                            </a:rPr>
                            <m:t>+</m:t>
                          </m:r>
                          <m:r>
                            <a:rPr lang="en-US" b="0" i="1">
                              <a:latin typeface="Cambria Math"/>
                            </a:rPr>
                            <m:t>𝑀𝑃𝑜𝑅</m:t>
                          </m:r>
                        </m:e>
                      </m:d>
                      <m:r>
                        <a:rPr lang="en-US" b="0" i="1">
                          <a:latin typeface="Cambria Math"/>
                        </a:rPr>
                        <m:t>−</m:t>
                      </m:r>
                      <m:r>
                        <a:rPr lang="en-US" b="0" i="1">
                          <a:latin typeface="Cambria Math"/>
                        </a:rPr>
                        <m:t>𝑀𝑇𝑀</m:t>
                      </m:r>
                      <m:d>
                        <m:dPr>
                          <m:ctrlPr>
                            <a:rPr lang="en-US" b="0" i="1">
                              <a:latin typeface="Cambria Math" panose="02040503050406030204" pitchFamily="18" charset="0"/>
                            </a:rPr>
                          </m:ctrlPr>
                        </m:dPr>
                        <m:e>
                          <m:r>
                            <a:rPr lang="en-US" b="0" i="1">
                              <a:latin typeface="Cambria Math"/>
                            </a:rPr>
                            <m:t>𝑡</m:t>
                          </m:r>
                        </m:e>
                      </m:d>
                    </m:oMath>
                  </m:oMathPara>
                </a14:m>
                <a:endParaRPr lang="en-US" b="0" dirty="0">
                  <a:latin typeface="+mn-lt"/>
                </a:endParaRPr>
              </a:p>
              <a:p>
                <a:pPr>
                  <a:lnSpc>
                    <a:spcPct val="150000"/>
                  </a:lnSpc>
                </a:pPr>
                <a:r>
                  <a:rPr lang="en-US" b="0" dirty="0">
                    <a:latin typeface="+mn-lt"/>
                  </a:rPr>
                  <a:t> </a:t>
                </a:r>
              </a:p>
              <a:p>
                <a:pPr marL="246062" lvl="2" indent="0">
                  <a:lnSpc>
                    <a:spcPct val="150000"/>
                  </a:lnSpc>
                  <a:buNone/>
                </a:pPr>
                <a:r>
                  <a:rPr lang="en-US" b="0" dirty="0">
                    <a:latin typeface="+mn-lt"/>
                  </a:rPr>
                  <a:t>distributed is constructed assuming that no cash flow takes place between the default and the closeout.</a:t>
                </a:r>
              </a:p>
              <a:p>
                <a:pPr marL="417512" lvl="2" indent="-171450">
                  <a:lnSpc>
                    <a:spcPct val="150000"/>
                  </a:lnSpc>
                  <a:buFont typeface="Wingdings" panose="05000000000000000000" pitchFamily="2" charset="2"/>
                  <a:buChar char="q"/>
                </a:pPr>
                <a:r>
                  <a:rPr lang="en-US" b="0" dirty="0">
                    <a:latin typeface="+mn-lt"/>
                  </a:rPr>
                  <a:t>For a critical review of this assumption, see Andersen, Pykhtin, and Sokol (2017a).</a:t>
                </a:r>
              </a:p>
              <a:p>
                <a:pPr marL="285750" lvl="0" indent="-285750">
                  <a:lnSpc>
                    <a:spcPct val="150000"/>
                  </a:lnSpc>
                  <a:buFont typeface="Wingdings" panose="05000000000000000000" pitchFamily="2" charset="2"/>
                  <a:buChar char="v"/>
                </a:pPr>
                <a:r>
                  <a:rPr lang="en-US" u="sng" dirty="0"/>
                  <a:t>Enhancing the Andersen-Pykhtin-Sokol Model</a:t>
                </a:r>
                <a:r>
                  <a:rPr lang="en-US" dirty="0"/>
                  <a:t>:</a:t>
                </a:r>
                <a:r>
                  <a:rPr lang="en-US" b="0" dirty="0">
                    <a:latin typeface="+mn-lt"/>
                  </a:rPr>
                  <a:t> This model can be further improved by adding more descriptive variables to the regression, e.g., values at the default time of the selected risk factors of the portfolio.</a:t>
                </a:r>
              </a:p>
              <a:p>
                <a:pPr marL="285750" lvl="0" indent="-285750">
                  <a:lnSpc>
                    <a:spcPct val="150000"/>
                  </a:lnSpc>
                  <a:buFont typeface="Wingdings" panose="05000000000000000000" pitchFamily="2" charset="2"/>
                  <a:buChar char="v"/>
                </a:pPr>
                <a:r>
                  <a:rPr lang="en-US" u="sng" dirty="0"/>
                  <a:t>Optimization: Re-using Exposure Paths</a:t>
                </a:r>
                <a:r>
                  <a:rPr lang="en-US" dirty="0"/>
                  <a:t>:</a:t>
                </a:r>
                <a:r>
                  <a:rPr lang="en-US" b="0" dirty="0">
                    <a:latin typeface="+mn-lt"/>
                  </a:rPr>
                  <a:t> For the DIM model, the following features are desirable.</a:t>
                </a:r>
              </a:p>
              <a:p>
                <a:pPr marL="530225" lvl="1" indent="-285750">
                  <a:lnSpc>
                    <a:spcPct val="150000"/>
                  </a:lnSpc>
                  <a:buFont typeface="Wingdings" panose="05000000000000000000" pitchFamily="2" charset="2"/>
                  <a:buChar char="q"/>
                </a:pPr>
                <a:r>
                  <a:rPr lang="en-US" b="0" dirty="0">
                    <a:latin typeface="+mn-lt"/>
                  </a:rPr>
                  <a:t>First the DIM should consume the same number of paths as the exposure simulation, to minimize the computational burden.</a:t>
                </a:r>
              </a:p>
              <a:p>
                <a:pPr>
                  <a:lnSpc>
                    <a:spcPct val="150000"/>
                  </a:lnSpc>
                </a:pPr>
                <a:endParaRPr lang="en-US" b="0" dirty="0">
                  <a:latin typeface="+mn-lt"/>
                </a:endParaRP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486400"/>
              </a:xfrm>
              <a:blipFill rotWithShape="1">
                <a:blip r:embed="rId2"/>
                <a:stretch>
                  <a:fillRect l="-1164" r="-1382"/>
                </a:stretch>
              </a:blipFill>
            </p:spPr>
            <p:txBody>
              <a:bodyPr/>
              <a:lstStyle/>
              <a:p>
                <a:r>
                  <a:rPr lang="en-US">
                    <a:noFill/>
                  </a:rPr>
                  <a:t> </a:t>
                </a:r>
              </a:p>
            </p:txBody>
          </p:sp>
        </mc:Fallback>
      </mc:AlternateContent>
    </p:spTree>
    <p:extLst>
      <p:ext uri="{BB962C8B-B14F-4D97-AF65-F5344CB8AC3E}">
        <p14:creationId xmlns:p14="http://schemas.microsoft.com/office/powerpoint/2010/main" val="180284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- 4</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DIM Optimization – B-IMR SIMM Reconciliation</a:t>
                </a:r>
                <a:r>
                  <a:rPr lang="en-US" dirty="0"/>
                  <a:t>:</a:t>
                </a:r>
                <a:r>
                  <a:rPr lang="en-US" b="0" dirty="0">
                    <a:latin typeface="+mn-lt"/>
                  </a:rPr>
                  <a:t> Second, the output of the DIM model should reconcile with the known IMR value for</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𝑡</m:t>
                      </m:r>
                      <m:r>
                        <a:rPr lang="en-US" b="0" i="1">
                          <a:latin typeface="Cambria Math"/>
                        </a:rPr>
                        <m:t>=0</m:t>
                      </m:r>
                    </m:oMath>
                  </m:oMathPara>
                </a14:m>
                <a:endParaRPr lang="en-US" b="0" dirty="0">
                  <a:latin typeface="+mn-lt"/>
                </a:endParaRPr>
              </a:p>
              <a:p>
                <a:pPr marL="246062" lvl="2" indent="0">
                  <a:lnSpc>
                    <a:spcPct val="150000"/>
                  </a:lnSpc>
                  <a:buNone/>
                </a:pPr>
                <a:r>
                  <a:rPr lang="en-US" b="0" dirty="0">
                    <a:latin typeface="+mn-lt"/>
                  </a:rPr>
                  <a:t>i.e.</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𝐼𝑀</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a:rPr>
                                <m:t>𝑃𝑎𝑡h</m:t>
                              </m:r>
                            </m:e>
                            <m:sub>
                              <m:r>
                                <a:rPr lang="en-US" b="0" i="1">
                                  <a:latin typeface="Cambria Math"/>
                                </a:rPr>
                                <m:t>𝑖</m:t>
                              </m:r>
                            </m:sub>
                          </m:sSub>
                          <m:r>
                            <a:rPr lang="en-US" b="0" i="1">
                              <a:latin typeface="Cambria Math"/>
                            </a:rPr>
                            <m:t>, 0</m:t>
                          </m:r>
                        </m:e>
                      </m:d>
                      <m:r>
                        <a:rPr lang="en-US" b="0" i="1">
                          <a:latin typeface="Cambria Math"/>
                        </a:rPr>
                        <m:t>=</m:t>
                      </m:r>
                      <m:sSub>
                        <m:sSubPr>
                          <m:ctrlPr>
                            <a:rPr lang="en-US" b="0" i="1">
                              <a:latin typeface="Cambria Math" panose="02040503050406030204" pitchFamily="18" charset="0"/>
                            </a:rPr>
                          </m:ctrlPr>
                        </m:sSubPr>
                        <m:e>
                          <m:r>
                            <a:rPr lang="en-US" b="0" i="1">
                              <a:latin typeface="Cambria Math"/>
                            </a:rPr>
                            <m:t>𝐼𝑀𝑅</m:t>
                          </m:r>
                        </m:e>
                        <m:sub>
                          <m:r>
                            <a:rPr lang="en-US" b="0" i="1">
                              <a:latin typeface="Cambria Math"/>
                            </a:rPr>
                            <m:t>𝑆𝐼𝑀𝑀</m:t>
                          </m:r>
                        </m:sub>
                      </m:sSub>
                      <m:d>
                        <m:dPr>
                          <m:ctrlPr>
                            <a:rPr lang="en-US" b="0" i="1">
                              <a:latin typeface="Cambria Math" panose="02040503050406030204" pitchFamily="18" charset="0"/>
                            </a:rPr>
                          </m:ctrlPr>
                        </m:dPr>
                        <m:e>
                          <m:r>
                            <a:rPr lang="en-US" b="0" i="1">
                              <a:latin typeface="Cambria Math"/>
                            </a:rPr>
                            <m:t>0</m:t>
                          </m:r>
                        </m:e>
                      </m:d>
                    </m:oMath>
                  </m:oMathPara>
                </a14:m>
                <a:endParaRPr lang="en-US" b="0" dirty="0">
                  <a:latin typeface="+mn-lt"/>
                </a:endParaRPr>
              </a:p>
              <a:p>
                <a:pPr marL="246062" lvl="2" indent="0">
                  <a:lnSpc>
                    <a:spcPct val="150000"/>
                  </a:lnSpc>
                  <a:buNone/>
                </a:pPr>
                <a:r>
                  <a:rPr lang="en-US" b="0" dirty="0">
                    <a:latin typeface="+mn-lt"/>
                  </a:rPr>
                  <a:t>for all </a:t>
                </a:r>
                <a14:m>
                  <m:oMath xmlns:m="http://schemas.openxmlformats.org/officeDocument/2006/math">
                    <m:r>
                      <a:rPr lang="en-US" b="0" i="1">
                        <a:latin typeface="Cambria Math"/>
                      </a:rPr>
                      <m:t>𝑖</m:t>
                    </m:r>
                  </m:oMath>
                </a14:m>
                <a:r>
                  <a:rPr lang="en-US" b="0" dirty="0">
                    <a:latin typeface="+mn-lt"/>
                  </a:rPr>
                  <a:t>.</a:t>
                </a:r>
              </a:p>
              <a:p>
                <a:pPr marL="285750" lvl="0" indent="-285750">
                  <a:lnSpc>
                    <a:spcPct val="150000"/>
                  </a:lnSpc>
                  <a:buFont typeface="Wingdings" panose="05000000000000000000" pitchFamily="2" charset="2"/>
                  <a:buChar char="v"/>
                </a:pPr>
                <a:r>
                  <a:rPr lang="en-US" u="sng" dirty="0"/>
                  <a:t>Key Aspects of IOSCO/SIMM</a:t>
                </a:r>
                <a:r>
                  <a:rPr lang="en-US" dirty="0"/>
                  <a:t>:</a:t>
                </a:r>
                <a:r>
                  <a:rPr lang="en-US" b="0" dirty="0">
                    <a:latin typeface="+mn-lt"/>
                  </a:rPr>
                  <a:t> Before proceeding, this section notes some of the key aspects of the BCBS-IOSCO margining guidelines, and, consequently, of the ISDA SIMM Model (International Swaps and Derivatives Association (2016)).</a:t>
                </a:r>
              </a:p>
              <a:p>
                <a:pPr marL="285750" lvl="0" indent="-285750">
                  <a:lnSpc>
                    <a:spcPct val="150000"/>
                  </a:lnSpc>
                  <a:buFont typeface="Wingdings" panose="05000000000000000000" pitchFamily="2" charset="2"/>
                  <a:buChar char="v"/>
                </a:pPr>
                <a:r>
                  <a:rPr lang="en-US" u="sng" dirty="0"/>
                  <a:t>Andersen-Pykhtin-Sokol Proposal Assumptions</a:t>
                </a:r>
                <a:r>
                  <a:rPr lang="en-US" dirty="0"/>
                  <a:t>:</a:t>
                </a:r>
                <a:r>
                  <a:rPr lang="en-US" b="0" dirty="0">
                    <a:latin typeface="+mn-lt"/>
                  </a:rPr>
                  <a:t> First, the </a:t>
                </a:r>
                <a14:m>
                  <m:oMath xmlns:m="http://schemas.openxmlformats.org/officeDocument/2006/math">
                    <m:r>
                      <a:rPr lang="en-US" b="0" i="1">
                        <a:latin typeface="Cambria Math"/>
                      </a:rPr>
                      <m:t>𝑀𝑃𝑜𝑅</m:t>
                    </m:r>
                  </m:oMath>
                </a14:m>
                <a:r>
                  <a:rPr lang="en-US" b="0" dirty="0">
                    <a:latin typeface="+mn-lt"/>
                  </a:rPr>
                  <a:t> for the IM calculation of a daily margined counter-party is </a:t>
                </a:r>
                <a14:m>
                  <m:oMath xmlns:m="http://schemas.openxmlformats.org/officeDocument/2006/math">
                    <m:r>
                      <a:rPr lang="en-US" b="0" i="1">
                        <a:latin typeface="Cambria Math"/>
                      </a:rPr>
                      <m:t>10 </m:t>
                    </m:r>
                    <m:r>
                      <a:rPr lang="en-US" b="0" i="1">
                        <a:latin typeface="Cambria Math"/>
                      </a:rPr>
                      <m:t>𝐵𝐷</m:t>
                    </m:r>
                  </m:oMath>
                </a14:m>
                <a:r>
                  <a:rPr lang="en-US" b="0" dirty="0">
                    <a:latin typeface="+mn-lt"/>
                  </a:rPr>
                  <a:t>.</a:t>
                </a:r>
              </a:p>
              <a:p>
                <a:pPr marL="530225" lvl="1" indent="-285750">
                  <a:lnSpc>
                    <a:spcPct val="150000"/>
                  </a:lnSpc>
                  <a:buFont typeface="Wingdings" panose="05000000000000000000" pitchFamily="2" charset="2"/>
                  <a:buChar char="q"/>
                </a:pPr>
                <a:r>
                  <a:rPr lang="en-US" b="0" dirty="0">
                    <a:latin typeface="+mn-lt"/>
                  </a:rPr>
                  <a:t>This may differ from the capital exposure calculation, in which, for example</a:t>
                </a:r>
              </a:p>
              <a:p>
                <a:pPr>
                  <a:lnSpc>
                    <a:spcPct val="150000"/>
                  </a:lnSpc>
                </a:pPr>
                <a14:m>
                  <m:oMathPara xmlns:m="http://schemas.openxmlformats.org/officeDocument/2006/math">
                    <m:oMathParaPr>
                      <m:jc m:val="centerGroup"/>
                    </m:oMathParaPr>
                    <m:oMath xmlns:m="http://schemas.openxmlformats.org/officeDocument/2006/math">
                      <m:r>
                        <a:rPr lang="en-US" b="0" i="1">
                          <a:latin typeface="Cambria Math"/>
                        </a:rPr>
                        <m:t>𝑀𝑃𝑜𝑅</m:t>
                      </m:r>
                      <m:r>
                        <a:rPr lang="en-US" b="0" i="1">
                          <a:latin typeface="Cambria Math"/>
                        </a:rPr>
                        <m:t>=20 </m:t>
                      </m:r>
                      <m:r>
                        <a:rPr lang="en-US" b="0" i="1">
                          <a:latin typeface="Cambria Math"/>
                        </a:rPr>
                        <m:t>𝐵𝐷</m:t>
                      </m:r>
                    </m:oMath>
                  </m:oMathPara>
                </a14:m>
                <a:endParaRPr lang="en-US" b="0" dirty="0">
                  <a:latin typeface="+mn-lt"/>
                </a:endParaRPr>
              </a:p>
              <a:p>
                <a:pPr>
                  <a:lnSpc>
                    <a:spcPct val="150000"/>
                  </a:lnSpc>
                </a:pPr>
                <a:endParaRPr lang="en-US" b="0" dirty="0">
                  <a:latin typeface="+mn-lt"/>
                </a:endParaRPr>
              </a:p>
              <a:p>
                <a:pPr marL="592138" lvl="4" indent="0">
                  <a:lnSpc>
                    <a:spcPct val="150000"/>
                  </a:lnSpc>
                  <a:buNone/>
                </a:pPr>
                <a:r>
                  <a:rPr lang="en-US" b="0" dirty="0">
                    <a:latin typeface="+mn-lt"/>
                  </a:rPr>
                  <a:t>if the number of trades in the portfolio exceeds </a:t>
                </a:r>
                <a14:m>
                  <m:oMath xmlns:m="http://schemas.openxmlformats.org/officeDocument/2006/math">
                    <m:r>
                      <a:rPr lang="en-US" b="0" i="1">
                        <a:latin typeface="Cambria Math"/>
                      </a:rPr>
                      <m:t>5,000</m:t>
                    </m:r>
                  </m:oMath>
                </a14:m>
                <a:r>
                  <a:rPr lang="en-US" b="0" dirty="0">
                    <a:latin typeface="+mn-lt"/>
                  </a:rPr>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r="-1309"/>
                </a:stretch>
              </a:blipFill>
            </p:spPr>
            <p:txBody>
              <a:bodyPr/>
              <a:lstStyle/>
              <a:p>
                <a:r>
                  <a:rPr lang="en-US">
                    <a:noFill/>
                  </a:rPr>
                  <a:t> </a:t>
                </a:r>
              </a:p>
            </p:txBody>
          </p:sp>
        </mc:Fallback>
      </mc:AlternateContent>
    </p:spTree>
    <p:extLst>
      <p:ext uri="{BB962C8B-B14F-4D97-AF65-F5344CB8AC3E}">
        <p14:creationId xmlns:p14="http://schemas.microsoft.com/office/powerpoint/2010/main" val="230080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 Margin Backtesting Framework</a:t>
            </a:r>
          </a:p>
        </p:txBody>
      </p:sp>
      <mc:AlternateContent xmlns:mc="http://schemas.openxmlformats.org/markup-compatibility/2006" xmlns:a14="http://schemas.microsoft.com/office/drawing/2010/main">
        <mc:Choice Requires="a14">
          <p:sp>
            <p:nvSpPr>
              <p:cNvPr id="10" name="Text Placeholder 9"/>
              <p:cNvSpPr>
                <a:spLocks noGrp="1"/>
              </p:cNvSpPr>
              <p:nvPr>
                <p:ph type="body" sz="quarter" idx="15"/>
              </p:nvPr>
            </p:nvSpPr>
            <p:spPr>
              <a:xfrm>
                <a:off x="304800" y="1066800"/>
                <a:ext cx="8382000" cy="5562600"/>
              </a:xfrm>
            </p:spPr>
            <p:txBody>
              <a:bodyPr/>
              <a:lstStyle/>
              <a:p>
                <a:pPr algn="ctr">
                  <a:lnSpc>
                    <a:spcPct val="150000"/>
                  </a:lnSpc>
                </a:pPr>
                <a:r>
                  <a:rPr lang="en-US" sz="1600" dirty="0"/>
                  <a:t>How to Construct a DIM Model - 5</a:t>
                </a:r>
              </a:p>
              <a:p>
                <a:pPr>
                  <a:lnSpc>
                    <a:spcPct val="150000"/>
                  </a:lnSpc>
                </a:pPr>
                <a:endParaRPr lang="en-US" b="0" dirty="0"/>
              </a:p>
              <a:p>
                <a:pPr marL="285750" lvl="0" indent="-285750">
                  <a:lnSpc>
                    <a:spcPct val="150000"/>
                  </a:lnSpc>
                  <a:buFont typeface="Wingdings" panose="05000000000000000000" pitchFamily="2" charset="2"/>
                  <a:buChar char="v"/>
                </a:pPr>
                <a:r>
                  <a:rPr lang="en-US" u="sng" dirty="0"/>
                  <a:t>No Netting across the Asset Classes</a:t>
                </a:r>
                <a:r>
                  <a:rPr lang="en-US" dirty="0"/>
                  <a:t>:</a:t>
                </a:r>
                <a:r>
                  <a:rPr lang="en-US" b="0" dirty="0">
                    <a:latin typeface="+mn-lt"/>
                  </a:rPr>
                  <a:t> Second, the B-IMR in the Basel Committee on Banking Supervision (2015) prescribes calculating the IM by segregating trades from different asset classes.</a:t>
                </a:r>
              </a:p>
              <a:p>
                <a:pPr marL="530225" lvl="1" indent="-285750">
                  <a:lnSpc>
                    <a:spcPct val="150000"/>
                  </a:lnSpc>
                  <a:buFont typeface="Wingdings" panose="05000000000000000000" pitchFamily="2" charset="2"/>
                  <a:buChar char="q"/>
                </a:pPr>
                <a:r>
                  <a:rPr lang="en-US" b="0" dirty="0">
                    <a:latin typeface="+mn-lt"/>
                  </a:rPr>
                  <a:t>This feature is reflected in the SIMM model design.</a:t>
                </a:r>
              </a:p>
              <a:p>
                <a:pPr marL="285750" lvl="0" indent="-285750">
                  <a:lnSpc>
                    <a:spcPct val="150000"/>
                  </a:lnSpc>
                  <a:buFont typeface="Wingdings" panose="05000000000000000000" pitchFamily="2" charset="2"/>
                  <a:buChar char="v"/>
                </a:pPr>
                <a:r>
                  <a:rPr lang="en-US" u="sng" dirty="0"/>
                  <a:t>SIMM Methodology Market Volatility Independence</a:t>
                </a:r>
                <a:r>
                  <a:rPr lang="en-US" dirty="0"/>
                  <a:t>:</a:t>
                </a:r>
                <a:r>
                  <a:rPr lang="en-US" b="0" dirty="0">
                    <a:latin typeface="+mn-lt"/>
                  </a:rPr>
                  <a:t> Finally, the SIMM methodology consumes trade sensitivities as its only inputs and has a static calibration that is not sensitive to market volatility.</a:t>
                </a:r>
              </a:p>
              <a:p>
                <a:pPr marL="285750" lvl="0" indent="-285750">
                  <a:lnSpc>
                    <a:spcPct val="150000"/>
                  </a:lnSpc>
                  <a:buFont typeface="Wingdings" panose="05000000000000000000" pitchFamily="2" charset="2"/>
                  <a:buChar char="v"/>
                </a:pPr>
                <a:r>
                  <a:rPr lang="en-US" u="sng" dirty="0"/>
                  <a:t>Regression on the </a:t>
                </a:r>
                <a14:m>
                  <m:oMath xmlns:m="http://schemas.openxmlformats.org/officeDocument/2006/math">
                    <m:r>
                      <a:rPr lang="en-US" i="1" u="sng">
                        <a:latin typeface="Cambria Math"/>
                      </a:rPr>
                      <m:t>∆</m:t>
                    </m:r>
                    <m:r>
                      <a:rPr lang="en-US" i="1" u="sng">
                        <a:latin typeface="Cambria Math"/>
                      </a:rPr>
                      <m:t>𝑀𝑇𝑀</m:t>
                    </m:r>
                  </m:oMath>
                </a14:m>
                <a:r>
                  <a:rPr lang="en-US" u="sng" dirty="0"/>
                  <a:t> Distribution</a:t>
                </a:r>
                <a:r>
                  <a:rPr lang="en-US" dirty="0"/>
                  <a:t>:</a:t>
                </a:r>
                <a:r>
                  <a:rPr lang="en-US" b="0" dirty="0">
                    <a:latin typeface="+mn-lt"/>
                  </a:rPr>
                  <a:t> For the IM calculation, the starting point is similar to that of Andersen, Pykhtin, and Sokol (2017a), i.e.</a:t>
                </a:r>
              </a:p>
              <a:p>
                <a:pPr lvl="2">
                  <a:lnSpc>
                    <a:spcPct val="150000"/>
                  </a:lnSpc>
                  <a:buFont typeface="Wingdings" panose="05000000000000000000" pitchFamily="2" charset="2"/>
                  <a:buChar char="q"/>
                </a:pPr>
                <a:r>
                  <a:rPr lang="en-US" dirty="0"/>
                  <a:t>A regression methodology based on path’s </a:t>
                </a:r>
                <a14:m>
                  <m:oMath xmlns:m="http://schemas.openxmlformats.org/officeDocument/2006/math">
                    <m:r>
                      <a:rPr lang="en-US" b="0" i="1">
                        <a:latin typeface="Cambria Math"/>
                      </a:rPr>
                      <m:t>𝑀𝑇𝑀</m:t>
                    </m:r>
                    <m:d>
                      <m:dPr>
                        <m:ctrlPr>
                          <a:rPr lang="en-US" i="1">
                            <a:latin typeface="Cambria Math" panose="02040503050406030204" pitchFamily="18" charset="0"/>
                          </a:rPr>
                        </m:ctrlPr>
                      </m:dPr>
                      <m:e>
                        <m:r>
                          <a:rPr lang="en-US" b="0" i="1">
                            <a:latin typeface="Cambria Math"/>
                          </a:rPr>
                          <m:t>𝑡</m:t>
                        </m:r>
                      </m:e>
                    </m:d>
                  </m:oMath>
                </a14:m>
                <a:r>
                  <a:rPr lang="en-US" dirty="0"/>
                  <a:t> is used to compute the moments of the local </a:t>
                </a:r>
                <a14:m>
                  <m:oMath xmlns:m="http://schemas.openxmlformats.org/officeDocument/2006/math">
                    <m:r>
                      <a:rPr lang="en-US" b="0" i="1">
                        <a:latin typeface="Cambria Math"/>
                      </a:rPr>
                      <m:t>∆</m:t>
                    </m:r>
                    <m:r>
                      <a:rPr lang="en-US" b="0" i="1">
                        <a:latin typeface="Cambria Math"/>
                      </a:rPr>
                      <m:t>𝑀𝑇𝑀</m:t>
                    </m:r>
                    <m:d>
                      <m:dPr>
                        <m:ctrlPr>
                          <a:rPr lang="en-US" i="1">
                            <a:latin typeface="Cambria Math" panose="02040503050406030204" pitchFamily="18" charset="0"/>
                          </a:rPr>
                        </m:ctrlPr>
                      </m:dPr>
                      <m:e>
                        <m:r>
                          <a:rPr lang="en-US" b="0" i="1">
                            <a:latin typeface="Cambria Math"/>
                          </a:rPr>
                          <m:t>𝑡</m:t>
                        </m:r>
                        <m:r>
                          <a:rPr lang="en-US" b="0" i="1">
                            <a:latin typeface="Cambria Math"/>
                          </a:rPr>
                          <m:t>, </m:t>
                        </m:r>
                        <m:r>
                          <a:rPr lang="en-US" b="0" i="1">
                            <a:latin typeface="Cambria Math"/>
                          </a:rPr>
                          <m:t>𝑡</m:t>
                        </m:r>
                        <m:r>
                          <a:rPr lang="en-US" b="0" i="1">
                            <a:latin typeface="Cambria Math"/>
                          </a:rPr>
                          <m:t>+</m:t>
                        </m:r>
                        <m:r>
                          <a:rPr lang="en-US" b="0" i="1">
                            <a:latin typeface="Cambria Math"/>
                          </a:rPr>
                          <m:t>𝑀𝑃𝑜𝑅</m:t>
                        </m:r>
                        <m:r>
                          <a:rPr lang="en-US" b="0" i="1">
                            <a:latin typeface="Cambria Math"/>
                          </a:rPr>
                          <m:t>, </m:t>
                        </m:r>
                        <m:sSub>
                          <m:sSubPr>
                            <m:ctrlPr>
                              <a:rPr lang="en-US" i="1">
                                <a:latin typeface="Cambria Math" panose="02040503050406030204" pitchFamily="18" charset="0"/>
                              </a:rPr>
                            </m:ctrlPr>
                          </m:sSubPr>
                          <m:e>
                            <m:r>
                              <a:rPr lang="en-US" b="0" i="1">
                                <a:latin typeface="Cambria Math"/>
                              </a:rPr>
                              <m:t>𝑃𝑎𝑡h</m:t>
                            </m:r>
                          </m:e>
                          <m:sub>
                            <m:r>
                              <a:rPr lang="en-US" b="0" i="1">
                                <a:latin typeface="Cambria Math"/>
                              </a:rPr>
                              <m:t>𝑖</m:t>
                            </m:r>
                          </m:sub>
                        </m:sSub>
                      </m:e>
                    </m:d>
                  </m:oMath>
                </a14:m>
                <a:r>
                  <a:rPr lang="en-US" dirty="0"/>
                  <a:t> distribution, and</a:t>
                </a:r>
              </a:p>
              <a:p>
                <a:pPr lvl="2">
                  <a:lnSpc>
                    <a:spcPct val="150000"/>
                  </a:lnSpc>
                  <a:buFont typeface="Wingdings" panose="05000000000000000000" pitchFamily="2" charset="2"/>
                  <a:buChar char="q"/>
                </a:pPr>
                <a14:m>
                  <m:oMath xmlns:m="http://schemas.openxmlformats.org/officeDocument/2006/math">
                    <m:r>
                      <a:rPr lang="en-US" b="0" i="1">
                        <a:latin typeface="Cambria Math"/>
                      </a:rPr>
                      <m:t>∆</m:t>
                    </m:r>
                    <m:r>
                      <a:rPr lang="en-US" b="0" i="1">
                        <a:latin typeface="Cambria Math"/>
                      </a:rPr>
                      <m:t>𝑀𝑇𝑀</m:t>
                    </m:r>
                    <m:d>
                      <m:dPr>
                        <m:ctrlPr>
                          <a:rPr lang="en-US" i="1">
                            <a:latin typeface="Cambria Math" panose="02040503050406030204" pitchFamily="18" charset="0"/>
                          </a:rPr>
                        </m:ctrlPr>
                      </m:dPr>
                      <m:e>
                        <m:r>
                          <a:rPr lang="en-US" b="0" i="1">
                            <a:latin typeface="Cambria Math"/>
                          </a:rPr>
                          <m:t>𝑡</m:t>
                        </m:r>
                        <m:r>
                          <a:rPr lang="en-US" b="0" i="1">
                            <a:latin typeface="Cambria Math"/>
                          </a:rPr>
                          <m:t>, </m:t>
                        </m:r>
                        <m:r>
                          <a:rPr lang="en-US" b="0" i="1">
                            <a:latin typeface="Cambria Math"/>
                          </a:rPr>
                          <m:t>𝑡</m:t>
                        </m:r>
                        <m:r>
                          <a:rPr lang="en-US" b="0" i="1">
                            <a:latin typeface="Cambria Math"/>
                          </a:rPr>
                          <m:t>+</m:t>
                        </m:r>
                        <m:r>
                          <a:rPr lang="en-US" b="0" i="1">
                            <a:latin typeface="Cambria Math"/>
                          </a:rPr>
                          <m:t>𝑀𝑃𝑜𝑅</m:t>
                        </m:r>
                        <m:r>
                          <a:rPr lang="en-US" b="0" i="1">
                            <a:latin typeface="Cambria Math"/>
                          </a:rPr>
                          <m:t>, </m:t>
                        </m:r>
                        <m:sSub>
                          <m:sSubPr>
                            <m:ctrlPr>
                              <a:rPr lang="en-US" i="1">
                                <a:latin typeface="Cambria Math" panose="02040503050406030204" pitchFamily="18" charset="0"/>
                              </a:rPr>
                            </m:ctrlPr>
                          </m:sSubPr>
                          <m:e>
                            <m:r>
                              <a:rPr lang="en-US" b="0" i="1">
                                <a:latin typeface="Cambria Math"/>
                              </a:rPr>
                              <m:t>𝑃𝑎𝑡h</m:t>
                            </m:r>
                          </m:e>
                          <m:sub>
                            <m:r>
                              <a:rPr lang="en-US" b="0" i="1">
                                <a:latin typeface="Cambria Math"/>
                              </a:rPr>
                              <m:t>𝑖</m:t>
                            </m:r>
                          </m:sub>
                        </m:sSub>
                      </m:e>
                    </m:d>
                  </m:oMath>
                </a14:m>
                <a:r>
                  <a:rPr lang="en-US" dirty="0"/>
                  <a:t> is assumed to be a given probability distribution that can be fully characterized by its first two moments – the drift and the volatility.</a:t>
                </a:r>
              </a:p>
              <a:p>
                <a:pPr lvl="2">
                  <a:lnSpc>
                    <a:spcPct val="150000"/>
                  </a:lnSpc>
                  <a:buFont typeface="Wingdings" panose="05000000000000000000" pitchFamily="2" charset="2"/>
                  <a:buChar char="q"/>
                </a:pPr>
                <a:r>
                  <a:rPr lang="en-US" dirty="0"/>
                  <a:t>Additionally, since the drift is immaterial over the </a:t>
                </a:r>
                <a14:m>
                  <m:oMath xmlns:m="http://schemas.openxmlformats.org/officeDocument/2006/math">
                    <m:r>
                      <a:rPr lang="en-US" b="0" i="1">
                        <a:latin typeface="Cambria Math"/>
                      </a:rPr>
                      <m:t>𝑀𝑃𝑜𝑅</m:t>
                    </m:r>
                  </m:oMath>
                </a14:m>
                <a:r>
                  <a:rPr lang="en-US" dirty="0"/>
                  <a:t> horizon, it is not computed and set to </a:t>
                </a:r>
                <a14:m>
                  <m:oMath xmlns:m="http://schemas.openxmlformats.org/officeDocument/2006/math">
                    <m:r>
                      <a:rPr lang="en-US" b="0" i="1">
                        <a:latin typeface="Cambria Math"/>
                      </a:rPr>
                      <m:t>0</m:t>
                    </m:r>
                  </m:oMath>
                </a14:m>
                <a:r>
                  <a:rPr lang="en-US" dirty="0"/>
                  <a:t>.</a:t>
                </a:r>
              </a:p>
            </p:txBody>
          </p:sp>
        </mc:Choice>
        <mc:Fallback xmlns="">
          <p:sp>
            <p:nvSpPr>
              <p:cNvPr id="10" name="Text Placeholder 9"/>
              <p:cNvSpPr>
                <a:spLocks noGrp="1" noRot="1" noChangeAspect="1" noMove="1" noResize="1" noEditPoints="1" noAdjustHandles="1" noChangeArrowheads="1" noChangeShapeType="1" noTextEdit="1"/>
              </p:cNvSpPr>
              <p:nvPr>
                <p:ph type="body" sz="quarter" idx="15"/>
              </p:nvPr>
            </p:nvSpPr>
            <p:spPr>
              <a:xfrm>
                <a:off x="304800" y="1066800"/>
                <a:ext cx="8382000" cy="5562600"/>
              </a:xfrm>
              <a:blipFill rotWithShape="1">
                <a:blip r:embed="rId2"/>
                <a:stretch>
                  <a:fillRect l="-1164"/>
                </a:stretch>
              </a:blipFill>
            </p:spPr>
            <p:txBody>
              <a:bodyPr/>
              <a:lstStyle/>
              <a:p>
                <a:r>
                  <a:rPr lang="en-US">
                    <a:noFill/>
                  </a:rPr>
                  <a:t> </a:t>
                </a:r>
              </a:p>
            </p:txBody>
          </p:sp>
        </mc:Fallback>
      </mc:AlternateContent>
    </p:spTree>
    <p:extLst>
      <p:ext uri="{BB962C8B-B14F-4D97-AF65-F5344CB8AC3E}">
        <p14:creationId xmlns:p14="http://schemas.microsoft.com/office/powerpoint/2010/main" val="3291617957"/>
      </p:ext>
    </p:extLst>
  </p:cSld>
  <p:clrMapOvr>
    <a:masterClrMapping/>
  </p:clrMapOvr>
</p:sld>
</file>

<file path=ppt/theme/theme1.xml><?xml version="1.0" encoding="utf-8"?>
<a:theme xmlns:a="http://schemas.openxmlformats.org/drawingml/2006/main" name="Default Theme">
  <a:themeElements>
    <a:clrScheme name="Main Nomura Global Color">
      <a:dk1>
        <a:srgbClr val="000000"/>
      </a:dk1>
      <a:lt1>
        <a:srgbClr val="FFFFFF"/>
      </a:lt1>
      <a:dk2>
        <a:srgbClr val="000000"/>
      </a:dk2>
      <a:lt2>
        <a:srgbClr val="FFFFFF"/>
      </a:lt2>
      <a:accent1>
        <a:srgbClr val="CB2420"/>
      </a:accent1>
      <a:accent2>
        <a:srgbClr val="737374"/>
      </a:accent2>
      <a:accent3>
        <a:srgbClr val="80A9AE"/>
      </a:accent3>
      <a:accent4>
        <a:srgbClr val="00305C"/>
      </a:accent4>
      <a:accent5>
        <a:srgbClr val="80003F"/>
      </a:accent5>
      <a:accent6>
        <a:srgbClr val="CC8D19"/>
      </a:accent6>
      <a:hlink>
        <a:srgbClr val="B1B1B0"/>
      </a:hlink>
      <a:folHlink>
        <a:srgbClr val="B1B1B0"/>
      </a:folHlink>
    </a:clrScheme>
    <a:fontScheme name="Nomur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12700" cap="flat" cmpd="sng" algn="ctr">
          <a:solidFill>
            <a:schemeClr val="accent2"/>
          </a:solidFill>
          <a:prstDash val="solid"/>
          <a:round/>
          <a:headEnd type="none" w="med" len="med"/>
          <a:tailEnd type="none" w="med" len="med"/>
        </a:ln>
        <a:effectLst/>
      </a:spPr>
      <a:bodyPr vert="horz" wrap="square" lIns="36000" tIns="36000" rIns="36000" bIns="3600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200" b="1" i="0" u="none" strike="noStrike" cap="none" normalizeH="0" baseline="0" dirty="0" err="1" smtClean="0">
            <a:ln>
              <a:noFill/>
            </a:ln>
            <a:solidFill>
              <a:schemeClr val="tx1"/>
            </a:solidFill>
            <a:effectLst/>
            <a:latin typeface="Arial" charset="0"/>
          </a:defRPr>
        </a:defPPr>
      </a:lstStyle>
    </a:spDef>
    <a:lnDef>
      <a:spPr bwMode="auto">
        <a:solidFill>
          <a:schemeClr val="accent2"/>
        </a:solidFill>
        <a:ln w="9525" cap="flat" cmpd="sng" algn="ctr">
          <a:solidFill>
            <a:schemeClr val="tx1"/>
          </a:solidFill>
          <a:prstDash val="solid"/>
          <a:round/>
          <a:headEnd type="none" w="med" len="med"/>
          <a:tailEnd type="none" w="med" len="med"/>
        </a:ln>
        <a:effectLst/>
      </a:spPr>
      <a:bodyPr/>
      <a:lst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913</TotalTime>
  <Words>6284</Words>
  <Application>Microsoft Office PowerPoint</Application>
  <PresentationFormat>Letter Paper (8.5x11 in)</PresentationFormat>
  <Paragraphs>484</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MS PGothic</vt:lpstr>
      <vt:lpstr>MS PGothic</vt:lpstr>
      <vt:lpstr>Arial</vt:lpstr>
      <vt:lpstr>Arial Unicode MS</vt:lpstr>
      <vt:lpstr>Cambria Math</vt:lpstr>
      <vt:lpstr>Symbol</vt:lpstr>
      <vt:lpstr>Wingdings</vt:lpstr>
      <vt:lpstr>Default Theme</vt:lpstr>
      <vt:lpstr>Exposure Analytics</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lpstr>Initial Margin Backtesting Framework</vt:lpstr>
    </vt:vector>
  </TitlesOfParts>
  <Company>Nomura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Exposure Analytics</dc:title>
  <dc:creator>Krishnamurthy, Lakshmi (IT/US)</dc:creator>
  <cp:lastModifiedBy>DROP</cp:lastModifiedBy>
  <cp:revision>116</cp:revision>
  <dcterms:created xsi:type="dcterms:W3CDTF">2018-07-20T16:48:45Z</dcterms:created>
  <dcterms:modified xsi:type="dcterms:W3CDTF">2018-11-08T02:22:24Z</dcterms:modified>
</cp:coreProperties>
</file>