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omura Standard Cover">
    <p:spTree>
      <p:nvGrpSpPr>
        <p:cNvPr id="1" name=""/>
        <p:cNvGrpSpPr/>
        <p:nvPr/>
      </p:nvGrpSpPr>
      <p:grpSpPr>
        <a:xfrm>
          <a:off x="0" y="0"/>
          <a:ext cx="0" cy="0"/>
          <a:chOff x="0" y="0"/>
          <a:chExt cx="0" cy="0"/>
        </a:xfrm>
      </p:grpSpPr>
      <p:sp>
        <p:nvSpPr>
          <p:cNvPr id="3098" name="Freeform 26"/>
          <p:cNvSpPr>
            <a:spLocks noChangeAspect="1"/>
          </p:cNvSpPr>
          <p:nvPr/>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9"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19" name="Text Placeholder 18"/>
          <p:cNvSpPr>
            <a:spLocks noGrp="1"/>
          </p:cNvSpPr>
          <p:nvPr>
            <p:ph type="body" sz="quarter" idx="14" hasCustomPrompt="1"/>
          </p:nvPr>
        </p:nvSpPr>
        <p:spPr>
          <a:xfrm>
            <a:off x="6540930"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6" name="Text Box 11"/>
          <p:cNvSpPr txBox="1">
            <a:spLocks noChangeArrowheads="1"/>
          </p:cNvSpPr>
          <p:nvPr/>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3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5" name="Text Box 11"/>
          <p:cNvSpPr txBox="1">
            <a:spLocks noChangeArrowheads="1"/>
          </p:cNvSpPr>
          <p:nvPr/>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47" name="Picture 3" descr="O:\Logo_Library\N\NOMURA\A4\NOMURA_A4_CMYK_WHITE.emf"/>
          <p:cNvPicPr>
            <a:picLocks noChangeAspect="1" noChangeArrowheads="1"/>
          </p:cNvPicPr>
          <p:nvPr/>
        </p:nvPicPr>
        <p:blipFill>
          <a:blip r:embed="rId2" cstate="print"/>
          <a:srcRect/>
          <a:stretch>
            <a:fillRect/>
          </a:stretch>
        </p:blipFill>
        <p:spPr bwMode="auto">
          <a:xfrm>
            <a:off x="7599752" y="310690"/>
            <a:ext cx="1260140" cy="216024"/>
          </a:xfrm>
          <a:prstGeom prst="rect">
            <a:avLst/>
          </a:prstGeom>
          <a:noFill/>
        </p:spPr>
      </p:pic>
      <p:sp>
        <p:nvSpPr>
          <p:cNvPr id="48" name="TextBox 47"/>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78" name="Freeform 19"/>
          <p:cNvSpPr>
            <a:spLocks/>
          </p:cNvSpPr>
          <p:nvPr/>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25"/>
          <p:cNvSpPr>
            <a:spLocks/>
          </p:cNvSpPr>
          <p:nvPr/>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81"/>
          <p:cNvSpPr>
            <a:spLocks/>
          </p:cNvSpPr>
          <p:nvPr/>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82"/>
          <p:cNvSpPr>
            <a:spLocks/>
          </p:cNvSpPr>
          <p:nvPr/>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83"/>
          <p:cNvSpPr>
            <a:spLocks/>
          </p:cNvSpPr>
          <p:nvPr/>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30"/>
          <p:cNvSpPr>
            <a:spLocks/>
          </p:cNvSpPr>
          <p:nvPr/>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31"/>
          <p:cNvSpPr>
            <a:spLocks/>
          </p:cNvSpPr>
          <p:nvPr/>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32"/>
          <p:cNvSpPr>
            <a:spLocks/>
          </p:cNvSpPr>
          <p:nvPr/>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26"/>
          <p:cNvSpPr>
            <a:spLocks noChangeAspect="1"/>
          </p:cNvSpPr>
          <p:nvPr userDrawn="1"/>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Text Box 11"/>
          <p:cNvSpPr txBox="1">
            <a:spLocks noChangeArrowheads="1"/>
          </p:cNvSpPr>
          <p:nvPr userDrawn="1"/>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4" name="Text Box 11"/>
          <p:cNvSpPr txBox="1">
            <a:spLocks noChangeArrowheads="1"/>
          </p:cNvSpPr>
          <p:nvPr userDrawn="1"/>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5" name="Picture 3" descr="O:\Logo_Library\N\NOMURA\A4\NOMURA_A4_CMYK_WHITE.emf"/>
          <p:cNvPicPr>
            <a:picLocks noChangeAspect="1" noChangeArrowheads="1"/>
          </p:cNvPicPr>
          <p:nvPr userDrawn="1"/>
        </p:nvPicPr>
        <p:blipFill>
          <a:blip r:embed="rId2" cstate="print"/>
          <a:srcRect/>
          <a:stretch>
            <a:fillRect/>
          </a:stretch>
        </p:blipFill>
        <p:spPr bwMode="auto">
          <a:xfrm>
            <a:off x="7599752" y="310690"/>
            <a:ext cx="1260140" cy="216024"/>
          </a:xfrm>
          <a:prstGeom prst="rect">
            <a:avLst/>
          </a:prstGeom>
          <a:noFill/>
        </p:spPr>
      </p:pic>
      <p:sp>
        <p:nvSpPr>
          <p:cNvPr id="27" name="TextBox 26"/>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8" name="Freeform 19"/>
          <p:cNvSpPr>
            <a:spLocks/>
          </p:cNvSpPr>
          <p:nvPr userDrawn="1"/>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userDrawn="1"/>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userDrawn="1"/>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userDrawn="1"/>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userDrawn="1"/>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userDrawn="1"/>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p:cNvSpPr>
          <p:nvPr userDrawn="1"/>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p:cNvSpPr>
          <p:nvPr userDrawn="1"/>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p:cNvSpPr>
          <p:nvPr userDrawn="1"/>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7" hasCustomPrompt="1"/>
          </p:nvPr>
        </p:nvSpPr>
        <p:spPr>
          <a:xfrm>
            <a:off x="245908" y="4305600"/>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526356"/>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45908" y="5142232"/>
            <a:ext cx="8649969"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31" hasCustomPrompt="1"/>
          </p:nvPr>
        </p:nvSpPr>
        <p:spPr>
          <a:xfrm>
            <a:off x="245908" y="1900800"/>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45908" y="331167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45908" y="493130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7" name="Content Placeholder 3"/>
          <p:cNvSpPr>
            <a:spLocks noGrp="1"/>
          </p:cNvSpPr>
          <p:nvPr>
            <p:ph sz="half" idx="2" hasCustomPrompt="1"/>
          </p:nvPr>
        </p:nvSpPr>
        <p:spPr>
          <a:xfrm>
            <a:off x="245907"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4639015"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45907"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4639015"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45907"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4639015"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0"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4590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4590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463954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463954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463954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097846"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5200"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5"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37" hasCustomPrompt="1"/>
          </p:nvPr>
        </p:nvSpPr>
        <p:spPr>
          <a:xfrm>
            <a:off x="6097846"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38" hasCustomPrompt="1"/>
          </p:nvPr>
        </p:nvSpPr>
        <p:spPr>
          <a:xfrm>
            <a:off x="3175200"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097846"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42"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43"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09732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0"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4632369"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4632369"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45907"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4631158"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9"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36" hasCustomPrompt="1"/>
          </p:nvPr>
        </p:nvSpPr>
        <p:spPr>
          <a:xfrm>
            <a:off x="245908"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101169"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8"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Content Placeholder 3"/>
          <p:cNvSpPr>
            <a:spLocks noGrp="1"/>
          </p:cNvSpPr>
          <p:nvPr>
            <p:ph sz="half" idx="36" hasCustomPrompt="1"/>
          </p:nvPr>
        </p:nvSpPr>
        <p:spPr>
          <a:xfrm>
            <a:off x="3176861"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3176861"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37"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6861" y="4310016"/>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245907" y="4310016"/>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0"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0"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1" hasCustomPrompt="1"/>
          </p:nvPr>
        </p:nvSpPr>
        <p:spPr>
          <a:xfrm>
            <a:off x="245907" y="4117492"/>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2" hasCustomPrompt="1"/>
          </p:nvPr>
        </p:nvSpPr>
        <p:spPr>
          <a:xfrm>
            <a:off x="3176153" y="4117492"/>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252554"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101169"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52554" y="4338891"/>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101169" y="4338891"/>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1" name="Text Placeholder 2"/>
          <p:cNvSpPr>
            <a:spLocks noGrp="1"/>
          </p:cNvSpPr>
          <p:nvPr>
            <p:ph type="body" idx="40" hasCustomPrompt="1"/>
          </p:nvPr>
        </p:nvSpPr>
        <p:spPr>
          <a:xfrm>
            <a:off x="251520"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51520" y="411249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100785" y="411249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mura Standard Part Image Cover">
    <p:spTree>
      <p:nvGrpSpPr>
        <p:cNvPr id="1" name=""/>
        <p:cNvGrpSpPr/>
        <p:nvPr/>
      </p:nvGrpSpPr>
      <p:grpSpPr>
        <a:xfrm>
          <a:off x="0" y="0"/>
          <a:ext cx="0" cy="0"/>
          <a:chOff x="0" y="0"/>
          <a:chExt cx="0" cy="0"/>
        </a:xfrm>
      </p:grpSpPr>
      <p:sp>
        <p:nvSpPr>
          <p:cNvPr id="4128"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15"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20"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1"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23"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24"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9" name="Picture 2" descr="\\Europe\Data\Creative_Media\02001-03000\02154 Landor Project\PowerPoint Template\Assets\200339868_PPT.jpg"/>
          <p:cNvPicPr>
            <a:picLocks noChangeAspect="1" noChangeArrowheads="1"/>
          </p:cNvPicPr>
          <p:nvPr/>
        </p:nvPicPr>
        <p:blipFill>
          <a:blip r:embed="rId2" cstate="print"/>
          <a:srcRect l="8281" b="7581"/>
          <a:stretch>
            <a:fillRect/>
          </a:stretch>
        </p:blipFill>
        <p:spPr bwMode="auto">
          <a:xfrm>
            <a:off x="0" y="0"/>
            <a:ext cx="3594526" cy="2514246"/>
          </a:xfrm>
          <a:prstGeom prst="rect">
            <a:avLst/>
          </a:prstGeom>
          <a:noFill/>
        </p:spPr>
      </p:pic>
      <p:sp>
        <p:nvSpPr>
          <p:cNvPr id="31"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46" name="TextBox 45"/>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5"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7"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8" name="Picture 2" descr="\\Europe\Data\Creative_Media\02001-03000\02154 Landor Project\PowerPoint Template\Assets\200339868_PPT.jpg"/>
          <p:cNvPicPr>
            <a:picLocks noChangeAspect="1" noChangeArrowheads="1"/>
          </p:cNvPicPr>
          <p:nvPr userDrawn="1"/>
        </p:nvPicPr>
        <p:blipFill>
          <a:blip r:embed="rId2" cstate="print"/>
          <a:srcRect l="8281" b="7581"/>
          <a:stretch>
            <a:fillRect/>
          </a:stretch>
        </p:blipFill>
        <p:spPr bwMode="auto">
          <a:xfrm>
            <a:off x="0" y="0"/>
            <a:ext cx="3594526" cy="2514246"/>
          </a:xfrm>
          <a:prstGeom prst="rect">
            <a:avLst/>
          </a:prstGeom>
          <a:noFill/>
        </p:spPr>
      </p:pic>
      <p:sp>
        <p:nvSpPr>
          <p:cNvPr id="30"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51" name="TextBox 50"/>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43913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4639015"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6832246"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8"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2" name="Content Placeholder 3"/>
          <p:cNvSpPr>
            <a:spLocks noGrp="1"/>
          </p:cNvSpPr>
          <p:nvPr>
            <p:ph sz="half" idx="49" hasCustomPrompt="1"/>
          </p:nvPr>
        </p:nvSpPr>
        <p:spPr>
          <a:xfrm>
            <a:off x="24590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43913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4639015"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6832246"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43913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50"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438319"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4639015"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4639015"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4639015"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4639015"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4"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4639015"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3"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45907" y="409310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a:t>Source / Disclaimer / Annotations: </a:t>
            </a:r>
          </a:p>
        </p:txBody>
      </p:sp>
      <p:sp>
        <p:nvSpPr>
          <p:cNvPr id="1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4632369"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45907"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4631158"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27" hasCustomPrompt="1"/>
          </p:nvPr>
        </p:nvSpPr>
        <p:spPr>
          <a:xfrm>
            <a:off x="245908" y="4317475"/>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245908" y="410415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8" name="Text Placeholder 2"/>
          <p:cNvSpPr>
            <a:spLocks noGrp="1"/>
          </p:cNvSpPr>
          <p:nvPr>
            <p:ph type="body" idx="29" hasCustomPrompt="1"/>
          </p:nvPr>
        </p:nvSpPr>
        <p:spPr>
          <a:xfrm>
            <a:off x="4637826"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8"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45907"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101169"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175200"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45907"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176861"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101583"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7"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4634119"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463411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4634119"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4634119"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4634119"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4634119"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7" name="Content Placeholder 3"/>
          <p:cNvSpPr>
            <a:spLocks noGrp="1"/>
          </p:cNvSpPr>
          <p:nvPr>
            <p:ph sz="half" idx="27" hasCustomPrompt="1"/>
          </p:nvPr>
        </p:nvSpPr>
        <p:spPr>
          <a:xfrm>
            <a:off x="251520"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51520"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51520"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51520"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51520"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51520"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4638469"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463846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Nomura Standard Full Image Cover">
    <p:spTree>
      <p:nvGrpSpPr>
        <p:cNvPr id="1" name=""/>
        <p:cNvGrpSpPr/>
        <p:nvPr/>
      </p:nvGrpSpPr>
      <p:grpSpPr>
        <a:xfrm>
          <a:off x="0" y="0"/>
          <a:ext cx="0" cy="0"/>
          <a:chOff x="0" y="0"/>
          <a:chExt cx="0" cy="0"/>
        </a:xfrm>
      </p:grpSpPr>
      <p:pic>
        <p:nvPicPr>
          <p:cNvPr id="12" name="Picture 2" descr="\\Europe\Data\Creative_Media\02001-03000\02154 Landor Project\PowerPoint Template\Assets\200339868_PPT.jpg"/>
          <p:cNvPicPr>
            <a:picLocks noChangeAspect="1" noChangeArrowheads="1"/>
          </p:cNvPicPr>
          <p:nvPr/>
        </p:nvPicPr>
        <p:blipFill>
          <a:blip r:embed="rId2" cstate="print"/>
          <a:srcRect l="11153"/>
          <a:stretch>
            <a:fillRect/>
          </a:stretch>
        </p:blipFill>
        <p:spPr bwMode="auto">
          <a:xfrm>
            <a:off x="0" y="0"/>
            <a:ext cx="9144000" cy="6858000"/>
          </a:xfrm>
          <a:prstGeom prst="rect">
            <a:avLst/>
          </a:prstGeom>
          <a:noFill/>
          <a:ln>
            <a:noFill/>
          </a:ln>
        </p:spPr>
      </p:pic>
      <p:sp>
        <p:nvSpPr>
          <p:cNvPr id="4"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5"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6"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7"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8"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9"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0"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1"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7"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8"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39" name="TextBox 38"/>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pic>
        <p:nvPicPr>
          <p:cNvPr id="23" name="Picture 2" descr="\\Europe\Data\Creative_Media\02001-03000\02154 Landor Project\PowerPoint Template\Assets\200339868_PPT.jpg"/>
          <p:cNvPicPr>
            <a:picLocks noChangeAspect="1" noChangeArrowheads="1"/>
          </p:cNvPicPr>
          <p:nvPr userDrawn="1"/>
        </p:nvPicPr>
        <p:blipFill>
          <a:blip r:embed="rId2" cstate="print"/>
          <a:srcRect l="11153"/>
          <a:stretch>
            <a:fillRect/>
          </a:stretch>
        </p:blipFill>
        <p:spPr bwMode="auto">
          <a:xfrm>
            <a:off x="0" y="0"/>
            <a:ext cx="9144000" cy="6858000"/>
          </a:xfrm>
          <a:prstGeom prst="rect">
            <a:avLst/>
          </a:prstGeom>
          <a:noFill/>
          <a:ln>
            <a:noFill/>
          </a:ln>
        </p:spPr>
      </p:pic>
      <p:sp>
        <p:nvSpPr>
          <p:cNvPr id="24"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5"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6"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8"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49" name="TextBox 48"/>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8" y="1900799"/>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40" name="Text Placeholder 2"/>
          <p:cNvSpPr>
            <a:spLocks noGrp="1"/>
          </p:cNvSpPr>
          <p:nvPr>
            <p:ph type="body" idx="44" hasCustomPrompt="1"/>
          </p:nvPr>
        </p:nvSpPr>
        <p:spPr>
          <a:xfrm>
            <a:off x="245907"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45908" y="4351553"/>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45908" y="413482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51520"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5" hasCustomPrompt="1"/>
          </p:nvPr>
        </p:nvSpPr>
        <p:spPr>
          <a:xfrm>
            <a:off x="4630847"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Content Placeholder 3"/>
          <p:cNvSpPr>
            <a:spLocks noGrp="1"/>
          </p:cNvSpPr>
          <p:nvPr>
            <p:ph sz="half" idx="26" hasCustomPrompt="1"/>
          </p:nvPr>
        </p:nvSpPr>
        <p:spPr>
          <a:xfrm>
            <a:off x="251520"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3" hasCustomPrompt="1"/>
          </p:nvPr>
        </p:nvSpPr>
        <p:spPr>
          <a:xfrm>
            <a:off x="4630847"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Text Placeholder 2"/>
          <p:cNvSpPr>
            <a:spLocks noGrp="1"/>
          </p:cNvSpPr>
          <p:nvPr>
            <p:ph type="body" idx="29" hasCustomPrompt="1"/>
          </p:nvPr>
        </p:nvSpPr>
        <p:spPr>
          <a:xfrm>
            <a:off x="251520"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30" hasCustomPrompt="1"/>
          </p:nvPr>
        </p:nvSpPr>
        <p:spPr>
          <a:xfrm>
            <a:off x="4632369"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1" hasCustomPrompt="1"/>
          </p:nvPr>
        </p:nvSpPr>
        <p:spPr>
          <a:xfrm>
            <a:off x="251520"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4632369"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45907"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101169"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175200"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45908" y="4150300"/>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45907"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176175"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101169"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53" hasCustomPrompt="1"/>
          </p:nvPr>
        </p:nvSpPr>
        <p:spPr>
          <a:xfrm>
            <a:off x="245908"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61" hasCustomPrompt="1"/>
          </p:nvPr>
        </p:nvSpPr>
        <p:spPr>
          <a:xfrm>
            <a:off x="245908"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62" hasCustomPrompt="1"/>
          </p:nvPr>
        </p:nvSpPr>
        <p:spPr>
          <a:xfrm>
            <a:off x="2445784"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63" hasCustomPrompt="1"/>
          </p:nvPr>
        </p:nvSpPr>
        <p:spPr>
          <a:xfrm>
            <a:off x="4639015"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64" hasCustomPrompt="1"/>
          </p:nvPr>
        </p:nvSpPr>
        <p:spPr>
          <a:xfrm>
            <a:off x="6832246"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Text Placeholder 2"/>
          <p:cNvSpPr>
            <a:spLocks noGrp="1"/>
          </p:cNvSpPr>
          <p:nvPr>
            <p:ph type="body" idx="65" hasCustomPrompt="1"/>
          </p:nvPr>
        </p:nvSpPr>
        <p:spPr>
          <a:xfrm>
            <a:off x="245908" y="407707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66" hasCustomPrompt="1"/>
          </p:nvPr>
        </p:nvSpPr>
        <p:spPr>
          <a:xfrm>
            <a:off x="245908"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67" hasCustomPrompt="1"/>
          </p:nvPr>
        </p:nvSpPr>
        <p:spPr>
          <a:xfrm>
            <a:off x="2445784"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68" hasCustomPrompt="1"/>
          </p:nvPr>
        </p:nvSpPr>
        <p:spPr>
          <a:xfrm>
            <a:off x="4637457"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69" hasCustomPrompt="1"/>
          </p:nvPr>
        </p:nvSpPr>
        <p:spPr>
          <a:xfrm>
            <a:off x="6832246"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10"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31_Complete 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
    <p:spTree>
      <p:nvGrpSpPr>
        <p:cNvPr id="1" name=""/>
        <p:cNvGrpSpPr/>
        <p:nvPr/>
      </p:nvGrpSpPr>
      <p:grpSpPr>
        <a:xfrm>
          <a:off x="0" y="0"/>
          <a:ext cx="0" cy="0"/>
          <a:chOff x="0" y="0"/>
          <a:chExt cx="0" cy="0"/>
        </a:xfrm>
      </p:grpSpPr>
      <p:sp>
        <p:nvSpPr>
          <p:cNvPr id="1072"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6"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129"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72" name="Picture 171"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3" name="Picture 4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1"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40"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9" name="Picture 58"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63" name="Picture 6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
        <p:nvSpPr>
          <p:cNvPr id="3" name="TextBox 2"/>
          <p:cNvSpPr txBox="1"/>
          <p:nvPr userDrawn="1"/>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8"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
        <p:nvSpPr>
          <p:cNvPr id="11"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900800"/>
            <a:ext cx="8649969"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3"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4635692"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2"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4635714"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6"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93"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Slide Number Placeholder"/>
          <p:cNvSpPr>
            <a:spLocks noGrp="1"/>
          </p:cNvSpPr>
          <p:nvPr>
            <p:ph type="ftr" sz="quarter" idx="3"/>
          </p:nvPr>
        </p:nvSpPr>
        <p:spPr>
          <a:xfrm>
            <a:off x="8154831" y="6580800"/>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pic>
        <p:nvPicPr>
          <p:cNvPr id="177" name="Picture 176"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17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7"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2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Lst>
  <p:hf hd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hyperlink" Target="https://www.isda.org/a/IAiDE/ISDA-SIMM-Methodology-version-R1.0.pdf" TargetMode="Externa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ISDA SIMM Methodology Version 2.0</a:t>
            </a:r>
          </a:p>
        </p:txBody>
      </p:sp>
      <p:sp>
        <p:nvSpPr>
          <p:cNvPr id="3" name="Text Placeholder 2"/>
          <p:cNvSpPr>
            <a:spLocks noGrp="1"/>
          </p:cNvSpPr>
          <p:nvPr>
            <p:ph type="body" sz="quarter" idx="13"/>
          </p:nvPr>
        </p:nvSpPr>
        <p:spPr/>
        <p:txBody>
          <a:bodyPr/>
          <a:lstStyle/>
          <a:p>
            <a:r>
              <a:rPr lang="en-US" b="1" i="1" dirty="0"/>
              <a:t>v0.69</a:t>
            </a:r>
            <a:r>
              <a:rPr lang="en-US" dirty="0"/>
              <a:t> 17 August 2018</a:t>
            </a:r>
          </a:p>
        </p:txBody>
      </p:sp>
      <p:sp>
        <p:nvSpPr>
          <p:cNvPr id="5" name="Title 4"/>
          <p:cNvSpPr>
            <a:spLocks noGrp="1"/>
          </p:cNvSpPr>
          <p:nvPr>
            <p:ph type="title"/>
          </p:nvPr>
        </p:nvSpPr>
        <p:spPr/>
        <p:txBody>
          <a:bodyPr/>
          <a:lstStyle/>
          <a:p>
            <a:r>
              <a:rPr lang="en-US" dirty="0"/>
              <a:t>Exposure Analytics</a:t>
            </a:r>
          </a:p>
        </p:txBody>
      </p:sp>
      <p:sp>
        <p:nvSpPr>
          <p:cNvPr id="6" name="Text Placeholder 5"/>
          <p:cNvSpPr>
            <a:spLocks noGrp="1"/>
          </p:cNvSpPr>
          <p:nvPr>
            <p:ph type="body" sz="quarter" idx="16"/>
          </p:nvPr>
        </p:nvSpPr>
        <p:spPr/>
        <p:txBody>
          <a:bodyPr/>
          <a:lstStyle/>
          <a:p>
            <a:r>
              <a:rPr lang="en-US" dirty="0"/>
              <a:t>GMIT</a:t>
            </a:r>
          </a:p>
          <a:p>
            <a:r>
              <a:rPr lang="en-US" dirty="0"/>
              <a:t>Intra-day Credit Risk Monitoring</a:t>
            </a:r>
          </a:p>
          <a:p>
            <a:r>
              <a:rPr lang="en-US" dirty="0"/>
              <a:t>New York</a:t>
            </a:r>
          </a:p>
        </p:txBody>
      </p:sp>
      <p:sp>
        <p:nvSpPr>
          <p:cNvPr id="7" name="Text Placeholder 6"/>
          <p:cNvSpPr>
            <a:spLocks noGrp="1"/>
          </p:cNvSpPr>
          <p:nvPr>
            <p:ph type="body" sz="quarter" idx="17"/>
          </p:nvPr>
        </p:nvSpPr>
        <p:spPr/>
        <p:txBody>
          <a:bodyPr/>
          <a:lstStyle/>
          <a:p>
            <a:r>
              <a:rPr lang="en-US" dirty="0"/>
              <a:t>Lakshmi Krishnamurthy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4953000"/>
            <a:ext cx="990600" cy="990600"/>
          </a:xfrm>
          <a:prstGeom prst="rect">
            <a:avLst/>
          </a:prstGeom>
        </p:spPr>
      </p:pic>
    </p:spTree>
    <p:extLst>
      <p:ext uri="{BB962C8B-B14F-4D97-AF65-F5344CB8AC3E}">
        <p14:creationId xmlns:p14="http://schemas.microsoft.com/office/powerpoint/2010/main" val="227992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Definition of Risk Factor Sensitivity</a:t>
                </a:r>
                <a:r>
                  <a:rPr lang="en-US" dirty="0"/>
                  <a:t>:</a:t>
                </a:r>
                <a:r>
                  <a:rPr lang="en-US" b="0" dirty="0">
                    <a:latin typeface="+mn-lt"/>
                  </a:rPr>
                  <a:t> The following sections define a sensitivity </a:t>
                </a:r>
                <a14:m>
                  <m:oMath xmlns:m="http://schemas.openxmlformats.org/officeDocument/2006/math">
                    <m:r>
                      <a:rPr lang="en-US" b="0" i="1">
                        <a:latin typeface="Cambria Math"/>
                      </a:rPr>
                      <m:t>𝑠</m:t>
                    </m:r>
                  </m:oMath>
                </a14:m>
                <a:r>
                  <a:rPr lang="en-US" b="0" dirty="0">
                    <a:latin typeface="+mn-lt"/>
                  </a:rPr>
                  <a:t> that should be used as an input into the delta margin calculation.</a:t>
                </a:r>
              </a:p>
              <a:p>
                <a:pPr marL="530225" lvl="1" indent="-285750">
                  <a:lnSpc>
                    <a:spcPct val="150000"/>
                  </a:lnSpc>
                  <a:buFont typeface="Wingdings" panose="05000000000000000000" pitchFamily="2" charset="2"/>
                  <a:buChar char="q"/>
                </a:pPr>
                <a:r>
                  <a:rPr lang="en-US" b="0" dirty="0">
                    <a:latin typeface="+mn-lt"/>
                  </a:rPr>
                  <a:t>The forward difference is specified in each section for illustration purposes.</a:t>
                </a:r>
              </a:p>
              <a:p>
                <a:pPr marL="285750" lvl="0" indent="-285750">
                  <a:lnSpc>
                    <a:spcPct val="150000"/>
                  </a:lnSpc>
                  <a:buFont typeface="Wingdings" panose="05000000000000000000" pitchFamily="2" charset="2"/>
                  <a:buChar char="v"/>
                </a:pPr>
                <a:r>
                  <a:rPr lang="en-US" u="sng" dirty="0"/>
                  <a:t>For Interest Rate and Credit</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+1 </m:t>
                          </m:r>
                          <m:r>
                            <a:rPr lang="en-US" b="0" i="1">
                              <a:latin typeface="Cambria Math"/>
                            </a:rPr>
                            <m:t>𝑏𝑝</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oMath>
                  </m:oMathPara>
                </a14:m>
                <a:endParaRPr lang="en-US" b="0" dirty="0">
                  <a:latin typeface="+mn-lt"/>
                </a:endParaRPr>
              </a:p>
              <a:p>
                <a:pPr marL="285750" lvl="0" indent="-285750">
                  <a:lnSpc>
                    <a:spcPct val="150000"/>
                  </a:lnSpc>
                  <a:buFont typeface="Wingdings" panose="05000000000000000000" pitchFamily="2" charset="2"/>
                  <a:buChar char="v"/>
                </a:pPr>
                <a:r>
                  <a:rPr lang="en-US" u="sng" dirty="0"/>
                  <a:t>Equities, Commodity, and FX Risk</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+1%∙</m:t>
                          </m:r>
                          <m:r>
                            <a:rPr lang="en-US" b="0" i="1">
                              <a:latin typeface="Cambria Math"/>
                            </a:rPr>
                            <m:t>𝑥</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𝑠</m:t>
                    </m:r>
                  </m:oMath>
                </a14:m>
                <a:r>
                  <a:rPr lang="en-US" b="0" dirty="0">
                    <a:latin typeface="+mn-lt"/>
                  </a:rPr>
                  <a:t> is the sensitivity to the risk factor </a:t>
                </a:r>
                <a14:m>
                  <m:oMath xmlns:m="http://schemas.openxmlformats.org/officeDocument/2006/math">
                    <m:r>
                      <a:rPr lang="en-US" b="0" i="1">
                        <a:latin typeface="Cambria Math"/>
                      </a:rPr>
                      <m:t>𝑥</m:t>
                    </m:r>
                  </m:oMath>
                </a14:m>
                <a:r>
                  <a:rPr lang="en-US" b="0" dirty="0">
                    <a:latin typeface="+mn-lt"/>
                  </a:rPr>
                  <a:t>, and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𝑥</m:t>
                        </m:r>
                      </m:e>
                    </m:d>
                  </m:oMath>
                </a14:m>
                <a:r>
                  <a:rPr lang="en-US" b="0" dirty="0">
                    <a:latin typeface="+mn-lt"/>
                  </a:rPr>
                  <a:t> is the value of the instrument given the value of the risk factor </a:t>
                </a:r>
                <a14:m>
                  <m:oMath xmlns:m="http://schemas.openxmlformats.org/officeDocument/2006/math">
                    <m:r>
                      <a:rPr lang="en-US" b="0" i="1">
                        <a:latin typeface="Cambria Math"/>
                      </a:rPr>
                      <m:t>𝑥</m:t>
                    </m:r>
                  </m:oMath>
                </a14:m>
                <a:r>
                  <a:rPr lang="en-US" b="0" dirty="0">
                    <a:latin typeface="+mn-lt"/>
                  </a:rPr>
                  <a:t>.</a:t>
                </a:r>
              </a:p>
              <a:p>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486"/>
                </a:stretch>
              </a:blipFill>
            </p:spPr>
            <p:txBody>
              <a:bodyPr/>
              <a:lstStyle/>
              <a:p>
                <a:r>
                  <a:rPr lang="en-US">
                    <a:noFill/>
                  </a:rPr>
                  <a:t> </a:t>
                </a:r>
              </a:p>
            </p:txBody>
          </p:sp>
        </mc:Fallback>
      </mc:AlternateContent>
    </p:spTree>
    <p:extLst>
      <p:ext uri="{BB962C8B-B14F-4D97-AF65-F5344CB8AC3E}">
        <p14:creationId xmlns:p14="http://schemas.microsoft.com/office/powerpoint/2010/main" val="12617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IR/Credit Finite Difference Schemes</a:t>
                </a:r>
                <a:r>
                  <a:rPr lang="en-US" dirty="0"/>
                  <a:t>:</a:t>
                </a:r>
                <a:r>
                  <a:rPr lang="en-US" b="0" dirty="0">
                    <a:latin typeface="+mn-lt"/>
                  </a:rPr>
                  <a:t> However, dealers may make use of central or backward difference methods, or use a smaller shock size and scale up.</a:t>
                </a:r>
              </a:p>
              <a:p>
                <a:pPr marL="530225" lvl="1" indent="-285750">
                  <a:lnSpc>
                    <a:spcPct val="150000"/>
                  </a:lnSpc>
                  <a:buFont typeface="Wingdings" panose="05000000000000000000" pitchFamily="2" charset="2"/>
                  <a:buChar char="q"/>
                </a:pPr>
                <a:r>
                  <a:rPr lang="en-US" b="0" dirty="0">
                    <a:latin typeface="+mn-lt"/>
                  </a:rPr>
                  <a:t>For Interest Rate and Credit</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+0.5 </m:t>
                          </m:r>
                          <m:r>
                            <a:rPr lang="en-US" b="0" i="1">
                              <a:latin typeface="Cambria Math"/>
                            </a:rPr>
                            <m:t>𝑏𝑝</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−0.5 </m:t>
                          </m:r>
                          <m:r>
                            <a:rPr lang="en-US" b="0" i="1">
                              <a:latin typeface="Cambria Math"/>
                            </a:rPr>
                            <m:t>𝑏𝑝</m:t>
                          </m:r>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+1.0 </m:t>
                          </m:r>
                          <m:r>
                            <a:rPr lang="en-US" b="0" i="1">
                              <a:latin typeface="Cambria Math"/>
                            </a:rPr>
                            <m:t>𝑏𝑝</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oMath>
                  </m:oMathPara>
                </a14:m>
                <a:endParaRPr lang="en-US" b="0" dirty="0">
                  <a:latin typeface="+mn-lt"/>
                </a:endParaRPr>
              </a:p>
              <a:p>
                <a:pPr marL="387350" lvl="3" indent="0">
                  <a:lnSpc>
                    <a:spcPct val="150000"/>
                  </a:lnSpc>
                  <a:buNone/>
                </a:pPr>
                <a:r>
                  <a:rPr lang="en-US" b="0" dirty="0">
                    <a:latin typeface="+mn-lt"/>
                  </a:rPr>
                  <a:t>or</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r>
                        <a:rPr lang="en-US" b="0" i="1">
                          <a:latin typeface="Cambria Math"/>
                        </a:rPr>
                        <m:t>=</m:t>
                      </m:r>
                      <m:f>
                        <m:fPr>
                          <m:ctrlPr>
                            <a:rPr lang="en-US" b="0" i="1">
                              <a:latin typeface="Cambria Math" panose="02040503050406030204" pitchFamily="18" charset="0"/>
                            </a:rPr>
                          </m:ctrlPr>
                        </m:fPr>
                        <m:num>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m:t>
                              </m:r>
                              <m:r>
                                <a:rPr lang="en-US" b="0" i="1">
                                  <a:latin typeface="Cambria Math"/>
                                </a:rPr>
                                <m:t>𝜖</m:t>
                              </m:r>
                              <m:r>
                                <a:rPr lang="en-US" b="0" i="1">
                                  <a:latin typeface="Cambria Math"/>
                                </a:rPr>
                                <m:t> </m:t>
                              </m:r>
                              <m:r>
                                <a:rPr lang="en-US" b="0" i="1">
                                  <a:latin typeface="Cambria Math"/>
                                </a:rPr>
                                <m:t>𝑏𝑝</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num>
                        <m:den>
                          <m:r>
                            <a:rPr lang="en-US" b="0" i="1">
                              <a:latin typeface="Cambria Math"/>
                            </a:rPr>
                            <m:t>𝜖</m:t>
                          </m:r>
                        </m:den>
                      </m:f>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0&lt;</m:t>
                      </m:r>
                      <m:d>
                        <m:dPr>
                          <m:begChr m:val="|"/>
                          <m:endChr m:val="|"/>
                          <m:ctrlPr>
                            <a:rPr lang="en-US" b="0" i="1">
                              <a:latin typeface="Cambria Math" panose="02040503050406030204" pitchFamily="18" charset="0"/>
                            </a:rPr>
                          </m:ctrlPr>
                        </m:dPr>
                        <m:e>
                          <m:r>
                            <a:rPr lang="en-US" b="0" i="1">
                              <a:latin typeface="Cambria Math"/>
                            </a:rPr>
                            <m:t>𝜖</m:t>
                          </m:r>
                        </m:e>
                      </m:d>
                      <m:r>
                        <a:rPr lang="en-US" b="0" i="1">
                          <a:latin typeface="Cambria Math"/>
                        </a:rPr>
                        <m:t>≤1</m:t>
                      </m:r>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699"/>
                </a:stretch>
              </a:blipFill>
            </p:spPr>
            <p:txBody>
              <a:bodyPr/>
              <a:lstStyle/>
              <a:p>
                <a:r>
                  <a:rPr lang="en-US">
                    <a:noFill/>
                  </a:rPr>
                  <a:t> </a:t>
                </a:r>
              </a:p>
            </p:txBody>
          </p:sp>
        </mc:Fallback>
      </mc:AlternateContent>
    </p:spTree>
    <p:extLst>
      <p:ext uri="{BB962C8B-B14F-4D97-AF65-F5344CB8AC3E}">
        <p14:creationId xmlns:p14="http://schemas.microsoft.com/office/powerpoint/2010/main" val="390028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- 3</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For Interest Rate Risk Factors, the Sensitivity is defined as the PV01</a:t>
                </a:r>
                <a:r>
                  <a:rPr lang="en-US" dirty="0"/>
                  <a:t>:</a:t>
                </a:r>
                <a:r>
                  <a:rPr lang="en-US" b="0" dirty="0">
                    <a:latin typeface="+mn-lt"/>
                  </a:rPr>
                  <a:t> The PV01 of an instrument </a:t>
                </a:r>
                <a14:m>
                  <m:oMath xmlns:m="http://schemas.openxmlformats.org/officeDocument/2006/math">
                    <m:r>
                      <a:rPr lang="en-US" b="0" i="1">
                        <a:latin typeface="Cambria Math"/>
                      </a:rPr>
                      <m:t>𝑖</m:t>
                    </m:r>
                  </m:oMath>
                </a14:m>
                <a:r>
                  <a:rPr lang="en-US" b="0" dirty="0">
                    <a:latin typeface="+mn-lt"/>
                  </a:rPr>
                  <a:t> with respect to the tenor </a:t>
                </a:r>
                <a14:m>
                  <m:oMath xmlns:m="http://schemas.openxmlformats.org/officeDocument/2006/math">
                    <m:r>
                      <a:rPr lang="en-US" b="0" i="1">
                        <a:latin typeface="Cambria Math"/>
                      </a:rPr>
                      <m:t>𝑡</m:t>
                    </m:r>
                  </m:oMath>
                </a14:m>
                <a:r>
                  <a:rPr lang="en-US" b="0" dirty="0">
                    <a:latin typeface="+mn-lt"/>
                  </a:rPr>
                  <a:t> of a risk-free curve </a:t>
                </a:r>
                <a14:m>
                  <m:oMath xmlns:m="http://schemas.openxmlformats.org/officeDocument/2006/math">
                    <m:r>
                      <a:rPr lang="en-US" b="0" i="1">
                        <a:latin typeface="Cambria Math"/>
                      </a:rPr>
                      <m:t>𝑟</m:t>
                    </m:r>
                  </m:oMath>
                </a14:m>
                <a:r>
                  <a:rPr lang="en-US" b="0" dirty="0">
                    <a:latin typeface="+mn-lt"/>
                  </a:rPr>
                  <a:t> - the sensitivity of instrument </a:t>
                </a:r>
                <a14:m>
                  <m:oMath xmlns:m="http://schemas.openxmlformats.org/officeDocument/2006/math">
                    <m:r>
                      <a:rPr lang="en-US" b="0" i="1">
                        <a:latin typeface="Cambria Math"/>
                      </a:rPr>
                      <m:t>𝑖</m:t>
                    </m:r>
                  </m:oMath>
                </a14:m>
                <a:r>
                  <a:rPr lang="en-US" b="0" dirty="0">
                    <a:latin typeface="+mn-lt"/>
                  </a:rPr>
                  <a:t> with respect to the risk factor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oMath>
                </a14:m>
                <a:r>
                  <a:rPr lang="en-US" b="0" dirty="0">
                    <a:latin typeface="+mn-lt"/>
                  </a:rPr>
                  <a:t> - is defined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d>
                        <m:dPr>
                          <m:ctrlPr>
                            <a:rPr lang="en-US" b="0" i="1">
                              <a:latin typeface="Cambria Math" panose="02040503050406030204" pitchFamily="18" charset="0"/>
                            </a:rPr>
                          </m:ctrlPr>
                        </m:dPr>
                        <m:e>
                          <m:r>
                            <a:rPr lang="en-US" b="0" i="1">
                              <a:latin typeface="Cambria Math"/>
                            </a:rPr>
                            <m:t>𝑖</m:t>
                          </m:r>
                          <m:r>
                            <a:rPr lang="en-US" b="0" i="1">
                              <a:latin typeface="Cambria Math"/>
                            </a:rPr>
                            <m:t>, </m:t>
                          </m:r>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r>
                            <a:rPr lang="en-US" b="0" i="1">
                              <a:latin typeface="Cambria Math"/>
                            </a:rPr>
                            <m:t>+1</m:t>
                          </m:r>
                          <m:r>
                            <a:rPr lang="en-US" b="0" i="1">
                              <a:latin typeface="Cambria Math"/>
                            </a:rPr>
                            <m:t>𝑏𝑝</m:t>
                          </m:r>
                          <m:r>
                            <a:rPr lang="en-US" b="0" i="1">
                              <a:latin typeface="Cambria Math"/>
                            </a:rPr>
                            <m:t>, </m:t>
                          </m:r>
                          <m:sSub>
                            <m:sSubPr>
                              <m:ctrlPr>
                                <a:rPr lang="en-US" b="0" i="1">
                                  <a:latin typeface="Cambria Math" panose="02040503050406030204" pitchFamily="18" charset="0"/>
                                </a:rPr>
                              </m:ctrlPr>
                            </m:sSubPr>
                            <m:e>
                              <m:r>
                                <a:rPr lang="en-US" b="0" i="1">
                                  <a:latin typeface="Cambria Math"/>
                                </a:rPr>
                                <m:t>𝑐𝑠</m:t>
                              </m:r>
                            </m:e>
                            <m:sub>
                              <m:r>
                                <a:rPr lang="en-US" b="0" i="1">
                                  <a:latin typeface="Cambria Math"/>
                                </a:rPr>
                                <m:t>𝑡</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𝑐𝑠</m:t>
                              </m:r>
                            </m:e>
                            <m:sub>
                              <m:r>
                                <a:rPr lang="en-US" b="0" i="1">
                                  <a:latin typeface="Cambria Math"/>
                                </a:rPr>
                                <m:t>𝑡</m:t>
                              </m:r>
                            </m:sub>
                          </m:sSub>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oMath>
                </a14:m>
                <a:r>
                  <a:rPr lang="en-US" b="0" dirty="0">
                    <a:latin typeface="+mn-lt"/>
                  </a:rPr>
                  <a:t> is the risk-free interest-rate at tenor </a:t>
                </a:r>
                <a14:m>
                  <m:oMath xmlns:m="http://schemas.openxmlformats.org/officeDocument/2006/math">
                    <m:r>
                      <a:rPr lang="en-US" b="0" i="1">
                        <a:latin typeface="Cambria Math"/>
                      </a:rPr>
                      <m:t>𝑡</m:t>
                    </m:r>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𝑐𝑠</m:t>
                        </m:r>
                      </m:e>
                      <m:sub>
                        <m:r>
                          <a:rPr lang="en-US" b="0" i="1">
                            <a:latin typeface="Cambria Math"/>
                          </a:rPr>
                          <m:t>𝑡</m:t>
                        </m:r>
                      </m:sub>
                    </m:sSub>
                  </m:oMath>
                </a14:m>
                <a:r>
                  <a:rPr lang="en-US" b="0" dirty="0">
                    <a:latin typeface="+mn-lt"/>
                  </a:rPr>
                  <a:t> is the credit spread at tenor </a:t>
                </a:r>
                <a14:m>
                  <m:oMath xmlns:m="http://schemas.openxmlformats.org/officeDocument/2006/math">
                    <m:r>
                      <a:rPr lang="en-US" b="0" i="1">
                        <a:latin typeface="Cambria Math"/>
                      </a:rPr>
                      <m:t>𝑡</m:t>
                    </m:r>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oMath>
                </a14:m>
                <a:r>
                  <a:rPr lang="en-US" b="0" dirty="0">
                    <a:latin typeface="+mn-lt"/>
                  </a:rPr>
                  <a:t> is the market value of an instrument </a:t>
                </a:r>
                <a14:m>
                  <m:oMath xmlns:m="http://schemas.openxmlformats.org/officeDocument/2006/math">
                    <m:r>
                      <a:rPr lang="en-US" b="0" i="1">
                        <a:latin typeface="Cambria Math"/>
                      </a:rPr>
                      <m:t>𝑖</m:t>
                    </m:r>
                  </m:oMath>
                </a14:m>
                <a:r>
                  <a:rPr lang="en-US" b="0" dirty="0">
                    <a:latin typeface="+mn-lt"/>
                  </a:rPr>
                  <a:t> as a function of the risk-free interest-rate and the credit spread curve, </a:t>
                </a:r>
                <a14:m>
                  <m:oMath xmlns:m="http://schemas.openxmlformats.org/officeDocument/2006/math">
                    <m:r>
                      <a:rPr lang="en-US" b="0" i="1">
                        <a:latin typeface="Cambria Math"/>
                      </a:rPr>
                      <m:t>1 </m:t>
                    </m:r>
                    <m:r>
                      <a:rPr lang="en-US" b="0" i="1">
                        <a:latin typeface="Cambria Math"/>
                      </a:rPr>
                      <m:t>𝑏𝑝</m:t>
                    </m:r>
                  </m:oMath>
                </a14:m>
                <a:r>
                  <a:rPr lang="en-US" b="0" dirty="0">
                    <a:latin typeface="+mn-lt"/>
                  </a:rPr>
                  <a:t> is 1 basis point – 0.0001 or 0.01%.</a:t>
                </a:r>
              </a:p>
              <a:p>
                <a:pPr marL="285750" lvl="0" indent="-285750">
                  <a:lnSpc>
                    <a:spcPct val="150000"/>
                  </a:lnSpc>
                  <a:buFont typeface="Wingdings" panose="05000000000000000000" pitchFamily="2" charset="2"/>
                  <a:buChar char="v"/>
                </a:pPr>
                <a:r>
                  <a:rPr lang="en-US" u="sng" dirty="0"/>
                  <a:t>For Credit Non-Securitization Risk Factors, the Sensitivity is defined as CS01</a:t>
                </a:r>
                <a:r>
                  <a:rPr lang="en-US" dirty="0"/>
                  <a:t>:</a:t>
                </a:r>
                <a:r>
                  <a:rPr lang="en-US" b="0" dirty="0">
                    <a:latin typeface="+mn-lt"/>
                  </a:rPr>
                  <a:t> The CS01 of an instrument with respect to tenor </a:t>
                </a:r>
                <a14:m>
                  <m:oMath xmlns:m="http://schemas.openxmlformats.org/officeDocument/2006/math">
                    <m:r>
                      <a:rPr lang="en-US" b="0" i="1">
                        <a:latin typeface="Cambria Math"/>
                      </a:rPr>
                      <m:t>𝑡</m:t>
                    </m:r>
                  </m:oMath>
                </a14:m>
                <a:r>
                  <a:rPr lang="en-US" b="0" dirty="0">
                    <a:latin typeface="+mn-lt"/>
                  </a:rPr>
                  <a:t> is defined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𝑠</m:t>
                      </m:r>
                      <m:d>
                        <m:dPr>
                          <m:ctrlPr>
                            <a:rPr lang="en-US" b="0" i="1">
                              <a:latin typeface="Cambria Math" panose="02040503050406030204" pitchFamily="18" charset="0"/>
                            </a:rPr>
                          </m:ctrlPr>
                        </m:dPr>
                        <m:e>
                          <m:r>
                            <a:rPr lang="en-US" b="0" i="1">
                              <a:latin typeface="Cambria Math"/>
                            </a:rPr>
                            <m:t>𝑖</m:t>
                          </m:r>
                          <m:r>
                            <a:rPr lang="en-US" b="0" i="1">
                              <a:latin typeface="Cambria Math"/>
                            </a:rPr>
                            <m:t>, </m:t>
                          </m:r>
                          <m:sSub>
                            <m:sSubPr>
                              <m:ctrlPr>
                                <a:rPr lang="en-US" b="0" i="1">
                                  <a:latin typeface="Cambria Math" panose="02040503050406030204" pitchFamily="18" charset="0"/>
                                </a:rPr>
                              </m:ctrlPr>
                            </m:sSubPr>
                            <m:e>
                              <m:r>
                                <a:rPr lang="en-US" b="0" i="1">
                                  <a:latin typeface="Cambria Math"/>
                                </a:rPr>
                                <m:t>𝑐𝑠</m:t>
                              </m:r>
                            </m:e>
                            <m:sub>
                              <m:r>
                                <a:rPr lang="en-US" b="0" i="1">
                                  <a:latin typeface="Cambria Math"/>
                                </a:rPr>
                                <m:t>𝑡</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𝑟</m:t>
                              </m:r>
                            </m:e>
                            <m:sub>
                              <m:r>
                                <a:rPr lang="en-US" b="0" i="1">
                                  <a:latin typeface="Cambria Math"/>
                                </a:rPr>
                                <m:t>𝑡</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𝑐𝑠</m:t>
                              </m:r>
                            </m:e>
                            <m:sub>
                              <m:r>
                                <a:rPr lang="en-US" b="0" i="1">
                                  <a:latin typeface="Cambria Math"/>
                                </a:rPr>
                                <m:t>𝑡</m:t>
                              </m:r>
                            </m:sub>
                          </m:sSub>
                          <m:r>
                            <a:rPr lang="en-US" b="0" i="1">
                              <a:latin typeface="Cambria Math"/>
                            </a:rPr>
                            <m:t>+1</m:t>
                          </m:r>
                          <m:r>
                            <a:rPr lang="en-US" b="0" i="1">
                              <a:latin typeface="Cambria Math"/>
                            </a:rPr>
                            <m:t>𝑏𝑝</m:t>
                          </m:r>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i="1">
                              <a:latin typeface="Cambria Math"/>
                            </a:rPr>
                            <m:t>, </m:t>
                          </m:r>
                          <m:sSub>
                            <m:sSubPr>
                              <m:ctrlPr>
                                <a:rPr lang="en-US" i="1">
                                  <a:latin typeface="Cambria Math" panose="02040503050406030204" pitchFamily="18" charset="0"/>
                                </a:rPr>
                              </m:ctrlPr>
                            </m:sSubPr>
                            <m:e>
                              <m:r>
                                <a:rPr lang="en-US" i="1">
                                  <a:latin typeface="Cambria Math"/>
                                </a:rPr>
                                <m:t>𝑐𝑠</m:t>
                              </m:r>
                            </m:e>
                            <m:sub>
                              <m:r>
                                <a:rPr lang="en-US" i="1">
                                  <a:latin typeface="Cambria Math"/>
                                </a:rPr>
                                <m:t>𝑡</m:t>
                              </m:r>
                            </m:sub>
                          </m:sSub>
                        </m:e>
                      </m:d>
                    </m:oMath>
                  </m:oMathPara>
                </a14:m>
                <a:endParaRPr lang="en-US" dirty="0">
                  <a:latin typeface="+mn-lt"/>
                </a:endParaRPr>
              </a:p>
              <a:p>
                <a:pPr>
                  <a:lnSpc>
                    <a:spcPct val="150000"/>
                  </a:lnSpc>
                </a:pPr>
                <a:endParaRPr lang="en-US"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062"/>
                </a:stretch>
              </a:blipFill>
            </p:spPr>
            <p:txBody>
              <a:bodyPr/>
              <a:lstStyle/>
              <a:p>
                <a:r>
                  <a:rPr lang="en-US">
                    <a:noFill/>
                  </a:rPr>
                  <a:t> </a:t>
                </a:r>
              </a:p>
            </p:txBody>
          </p:sp>
        </mc:Fallback>
      </mc:AlternateContent>
    </p:spTree>
    <p:extLst>
      <p:ext uri="{BB962C8B-B14F-4D97-AF65-F5344CB8AC3E}">
        <p14:creationId xmlns:p14="http://schemas.microsoft.com/office/powerpoint/2010/main" val="177247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- 4</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For Credit Qualifying and Non qualifying Securitizations, including n</a:t>
            </a:r>
            <a:r>
              <a:rPr lang="en-US" u="sng" baseline="30000" dirty="0"/>
              <a:t>th</a:t>
            </a:r>
            <a:r>
              <a:rPr lang="en-US" u="sng" dirty="0"/>
              <a:t>-to-default Risk Factors, the Sensitivity is defined as CS01</a:t>
            </a:r>
            <a:r>
              <a:rPr lang="en-US" dirty="0"/>
              <a:t>:</a:t>
            </a:r>
            <a:r>
              <a:rPr lang="en-US" b="0" dirty="0">
                <a:latin typeface="+mn-lt"/>
              </a:rPr>
              <a:t> If all of the following criteria are met, the position is deemed to be a qualifying securitization, and the CS01 – as defined by credit non-securitization above – should be computed with respect to the names underlying the securitization or the n</a:t>
            </a:r>
            <a:r>
              <a:rPr lang="en-US" b="0" baseline="30000" dirty="0">
                <a:latin typeface="+mn-lt"/>
              </a:rPr>
              <a:t>th</a:t>
            </a:r>
            <a:r>
              <a:rPr lang="en-US" b="0" dirty="0">
                <a:latin typeface="+mn-lt"/>
              </a:rPr>
              <a:t>-to-default instrument.</a:t>
            </a:r>
          </a:p>
          <a:p>
            <a:pPr marL="285750" lvl="0" indent="-285750">
              <a:lnSpc>
                <a:spcPct val="150000"/>
              </a:lnSpc>
              <a:buFont typeface="Wingdings" panose="05000000000000000000" pitchFamily="2" charset="2"/>
              <a:buChar char="v"/>
            </a:pPr>
            <a:r>
              <a:rPr lang="en-US" u="sng" dirty="0"/>
              <a:t>Credit Qualifying Securitization Criterion #1</a:t>
            </a:r>
            <a:r>
              <a:rPr lang="en-US" dirty="0"/>
              <a:t>:</a:t>
            </a:r>
            <a:r>
              <a:rPr lang="en-US" b="0" dirty="0">
                <a:latin typeface="+mn-lt"/>
              </a:rPr>
              <a:t> The position should neither be a re-securitization position, nor derivatives of securitization exposures that do not provide a pro-rata proceed in the proceeds of the securitization tranche.</a:t>
            </a:r>
          </a:p>
          <a:p>
            <a:pPr marL="285750" lvl="0" indent="-285750">
              <a:lnSpc>
                <a:spcPct val="150000"/>
              </a:lnSpc>
              <a:buFont typeface="Wingdings" panose="05000000000000000000" pitchFamily="2" charset="2"/>
              <a:buChar char="v"/>
            </a:pPr>
            <a:r>
              <a:rPr lang="en-US" u="sng" dirty="0"/>
              <a:t>Credit Qualifying Securitization Criterion #2</a:t>
            </a:r>
            <a:r>
              <a:rPr lang="en-US" dirty="0"/>
              <a:t>:</a:t>
            </a:r>
            <a:r>
              <a:rPr lang="en-US" b="0" dirty="0">
                <a:latin typeface="+mn-lt"/>
              </a:rPr>
              <a:t> All reference entities are single name products, including single name credit derivatives, for which a liquid two-way market exists – see below – including liquidly traded indexes on these reference entities.</a:t>
            </a:r>
          </a:p>
          <a:p>
            <a:pPr marL="285750" lvl="0" indent="-285750">
              <a:lnSpc>
                <a:spcPct val="150000"/>
              </a:lnSpc>
              <a:buFont typeface="Wingdings" panose="05000000000000000000" pitchFamily="2" charset="2"/>
              <a:buChar char="v"/>
            </a:pPr>
            <a:r>
              <a:rPr lang="en-US" u="sng" dirty="0"/>
              <a:t>Credit Qualifying Securitization Criterion #3</a:t>
            </a:r>
            <a:r>
              <a:rPr lang="en-US" dirty="0"/>
              <a:t>:</a:t>
            </a:r>
            <a:r>
              <a:rPr lang="en-US" b="0" dirty="0">
                <a:latin typeface="+mn-lt"/>
              </a:rPr>
              <a:t> The instrument does not reference an underlying that would be treated as a retail exposure, a residential mortgage exposure, or a commercial mortgage exposure under the standardized approach to credit risk.</a:t>
            </a:r>
          </a:p>
          <a:p>
            <a:pPr marL="285750" lvl="0" indent="-285750">
              <a:lnSpc>
                <a:spcPct val="150000"/>
              </a:lnSpc>
              <a:buFont typeface="Wingdings" panose="05000000000000000000" pitchFamily="2" charset="2"/>
              <a:buChar char="v"/>
            </a:pPr>
            <a:r>
              <a:rPr lang="en-US" u="sng" dirty="0"/>
              <a:t>Credit Qualifying Securitization Criterion #4</a:t>
            </a:r>
            <a:r>
              <a:rPr lang="en-US" dirty="0"/>
              <a:t>:</a:t>
            </a:r>
            <a:r>
              <a:rPr lang="en-US" b="0" dirty="0">
                <a:latin typeface="+mn-lt"/>
              </a:rPr>
              <a:t> The instrument does not reference a claim on a non-special purpose entity.</a:t>
            </a:r>
          </a:p>
        </p:txBody>
      </p:sp>
    </p:spTree>
    <p:extLst>
      <p:ext uri="{BB962C8B-B14F-4D97-AF65-F5344CB8AC3E}">
        <p14:creationId xmlns:p14="http://schemas.microsoft.com/office/powerpoint/2010/main" val="1320480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- 5</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CS01 of the Credit Non Qualifying Instruments</a:t>
                </a:r>
                <a:r>
                  <a:rPr lang="en-US" dirty="0"/>
                  <a:t>:</a:t>
                </a:r>
                <a:r>
                  <a:rPr lang="en-US" b="0" dirty="0">
                    <a:latin typeface="+mn-lt"/>
                  </a:rPr>
                  <a:t> If any of these criteria are not met, the position is deemed to be non-qualifying, and then the CS01 should be calculated to the spread of the instrument rather than the spread of the underlying instruments.</a:t>
                </a:r>
              </a:p>
              <a:p>
                <a:pPr marL="285750" lvl="0" indent="-285750">
                  <a:lnSpc>
                    <a:spcPct val="150000"/>
                  </a:lnSpc>
                  <a:buFont typeface="Wingdings" panose="05000000000000000000" pitchFamily="2" charset="2"/>
                  <a:buChar char="v"/>
                </a:pPr>
                <a:r>
                  <a:rPr lang="en-US" u="sng" dirty="0"/>
                  <a:t>Two Way Market Establishment Criterion</a:t>
                </a:r>
                <a:r>
                  <a:rPr lang="en-US" dirty="0"/>
                  <a:t>:</a:t>
                </a:r>
                <a:r>
                  <a:rPr lang="en-US" b="0" dirty="0">
                    <a:latin typeface="+mn-lt"/>
                  </a:rPr>
                  <a:t> A two way market is deemed to exist when there are bonafide independent offers to buy and sell so that a price reasonably related to the last sales price or current competitive bid and offer quotations can be determined within one day and settled at such a price within a relatively short time conforming to trade custom.</a:t>
                </a:r>
              </a:p>
              <a:p>
                <a:pPr marL="285750" lvl="0" indent="-285750">
                  <a:lnSpc>
                    <a:spcPct val="150000"/>
                  </a:lnSpc>
                  <a:buFont typeface="Wingdings" panose="05000000000000000000" pitchFamily="2" charset="2"/>
                  <a:buChar char="v"/>
                </a:pPr>
                <a:r>
                  <a:rPr lang="en-US" u="sng" dirty="0"/>
                  <a:t>For Credit Base Correlation Risk Factors, the Sensitivity is defined as BC01</a:t>
                </a:r>
                <a:r>
                  <a:rPr lang="en-US" dirty="0"/>
                  <a:t>:</a:t>
                </a:r>
                <a:r>
                  <a:rPr lang="en-US" b="0" dirty="0">
                    <a:latin typeface="+mn-lt"/>
                  </a:rPr>
                  <a:t> The BC01 is the change in the value for one percentage point increase in the Base Correlation level, that is the sensitivity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𝑖𝑘</m:t>
                        </m:r>
                      </m:sub>
                    </m:sSub>
                  </m:oMath>
                </a14:m>
                <a:r>
                  <a:rPr lang="en-US" b="0" dirty="0">
                    <a:latin typeface="+mn-lt"/>
                  </a:rPr>
                  <a:t> is defined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𝑖𝑘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𝐵𝐶</m:t>
                              </m:r>
                            </m:e>
                            <m:sub>
                              <m:r>
                                <a:rPr lang="en-US" b="0" i="1">
                                  <a:latin typeface="Cambria Math"/>
                                </a:rPr>
                                <m:t>𝑘</m:t>
                              </m:r>
                            </m:sub>
                          </m:sSub>
                          <m:r>
                            <a:rPr lang="en-US" b="0" i="1">
                              <a:latin typeface="Cambria Math"/>
                            </a:rPr>
                            <m:t>+1%</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𝐵𝐶</m:t>
                              </m:r>
                            </m:e>
                            <m:sub>
                              <m:r>
                                <a:rPr lang="en-US" b="0" i="1">
                                  <a:latin typeface="Cambria Math"/>
                                </a:rPr>
                                <m:t>𝑘</m:t>
                              </m:r>
                            </m:sub>
                          </m:sSub>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𝑘</m:t>
                    </m:r>
                  </m:oMath>
                </a14:m>
                <a:r>
                  <a:rPr lang="en-US" b="0" dirty="0">
                    <a:latin typeface="+mn-lt"/>
                  </a:rPr>
                  <a:t> is a given credit index family such as CDX IG or ITRAXX MAIN;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𝐵𝐶</m:t>
                        </m:r>
                      </m:e>
                      <m:sub>
                        <m:r>
                          <a:rPr lang="en-US" b="0" i="1">
                            <a:latin typeface="Cambria Math"/>
                          </a:rPr>
                          <m:t>𝑘</m:t>
                        </m:r>
                      </m:sub>
                    </m:sSub>
                  </m:oMath>
                </a14:m>
                <a:r>
                  <a:rPr lang="en-US" b="0" dirty="0">
                    <a:latin typeface="+mn-lt"/>
                  </a:rPr>
                  <a:t> is the Base Correlation curve/surface for the index </a:t>
                </a:r>
                <a14:m>
                  <m:oMath xmlns:m="http://schemas.openxmlformats.org/officeDocument/2006/math">
                    <m:r>
                      <a:rPr lang="en-US" b="0" i="1">
                        <a:latin typeface="Cambria Math"/>
                      </a:rPr>
                      <m:t>𝑘</m:t>
                    </m:r>
                  </m:oMath>
                </a14:m>
                <a:r>
                  <a:rPr lang="en-US" b="0" dirty="0">
                    <a:latin typeface="+mn-lt"/>
                  </a:rPr>
                  <a:t>, with numerical values such as </a:t>
                </a:r>
                <a14:m>
                  <m:oMath xmlns:m="http://schemas.openxmlformats.org/officeDocument/2006/math">
                    <m:r>
                      <a:rPr lang="en-US" b="0" i="1">
                        <a:latin typeface="Cambria Math"/>
                      </a:rPr>
                      <m:t>0.55%</m:t>
                    </m:r>
                  </m:oMath>
                </a14:m>
                <a:r>
                  <a:rPr lang="en-US" b="0" dirty="0">
                    <a:latin typeface="+mn-lt"/>
                  </a:rPr>
                  <a:t>; </a:t>
                </a:r>
                <a14:m>
                  <m:oMath xmlns:m="http://schemas.openxmlformats.org/officeDocument/2006/math">
                    <m:r>
                      <a:rPr lang="en-US" b="0" i="1">
                        <a:latin typeface="Cambria Math"/>
                      </a:rPr>
                      <m:t>1%</m:t>
                    </m:r>
                  </m:oMath>
                </a14:m>
                <a:r>
                  <a:rPr lang="en-US" b="0" dirty="0">
                    <a:latin typeface="+mn-lt"/>
                  </a:rPr>
                  <a:t> is one percentage point of correlation, that is </a:t>
                </a:r>
                <a14:m>
                  <m:oMath xmlns:m="http://schemas.openxmlformats.org/officeDocument/2006/math">
                    <m:r>
                      <a:rPr lang="en-US" b="0" i="1">
                        <a:latin typeface="Cambria Math"/>
                      </a:rPr>
                      <m:t>0.01</m:t>
                    </m:r>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𝐵𝐶</m:t>
                            </m:r>
                          </m:e>
                          <m:sub>
                            <m:r>
                              <a:rPr lang="en-US" b="0" i="1">
                                <a:latin typeface="Cambria Math"/>
                              </a:rPr>
                              <m:t>𝑘</m:t>
                            </m:r>
                          </m:sub>
                        </m:sSub>
                      </m:e>
                    </m:d>
                  </m:oMath>
                </a14:m>
                <a:r>
                  <a:rPr lang="en-US" b="0" dirty="0">
                    <a:latin typeface="+mn-lt"/>
                  </a:rPr>
                  <a:t> is the value of the instrument </a:t>
                </a:r>
                <a14:m>
                  <m:oMath xmlns:m="http://schemas.openxmlformats.org/officeDocument/2006/math">
                    <m:r>
                      <a:rPr lang="en-US" b="0" i="1">
                        <a:latin typeface="Cambria Math"/>
                      </a:rPr>
                      <m:t>𝑖</m:t>
                    </m:r>
                  </m:oMath>
                </a14:m>
                <a:r>
                  <a:rPr lang="en-US" b="0" dirty="0">
                    <a:latin typeface="+mn-lt"/>
                  </a:rPr>
                  <a:t> as a function of the Base Correlation for index </a:t>
                </a:r>
                <a14:m>
                  <m:oMath xmlns:m="http://schemas.openxmlformats.org/officeDocument/2006/math">
                    <m:r>
                      <a:rPr lang="en-US" b="0" i="1">
                        <a:latin typeface="Cambria Math"/>
                      </a:rPr>
                      <m:t>𝑘</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920"/>
                </a:stretch>
              </a:blipFill>
            </p:spPr>
            <p:txBody>
              <a:bodyPr/>
              <a:lstStyle/>
              <a:p>
                <a:r>
                  <a:rPr lang="en-US">
                    <a:noFill/>
                  </a:rPr>
                  <a:t> </a:t>
                </a:r>
              </a:p>
            </p:txBody>
          </p:sp>
        </mc:Fallback>
      </mc:AlternateContent>
    </p:spTree>
    <p:extLst>
      <p:ext uri="{BB962C8B-B14F-4D97-AF65-F5344CB8AC3E}">
        <p14:creationId xmlns:p14="http://schemas.microsoft.com/office/powerpoint/2010/main" val="372451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- 6</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For Equity Risk Factors, the Sensitivity is defined as follows</a:t>
                </a:r>
                <a:r>
                  <a:rPr lang="en-US" dirty="0"/>
                  <a:t>:</a:t>
                </a:r>
                <a:r>
                  <a:rPr lang="en-US" b="0" dirty="0">
                    <a:latin typeface="+mn-lt"/>
                  </a:rPr>
                  <a:t> The change in the value for one percentage point increase in the relative equity price:</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𝑖𝑘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𝐸𝑄</m:t>
                              </m:r>
                            </m:e>
                            <m:sub>
                              <m:r>
                                <a:rPr lang="en-US" b="0" i="1">
                                  <a:latin typeface="Cambria Math"/>
                                </a:rPr>
                                <m:t>𝑘</m:t>
                              </m:r>
                            </m:sub>
                          </m:sSub>
                          <m:r>
                            <a:rPr lang="en-US" b="0" i="1">
                              <a:latin typeface="Cambria Math"/>
                            </a:rPr>
                            <m:t>+1%∙</m:t>
                          </m:r>
                          <m:sSub>
                            <m:sSubPr>
                              <m:ctrlPr>
                                <a:rPr lang="en-US" b="0" i="1">
                                  <a:latin typeface="Cambria Math" panose="02040503050406030204" pitchFamily="18" charset="0"/>
                                </a:rPr>
                              </m:ctrlPr>
                            </m:sSubPr>
                            <m:e>
                              <m:r>
                                <a:rPr lang="en-US" b="0" i="1">
                                  <a:latin typeface="Cambria Math"/>
                                </a:rPr>
                                <m:t>𝐸𝑄</m:t>
                              </m:r>
                            </m:e>
                            <m:sub>
                              <m:r>
                                <a:rPr lang="en-US" b="0" i="1">
                                  <a:latin typeface="Cambria Math"/>
                                </a:rPr>
                                <m:t>𝑘</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𝐸𝑄</m:t>
                              </m:r>
                            </m:e>
                            <m:sub>
                              <m:r>
                                <a:rPr lang="en-US" b="0" i="1">
                                  <a:latin typeface="Cambria Math"/>
                                </a:rPr>
                                <m:t>𝑘</m:t>
                              </m:r>
                            </m:sub>
                          </m:sSub>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𝑘</m:t>
                    </m:r>
                  </m:oMath>
                </a14:m>
                <a:r>
                  <a:rPr lang="en-US" b="0" dirty="0">
                    <a:latin typeface="+mn-lt"/>
                  </a:rPr>
                  <a:t> is a given equity;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𝐸𝑄</m:t>
                        </m:r>
                      </m:e>
                      <m:sub>
                        <m:r>
                          <a:rPr lang="en-US" b="0" i="1">
                            <a:latin typeface="Cambria Math"/>
                          </a:rPr>
                          <m:t>𝑘</m:t>
                        </m:r>
                      </m:sub>
                    </m:sSub>
                  </m:oMath>
                </a14:m>
                <a:r>
                  <a:rPr lang="en-US" b="0" dirty="0">
                    <a:latin typeface="+mn-lt"/>
                  </a:rPr>
                  <a:t> is the Market Value for the Equity </a:t>
                </a:r>
                <a14:m>
                  <m:oMath xmlns:m="http://schemas.openxmlformats.org/officeDocument/2006/math">
                    <m:r>
                      <a:rPr lang="en-US" b="0" i="1">
                        <a:latin typeface="Cambria Math"/>
                      </a:rPr>
                      <m:t>𝑘</m:t>
                    </m:r>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𝐸𝑄</m:t>
                            </m:r>
                          </m:e>
                          <m:sub>
                            <m:r>
                              <a:rPr lang="en-US" b="0" i="1">
                                <a:latin typeface="Cambria Math"/>
                              </a:rPr>
                              <m:t>𝑘</m:t>
                            </m:r>
                          </m:sub>
                        </m:sSub>
                      </m:e>
                    </m:d>
                  </m:oMath>
                </a14:m>
                <a:r>
                  <a:rPr lang="en-US" b="0" dirty="0">
                    <a:latin typeface="+mn-lt"/>
                  </a:rPr>
                  <a:t> is the value of the instrument </a:t>
                </a:r>
                <a14:m>
                  <m:oMath xmlns:m="http://schemas.openxmlformats.org/officeDocument/2006/math">
                    <m:r>
                      <a:rPr lang="en-US" b="0" i="1">
                        <a:latin typeface="Cambria Math"/>
                      </a:rPr>
                      <m:t>𝑖</m:t>
                    </m:r>
                  </m:oMath>
                </a14:m>
                <a:r>
                  <a:rPr lang="en-US" b="0" dirty="0">
                    <a:latin typeface="+mn-lt"/>
                  </a:rPr>
                  <a:t> as a function of the price of equity </a:t>
                </a:r>
                <a14:m>
                  <m:oMath xmlns:m="http://schemas.openxmlformats.org/officeDocument/2006/math">
                    <m:r>
                      <a:rPr lang="en-US" b="0" i="1">
                        <a:latin typeface="Cambria Math"/>
                      </a:rPr>
                      <m:t>𝑘</m:t>
                    </m:r>
                  </m:oMath>
                </a14:m>
                <a:r>
                  <a:rPr lang="en-US" b="0" dirty="0">
                    <a:latin typeface="+mn-lt"/>
                  </a:rPr>
                  <a:t>.</a:t>
                </a:r>
              </a:p>
              <a:p>
                <a:pPr marL="285750" lvl="0" indent="-285750">
                  <a:lnSpc>
                    <a:spcPct val="150000"/>
                  </a:lnSpc>
                  <a:buFont typeface="Wingdings" panose="05000000000000000000" pitchFamily="2" charset="2"/>
                  <a:buChar char="v"/>
                </a:pPr>
                <a:r>
                  <a:rPr lang="en-US" u="sng" dirty="0"/>
                  <a:t>For Commodity Risk Factors, the Sensitivity is defined as follows</a:t>
                </a:r>
                <a:r>
                  <a:rPr lang="en-US" dirty="0"/>
                  <a:t>:</a:t>
                </a:r>
                <a:r>
                  <a:rPr lang="en-US" b="0" dirty="0">
                    <a:latin typeface="+mn-lt"/>
                  </a:rPr>
                  <a:t> The change in the value for one percentage point increase in the relative equity price:</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𝑖𝑘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𝐶𝑇𝑌</m:t>
                              </m:r>
                            </m:e>
                            <m:sub>
                              <m:r>
                                <a:rPr lang="en-US" b="0" i="1">
                                  <a:latin typeface="Cambria Math"/>
                                </a:rPr>
                                <m:t>𝑘</m:t>
                              </m:r>
                            </m:sub>
                          </m:sSub>
                          <m:r>
                            <a:rPr lang="en-US" b="0" i="1">
                              <a:latin typeface="Cambria Math"/>
                            </a:rPr>
                            <m:t>+1%∙</m:t>
                          </m:r>
                          <m:sSub>
                            <m:sSubPr>
                              <m:ctrlPr>
                                <a:rPr lang="en-US" b="0" i="1">
                                  <a:latin typeface="Cambria Math" panose="02040503050406030204" pitchFamily="18" charset="0"/>
                                </a:rPr>
                              </m:ctrlPr>
                            </m:sSubPr>
                            <m:e>
                              <m:r>
                                <a:rPr lang="en-US" b="0" i="1">
                                  <a:latin typeface="Cambria Math"/>
                                </a:rPr>
                                <m:t>𝐶𝑇𝑌</m:t>
                              </m:r>
                            </m:e>
                            <m:sub>
                              <m:r>
                                <a:rPr lang="en-US" b="0" i="1">
                                  <a:latin typeface="Cambria Math"/>
                                </a:rPr>
                                <m:t>𝑘</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𝐶𝑇𝑌</m:t>
                              </m:r>
                            </m:e>
                            <m:sub>
                              <m:r>
                                <a:rPr lang="en-US" b="0" i="1">
                                  <a:latin typeface="Cambria Math"/>
                                </a:rPr>
                                <m:t>𝑘</m:t>
                              </m:r>
                            </m:sub>
                          </m:sSub>
                        </m:e>
                      </m:d>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where </a:t>
                </a:r>
                <a14:m>
                  <m:oMath xmlns:m="http://schemas.openxmlformats.org/officeDocument/2006/math">
                    <m:r>
                      <a:rPr lang="en-US" b="0" i="1">
                        <a:latin typeface="Cambria Math"/>
                      </a:rPr>
                      <m:t>𝑘</m:t>
                    </m:r>
                  </m:oMath>
                </a14:m>
                <a:r>
                  <a:rPr lang="en-US" b="0" dirty="0">
                    <a:latin typeface="+mn-lt"/>
                  </a:rPr>
                  <a:t> is a given equity;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𝐶𝑇𝑌</m:t>
                        </m:r>
                      </m:e>
                      <m:sub>
                        <m:r>
                          <a:rPr lang="en-US" b="0" i="1">
                            <a:latin typeface="Cambria Math"/>
                          </a:rPr>
                          <m:t>𝑘</m:t>
                        </m:r>
                      </m:sub>
                    </m:sSub>
                  </m:oMath>
                </a14:m>
                <a:r>
                  <a:rPr lang="en-US" b="0" dirty="0">
                    <a:latin typeface="+mn-lt"/>
                  </a:rPr>
                  <a:t> is the Market Value for the commodity </a:t>
                </a:r>
                <a14:m>
                  <m:oMath xmlns:m="http://schemas.openxmlformats.org/officeDocument/2006/math">
                    <m:r>
                      <a:rPr lang="en-US" b="0" i="1">
                        <a:latin typeface="Cambria Math"/>
                      </a:rPr>
                      <m:t>𝑘</m:t>
                    </m:r>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𝐶𝑇𝑌</m:t>
                            </m:r>
                          </m:e>
                          <m:sub>
                            <m:r>
                              <a:rPr lang="en-US" b="0" i="1">
                                <a:latin typeface="Cambria Math"/>
                              </a:rPr>
                              <m:t>𝑘</m:t>
                            </m:r>
                          </m:sub>
                        </m:sSub>
                      </m:e>
                    </m:d>
                  </m:oMath>
                </a14:m>
                <a:r>
                  <a:rPr lang="en-US" b="0" dirty="0">
                    <a:latin typeface="+mn-lt"/>
                  </a:rPr>
                  <a:t> is the value of the instrument </a:t>
                </a:r>
                <a14:m>
                  <m:oMath xmlns:m="http://schemas.openxmlformats.org/officeDocument/2006/math">
                    <m:r>
                      <a:rPr lang="en-US" b="0" i="1">
                        <a:latin typeface="Cambria Math"/>
                      </a:rPr>
                      <m:t>𝑖</m:t>
                    </m:r>
                  </m:oMath>
                </a14:m>
                <a:r>
                  <a:rPr lang="en-US" b="0" dirty="0">
                    <a:latin typeface="+mn-lt"/>
                  </a:rPr>
                  <a:t> as a function of the price of the commodity </a:t>
                </a:r>
                <a14:m>
                  <m:oMath xmlns:m="http://schemas.openxmlformats.org/officeDocument/2006/math">
                    <m:r>
                      <a:rPr lang="en-US" b="0" i="1">
                        <a:latin typeface="Cambria Math"/>
                      </a:rPr>
                      <m:t>𝑘</m:t>
                    </m:r>
                  </m:oMath>
                </a14:m>
                <a:r>
                  <a:rPr lang="en-US" b="0" dirty="0">
                    <a:latin typeface="+mn-lt"/>
                  </a:rPr>
                  <a:t>.</a:t>
                </a:r>
              </a:p>
              <a:p>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a:stretch>
              </a:blipFill>
            </p:spPr>
            <p:txBody>
              <a:bodyPr/>
              <a:lstStyle/>
              <a:p>
                <a:r>
                  <a:rPr lang="en-US">
                    <a:noFill/>
                  </a:rPr>
                  <a:t> </a:t>
                </a:r>
              </a:p>
            </p:txBody>
          </p:sp>
        </mc:Fallback>
      </mc:AlternateContent>
    </p:spTree>
    <p:extLst>
      <p:ext uri="{BB962C8B-B14F-4D97-AF65-F5344CB8AC3E}">
        <p14:creationId xmlns:p14="http://schemas.microsoft.com/office/powerpoint/2010/main" val="417123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- 7</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For FX Risk Factors, the Sensitivity is defined as follows</a:t>
                </a:r>
                <a:r>
                  <a:rPr lang="en-US" dirty="0"/>
                  <a:t>:</a:t>
                </a:r>
                <a:r>
                  <a:rPr lang="en-US" b="0" dirty="0">
                    <a:latin typeface="+mn-lt"/>
                  </a:rPr>
                  <a:t> The change in the value for one percentage point increase in the relative FX rate: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𝑖𝑘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r>
                            <a:rPr lang="en-US" b="0" i="1">
                              <a:latin typeface="Cambria Math"/>
                            </a:rPr>
                            <m:t>+1%∙</m:t>
                          </m:r>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e>
                      </m:d>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e>
                      </m:d>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where </a:t>
                </a:r>
                <a14:m>
                  <m:oMath xmlns:m="http://schemas.openxmlformats.org/officeDocument/2006/math">
                    <m:r>
                      <a:rPr lang="en-US" b="0" i="1">
                        <a:latin typeface="Cambria Math"/>
                      </a:rPr>
                      <m:t>𝑘</m:t>
                    </m:r>
                  </m:oMath>
                </a14:m>
                <a:r>
                  <a:rPr lang="en-US" b="0" dirty="0">
                    <a:latin typeface="+mn-lt"/>
                  </a:rPr>
                  <a:t> is a given equity;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oMath>
                </a14:m>
                <a:r>
                  <a:rPr lang="en-US" b="0" dirty="0">
                    <a:latin typeface="+mn-lt"/>
                  </a:rPr>
                  <a:t> is the Market Value for the FX rate between the currency </a:t>
                </a:r>
                <a14:m>
                  <m:oMath xmlns:m="http://schemas.openxmlformats.org/officeDocument/2006/math">
                    <m:r>
                      <a:rPr lang="en-US" b="0" i="1">
                        <a:latin typeface="Cambria Math"/>
                      </a:rPr>
                      <m:t>𝑘</m:t>
                    </m:r>
                  </m:oMath>
                </a14:m>
                <a:r>
                  <a:rPr lang="en-US" b="0" dirty="0">
                    <a:latin typeface="+mn-lt"/>
                  </a:rPr>
                  <a:t> and the calculation currency;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e>
                    </m:d>
                  </m:oMath>
                </a14:m>
                <a:r>
                  <a:rPr lang="en-US" b="0" dirty="0">
                    <a:latin typeface="+mn-lt"/>
                  </a:rPr>
                  <a:t> is the value of the instrument </a:t>
                </a:r>
                <a14:m>
                  <m:oMath xmlns:m="http://schemas.openxmlformats.org/officeDocument/2006/math">
                    <m:r>
                      <a:rPr lang="en-US" b="0" i="1">
                        <a:latin typeface="Cambria Math"/>
                      </a:rPr>
                      <m:t>𝑖</m:t>
                    </m:r>
                  </m:oMath>
                </a14:m>
                <a:r>
                  <a:rPr lang="en-US" b="0" dirty="0">
                    <a:latin typeface="+mn-lt"/>
                  </a:rPr>
                  <a:t> as a function of the price of FX rate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𝐹𝑋</m:t>
                        </m:r>
                      </m:e>
                      <m:sub>
                        <m:r>
                          <a:rPr lang="en-US" b="0" i="1">
                            <a:latin typeface="Cambria Math"/>
                          </a:rPr>
                          <m:t>𝑘</m:t>
                        </m:r>
                      </m:sub>
                    </m:sSub>
                  </m:oMath>
                </a14:m>
                <a:r>
                  <a:rPr lang="en-US" b="0" dirty="0">
                    <a:latin typeface="+mn-lt"/>
                  </a:rPr>
                  <a:t>.</a:t>
                </a:r>
              </a:p>
              <a:p>
                <a:pPr marL="285750" lvl="0" indent="-285750">
                  <a:lnSpc>
                    <a:spcPct val="150000"/>
                  </a:lnSpc>
                  <a:buFont typeface="Wingdings" panose="05000000000000000000" pitchFamily="2" charset="2"/>
                  <a:buChar char="v"/>
                </a:pPr>
                <a:r>
                  <a:rPr lang="en-US" u="sng" dirty="0"/>
                  <a:t>First Order Sensitivity for Options</a:t>
                </a:r>
                <a:r>
                  <a:rPr lang="en-US" dirty="0"/>
                  <a:t>:</a:t>
                </a:r>
                <a:r>
                  <a:rPr lang="en-US" b="0" dirty="0">
                    <a:latin typeface="+mn-lt"/>
                  </a:rPr>
                  <a:t> When computing a first order sensitivity for instruments subject to optionality, it is recommended that the volatility under the bump is adjusted per the prevailing market practice in each risk class.</a:t>
                </a:r>
              </a:p>
              <a:p>
                <a:pPr marL="285750" lvl="0" indent="-285750">
                  <a:lnSpc>
                    <a:spcPct val="150000"/>
                  </a:lnSpc>
                  <a:buFont typeface="Wingdings" panose="05000000000000000000" pitchFamily="2" charset="2"/>
                  <a:buChar char="v"/>
                </a:pPr>
                <a:r>
                  <a:rPr lang="en-US" u="sng" dirty="0"/>
                  <a:t>Definition of </a:t>
                </a:r>
                <a:r>
                  <a:rPr lang="en-US" i="1" u="sng" dirty="0"/>
                  <a:t>Sensitivity</a:t>
                </a:r>
                <a:r>
                  <a:rPr lang="en-US" u="sng" dirty="0"/>
                  <a:t> for Vega and Curvature Margin Calculations</a:t>
                </a:r>
                <a:r>
                  <a:rPr lang="en-US" dirty="0"/>
                  <a:t>:</a:t>
                </a:r>
                <a:r>
                  <a:rPr lang="en-US" b="0" dirty="0">
                    <a:latin typeface="+mn-lt"/>
                  </a:rPr>
                  <a:t> The following paragraphs define the sensitivity </a:t>
                </a:r>
                <a14:m>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oMath>
                </a14:m>
                <a:r>
                  <a:rPr lang="en-US" b="0" dirty="0">
                    <a:latin typeface="+mn-lt"/>
                  </a:rPr>
                  <a:t> that should be used as input into the vega and the curvature margin calculations shown in the corresponding section.</a:t>
                </a:r>
              </a:p>
              <a:p>
                <a:pPr marL="530225" lvl="1" indent="-285750">
                  <a:lnSpc>
                    <a:spcPct val="150000"/>
                  </a:lnSpc>
                  <a:buFont typeface="Wingdings" panose="05000000000000000000" pitchFamily="2" charset="2"/>
                  <a:buChar char="q"/>
                </a:pPr>
                <a:r>
                  <a:rPr lang="en-US" b="0" dirty="0">
                    <a:latin typeface="+mn-lt"/>
                  </a:rPr>
                  <a:t>The vega to the implied volatility risk factor  is defined as</a:t>
                </a:r>
              </a:p>
              <a:p>
                <a:pPr>
                  <a:lnSpc>
                    <a:spcPct val="150000"/>
                  </a:lnSpc>
                </a:pPr>
                <a14:m>
                  <m:oMathPara xmlns:m="http://schemas.openxmlformats.org/officeDocument/2006/math">
                    <m:oMathParaPr>
                      <m:jc m:val="centerGroup"/>
                    </m:oMathParaPr>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𝜎</m:t>
                          </m:r>
                          <m:r>
                            <a:rPr lang="en-US" b="0" i="1">
                              <a:latin typeface="Cambria Math"/>
                            </a:rPr>
                            <m:t>+1</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𝜎</m:t>
                          </m:r>
                        </m:e>
                      </m:d>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345"/>
                </a:stretch>
              </a:blipFill>
            </p:spPr>
            <p:txBody>
              <a:bodyPr/>
              <a:lstStyle/>
              <a:p>
                <a:r>
                  <a:rPr lang="en-US">
                    <a:noFill/>
                  </a:rPr>
                  <a:t> </a:t>
                </a:r>
              </a:p>
            </p:txBody>
          </p:sp>
        </mc:Fallback>
      </mc:AlternateContent>
    </p:spTree>
    <p:extLst>
      <p:ext uri="{BB962C8B-B14F-4D97-AF65-F5344CB8AC3E}">
        <p14:creationId xmlns:p14="http://schemas.microsoft.com/office/powerpoint/2010/main" val="181428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- 8</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Dependence of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𝑉</m:t>
                        </m:r>
                      </m:e>
                      <m:sub>
                        <m:r>
                          <a:rPr lang="en-US" i="1" u="sng">
                            <a:latin typeface="Cambria Math"/>
                          </a:rPr>
                          <m:t>𝑖</m:t>
                        </m:r>
                      </m:sub>
                    </m:sSub>
                  </m:oMath>
                </a14:m>
                <a:r>
                  <a:rPr lang="en-US" u="sng" dirty="0"/>
                  <a:t> on </a:t>
                </a:r>
                <a14:m>
                  <m:oMath xmlns:m="http://schemas.openxmlformats.org/officeDocument/2006/math">
                    <m:r>
                      <a:rPr lang="en-US" i="1" u="sng">
                        <a:latin typeface="Cambria Math"/>
                      </a:rPr>
                      <m:t>𝜎</m:t>
                    </m:r>
                  </m:oMath>
                </a14:m>
                <a:r>
                  <a:rPr lang="en-US" dirty="0"/>
                  <a:t>:</a:t>
                </a:r>
                <a:r>
                  <a:rPr lang="en-US" b="0" dirty="0">
                    <a:latin typeface="+mn-lt"/>
                  </a:rPr>
                  <a:t> Here </a:t>
                </a:r>
                <a14:m>
                  <m:oMath xmlns:m="http://schemas.openxmlformats.org/officeDocument/2006/math">
                    <m:r>
                      <a:rPr lang="en-US" b="0" i="1">
                        <a:latin typeface="Cambria Math"/>
                      </a:rPr>
                      <m:t>𝑉</m:t>
                    </m:r>
                    <m:d>
                      <m:dPr>
                        <m:ctrlPr>
                          <a:rPr lang="en-US" b="0" i="1">
                            <a:latin typeface="Cambria Math" panose="02040503050406030204" pitchFamily="18" charset="0"/>
                          </a:rPr>
                        </m:ctrlPr>
                      </m:dPr>
                      <m:e>
                        <m:r>
                          <a:rPr lang="en-US" b="0" i="1">
                            <a:latin typeface="Cambria Math"/>
                          </a:rPr>
                          <m:t>𝜎</m:t>
                        </m:r>
                      </m:e>
                    </m:d>
                  </m:oMath>
                </a14:m>
                <a:r>
                  <a:rPr lang="en-US" b="0" dirty="0">
                    <a:latin typeface="+mn-lt"/>
                  </a:rPr>
                  <a:t> is the value of the instrument given the implied volatility </a:t>
                </a:r>
                <a14:m>
                  <m:oMath xmlns:m="http://schemas.openxmlformats.org/officeDocument/2006/math">
                    <m:r>
                      <a:rPr lang="en-US" b="0" i="1">
                        <a:latin typeface="Cambria Math"/>
                      </a:rPr>
                      <m:t>𝜎</m:t>
                    </m:r>
                  </m:oMath>
                </a14:m>
                <a:r>
                  <a:rPr lang="en-US" b="0" dirty="0">
                    <a:latin typeface="+mn-lt"/>
                  </a:rPr>
                  <a:t> of the risk factor, while keeping the other inputs – including skew and smile – constant.</a:t>
                </a:r>
              </a:p>
              <a:p>
                <a:pPr marL="285750" lvl="0" indent="-285750">
                  <a:lnSpc>
                    <a:spcPct val="150000"/>
                  </a:lnSpc>
                  <a:buFont typeface="Wingdings" panose="05000000000000000000" pitchFamily="2" charset="2"/>
                  <a:buChar char="v"/>
                </a:pPr>
                <a:r>
                  <a:rPr lang="en-US" u="sng" dirty="0"/>
                  <a:t>Type of Implied Volatility </a:t>
                </a:r>
                <a14:m>
                  <m:oMath xmlns:m="http://schemas.openxmlformats.org/officeDocument/2006/math">
                    <m:r>
                      <a:rPr lang="en-US" i="1" u="sng">
                        <a:latin typeface="Cambria Math"/>
                      </a:rPr>
                      <m:t>𝜎</m:t>
                    </m:r>
                  </m:oMath>
                </a14:m>
                <a:r>
                  <a:rPr lang="en-US" dirty="0"/>
                  <a:t>:</a:t>
                </a:r>
                <a:r>
                  <a:rPr lang="en-US" b="0" dirty="0">
                    <a:latin typeface="+mn-lt"/>
                  </a:rPr>
                  <a:t> The implied volatility </a:t>
                </a:r>
                <a14:m>
                  <m:oMath xmlns:m="http://schemas.openxmlformats.org/officeDocument/2006/math">
                    <m:r>
                      <a:rPr lang="en-US" b="0" i="1">
                        <a:latin typeface="Cambria Math"/>
                      </a:rPr>
                      <m:t>𝜎</m:t>
                    </m:r>
                  </m:oMath>
                </a14:m>
                <a:r>
                  <a:rPr lang="en-US" b="0" dirty="0">
                    <a:latin typeface="+mn-lt"/>
                  </a:rPr>
                  <a:t> should be the log-normal volatility, except in the case of interest-rate and credit risks where it should be a normal or a log-normal volatility, or similar, but must match the definition used in the corresponding calculation.</a:t>
                </a:r>
              </a:p>
              <a:p>
                <a:pPr marL="285750" lvl="0" indent="-285750">
                  <a:lnSpc>
                    <a:spcPct val="150000"/>
                  </a:lnSpc>
                  <a:buFont typeface="Wingdings" panose="05000000000000000000" pitchFamily="2" charset="2"/>
                  <a:buChar char="v"/>
                </a:pPr>
                <a14:m>
                  <m:oMath xmlns:m="http://schemas.openxmlformats.org/officeDocument/2006/math">
                    <m:r>
                      <a:rPr lang="en-US" i="1" u="sng">
                        <a:latin typeface="Cambria Math"/>
                      </a:rPr>
                      <m:t>𝜎</m:t>
                    </m:r>
                  </m:oMath>
                </a14:m>
                <a:r>
                  <a:rPr lang="en-US" u="sng" dirty="0"/>
                  <a:t> for Equity/FX/Commodity</a:t>
                </a:r>
                <a:r>
                  <a:rPr lang="en-US" dirty="0"/>
                  <a:t>:</a:t>
                </a:r>
                <a:r>
                  <a:rPr lang="en-US" b="0" dirty="0">
                    <a:latin typeface="+mn-lt"/>
                  </a:rPr>
                  <a:t> For equity, FX, and commodity instruments, the units of </a:t>
                </a:r>
                <a14:m>
                  <m:oMath xmlns:m="http://schemas.openxmlformats.org/officeDocument/2006/math">
                    <m:r>
                      <a:rPr lang="en-US" b="0" i="1">
                        <a:latin typeface="Cambria Math"/>
                      </a:rPr>
                      <m:t>𝜎</m:t>
                    </m:r>
                  </m:oMath>
                </a14:m>
                <a:r>
                  <a:rPr lang="en-US" b="0" dirty="0">
                    <a:latin typeface="+mn-lt"/>
                  </a:rPr>
                  <a:t> must be percentages of log-normal volatility, is that </a:t>
                </a:r>
                <a14:m>
                  <m:oMath xmlns:m="http://schemas.openxmlformats.org/officeDocument/2006/math">
                    <m:r>
                      <a:rPr lang="en-US" b="0" i="1">
                        <a:latin typeface="Cambria Math"/>
                      </a:rPr>
                      <m:t>20%</m:t>
                    </m:r>
                  </m:oMath>
                </a14:m>
                <a:r>
                  <a:rPr lang="en-US" b="0" dirty="0">
                    <a:latin typeface="+mn-lt"/>
                  </a:rPr>
                  <a:t> is represented as </a:t>
                </a:r>
                <a14:m>
                  <m:oMath xmlns:m="http://schemas.openxmlformats.org/officeDocument/2006/math">
                    <m:r>
                      <a:rPr lang="en-US" b="0" i="1">
                        <a:latin typeface="Cambria Math"/>
                      </a:rPr>
                      <m:t>20</m:t>
                    </m:r>
                  </m:oMath>
                </a14:m>
                <a:r>
                  <a:rPr lang="en-US" b="0" dirty="0">
                    <a:latin typeface="+mn-lt"/>
                  </a:rPr>
                  <a:t>. A shock of </a:t>
                </a:r>
                <a14:m>
                  <m:oMath xmlns:m="http://schemas.openxmlformats.org/officeDocument/2006/math">
                    <m:r>
                      <a:rPr lang="en-US" b="0" i="1">
                        <a:latin typeface="Cambria Math"/>
                      </a:rPr>
                      <m:t>𝜎</m:t>
                    </m:r>
                  </m:oMath>
                </a14:m>
                <a:r>
                  <a:rPr lang="en-US" b="0" dirty="0">
                    <a:latin typeface="+mn-lt"/>
                  </a:rPr>
                  <a:t> to </a:t>
                </a:r>
                <a14:m>
                  <m:oMath xmlns:m="http://schemas.openxmlformats.org/officeDocument/2006/math">
                    <m:r>
                      <a:rPr lang="en-US" b="0" i="1">
                        <a:latin typeface="Cambria Math"/>
                      </a:rPr>
                      <m:t>1</m:t>
                    </m:r>
                  </m:oMath>
                </a14:m>
                <a:r>
                  <a:rPr lang="en-US" b="0" dirty="0">
                    <a:latin typeface="+mn-lt"/>
                  </a:rPr>
                  <a:t> unit therefore represents an increase in volatility of </a:t>
                </a:r>
                <a14:m>
                  <m:oMath xmlns:m="http://schemas.openxmlformats.org/officeDocument/2006/math">
                    <m:r>
                      <a:rPr lang="en-US" b="0" i="1">
                        <a:latin typeface="Cambria Math"/>
                      </a:rPr>
                      <m:t>1%</m:t>
                    </m:r>
                  </m:oMath>
                </a14:m>
                <a:r>
                  <a:rPr lang="en-US" b="0" dirty="0">
                    <a:latin typeface="+mn-lt"/>
                  </a:rPr>
                  <a:t>.</a:t>
                </a:r>
              </a:p>
              <a:p>
                <a:pPr marL="285750" lvl="0" indent="-285750">
                  <a:lnSpc>
                    <a:spcPct val="150000"/>
                  </a:lnSpc>
                  <a:buFont typeface="Wingdings" panose="05000000000000000000" pitchFamily="2" charset="2"/>
                  <a:buChar char="v"/>
                </a:pPr>
                <a14:m>
                  <m:oMath xmlns:m="http://schemas.openxmlformats.org/officeDocument/2006/math">
                    <m:r>
                      <a:rPr lang="en-US" i="1" u="sng">
                        <a:latin typeface="Cambria Math"/>
                      </a:rPr>
                      <m:t>𝜎</m:t>
                    </m:r>
                  </m:oMath>
                </a14:m>
                <a:r>
                  <a:rPr lang="en-US" u="sng" dirty="0"/>
                  <a:t> for Interest Rate/Credit</a:t>
                </a:r>
                <a:r>
                  <a:rPr lang="en-US" dirty="0"/>
                  <a:t>:</a:t>
                </a:r>
                <a:r>
                  <a:rPr lang="en-US" b="0" dirty="0">
                    <a:latin typeface="+mn-lt"/>
                  </a:rPr>
                  <a:t> For interest rate and credit instruments, the units of the volatility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𝑘𝑗</m:t>
                        </m:r>
                      </m:sub>
                    </m:sSub>
                  </m:oMath>
                </a14:m>
                <a:r>
                  <a:rPr lang="en-US" b="0" dirty="0">
                    <a:latin typeface="+mn-lt"/>
                  </a:rPr>
                  <a:t> must match that used in the corresponding calculations.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557"/>
                </a:stretch>
              </a:blipFill>
            </p:spPr>
            <p:txBody>
              <a:bodyPr/>
              <a:lstStyle/>
              <a:p>
                <a:r>
                  <a:rPr lang="en-US">
                    <a:noFill/>
                  </a:rPr>
                  <a:t> </a:t>
                </a:r>
              </a:p>
            </p:txBody>
          </p:sp>
        </mc:Fallback>
      </mc:AlternateContent>
    </p:spTree>
    <p:extLst>
      <p:ext uri="{BB962C8B-B14F-4D97-AF65-F5344CB8AC3E}">
        <p14:creationId xmlns:p14="http://schemas.microsoft.com/office/powerpoint/2010/main" val="230375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Delta Margin Calculation Sensitivity - 9</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Difference Schemes for Sensitivity Calculation</a:t>
                </a:r>
                <a:r>
                  <a:rPr lang="en-US" dirty="0"/>
                  <a:t>:</a:t>
                </a:r>
                <a:r>
                  <a:rPr lang="en-US" b="0" dirty="0">
                    <a:latin typeface="+mn-lt"/>
                  </a:rPr>
                  <a:t> The central or backward difference methods may also be used, or a smaller shock size and scaled up.</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+0.5</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−0.5</m:t>
                          </m:r>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−1</m:t>
                          </m:r>
                        </m:e>
                      </m:d>
                    </m:oMath>
                  </m:oMathPara>
                </a14:m>
                <a:endParaRPr lang="en-US" b="0" dirty="0">
                  <a:latin typeface="+mn-lt"/>
                </a:endParaRPr>
              </a:p>
              <a:p>
                <a:pPr marL="246062" lvl="2" indent="0">
                  <a:lnSpc>
                    <a:spcPct val="150000"/>
                  </a:lnSpc>
                  <a:buNone/>
                </a:pPr>
                <a:r>
                  <a:rPr lang="en-US" b="0" dirty="0">
                    <a:latin typeface="+mn-lt"/>
                  </a:rPr>
                  <a:t>or</a:t>
                </a:r>
              </a:p>
              <a:p>
                <a:pPr>
                  <a:lnSpc>
                    <a:spcPct val="150000"/>
                  </a:lnSpc>
                </a:pPr>
                <a14:m>
                  <m:oMathPara xmlns:m="http://schemas.openxmlformats.org/officeDocument/2006/math">
                    <m:oMathParaPr>
                      <m:jc m:val="centerGroup"/>
                    </m:oMathParaPr>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r>
                        <a:rPr lang="en-US" b="0" i="1">
                          <a:latin typeface="Cambria Math"/>
                        </a:rPr>
                        <m:t>=</m:t>
                      </m:r>
                      <m:f>
                        <m:fPr>
                          <m:ctrlPr>
                            <a:rPr lang="en-US" b="0" i="1">
                              <a:latin typeface="Cambria Math" panose="02040503050406030204" pitchFamily="18" charset="0"/>
                            </a:rPr>
                          </m:ctrlPr>
                        </m:fPr>
                        <m:num>
                          <m:r>
                            <a:rPr lang="en-US" b="0" i="1">
                              <a:latin typeface="Cambria Math"/>
                            </a:rPr>
                            <m:t>𝑉</m:t>
                          </m:r>
                          <m:d>
                            <m:dPr>
                              <m:ctrlPr>
                                <a:rPr lang="en-US" b="0" i="1">
                                  <a:latin typeface="Cambria Math" panose="02040503050406030204" pitchFamily="18" charset="0"/>
                                </a:rPr>
                              </m:ctrlPr>
                            </m:dPr>
                            <m:e>
                              <m:r>
                                <a:rPr lang="en-US" b="0" i="1">
                                  <a:latin typeface="Cambria Math"/>
                                </a:rPr>
                                <m:t>𝑥</m:t>
                              </m:r>
                              <m:r>
                                <a:rPr lang="en-US" b="0" i="1">
                                  <a:latin typeface="Cambria Math"/>
                                </a:rPr>
                                <m:t>+</m:t>
                              </m:r>
                              <m:r>
                                <a:rPr lang="en-US" b="0" i="1">
                                  <a:latin typeface="Cambria Math"/>
                                </a:rPr>
                                <m:t>𝜖</m:t>
                              </m:r>
                            </m:e>
                          </m:d>
                          <m:r>
                            <a:rPr lang="en-US" b="0" i="1">
                              <a:latin typeface="Cambria Math"/>
                            </a:rPr>
                            <m:t>−</m:t>
                          </m:r>
                          <m:r>
                            <a:rPr lang="en-US" b="0" i="1">
                              <a:latin typeface="Cambria Math"/>
                            </a:rPr>
                            <m:t>𝑉</m:t>
                          </m:r>
                          <m:d>
                            <m:dPr>
                              <m:ctrlPr>
                                <a:rPr lang="en-US" b="0" i="1">
                                  <a:latin typeface="Cambria Math" panose="02040503050406030204" pitchFamily="18" charset="0"/>
                                </a:rPr>
                              </m:ctrlPr>
                            </m:dPr>
                            <m:e>
                              <m:r>
                                <a:rPr lang="en-US" b="0" i="1">
                                  <a:latin typeface="Cambria Math"/>
                                </a:rPr>
                                <m:t>𝑥</m:t>
                              </m:r>
                            </m:e>
                          </m:d>
                        </m:num>
                        <m:den>
                          <m:r>
                            <a:rPr lang="en-US" b="0" i="1">
                              <a:latin typeface="Cambria Math"/>
                            </a:rPr>
                            <m:t>𝜖</m:t>
                          </m:r>
                        </m:den>
                      </m:f>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0&lt;</m:t>
                      </m:r>
                      <m:d>
                        <m:dPr>
                          <m:begChr m:val="|"/>
                          <m:endChr m:val="|"/>
                          <m:ctrlPr>
                            <a:rPr lang="en-US" b="0" i="1">
                              <a:latin typeface="Cambria Math" panose="02040503050406030204" pitchFamily="18" charset="0"/>
                            </a:rPr>
                          </m:ctrlPr>
                        </m:dPr>
                        <m:e>
                          <m:r>
                            <a:rPr lang="en-US" b="0" i="1">
                              <a:latin typeface="Cambria Math"/>
                            </a:rPr>
                            <m:t>𝜖</m:t>
                          </m:r>
                        </m:e>
                      </m:d>
                      <m:r>
                        <a:rPr lang="en-US" b="0" i="1">
                          <a:latin typeface="Cambria Math"/>
                        </a:rPr>
                        <m:t>≤1</m:t>
                      </m:r>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849"/>
                </a:stretch>
              </a:blipFill>
            </p:spPr>
            <p:txBody>
              <a:bodyPr/>
              <a:lstStyle/>
              <a:p>
                <a:r>
                  <a:rPr lang="en-US">
                    <a:noFill/>
                  </a:rPr>
                  <a:t> </a:t>
                </a:r>
              </a:p>
            </p:txBody>
          </p:sp>
        </mc:Fallback>
      </mc:AlternateContent>
    </p:spTree>
    <p:extLst>
      <p:ext uri="{BB962C8B-B14F-4D97-AF65-F5344CB8AC3E}">
        <p14:creationId xmlns:p14="http://schemas.microsoft.com/office/powerpoint/2010/main" val="171974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Risk Free Curve within a Currency</a:t>
            </a:r>
            <a:r>
              <a:rPr lang="en-US" dirty="0"/>
              <a:t>:</a:t>
            </a:r>
            <a:r>
              <a:rPr lang="en-US" b="0" dirty="0">
                <a:latin typeface="+mn-lt"/>
              </a:rPr>
              <a:t> The set of risk free curves within each currency is considered to be a separate bucket.</a:t>
            </a:r>
          </a:p>
          <a:p>
            <a:pPr marL="285750" lvl="0" indent="-285750">
              <a:lnSpc>
                <a:spcPct val="150000"/>
              </a:lnSpc>
              <a:buFont typeface="Wingdings" panose="05000000000000000000" pitchFamily="2" charset="2"/>
              <a:buChar char="v"/>
            </a:pPr>
            <a:r>
              <a:rPr lang="en-US" u="sng" dirty="0"/>
              <a:t>Regular Volatility Risk Weight Currencies</a:t>
            </a:r>
            <a:r>
              <a:rPr lang="en-US" dirty="0"/>
              <a:t>:</a:t>
            </a:r>
            <a:r>
              <a:rPr lang="en-US" b="0" dirty="0">
                <a:latin typeface="+mn-lt"/>
              </a:rPr>
              <a:t> The risk weights are set out in the following tables.</a:t>
            </a:r>
          </a:p>
          <a:p>
            <a:pPr marL="530225" lvl="1" indent="-285750">
              <a:lnSpc>
                <a:spcPct val="150000"/>
              </a:lnSpc>
              <a:buFont typeface="Wingdings" panose="05000000000000000000" pitchFamily="2" charset="2"/>
              <a:buChar char="q"/>
            </a:pPr>
            <a:r>
              <a:rPr lang="en-US" b="0" dirty="0">
                <a:latin typeface="+mn-lt"/>
              </a:rPr>
              <a:t>First there is one table for regular volatility currencies, defined to be: US Dollar (USD), Euro (EUR), British Pound (GBP), Swiss Franc (CHF), Australian Dollar (AUD), New Zealand Dollar (NZD), Canadian Dollar (CAD), Swedish Krona (SEK), Norwegian Krone (NOK), Danish Kroner (DKK), Hong Kong Dollar (HKD), South Korean Won (KRW), Singapore Dollar (SGD), and Taiwanese Dollar (TWD).</a:t>
            </a:r>
          </a:p>
        </p:txBody>
      </p:sp>
    </p:spTree>
    <p:extLst>
      <p:ext uri="{BB962C8B-B14F-4D97-AF65-F5344CB8AC3E}">
        <p14:creationId xmlns:p14="http://schemas.microsoft.com/office/powerpoint/2010/main" val="331202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524000"/>
            <a:ext cx="7620000" cy="4572000"/>
          </a:xfrm>
        </p:spPr>
        <p:txBody>
          <a:bodyPr/>
          <a:lstStyle/>
          <a:p>
            <a:pPr algn="ctr">
              <a:lnSpc>
                <a:spcPct val="150000"/>
              </a:lnSpc>
            </a:pPr>
            <a:r>
              <a:rPr lang="en-US" sz="1600" dirty="0"/>
              <a:t>Contextual Considerations</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 Calculated from Greek Metrics</a:t>
            </a:r>
            <a:r>
              <a:rPr lang="en-US" dirty="0"/>
              <a:t>:</a:t>
            </a:r>
            <a:r>
              <a:rPr lang="en-US" b="0" dirty="0">
                <a:latin typeface="+mn-lt"/>
              </a:rPr>
              <a:t> This chapter includes the initial margin calculations for capturing Delta Risk, Vega Risk, Curvature Risk, inter-curve basis Risk, and Concentration of Risk.</a:t>
            </a:r>
          </a:p>
          <a:p>
            <a:pPr lvl="0"/>
            <a:endParaRPr lang="en-US" dirty="0"/>
          </a:p>
        </p:txBody>
      </p:sp>
    </p:spTree>
    <p:extLst>
      <p:ext uri="{BB962C8B-B14F-4D97-AF65-F5344CB8AC3E}">
        <p14:creationId xmlns:p14="http://schemas.microsoft.com/office/powerpoint/2010/main" val="240966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- 2</a:t>
            </a:r>
          </a:p>
          <a:p>
            <a:pPr lvl="0">
              <a:lnSpc>
                <a:spcPct val="150000"/>
              </a:lnSpc>
            </a:pPr>
            <a:endParaRPr lang="en-US" b="0" dirty="0"/>
          </a:p>
          <a:p>
            <a:pPr marL="285750" lvl="0" indent="-285750">
              <a:lnSpc>
                <a:spcPct val="150000"/>
              </a:lnSpc>
              <a:buFont typeface="Wingdings" panose="05000000000000000000" pitchFamily="2" charset="2"/>
              <a:buChar char="v"/>
            </a:pPr>
            <a:endParaRPr lang="en-US" b="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359769622"/>
              </p:ext>
            </p:extLst>
          </p:nvPr>
        </p:nvGraphicFramePr>
        <p:xfrm>
          <a:off x="533400" y="2590800"/>
          <a:ext cx="7162800" cy="1981200"/>
        </p:xfrm>
        <a:graphic>
          <a:graphicData uri="http://schemas.openxmlformats.org/drawingml/2006/table">
            <a:tbl>
              <a:tblPr firstRow="1" firstCol="1" bandRow="1">
                <a:tableStyleId>{5C22544A-7EE6-4342-B048-85BDC9FD1C3A}</a:tableStyleId>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596900">
                  <a:extLst>
                    <a:ext uri="{9D8B030D-6E8A-4147-A177-3AD203B41FA5}">
                      <a16:colId xmlns:a16="http://schemas.microsoft.com/office/drawing/2014/main" val="20004"/>
                    </a:ext>
                  </a:extLst>
                </a:gridCol>
                <a:gridCol w="596900">
                  <a:extLst>
                    <a:ext uri="{9D8B030D-6E8A-4147-A177-3AD203B41FA5}">
                      <a16:colId xmlns:a16="http://schemas.microsoft.com/office/drawing/2014/main" val="20005"/>
                    </a:ext>
                  </a:extLst>
                </a:gridCol>
                <a:gridCol w="596900">
                  <a:extLst>
                    <a:ext uri="{9D8B030D-6E8A-4147-A177-3AD203B41FA5}">
                      <a16:colId xmlns:a16="http://schemas.microsoft.com/office/drawing/2014/main" val="20006"/>
                    </a:ext>
                  </a:extLst>
                </a:gridCol>
                <a:gridCol w="596900">
                  <a:extLst>
                    <a:ext uri="{9D8B030D-6E8A-4147-A177-3AD203B41FA5}">
                      <a16:colId xmlns:a16="http://schemas.microsoft.com/office/drawing/2014/main" val="20007"/>
                    </a:ext>
                  </a:extLst>
                </a:gridCol>
                <a:gridCol w="596900">
                  <a:extLst>
                    <a:ext uri="{9D8B030D-6E8A-4147-A177-3AD203B41FA5}">
                      <a16:colId xmlns:a16="http://schemas.microsoft.com/office/drawing/2014/main" val="20008"/>
                    </a:ext>
                  </a:extLst>
                </a:gridCol>
                <a:gridCol w="596900">
                  <a:extLst>
                    <a:ext uri="{9D8B030D-6E8A-4147-A177-3AD203B41FA5}">
                      <a16:colId xmlns:a16="http://schemas.microsoft.com/office/drawing/2014/main" val="20009"/>
                    </a:ext>
                  </a:extLst>
                </a:gridCol>
                <a:gridCol w="596900">
                  <a:extLst>
                    <a:ext uri="{9D8B030D-6E8A-4147-A177-3AD203B41FA5}">
                      <a16:colId xmlns:a16="http://schemas.microsoft.com/office/drawing/2014/main" val="20010"/>
                    </a:ext>
                  </a:extLst>
                </a:gridCol>
                <a:gridCol w="596900">
                  <a:extLst>
                    <a:ext uri="{9D8B030D-6E8A-4147-A177-3AD203B41FA5}">
                      <a16:colId xmlns:a16="http://schemas.microsoft.com/office/drawing/2014/main" val="20011"/>
                    </a:ext>
                  </a:extLst>
                </a:gridCol>
              </a:tblGrid>
              <a:tr h="990600">
                <a:tc>
                  <a:txBody>
                    <a:bodyPr/>
                    <a:lstStyle/>
                    <a:p>
                      <a:pPr marL="0" marR="0" algn="ctr">
                        <a:lnSpc>
                          <a:spcPct val="150000"/>
                        </a:lnSpc>
                        <a:spcBef>
                          <a:spcPts val="0"/>
                        </a:spcBef>
                        <a:spcAft>
                          <a:spcPts val="1000"/>
                        </a:spcAft>
                      </a:pPr>
                      <a:r>
                        <a:rPr lang="en-US" sz="1200" dirty="0">
                          <a:effectLst/>
                        </a:rPr>
                        <a:t>2W</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6M</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990600">
                <a:tc>
                  <a:txBody>
                    <a:bodyPr/>
                    <a:lstStyle/>
                    <a:p>
                      <a:pPr marL="0" marR="0" algn="ctr">
                        <a:lnSpc>
                          <a:spcPct val="150000"/>
                        </a:lnSpc>
                        <a:spcBef>
                          <a:spcPts val="0"/>
                        </a:spcBef>
                        <a:spcAft>
                          <a:spcPts val="1000"/>
                        </a:spcAft>
                      </a:pPr>
                      <a:r>
                        <a:rPr lang="en-US" sz="1200" dirty="0">
                          <a:effectLst/>
                        </a:rPr>
                        <a:t>113</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64</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2667000" y="1944481"/>
            <a:ext cx="33906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en-US" sz="1200" b="0" i="0" strike="noStrike" cap="none" normalizeH="0" baseline="0" dirty="0">
                <a:ln>
                  <a:noFill/>
                </a:ln>
                <a:solidFill>
                  <a:schemeClr val="tx1"/>
                </a:solidFill>
                <a:effectLst/>
                <a:latin typeface="Arial" pitchFamily="34" charset="0"/>
                <a:ea typeface="Times New Roman" pitchFamily="18" charset="0"/>
                <a:cs typeface="Arial" pitchFamily="34" charset="0"/>
              </a:rPr>
              <a:t>Risk Weights Per Vertex (Regular Currencies): </a:t>
            </a:r>
            <a:endParaRPr kumimoji="0" lang="en-US" altLang="en-US" sz="1800" b="0" i="0"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033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- 3</a:t>
            </a:r>
          </a:p>
          <a:p>
            <a:pPr lvl="0">
              <a:lnSpc>
                <a:spcPct val="150000"/>
              </a:lnSpc>
            </a:pPr>
            <a:endParaRPr lang="en-US" b="0" dirty="0"/>
          </a:p>
          <a:p>
            <a:pPr marL="285750" indent="-285750">
              <a:lnSpc>
                <a:spcPct val="150000"/>
              </a:lnSpc>
              <a:buFont typeface="Wingdings" panose="05000000000000000000" pitchFamily="2" charset="2"/>
              <a:buChar char="v"/>
            </a:pPr>
            <a:r>
              <a:rPr lang="en-US" u="sng" dirty="0"/>
              <a:t>Low Volatility Risk Weight Currency</a:t>
            </a:r>
            <a:r>
              <a:rPr lang="en-US" dirty="0"/>
              <a:t>:</a:t>
            </a:r>
            <a:r>
              <a:rPr lang="en-US" b="0" dirty="0">
                <a:latin typeface="+mn-lt"/>
              </a:rPr>
              <a:t> There is a second table for low volatility currencies, and this currently only contains Japanese Yen (JPY).</a:t>
            </a:r>
          </a:p>
          <a:p>
            <a:pPr lvl="0">
              <a:lnSpc>
                <a:spcPct val="150000"/>
              </a:lnSpc>
            </a:pPr>
            <a:endParaRPr lang="en-US" b="0"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4039024144"/>
              </p:ext>
            </p:extLst>
          </p:nvPr>
        </p:nvGraphicFramePr>
        <p:xfrm>
          <a:off x="533400" y="3581400"/>
          <a:ext cx="7924800" cy="2286000"/>
        </p:xfrm>
        <a:graphic>
          <a:graphicData uri="http://schemas.openxmlformats.org/drawingml/2006/table">
            <a:tbl>
              <a:tblPr firstRow="1" firstCol="1" bandRow="1">
                <a:tableStyleId>{5C22544A-7EE6-4342-B048-85BDC9FD1C3A}</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660400">
                  <a:extLst>
                    <a:ext uri="{9D8B030D-6E8A-4147-A177-3AD203B41FA5}">
                      <a16:colId xmlns:a16="http://schemas.microsoft.com/office/drawing/2014/main" val="20009"/>
                    </a:ext>
                  </a:extLst>
                </a:gridCol>
                <a:gridCol w="660400">
                  <a:extLst>
                    <a:ext uri="{9D8B030D-6E8A-4147-A177-3AD203B41FA5}">
                      <a16:colId xmlns:a16="http://schemas.microsoft.com/office/drawing/2014/main" val="20010"/>
                    </a:ext>
                  </a:extLst>
                </a:gridCol>
                <a:gridCol w="660400">
                  <a:extLst>
                    <a:ext uri="{9D8B030D-6E8A-4147-A177-3AD203B41FA5}">
                      <a16:colId xmlns:a16="http://schemas.microsoft.com/office/drawing/2014/main" val="20011"/>
                    </a:ext>
                  </a:extLst>
                </a:gridCol>
              </a:tblGrid>
              <a:tr h="1143000">
                <a:tc>
                  <a:txBody>
                    <a:bodyPr/>
                    <a:lstStyle/>
                    <a:p>
                      <a:pPr marL="0" marR="0" algn="ctr">
                        <a:lnSpc>
                          <a:spcPct val="150000"/>
                        </a:lnSpc>
                        <a:spcBef>
                          <a:spcPts val="0"/>
                        </a:spcBef>
                        <a:spcAft>
                          <a:spcPts val="1000"/>
                        </a:spcAft>
                      </a:pPr>
                      <a:r>
                        <a:rPr lang="en-US" sz="1200">
                          <a:effectLst/>
                        </a:rPr>
                        <a:t>2W</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1143000">
                <a:tc>
                  <a:txBody>
                    <a:bodyPr/>
                    <a:lstStyle/>
                    <a:p>
                      <a:pPr marL="0" marR="0" algn="ctr">
                        <a:lnSpc>
                          <a:spcPct val="150000"/>
                        </a:lnSpc>
                        <a:spcBef>
                          <a:spcPts val="0"/>
                        </a:spcBef>
                        <a:spcAft>
                          <a:spcPts val="1000"/>
                        </a:spcAft>
                      </a:pPr>
                      <a:r>
                        <a:rPr lang="en-US" sz="1200">
                          <a:effectLst/>
                        </a:rPr>
                        <a:t>21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27</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2209800" y="2928335"/>
            <a:ext cx="457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en-US" sz="1200" b="0" i="0" strike="noStrike" cap="none" normalizeH="0" baseline="0" dirty="0">
                <a:ln>
                  <a:noFill/>
                </a:ln>
                <a:solidFill>
                  <a:schemeClr val="tx1"/>
                </a:solidFill>
                <a:effectLst/>
                <a:latin typeface="Arial" pitchFamily="34" charset="0"/>
                <a:ea typeface="Times New Roman" pitchFamily="18" charset="0"/>
                <a:cs typeface="Arial" pitchFamily="34" charset="0"/>
              </a:rPr>
              <a:t>Risk Weights Per Vertex (Low Volatility Currencies)</a:t>
            </a:r>
            <a:endParaRPr kumimoji="0" lang="en-US" altLang="en-US" sz="1800" b="0" i="0"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9181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- 4</a:t>
            </a:r>
          </a:p>
          <a:p>
            <a:pPr marL="285750" lvl="0" indent="-285750">
              <a:lnSpc>
                <a:spcPct val="150000"/>
              </a:lnSpc>
              <a:buFont typeface="Wingdings" panose="05000000000000000000" pitchFamily="2" charset="2"/>
              <a:buChar char="v"/>
            </a:pPr>
            <a:endParaRPr lang="en-US" b="0" dirty="0"/>
          </a:p>
          <a:p>
            <a:pPr marL="285750" indent="-285750">
              <a:lnSpc>
                <a:spcPct val="150000"/>
              </a:lnSpc>
              <a:buFont typeface="Wingdings" panose="05000000000000000000" pitchFamily="2" charset="2"/>
              <a:buChar char="v"/>
            </a:pPr>
            <a:r>
              <a:rPr lang="en-US" u="sng" dirty="0"/>
              <a:t>High Volatility Risk Weight Currency</a:t>
            </a:r>
            <a:r>
              <a:rPr lang="en-US" dirty="0"/>
              <a:t>:</a:t>
            </a:r>
            <a:r>
              <a:rPr lang="en-US" b="0" dirty="0">
                <a:latin typeface="+mn-lt"/>
              </a:rPr>
              <a:t> There is a third table for high volatility currencies, which are defined to be all other currencies.</a:t>
            </a:r>
          </a:p>
          <a:p>
            <a:pPr lvl="0">
              <a:lnSpc>
                <a:spcPct val="150000"/>
              </a:lnSpc>
            </a:pPr>
            <a:endParaRPr lang="en-US" b="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790055310"/>
              </p:ext>
            </p:extLst>
          </p:nvPr>
        </p:nvGraphicFramePr>
        <p:xfrm>
          <a:off x="609600" y="3505200"/>
          <a:ext cx="7467600" cy="2133600"/>
        </p:xfrm>
        <a:graphic>
          <a:graphicData uri="http://schemas.openxmlformats.org/drawingml/2006/table">
            <a:tbl>
              <a:tblPr firstRow="1" firstCol="1" bandRow="1">
                <a:tableStyleId>{5C22544A-7EE6-4342-B048-85BDC9FD1C3A}</a:tableStyleId>
              </a:tblPr>
              <a:tblGrid>
                <a:gridCol w="6223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622300">
                  <a:extLst>
                    <a:ext uri="{9D8B030D-6E8A-4147-A177-3AD203B41FA5}">
                      <a16:colId xmlns:a16="http://schemas.microsoft.com/office/drawing/2014/main" val="20003"/>
                    </a:ext>
                  </a:extLst>
                </a:gridCol>
                <a:gridCol w="622300">
                  <a:extLst>
                    <a:ext uri="{9D8B030D-6E8A-4147-A177-3AD203B41FA5}">
                      <a16:colId xmlns:a16="http://schemas.microsoft.com/office/drawing/2014/main" val="20004"/>
                    </a:ext>
                  </a:extLst>
                </a:gridCol>
                <a:gridCol w="622300">
                  <a:extLst>
                    <a:ext uri="{9D8B030D-6E8A-4147-A177-3AD203B41FA5}">
                      <a16:colId xmlns:a16="http://schemas.microsoft.com/office/drawing/2014/main" val="20005"/>
                    </a:ext>
                  </a:extLst>
                </a:gridCol>
                <a:gridCol w="622300">
                  <a:extLst>
                    <a:ext uri="{9D8B030D-6E8A-4147-A177-3AD203B41FA5}">
                      <a16:colId xmlns:a16="http://schemas.microsoft.com/office/drawing/2014/main" val="20006"/>
                    </a:ext>
                  </a:extLst>
                </a:gridCol>
                <a:gridCol w="622300">
                  <a:extLst>
                    <a:ext uri="{9D8B030D-6E8A-4147-A177-3AD203B41FA5}">
                      <a16:colId xmlns:a16="http://schemas.microsoft.com/office/drawing/2014/main" val="20007"/>
                    </a:ext>
                  </a:extLst>
                </a:gridCol>
                <a:gridCol w="622300">
                  <a:extLst>
                    <a:ext uri="{9D8B030D-6E8A-4147-A177-3AD203B41FA5}">
                      <a16:colId xmlns:a16="http://schemas.microsoft.com/office/drawing/2014/main" val="20008"/>
                    </a:ext>
                  </a:extLst>
                </a:gridCol>
                <a:gridCol w="622300">
                  <a:extLst>
                    <a:ext uri="{9D8B030D-6E8A-4147-A177-3AD203B41FA5}">
                      <a16:colId xmlns:a16="http://schemas.microsoft.com/office/drawing/2014/main" val="20009"/>
                    </a:ext>
                  </a:extLst>
                </a:gridCol>
                <a:gridCol w="622300">
                  <a:extLst>
                    <a:ext uri="{9D8B030D-6E8A-4147-A177-3AD203B41FA5}">
                      <a16:colId xmlns:a16="http://schemas.microsoft.com/office/drawing/2014/main" val="20010"/>
                    </a:ext>
                  </a:extLst>
                </a:gridCol>
                <a:gridCol w="622300">
                  <a:extLst>
                    <a:ext uri="{9D8B030D-6E8A-4147-A177-3AD203B41FA5}">
                      <a16:colId xmlns:a16="http://schemas.microsoft.com/office/drawing/2014/main" val="20011"/>
                    </a:ext>
                  </a:extLst>
                </a:gridCol>
              </a:tblGrid>
              <a:tr h="1066800">
                <a:tc>
                  <a:txBody>
                    <a:bodyPr/>
                    <a:lstStyle/>
                    <a:p>
                      <a:pPr marL="0" marR="0" algn="ctr">
                        <a:lnSpc>
                          <a:spcPct val="150000"/>
                        </a:lnSpc>
                        <a:spcBef>
                          <a:spcPts val="0"/>
                        </a:spcBef>
                        <a:spcAft>
                          <a:spcPts val="1000"/>
                        </a:spcAft>
                      </a:pPr>
                      <a:r>
                        <a:rPr lang="en-US" sz="1200">
                          <a:effectLst/>
                        </a:rPr>
                        <a:t>2W</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1066800">
                <a:tc>
                  <a:txBody>
                    <a:bodyPr/>
                    <a:lstStyle/>
                    <a:p>
                      <a:pPr marL="0" marR="0" algn="ctr">
                        <a:lnSpc>
                          <a:spcPct val="150000"/>
                        </a:lnSpc>
                        <a:spcBef>
                          <a:spcPts val="0"/>
                        </a:spcBef>
                        <a:spcAft>
                          <a:spcPts val="1000"/>
                        </a:spcAft>
                      </a:pPr>
                      <a:r>
                        <a:rPr lang="en-US" sz="1200">
                          <a:effectLst/>
                        </a:rPr>
                        <a:t>93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101</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1981200" y="2971800"/>
            <a:ext cx="3725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altLang="en-US" sz="1200" b="0" i="0" strike="noStrike" cap="none" normalizeH="0" baseline="0" dirty="0">
                <a:ln>
                  <a:noFill/>
                </a:ln>
                <a:solidFill>
                  <a:schemeClr val="tx1"/>
                </a:solidFill>
                <a:effectLst/>
                <a:latin typeface="Arial" pitchFamily="34" charset="0"/>
                <a:ea typeface="Times New Roman" pitchFamily="18" charset="0"/>
                <a:cs typeface="Arial" pitchFamily="34" charset="0"/>
              </a:rPr>
              <a:t>Risk Weights Per Vertex (High Volatility Currencies) </a:t>
            </a:r>
            <a:endParaRPr kumimoji="0" lang="en-US" altLang="en-US" sz="1800" b="0" i="0"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10149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- 5</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Cross Currency Inflation Risk Weight</a:t>
            </a:r>
            <a:r>
              <a:rPr lang="en-US" dirty="0"/>
              <a:t>:</a:t>
            </a:r>
            <a:r>
              <a:rPr lang="en-US" b="0" dirty="0">
                <a:latin typeface="+mn-lt"/>
              </a:rPr>
              <a:t> The risk weight for any currency’s inflation index is 46.</a:t>
            </a:r>
          </a:p>
          <a:p>
            <a:pPr marL="530225" lvl="1" indent="-285750">
              <a:lnSpc>
                <a:spcPct val="150000"/>
              </a:lnSpc>
              <a:buFont typeface="Wingdings" panose="05000000000000000000" pitchFamily="2" charset="2"/>
              <a:buChar char="q"/>
            </a:pPr>
            <a:r>
              <a:rPr lang="en-US" b="0" dirty="0">
                <a:latin typeface="+mn-lt"/>
              </a:rPr>
              <a:t>The risk weight for any currency’s basis swap rate is 20.</a:t>
            </a:r>
          </a:p>
          <a:p>
            <a:pPr marL="285750" lvl="0" indent="-285750">
              <a:lnSpc>
                <a:spcPct val="150000"/>
              </a:lnSpc>
              <a:buFont typeface="Wingdings" panose="05000000000000000000" pitchFamily="2" charset="2"/>
              <a:buChar char="v"/>
            </a:pPr>
            <a:r>
              <a:rPr lang="en-US" u="sng" dirty="0"/>
              <a:t>Interest Rate Vega Risk Weight</a:t>
            </a:r>
            <a:r>
              <a:rPr lang="en-US" dirty="0"/>
              <a:t>:</a:t>
            </a:r>
            <a:r>
              <a:rPr lang="en-US" b="0" dirty="0">
                <a:latin typeface="+mn-lt"/>
              </a:rPr>
              <a:t> The vega risk weight VRW for the interest rate risk class is 20.</a:t>
            </a:r>
          </a:p>
          <a:p>
            <a:pPr marL="285750" lvl="0" indent="-285750">
              <a:lnSpc>
                <a:spcPct val="150000"/>
              </a:lnSpc>
              <a:buFont typeface="Wingdings" panose="05000000000000000000" pitchFamily="2" charset="2"/>
              <a:buChar char="v"/>
            </a:pPr>
            <a:r>
              <a:rPr lang="en-US" u="sng" dirty="0"/>
              <a:t>Interest Rate Tenors Correlation Matrix</a:t>
            </a:r>
            <a:r>
              <a:rPr lang="en-US" dirty="0"/>
              <a:t>:</a:t>
            </a:r>
            <a:r>
              <a:rPr lang="en-US" b="0" dirty="0">
                <a:latin typeface="+mn-lt"/>
              </a:rPr>
              <a:t> The matrix on aggregated weighted sensitivities or risk exposures shown below should be used.</a:t>
            </a:r>
          </a:p>
          <a:p>
            <a:pPr lvl="0"/>
            <a:endParaRPr lang="en-US" dirty="0"/>
          </a:p>
        </p:txBody>
      </p:sp>
    </p:spTree>
    <p:extLst>
      <p:ext uri="{BB962C8B-B14F-4D97-AF65-F5344CB8AC3E}">
        <p14:creationId xmlns:p14="http://schemas.microsoft.com/office/powerpoint/2010/main" val="1667756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- 6</a:t>
            </a:r>
          </a:p>
          <a:p>
            <a:pPr lvl="0">
              <a:lnSpc>
                <a:spcPct val="150000"/>
              </a:lnSpc>
            </a:pPr>
            <a:endParaRPr lang="en-US" b="0" dirty="0"/>
          </a:p>
          <a:p>
            <a:pPr lvl="0"/>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37680452"/>
              </p:ext>
            </p:extLst>
          </p:nvPr>
        </p:nvGraphicFramePr>
        <p:xfrm>
          <a:off x="533400" y="2286000"/>
          <a:ext cx="7696197" cy="4343404"/>
        </p:xfrm>
        <a:graphic>
          <a:graphicData uri="http://schemas.openxmlformats.org/drawingml/2006/table">
            <a:tbl>
              <a:tblPr firstRow="1" firstCol="1" bandRow="1">
                <a:tableStyleId>{5C22544A-7EE6-4342-B048-85BDC9FD1C3A}</a:tableStyleId>
              </a:tblPr>
              <a:tblGrid>
                <a:gridCol w="591521">
                  <a:extLst>
                    <a:ext uri="{9D8B030D-6E8A-4147-A177-3AD203B41FA5}">
                      <a16:colId xmlns:a16="http://schemas.microsoft.com/office/drawing/2014/main" val="20000"/>
                    </a:ext>
                  </a:extLst>
                </a:gridCol>
                <a:gridCol w="591521">
                  <a:extLst>
                    <a:ext uri="{9D8B030D-6E8A-4147-A177-3AD203B41FA5}">
                      <a16:colId xmlns:a16="http://schemas.microsoft.com/office/drawing/2014/main" val="20001"/>
                    </a:ext>
                  </a:extLst>
                </a:gridCol>
                <a:gridCol w="591521">
                  <a:extLst>
                    <a:ext uri="{9D8B030D-6E8A-4147-A177-3AD203B41FA5}">
                      <a16:colId xmlns:a16="http://schemas.microsoft.com/office/drawing/2014/main" val="20002"/>
                    </a:ext>
                  </a:extLst>
                </a:gridCol>
                <a:gridCol w="591521">
                  <a:extLst>
                    <a:ext uri="{9D8B030D-6E8A-4147-A177-3AD203B41FA5}">
                      <a16:colId xmlns:a16="http://schemas.microsoft.com/office/drawing/2014/main" val="20003"/>
                    </a:ext>
                  </a:extLst>
                </a:gridCol>
                <a:gridCol w="591521">
                  <a:extLst>
                    <a:ext uri="{9D8B030D-6E8A-4147-A177-3AD203B41FA5}">
                      <a16:colId xmlns:a16="http://schemas.microsoft.com/office/drawing/2014/main" val="20004"/>
                    </a:ext>
                  </a:extLst>
                </a:gridCol>
                <a:gridCol w="592324">
                  <a:extLst>
                    <a:ext uri="{9D8B030D-6E8A-4147-A177-3AD203B41FA5}">
                      <a16:colId xmlns:a16="http://schemas.microsoft.com/office/drawing/2014/main" val="20005"/>
                    </a:ext>
                  </a:extLst>
                </a:gridCol>
                <a:gridCol w="592324">
                  <a:extLst>
                    <a:ext uri="{9D8B030D-6E8A-4147-A177-3AD203B41FA5}">
                      <a16:colId xmlns:a16="http://schemas.microsoft.com/office/drawing/2014/main" val="20006"/>
                    </a:ext>
                  </a:extLst>
                </a:gridCol>
                <a:gridCol w="592324">
                  <a:extLst>
                    <a:ext uri="{9D8B030D-6E8A-4147-A177-3AD203B41FA5}">
                      <a16:colId xmlns:a16="http://schemas.microsoft.com/office/drawing/2014/main" val="20007"/>
                    </a:ext>
                  </a:extLst>
                </a:gridCol>
                <a:gridCol w="592324">
                  <a:extLst>
                    <a:ext uri="{9D8B030D-6E8A-4147-A177-3AD203B41FA5}">
                      <a16:colId xmlns:a16="http://schemas.microsoft.com/office/drawing/2014/main" val="20008"/>
                    </a:ext>
                  </a:extLst>
                </a:gridCol>
                <a:gridCol w="592324">
                  <a:extLst>
                    <a:ext uri="{9D8B030D-6E8A-4147-A177-3AD203B41FA5}">
                      <a16:colId xmlns:a16="http://schemas.microsoft.com/office/drawing/2014/main" val="20009"/>
                    </a:ext>
                  </a:extLst>
                </a:gridCol>
                <a:gridCol w="592324">
                  <a:extLst>
                    <a:ext uri="{9D8B030D-6E8A-4147-A177-3AD203B41FA5}">
                      <a16:colId xmlns:a16="http://schemas.microsoft.com/office/drawing/2014/main" val="20010"/>
                    </a:ext>
                  </a:extLst>
                </a:gridCol>
                <a:gridCol w="592324">
                  <a:extLst>
                    <a:ext uri="{9D8B030D-6E8A-4147-A177-3AD203B41FA5}">
                      <a16:colId xmlns:a16="http://schemas.microsoft.com/office/drawing/2014/main" val="20011"/>
                    </a:ext>
                  </a:extLst>
                </a:gridCol>
                <a:gridCol w="592324">
                  <a:extLst>
                    <a:ext uri="{9D8B030D-6E8A-4147-A177-3AD203B41FA5}">
                      <a16:colId xmlns:a16="http://schemas.microsoft.com/office/drawing/2014/main" val="20012"/>
                    </a:ext>
                  </a:extLst>
                </a:gridCol>
              </a:tblGrid>
              <a:tr h="334108">
                <a:tc>
                  <a:txBody>
                    <a:bodyPr/>
                    <a:lstStyle/>
                    <a:p>
                      <a:pPr marL="0" marR="0" algn="ctr">
                        <a:lnSpc>
                          <a:spcPct val="150000"/>
                        </a:lnSpc>
                        <a:spcBef>
                          <a:spcPts val="0"/>
                        </a:spcBef>
                        <a:spcAft>
                          <a:spcPts val="1000"/>
                        </a:spcAft>
                      </a:pPr>
                      <a:r>
                        <a:rPr lang="en-US" sz="1200" dirty="0">
                          <a:effectLst/>
                        </a:rPr>
                        <a:t> </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2W</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34108">
                <a:tc>
                  <a:txBody>
                    <a:bodyPr/>
                    <a:lstStyle/>
                    <a:p>
                      <a:pPr marL="0" marR="0" algn="ctr">
                        <a:lnSpc>
                          <a:spcPct val="150000"/>
                        </a:lnSpc>
                        <a:spcBef>
                          <a:spcPts val="0"/>
                        </a:spcBef>
                        <a:spcAft>
                          <a:spcPts val="1000"/>
                        </a:spcAft>
                      </a:pPr>
                      <a:r>
                        <a:rPr lang="en-US" sz="1200">
                          <a:effectLst/>
                        </a:rPr>
                        <a:t>2W</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0.79</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34108">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34108">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34108">
                <a:tc>
                  <a:txBody>
                    <a:bodyPr/>
                    <a:lstStyle/>
                    <a:p>
                      <a:pPr marL="0" marR="0" algn="ctr">
                        <a:lnSpc>
                          <a:spcPct val="150000"/>
                        </a:lnSpc>
                        <a:spcBef>
                          <a:spcPts val="0"/>
                        </a:spcBef>
                        <a:spcAft>
                          <a:spcPts val="1000"/>
                        </a:spcAft>
                      </a:pPr>
                      <a:r>
                        <a:rPr lang="en-US" sz="1200">
                          <a:effectLst/>
                        </a:rPr>
                        <a:t>6M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334108">
                <a:tc>
                  <a:txBody>
                    <a:bodyPr/>
                    <a:lstStyle/>
                    <a:p>
                      <a:pPr marL="0" marR="0" algn="ctr">
                        <a:lnSpc>
                          <a:spcPct val="150000"/>
                        </a:lnSpc>
                        <a:spcBef>
                          <a:spcPts val="0"/>
                        </a:spcBef>
                        <a:spcAft>
                          <a:spcPts val="1000"/>
                        </a:spcAft>
                      </a:pPr>
                      <a:r>
                        <a:rPr lang="en-US" sz="1200">
                          <a:effectLst/>
                        </a:rPr>
                        <a:t>1Y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334108">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334108">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334108">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334108">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334108">
                <a:tc>
                  <a:txBody>
                    <a:bodyPr/>
                    <a:lstStyle/>
                    <a:p>
                      <a:pPr marL="0" marR="0" algn="ctr">
                        <a:lnSpc>
                          <a:spcPct val="150000"/>
                        </a:lnSpc>
                        <a:spcBef>
                          <a:spcPts val="0"/>
                        </a:spcBef>
                        <a:spcAft>
                          <a:spcPts val="1000"/>
                        </a:spcAft>
                      </a:pPr>
                      <a:r>
                        <a:rPr lang="en-US" sz="1200">
                          <a:effectLst/>
                        </a:rPr>
                        <a:t>15Y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334108">
                <a:tc>
                  <a:txBody>
                    <a:bodyPr/>
                    <a:lstStyle/>
                    <a:p>
                      <a:pPr marL="0" marR="0" algn="ctr">
                        <a:lnSpc>
                          <a:spcPct val="150000"/>
                        </a:lnSpc>
                        <a:spcBef>
                          <a:spcPts val="0"/>
                        </a:spcBef>
                        <a:spcAft>
                          <a:spcPts val="1000"/>
                        </a:spcAft>
                      </a:pPr>
                      <a:r>
                        <a:rPr lang="en-US" sz="1200">
                          <a:effectLst/>
                        </a:rPr>
                        <a:t>20Y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334108">
                <a:tc>
                  <a:txBody>
                    <a:bodyPr/>
                    <a:lstStyle/>
                    <a:p>
                      <a:pPr marL="0" marR="0" algn="ctr">
                        <a:lnSpc>
                          <a:spcPct val="150000"/>
                        </a:lnSpc>
                        <a:spcBef>
                          <a:spcPts val="0"/>
                        </a:spcBef>
                        <a:spcAft>
                          <a:spcPts val="1000"/>
                        </a:spcAft>
                      </a:pPr>
                      <a:r>
                        <a:rPr lang="en-US" sz="1200">
                          <a:effectLst/>
                        </a:rPr>
                        <a:t>30Y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0.71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0.82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1.00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
        <p:nvSpPr>
          <p:cNvPr id="3" name="Rectangle 2"/>
          <p:cNvSpPr/>
          <p:nvPr/>
        </p:nvSpPr>
        <p:spPr>
          <a:xfrm>
            <a:off x="2842289" y="1752600"/>
            <a:ext cx="3253711" cy="307777"/>
          </a:xfrm>
          <a:prstGeom prst="rect">
            <a:avLst/>
          </a:prstGeom>
        </p:spPr>
        <p:txBody>
          <a:bodyPr wrap="none">
            <a:spAutoFit/>
          </a:bodyPr>
          <a:lstStyle/>
          <a:p>
            <a:r>
              <a:rPr lang="en-US" sz="1400" dirty="0"/>
              <a:t>Interest Rate Tenors Correlation Matrix</a:t>
            </a:r>
          </a:p>
        </p:txBody>
      </p:sp>
    </p:spTree>
    <p:extLst>
      <p:ext uri="{BB962C8B-B14F-4D97-AF65-F5344CB8AC3E}">
        <p14:creationId xmlns:p14="http://schemas.microsoft.com/office/powerpoint/2010/main" val="3691258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Weights - 7</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Correlation between Sub-Curve Pairs</a:t>
                </a:r>
                <a:r>
                  <a:rPr lang="en-US" dirty="0"/>
                  <a:t>:</a:t>
                </a:r>
                <a:r>
                  <a:rPr lang="en-US" b="0" dirty="0">
                    <a:latin typeface="+mn-lt"/>
                  </a:rPr>
                  <a:t> For sub-curves, the correlation between any two pairs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𝜙</m:t>
                        </m:r>
                      </m:e>
                      <m:sub>
                        <m:r>
                          <a:rPr lang="en-US" b="0" i="1">
                            <a:latin typeface="Cambria Math"/>
                          </a:rPr>
                          <m:t>𝑖𝑗</m:t>
                        </m:r>
                      </m:sub>
                    </m:sSub>
                  </m:oMath>
                </a14:m>
                <a:r>
                  <a:rPr lang="en-US" b="0" dirty="0">
                    <a:latin typeface="+mn-lt"/>
                  </a:rPr>
                  <a:t> in the same currency is 0.98.</a:t>
                </a:r>
              </a:p>
              <a:p>
                <a:pPr marL="285750" lvl="0" indent="-285750">
                  <a:lnSpc>
                    <a:spcPct val="150000"/>
                  </a:lnSpc>
                  <a:buFont typeface="Wingdings" panose="05000000000000000000" pitchFamily="2" charset="2"/>
                  <a:buChar char="v"/>
                </a:pPr>
                <a:r>
                  <a:rPr lang="en-US" u="sng" dirty="0"/>
                  <a:t>IR/Inflation Rate/Volatility Correlation</a:t>
                </a:r>
                <a:r>
                  <a:rPr lang="en-US" dirty="0"/>
                  <a:t>:</a:t>
                </a:r>
                <a:r>
                  <a:rPr lang="en-US" b="0" dirty="0">
                    <a:latin typeface="+mn-lt"/>
                  </a:rPr>
                  <a:t> For aggregated weighted sensitivities or risk exposures, the correlation between the inflation rate and any yield for the same currency (and the correlation between the inflation volatility and any interest-rate volatility for the same currency) is 29%.</a:t>
                </a:r>
              </a:p>
              <a:p>
                <a:pPr marL="285750" lvl="0" indent="-285750">
                  <a:lnSpc>
                    <a:spcPct val="150000"/>
                  </a:lnSpc>
                  <a:buFont typeface="Wingdings" panose="05000000000000000000" pitchFamily="2" charset="2"/>
                  <a:buChar char="v"/>
                </a:pPr>
                <a:r>
                  <a:rPr lang="en-US" u="sng" dirty="0"/>
                  <a:t>IR/Cross Currency/Inflation Volatility Correlation</a:t>
                </a:r>
                <a:r>
                  <a:rPr lang="en-US" dirty="0"/>
                  <a:t>:</a:t>
                </a:r>
                <a:r>
                  <a:rPr lang="en-US" b="0" dirty="0">
                    <a:latin typeface="+mn-lt"/>
                  </a:rPr>
                  <a:t> For aggregated weighted sensitivities or risk exposures, the correlation between the cross-currency basis swap spread and any yield or inflation rate for the same currency is 20%.</a:t>
                </a:r>
              </a:p>
              <a:p>
                <a:pPr marL="285750" lvl="0" indent="-285750">
                  <a:lnSpc>
                    <a:spcPct val="150000"/>
                  </a:lnSpc>
                  <a:buFont typeface="Wingdings" panose="05000000000000000000" pitchFamily="2" charset="2"/>
                  <a:buChar char="v"/>
                </a:pPr>
                <a:r>
                  <a:rPr lang="en-US" u="sng" dirty="0"/>
                  <a:t>Correlation used for Different Currencies</a:t>
                </a:r>
                <a:r>
                  <a:rPr lang="en-US" dirty="0"/>
                  <a:t>:</a:t>
                </a:r>
                <a:r>
                  <a:rPr lang="en-US" b="0" dirty="0"/>
                  <a:t> The parameter</a:t>
                </a:r>
              </a:p>
              <a:p>
                <a:pPr>
                  <a:lnSpc>
                    <a:spcPct val="150000"/>
                  </a:lnSpc>
                </a:pPr>
                <a:endParaRPr lang="en-US" b="0" dirty="0"/>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r>
                        <a:rPr lang="en-US" b="0" i="1">
                          <a:latin typeface="Cambria Math"/>
                        </a:rPr>
                        <m:t>=23%</m:t>
                      </m:r>
                    </m:oMath>
                  </m:oMathPara>
                </a14:m>
                <a:endParaRPr lang="en-US" b="0" dirty="0"/>
              </a:p>
              <a:p>
                <a:pPr>
                  <a:lnSpc>
                    <a:spcPct val="150000"/>
                  </a:lnSpc>
                </a:pPr>
                <a:endParaRPr lang="en-US" b="0" dirty="0"/>
              </a:p>
              <a:p>
                <a:pPr marL="246062" lvl="2" indent="0">
                  <a:lnSpc>
                    <a:spcPct val="150000"/>
                  </a:lnSpc>
                  <a:buNone/>
                </a:pPr>
                <a:r>
                  <a:rPr lang="en-US" b="0" dirty="0"/>
                  <a:t>should be used for aggregating across different currencies.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5562600"/>
              </a:xfrm>
              <a:blipFill rotWithShape="1">
                <a:blip r:embed="rId2"/>
                <a:stretch>
                  <a:fillRect l="-1132" r="-1557"/>
                </a:stretch>
              </a:blipFill>
            </p:spPr>
            <p:txBody>
              <a:bodyPr/>
              <a:lstStyle/>
              <a:p>
                <a:r>
                  <a:rPr lang="en-US">
                    <a:noFill/>
                  </a:rPr>
                  <a:t> </a:t>
                </a:r>
              </a:p>
            </p:txBody>
          </p:sp>
        </mc:Fallback>
      </mc:AlternateContent>
    </p:spTree>
    <p:extLst>
      <p:ext uri="{BB962C8B-B14F-4D97-AF65-F5344CB8AC3E}">
        <p14:creationId xmlns:p14="http://schemas.microsoft.com/office/powerpoint/2010/main" val="2111798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Credit Qualifying Risk Weights - 1</a:t>
            </a:r>
          </a:p>
          <a:p>
            <a:pPr lvl="0">
              <a:lnSpc>
                <a:spcPct val="150000"/>
              </a:lnSpc>
            </a:pPr>
            <a:endParaRPr lang="en-US" b="0" dirty="0"/>
          </a:p>
          <a:p>
            <a:pPr marL="285750" lvl="0" indent="-285750">
              <a:lnSpc>
                <a:spcPct val="150000"/>
              </a:lnSpc>
              <a:buFont typeface="Wingdings" panose="05000000000000000000" pitchFamily="2" charset="2"/>
              <a:buChar char="v"/>
            </a:pPr>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279017958"/>
              </p:ext>
            </p:extLst>
          </p:nvPr>
        </p:nvGraphicFramePr>
        <p:xfrm>
          <a:off x="381000" y="2306599"/>
          <a:ext cx="8000999" cy="4443639"/>
        </p:xfrm>
        <a:graphic>
          <a:graphicData uri="http://schemas.openxmlformats.org/drawingml/2006/table">
            <a:tbl>
              <a:tblPr firstRow="1" firstCol="1" bandRow="1">
                <a:tableStyleId>{5C22544A-7EE6-4342-B048-85BDC9FD1C3A}</a:tableStyleId>
              </a:tblPr>
              <a:tblGrid>
                <a:gridCol w="992605">
                  <a:extLst>
                    <a:ext uri="{9D8B030D-6E8A-4147-A177-3AD203B41FA5}">
                      <a16:colId xmlns:a16="http://schemas.microsoft.com/office/drawing/2014/main" val="20000"/>
                    </a:ext>
                  </a:extLst>
                </a:gridCol>
                <a:gridCol w="1127960">
                  <a:extLst>
                    <a:ext uri="{9D8B030D-6E8A-4147-A177-3AD203B41FA5}">
                      <a16:colId xmlns:a16="http://schemas.microsoft.com/office/drawing/2014/main" val="20001"/>
                    </a:ext>
                  </a:extLst>
                </a:gridCol>
                <a:gridCol w="5880434">
                  <a:extLst>
                    <a:ext uri="{9D8B030D-6E8A-4147-A177-3AD203B41FA5}">
                      <a16:colId xmlns:a16="http://schemas.microsoft.com/office/drawing/2014/main" val="20002"/>
                    </a:ext>
                  </a:extLst>
                </a:gridCol>
              </a:tblGrid>
              <a:tr h="603159">
                <a:tc>
                  <a:txBody>
                    <a:bodyPr/>
                    <a:lstStyle/>
                    <a:p>
                      <a:pPr marL="0" marR="0" algn="ctr">
                        <a:lnSpc>
                          <a:spcPct val="150000"/>
                        </a:lnSpc>
                        <a:spcBef>
                          <a:spcPts val="0"/>
                        </a:spcBef>
                        <a:spcAft>
                          <a:spcPts val="1000"/>
                        </a:spcAft>
                      </a:pPr>
                      <a:r>
                        <a:rPr lang="en-US" sz="1200" dirty="0">
                          <a:effectLst/>
                        </a:rPr>
                        <a:t>Bucket Number</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Credit Quality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Sector</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65689">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rowSpan="6">
                  <a:txBody>
                    <a:bodyPr/>
                    <a:lstStyle/>
                    <a:p>
                      <a:pPr marL="0" marR="0" algn="ctr">
                        <a:lnSpc>
                          <a:spcPct val="150000"/>
                        </a:lnSpc>
                        <a:spcBef>
                          <a:spcPts val="0"/>
                        </a:spcBef>
                        <a:spcAft>
                          <a:spcPts val="1000"/>
                        </a:spcAft>
                      </a:pPr>
                      <a:r>
                        <a:rPr lang="en-US" sz="1200">
                          <a:effectLst/>
                        </a:rPr>
                        <a:t>Investment Grade (IG)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Sovereigns including Central Banks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65689">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Financials including Government-backed Financials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65689">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Basic Materials, Energy, Industrials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65689">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Consumer</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65689">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Technology, Telecommunications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531378">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Health-care, Utilities, Local Governments, Government-backed Corporates (non-financial)</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65689">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rowSpan="6">
                  <a:txBody>
                    <a:bodyPr/>
                    <a:lstStyle/>
                    <a:p>
                      <a:pPr marL="0" marR="0" algn="ctr">
                        <a:lnSpc>
                          <a:spcPct val="150000"/>
                        </a:lnSpc>
                        <a:spcBef>
                          <a:spcPts val="0"/>
                        </a:spcBef>
                        <a:spcAft>
                          <a:spcPts val="1000"/>
                        </a:spcAft>
                      </a:pPr>
                      <a:r>
                        <a:rPr lang="en-US" sz="1200">
                          <a:effectLst/>
                        </a:rPr>
                        <a:t>High Yield (HY) and Non-rated (NR)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Sovereigns including Central Banks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65689">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Financials including Government-backed Financials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65689">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Basic Materials, Energy, Industrials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65689">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Consumer</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65689">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a:effectLst/>
                        </a:rPr>
                        <a:t>Technology, Telecommunications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531378">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1200" dirty="0">
                          <a:effectLst/>
                        </a:rPr>
                        <a:t>Health-care, Utilities, Local Governments, Government-backed Corporates (non-financial)</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
        <p:nvSpPr>
          <p:cNvPr id="3" name="Rectangle 1"/>
          <p:cNvSpPr>
            <a:spLocks noChangeArrowheads="1"/>
          </p:cNvSpPr>
          <p:nvPr/>
        </p:nvSpPr>
        <p:spPr bwMode="auto">
          <a:xfrm>
            <a:off x="381000" y="1660267"/>
            <a:ext cx="73837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altLang="en-US" sz="1200" b="1" i="0" u="sng" strike="noStrike" cap="none" normalizeH="0" baseline="0" dirty="0">
                <a:ln>
                  <a:noFill/>
                </a:ln>
                <a:solidFill>
                  <a:schemeClr val="tx1"/>
                </a:solidFill>
                <a:effectLst/>
                <a:latin typeface="+mj-lt"/>
                <a:ea typeface="Times New Roman" pitchFamily="18" charset="0"/>
                <a:cs typeface="Arial" pitchFamily="34" charset="0"/>
              </a:rPr>
              <a:t>Credit Quality/Sector Risk Exposure</a:t>
            </a:r>
            <a:r>
              <a:rPr kumimoji="0" lang="en-US" alt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altLang="en-US" sz="1200" b="0" i="0" u="none" strike="noStrike" cap="none" normalizeH="0" baseline="0" dirty="0">
                <a:ln>
                  <a:noFill/>
                </a:ln>
                <a:solidFill>
                  <a:schemeClr val="tx1"/>
                </a:solidFill>
                <a:effectLst/>
                <a:ea typeface="Times New Roman" pitchFamily="18" charset="0"/>
                <a:cs typeface="Arial" pitchFamily="34" charset="0"/>
              </a:rPr>
              <a:t> Sensitivities or risk exposures to an issuer/seniority should first be</a:t>
            </a:r>
          </a:p>
          <a:p>
            <a:pPr marL="0" marR="0" lvl="0" indent="0" algn="l" defTabSz="914400" rtl="0" eaLnBrk="1" fontAlgn="base" latinLnBrk="0" hangingPunct="1">
              <a:lnSpc>
                <a:spcPct val="150000"/>
              </a:lnSpc>
              <a:spcBef>
                <a:spcPct val="0"/>
              </a:spcBef>
              <a:spcAft>
                <a:spcPct val="0"/>
              </a:spcAft>
              <a:buClrTx/>
              <a:buSzTx/>
              <a:tabLst/>
            </a:pPr>
            <a:r>
              <a:rPr kumimoji="0" lang="en-US" altLang="en-US" sz="1200" b="0" i="0" u="none" strike="noStrike" cap="none" normalizeH="0" baseline="0" dirty="0">
                <a:ln>
                  <a:noFill/>
                </a:ln>
                <a:solidFill>
                  <a:schemeClr val="tx1"/>
                </a:solidFill>
                <a:effectLst/>
                <a:ea typeface="Times New Roman" pitchFamily="18" charset="0"/>
                <a:cs typeface="Arial" pitchFamily="34" charset="0"/>
              </a:rPr>
              <a:t> assigned to a bucket according to the following table:</a:t>
            </a:r>
            <a:endParaRPr kumimoji="0" lang="en-US" altLang="en-US" sz="18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17055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Credit Qualifying Risk Weights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Position/Sensitivities under different Currencies</a:t>
            </a:r>
            <a:r>
              <a:rPr lang="en-US" dirty="0"/>
              <a:t>:</a:t>
            </a:r>
            <a:r>
              <a:rPr lang="en-US" b="0" dirty="0">
                <a:latin typeface="+mn-lt"/>
              </a:rPr>
              <a:t> Sensitivities must be distinguished depending upon the payment currency of the trade – such as Quanto CDS and non-</a:t>
            </a:r>
            <a:r>
              <a:rPr lang="en-US" b="0" dirty="0" err="1">
                <a:latin typeface="+mn-lt"/>
              </a:rPr>
              <a:t>quanto</a:t>
            </a:r>
            <a:r>
              <a:rPr lang="en-US" b="0" dirty="0">
                <a:latin typeface="+mn-lt"/>
              </a:rPr>
              <a:t> CDS.</a:t>
            </a:r>
          </a:p>
          <a:p>
            <a:pPr marL="530225" lvl="1" indent="-285750">
              <a:lnSpc>
                <a:spcPct val="150000"/>
              </a:lnSpc>
              <a:buFont typeface="Wingdings" panose="05000000000000000000" pitchFamily="2" charset="2"/>
              <a:buChar char="q"/>
            </a:pPr>
            <a:r>
              <a:rPr lang="en-US" b="0" dirty="0">
                <a:latin typeface="+mn-lt"/>
              </a:rPr>
              <a:t>No initial netting or aggregation is applied between position sensitivities from different currencies – except as described for the situation below.</a:t>
            </a:r>
          </a:p>
          <a:p>
            <a:pPr marL="285750" lvl="0" indent="-285750">
              <a:lnSpc>
                <a:spcPct val="150000"/>
              </a:lnSpc>
              <a:buFont typeface="Wingdings" panose="05000000000000000000" pitchFamily="2" charset="2"/>
              <a:buChar char="v"/>
            </a:pPr>
            <a:r>
              <a:rPr lang="en-US" u="sng" dirty="0"/>
              <a:t>Vertex Risk Weight by Bucket</a:t>
            </a:r>
            <a:r>
              <a:rPr lang="en-US" dirty="0"/>
              <a:t>:</a:t>
            </a:r>
            <a:r>
              <a:rPr lang="en-US" b="0" dirty="0">
                <a:latin typeface="+mn-lt"/>
              </a:rPr>
              <a:t> The risk weights should be used for all vertexes (1Y, 2Y, 3Y, 5Y, 10Y) according to bucket, as set out in the following table.</a:t>
            </a:r>
          </a:p>
          <a:p>
            <a:pPr marL="285750" indent="-285750">
              <a:lnSpc>
                <a:spcPct val="150000"/>
              </a:lnSpc>
              <a:buFont typeface="Wingdings" panose="05000000000000000000" pitchFamily="2" charset="2"/>
              <a:buChar char="v"/>
            </a:pPr>
            <a:r>
              <a:rPr lang="en-US" u="sng" dirty="0"/>
              <a:t>Base Correlation/Vega Risk Weight</a:t>
            </a:r>
            <a:r>
              <a:rPr lang="en-US" dirty="0"/>
              <a:t>:</a:t>
            </a:r>
            <a:r>
              <a:rPr lang="en-US" b="0" dirty="0"/>
              <a:t> The vega risk weight VRW for the credit risk class is 0.27.</a:t>
            </a:r>
          </a:p>
          <a:p>
            <a:pPr marL="530225" lvl="1" indent="-285750">
              <a:lnSpc>
                <a:spcPct val="150000"/>
              </a:lnSpc>
              <a:buFont typeface="Wingdings" panose="05000000000000000000" pitchFamily="2" charset="2"/>
              <a:buChar char="q"/>
            </a:pPr>
            <a:r>
              <a:rPr lang="en-US" b="0" dirty="0"/>
              <a:t>The Base Correlation risk weight is 20 for all index families.</a:t>
            </a:r>
          </a:p>
          <a:p>
            <a:pPr lvl="0"/>
            <a:endParaRPr lang="en-US" dirty="0"/>
          </a:p>
        </p:txBody>
      </p:sp>
    </p:spTree>
    <p:extLst>
      <p:ext uri="{BB962C8B-B14F-4D97-AF65-F5344CB8AC3E}">
        <p14:creationId xmlns:p14="http://schemas.microsoft.com/office/powerpoint/2010/main" val="3943891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Credit Qualifying Risk Weights - 3</a:t>
            </a:r>
          </a:p>
          <a:p>
            <a:pPr lvl="0">
              <a:lnSpc>
                <a:spcPct val="150000"/>
              </a:lnSpc>
            </a:pPr>
            <a:endParaRPr lang="en-US" b="0" dirty="0"/>
          </a:p>
          <a:p>
            <a:pPr lvl="0" algn="ctr"/>
            <a:r>
              <a:rPr lang="en-US" dirty="0"/>
              <a:t>Vertex Risk Weight by Bucket</a:t>
            </a:r>
          </a:p>
        </p:txBody>
      </p:sp>
      <p:graphicFrame>
        <p:nvGraphicFramePr>
          <p:cNvPr id="2" name="Table 1"/>
          <p:cNvGraphicFramePr>
            <a:graphicFrameLocks noGrp="1"/>
          </p:cNvGraphicFramePr>
          <p:nvPr>
            <p:extLst>
              <p:ext uri="{D42A27DB-BD31-4B8C-83A1-F6EECF244321}">
                <p14:modId xmlns:p14="http://schemas.microsoft.com/office/powerpoint/2010/main" val="3890139381"/>
              </p:ext>
            </p:extLst>
          </p:nvPr>
        </p:nvGraphicFramePr>
        <p:xfrm>
          <a:off x="457200" y="2209800"/>
          <a:ext cx="8153400" cy="4190998"/>
        </p:xfrm>
        <a:graphic>
          <a:graphicData uri="http://schemas.openxmlformats.org/drawingml/2006/table">
            <a:tbl>
              <a:tblPr firstRow="1" firstCol="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299357">
                <a:tc>
                  <a:txBody>
                    <a:bodyPr/>
                    <a:lstStyle/>
                    <a:p>
                      <a:pPr marL="0" marR="0" algn="ctr">
                        <a:lnSpc>
                          <a:spcPct val="150000"/>
                        </a:lnSpc>
                        <a:spcBef>
                          <a:spcPts val="0"/>
                        </a:spcBef>
                        <a:spcAft>
                          <a:spcPts val="1000"/>
                        </a:spcAft>
                      </a:pPr>
                      <a:r>
                        <a:rPr lang="en-US" sz="1200" dirty="0">
                          <a:effectLst/>
                        </a:rPr>
                        <a:t>Bucket</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Risk Weight</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99357">
                <a:tc>
                  <a:txBody>
                    <a:bodyPr/>
                    <a:lstStyle/>
                    <a:p>
                      <a:pPr marL="0" marR="0" algn="ctr">
                        <a:lnSpc>
                          <a:spcPct val="150000"/>
                        </a:lnSpc>
                        <a:spcBef>
                          <a:spcPts val="0"/>
                        </a:spcBef>
                        <a:spcAft>
                          <a:spcPts val="1000"/>
                        </a:spcAft>
                      </a:pPr>
                      <a:r>
                        <a:rPr lang="en-US" sz="1200" dirty="0">
                          <a:effectLst/>
                        </a:rPr>
                        <a:t>1</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99357">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99357">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99357">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99357">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299357">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99357">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161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99357">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238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99357">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99357">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99357">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149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299357">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r h="299357">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238</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70627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10600" cy="1600200"/>
              </a:xfrm>
            </p:spPr>
            <p:txBody>
              <a:bodyPr/>
              <a:lstStyle/>
              <a:p>
                <a:pPr algn="ctr">
                  <a:lnSpc>
                    <a:spcPct val="150000"/>
                  </a:lnSpc>
                </a:pPr>
                <a:r>
                  <a:rPr lang="en-US" sz="1600" dirty="0"/>
                  <a:t>Credit Qualifying Correlations - 1</a:t>
                </a:r>
              </a:p>
              <a:p>
                <a:pPr lvl="0">
                  <a:lnSpc>
                    <a:spcPct val="150000"/>
                  </a:lnSpc>
                </a:pPr>
                <a:endParaRPr lang="en-US" b="0" dirty="0"/>
              </a:p>
              <a:p>
                <a:pPr marL="285750" indent="-285750">
                  <a:lnSpc>
                    <a:spcPct val="150000"/>
                  </a:lnSpc>
                  <a:buFont typeface="Wingdings" panose="05000000000000000000" pitchFamily="2" charset="2"/>
                  <a:buChar char="v"/>
                </a:pPr>
                <a:r>
                  <a:rPr lang="en-US" u="sng" dirty="0"/>
                  <a:t>Same Bucket Risk Factor Correlation</a:t>
                </a:r>
                <a:r>
                  <a:rPr lang="en-US" dirty="0"/>
                  <a:t>:</a:t>
                </a:r>
                <a:r>
                  <a:rPr lang="en-US" b="0" dirty="0">
                    <a:latin typeface="+mn-lt"/>
                  </a:rPr>
                  <a:t> The correlation parameter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applicable to sensitivity or risk exposure pairs within the same bucket are set out in the following table</a:t>
                </a:r>
              </a:p>
              <a:p>
                <a:pPr>
                  <a:lnSpc>
                    <a:spcPct val="150000"/>
                  </a:lnSpc>
                </a:pPr>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10600" cy="1600200"/>
              </a:xfrm>
              <a:blipFill rotWithShape="1">
                <a:blip r:embed="rId2"/>
                <a:stretch>
                  <a:fillRect l="-1132"/>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767811064"/>
              </p:ext>
            </p:extLst>
          </p:nvPr>
        </p:nvGraphicFramePr>
        <p:xfrm>
          <a:off x="1600200" y="2743200"/>
          <a:ext cx="6096000" cy="1524000"/>
        </p:xfrm>
        <a:graphic>
          <a:graphicData uri="http://schemas.openxmlformats.org/drawingml/2006/table">
            <a:tbl>
              <a:tblPr firstRow="1" firstCol="1" bandRow="1">
                <a:tableStyleId>{5C22544A-7EE6-4342-B048-85BDC9FD1C3A}</a:tableStyleId>
              </a:tblPr>
              <a:tblGrid>
                <a:gridCol w="1558376">
                  <a:extLst>
                    <a:ext uri="{9D8B030D-6E8A-4147-A177-3AD203B41FA5}">
                      <a16:colId xmlns:a16="http://schemas.microsoft.com/office/drawing/2014/main" val="20000"/>
                    </a:ext>
                  </a:extLst>
                </a:gridCol>
                <a:gridCol w="2505624">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17525">
                <a:tc>
                  <a:txBody>
                    <a:bodyPr/>
                    <a:lstStyle/>
                    <a:p>
                      <a:pPr marL="0" marR="0" algn="ctr">
                        <a:lnSpc>
                          <a:spcPct val="150000"/>
                        </a:lnSpc>
                        <a:spcBef>
                          <a:spcPts val="0"/>
                        </a:spcBef>
                        <a:spcAft>
                          <a:spcPts val="1000"/>
                        </a:spcAft>
                      </a:pPr>
                      <a:r>
                        <a:rPr lang="en-US" sz="1200" dirty="0">
                          <a:effectLst/>
                        </a:rPr>
                        <a:t> </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Same Issuer/Seniority, different Vertex or Currency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Different Issuer/Seniority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617525">
                <a:tc>
                  <a:txBody>
                    <a:bodyPr/>
                    <a:lstStyle/>
                    <a:p>
                      <a:pPr marL="0" marR="0" algn="ctr">
                        <a:lnSpc>
                          <a:spcPct val="150000"/>
                        </a:lnSpc>
                        <a:spcBef>
                          <a:spcPts val="0"/>
                        </a:spcBef>
                        <a:spcAft>
                          <a:spcPts val="1000"/>
                        </a:spcAft>
                      </a:pPr>
                      <a:r>
                        <a:rPr lang="en-US" sz="1200">
                          <a:effectLst/>
                        </a:rPr>
                        <a:t>Aggregate Sensitivities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88950">
                <a:tc>
                  <a:txBody>
                    <a:bodyPr/>
                    <a:lstStyle/>
                    <a:p>
                      <a:pPr marL="0" marR="0" algn="ctr">
                        <a:lnSpc>
                          <a:spcPct val="150000"/>
                        </a:lnSpc>
                        <a:spcBef>
                          <a:spcPts val="0"/>
                        </a:spcBef>
                        <a:spcAft>
                          <a:spcPts val="1000"/>
                        </a:spcAft>
                      </a:pPr>
                      <a:r>
                        <a:rPr lang="en-US" sz="1200">
                          <a:effectLst/>
                        </a:rPr>
                        <a:t>Residual 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50%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7" name="Text Placeholder 9"/>
              <p:cNvSpPr>
                <a:spLocks noGrp="1"/>
              </p:cNvSpPr>
              <p:nvPr>
                <p:ph type="body" sz="quarter" idx="15"/>
              </p:nvPr>
            </p:nvSpPr>
            <p:spPr>
              <a:xfrm>
                <a:off x="304800" y="4419600"/>
                <a:ext cx="8610600" cy="2057400"/>
              </a:xfrm>
            </p:spPr>
            <p:txBody>
              <a:bodyPr/>
              <a:lstStyle/>
              <a:p>
                <a:pPr lvl="0">
                  <a:lnSpc>
                    <a:spcPct val="150000"/>
                  </a:lnSpc>
                </a:pPr>
                <a:endParaRPr lang="en-US" b="0" dirty="0"/>
              </a:p>
              <a:p>
                <a:pPr marL="285750" indent="-285750">
                  <a:lnSpc>
                    <a:spcPct val="150000"/>
                  </a:lnSpc>
                  <a:buFont typeface="Wingdings" panose="05000000000000000000" pitchFamily="2" charset="2"/>
                  <a:buChar char="v"/>
                </a:pPr>
                <a:r>
                  <a:rPr lang="en-US" u="sng" dirty="0"/>
                  <a:t>Quanto-Currency/Base Correlation Values</a:t>
                </a:r>
                <a:r>
                  <a:rPr lang="en-US" dirty="0"/>
                  <a:t>:</a:t>
                </a:r>
                <a:r>
                  <a:rPr lang="en-US" b="0" dirty="0">
                    <a:latin typeface="+mn-lt"/>
                  </a:rPr>
                  <a:t> Here </a:t>
                </a:r>
                <a:r>
                  <a:rPr lang="en-US" b="0" i="1" dirty="0">
                    <a:latin typeface="+mn-lt"/>
                  </a:rPr>
                  <a:t>currency</a:t>
                </a:r>
                <a:r>
                  <a:rPr lang="en-US" b="0" dirty="0">
                    <a:latin typeface="+mn-lt"/>
                  </a:rPr>
                  <a:t> refers to the payment currency of sensitivity if there are sensitivities to multiple payment currencies – such as Quanto CDS and non-Quanto CDS – which will not be fully offset.</a:t>
                </a:r>
              </a:p>
              <a:p>
                <a:pPr marL="530225" lvl="1" indent="-285750">
                  <a:lnSpc>
                    <a:spcPct val="150000"/>
                  </a:lnSpc>
                  <a:buFont typeface="Wingdings" panose="05000000000000000000" pitchFamily="2" charset="2"/>
                  <a:buChar char="q"/>
                </a:pPr>
                <a:r>
                  <a:rPr lang="en-US" b="0" dirty="0">
                    <a:latin typeface="+mn-lt"/>
                  </a:rPr>
                  <a:t>The correlation parameter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applying to the Base Correlation risks across different indexes/families is 10%.</a:t>
                </a:r>
              </a:p>
            </p:txBody>
          </p:sp>
        </mc:Choice>
        <mc:Fallback xmlns="">
          <p:sp>
            <p:nvSpPr>
              <p:cNvPr id="7" name="Text Placeholder 9"/>
              <p:cNvSpPr>
                <a:spLocks noGrp="1" noRot="1" noChangeAspect="1" noMove="1" noResize="1" noEditPoints="1" noAdjustHandles="1" noChangeArrowheads="1" noChangeShapeType="1" noTextEdit="1"/>
              </p:cNvSpPr>
              <p:nvPr>
                <p:ph type="body" sz="quarter" idx="15"/>
              </p:nvPr>
            </p:nvSpPr>
            <p:spPr>
              <a:xfrm>
                <a:off x="304800" y="4419600"/>
                <a:ext cx="8610600" cy="2057400"/>
              </a:xfrm>
              <a:blipFill rotWithShape="1">
                <a:blip r:embed="rId3"/>
                <a:stretch>
                  <a:fillRect l="-1132" r="-778"/>
                </a:stretch>
              </a:blipFill>
            </p:spPr>
            <p:txBody>
              <a:bodyPr/>
              <a:lstStyle/>
              <a:p>
                <a:r>
                  <a:rPr lang="en-US">
                    <a:noFill/>
                  </a:rPr>
                  <a:t> </a:t>
                </a:r>
              </a:p>
            </p:txBody>
          </p:sp>
        </mc:Fallback>
      </mc:AlternateContent>
    </p:spTree>
    <p:extLst>
      <p:ext uri="{BB962C8B-B14F-4D97-AF65-F5344CB8AC3E}">
        <p14:creationId xmlns:p14="http://schemas.microsoft.com/office/powerpoint/2010/main" val="128393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ISDA SIMM for Uncleared Trades</a:t>
            </a:r>
            <a:r>
              <a:rPr lang="en-US" dirty="0"/>
              <a:t>:</a:t>
            </a:r>
            <a:r>
              <a:rPr lang="en-US" b="0" dirty="0"/>
              <a:t> This chapter describes the calculations and methodology for calculating the initial margin under the ISDA Standard Initial Margin Model (SIMM) for non-cleared derivatives.</a:t>
            </a:r>
          </a:p>
          <a:p>
            <a:pPr marL="285750" lvl="0" indent="-285750">
              <a:lnSpc>
                <a:spcPct val="150000"/>
              </a:lnSpc>
              <a:buFont typeface="Wingdings" panose="05000000000000000000" pitchFamily="2" charset="2"/>
              <a:buChar char="v"/>
            </a:pPr>
            <a:r>
              <a:rPr lang="en-US" u="sng" dirty="0"/>
              <a:t>SIMM Usage of Risk/Sensitivities</a:t>
            </a:r>
            <a:r>
              <a:rPr lang="en-US" dirty="0"/>
              <a:t>:</a:t>
            </a:r>
            <a:r>
              <a:rPr lang="en-US" b="0" dirty="0"/>
              <a:t> SIMM uses sensitivities as inputs.</a:t>
            </a:r>
          </a:p>
          <a:p>
            <a:pPr marL="530225" lvl="1" indent="-285750">
              <a:lnSpc>
                <a:spcPct val="150000"/>
              </a:lnSpc>
              <a:buFont typeface="Wingdings" panose="05000000000000000000" pitchFamily="2" charset="2"/>
              <a:buChar char="q"/>
            </a:pPr>
            <a:r>
              <a:rPr lang="en-US" b="0" dirty="0"/>
              <a:t>Risk factors and sensitivities must meet the definition provided in the next section.</a:t>
            </a:r>
          </a:p>
          <a:p>
            <a:pPr marL="285750" lvl="0" indent="-285750">
              <a:lnSpc>
                <a:spcPct val="150000"/>
              </a:lnSpc>
              <a:buFont typeface="Wingdings" panose="05000000000000000000" pitchFamily="2" charset="2"/>
              <a:buChar char="v"/>
            </a:pPr>
            <a:r>
              <a:rPr lang="en-US" u="sng" dirty="0"/>
              <a:t>Aggregation Risk Weights and Correlations</a:t>
            </a:r>
            <a:r>
              <a:rPr lang="en-US" dirty="0"/>
              <a:t>:</a:t>
            </a:r>
            <a:r>
              <a:rPr lang="en-US" b="0" dirty="0"/>
              <a:t> Sensitivities are used as inputs into the aggregation expressions, which are intended to recognize hedging and diversification benefits of position within different risk factors within an asset class.</a:t>
            </a:r>
          </a:p>
          <a:p>
            <a:pPr marL="530225" lvl="1" indent="-285750">
              <a:lnSpc>
                <a:spcPct val="150000"/>
              </a:lnSpc>
              <a:buFont typeface="Wingdings" panose="05000000000000000000" pitchFamily="2" charset="2"/>
              <a:buChar char="q"/>
            </a:pPr>
            <a:r>
              <a:rPr lang="en-US" b="0" dirty="0"/>
              <a:t>Risk weights and correlations are provided two sections on down.</a:t>
            </a:r>
          </a:p>
          <a:p>
            <a:pPr marL="285750" lvl="0" indent="-285750">
              <a:lnSpc>
                <a:spcPct val="150000"/>
              </a:lnSpc>
              <a:buFont typeface="Wingdings" panose="05000000000000000000" pitchFamily="2" charset="2"/>
              <a:buChar char="v"/>
            </a:pPr>
            <a:r>
              <a:rPr lang="en-US" u="sng" dirty="0"/>
              <a:t>Initial Margin for Complex Trades</a:t>
            </a:r>
            <a:r>
              <a:rPr lang="en-US" dirty="0"/>
              <a:t>: </a:t>
            </a:r>
            <a:r>
              <a:rPr lang="en-US" b="0" dirty="0"/>
              <a:t>This model includes complex trades, which should be handled in the same way as other trades.</a:t>
            </a:r>
          </a:p>
          <a:p>
            <a:pPr lvl="0"/>
            <a:endParaRPr lang="en-US" dirty="0"/>
          </a:p>
        </p:txBody>
      </p:sp>
    </p:spTree>
    <p:extLst>
      <p:ext uri="{BB962C8B-B14F-4D97-AF65-F5344CB8AC3E}">
        <p14:creationId xmlns:p14="http://schemas.microsoft.com/office/powerpoint/2010/main" val="4133454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1524000"/>
          </a:xfrm>
        </p:spPr>
        <p:txBody>
          <a:bodyPr/>
          <a:lstStyle/>
          <a:p>
            <a:pPr algn="ctr">
              <a:lnSpc>
                <a:spcPct val="150000"/>
              </a:lnSpc>
            </a:pPr>
            <a:r>
              <a:rPr lang="en-US" sz="1600" dirty="0"/>
              <a:t>Credit Qualifying Correlations - 2</a:t>
            </a:r>
          </a:p>
          <a:p>
            <a:pPr lvl="0">
              <a:lnSpc>
                <a:spcPct val="150000"/>
              </a:lnSpc>
            </a:pPr>
            <a:endParaRPr lang="en-US" b="0" dirty="0"/>
          </a:p>
          <a:p>
            <a:pPr marL="285750" indent="-285750">
              <a:lnSpc>
                <a:spcPct val="150000"/>
              </a:lnSpc>
              <a:buFont typeface="Wingdings" panose="05000000000000000000" pitchFamily="2" charset="2"/>
              <a:buChar char="v"/>
            </a:pPr>
            <a:r>
              <a:rPr lang="en-US" u="sng" dirty="0"/>
              <a:t>Different Bucket Risk Factor Calculations</a:t>
            </a:r>
            <a:r>
              <a:rPr lang="en-US" dirty="0"/>
              <a:t>:</a:t>
            </a:r>
            <a:r>
              <a:rPr lang="en-US" b="0" dirty="0">
                <a:latin typeface="+mn-lt"/>
              </a:rPr>
              <a:t> The correlation bucket parameters applying to sensitivities of risk exposure pairs across different non-residual buckets is set out in the following table.</a:t>
            </a:r>
          </a:p>
          <a:p>
            <a:pPr>
              <a:lnSpc>
                <a:spcPct val="150000"/>
              </a:lnSpc>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73632227"/>
              </p:ext>
            </p:extLst>
          </p:nvPr>
        </p:nvGraphicFramePr>
        <p:xfrm>
          <a:off x="457200" y="2590800"/>
          <a:ext cx="8153401" cy="3856286"/>
        </p:xfrm>
        <a:graphic>
          <a:graphicData uri="http://schemas.openxmlformats.org/drawingml/2006/table">
            <a:tbl>
              <a:tblPr firstRow="1" firstCol="1" bandRow="1">
                <a:tableStyleId>{5C22544A-7EE6-4342-B048-85BDC9FD1C3A}</a:tableStyleId>
              </a:tblPr>
              <a:tblGrid>
                <a:gridCol w="626661">
                  <a:extLst>
                    <a:ext uri="{9D8B030D-6E8A-4147-A177-3AD203B41FA5}">
                      <a16:colId xmlns:a16="http://schemas.microsoft.com/office/drawing/2014/main" val="20000"/>
                    </a:ext>
                  </a:extLst>
                </a:gridCol>
                <a:gridCol w="626661">
                  <a:extLst>
                    <a:ext uri="{9D8B030D-6E8A-4147-A177-3AD203B41FA5}">
                      <a16:colId xmlns:a16="http://schemas.microsoft.com/office/drawing/2014/main" val="20001"/>
                    </a:ext>
                  </a:extLst>
                </a:gridCol>
                <a:gridCol w="626661">
                  <a:extLst>
                    <a:ext uri="{9D8B030D-6E8A-4147-A177-3AD203B41FA5}">
                      <a16:colId xmlns:a16="http://schemas.microsoft.com/office/drawing/2014/main" val="20002"/>
                    </a:ext>
                  </a:extLst>
                </a:gridCol>
                <a:gridCol w="626661">
                  <a:extLst>
                    <a:ext uri="{9D8B030D-6E8A-4147-A177-3AD203B41FA5}">
                      <a16:colId xmlns:a16="http://schemas.microsoft.com/office/drawing/2014/main" val="20003"/>
                    </a:ext>
                  </a:extLst>
                </a:gridCol>
                <a:gridCol w="626661">
                  <a:extLst>
                    <a:ext uri="{9D8B030D-6E8A-4147-A177-3AD203B41FA5}">
                      <a16:colId xmlns:a16="http://schemas.microsoft.com/office/drawing/2014/main" val="20004"/>
                    </a:ext>
                  </a:extLst>
                </a:gridCol>
                <a:gridCol w="627512">
                  <a:extLst>
                    <a:ext uri="{9D8B030D-6E8A-4147-A177-3AD203B41FA5}">
                      <a16:colId xmlns:a16="http://schemas.microsoft.com/office/drawing/2014/main" val="20005"/>
                    </a:ext>
                  </a:extLst>
                </a:gridCol>
                <a:gridCol w="627512">
                  <a:extLst>
                    <a:ext uri="{9D8B030D-6E8A-4147-A177-3AD203B41FA5}">
                      <a16:colId xmlns:a16="http://schemas.microsoft.com/office/drawing/2014/main" val="20006"/>
                    </a:ext>
                  </a:extLst>
                </a:gridCol>
                <a:gridCol w="627512">
                  <a:extLst>
                    <a:ext uri="{9D8B030D-6E8A-4147-A177-3AD203B41FA5}">
                      <a16:colId xmlns:a16="http://schemas.microsoft.com/office/drawing/2014/main" val="20007"/>
                    </a:ext>
                  </a:extLst>
                </a:gridCol>
                <a:gridCol w="627512">
                  <a:extLst>
                    <a:ext uri="{9D8B030D-6E8A-4147-A177-3AD203B41FA5}">
                      <a16:colId xmlns:a16="http://schemas.microsoft.com/office/drawing/2014/main" val="20008"/>
                    </a:ext>
                  </a:extLst>
                </a:gridCol>
                <a:gridCol w="627512">
                  <a:extLst>
                    <a:ext uri="{9D8B030D-6E8A-4147-A177-3AD203B41FA5}">
                      <a16:colId xmlns:a16="http://schemas.microsoft.com/office/drawing/2014/main" val="20009"/>
                    </a:ext>
                  </a:extLst>
                </a:gridCol>
                <a:gridCol w="627512">
                  <a:extLst>
                    <a:ext uri="{9D8B030D-6E8A-4147-A177-3AD203B41FA5}">
                      <a16:colId xmlns:a16="http://schemas.microsoft.com/office/drawing/2014/main" val="20010"/>
                    </a:ext>
                  </a:extLst>
                </a:gridCol>
                <a:gridCol w="627512">
                  <a:extLst>
                    <a:ext uri="{9D8B030D-6E8A-4147-A177-3AD203B41FA5}">
                      <a16:colId xmlns:a16="http://schemas.microsoft.com/office/drawing/2014/main" val="20011"/>
                    </a:ext>
                  </a:extLst>
                </a:gridCol>
                <a:gridCol w="627512">
                  <a:extLst>
                    <a:ext uri="{9D8B030D-6E8A-4147-A177-3AD203B41FA5}">
                      <a16:colId xmlns:a16="http://schemas.microsoft.com/office/drawing/2014/main" val="20012"/>
                    </a:ext>
                  </a:extLst>
                </a:gridCol>
              </a:tblGrid>
              <a:tr h="564446">
                <a:tc>
                  <a:txBody>
                    <a:bodyPr/>
                    <a:lstStyle/>
                    <a:p>
                      <a:pPr marL="0" marR="0" algn="ctr">
                        <a:lnSpc>
                          <a:spcPct val="150000"/>
                        </a:lnSpc>
                        <a:spcBef>
                          <a:spcPts val="0"/>
                        </a:spcBef>
                        <a:spcAft>
                          <a:spcPts val="1000"/>
                        </a:spcAft>
                      </a:pPr>
                      <a:r>
                        <a:rPr lang="en-US" sz="1200">
                          <a:effectLst/>
                        </a:rPr>
                        <a:t>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64113">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64113">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64113">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64113">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64113">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264113">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64113">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64113">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64113">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64113">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64113">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264113">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1.00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5716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534400" cy="2362200"/>
          </a:xfrm>
        </p:spPr>
        <p:txBody>
          <a:bodyPr/>
          <a:lstStyle/>
          <a:p>
            <a:pPr algn="ctr">
              <a:lnSpc>
                <a:spcPct val="150000"/>
              </a:lnSpc>
            </a:pPr>
            <a:r>
              <a:rPr lang="en-US" sz="1600" dirty="0"/>
              <a:t>Credit Non-Qualifying Risk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Non-Qualifying Credit Risk Spread</a:t>
            </a:r>
            <a:r>
              <a:rPr lang="en-US" dirty="0"/>
              <a:t>:</a:t>
            </a:r>
            <a:r>
              <a:rPr lang="en-US" b="0" dirty="0">
                <a:latin typeface="+mn-lt"/>
              </a:rPr>
              <a:t> Sensitivities to credit-spread risk arising from non-qualifying securitization positions are treated according to the risk weights and the correlations as specified in the following paragraphs.</a:t>
            </a:r>
          </a:p>
          <a:p>
            <a:pPr marL="285750" indent="-285750">
              <a:lnSpc>
                <a:spcPct val="150000"/>
              </a:lnSpc>
              <a:buFont typeface="Wingdings" panose="05000000000000000000" pitchFamily="2" charset="2"/>
              <a:buChar char="v"/>
            </a:pPr>
            <a:r>
              <a:rPr lang="en-US" u="sng" dirty="0"/>
              <a:t>Credit Non-Qualifying Bucket Classifications</a:t>
            </a:r>
            <a:r>
              <a:rPr lang="en-US" dirty="0"/>
              <a:t>:</a:t>
            </a:r>
            <a:r>
              <a:rPr lang="en-US" b="0" dirty="0">
                <a:latin typeface="+mn-lt"/>
              </a:rPr>
              <a:t> Sensitivities or risk exposures should first be assigned to a bucket according to the following table</a:t>
            </a:r>
          </a:p>
          <a:p>
            <a:pPr>
              <a:lnSpc>
                <a:spcPct val="150000"/>
              </a:lnSpc>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27723207"/>
              </p:ext>
            </p:extLst>
          </p:nvPr>
        </p:nvGraphicFramePr>
        <p:xfrm>
          <a:off x="1143000" y="3733800"/>
          <a:ext cx="6858000" cy="2136226"/>
        </p:xfrm>
        <a:graphic>
          <a:graphicData uri="http://schemas.openxmlformats.org/drawingml/2006/table">
            <a:tbl>
              <a:tblPr firstRow="1" firstCol="1" bandRow="1">
                <a:tableStyleId>{5C22544A-7EE6-4342-B048-85BDC9FD1C3A}</a:tableStyleId>
              </a:tblPr>
              <a:tblGrid>
                <a:gridCol w="1753173">
                  <a:extLst>
                    <a:ext uri="{9D8B030D-6E8A-4147-A177-3AD203B41FA5}">
                      <a16:colId xmlns:a16="http://schemas.microsoft.com/office/drawing/2014/main" val="20000"/>
                    </a:ext>
                  </a:extLst>
                </a:gridCol>
                <a:gridCol w="2818827">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59827">
                <a:tc>
                  <a:txBody>
                    <a:bodyPr/>
                    <a:lstStyle/>
                    <a:p>
                      <a:pPr marL="0" marR="0" algn="ctr">
                        <a:lnSpc>
                          <a:spcPct val="150000"/>
                        </a:lnSpc>
                        <a:spcBef>
                          <a:spcPts val="0"/>
                        </a:spcBef>
                        <a:spcAft>
                          <a:spcPts val="1000"/>
                        </a:spcAft>
                      </a:pPr>
                      <a:r>
                        <a:rPr lang="en-US" sz="1200">
                          <a:effectLst/>
                        </a:rPr>
                        <a:t>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Credit Quality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Sector</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459827">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Investment Grade (IG)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RMBS/CMBS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756745">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High Yield (HY) and Not-Rated (NR)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RMBS/CMBS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459827">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a:effectLst/>
                        </a:rPr>
                        <a:t> </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dirty="0">
                          <a:effectLst/>
                        </a:rPr>
                        <a:t> </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5818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382000" cy="1447800"/>
          </a:xfrm>
        </p:spPr>
        <p:txBody>
          <a:bodyPr/>
          <a:lstStyle/>
          <a:p>
            <a:pPr algn="ctr">
              <a:lnSpc>
                <a:spcPct val="150000"/>
              </a:lnSpc>
            </a:pPr>
            <a:r>
              <a:rPr lang="en-US" sz="1600" dirty="0"/>
              <a:t>Credit Non-Qualifying Risk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Credit Non-Qualifying Risk Weights</a:t>
            </a:r>
            <a:r>
              <a:rPr lang="en-US" dirty="0"/>
              <a:t>: </a:t>
            </a:r>
            <a:r>
              <a:rPr lang="en-US" b="0" dirty="0">
                <a:latin typeface="+mn-lt"/>
              </a:rPr>
              <a:t>The risk weights are set out in the following table.</a:t>
            </a:r>
          </a:p>
          <a:p>
            <a:pPr marL="530225" lvl="1" indent="-285750">
              <a:lnSpc>
                <a:spcPct val="150000"/>
              </a:lnSpc>
              <a:buFont typeface="Wingdings" panose="05000000000000000000" pitchFamily="2" charset="2"/>
              <a:buChar char="q"/>
            </a:pPr>
            <a:r>
              <a:rPr lang="en-US" b="0" dirty="0"/>
              <a:t>The vega risk weight VRW for Credit Non-qualifying is 0.27.</a:t>
            </a:r>
            <a:endParaRPr lang="en-US" b="0" dirty="0">
              <a:latin typeface="+mn-lt"/>
            </a:endParaRPr>
          </a:p>
          <a:p>
            <a:pPr>
              <a:lnSpc>
                <a:spcPct val="150000"/>
              </a:lnSpc>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93807629"/>
              </p:ext>
            </p:extLst>
          </p:nvPr>
        </p:nvGraphicFramePr>
        <p:xfrm>
          <a:off x="1676400" y="2819400"/>
          <a:ext cx="4343400" cy="2438400"/>
        </p:xfrm>
        <a:graphic>
          <a:graphicData uri="http://schemas.openxmlformats.org/drawingml/2006/table">
            <a:tbl>
              <a:tblPr firstRow="1" firstCol="1" bandRow="1">
                <a:tableStyleId>{5C22544A-7EE6-4342-B048-85BDC9FD1C3A}</a:tableStyleId>
              </a:tblPr>
              <a:tblGrid>
                <a:gridCol w="1665514">
                  <a:extLst>
                    <a:ext uri="{9D8B030D-6E8A-4147-A177-3AD203B41FA5}">
                      <a16:colId xmlns:a16="http://schemas.microsoft.com/office/drawing/2014/main" val="20000"/>
                    </a:ext>
                  </a:extLst>
                </a:gridCol>
                <a:gridCol w="2677886">
                  <a:extLst>
                    <a:ext uri="{9D8B030D-6E8A-4147-A177-3AD203B41FA5}">
                      <a16:colId xmlns:a16="http://schemas.microsoft.com/office/drawing/2014/main" val="20001"/>
                    </a:ext>
                  </a:extLst>
                </a:gridCol>
              </a:tblGrid>
              <a:tr h="609600">
                <a:tc>
                  <a:txBody>
                    <a:bodyPr/>
                    <a:lstStyle/>
                    <a:p>
                      <a:pPr marL="0" marR="0" algn="ctr">
                        <a:lnSpc>
                          <a:spcPct val="150000"/>
                        </a:lnSpc>
                        <a:spcBef>
                          <a:spcPts val="0"/>
                        </a:spcBef>
                        <a:spcAft>
                          <a:spcPts val="1000"/>
                        </a:spcAft>
                      </a:pPr>
                      <a:r>
                        <a:rPr lang="en-US" sz="1200">
                          <a:effectLst/>
                        </a:rPr>
                        <a:t>Bucket Number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Risk Weight</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609600">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140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609600">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dirty="0">
                          <a:effectLst/>
                        </a:rPr>
                        <a:t>2000</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686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458200" cy="1524000"/>
              </a:xfrm>
            </p:spPr>
            <p:txBody>
              <a:bodyPr/>
              <a:lstStyle/>
              <a:p>
                <a:pPr algn="ctr">
                  <a:lnSpc>
                    <a:spcPct val="150000"/>
                  </a:lnSpc>
                </a:pPr>
                <a:r>
                  <a:rPr lang="en-US" sz="1600" dirty="0"/>
                  <a:t>Credit Non-Qualifying Correlations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Non-Qualifying Correlation – Same Bucket</a:t>
                </a:r>
                <a:r>
                  <a:rPr lang="en-US" dirty="0"/>
                  <a:t>:</a:t>
                </a:r>
                <a:r>
                  <a:rPr lang="en-US" b="0" dirty="0"/>
                  <a:t> For other buckets, the correlation parameter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t> applicable to sensitivity or risk exposure pairs within the same bucket is set out in the following table.</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458200" cy="1524000"/>
              </a:xfrm>
              <a:blipFill rotWithShape="1">
                <a:blip r:embed="rId2"/>
                <a:stretch>
                  <a:fillRect l="-1153"/>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3231003761"/>
              </p:ext>
            </p:extLst>
          </p:nvPr>
        </p:nvGraphicFramePr>
        <p:xfrm>
          <a:off x="609600" y="2743200"/>
          <a:ext cx="7467600" cy="2390927"/>
        </p:xfrm>
        <a:graphic>
          <a:graphicData uri="http://schemas.openxmlformats.org/drawingml/2006/table">
            <a:tbl>
              <a:tblPr firstRow="1" firstCol="1" bandRow="1">
                <a:tableStyleId>{5C22544A-7EE6-4342-B048-85BDC9FD1C3A}</a:tableStyleId>
              </a:tblPr>
              <a:tblGrid>
                <a:gridCol w="1909011">
                  <a:extLst>
                    <a:ext uri="{9D8B030D-6E8A-4147-A177-3AD203B41FA5}">
                      <a16:colId xmlns:a16="http://schemas.microsoft.com/office/drawing/2014/main" val="20000"/>
                    </a:ext>
                  </a:extLst>
                </a:gridCol>
                <a:gridCol w="3069389">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1219200">
                <a:tc>
                  <a:txBody>
                    <a:bodyPr/>
                    <a:lstStyle/>
                    <a:p>
                      <a:pPr marL="0" marR="0" algn="ctr">
                        <a:lnSpc>
                          <a:spcPct val="150000"/>
                        </a:lnSpc>
                        <a:spcBef>
                          <a:spcPts val="0"/>
                        </a:spcBef>
                        <a:spcAft>
                          <a:spcPts val="1000"/>
                        </a:spcAft>
                      </a:pPr>
                      <a:r>
                        <a:rPr lang="en-US" sz="1200">
                          <a:effectLst/>
                        </a:rPr>
                        <a:t> </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Same Underlying Names (more than 80% Overlap in Notional Terms)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Different Underlying Names (less than 80% Overlap in Notional Terms)</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798225">
                <a:tc>
                  <a:txBody>
                    <a:bodyPr/>
                    <a:lstStyle/>
                    <a:p>
                      <a:pPr marL="0" marR="0" algn="ctr">
                        <a:lnSpc>
                          <a:spcPct val="150000"/>
                        </a:lnSpc>
                        <a:spcBef>
                          <a:spcPts val="0"/>
                        </a:spcBef>
                        <a:spcAft>
                          <a:spcPts val="1000"/>
                        </a:spcAft>
                      </a:pPr>
                      <a:r>
                        <a:rPr lang="en-US" sz="1200">
                          <a:effectLst/>
                        </a:rPr>
                        <a:t>Aggregate Sensitivities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73502">
                <a:tc>
                  <a:txBody>
                    <a:bodyPr/>
                    <a:lstStyle/>
                    <a:p>
                      <a:pPr marL="0" marR="0" algn="ctr">
                        <a:lnSpc>
                          <a:spcPct val="150000"/>
                        </a:lnSpc>
                        <a:spcBef>
                          <a:spcPts val="0"/>
                        </a:spcBef>
                        <a:spcAft>
                          <a:spcPts val="1000"/>
                        </a:spcAft>
                      </a:pPr>
                      <a:r>
                        <a:rPr lang="en-US" sz="1200">
                          <a:effectLst/>
                        </a:rPr>
                        <a:t>Residual 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50%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31611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458200" cy="1524000"/>
              </a:xfrm>
            </p:spPr>
            <p:txBody>
              <a:bodyPr/>
              <a:lstStyle/>
              <a:p>
                <a:pPr algn="ctr">
                  <a:lnSpc>
                    <a:spcPct val="150000"/>
                  </a:lnSpc>
                </a:pPr>
                <a:r>
                  <a:rPr lang="en-US" sz="1600" dirty="0"/>
                  <a:t>Credit Non-Qualifying Correlations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Non-Qualifying Correlations - Different Buckets</a:t>
                </a:r>
                <a:r>
                  <a:rPr lang="en-US" dirty="0"/>
                  <a:t>:</a:t>
                </a:r>
                <a:r>
                  <a:rPr lang="en-US" b="0" dirty="0">
                    <a:latin typeface="+mn-lt"/>
                  </a:rPr>
                  <a:t> The correlation parameter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oMath>
                </a14:m>
                <a:r>
                  <a:rPr lang="en-US" b="0" dirty="0">
                    <a:latin typeface="+mn-lt"/>
                  </a:rPr>
                  <a:t> applicable to sensitivity or risk exposure pairs across different buckets is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458200" cy="1524000"/>
              </a:xfrm>
              <a:blipFill rotWithShape="1">
                <a:blip r:embed="rId2"/>
                <a:stretch>
                  <a:fillRect l="-1153"/>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609256077"/>
              </p:ext>
            </p:extLst>
          </p:nvPr>
        </p:nvGraphicFramePr>
        <p:xfrm>
          <a:off x="685800" y="2819400"/>
          <a:ext cx="7162800" cy="1447800"/>
        </p:xfrm>
        <a:graphic>
          <a:graphicData uri="http://schemas.openxmlformats.org/drawingml/2006/table">
            <a:tbl>
              <a:tblPr firstRow="1" firstCol="1" bandRow="1">
                <a:tableStyleId>{5C22544A-7EE6-4342-B048-85BDC9FD1C3A}</a:tableStyleId>
              </a:tblPr>
              <a:tblGrid>
                <a:gridCol w="5870265">
                  <a:extLst>
                    <a:ext uri="{9D8B030D-6E8A-4147-A177-3AD203B41FA5}">
                      <a16:colId xmlns:a16="http://schemas.microsoft.com/office/drawing/2014/main" val="20000"/>
                    </a:ext>
                  </a:extLst>
                </a:gridCol>
                <a:gridCol w="1292535">
                  <a:extLst>
                    <a:ext uri="{9D8B030D-6E8A-4147-A177-3AD203B41FA5}">
                      <a16:colId xmlns:a16="http://schemas.microsoft.com/office/drawing/2014/main" val="20001"/>
                    </a:ext>
                  </a:extLst>
                </a:gridCol>
              </a:tblGrid>
              <a:tr h="723900">
                <a:tc>
                  <a:txBody>
                    <a:bodyPr/>
                    <a:lstStyle/>
                    <a:p>
                      <a:pPr marL="0" marR="0" algn="ctr">
                        <a:lnSpc>
                          <a:spcPct val="150000"/>
                        </a:lnSpc>
                        <a:spcBef>
                          <a:spcPts val="0"/>
                        </a:spcBef>
                        <a:spcAft>
                          <a:spcPts val="1000"/>
                        </a:spcAft>
                      </a:pPr>
                      <a:r>
                        <a:rPr lang="en-US" sz="1200">
                          <a:effectLst/>
                        </a:rPr>
                        <a:t> </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Correlation</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723900">
                <a:tc>
                  <a:txBody>
                    <a:bodyPr/>
                    <a:lstStyle/>
                    <a:p>
                      <a:pPr marL="0" marR="0" algn="ctr">
                        <a:lnSpc>
                          <a:spcPct val="150000"/>
                        </a:lnSpc>
                        <a:spcBef>
                          <a:spcPts val="0"/>
                        </a:spcBef>
                        <a:spcAft>
                          <a:spcPts val="1000"/>
                        </a:spcAft>
                      </a:pPr>
                      <a:r>
                        <a:rPr lang="en-US" sz="1200">
                          <a:effectLst/>
                        </a:rPr>
                        <a:t>Non-residual Bucket to Non-residual 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0.21</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50908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1447800"/>
          </a:xfrm>
        </p:spPr>
        <p:txBody>
          <a:bodyPr/>
          <a:lstStyle/>
          <a:p>
            <a:pPr algn="ctr">
              <a:lnSpc>
                <a:spcPct val="150000"/>
              </a:lnSpc>
            </a:pPr>
            <a:r>
              <a:rPr lang="en-US" sz="1600" dirty="0"/>
              <a:t>Equity Risk Weights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Sector-Based Equity Risk Classification</a:t>
            </a:r>
            <a:r>
              <a:rPr lang="en-US" dirty="0"/>
              <a:t>:</a:t>
            </a:r>
            <a:r>
              <a:rPr lang="en-US" b="0" dirty="0"/>
              <a:t> Sensitivities or risk exposures should first be assigned to a bucket according to the definitions below in the following table.</a:t>
            </a:r>
            <a:endParaRPr lang="en-US" b="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907555542"/>
              </p:ext>
            </p:extLst>
          </p:nvPr>
        </p:nvGraphicFramePr>
        <p:xfrm>
          <a:off x="609600" y="2514600"/>
          <a:ext cx="7924801" cy="4123725"/>
        </p:xfrm>
        <a:graphic>
          <a:graphicData uri="http://schemas.openxmlformats.org/drawingml/2006/table">
            <a:tbl>
              <a:tblPr firstRow="1" firstCol="1" bandRow="1">
                <a:tableStyleId>{5C22544A-7EE6-4342-B048-85BDC9FD1C3A}</a:tableStyleId>
              </a:tblPr>
              <a:tblGrid>
                <a:gridCol w="893555">
                  <a:extLst>
                    <a:ext uri="{9D8B030D-6E8A-4147-A177-3AD203B41FA5}">
                      <a16:colId xmlns:a16="http://schemas.microsoft.com/office/drawing/2014/main" val="20000"/>
                    </a:ext>
                  </a:extLst>
                </a:gridCol>
                <a:gridCol w="952147">
                  <a:extLst>
                    <a:ext uri="{9D8B030D-6E8A-4147-A177-3AD203B41FA5}">
                      <a16:colId xmlns:a16="http://schemas.microsoft.com/office/drawing/2014/main" val="20001"/>
                    </a:ext>
                  </a:extLst>
                </a:gridCol>
                <a:gridCol w="1171875">
                  <a:extLst>
                    <a:ext uri="{9D8B030D-6E8A-4147-A177-3AD203B41FA5}">
                      <a16:colId xmlns:a16="http://schemas.microsoft.com/office/drawing/2014/main" val="20002"/>
                    </a:ext>
                  </a:extLst>
                </a:gridCol>
                <a:gridCol w="4907224">
                  <a:extLst>
                    <a:ext uri="{9D8B030D-6E8A-4147-A177-3AD203B41FA5}">
                      <a16:colId xmlns:a16="http://schemas.microsoft.com/office/drawing/2014/main" val="20003"/>
                    </a:ext>
                  </a:extLst>
                </a:gridCol>
              </a:tblGrid>
              <a:tr h="479511">
                <a:tc>
                  <a:txBody>
                    <a:bodyPr/>
                    <a:lstStyle/>
                    <a:p>
                      <a:pPr marL="0" marR="0" algn="ctr">
                        <a:lnSpc>
                          <a:spcPct val="150000"/>
                        </a:lnSpc>
                        <a:spcBef>
                          <a:spcPts val="0"/>
                        </a:spcBef>
                        <a:spcAft>
                          <a:spcPts val="1000"/>
                        </a:spcAft>
                      </a:pPr>
                      <a:r>
                        <a:rPr lang="en-US" sz="900">
                          <a:effectLst/>
                        </a:rPr>
                        <a:t>Bucket Number</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Size</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Region</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Sector</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0"/>
                  </a:ext>
                </a:extLst>
              </a:tr>
              <a:tr h="333049">
                <a:tc>
                  <a:txBody>
                    <a:bodyPr/>
                    <a:lstStyle/>
                    <a:p>
                      <a:pPr marL="0" marR="0" algn="ctr">
                        <a:lnSpc>
                          <a:spcPct val="150000"/>
                        </a:lnSpc>
                        <a:spcBef>
                          <a:spcPts val="0"/>
                        </a:spcBef>
                        <a:spcAft>
                          <a:spcPts val="1000"/>
                        </a:spcAft>
                      </a:pPr>
                      <a:r>
                        <a:rPr lang="en-US" sz="900">
                          <a:effectLst/>
                        </a:rPr>
                        <a:t>1</a:t>
                      </a:r>
                      <a:endParaRPr lang="en-US" sz="900">
                        <a:effectLst/>
                        <a:latin typeface="Times New Roman"/>
                        <a:ea typeface="Times New Roman"/>
                      </a:endParaRPr>
                    </a:p>
                  </a:txBody>
                  <a:tcPr marL="51431" marR="51431" marT="0" marB="0" anchor="ctr"/>
                </a:tc>
                <a:tc rowSpan="8">
                  <a:txBody>
                    <a:bodyPr/>
                    <a:lstStyle/>
                    <a:p>
                      <a:pPr marL="0" marR="0" algn="ctr">
                        <a:lnSpc>
                          <a:spcPct val="150000"/>
                        </a:lnSpc>
                        <a:spcBef>
                          <a:spcPts val="0"/>
                        </a:spcBef>
                        <a:spcAft>
                          <a:spcPts val="1000"/>
                        </a:spcAft>
                      </a:pPr>
                      <a:r>
                        <a:rPr lang="en-US" sz="900">
                          <a:effectLst/>
                        </a:rPr>
                        <a:t>Large</a:t>
                      </a:r>
                      <a:endParaRPr lang="en-US" sz="900">
                        <a:effectLst/>
                        <a:latin typeface="Times New Roman"/>
                        <a:ea typeface="Times New Roman"/>
                      </a:endParaRPr>
                    </a:p>
                  </a:txBody>
                  <a:tcPr marL="51431" marR="51431" marT="0" marB="0" anchor="ctr"/>
                </a:tc>
                <a:tc rowSpan="4">
                  <a:txBody>
                    <a:bodyPr/>
                    <a:lstStyle/>
                    <a:p>
                      <a:pPr marL="0" marR="0" algn="ctr">
                        <a:lnSpc>
                          <a:spcPct val="150000"/>
                        </a:lnSpc>
                        <a:spcBef>
                          <a:spcPts val="0"/>
                        </a:spcBef>
                        <a:spcAft>
                          <a:spcPts val="1000"/>
                        </a:spcAft>
                      </a:pPr>
                      <a:r>
                        <a:rPr lang="en-US" sz="900">
                          <a:effectLst/>
                        </a:rPr>
                        <a:t>Emerging Markets</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Consumer Goods and Services, Transportation and Storage, Administrative and Service Activities, Utilities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1"/>
                  </a:ext>
                </a:extLst>
              </a:tr>
              <a:tr h="166525">
                <a:tc>
                  <a:txBody>
                    <a:bodyPr/>
                    <a:lstStyle/>
                    <a:p>
                      <a:pPr marL="0" marR="0" algn="ctr">
                        <a:lnSpc>
                          <a:spcPct val="150000"/>
                        </a:lnSpc>
                        <a:spcBef>
                          <a:spcPts val="0"/>
                        </a:spcBef>
                        <a:spcAft>
                          <a:spcPts val="1000"/>
                        </a:spcAft>
                      </a:pPr>
                      <a:r>
                        <a:rPr lang="en-US" sz="900">
                          <a:effectLst/>
                        </a:rPr>
                        <a:t>2</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Telecommunications and Industrials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2"/>
                  </a:ext>
                </a:extLst>
              </a:tr>
              <a:tr h="333049">
                <a:tc>
                  <a:txBody>
                    <a:bodyPr/>
                    <a:lstStyle/>
                    <a:p>
                      <a:pPr marL="0" marR="0" algn="ctr">
                        <a:lnSpc>
                          <a:spcPct val="150000"/>
                        </a:lnSpc>
                        <a:spcBef>
                          <a:spcPts val="0"/>
                        </a:spcBef>
                        <a:spcAft>
                          <a:spcPts val="1000"/>
                        </a:spcAft>
                      </a:pPr>
                      <a:r>
                        <a:rPr lang="en-US" sz="900">
                          <a:effectLst/>
                        </a:rPr>
                        <a:t>3</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Basic Materials, Energy, Agriculture, Manufacturing, Mining, and Quarrying</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3"/>
                  </a:ext>
                </a:extLst>
              </a:tr>
              <a:tr h="333049">
                <a:tc>
                  <a:txBody>
                    <a:bodyPr/>
                    <a:lstStyle/>
                    <a:p>
                      <a:pPr marL="0" marR="0" algn="ctr">
                        <a:lnSpc>
                          <a:spcPct val="150000"/>
                        </a:lnSpc>
                        <a:spcBef>
                          <a:spcPts val="0"/>
                        </a:spcBef>
                        <a:spcAft>
                          <a:spcPts val="1000"/>
                        </a:spcAft>
                      </a:pPr>
                      <a:r>
                        <a:rPr lang="en-US" sz="900">
                          <a:effectLst/>
                        </a:rPr>
                        <a:t>4</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Financials including Government-backed Financials, Real Estate Activities, Technology</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4"/>
                  </a:ext>
                </a:extLst>
              </a:tr>
              <a:tr h="333049">
                <a:tc>
                  <a:txBody>
                    <a:bodyPr/>
                    <a:lstStyle/>
                    <a:p>
                      <a:pPr marL="0" marR="0" algn="ctr">
                        <a:lnSpc>
                          <a:spcPct val="150000"/>
                        </a:lnSpc>
                        <a:spcBef>
                          <a:spcPts val="0"/>
                        </a:spcBef>
                        <a:spcAft>
                          <a:spcPts val="1000"/>
                        </a:spcAft>
                      </a:pPr>
                      <a:r>
                        <a:rPr lang="en-US" sz="900">
                          <a:effectLst/>
                        </a:rPr>
                        <a:t>5</a:t>
                      </a:r>
                      <a:endParaRPr lang="en-US" sz="900">
                        <a:effectLst/>
                        <a:latin typeface="Times New Roman"/>
                        <a:ea typeface="Times New Roman"/>
                      </a:endParaRPr>
                    </a:p>
                  </a:txBody>
                  <a:tcPr marL="51431" marR="51431" marT="0" marB="0" anchor="ctr"/>
                </a:tc>
                <a:tc vMerge="1">
                  <a:txBody>
                    <a:bodyPr/>
                    <a:lstStyle/>
                    <a:p>
                      <a:endParaRPr lang="en-US"/>
                    </a:p>
                  </a:txBody>
                  <a:tcPr/>
                </a:tc>
                <a:tc rowSpan="4">
                  <a:txBody>
                    <a:bodyPr/>
                    <a:lstStyle/>
                    <a:p>
                      <a:pPr marL="0" marR="0" algn="ctr">
                        <a:lnSpc>
                          <a:spcPct val="150000"/>
                        </a:lnSpc>
                        <a:spcBef>
                          <a:spcPts val="0"/>
                        </a:spcBef>
                        <a:spcAft>
                          <a:spcPts val="1000"/>
                        </a:spcAft>
                      </a:pPr>
                      <a:r>
                        <a:rPr lang="en-US" sz="900">
                          <a:effectLst/>
                        </a:rPr>
                        <a:t>Developed Markets</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Consumer Goods and Services, Transportation and Storage, Administrative and Service Activities, Utilities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5"/>
                  </a:ext>
                </a:extLst>
              </a:tr>
              <a:tr h="166525">
                <a:tc>
                  <a:txBody>
                    <a:bodyPr/>
                    <a:lstStyle/>
                    <a:p>
                      <a:pPr marL="0" marR="0" algn="ctr">
                        <a:lnSpc>
                          <a:spcPct val="150000"/>
                        </a:lnSpc>
                        <a:spcBef>
                          <a:spcPts val="0"/>
                        </a:spcBef>
                        <a:spcAft>
                          <a:spcPts val="1000"/>
                        </a:spcAft>
                      </a:pPr>
                      <a:r>
                        <a:rPr lang="en-US" sz="900">
                          <a:effectLst/>
                        </a:rPr>
                        <a:t>6</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Telecommunications and Industrials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6"/>
                  </a:ext>
                </a:extLst>
              </a:tr>
              <a:tr h="333049">
                <a:tc>
                  <a:txBody>
                    <a:bodyPr/>
                    <a:lstStyle/>
                    <a:p>
                      <a:pPr marL="0" marR="0" algn="ctr">
                        <a:lnSpc>
                          <a:spcPct val="150000"/>
                        </a:lnSpc>
                        <a:spcBef>
                          <a:spcPts val="0"/>
                        </a:spcBef>
                        <a:spcAft>
                          <a:spcPts val="1000"/>
                        </a:spcAft>
                      </a:pPr>
                      <a:r>
                        <a:rPr lang="en-US" sz="900">
                          <a:effectLst/>
                        </a:rPr>
                        <a:t>7</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Basic Materials, Energy, Agriculture, Manufacturing, Mining, and Quarrying</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7"/>
                  </a:ext>
                </a:extLst>
              </a:tr>
              <a:tr h="333049">
                <a:tc>
                  <a:txBody>
                    <a:bodyPr/>
                    <a:lstStyle/>
                    <a:p>
                      <a:pPr marL="0" marR="0" algn="ctr">
                        <a:lnSpc>
                          <a:spcPct val="150000"/>
                        </a:lnSpc>
                        <a:spcBef>
                          <a:spcPts val="0"/>
                        </a:spcBef>
                        <a:spcAft>
                          <a:spcPts val="1000"/>
                        </a:spcAft>
                      </a:pPr>
                      <a:r>
                        <a:rPr lang="en-US" sz="900">
                          <a:effectLst/>
                        </a:rPr>
                        <a:t>8</a:t>
                      </a:r>
                      <a:endParaRPr lang="en-US" sz="900">
                        <a:effectLst/>
                        <a:latin typeface="Times New Roman"/>
                        <a:ea typeface="Times New Roman"/>
                      </a:endParaRPr>
                    </a:p>
                  </a:txBody>
                  <a:tcPr marL="51431" marR="514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Financials including Government-backed Financials, Real Estate Activities, Technology</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8"/>
                  </a:ext>
                </a:extLst>
              </a:tr>
              <a:tr h="333049">
                <a:tc>
                  <a:txBody>
                    <a:bodyPr/>
                    <a:lstStyle/>
                    <a:p>
                      <a:pPr marL="0" marR="0" algn="ctr">
                        <a:lnSpc>
                          <a:spcPct val="150000"/>
                        </a:lnSpc>
                        <a:spcBef>
                          <a:spcPts val="0"/>
                        </a:spcBef>
                        <a:spcAft>
                          <a:spcPts val="1000"/>
                        </a:spcAft>
                      </a:pPr>
                      <a:r>
                        <a:rPr lang="en-US" sz="900">
                          <a:effectLst/>
                        </a:rPr>
                        <a:t>9</a:t>
                      </a:r>
                      <a:endParaRPr lang="en-US" sz="900">
                        <a:effectLst/>
                        <a:latin typeface="Times New Roman"/>
                        <a:ea typeface="Times New Roman"/>
                      </a:endParaRPr>
                    </a:p>
                  </a:txBody>
                  <a:tcPr marL="51431" marR="51431" marT="0" marB="0" anchor="ctr"/>
                </a:tc>
                <a:tc rowSpan="2">
                  <a:txBody>
                    <a:bodyPr/>
                    <a:lstStyle/>
                    <a:p>
                      <a:pPr marL="0" marR="0" algn="ctr">
                        <a:lnSpc>
                          <a:spcPct val="150000"/>
                        </a:lnSpc>
                        <a:spcBef>
                          <a:spcPts val="0"/>
                        </a:spcBef>
                        <a:spcAft>
                          <a:spcPts val="1000"/>
                        </a:spcAft>
                      </a:pPr>
                      <a:r>
                        <a:rPr lang="en-US" sz="900">
                          <a:effectLst/>
                        </a:rPr>
                        <a:t>Small</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Emerging Markets</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 Sectors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09"/>
                  </a:ext>
                </a:extLst>
              </a:tr>
              <a:tr h="333049">
                <a:tc>
                  <a:txBody>
                    <a:bodyPr/>
                    <a:lstStyle/>
                    <a:p>
                      <a:pPr marL="0" marR="0" algn="ctr">
                        <a:lnSpc>
                          <a:spcPct val="150000"/>
                        </a:lnSpc>
                        <a:spcBef>
                          <a:spcPts val="0"/>
                        </a:spcBef>
                        <a:spcAft>
                          <a:spcPts val="1000"/>
                        </a:spcAft>
                      </a:pPr>
                      <a:r>
                        <a:rPr lang="en-US" sz="900">
                          <a:effectLst/>
                        </a:rPr>
                        <a:t>10</a:t>
                      </a:r>
                      <a:endParaRPr lang="en-US" sz="900">
                        <a:effectLst/>
                        <a:latin typeface="Times New Roman"/>
                        <a:ea typeface="Times New Roman"/>
                      </a:endParaRPr>
                    </a:p>
                  </a:txBody>
                  <a:tcPr marL="51431" marR="51431" marT="0" marB="0" anchor="ctr"/>
                </a:tc>
                <a:tc vMerge="1">
                  <a:txBody>
                    <a:bodyPr/>
                    <a:lstStyle/>
                    <a:p>
                      <a:endParaRPr lang="en-US"/>
                    </a:p>
                  </a:txBody>
                  <a:tcPr/>
                </a:tc>
                <a:tc>
                  <a:txBody>
                    <a:bodyPr/>
                    <a:lstStyle/>
                    <a:p>
                      <a:pPr marL="0" marR="0" algn="ctr">
                        <a:lnSpc>
                          <a:spcPct val="150000"/>
                        </a:lnSpc>
                        <a:spcBef>
                          <a:spcPts val="0"/>
                        </a:spcBef>
                        <a:spcAft>
                          <a:spcPts val="1000"/>
                        </a:spcAft>
                      </a:pPr>
                      <a:r>
                        <a:rPr lang="en-US" sz="900">
                          <a:effectLst/>
                        </a:rPr>
                        <a:t>Developed Markets</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 Sectors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10"/>
                  </a:ext>
                </a:extLst>
              </a:tr>
              <a:tr h="166525">
                <a:tc>
                  <a:txBody>
                    <a:bodyPr/>
                    <a:lstStyle/>
                    <a:p>
                      <a:pPr marL="0" marR="0" algn="ctr">
                        <a:lnSpc>
                          <a:spcPct val="150000"/>
                        </a:lnSpc>
                        <a:spcBef>
                          <a:spcPts val="0"/>
                        </a:spcBef>
                        <a:spcAft>
                          <a:spcPts val="1000"/>
                        </a:spcAft>
                      </a:pPr>
                      <a:r>
                        <a:rPr lang="en-US" sz="900">
                          <a:effectLst/>
                        </a:rPr>
                        <a:t>11</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Indexes, Funds, and ETF’s</a:t>
                      </a:r>
                      <a:endParaRPr lang="en-US" sz="900">
                        <a:effectLst/>
                        <a:latin typeface="Times New Roman"/>
                        <a:ea typeface="Times New Roman"/>
                      </a:endParaRPr>
                    </a:p>
                  </a:txBody>
                  <a:tcPr marL="51431" marR="51431" marT="0" marB="0" anchor="ctr"/>
                </a:tc>
                <a:extLst>
                  <a:ext uri="{0D108BD9-81ED-4DB2-BD59-A6C34878D82A}">
                    <a16:rowId xmlns:a16="http://schemas.microsoft.com/office/drawing/2014/main" val="10011"/>
                  </a:ext>
                </a:extLst>
              </a:tr>
              <a:tr h="166525">
                <a:tc>
                  <a:txBody>
                    <a:bodyPr/>
                    <a:lstStyle/>
                    <a:p>
                      <a:pPr marL="0" marR="0" algn="ctr">
                        <a:lnSpc>
                          <a:spcPct val="150000"/>
                        </a:lnSpc>
                        <a:spcBef>
                          <a:spcPts val="0"/>
                        </a:spcBef>
                        <a:spcAft>
                          <a:spcPts val="1000"/>
                        </a:spcAft>
                      </a:pPr>
                      <a:r>
                        <a:rPr lang="en-US" sz="900">
                          <a:effectLst/>
                        </a:rPr>
                        <a:t>12</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a:effectLst/>
                        </a:rPr>
                        <a:t>All</a:t>
                      </a:r>
                      <a:endParaRPr lang="en-US" sz="900">
                        <a:effectLst/>
                        <a:latin typeface="Times New Roman"/>
                        <a:ea typeface="Times New Roman"/>
                      </a:endParaRPr>
                    </a:p>
                  </a:txBody>
                  <a:tcPr marL="51431" marR="51431" marT="0" marB="0" anchor="ctr"/>
                </a:tc>
                <a:tc>
                  <a:txBody>
                    <a:bodyPr/>
                    <a:lstStyle/>
                    <a:p>
                      <a:pPr marL="0" marR="0" algn="ctr">
                        <a:lnSpc>
                          <a:spcPct val="150000"/>
                        </a:lnSpc>
                        <a:spcBef>
                          <a:spcPts val="0"/>
                        </a:spcBef>
                        <a:spcAft>
                          <a:spcPts val="1000"/>
                        </a:spcAft>
                      </a:pPr>
                      <a:r>
                        <a:rPr lang="en-US" sz="900" dirty="0">
                          <a:effectLst/>
                        </a:rPr>
                        <a:t>Volatility Indexes</a:t>
                      </a:r>
                      <a:endParaRPr lang="en-US" sz="900" dirty="0">
                        <a:effectLst/>
                        <a:latin typeface="Times New Roman"/>
                        <a:ea typeface="Times New Roman"/>
                      </a:endParaRPr>
                    </a:p>
                  </a:txBody>
                  <a:tcPr marL="51431" marR="51431"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05703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5562600"/>
          </a:xfrm>
        </p:spPr>
        <p:txBody>
          <a:bodyPr/>
          <a:lstStyle/>
          <a:p>
            <a:pPr algn="ctr">
              <a:lnSpc>
                <a:spcPct val="150000"/>
              </a:lnSpc>
            </a:pPr>
            <a:r>
              <a:rPr lang="en-US" sz="1600" dirty="0"/>
              <a:t>Equity Risk Weights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Large vs. Small Market Capitalization</a:t>
            </a:r>
            <a:r>
              <a:rPr lang="en-US" dirty="0"/>
              <a:t>:</a:t>
            </a:r>
            <a:r>
              <a:rPr lang="en-US" b="0" dirty="0">
                <a:latin typeface="+mn-lt"/>
              </a:rPr>
              <a:t> </a:t>
            </a:r>
            <a:r>
              <a:rPr lang="en-US" b="0" i="1" dirty="0">
                <a:latin typeface="+mn-lt"/>
              </a:rPr>
              <a:t>Large</a:t>
            </a:r>
            <a:r>
              <a:rPr lang="en-US" b="0" dirty="0">
                <a:latin typeface="+mn-lt"/>
              </a:rPr>
              <a:t> is defined as a market capitalization equal to or greater than USD 2 billion and </a:t>
            </a:r>
            <a:r>
              <a:rPr lang="en-US" b="0" i="1" dirty="0">
                <a:latin typeface="+mn-lt"/>
              </a:rPr>
              <a:t>small</a:t>
            </a:r>
            <a:r>
              <a:rPr lang="en-US" b="0" dirty="0">
                <a:latin typeface="+mn-lt"/>
              </a:rPr>
              <a:t> is defined as a market capitalization of less than USD 2 billion.</a:t>
            </a:r>
          </a:p>
          <a:p>
            <a:pPr marL="285750" lvl="0" indent="-285750">
              <a:lnSpc>
                <a:spcPct val="150000"/>
              </a:lnSpc>
              <a:buFont typeface="Wingdings" panose="05000000000000000000" pitchFamily="2" charset="2"/>
              <a:buChar char="v"/>
            </a:pPr>
            <a:r>
              <a:rPr lang="en-US" u="sng" dirty="0"/>
              <a:t>Global Aggregate of Market Cap</a:t>
            </a:r>
            <a:r>
              <a:rPr lang="en-US" dirty="0"/>
              <a:t>:</a:t>
            </a:r>
            <a:r>
              <a:rPr lang="en-US" b="0" dirty="0">
                <a:latin typeface="+mn-lt"/>
              </a:rPr>
              <a:t> </a:t>
            </a:r>
            <a:r>
              <a:rPr lang="en-US" b="0" i="1" dirty="0">
                <a:latin typeface="+mn-lt"/>
              </a:rPr>
              <a:t>Market Capitalization</a:t>
            </a:r>
            <a:r>
              <a:rPr lang="en-US" b="0" dirty="0">
                <a:latin typeface="+mn-lt"/>
              </a:rPr>
              <a:t> is defined as the sum of the market capitalizations of the same legal entity or a group of legal entities across all stock markets globally.</a:t>
            </a:r>
          </a:p>
          <a:p>
            <a:pPr marL="285750" lvl="0" indent="-285750">
              <a:lnSpc>
                <a:spcPct val="150000"/>
              </a:lnSpc>
              <a:buFont typeface="Wingdings" panose="05000000000000000000" pitchFamily="2" charset="2"/>
              <a:buChar char="v"/>
            </a:pPr>
            <a:r>
              <a:rPr lang="en-US" u="sng" dirty="0"/>
              <a:t>Jurisdictions of the Developed Markets</a:t>
            </a:r>
            <a:r>
              <a:rPr lang="en-US" dirty="0"/>
              <a:t>:</a:t>
            </a:r>
            <a:r>
              <a:rPr lang="en-US" b="0" dirty="0">
                <a:latin typeface="+mn-lt"/>
              </a:rPr>
              <a:t> The developed markets are defined as: Canada, US, Mexico, the Euro area, the non-Euro area Western European countries – the UK, Norway, Denmark, Sweden, and Switzerland – Japan, Oceania – Australia and New Zealand – Singapore, and Hong Kong.</a:t>
            </a:r>
          </a:p>
          <a:p>
            <a:pPr marL="285750" lvl="0" indent="-285750">
              <a:lnSpc>
                <a:spcPct val="150000"/>
              </a:lnSpc>
              <a:buFont typeface="Wingdings" panose="05000000000000000000" pitchFamily="2" charset="2"/>
              <a:buChar char="v"/>
            </a:pPr>
            <a:r>
              <a:rPr lang="en-US" u="sng" dirty="0"/>
              <a:t>Determination of the Allocation Bucket</a:t>
            </a:r>
            <a:r>
              <a:rPr lang="en-US" dirty="0"/>
              <a:t>:</a:t>
            </a:r>
            <a:r>
              <a:rPr lang="en-US" b="0" dirty="0">
                <a:latin typeface="+mn-lt"/>
              </a:rPr>
              <a:t> The sectors definition is the one generally used in the market.</a:t>
            </a:r>
          </a:p>
          <a:p>
            <a:pPr marL="530225" lvl="1" indent="-285750">
              <a:lnSpc>
                <a:spcPct val="150000"/>
              </a:lnSpc>
              <a:buFont typeface="Wingdings" panose="05000000000000000000" pitchFamily="2" charset="2"/>
              <a:buChar char="q"/>
            </a:pPr>
            <a:r>
              <a:rPr lang="en-US" b="0" dirty="0">
                <a:latin typeface="+mn-lt"/>
              </a:rPr>
              <a:t>When allocating an equity position in a particular bucket, the bank must prove that the equity issuer’s most material activity indeed corresponds to the bucket’s definition.</a:t>
            </a:r>
          </a:p>
          <a:p>
            <a:pPr marL="530225" lvl="1" indent="-285750">
              <a:lnSpc>
                <a:spcPct val="150000"/>
              </a:lnSpc>
              <a:buFont typeface="Wingdings" panose="05000000000000000000" pitchFamily="2" charset="2"/>
              <a:buChar char="q"/>
            </a:pPr>
            <a:r>
              <a:rPr lang="en-US" b="0" dirty="0">
                <a:latin typeface="+mn-lt"/>
              </a:rPr>
              <a:t>Acceptable proof may be external provider’s information, or internal analysis.</a:t>
            </a:r>
          </a:p>
          <a:p>
            <a:pPr marL="285750" lvl="0" indent="-285750">
              <a:lnSpc>
                <a:spcPct val="150000"/>
              </a:lnSpc>
              <a:buFont typeface="Wingdings" panose="05000000000000000000" pitchFamily="2" charset="2"/>
              <a:buChar char="v"/>
            </a:pPr>
            <a:r>
              <a:rPr lang="en-US" u="sng" dirty="0"/>
              <a:t>Multi-national Cross-Sector Issuers</a:t>
            </a:r>
            <a:r>
              <a:rPr lang="en-US" dirty="0"/>
              <a:t>:</a:t>
            </a:r>
            <a:r>
              <a:rPr lang="en-US" b="0" dirty="0">
                <a:latin typeface="+mn-lt"/>
              </a:rPr>
              <a:t> For multinational multi-sector equity issuers, the allocation to a particular bucket must be done according to the most material region and the sector the issuer operates in.</a:t>
            </a:r>
          </a:p>
        </p:txBody>
      </p:sp>
    </p:spTree>
    <p:extLst>
      <p:ext uri="{BB962C8B-B14F-4D97-AF65-F5344CB8AC3E}">
        <p14:creationId xmlns:p14="http://schemas.microsoft.com/office/powerpoint/2010/main" val="1433942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534400" cy="1981200"/>
          </a:xfrm>
        </p:spPr>
        <p:txBody>
          <a:bodyPr/>
          <a:lstStyle/>
          <a:p>
            <a:pPr algn="ctr">
              <a:lnSpc>
                <a:spcPct val="150000"/>
              </a:lnSpc>
            </a:pPr>
            <a:r>
              <a:rPr lang="en-US" sz="1600" dirty="0"/>
              <a:t>Equity Risk Weights - 3</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Sector Based Risk Weight Assignment</a:t>
            </a:r>
            <a:r>
              <a:rPr lang="en-US" dirty="0"/>
              <a:t>:</a:t>
            </a:r>
            <a:r>
              <a:rPr lang="en-US" b="0" dirty="0">
                <a:latin typeface="+mn-lt"/>
              </a:rPr>
              <a:t> If it is not possible to allocate a position to one of these buckets – for example because data on categorical variables is not available – the position must then be allocated to a </a:t>
            </a:r>
            <a:r>
              <a:rPr lang="en-US" b="0" i="1" dirty="0">
                <a:latin typeface="+mn-lt"/>
              </a:rPr>
              <a:t>residual bucket</a:t>
            </a:r>
            <a:r>
              <a:rPr lang="en-US" b="0" dirty="0">
                <a:latin typeface="+mn-lt"/>
              </a:rPr>
              <a:t>. Risk weights should be assigned to each notional position as in the following table.</a:t>
            </a:r>
          </a:p>
        </p:txBody>
      </p:sp>
      <p:graphicFrame>
        <p:nvGraphicFramePr>
          <p:cNvPr id="2" name="Table 1"/>
          <p:cNvGraphicFramePr>
            <a:graphicFrameLocks noGrp="1"/>
          </p:cNvGraphicFramePr>
          <p:nvPr>
            <p:extLst>
              <p:ext uri="{D42A27DB-BD31-4B8C-83A1-F6EECF244321}">
                <p14:modId xmlns:p14="http://schemas.microsoft.com/office/powerpoint/2010/main" val="389440197"/>
              </p:ext>
            </p:extLst>
          </p:nvPr>
        </p:nvGraphicFramePr>
        <p:xfrm>
          <a:off x="1752600" y="3124200"/>
          <a:ext cx="6080760" cy="3377318"/>
        </p:xfrm>
        <a:graphic>
          <a:graphicData uri="http://schemas.openxmlformats.org/drawingml/2006/table">
            <a:tbl>
              <a:tblPr firstRow="1" firstCol="1" bandRow="1">
                <a:tableStyleId>{5C22544A-7EE6-4342-B048-85BDC9FD1C3A}</a:tableStyleId>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marL="0" marR="0" algn="ctr">
                        <a:lnSpc>
                          <a:spcPct val="150000"/>
                        </a:lnSpc>
                        <a:spcBef>
                          <a:spcPts val="0"/>
                        </a:spcBef>
                        <a:spcAft>
                          <a:spcPts val="1000"/>
                        </a:spcAft>
                      </a:pPr>
                      <a:r>
                        <a:rPr lang="en-US" sz="1200">
                          <a:effectLst/>
                        </a:rPr>
                        <a:t>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Risk Weight</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0">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0">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0">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0">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0">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0">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0">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0">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0">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r h="0">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32</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9360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534400" cy="5486400"/>
          </a:xfrm>
        </p:spPr>
        <p:txBody>
          <a:bodyPr/>
          <a:lstStyle/>
          <a:p>
            <a:pPr algn="ctr">
              <a:lnSpc>
                <a:spcPct val="150000"/>
              </a:lnSpc>
            </a:pPr>
            <a:r>
              <a:rPr lang="en-US" sz="1600" dirty="0"/>
              <a:t>Equity Risk Weights - 4</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Equity Risk Historical Volatility Ratio</a:t>
            </a:r>
            <a:r>
              <a:rPr lang="en-US" dirty="0"/>
              <a:t>:</a:t>
            </a:r>
            <a:r>
              <a:rPr lang="en-US" b="0" dirty="0">
                <a:latin typeface="+mn-lt"/>
              </a:rPr>
              <a:t> The historical volatility ratio HVR for equity risk class is 0.65.</a:t>
            </a:r>
          </a:p>
          <a:p>
            <a:pPr marL="285750" indent="-285750">
              <a:lnSpc>
                <a:spcPct val="150000"/>
              </a:lnSpc>
              <a:buFont typeface="Wingdings" panose="05000000000000000000" pitchFamily="2" charset="2"/>
              <a:buChar char="v"/>
            </a:pPr>
            <a:r>
              <a:rPr lang="en-US" u="sng" dirty="0"/>
              <a:t>Equity Class Vega Risk Weight</a:t>
            </a:r>
            <a:r>
              <a:rPr lang="en-US" dirty="0"/>
              <a:t>:</a:t>
            </a:r>
            <a:r>
              <a:rPr lang="en-US" b="0" dirty="0">
                <a:latin typeface="+mn-lt"/>
              </a:rPr>
              <a:t> The vega risk weight VRW for the equity risk class is 0.28 for all buckets except bucket 12 for which the vega risk weight is 0.64.</a:t>
            </a:r>
          </a:p>
        </p:txBody>
      </p:sp>
    </p:spTree>
    <p:extLst>
      <p:ext uri="{BB962C8B-B14F-4D97-AF65-F5344CB8AC3E}">
        <p14:creationId xmlns:p14="http://schemas.microsoft.com/office/powerpoint/2010/main" val="1582881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1447800"/>
              </a:xfrm>
            </p:spPr>
            <p:txBody>
              <a:bodyPr/>
              <a:lstStyle/>
              <a:p>
                <a:pPr algn="ctr">
                  <a:lnSpc>
                    <a:spcPct val="150000"/>
                  </a:lnSpc>
                </a:pPr>
                <a:r>
                  <a:rPr lang="en-US" sz="1600" dirty="0"/>
                  <a:t>Equity Correlations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Correlation within a Single Equity Bucket</a:t>
                </a:r>
                <a:r>
                  <a:rPr lang="en-US" dirty="0"/>
                  <a:t>:</a:t>
                </a:r>
                <a:r>
                  <a:rPr lang="en-US" b="0" dirty="0">
                    <a:latin typeface="+mn-lt"/>
                  </a:rPr>
                  <a:t> The correlation parameter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applicable to sensitivity or risk exposure pairs within the same bucket are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1447800"/>
              </a:xfrm>
              <a:blipFill rotWithShape="1">
                <a:blip r:embed="rId2"/>
                <a:stretch>
                  <a:fillRect l="-1143"/>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4017576922"/>
              </p:ext>
            </p:extLst>
          </p:nvPr>
        </p:nvGraphicFramePr>
        <p:xfrm>
          <a:off x="1524000" y="2590800"/>
          <a:ext cx="6096000" cy="3886204"/>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77586">
                <a:tc>
                  <a:txBody>
                    <a:bodyPr/>
                    <a:lstStyle/>
                    <a:p>
                      <a:pPr marL="0" marR="0" algn="ctr">
                        <a:lnSpc>
                          <a:spcPct val="150000"/>
                        </a:lnSpc>
                        <a:spcBef>
                          <a:spcPts val="0"/>
                        </a:spcBef>
                        <a:spcAft>
                          <a:spcPts val="1000"/>
                        </a:spcAft>
                      </a:pPr>
                      <a:r>
                        <a:rPr lang="en-US" sz="1200">
                          <a:effectLst/>
                        </a:rPr>
                        <a:t>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Correlation</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77586">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77586">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77586">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77586">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77586">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277586">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77586">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77586">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77586">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77586">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77586">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277586">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r h="277586">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05608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Interest Rate Risk Factor Vertexes</a:t>
            </a:r>
            <a:r>
              <a:rPr lang="en-US" dirty="0"/>
              <a:t>:</a:t>
            </a:r>
            <a:r>
              <a:rPr lang="en-US" b="0" dirty="0">
                <a:latin typeface="+mn-lt"/>
              </a:rPr>
              <a:t> The </a:t>
            </a:r>
            <a:r>
              <a:rPr lang="en-US" b="0" i="1" dirty="0">
                <a:latin typeface="+mn-lt"/>
              </a:rPr>
              <a:t>interest rate risk</a:t>
            </a:r>
            <a:r>
              <a:rPr lang="en-US" b="0" dirty="0">
                <a:latin typeface="+mn-lt"/>
              </a:rPr>
              <a:t> factors are 12 yields at the following vertexes, one for each currency: 2W, 1M, 3M, 6M, 1Y, 2Y, 3Y, 5Y, 10Y, 15Y, 20Y, and 30Y.</a:t>
            </a:r>
          </a:p>
          <a:p>
            <a:pPr marL="285750" lvl="0" indent="-285750">
              <a:lnSpc>
                <a:spcPct val="150000"/>
              </a:lnSpc>
              <a:buFont typeface="Wingdings" panose="05000000000000000000" pitchFamily="2" charset="2"/>
              <a:buChar char="v"/>
            </a:pPr>
            <a:r>
              <a:rPr lang="en-US" u="sng" dirty="0"/>
              <a:t>Yield Curve of Currency Denomination</a:t>
            </a:r>
            <a:r>
              <a:rPr lang="en-US" dirty="0"/>
              <a:t>:</a:t>
            </a:r>
            <a:r>
              <a:rPr lang="en-US" b="0" dirty="0">
                <a:latin typeface="+mn-lt"/>
              </a:rPr>
              <a:t> The relevant yield curve is the yield curve of the currency in which an instrument is denominated.</a:t>
            </a:r>
          </a:p>
          <a:p>
            <a:pPr marL="285750" lvl="0" indent="-285750">
              <a:lnSpc>
                <a:spcPct val="150000"/>
              </a:lnSpc>
              <a:buFont typeface="Wingdings" panose="05000000000000000000" pitchFamily="2" charset="2"/>
              <a:buChar char="v"/>
            </a:pPr>
            <a:r>
              <a:rPr lang="en-US" u="sng" dirty="0"/>
              <a:t>Index Curves and their Tenors</a:t>
            </a:r>
            <a:r>
              <a:rPr lang="en-US" dirty="0"/>
              <a:t>:</a:t>
            </a:r>
            <a:r>
              <a:rPr lang="en-US" b="0" dirty="0">
                <a:latin typeface="+mn-lt"/>
              </a:rPr>
              <a:t> For a given currency, there are a number of sub yield curves used, named </a:t>
            </a:r>
            <a:r>
              <a:rPr lang="en-US" b="0" i="1" dirty="0">
                <a:latin typeface="+mn-lt"/>
              </a:rPr>
              <a:t>OIS</a:t>
            </a:r>
            <a:r>
              <a:rPr lang="en-US" b="0" dirty="0">
                <a:latin typeface="+mn-lt"/>
              </a:rPr>
              <a:t>, </a:t>
            </a:r>
            <a:r>
              <a:rPr lang="en-US" b="0" i="1" dirty="0">
                <a:latin typeface="+mn-lt"/>
              </a:rPr>
              <a:t>LIBOR1M</a:t>
            </a:r>
            <a:r>
              <a:rPr lang="en-US" b="0" dirty="0">
                <a:latin typeface="+mn-lt"/>
              </a:rPr>
              <a:t>, </a:t>
            </a:r>
            <a:r>
              <a:rPr lang="en-US" b="0" i="1" dirty="0">
                <a:latin typeface="+mn-lt"/>
              </a:rPr>
              <a:t>LIBOR3M</a:t>
            </a:r>
            <a:r>
              <a:rPr lang="en-US" b="0" dirty="0">
                <a:latin typeface="+mn-lt"/>
              </a:rPr>
              <a:t>, </a:t>
            </a:r>
            <a:r>
              <a:rPr lang="en-US" b="0" i="1" dirty="0">
                <a:latin typeface="+mn-lt"/>
              </a:rPr>
              <a:t>LIBOR6M</a:t>
            </a:r>
            <a:r>
              <a:rPr lang="en-US" b="0" dirty="0">
                <a:latin typeface="+mn-lt"/>
              </a:rPr>
              <a:t>, </a:t>
            </a:r>
            <a:r>
              <a:rPr lang="en-US" b="0" i="1" dirty="0">
                <a:latin typeface="+mn-lt"/>
              </a:rPr>
              <a:t>LIBOR12M</a:t>
            </a:r>
            <a:r>
              <a:rPr lang="en-US" b="0" dirty="0">
                <a:latin typeface="+mn-lt"/>
              </a:rPr>
              <a:t>, and – for USD only – </a:t>
            </a:r>
            <a:r>
              <a:rPr lang="en-US" b="0" i="1" dirty="0">
                <a:latin typeface="+mn-lt"/>
              </a:rPr>
              <a:t>PRIME</a:t>
            </a:r>
            <a:r>
              <a:rPr lang="en-US" b="0" dirty="0">
                <a:latin typeface="+mn-lt"/>
              </a:rPr>
              <a:t> and </a:t>
            </a:r>
            <a:r>
              <a:rPr lang="en-US" b="0" i="1" dirty="0">
                <a:latin typeface="+mn-lt"/>
              </a:rPr>
              <a:t>MUNICIPAL</a:t>
            </a:r>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Risk should be separately bucketed by currency, tenor, and curve index, expressed as risk to the outright rate of the sub curve.</a:t>
            </a:r>
          </a:p>
          <a:p>
            <a:pPr marL="530225" lvl="1" indent="-285750">
              <a:lnSpc>
                <a:spcPct val="150000"/>
              </a:lnSpc>
              <a:buFont typeface="Wingdings" panose="05000000000000000000" pitchFamily="2" charset="2"/>
              <a:buChar char="q"/>
            </a:pPr>
            <a:r>
              <a:rPr lang="en-US" b="0" dirty="0">
                <a:latin typeface="+mn-lt"/>
              </a:rPr>
              <a:t>Any sub-curve not given on the above list should be mapped to its closest equivalent.</a:t>
            </a:r>
          </a:p>
          <a:p>
            <a:pPr marL="285750" lvl="0" indent="-285750">
              <a:lnSpc>
                <a:spcPct val="150000"/>
              </a:lnSpc>
              <a:buFont typeface="Wingdings" panose="05000000000000000000" pitchFamily="2" charset="2"/>
              <a:buChar char="v"/>
            </a:pPr>
            <a:r>
              <a:rPr lang="en-US" u="sng" dirty="0"/>
              <a:t>Jurisdiction Inflation Rate Risk Factor</a:t>
            </a:r>
            <a:r>
              <a:rPr lang="en-US" dirty="0"/>
              <a:t>:</a:t>
            </a:r>
            <a:r>
              <a:rPr lang="en-US" b="0" dirty="0">
                <a:latin typeface="+mn-lt"/>
              </a:rPr>
              <a:t> The interest rate risk factors also include a flat inflation rate risk for each currency.</a:t>
            </a:r>
          </a:p>
          <a:p>
            <a:pPr marL="530225" lvl="1" indent="-285750">
              <a:lnSpc>
                <a:spcPct val="150000"/>
              </a:lnSpc>
              <a:buFont typeface="Wingdings" panose="05000000000000000000" pitchFamily="2" charset="2"/>
              <a:buChar char="q"/>
            </a:pPr>
            <a:r>
              <a:rPr lang="en-US" b="0" dirty="0">
                <a:latin typeface="+mn-lt"/>
              </a:rPr>
              <a:t>When at least one contractual payment obligation depends on the inflation rate, the inflation rate for the relevant currency is used as the risk factor.</a:t>
            </a:r>
          </a:p>
          <a:p>
            <a:pPr marL="530225" lvl="1" indent="-285750">
              <a:lnSpc>
                <a:spcPct val="150000"/>
              </a:lnSpc>
              <a:buFont typeface="Wingdings" panose="05000000000000000000" pitchFamily="2" charset="2"/>
              <a:buChar char="q"/>
            </a:pPr>
            <a:r>
              <a:rPr lang="en-US" b="0" dirty="0">
                <a:latin typeface="+mn-lt"/>
              </a:rPr>
              <a:t>All sensitivities to the inflation rate for the same currency is fully offset.</a:t>
            </a:r>
          </a:p>
        </p:txBody>
      </p:sp>
    </p:spTree>
    <p:extLst>
      <p:ext uri="{BB962C8B-B14F-4D97-AF65-F5344CB8AC3E}">
        <p14:creationId xmlns:p14="http://schemas.microsoft.com/office/powerpoint/2010/main" val="2293908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1447800"/>
              </a:xfrm>
            </p:spPr>
            <p:txBody>
              <a:bodyPr/>
              <a:lstStyle/>
              <a:p>
                <a:pPr algn="ctr">
                  <a:lnSpc>
                    <a:spcPct val="150000"/>
                  </a:lnSpc>
                </a:pPr>
                <a:r>
                  <a:rPr lang="en-US" sz="1600" dirty="0"/>
                  <a:t>Equity Correlations - 2</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Correlations across Equity Buckets</a:t>
                </a:r>
                <a:r>
                  <a:rPr lang="en-US" dirty="0"/>
                  <a:t>:</a:t>
                </a:r>
                <a:r>
                  <a:rPr lang="en-US" b="0" dirty="0">
                    <a:latin typeface="+mn-lt"/>
                  </a:rPr>
                  <a:t> 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applicable to sensitivity or risk exposure pairs across different non-residual buckets are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1447800"/>
              </a:xfrm>
              <a:blipFill rotWithShape="1">
                <a:blip r:embed="rId2"/>
                <a:stretch>
                  <a:fillRect l="-1143"/>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141668604"/>
              </p:ext>
            </p:extLst>
          </p:nvPr>
        </p:nvGraphicFramePr>
        <p:xfrm>
          <a:off x="609600" y="2590800"/>
          <a:ext cx="7696204" cy="3886200"/>
        </p:xfrm>
        <a:graphic>
          <a:graphicData uri="http://schemas.openxmlformats.org/drawingml/2006/table">
            <a:tbl>
              <a:tblPr firstRow="1" firstCol="1" bandRow="1">
                <a:tableStyleId>{5C22544A-7EE6-4342-B048-85BDC9FD1C3A}</a:tableStyleId>
              </a:tblPr>
              <a:tblGrid>
                <a:gridCol w="753064">
                  <a:extLst>
                    <a:ext uri="{9D8B030D-6E8A-4147-A177-3AD203B41FA5}">
                      <a16:colId xmlns:a16="http://schemas.microsoft.com/office/drawing/2014/main" val="20000"/>
                    </a:ext>
                  </a:extLst>
                </a:gridCol>
                <a:gridCol w="578662">
                  <a:extLst>
                    <a:ext uri="{9D8B030D-6E8A-4147-A177-3AD203B41FA5}">
                      <a16:colId xmlns:a16="http://schemas.microsoft.com/office/drawing/2014/main" val="20001"/>
                    </a:ext>
                  </a:extLst>
                </a:gridCol>
                <a:gridCol w="578662">
                  <a:extLst>
                    <a:ext uri="{9D8B030D-6E8A-4147-A177-3AD203B41FA5}">
                      <a16:colId xmlns:a16="http://schemas.microsoft.com/office/drawing/2014/main" val="20002"/>
                    </a:ext>
                  </a:extLst>
                </a:gridCol>
                <a:gridCol w="578662">
                  <a:extLst>
                    <a:ext uri="{9D8B030D-6E8A-4147-A177-3AD203B41FA5}">
                      <a16:colId xmlns:a16="http://schemas.microsoft.com/office/drawing/2014/main" val="20003"/>
                    </a:ext>
                  </a:extLst>
                </a:gridCol>
                <a:gridCol w="577858">
                  <a:extLst>
                    <a:ext uri="{9D8B030D-6E8A-4147-A177-3AD203B41FA5}">
                      <a16:colId xmlns:a16="http://schemas.microsoft.com/office/drawing/2014/main" val="20004"/>
                    </a:ext>
                  </a:extLst>
                </a:gridCol>
                <a:gridCol w="578662">
                  <a:extLst>
                    <a:ext uri="{9D8B030D-6E8A-4147-A177-3AD203B41FA5}">
                      <a16:colId xmlns:a16="http://schemas.microsoft.com/office/drawing/2014/main" val="20005"/>
                    </a:ext>
                  </a:extLst>
                </a:gridCol>
                <a:gridCol w="578662">
                  <a:extLst>
                    <a:ext uri="{9D8B030D-6E8A-4147-A177-3AD203B41FA5}">
                      <a16:colId xmlns:a16="http://schemas.microsoft.com/office/drawing/2014/main" val="20006"/>
                    </a:ext>
                  </a:extLst>
                </a:gridCol>
                <a:gridCol w="578662">
                  <a:extLst>
                    <a:ext uri="{9D8B030D-6E8A-4147-A177-3AD203B41FA5}">
                      <a16:colId xmlns:a16="http://schemas.microsoft.com/office/drawing/2014/main" val="20007"/>
                    </a:ext>
                  </a:extLst>
                </a:gridCol>
                <a:gridCol w="578662">
                  <a:extLst>
                    <a:ext uri="{9D8B030D-6E8A-4147-A177-3AD203B41FA5}">
                      <a16:colId xmlns:a16="http://schemas.microsoft.com/office/drawing/2014/main" val="20008"/>
                    </a:ext>
                  </a:extLst>
                </a:gridCol>
                <a:gridCol w="578662">
                  <a:extLst>
                    <a:ext uri="{9D8B030D-6E8A-4147-A177-3AD203B41FA5}">
                      <a16:colId xmlns:a16="http://schemas.microsoft.com/office/drawing/2014/main" val="20009"/>
                    </a:ext>
                  </a:extLst>
                </a:gridCol>
                <a:gridCol w="578662">
                  <a:extLst>
                    <a:ext uri="{9D8B030D-6E8A-4147-A177-3AD203B41FA5}">
                      <a16:colId xmlns:a16="http://schemas.microsoft.com/office/drawing/2014/main" val="20010"/>
                    </a:ext>
                  </a:extLst>
                </a:gridCol>
                <a:gridCol w="578662">
                  <a:extLst>
                    <a:ext uri="{9D8B030D-6E8A-4147-A177-3AD203B41FA5}">
                      <a16:colId xmlns:a16="http://schemas.microsoft.com/office/drawing/2014/main" val="20011"/>
                    </a:ext>
                  </a:extLst>
                </a:gridCol>
                <a:gridCol w="578662">
                  <a:extLst>
                    <a:ext uri="{9D8B030D-6E8A-4147-A177-3AD203B41FA5}">
                      <a16:colId xmlns:a16="http://schemas.microsoft.com/office/drawing/2014/main" val="20012"/>
                    </a:ext>
                  </a:extLst>
                </a:gridCol>
              </a:tblGrid>
              <a:tr h="587484">
                <a:tc>
                  <a:txBody>
                    <a:bodyPr/>
                    <a:lstStyle/>
                    <a:p>
                      <a:pPr marL="0" marR="0" algn="ctr">
                        <a:lnSpc>
                          <a:spcPct val="150000"/>
                        </a:lnSpc>
                        <a:spcBef>
                          <a:spcPts val="0"/>
                        </a:spcBef>
                        <a:spcAft>
                          <a:spcPts val="1000"/>
                        </a:spcAft>
                      </a:pPr>
                      <a:r>
                        <a:rPr lang="en-US" sz="1200">
                          <a:effectLst/>
                        </a:rPr>
                        <a:t>Bucket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74893">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74893">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74893">
                <a:tc>
                  <a:txBody>
                    <a:bodyPr/>
                    <a:lstStyle/>
                    <a:p>
                      <a:pPr marL="0" marR="0" algn="ctr">
                        <a:lnSpc>
                          <a:spcPct val="150000"/>
                        </a:lnSpc>
                        <a:spcBef>
                          <a:spcPts val="0"/>
                        </a:spcBef>
                        <a:spcAft>
                          <a:spcPts val="1000"/>
                        </a:spcAft>
                      </a:pPr>
                      <a:r>
                        <a:rPr lang="en-US" sz="1200">
                          <a:effectLst/>
                        </a:rPr>
                        <a:t>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74893">
                <a:tc>
                  <a:txBody>
                    <a:bodyPr/>
                    <a:lstStyle/>
                    <a:p>
                      <a:pPr marL="0" marR="0" algn="ctr">
                        <a:lnSpc>
                          <a:spcPct val="150000"/>
                        </a:lnSpc>
                        <a:spcBef>
                          <a:spcPts val="0"/>
                        </a:spcBef>
                        <a:spcAft>
                          <a:spcPts val="1000"/>
                        </a:spcAft>
                      </a:pPr>
                      <a:r>
                        <a:rPr lang="en-US" sz="1200">
                          <a:effectLst/>
                        </a:rPr>
                        <a:t>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74893">
                <a:tc>
                  <a:txBody>
                    <a:bodyPr/>
                    <a:lstStyle/>
                    <a:p>
                      <a:pPr marL="0" marR="0" algn="ctr">
                        <a:lnSpc>
                          <a:spcPct val="150000"/>
                        </a:lnSpc>
                        <a:spcBef>
                          <a:spcPts val="0"/>
                        </a:spcBef>
                        <a:spcAft>
                          <a:spcPts val="1000"/>
                        </a:spcAft>
                      </a:pPr>
                      <a:r>
                        <a:rPr lang="en-US" sz="1200">
                          <a:effectLst/>
                        </a:rPr>
                        <a:t>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274893">
                <a:tc>
                  <a:txBody>
                    <a:bodyPr/>
                    <a:lstStyle/>
                    <a:p>
                      <a:pPr marL="0" marR="0" algn="ctr">
                        <a:lnSpc>
                          <a:spcPct val="150000"/>
                        </a:lnSpc>
                        <a:spcBef>
                          <a:spcPts val="0"/>
                        </a:spcBef>
                        <a:spcAft>
                          <a:spcPts val="1000"/>
                        </a:spcAft>
                      </a:pPr>
                      <a:r>
                        <a:rPr lang="en-US" sz="1200">
                          <a:effectLst/>
                        </a:rPr>
                        <a:t>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74893">
                <a:tc>
                  <a:txBody>
                    <a:bodyPr/>
                    <a:lstStyle/>
                    <a:p>
                      <a:pPr marL="0" marR="0" algn="ctr">
                        <a:lnSpc>
                          <a:spcPct val="150000"/>
                        </a:lnSpc>
                        <a:spcBef>
                          <a:spcPts val="0"/>
                        </a:spcBef>
                        <a:spcAft>
                          <a:spcPts val="1000"/>
                        </a:spcAft>
                      </a:pPr>
                      <a:r>
                        <a:rPr lang="en-US" sz="1200">
                          <a:effectLst/>
                        </a:rPr>
                        <a:t>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74893">
                <a:tc>
                  <a:txBody>
                    <a:bodyPr/>
                    <a:lstStyle/>
                    <a:p>
                      <a:pPr marL="0" marR="0" algn="ctr">
                        <a:lnSpc>
                          <a:spcPct val="150000"/>
                        </a:lnSpc>
                        <a:spcBef>
                          <a:spcPts val="0"/>
                        </a:spcBef>
                        <a:spcAft>
                          <a:spcPts val="1000"/>
                        </a:spcAft>
                      </a:pPr>
                      <a:r>
                        <a:rPr lang="en-US" sz="1200">
                          <a:effectLst/>
                        </a:rPr>
                        <a:t>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74893">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74893">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74893">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r h="274893">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1.00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42032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86800" cy="2743200"/>
          </a:xfrm>
        </p:spPr>
        <p:txBody>
          <a:bodyPr/>
          <a:lstStyle/>
          <a:p>
            <a:pPr algn="ctr">
              <a:lnSpc>
                <a:spcPct val="150000"/>
              </a:lnSpc>
            </a:pPr>
            <a:r>
              <a:rPr lang="en-US" sz="1600" dirty="0"/>
              <a:t>Commodity Risk Weights - 1</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Risk Weights for Commodity Buckets</a:t>
            </a:r>
            <a:r>
              <a:rPr lang="en-US" dirty="0"/>
              <a:t>:</a:t>
            </a:r>
            <a:r>
              <a:rPr lang="en-US" b="0" dirty="0">
                <a:latin typeface="+mn-lt"/>
              </a:rPr>
              <a:t> The risk weights depend on the commodity type; they are set out in the table next slide.</a:t>
            </a:r>
          </a:p>
          <a:p>
            <a:pPr marL="285750" lvl="0" indent="-285750">
              <a:lnSpc>
                <a:spcPct val="150000"/>
              </a:lnSpc>
              <a:buFont typeface="Wingdings" panose="05000000000000000000" pitchFamily="2" charset="2"/>
              <a:buChar char="v"/>
            </a:pPr>
            <a:r>
              <a:rPr lang="en-US" u="sng" dirty="0"/>
              <a:t>Commodity Class Historical Volatility Ratio</a:t>
            </a:r>
            <a:r>
              <a:rPr lang="en-US" dirty="0"/>
              <a:t>:</a:t>
            </a:r>
            <a:r>
              <a:rPr lang="en-US" b="0" dirty="0">
                <a:latin typeface="+mn-lt"/>
              </a:rPr>
              <a:t> The historical volatility ratio HVR for the commodity risk class is 0.80.</a:t>
            </a:r>
          </a:p>
          <a:p>
            <a:pPr marL="285750" indent="-285750">
              <a:lnSpc>
                <a:spcPct val="150000"/>
              </a:lnSpc>
              <a:buFont typeface="Wingdings" panose="05000000000000000000" pitchFamily="2" charset="2"/>
              <a:buChar char="v"/>
            </a:pPr>
            <a:r>
              <a:rPr lang="en-US" u="sng" dirty="0"/>
              <a:t>Commodity Class Vega Risk Weight</a:t>
            </a:r>
            <a:r>
              <a:rPr lang="en-US" dirty="0"/>
              <a:t>:</a:t>
            </a:r>
            <a:r>
              <a:rPr lang="en-US" b="0" dirty="0">
                <a:latin typeface="+mn-lt"/>
              </a:rPr>
              <a:t> The vega risk weight VRW for the commodity risk class is 0.38.</a:t>
            </a:r>
          </a:p>
        </p:txBody>
      </p:sp>
    </p:spTree>
    <p:extLst>
      <p:ext uri="{BB962C8B-B14F-4D97-AF65-F5344CB8AC3E}">
        <p14:creationId xmlns:p14="http://schemas.microsoft.com/office/powerpoint/2010/main" val="429551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86800" cy="457200"/>
          </a:xfrm>
        </p:spPr>
        <p:txBody>
          <a:bodyPr/>
          <a:lstStyle/>
          <a:p>
            <a:pPr algn="ctr">
              <a:lnSpc>
                <a:spcPct val="150000"/>
              </a:lnSpc>
            </a:pPr>
            <a:r>
              <a:rPr lang="en-US" sz="1600" dirty="0"/>
              <a:t>Commodity Risk Weights - 2</a:t>
            </a:r>
          </a:p>
        </p:txBody>
      </p:sp>
      <p:graphicFrame>
        <p:nvGraphicFramePr>
          <p:cNvPr id="2" name="Table 1"/>
          <p:cNvGraphicFramePr>
            <a:graphicFrameLocks noGrp="1"/>
          </p:cNvGraphicFramePr>
          <p:nvPr>
            <p:extLst>
              <p:ext uri="{D42A27DB-BD31-4B8C-83A1-F6EECF244321}">
                <p14:modId xmlns:p14="http://schemas.microsoft.com/office/powerpoint/2010/main" val="2402712644"/>
              </p:ext>
            </p:extLst>
          </p:nvPr>
        </p:nvGraphicFramePr>
        <p:xfrm>
          <a:off x="533400" y="1600200"/>
          <a:ext cx="7848600" cy="4876794"/>
        </p:xfrm>
        <a:graphic>
          <a:graphicData uri="http://schemas.openxmlformats.org/drawingml/2006/table">
            <a:tbl>
              <a:tblPr firstRow="1" firstCol="1" bandRow="1">
                <a:tableStyleId>{5C22544A-7EE6-4342-B048-85BDC9FD1C3A}</a:tableStyleId>
              </a:tblPr>
              <a:tblGrid>
                <a:gridCol w="1047463">
                  <a:extLst>
                    <a:ext uri="{9D8B030D-6E8A-4147-A177-3AD203B41FA5}">
                      <a16:colId xmlns:a16="http://schemas.microsoft.com/office/drawing/2014/main" val="20000"/>
                    </a:ext>
                  </a:extLst>
                </a:gridCol>
                <a:gridCol w="5311084">
                  <a:extLst>
                    <a:ext uri="{9D8B030D-6E8A-4147-A177-3AD203B41FA5}">
                      <a16:colId xmlns:a16="http://schemas.microsoft.com/office/drawing/2014/main" val="20001"/>
                    </a:ext>
                  </a:extLst>
                </a:gridCol>
                <a:gridCol w="1490053">
                  <a:extLst>
                    <a:ext uri="{9D8B030D-6E8A-4147-A177-3AD203B41FA5}">
                      <a16:colId xmlns:a16="http://schemas.microsoft.com/office/drawing/2014/main" val="20002"/>
                    </a:ext>
                  </a:extLst>
                </a:gridCol>
              </a:tblGrid>
              <a:tr h="270933">
                <a:tc>
                  <a:txBody>
                    <a:bodyPr/>
                    <a:lstStyle/>
                    <a:p>
                      <a:pPr marL="0" marR="0" algn="ctr">
                        <a:lnSpc>
                          <a:spcPct val="150000"/>
                        </a:lnSpc>
                        <a:spcBef>
                          <a:spcPts val="0"/>
                        </a:spcBef>
                        <a:spcAft>
                          <a:spcPts val="1000"/>
                        </a:spcAft>
                      </a:pPr>
                      <a:r>
                        <a:rPr lang="en-US" sz="1100" dirty="0">
                          <a:effectLst/>
                        </a:rPr>
                        <a:t>Bucket</a:t>
                      </a:r>
                      <a:endParaRPr lang="en-US" sz="1100" dirty="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Commodity</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Risk Weight</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0"/>
                  </a:ext>
                </a:extLst>
              </a:tr>
              <a:tr h="270933">
                <a:tc>
                  <a:txBody>
                    <a:bodyPr/>
                    <a:lstStyle/>
                    <a:p>
                      <a:pPr marL="0" marR="0" algn="ctr">
                        <a:lnSpc>
                          <a:spcPct val="150000"/>
                        </a:lnSpc>
                        <a:spcBef>
                          <a:spcPts val="0"/>
                        </a:spcBef>
                        <a:spcAft>
                          <a:spcPts val="1000"/>
                        </a:spcAft>
                      </a:pPr>
                      <a:r>
                        <a:rPr lang="en-US" sz="1100">
                          <a:effectLst/>
                        </a:rPr>
                        <a:t>1</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Coal</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19</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1"/>
                  </a:ext>
                </a:extLst>
              </a:tr>
              <a:tr h="270933">
                <a:tc>
                  <a:txBody>
                    <a:bodyPr/>
                    <a:lstStyle/>
                    <a:p>
                      <a:pPr marL="0" marR="0" algn="ctr">
                        <a:lnSpc>
                          <a:spcPct val="150000"/>
                        </a:lnSpc>
                        <a:spcBef>
                          <a:spcPts val="0"/>
                        </a:spcBef>
                        <a:spcAft>
                          <a:spcPts val="1000"/>
                        </a:spcAft>
                      </a:pPr>
                      <a:r>
                        <a:rPr lang="en-US" sz="1100">
                          <a:effectLst/>
                        </a:rPr>
                        <a:t>2</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Crude</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20</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2"/>
                  </a:ext>
                </a:extLst>
              </a:tr>
              <a:tr h="270933">
                <a:tc>
                  <a:txBody>
                    <a:bodyPr/>
                    <a:lstStyle/>
                    <a:p>
                      <a:pPr marL="0" marR="0" algn="ctr">
                        <a:lnSpc>
                          <a:spcPct val="150000"/>
                        </a:lnSpc>
                        <a:spcBef>
                          <a:spcPts val="0"/>
                        </a:spcBef>
                        <a:spcAft>
                          <a:spcPts val="1000"/>
                        </a:spcAft>
                      </a:pPr>
                      <a:r>
                        <a:rPr lang="en-US" sz="1100">
                          <a:effectLst/>
                        </a:rPr>
                        <a:t>3</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Light Ends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17</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3"/>
                  </a:ext>
                </a:extLst>
              </a:tr>
              <a:tr h="270933">
                <a:tc>
                  <a:txBody>
                    <a:bodyPr/>
                    <a:lstStyle/>
                    <a:p>
                      <a:pPr marL="0" marR="0" algn="ctr">
                        <a:lnSpc>
                          <a:spcPct val="150000"/>
                        </a:lnSpc>
                        <a:spcBef>
                          <a:spcPts val="0"/>
                        </a:spcBef>
                        <a:spcAft>
                          <a:spcPts val="1000"/>
                        </a:spcAft>
                      </a:pPr>
                      <a:r>
                        <a:rPr lang="en-US" sz="1100">
                          <a:effectLst/>
                        </a:rPr>
                        <a:t>4</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Middle Distillates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18</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4"/>
                  </a:ext>
                </a:extLst>
              </a:tr>
              <a:tr h="270933">
                <a:tc>
                  <a:txBody>
                    <a:bodyPr/>
                    <a:lstStyle/>
                    <a:p>
                      <a:pPr marL="0" marR="0" algn="ctr">
                        <a:lnSpc>
                          <a:spcPct val="150000"/>
                        </a:lnSpc>
                        <a:spcBef>
                          <a:spcPts val="0"/>
                        </a:spcBef>
                        <a:spcAft>
                          <a:spcPts val="1000"/>
                        </a:spcAft>
                      </a:pPr>
                      <a:r>
                        <a:rPr lang="en-US" sz="1100">
                          <a:effectLst/>
                        </a:rPr>
                        <a:t>5</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Heavy Distillates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24</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5"/>
                  </a:ext>
                </a:extLst>
              </a:tr>
              <a:tr h="270933">
                <a:tc>
                  <a:txBody>
                    <a:bodyPr/>
                    <a:lstStyle/>
                    <a:p>
                      <a:pPr marL="0" marR="0" algn="ctr">
                        <a:lnSpc>
                          <a:spcPct val="150000"/>
                        </a:lnSpc>
                        <a:spcBef>
                          <a:spcPts val="0"/>
                        </a:spcBef>
                        <a:spcAft>
                          <a:spcPts val="1000"/>
                        </a:spcAft>
                      </a:pPr>
                      <a:r>
                        <a:rPr lang="en-US" sz="1100">
                          <a:effectLst/>
                        </a:rPr>
                        <a:t>6</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North American Natural Gas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20</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6"/>
                  </a:ext>
                </a:extLst>
              </a:tr>
              <a:tr h="270933">
                <a:tc>
                  <a:txBody>
                    <a:bodyPr/>
                    <a:lstStyle/>
                    <a:p>
                      <a:pPr marL="0" marR="0" algn="ctr">
                        <a:lnSpc>
                          <a:spcPct val="150000"/>
                        </a:lnSpc>
                        <a:spcBef>
                          <a:spcPts val="0"/>
                        </a:spcBef>
                        <a:spcAft>
                          <a:spcPts val="1000"/>
                        </a:spcAft>
                      </a:pPr>
                      <a:r>
                        <a:rPr lang="en-US" sz="1100">
                          <a:effectLst/>
                        </a:rPr>
                        <a:t>7</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European Natural Gas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25</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7"/>
                  </a:ext>
                </a:extLst>
              </a:tr>
              <a:tr h="270933">
                <a:tc>
                  <a:txBody>
                    <a:bodyPr/>
                    <a:lstStyle/>
                    <a:p>
                      <a:pPr marL="0" marR="0" algn="ctr">
                        <a:lnSpc>
                          <a:spcPct val="150000"/>
                        </a:lnSpc>
                        <a:spcBef>
                          <a:spcPts val="0"/>
                        </a:spcBef>
                        <a:spcAft>
                          <a:spcPts val="1000"/>
                        </a:spcAft>
                      </a:pPr>
                      <a:r>
                        <a:rPr lang="en-US" sz="1100">
                          <a:effectLst/>
                        </a:rPr>
                        <a:t>8</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North American Power</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41</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8"/>
                  </a:ext>
                </a:extLst>
              </a:tr>
              <a:tr h="270933">
                <a:tc>
                  <a:txBody>
                    <a:bodyPr/>
                    <a:lstStyle/>
                    <a:p>
                      <a:pPr marL="0" marR="0" algn="ctr">
                        <a:lnSpc>
                          <a:spcPct val="150000"/>
                        </a:lnSpc>
                        <a:spcBef>
                          <a:spcPts val="0"/>
                        </a:spcBef>
                        <a:spcAft>
                          <a:spcPts val="1000"/>
                        </a:spcAft>
                      </a:pPr>
                      <a:r>
                        <a:rPr lang="en-US" sz="1100">
                          <a:effectLst/>
                        </a:rPr>
                        <a:t>9</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European Power</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24</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09"/>
                  </a:ext>
                </a:extLst>
              </a:tr>
              <a:tr h="270933">
                <a:tc>
                  <a:txBody>
                    <a:bodyPr/>
                    <a:lstStyle/>
                    <a:p>
                      <a:pPr marL="0" marR="0" algn="ctr">
                        <a:lnSpc>
                          <a:spcPct val="150000"/>
                        </a:lnSpc>
                        <a:spcBef>
                          <a:spcPts val="0"/>
                        </a:spcBef>
                        <a:spcAft>
                          <a:spcPts val="1000"/>
                        </a:spcAft>
                      </a:pPr>
                      <a:r>
                        <a:rPr lang="en-US" sz="1100">
                          <a:effectLst/>
                        </a:rPr>
                        <a:t>10</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Freight</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91</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0"/>
                  </a:ext>
                </a:extLst>
              </a:tr>
              <a:tr h="270933">
                <a:tc>
                  <a:txBody>
                    <a:bodyPr/>
                    <a:lstStyle/>
                    <a:p>
                      <a:pPr marL="0" marR="0" algn="ctr">
                        <a:lnSpc>
                          <a:spcPct val="150000"/>
                        </a:lnSpc>
                        <a:spcBef>
                          <a:spcPts val="0"/>
                        </a:spcBef>
                        <a:spcAft>
                          <a:spcPts val="1000"/>
                        </a:spcAft>
                      </a:pPr>
                      <a:r>
                        <a:rPr lang="en-US" sz="1100">
                          <a:effectLst/>
                        </a:rPr>
                        <a:t>11</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Base Metals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20</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1"/>
                  </a:ext>
                </a:extLst>
              </a:tr>
              <a:tr h="270933">
                <a:tc>
                  <a:txBody>
                    <a:bodyPr/>
                    <a:lstStyle/>
                    <a:p>
                      <a:pPr marL="0" marR="0" algn="ctr">
                        <a:lnSpc>
                          <a:spcPct val="150000"/>
                        </a:lnSpc>
                        <a:spcBef>
                          <a:spcPts val="0"/>
                        </a:spcBef>
                        <a:spcAft>
                          <a:spcPts val="1000"/>
                        </a:spcAft>
                      </a:pPr>
                      <a:r>
                        <a:rPr lang="en-US" sz="1100">
                          <a:effectLst/>
                        </a:rPr>
                        <a:t>12</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Precious Metals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19</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2"/>
                  </a:ext>
                </a:extLst>
              </a:tr>
              <a:tr h="270933">
                <a:tc>
                  <a:txBody>
                    <a:bodyPr/>
                    <a:lstStyle/>
                    <a:p>
                      <a:pPr marL="0" marR="0" algn="ctr">
                        <a:lnSpc>
                          <a:spcPct val="150000"/>
                        </a:lnSpc>
                        <a:spcBef>
                          <a:spcPts val="0"/>
                        </a:spcBef>
                        <a:spcAft>
                          <a:spcPts val="1000"/>
                        </a:spcAft>
                      </a:pPr>
                      <a:r>
                        <a:rPr lang="en-US" sz="1100">
                          <a:effectLst/>
                        </a:rPr>
                        <a:t>13</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Grains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16</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3"/>
                  </a:ext>
                </a:extLst>
              </a:tr>
              <a:tr h="270933">
                <a:tc>
                  <a:txBody>
                    <a:bodyPr/>
                    <a:lstStyle/>
                    <a:p>
                      <a:pPr marL="0" marR="0" algn="ctr">
                        <a:lnSpc>
                          <a:spcPct val="150000"/>
                        </a:lnSpc>
                        <a:spcBef>
                          <a:spcPts val="0"/>
                        </a:spcBef>
                        <a:spcAft>
                          <a:spcPts val="1000"/>
                        </a:spcAft>
                      </a:pPr>
                      <a:r>
                        <a:rPr lang="en-US" sz="1100">
                          <a:effectLst/>
                        </a:rPr>
                        <a:t>14</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Softs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15</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4"/>
                  </a:ext>
                </a:extLst>
              </a:tr>
              <a:tr h="270933">
                <a:tc>
                  <a:txBody>
                    <a:bodyPr/>
                    <a:lstStyle/>
                    <a:p>
                      <a:pPr marL="0" marR="0" algn="ctr">
                        <a:lnSpc>
                          <a:spcPct val="150000"/>
                        </a:lnSpc>
                        <a:spcBef>
                          <a:spcPts val="0"/>
                        </a:spcBef>
                        <a:spcAft>
                          <a:spcPts val="1000"/>
                        </a:spcAft>
                      </a:pPr>
                      <a:r>
                        <a:rPr lang="en-US" sz="1100">
                          <a:effectLst/>
                        </a:rPr>
                        <a:t>15</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Livestock</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10</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5"/>
                  </a:ext>
                </a:extLst>
              </a:tr>
              <a:tr h="270933">
                <a:tc>
                  <a:txBody>
                    <a:bodyPr/>
                    <a:lstStyle/>
                    <a:p>
                      <a:pPr marL="0" marR="0" algn="ctr">
                        <a:lnSpc>
                          <a:spcPct val="150000"/>
                        </a:lnSpc>
                        <a:spcBef>
                          <a:spcPts val="0"/>
                        </a:spcBef>
                        <a:spcAft>
                          <a:spcPts val="1000"/>
                        </a:spcAft>
                      </a:pPr>
                      <a:r>
                        <a:rPr lang="en-US" sz="1100">
                          <a:effectLst/>
                        </a:rPr>
                        <a:t>16</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Other</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91</a:t>
                      </a:r>
                      <a:endParaRPr lang="en-US" sz="1100">
                        <a:effectLst/>
                        <a:latin typeface="Times New Roman"/>
                        <a:ea typeface="Times New Roman"/>
                      </a:endParaRPr>
                    </a:p>
                  </a:txBody>
                  <a:tcPr marL="62861" marR="62861" marT="0" marB="0" anchor="ctr"/>
                </a:tc>
                <a:extLst>
                  <a:ext uri="{0D108BD9-81ED-4DB2-BD59-A6C34878D82A}">
                    <a16:rowId xmlns:a16="http://schemas.microsoft.com/office/drawing/2014/main" val="10016"/>
                  </a:ext>
                </a:extLst>
              </a:tr>
              <a:tr h="270933">
                <a:tc>
                  <a:txBody>
                    <a:bodyPr/>
                    <a:lstStyle/>
                    <a:p>
                      <a:pPr marL="0" marR="0" algn="ctr">
                        <a:lnSpc>
                          <a:spcPct val="150000"/>
                        </a:lnSpc>
                        <a:spcBef>
                          <a:spcPts val="0"/>
                        </a:spcBef>
                        <a:spcAft>
                          <a:spcPts val="1000"/>
                        </a:spcAft>
                      </a:pPr>
                      <a:r>
                        <a:rPr lang="en-US" sz="1100">
                          <a:effectLst/>
                        </a:rPr>
                        <a:t>17</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a:effectLst/>
                        </a:rPr>
                        <a:t>Indexes</a:t>
                      </a:r>
                      <a:endParaRPr lang="en-US" sz="11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100" dirty="0">
                          <a:effectLst/>
                        </a:rPr>
                        <a:t>17</a:t>
                      </a:r>
                      <a:endParaRPr lang="en-US" sz="1100" dirty="0">
                        <a:effectLst/>
                        <a:latin typeface="Times New Roman"/>
                        <a:ea typeface="Times New Roman"/>
                      </a:endParaRPr>
                    </a:p>
                  </a:txBody>
                  <a:tcPr marL="62861" marR="62861" marT="0" marB="0"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32560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1371600"/>
              </a:xfrm>
            </p:spPr>
            <p:txBody>
              <a:bodyPr/>
              <a:lstStyle/>
              <a:p>
                <a:pPr algn="ctr">
                  <a:lnSpc>
                    <a:spcPct val="150000"/>
                  </a:lnSpc>
                </a:pPr>
                <a:r>
                  <a:rPr lang="en-US" sz="1600" dirty="0"/>
                  <a:t>Commodity Correlations – 1</a:t>
                </a:r>
              </a:p>
              <a:p>
                <a:pPr>
                  <a:lnSpc>
                    <a:spcPct val="150000"/>
                  </a:lnSpc>
                </a:pPr>
                <a:endParaRPr lang="en-US" b="0" dirty="0"/>
              </a:p>
              <a:p>
                <a:pPr marL="285750" indent="-285750">
                  <a:lnSpc>
                    <a:spcPct val="150000"/>
                  </a:lnSpc>
                  <a:buFont typeface="Wingdings" panose="05000000000000000000" pitchFamily="2" charset="2"/>
                  <a:buChar char="v"/>
                </a:pPr>
                <a:r>
                  <a:rPr lang="en-US" u="sng" dirty="0"/>
                  <a:t>Commodity Correlations within the same Bucket</a:t>
                </a:r>
                <a:r>
                  <a:rPr lang="en-US" dirty="0"/>
                  <a:t>:</a:t>
                </a:r>
                <a:r>
                  <a:rPr lang="en-US" b="0" dirty="0">
                    <a:latin typeface="+mn-lt"/>
                  </a:rPr>
                  <a:t> 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applicable to sensitivity or risk exposure pairs within the same bucket are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1371600"/>
              </a:xfrm>
              <a:blipFill rotWithShape="1">
                <a:blip r:embed="rId2"/>
                <a:stretch>
                  <a:fillRect l="-1143" b="-4000"/>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686550907"/>
              </p:ext>
            </p:extLst>
          </p:nvPr>
        </p:nvGraphicFramePr>
        <p:xfrm>
          <a:off x="838200" y="2590800"/>
          <a:ext cx="6019800" cy="3871341"/>
        </p:xfrm>
        <a:graphic>
          <a:graphicData uri="http://schemas.openxmlformats.org/drawingml/2006/table">
            <a:tbl>
              <a:tblPr firstRow="1" firstCol="1" bandRow="1">
                <a:tableStyleId>{5C22544A-7EE6-4342-B048-85BDC9FD1C3A}</a:tableStyleId>
              </a:tblPr>
              <a:tblGrid>
                <a:gridCol w="2484918">
                  <a:extLst>
                    <a:ext uri="{9D8B030D-6E8A-4147-A177-3AD203B41FA5}">
                      <a16:colId xmlns:a16="http://schemas.microsoft.com/office/drawing/2014/main" val="20000"/>
                    </a:ext>
                  </a:extLst>
                </a:gridCol>
                <a:gridCol w="3534882">
                  <a:extLst>
                    <a:ext uri="{9D8B030D-6E8A-4147-A177-3AD203B41FA5}">
                      <a16:colId xmlns:a16="http://schemas.microsoft.com/office/drawing/2014/main" val="20001"/>
                    </a:ext>
                  </a:extLst>
                </a:gridCol>
              </a:tblGrid>
              <a:tr h="0">
                <a:tc>
                  <a:txBody>
                    <a:bodyPr/>
                    <a:lstStyle/>
                    <a:p>
                      <a:pPr marL="0" marR="0" algn="ctr">
                        <a:lnSpc>
                          <a:spcPct val="150000"/>
                        </a:lnSpc>
                        <a:spcBef>
                          <a:spcPts val="0"/>
                        </a:spcBef>
                        <a:spcAft>
                          <a:spcPts val="1000"/>
                        </a:spcAft>
                      </a:pPr>
                      <a:r>
                        <a:rPr lang="en-US" sz="1000" dirty="0">
                          <a:effectLst/>
                        </a:rPr>
                        <a:t>Bucket</a:t>
                      </a:r>
                      <a:endParaRPr lang="en-US" sz="1000" dirty="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Correlation</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0"/>
                  </a:ext>
                </a:extLst>
              </a:tr>
              <a:tr h="215900">
                <a:tc>
                  <a:txBody>
                    <a:bodyPr/>
                    <a:lstStyle/>
                    <a:p>
                      <a:pPr marL="0" marR="0" algn="ctr">
                        <a:lnSpc>
                          <a:spcPct val="150000"/>
                        </a:lnSpc>
                        <a:spcBef>
                          <a:spcPts val="0"/>
                        </a:spcBef>
                        <a:spcAft>
                          <a:spcPts val="1000"/>
                        </a:spcAft>
                      </a:pPr>
                      <a:r>
                        <a:rPr lang="en-US" sz="1000">
                          <a:effectLst/>
                        </a:rPr>
                        <a:t>1</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0.30</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1"/>
                  </a:ext>
                </a:extLst>
              </a:tr>
              <a:tr h="215900">
                <a:tc>
                  <a:txBody>
                    <a:bodyPr/>
                    <a:lstStyle/>
                    <a:p>
                      <a:pPr marL="0" marR="0" algn="ctr">
                        <a:lnSpc>
                          <a:spcPct val="150000"/>
                        </a:lnSpc>
                        <a:spcBef>
                          <a:spcPts val="0"/>
                        </a:spcBef>
                        <a:spcAft>
                          <a:spcPts val="1000"/>
                        </a:spcAft>
                      </a:pPr>
                      <a:r>
                        <a:rPr lang="en-US" sz="1000">
                          <a:effectLst/>
                        </a:rPr>
                        <a:t>2</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0.97</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2"/>
                  </a:ext>
                </a:extLst>
              </a:tr>
              <a:tr h="215900">
                <a:tc>
                  <a:txBody>
                    <a:bodyPr/>
                    <a:lstStyle/>
                    <a:p>
                      <a:pPr marL="0" marR="0" algn="ctr">
                        <a:lnSpc>
                          <a:spcPct val="150000"/>
                        </a:lnSpc>
                        <a:spcBef>
                          <a:spcPts val="0"/>
                        </a:spcBef>
                        <a:spcAft>
                          <a:spcPts val="1000"/>
                        </a:spcAft>
                      </a:pPr>
                      <a:r>
                        <a:rPr lang="en-US" sz="1000">
                          <a:effectLst/>
                        </a:rPr>
                        <a:t>3</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0.93</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3"/>
                  </a:ext>
                </a:extLst>
              </a:tr>
              <a:tr h="215900">
                <a:tc>
                  <a:txBody>
                    <a:bodyPr/>
                    <a:lstStyle/>
                    <a:p>
                      <a:pPr marL="0" marR="0" algn="ctr">
                        <a:lnSpc>
                          <a:spcPct val="150000"/>
                        </a:lnSpc>
                        <a:spcBef>
                          <a:spcPts val="0"/>
                        </a:spcBef>
                        <a:spcAft>
                          <a:spcPts val="1000"/>
                        </a:spcAft>
                      </a:pPr>
                      <a:r>
                        <a:rPr lang="en-US" sz="1000">
                          <a:effectLst/>
                        </a:rPr>
                        <a:t>4</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0.98</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4"/>
                  </a:ext>
                </a:extLst>
              </a:tr>
              <a:tr h="215900">
                <a:tc>
                  <a:txBody>
                    <a:bodyPr/>
                    <a:lstStyle/>
                    <a:p>
                      <a:pPr marL="0" marR="0" algn="ctr">
                        <a:lnSpc>
                          <a:spcPct val="150000"/>
                        </a:lnSpc>
                        <a:spcBef>
                          <a:spcPts val="0"/>
                        </a:spcBef>
                        <a:spcAft>
                          <a:spcPts val="1000"/>
                        </a:spcAft>
                      </a:pPr>
                      <a:r>
                        <a:rPr lang="en-US" sz="1000">
                          <a:effectLst/>
                        </a:rPr>
                        <a:t>5</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0.97</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5"/>
                  </a:ext>
                </a:extLst>
              </a:tr>
              <a:tr h="215900">
                <a:tc>
                  <a:txBody>
                    <a:bodyPr/>
                    <a:lstStyle/>
                    <a:p>
                      <a:pPr marL="0" marR="0" algn="ctr">
                        <a:lnSpc>
                          <a:spcPct val="150000"/>
                        </a:lnSpc>
                        <a:spcBef>
                          <a:spcPts val="0"/>
                        </a:spcBef>
                        <a:spcAft>
                          <a:spcPts val="1000"/>
                        </a:spcAft>
                      </a:pPr>
                      <a:r>
                        <a:rPr lang="en-US" sz="1000">
                          <a:effectLst/>
                        </a:rPr>
                        <a:t>6</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0.92</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6"/>
                  </a:ext>
                </a:extLst>
              </a:tr>
              <a:tr h="215900">
                <a:tc>
                  <a:txBody>
                    <a:bodyPr/>
                    <a:lstStyle/>
                    <a:p>
                      <a:pPr marL="0" marR="0" algn="ctr">
                        <a:lnSpc>
                          <a:spcPct val="150000"/>
                        </a:lnSpc>
                        <a:spcBef>
                          <a:spcPts val="0"/>
                        </a:spcBef>
                        <a:spcAft>
                          <a:spcPts val="1000"/>
                        </a:spcAft>
                      </a:pPr>
                      <a:r>
                        <a:rPr lang="en-US" sz="1000">
                          <a:effectLst/>
                        </a:rPr>
                        <a:t>7</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1.00</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7"/>
                  </a:ext>
                </a:extLst>
              </a:tr>
              <a:tr h="215900">
                <a:tc>
                  <a:txBody>
                    <a:bodyPr/>
                    <a:lstStyle/>
                    <a:p>
                      <a:pPr marL="0" marR="0" algn="ctr">
                        <a:lnSpc>
                          <a:spcPct val="150000"/>
                        </a:lnSpc>
                        <a:spcBef>
                          <a:spcPts val="0"/>
                        </a:spcBef>
                        <a:spcAft>
                          <a:spcPts val="1000"/>
                        </a:spcAft>
                      </a:pPr>
                      <a:r>
                        <a:rPr lang="en-US" sz="1000">
                          <a:effectLst/>
                        </a:rPr>
                        <a:t>8</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0.58</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8"/>
                  </a:ext>
                </a:extLst>
              </a:tr>
              <a:tr h="215900">
                <a:tc>
                  <a:txBody>
                    <a:bodyPr/>
                    <a:lstStyle/>
                    <a:p>
                      <a:pPr marL="0" marR="0" algn="ctr">
                        <a:lnSpc>
                          <a:spcPct val="150000"/>
                        </a:lnSpc>
                        <a:spcBef>
                          <a:spcPts val="0"/>
                        </a:spcBef>
                        <a:spcAft>
                          <a:spcPts val="1000"/>
                        </a:spcAft>
                      </a:pPr>
                      <a:r>
                        <a:rPr lang="en-US" sz="1000">
                          <a:effectLst/>
                        </a:rPr>
                        <a:t>9</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1.00</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09"/>
                  </a:ext>
                </a:extLst>
              </a:tr>
              <a:tr h="215900">
                <a:tc>
                  <a:txBody>
                    <a:bodyPr/>
                    <a:lstStyle/>
                    <a:p>
                      <a:pPr marL="0" marR="0" algn="ctr">
                        <a:lnSpc>
                          <a:spcPct val="150000"/>
                        </a:lnSpc>
                        <a:spcBef>
                          <a:spcPts val="0"/>
                        </a:spcBef>
                        <a:spcAft>
                          <a:spcPts val="1000"/>
                        </a:spcAft>
                      </a:pPr>
                      <a:r>
                        <a:rPr lang="en-US" sz="1000">
                          <a:effectLst/>
                        </a:rPr>
                        <a:t>10</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0.10</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0"/>
                  </a:ext>
                </a:extLst>
              </a:tr>
              <a:tr h="215900">
                <a:tc>
                  <a:txBody>
                    <a:bodyPr/>
                    <a:lstStyle/>
                    <a:p>
                      <a:pPr marL="0" marR="0" algn="ctr">
                        <a:lnSpc>
                          <a:spcPct val="150000"/>
                        </a:lnSpc>
                        <a:spcBef>
                          <a:spcPts val="0"/>
                        </a:spcBef>
                        <a:spcAft>
                          <a:spcPts val="1000"/>
                        </a:spcAft>
                      </a:pPr>
                      <a:r>
                        <a:rPr lang="en-US" sz="1000">
                          <a:effectLst/>
                        </a:rPr>
                        <a:t>11</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0.55</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1"/>
                  </a:ext>
                </a:extLst>
              </a:tr>
              <a:tr h="215900">
                <a:tc>
                  <a:txBody>
                    <a:bodyPr/>
                    <a:lstStyle/>
                    <a:p>
                      <a:pPr marL="0" marR="0" algn="ctr">
                        <a:lnSpc>
                          <a:spcPct val="150000"/>
                        </a:lnSpc>
                        <a:spcBef>
                          <a:spcPts val="0"/>
                        </a:spcBef>
                        <a:spcAft>
                          <a:spcPts val="1000"/>
                        </a:spcAft>
                      </a:pPr>
                      <a:r>
                        <a:rPr lang="en-US" sz="1000">
                          <a:effectLst/>
                        </a:rPr>
                        <a:t>12</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0.64</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2"/>
                  </a:ext>
                </a:extLst>
              </a:tr>
              <a:tr h="215900">
                <a:tc>
                  <a:txBody>
                    <a:bodyPr/>
                    <a:lstStyle/>
                    <a:p>
                      <a:pPr marL="0" marR="0" algn="ctr">
                        <a:lnSpc>
                          <a:spcPct val="150000"/>
                        </a:lnSpc>
                        <a:spcBef>
                          <a:spcPts val="0"/>
                        </a:spcBef>
                        <a:spcAft>
                          <a:spcPts val="1000"/>
                        </a:spcAft>
                      </a:pPr>
                      <a:r>
                        <a:rPr lang="en-US" sz="1000">
                          <a:effectLst/>
                        </a:rPr>
                        <a:t>13</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0.71</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3"/>
                  </a:ext>
                </a:extLst>
              </a:tr>
              <a:tr h="215900">
                <a:tc>
                  <a:txBody>
                    <a:bodyPr/>
                    <a:lstStyle/>
                    <a:p>
                      <a:pPr marL="0" marR="0" algn="ctr">
                        <a:lnSpc>
                          <a:spcPct val="150000"/>
                        </a:lnSpc>
                        <a:spcBef>
                          <a:spcPts val="0"/>
                        </a:spcBef>
                        <a:spcAft>
                          <a:spcPts val="1000"/>
                        </a:spcAft>
                      </a:pPr>
                      <a:r>
                        <a:rPr lang="en-US" sz="1000">
                          <a:effectLst/>
                        </a:rPr>
                        <a:t>14</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0.22</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4"/>
                  </a:ext>
                </a:extLst>
              </a:tr>
              <a:tr h="215900">
                <a:tc>
                  <a:txBody>
                    <a:bodyPr/>
                    <a:lstStyle/>
                    <a:p>
                      <a:pPr marL="0" marR="0" algn="ctr">
                        <a:lnSpc>
                          <a:spcPct val="150000"/>
                        </a:lnSpc>
                        <a:spcBef>
                          <a:spcPts val="0"/>
                        </a:spcBef>
                        <a:spcAft>
                          <a:spcPts val="1000"/>
                        </a:spcAft>
                      </a:pPr>
                      <a:r>
                        <a:rPr lang="en-US" sz="1000">
                          <a:effectLst/>
                        </a:rPr>
                        <a:t>15</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0.29</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5"/>
                  </a:ext>
                </a:extLst>
              </a:tr>
              <a:tr h="215900">
                <a:tc>
                  <a:txBody>
                    <a:bodyPr/>
                    <a:lstStyle/>
                    <a:p>
                      <a:pPr marL="0" marR="0" algn="ctr">
                        <a:lnSpc>
                          <a:spcPct val="150000"/>
                        </a:lnSpc>
                        <a:spcBef>
                          <a:spcPts val="0"/>
                        </a:spcBef>
                        <a:spcAft>
                          <a:spcPts val="1000"/>
                        </a:spcAft>
                      </a:pPr>
                      <a:r>
                        <a:rPr lang="en-US" sz="1000">
                          <a:effectLst/>
                        </a:rPr>
                        <a:t>16</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a:effectLst/>
                        </a:rPr>
                        <a:t>0.00</a:t>
                      </a:r>
                      <a:endParaRPr lang="en-US" sz="1000">
                        <a:effectLst/>
                        <a:latin typeface="Times New Roman"/>
                        <a:ea typeface="Times New Roman"/>
                      </a:endParaRPr>
                    </a:p>
                  </a:txBody>
                  <a:tcPr marL="62861" marR="62861" marT="0" marB="0" anchor="ctr"/>
                </a:tc>
                <a:extLst>
                  <a:ext uri="{0D108BD9-81ED-4DB2-BD59-A6C34878D82A}">
                    <a16:rowId xmlns:a16="http://schemas.microsoft.com/office/drawing/2014/main" val="10016"/>
                  </a:ext>
                </a:extLst>
              </a:tr>
              <a:tr h="215900">
                <a:tc>
                  <a:txBody>
                    <a:bodyPr/>
                    <a:lstStyle/>
                    <a:p>
                      <a:pPr marL="0" marR="0" algn="ctr">
                        <a:lnSpc>
                          <a:spcPct val="150000"/>
                        </a:lnSpc>
                        <a:spcBef>
                          <a:spcPts val="0"/>
                        </a:spcBef>
                        <a:spcAft>
                          <a:spcPts val="1000"/>
                        </a:spcAft>
                      </a:pPr>
                      <a:r>
                        <a:rPr lang="en-US" sz="1000">
                          <a:effectLst/>
                        </a:rPr>
                        <a:t>17</a:t>
                      </a:r>
                      <a:endParaRPr lang="en-US" sz="1000">
                        <a:effectLst/>
                        <a:latin typeface="Times New Roman"/>
                        <a:ea typeface="Times New Roman"/>
                      </a:endParaRPr>
                    </a:p>
                  </a:txBody>
                  <a:tcPr marL="62861" marR="62861" marT="0" marB="0" anchor="ctr"/>
                </a:tc>
                <a:tc>
                  <a:txBody>
                    <a:bodyPr/>
                    <a:lstStyle/>
                    <a:p>
                      <a:pPr marL="0" marR="0" algn="ctr">
                        <a:lnSpc>
                          <a:spcPct val="150000"/>
                        </a:lnSpc>
                        <a:spcBef>
                          <a:spcPts val="0"/>
                        </a:spcBef>
                        <a:spcAft>
                          <a:spcPts val="1000"/>
                        </a:spcAft>
                      </a:pPr>
                      <a:r>
                        <a:rPr lang="en-US" sz="1000" dirty="0">
                          <a:effectLst/>
                        </a:rPr>
                        <a:t>0.21</a:t>
                      </a:r>
                      <a:endParaRPr lang="en-US" sz="1000" dirty="0">
                        <a:effectLst/>
                        <a:latin typeface="Times New Roman"/>
                        <a:ea typeface="Times New Roman"/>
                      </a:endParaRPr>
                    </a:p>
                  </a:txBody>
                  <a:tcPr marL="62861" marR="62861" marT="0" marB="0"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305290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534400" cy="1371600"/>
              </a:xfrm>
            </p:spPr>
            <p:txBody>
              <a:bodyPr/>
              <a:lstStyle/>
              <a:p>
                <a:pPr algn="ctr">
                  <a:lnSpc>
                    <a:spcPct val="150000"/>
                  </a:lnSpc>
                </a:pPr>
                <a:r>
                  <a:rPr lang="en-US" sz="1600" dirty="0"/>
                  <a:t>Commodity Correlations – 2</a:t>
                </a:r>
              </a:p>
              <a:p>
                <a:pPr>
                  <a:lnSpc>
                    <a:spcPct val="150000"/>
                  </a:lnSpc>
                </a:pPr>
                <a:endParaRPr lang="en-US" b="0" dirty="0"/>
              </a:p>
              <a:p>
                <a:pPr marL="285750" indent="-285750">
                  <a:lnSpc>
                    <a:spcPct val="150000"/>
                  </a:lnSpc>
                  <a:buFont typeface="Wingdings" panose="05000000000000000000" pitchFamily="2" charset="2"/>
                  <a:buChar char="v"/>
                </a:pPr>
                <a:r>
                  <a:rPr lang="en-US" u="sng" dirty="0"/>
                  <a:t>Commodity Correlations among Different Buckets</a:t>
                </a:r>
                <a:r>
                  <a:rPr lang="en-US" dirty="0"/>
                  <a:t>:</a:t>
                </a:r>
                <a:r>
                  <a:rPr lang="en-US" b="0" dirty="0">
                    <a:latin typeface="+mn-lt"/>
                  </a:rPr>
                  <a:t> 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oMath>
                </a14:m>
                <a:r>
                  <a:rPr lang="en-US" b="0" dirty="0">
                    <a:latin typeface="+mn-lt"/>
                  </a:rPr>
                  <a:t> applicable to sensitivity or risk exposure pairs across different buckets are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534400" cy="1371600"/>
              </a:xfrm>
              <a:blipFill rotWithShape="1">
                <a:blip r:embed="rId2"/>
                <a:stretch>
                  <a:fillRect l="-1143" b="-3556"/>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878750788"/>
              </p:ext>
            </p:extLst>
          </p:nvPr>
        </p:nvGraphicFramePr>
        <p:xfrm>
          <a:off x="533400" y="2514600"/>
          <a:ext cx="8077203" cy="4114799"/>
        </p:xfrm>
        <a:graphic>
          <a:graphicData uri="http://schemas.openxmlformats.org/drawingml/2006/table">
            <a:tbl>
              <a:tblPr firstRow="1" firstCol="1" bandRow="1">
                <a:tableStyleId>{5C22544A-7EE6-4342-B048-85BDC9FD1C3A}</a:tableStyleId>
              </a:tblPr>
              <a:tblGrid>
                <a:gridCol w="432707">
                  <a:extLst>
                    <a:ext uri="{9D8B030D-6E8A-4147-A177-3AD203B41FA5}">
                      <a16:colId xmlns:a16="http://schemas.microsoft.com/office/drawing/2014/main" val="20000"/>
                    </a:ext>
                  </a:extLst>
                </a:gridCol>
                <a:gridCol w="621816">
                  <a:extLst>
                    <a:ext uri="{9D8B030D-6E8A-4147-A177-3AD203B41FA5}">
                      <a16:colId xmlns:a16="http://schemas.microsoft.com/office/drawing/2014/main" val="20001"/>
                    </a:ext>
                  </a:extLst>
                </a:gridCol>
                <a:gridCol w="426297">
                  <a:extLst>
                    <a:ext uri="{9D8B030D-6E8A-4147-A177-3AD203B41FA5}">
                      <a16:colId xmlns:a16="http://schemas.microsoft.com/office/drawing/2014/main" val="20002"/>
                    </a:ext>
                  </a:extLst>
                </a:gridCol>
                <a:gridCol w="426297">
                  <a:extLst>
                    <a:ext uri="{9D8B030D-6E8A-4147-A177-3AD203B41FA5}">
                      <a16:colId xmlns:a16="http://schemas.microsoft.com/office/drawing/2014/main" val="20003"/>
                    </a:ext>
                  </a:extLst>
                </a:gridCol>
                <a:gridCol w="426297">
                  <a:extLst>
                    <a:ext uri="{9D8B030D-6E8A-4147-A177-3AD203B41FA5}">
                      <a16:colId xmlns:a16="http://schemas.microsoft.com/office/drawing/2014/main" val="20004"/>
                    </a:ext>
                  </a:extLst>
                </a:gridCol>
                <a:gridCol w="426297">
                  <a:extLst>
                    <a:ext uri="{9D8B030D-6E8A-4147-A177-3AD203B41FA5}">
                      <a16:colId xmlns:a16="http://schemas.microsoft.com/office/drawing/2014/main" val="20005"/>
                    </a:ext>
                  </a:extLst>
                </a:gridCol>
                <a:gridCol w="426297">
                  <a:extLst>
                    <a:ext uri="{9D8B030D-6E8A-4147-A177-3AD203B41FA5}">
                      <a16:colId xmlns:a16="http://schemas.microsoft.com/office/drawing/2014/main" val="20006"/>
                    </a:ext>
                  </a:extLst>
                </a:gridCol>
                <a:gridCol w="426297">
                  <a:extLst>
                    <a:ext uri="{9D8B030D-6E8A-4147-A177-3AD203B41FA5}">
                      <a16:colId xmlns:a16="http://schemas.microsoft.com/office/drawing/2014/main" val="20007"/>
                    </a:ext>
                  </a:extLst>
                </a:gridCol>
                <a:gridCol w="426297">
                  <a:extLst>
                    <a:ext uri="{9D8B030D-6E8A-4147-A177-3AD203B41FA5}">
                      <a16:colId xmlns:a16="http://schemas.microsoft.com/office/drawing/2014/main" val="20008"/>
                    </a:ext>
                  </a:extLst>
                </a:gridCol>
                <a:gridCol w="426297">
                  <a:extLst>
                    <a:ext uri="{9D8B030D-6E8A-4147-A177-3AD203B41FA5}">
                      <a16:colId xmlns:a16="http://schemas.microsoft.com/office/drawing/2014/main" val="20009"/>
                    </a:ext>
                  </a:extLst>
                </a:gridCol>
                <a:gridCol w="426297">
                  <a:extLst>
                    <a:ext uri="{9D8B030D-6E8A-4147-A177-3AD203B41FA5}">
                      <a16:colId xmlns:a16="http://schemas.microsoft.com/office/drawing/2014/main" val="20010"/>
                    </a:ext>
                  </a:extLst>
                </a:gridCol>
                <a:gridCol w="426297">
                  <a:extLst>
                    <a:ext uri="{9D8B030D-6E8A-4147-A177-3AD203B41FA5}">
                      <a16:colId xmlns:a16="http://schemas.microsoft.com/office/drawing/2014/main" val="20011"/>
                    </a:ext>
                  </a:extLst>
                </a:gridCol>
                <a:gridCol w="426297">
                  <a:extLst>
                    <a:ext uri="{9D8B030D-6E8A-4147-A177-3AD203B41FA5}">
                      <a16:colId xmlns:a16="http://schemas.microsoft.com/office/drawing/2014/main" val="20012"/>
                    </a:ext>
                  </a:extLst>
                </a:gridCol>
                <a:gridCol w="426297">
                  <a:extLst>
                    <a:ext uri="{9D8B030D-6E8A-4147-A177-3AD203B41FA5}">
                      <a16:colId xmlns:a16="http://schemas.microsoft.com/office/drawing/2014/main" val="20013"/>
                    </a:ext>
                  </a:extLst>
                </a:gridCol>
                <a:gridCol w="426297">
                  <a:extLst>
                    <a:ext uri="{9D8B030D-6E8A-4147-A177-3AD203B41FA5}">
                      <a16:colId xmlns:a16="http://schemas.microsoft.com/office/drawing/2014/main" val="20014"/>
                    </a:ext>
                  </a:extLst>
                </a:gridCol>
                <a:gridCol w="543287">
                  <a:extLst>
                    <a:ext uri="{9D8B030D-6E8A-4147-A177-3AD203B41FA5}">
                      <a16:colId xmlns:a16="http://schemas.microsoft.com/office/drawing/2014/main" val="20015"/>
                    </a:ext>
                  </a:extLst>
                </a:gridCol>
                <a:gridCol w="432707">
                  <a:extLst>
                    <a:ext uri="{9D8B030D-6E8A-4147-A177-3AD203B41FA5}">
                      <a16:colId xmlns:a16="http://schemas.microsoft.com/office/drawing/2014/main" val="20016"/>
                    </a:ext>
                  </a:extLst>
                </a:gridCol>
                <a:gridCol w="504825">
                  <a:extLst>
                    <a:ext uri="{9D8B030D-6E8A-4147-A177-3AD203B41FA5}">
                      <a16:colId xmlns:a16="http://schemas.microsoft.com/office/drawing/2014/main" val="20017"/>
                    </a:ext>
                  </a:extLst>
                </a:gridCol>
              </a:tblGrid>
              <a:tr h="160904">
                <a:tc>
                  <a:txBody>
                    <a:bodyPr/>
                    <a:lstStyle/>
                    <a:p>
                      <a:pPr marL="0" marR="0" algn="ctr">
                        <a:lnSpc>
                          <a:spcPct val="150000"/>
                        </a:lnSpc>
                        <a:spcBef>
                          <a:spcPts val="0"/>
                        </a:spcBef>
                        <a:spcAft>
                          <a:spcPts val="1000"/>
                        </a:spcAft>
                      </a:pPr>
                      <a:r>
                        <a:rPr lang="en-US" sz="600" dirty="0">
                          <a:effectLst/>
                        </a:rPr>
                        <a:t> </a:t>
                      </a:r>
                      <a:endParaRPr lang="en-US" sz="600" dirty="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17</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0"/>
                  </a:ext>
                </a:extLst>
              </a:tr>
              <a:tr h="206703">
                <a:tc>
                  <a:txBody>
                    <a:bodyPr/>
                    <a:lstStyle/>
                    <a:p>
                      <a:pPr marL="0" marR="0" algn="ctr">
                        <a:lnSpc>
                          <a:spcPct val="150000"/>
                        </a:lnSpc>
                        <a:spcBef>
                          <a:spcPts val="0"/>
                        </a:spcBef>
                        <a:spcAft>
                          <a:spcPts val="1000"/>
                        </a:spcAft>
                      </a:pPr>
                      <a:r>
                        <a:rPr lang="en-US" sz="600">
                          <a:effectLst/>
                        </a:rPr>
                        <a:t>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1"/>
                  </a:ext>
                </a:extLst>
              </a:tr>
              <a:tr h="206703">
                <a:tc>
                  <a:txBody>
                    <a:bodyPr/>
                    <a:lstStyle/>
                    <a:p>
                      <a:pPr marL="0" marR="0" algn="ctr">
                        <a:lnSpc>
                          <a:spcPct val="150000"/>
                        </a:lnSpc>
                        <a:spcBef>
                          <a:spcPts val="0"/>
                        </a:spcBef>
                        <a:spcAft>
                          <a:spcPts val="1000"/>
                        </a:spcAft>
                      </a:pPr>
                      <a:r>
                        <a:rPr lang="en-US" sz="600">
                          <a:effectLst/>
                        </a:rPr>
                        <a:t>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0.45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0.37</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2"/>
                  </a:ext>
                </a:extLst>
              </a:tr>
              <a:tr h="316689">
                <a:tc>
                  <a:txBody>
                    <a:bodyPr/>
                    <a:lstStyle/>
                    <a:p>
                      <a:pPr marL="0" marR="0" algn="ctr">
                        <a:lnSpc>
                          <a:spcPct val="150000"/>
                        </a:lnSpc>
                        <a:spcBef>
                          <a:spcPts val="0"/>
                        </a:spcBef>
                        <a:spcAft>
                          <a:spcPts val="1000"/>
                        </a:spcAft>
                      </a:pPr>
                      <a:r>
                        <a:rPr lang="en-US" sz="600">
                          <a:effectLst/>
                        </a:rPr>
                        <a:t>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3"/>
                  </a:ext>
                </a:extLst>
              </a:tr>
              <a:tr h="206703">
                <a:tc>
                  <a:txBody>
                    <a:bodyPr/>
                    <a:lstStyle/>
                    <a:p>
                      <a:pPr marL="0" marR="0" algn="ctr">
                        <a:lnSpc>
                          <a:spcPct val="150000"/>
                        </a:lnSpc>
                        <a:spcBef>
                          <a:spcPts val="0"/>
                        </a:spcBef>
                        <a:spcAft>
                          <a:spcPts val="1000"/>
                        </a:spcAft>
                      </a:pPr>
                      <a:r>
                        <a:rPr lang="en-US" sz="600">
                          <a:effectLst/>
                        </a:rPr>
                        <a:t>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4"/>
                  </a:ext>
                </a:extLst>
              </a:tr>
              <a:tr h="206703">
                <a:tc>
                  <a:txBody>
                    <a:bodyPr/>
                    <a:lstStyle/>
                    <a:p>
                      <a:pPr marL="0" marR="0" algn="ctr">
                        <a:lnSpc>
                          <a:spcPct val="150000"/>
                        </a:lnSpc>
                        <a:spcBef>
                          <a:spcPts val="0"/>
                        </a:spcBef>
                        <a:spcAft>
                          <a:spcPts val="1000"/>
                        </a:spcAft>
                      </a:pPr>
                      <a:r>
                        <a:rPr lang="en-US" sz="600">
                          <a:effectLst/>
                        </a:rPr>
                        <a:t>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0.92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0.42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0.34</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5"/>
                  </a:ext>
                </a:extLst>
              </a:tr>
              <a:tr h="316689">
                <a:tc>
                  <a:txBody>
                    <a:bodyPr/>
                    <a:lstStyle/>
                    <a:p>
                      <a:pPr marL="0" marR="0" algn="ctr">
                        <a:lnSpc>
                          <a:spcPct val="150000"/>
                        </a:lnSpc>
                        <a:spcBef>
                          <a:spcPts val="0"/>
                        </a:spcBef>
                        <a:spcAft>
                          <a:spcPts val="1000"/>
                        </a:spcAft>
                      </a:pPr>
                      <a:r>
                        <a:rPr lang="en-US" sz="600">
                          <a:effectLst/>
                        </a:rPr>
                        <a:t>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0.57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0.57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6"/>
                  </a:ext>
                </a:extLst>
              </a:tr>
              <a:tr h="206703">
                <a:tc>
                  <a:txBody>
                    <a:bodyPr/>
                    <a:lstStyle/>
                    <a:p>
                      <a:pPr marL="0" marR="0" algn="ctr">
                        <a:lnSpc>
                          <a:spcPct val="150000"/>
                        </a:lnSpc>
                        <a:spcBef>
                          <a:spcPts val="0"/>
                        </a:spcBef>
                        <a:spcAft>
                          <a:spcPts val="1000"/>
                        </a:spcAft>
                      </a:pPr>
                      <a:r>
                        <a:rPr lang="en-US" sz="600">
                          <a:effectLst/>
                        </a:rPr>
                        <a:t>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7"/>
                  </a:ext>
                </a:extLst>
              </a:tr>
              <a:tr h="206703">
                <a:tc>
                  <a:txBody>
                    <a:bodyPr/>
                    <a:lstStyle/>
                    <a:p>
                      <a:pPr marL="0" marR="0" algn="ctr">
                        <a:lnSpc>
                          <a:spcPct val="150000"/>
                        </a:lnSpc>
                        <a:spcBef>
                          <a:spcPts val="0"/>
                        </a:spcBef>
                        <a:spcAft>
                          <a:spcPts val="1000"/>
                        </a:spcAft>
                      </a:pPr>
                      <a:r>
                        <a:rPr lang="en-US" sz="600">
                          <a:effectLst/>
                        </a:rPr>
                        <a:t>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0.57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0.23</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8"/>
                  </a:ext>
                </a:extLst>
              </a:tr>
              <a:tr h="206703">
                <a:tc>
                  <a:txBody>
                    <a:bodyPr/>
                    <a:lstStyle/>
                    <a:p>
                      <a:pPr marL="0" marR="0" algn="ctr">
                        <a:lnSpc>
                          <a:spcPct val="150000"/>
                        </a:lnSpc>
                        <a:spcBef>
                          <a:spcPts val="0"/>
                        </a:spcBef>
                        <a:spcAft>
                          <a:spcPts val="1000"/>
                        </a:spcAft>
                      </a:pPr>
                      <a:r>
                        <a:rPr lang="en-US" sz="600">
                          <a:effectLst/>
                        </a:rPr>
                        <a:t>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0.80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09"/>
                  </a:ext>
                </a:extLst>
              </a:tr>
              <a:tr h="206703">
                <a:tc>
                  <a:txBody>
                    <a:bodyPr/>
                    <a:lstStyle/>
                    <a:p>
                      <a:pPr marL="0" marR="0" algn="ctr">
                        <a:lnSpc>
                          <a:spcPct val="150000"/>
                        </a:lnSpc>
                        <a:spcBef>
                          <a:spcPts val="0"/>
                        </a:spcBef>
                        <a:spcAft>
                          <a:spcPts val="1000"/>
                        </a:spcAft>
                      </a:pPr>
                      <a:r>
                        <a:rPr lang="en-US" sz="600">
                          <a:effectLst/>
                        </a:rPr>
                        <a:t>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0.11</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0"/>
                  </a:ext>
                </a:extLst>
              </a:tr>
              <a:tr h="206703">
                <a:tc>
                  <a:txBody>
                    <a:bodyPr/>
                    <a:lstStyle/>
                    <a:p>
                      <a:pPr marL="0" marR="0" algn="ctr">
                        <a:lnSpc>
                          <a:spcPct val="150000"/>
                        </a:lnSpc>
                        <a:spcBef>
                          <a:spcPts val="0"/>
                        </a:spcBef>
                        <a:spcAft>
                          <a:spcPts val="1000"/>
                        </a:spcAft>
                      </a:pPr>
                      <a:r>
                        <a:rPr lang="en-US" sz="600">
                          <a:effectLst/>
                        </a:rPr>
                        <a:t>11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0.45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0.42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0.57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1"/>
                  </a:ext>
                </a:extLst>
              </a:tr>
              <a:tr h="316689">
                <a:tc>
                  <a:txBody>
                    <a:bodyPr/>
                    <a:lstStyle/>
                    <a:p>
                      <a:pPr marL="0" marR="0" algn="ctr">
                        <a:lnSpc>
                          <a:spcPct val="150000"/>
                        </a:lnSpc>
                        <a:spcBef>
                          <a:spcPts val="0"/>
                        </a:spcBef>
                        <a:spcAft>
                          <a:spcPts val="1000"/>
                        </a:spcAft>
                      </a:pPr>
                      <a:r>
                        <a:rPr lang="en-US" sz="600">
                          <a:effectLst/>
                        </a:rPr>
                        <a:t>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0.14</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2"/>
                  </a:ext>
                </a:extLst>
              </a:tr>
              <a:tr h="206703">
                <a:tc>
                  <a:txBody>
                    <a:bodyPr/>
                    <a:lstStyle/>
                    <a:p>
                      <a:pPr marL="0" marR="0" algn="ctr">
                        <a:lnSpc>
                          <a:spcPct val="150000"/>
                        </a:lnSpc>
                        <a:spcBef>
                          <a:spcPts val="0"/>
                        </a:spcBef>
                        <a:spcAft>
                          <a:spcPts val="1000"/>
                        </a:spcAft>
                      </a:pPr>
                      <a:r>
                        <a:rPr lang="en-US" sz="600">
                          <a:effectLst/>
                        </a:rPr>
                        <a:t>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3"/>
                  </a:ext>
                </a:extLst>
              </a:tr>
              <a:tr h="206703">
                <a:tc>
                  <a:txBody>
                    <a:bodyPr/>
                    <a:lstStyle/>
                    <a:p>
                      <a:pPr marL="0" marR="0" algn="ctr">
                        <a:lnSpc>
                          <a:spcPct val="150000"/>
                        </a:lnSpc>
                        <a:spcBef>
                          <a:spcPts val="0"/>
                        </a:spcBef>
                        <a:spcAft>
                          <a:spcPts val="1000"/>
                        </a:spcAft>
                      </a:pPr>
                      <a:r>
                        <a:rPr lang="en-US" sz="600">
                          <a:effectLst/>
                        </a:rPr>
                        <a:t>14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4"/>
                  </a:ext>
                </a:extLst>
              </a:tr>
              <a:tr h="316689">
                <a:tc>
                  <a:txBody>
                    <a:bodyPr/>
                    <a:lstStyle/>
                    <a:p>
                      <a:pPr marL="0" marR="0" algn="ctr">
                        <a:lnSpc>
                          <a:spcPct val="150000"/>
                        </a:lnSpc>
                        <a:spcBef>
                          <a:spcPts val="0"/>
                        </a:spcBef>
                        <a:spcAft>
                          <a:spcPts val="1000"/>
                        </a:spcAft>
                      </a:pPr>
                      <a:r>
                        <a:rPr lang="en-US" sz="600">
                          <a:effectLst/>
                        </a:rPr>
                        <a:t>15</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0.09</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5"/>
                  </a:ext>
                </a:extLst>
              </a:tr>
              <a:tr h="206703">
                <a:tc>
                  <a:txBody>
                    <a:bodyPr/>
                    <a:lstStyle/>
                    <a:p>
                      <a:pPr marL="0" marR="0" algn="ctr">
                        <a:lnSpc>
                          <a:spcPct val="150000"/>
                        </a:lnSpc>
                        <a:spcBef>
                          <a:spcPts val="0"/>
                        </a:spcBef>
                        <a:spcAft>
                          <a:spcPts val="1000"/>
                        </a:spcAft>
                      </a:pPr>
                      <a:r>
                        <a:rPr lang="en-US" sz="600">
                          <a:effectLst/>
                        </a:rPr>
                        <a:t>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1.00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extLst>
                  <a:ext uri="{0D108BD9-81ED-4DB2-BD59-A6C34878D82A}">
                    <a16:rowId xmlns:a16="http://schemas.microsoft.com/office/drawing/2014/main" val="10016"/>
                  </a:ext>
                </a:extLst>
              </a:tr>
              <a:tr h="206703">
                <a:tc>
                  <a:txBody>
                    <a:bodyPr/>
                    <a:lstStyle/>
                    <a:p>
                      <a:pPr marL="0" marR="0" algn="ctr">
                        <a:lnSpc>
                          <a:spcPct val="150000"/>
                        </a:lnSpc>
                        <a:spcBef>
                          <a:spcPts val="0"/>
                        </a:spcBef>
                        <a:spcAft>
                          <a:spcPts val="1000"/>
                        </a:spcAft>
                      </a:pPr>
                      <a:r>
                        <a:rPr lang="en-US" sz="600">
                          <a:effectLst/>
                        </a:rPr>
                        <a:t>17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0.27</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0,34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0.18</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0.13</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0.21</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0.14</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0.22</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0.20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0.16</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a:effectLst/>
                        </a:rPr>
                        <a:t>0.00</a:t>
                      </a:r>
                      <a:endParaRPr lang="en-US" sz="600">
                        <a:effectLst/>
                        <a:latin typeface="Times New Roman"/>
                        <a:ea typeface="Times New Roman"/>
                      </a:endParaRPr>
                    </a:p>
                  </a:txBody>
                  <a:tcPr marL="58525" marR="58525" marT="0" marB="0" anchor="ctr"/>
                </a:tc>
                <a:tc>
                  <a:txBody>
                    <a:bodyPr/>
                    <a:lstStyle/>
                    <a:p>
                      <a:pPr marL="0" marR="0" algn="ctr">
                        <a:lnSpc>
                          <a:spcPct val="150000"/>
                        </a:lnSpc>
                        <a:spcBef>
                          <a:spcPts val="0"/>
                        </a:spcBef>
                        <a:spcAft>
                          <a:spcPts val="1000"/>
                        </a:spcAft>
                      </a:pPr>
                      <a:r>
                        <a:rPr lang="en-US" sz="600" dirty="0">
                          <a:effectLst/>
                        </a:rPr>
                        <a:t>1.00</a:t>
                      </a:r>
                      <a:endParaRPr lang="en-US" sz="600" dirty="0">
                        <a:effectLst/>
                        <a:latin typeface="Times New Roman"/>
                        <a:ea typeface="Times New Roman"/>
                      </a:endParaRPr>
                    </a:p>
                  </a:txBody>
                  <a:tcPr marL="58525" marR="58525" marT="0" marB="0"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45909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4800600"/>
              </a:xfrm>
            </p:spPr>
            <p:txBody>
              <a:bodyPr/>
              <a:lstStyle/>
              <a:p>
                <a:pPr algn="ctr">
                  <a:lnSpc>
                    <a:spcPct val="150000"/>
                  </a:lnSpc>
                </a:pPr>
                <a:r>
                  <a:rPr lang="en-US" sz="1600" dirty="0"/>
                  <a:t>Foreign Exchange Risk</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Foreign Exchange Risk Weights</a:t>
                </a:r>
                <a:r>
                  <a:rPr lang="en-US" dirty="0"/>
                  <a:t>:</a:t>
                </a:r>
                <a:r>
                  <a:rPr lang="en-US" b="0" dirty="0">
                    <a:latin typeface="+mn-lt"/>
                  </a:rPr>
                  <a:t> A unique risk weight equal to 8.2 applies to all FX sensitivities or risk exposures.</a:t>
                </a:r>
              </a:p>
              <a:p>
                <a:pPr marL="530225" lvl="1" indent="-285750">
                  <a:lnSpc>
                    <a:spcPct val="150000"/>
                  </a:lnSpc>
                  <a:buFont typeface="Wingdings" panose="05000000000000000000" pitchFamily="2" charset="2"/>
                  <a:buChar char="q"/>
                </a:pPr>
                <a:r>
                  <a:rPr lang="en-US" b="0" dirty="0">
                    <a:latin typeface="+mn-lt"/>
                  </a:rPr>
                  <a:t>The historical volatility ratio HVR for the FX risk class is 0.60.</a:t>
                </a:r>
              </a:p>
              <a:p>
                <a:pPr marL="530225" lvl="1" indent="-285750">
                  <a:lnSpc>
                    <a:spcPct val="150000"/>
                  </a:lnSpc>
                  <a:buFont typeface="Wingdings" panose="05000000000000000000" pitchFamily="2" charset="2"/>
                  <a:buChar char="q"/>
                </a:pPr>
                <a:r>
                  <a:rPr lang="en-US" b="0" dirty="0">
                    <a:latin typeface="+mn-lt"/>
                  </a:rPr>
                  <a:t>The vega risk weight VRW for the FX volatility 0.33.</a:t>
                </a:r>
              </a:p>
              <a:p>
                <a:pPr marL="285750" indent="-285750">
                  <a:lnSpc>
                    <a:spcPct val="150000"/>
                  </a:lnSpc>
                  <a:buFont typeface="Wingdings" panose="05000000000000000000" pitchFamily="2" charset="2"/>
                  <a:buChar char="v"/>
                </a:pPr>
                <a:r>
                  <a:rPr lang="en-US" u="sng" dirty="0"/>
                  <a:t>Foreign Exchange Correlations</a:t>
                </a:r>
                <a:r>
                  <a:rPr lang="en-US" dirty="0"/>
                  <a:t>:</a:t>
                </a:r>
                <a:r>
                  <a:rPr lang="en-US" b="0" dirty="0">
                    <a:latin typeface="+mn-lt"/>
                  </a:rPr>
                  <a:t> A unique correlation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equal to 0.5 applies to all pairs of FX sensitivities or risk exposures.</a:t>
                </a:r>
              </a:p>
              <a:p>
                <a:pPr marL="530225" lvl="1" indent="-285750">
                  <a:lnSpc>
                    <a:spcPct val="150000"/>
                  </a:lnSpc>
                  <a:buFont typeface="Wingdings" panose="05000000000000000000" pitchFamily="2" charset="2"/>
                  <a:buChar char="q"/>
                </a:pPr>
                <a:r>
                  <a:rPr lang="en-US" b="0" dirty="0">
                    <a:latin typeface="+mn-lt"/>
                  </a:rPr>
                  <a:t>All foreign exchange sensitivities are considered to be within a single bucket within the FX risk class, so no inter-bucket aggregation is necessary.</a:t>
                </a:r>
              </a:p>
              <a:p>
                <a:pPr marL="530225" lvl="1" indent="-285750">
                  <a:lnSpc>
                    <a:spcPct val="150000"/>
                  </a:lnSpc>
                  <a:buFont typeface="Wingdings" panose="05000000000000000000" pitchFamily="2" charset="2"/>
                  <a:buChar char="q"/>
                </a:pPr>
                <a:r>
                  <a:rPr lang="en-US" b="0" dirty="0">
                    <a:latin typeface="+mn-lt"/>
                  </a:rPr>
                  <a:t>Note that the cross-bucket curvature calculations are still required on a single bucket.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48006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217424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2895600"/>
          </a:xfrm>
        </p:spPr>
        <p:txBody>
          <a:bodyPr/>
          <a:lstStyle/>
          <a:p>
            <a:pPr algn="ctr">
              <a:lnSpc>
                <a:spcPct val="150000"/>
              </a:lnSpc>
            </a:pPr>
            <a:r>
              <a:rPr lang="en-US" sz="1600" dirty="0"/>
              <a:t>Concentration Thresholds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Asset Class/Bucket Concentration Thresholds</a:t>
            </a:r>
            <a:r>
              <a:rPr lang="en-US" dirty="0"/>
              <a:t>:</a:t>
            </a:r>
            <a:r>
              <a:rPr lang="en-US" b="0" dirty="0">
                <a:latin typeface="+mn-lt"/>
              </a:rPr>
              <a:t> The concentration thresholds in this section are defined for the asset-class-specific buckets specified earlier.</a:t>
            </a:r>
          </a:p>
          <a:p>
            <a:pPr marL="530225" lvl="1" indent="-285750">
              <a:lnSpc>
                <a:spcPct val="150000"/>
              </a:lnSpc>
              <a:buFont typeface="Wingdings" panose="05000000000000000000" pitchFamily="2" charset="2"/>
              <a:buChar char="q"/>
            </a:pPr>
            <a:r>
              <a:rPr lang="en-US" b="0" dirty="0">
                <a:latin typeface="+mn-lt"/>
              </a:rPr>
              <a:t>For those cases where the same concentration threshold applies to the related range of buckets, the tables in this section specify a precise range of applicable buckets in the Bucket column and give a narrative description of that group of buckets in the Risk Group column.</a:t>
            </a:r>
          </a:p>
          <a:p>
            <a:pPr marL="285750" lvl="0" indent="-285750">
              <a:lnSpc>
                <a:spcPct val="150000"/>
              </a:lnSpc>
              <a:buFont typeface="Wingdings" panose="05000000000000000000" pitchFamily="2" charset="2"/>
              <a:buChar char="v"/>
            </a:pPr>
            <a:r>
              <a:rPr lang="en-US" u="sng" dirty="0"/>
              <a:t>Interest Rate Risk - Delta Concentration Thresholds</a:t>
            </a:r>
            <a:r>
              <a:rPr lang="en-US" dirty="0"/>
              <a:t>:</a:t>
            </a:r>
            <a:r>
              <a:rPr lang="en-US" b="0" dirty="0">
                <a:latin typeface="+mn-lt"/>
              </a:rPr>
              <a:t> The delta concentration thresholds for interest rate risk – inclusive of inflation risk – are given by the currency group.</a:t>
            </a:r>
          </a:p>
          <a:p>
            <a:pPr lvl="0"/>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61117105"/>
              </p:ext>
            </p:extLst>
          </p:nvPr>
        </p:nvGraphicFramePr>
        <p:xfrm>
          <a:off x="609600" y="4038600"/>
          <a:ext cx="80772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472440">
                <a:tc>
                  <a:txBody>
                    <a:bodyPr/>
                    <a:lstStyle/>
                    <a:p>
                      <a:pPr marL="0" marR="0" algn="ctr">
                        <a:lnSpc>
                          <a:spcPct val="150000"/>
                        </a:lnSpc>
                        <a:spcBef>
                          <a:spcPts val="0"/>
                        </a:spcBef>
                        <a:spcAft>
                          <a:spcPts val="1000"/>
                        </a:spcAft>
                      </a:pPr>
                      <a:r>
                        <a:rPr lang="en-US" sz="1200">
                          <a:effectLst/>
                        </a:rPr>
                        <a:t>Currency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472440">
                <a:tc>
                  <a:txBody>
                    <a:bodyPr/>
                    <a:lstStyle/>
                    <a:p>
                      <a:pPr marL="0" marR="0" algn="ctr">
                        <a:lnSpc>
                          <a:spcPct val="150000"/>
                        </a:lnSpc>
                        <a:spcBef>
                          <a:spcPts val="0"/>
                        </a:spcBef>
                        <a:spcAft>
                          <a:spcPts val="1000"/>
                        </a:spcAft>
                      </a:pPr>
                      <a:r>
                        <a:rPr lang="en-US" sz="1200">
                          <a:effectLst/>
                        </a:rPr>
                        <a:t>High Volatility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472440">
                <a:tc>
                  <a:txBody>
                    <a:bodyPr/>
                    <a:lstStyle/>
                    <a:p>
                      <a:pPr marL="0" marR="0" algn="ctr">
                        <a:lnSpc>
                          <a:spcPct val="150000"/>
                        </a:lnSpc>
                        <a:spcBef>
                          <a:spcPts val="0"/>
                        </a:spcBef>
                        <a:spcAft>
                          <a:spcPts val="1000"/>
                        </a:spcAft>
                      </a:pPr>
                      <a:r>
                        <a:rPr lang="en-US" sz="1200">
                          <a:effectLst/>
                        </a:rPr>
                        <a:t>Regular Volatility, Well Traded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230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472440">
                <a:tc>
                  <a:txBody>
                    <a:bodyPr/>
                    <a:lstStyle/>
                    <a:p>
                      <a:pPr marL="0" marR="0" algn="ctr">
                        <a:lnSpc>
                          <a:spcPct val="150000"/>
                        </a:lnSpc>
                        <a:spcBef>
                          <a:spcPts val="0"/>
                        </a:spcBef>
                        <a:spcAft>
                          <a:spcPts val="1000"/>
                        </a:spcAft>
                      </a:pPr>
                      <a:r>
                        <a:rPr lang="en-US" sz="1200">
                          <a:effectLst/>
                        </a:rPr>
                        <a:t>Regular Volatility, less Well Traded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472440">
                <a:tc>
                  <a:txBody>
                    <a:bodyPr/>
                    <a:lstStyle/>
                    <a:p>
                      <a:pPr marL="0" marR="0" algn="ctr">
                        <a:lnSpc>
                          <a:spcPct val="150000"/>
                        </a:lnSpc>
                        <a:spcBef>
                          <a:spcPts val="0"/>
                        </a:spcBef>
                        <a:spcAft>
                          <a:spcPts val="1000"/>
                        </a:spcAft>
                      </a:pPr>
                      <a:r>
                        <a:rPr lang="en-US" sz="1200">
                          <a:effectLst/>
                        </a:rPr>
                        <a:t>Low Volatility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82</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76520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3886200"/>
          </a:xfrm>
        </p:spPr>
        <p:txBody>
          <a:bodyPr/>
          <a:lstStyle/>
          <a:p>
            <a:pPr algn="ctr">
              <a:lnSpc>
                <a:spcPct val="150000"/>
              </a:lnSpc>
            </a:pPr>
            <a:r>
              <a:rPr lang="en-US" sz="1600" dirty="0"/>
              <a:t>Concentration Thresholds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Concentration Threshold Currency Risk Group</a:t>
            </a:r>
            <a:r>
              <a:rPr lang="en-US" dirty="0"/>
              <a:t>:</a:t>
            </a:r>
            <a:r>
              <a:rPr lang="en-US" b="0" dirty="0">
                <a:latin typeface="+mn-lt"/>
              </a:rPr>
              <a:t> The Currency Risk Groups used in establishing concentration thresholds for Interest Rate Risk are as follows:</a:t>
            </a:r>
          </a:p>
          <a:p>
            <a:pPr lvl="2">
              <a:lnSpc>
                <a:spcPct val="150000"/>
              </a:lnSpc>
              <a:buFont typeface="Wingdings" panose="05000000000000000000" pitchFamily="2" charset="2"/>
              <a:buChar char="q"/>
            </a:pPr>
            <a:r>
              <a:rPr lang="en-US" dirty="0"/>
              <a:t>High Volatility =&gt; All other currencies</a:t>
            </a:r>
          </a:p>
          <a:p>
            <a:pPr lvl="2">
              <a:lnSpc>
                <a:spcPct val="150000"/>
              </a:lnSpc>
              <a:buFont typeface="Wingdings" panose="05000000000000000000" pitchFamily="2" charset="2"/>
              <a:buChar char="q"/>
            </a:pPr>
            <a:r>
              <a:rPr lang="en-US" dirty="0"/>
              <a:t>Regular Volatility, Well Traded =&gt; USD, EUR, GBP</a:t>
            </a:r>
          </a:p>
          <a:p>
            <a:pPr lvl="2">
              <a:lnSpc>
                <a:spcPct val="150000"/>
              </a:lnSpc>
              <a:buFont typeface="Wingdings" panose="05000000000000000000" pitchFamily="2" charset="2"/>
              <a:buChar char="q"/>
            </a:pPr>
            <a:r>
              <a:rPr lang="en-US" dirty="0"/>
              <a:t>Regular Volatility, Less Well Traded =&gt; AUD, CAD&lt; CHF, DKK, HKD, KRW, NOK, NZD, SEK, SGD, TWD</a:t>
            </a:r>
          </a:p>
          <a:p>
            <a:pPr lvl="2">
              <a:lnSpc>
                <a:spcPct val="150000"/>
              </a:lnSpc>
              <a:buFont typeface="Wingdings" panose="05000000000000000000" pitchFamily="2" charset="2"/>
              <a:buChar char="q"/>
            </a:pPr>
            <a:r>
              <a:rPr lang="en-US" dirty="0"/>
              <a:t>Low Volatility =&gt; JPY</a:t>
            </a:r>
          </a:p>
          <a:p>
            <a:pPr marL="285750" indent="-285750">
              <a:lnSpc>
                <a:spcPct val="150000"/>
              </a:lnSpc>
              <a:buFont typeface="Wingdings" panose="05000000000000000000" pitchFamily="2" charset="2"/>
              <a:buChar char="v"/>
            </a:pPr>
            <a:r>
              <a:rPr lang="en-US" u="sng" dirty="0"/>
              <a:t>Credit Spread Risk – Delta Concentration Thresholds</a:t>
            </a:r>
            <a:r>
              <a:rPr lang="en-US" dirty="0"/>
              <a:t>:</a:t>
            </a:r>
            <a:r>
              <a:rPr lang="en-US" b="0" dirty="0">
                <a:latin typeface="+mn-lt"/>
              </a:rPr>
              <a:t> The delta concentration thresholds for credit spread risk are given by credit spread risk are given by the Credit Risk Group and Bucket.</a:t>
            </a:r>
          </a:p>
        </p:txBody>
      </p:sp>
    </p:spTree>
    <p:extLst>
      <p:ext uri="{BB962C8B-B14F-4D97-AF65-F5344CB8AC3E}">
        <p14:creationId xmlns:p14="http://schemas.microsoft.com/office/powerpoint/2010/main" val="285588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609600"/>
          </a:xfrm>
        </p:spPr>
        <p:txBody>
          <a:bodyPr/>
          <a:lstStyle/>
          <a:p>
            <a:pPr algn="ctr">
              <a:lnSpc>
                <a:spcPct val="150000"/>
              </a:lnSpc>
            </a:pPr>
            <a:r>
              <a:rPr lang="en-US" sz="1600" dirty="0"/>
              <a:t>Concentration Thresholds - 3</a:t>
            </a:r>
          </a:p>
          <a:p>
            <a:pPr>
              <a:lnSpc>
                <a:spcPct val="150000"/>
              </a:lnSpc>
            </a:pPr>
            <a:endParaRPr lang="en-US" b="0" dirty="0"/>
          </a:p>
        </p:txBody>
      </p:sp>
      <p:graphicFrame>
        <p:nvGraphicFramePr>
          <p:cNvPr id="2" name="Table 1"/>
          <p:cNvGraphicFramePr>
            <a:graphicFrameLocks noGrp="1"/>
          </p:cNvGraphicFramePr>
          <p:nvPr>
            <p:extLst>
              <p:ext uri="{D42A27DB-BD31-4B8C-83A1-F6EECF244321}">
                <p14:modId xmlns:p14="http://schemas.microsoft.com/office/powerpoint/2010/main" val="3166110977"/>
              </p:ext>
            </p:extLst>
          </p:nvPr>
        </p:nvGraphicFramePr>
        <p:xfrm>
          <a:off x="381000" y="1752600"/>
          <a:ext cx="8382000" cy="4800600"/>
        </p:xfrm>
        <a:graphic>
          <a:graphicData uri="http://schemas.openxmlformats.org/drawingml/2006/table">
            <a:tbl>
              <a:tblPr firstRow="1" firstCol="1" bandRow="1">
                <a:tableStyleId>{5C22544A-7EE6-4342-B048-85BDC9FD1C3A}</a:tableStyleId>
              </a:tblPr>
              <a:tblGrid>
                <a:gridCol w="1276207">
                  <a:extLst>
                    <a:ext uri="{9D8B030D-6E8A-4147-A177-3AD203B41FA5}">
                      <a16:colId xmlns:a16="http://schemas.microsoft.com/office/drawing/2014/main" val="20000"/>
                    </a:ext>
                  </a:extLst>
                </a:gridCol>
                <a:gridCol w="3229906">
                  <a:extLst>
                    <a:ext uri="{9D8B030D-6E8A-4147-A177-3AD203B41FA5}">
                      <a16:colId xmlns:a16="http://schemas.microsoft.com/office/drawing/2014/main" val="20001"/>
                    </a:ext>
                  </a:extLst>
                </a:gridCol>
                <a:gridCol w="3875887">
                  <a:extLst>
                    <a:ext uri="{9D8B030D-6E8A-4147-A177-3AD203B41FA5}">
                      <a16:colId xmlns:a16="http://schemas.microsoft.com/office/drawing/2014/main" val="20002"/>
                    </a:ext>
                  </a:extLst>
                </a:gridCol>
              </a:tblGrid>
              <a:tr h="826622">
                <a:tc>
                  <a:txBody>
                    <a:bodyPr/>
                    <a:lstStyle/>
                    <a:p>
                      <a:pPr marL="0" marR="0" algn="ctr">
                        <a:lnSpc>
                          <a:spcPct val="150000"/>
                        </a:lnSpc>
                        <a:spcBef>
                          <a:spcPts val="0"/>
                        </a:spcBef>
                        <a:spcAft>
                          <a:spcPts val="1000"/>
                        </a:spcAft>
                      </a:pPr>
                      <a:r>
                        <a:rPr lang="en-US" sz="1200">
                          <a:effectLst/>
                        </a:rPr>
                        <a:t>Bucket (s)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Credit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86789">
                <a:tc gridSpan="3">
                  <a:txBody>
                    <a:bodyPr/>
                    <a:lstStyle/>
                    <a:p>
                      <a:pPr marL="0" marR="0" algn="ctr">
                        <a:lnSpc>
                          <a:spcPct val="150000"/>
                        </a:lnSpc>
                        <a:spcBef>
                          <a:spcPts val="0"/>
                        </a:spcBef>
                        <a:spcAft>
                          <a:spcPts val="1000"/>
                        </a:spcAft>
                      </a:pPr>
                      <a:r>
                        <a:rPr lang="en-US" sz="1200">
                          <a:effectLst/>
                        </a:rPr>
                        <a:t>Qualifying</a:t>
                      </a:r>
                      <a:endParaRPr lang="en-US" sz="120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826622">
                <a:tc>
                  <a:txBody>
                    <a:bodyPr/>
                    <a:lstStyle/>
                    <a:p>
                      <a:pPr marL="0" marR="0" algn="ctr">
                        <a:lnSpc>
                          <a:spcPct val="150000"/>
                        </a:lnSpc>
                        <a:spcBef>
                          <a:spcPts val="0"/>
                        </a:spcBef>
                        <a:spcAft>
                          <a:spcPts val="1000"/>
                        </a:spcAft>
                      </a:pPr>
                      <a:r>
                        <a:rPr lang="en-US" sz="1200">
                          <a:effectLst/>
                        </a:rPr>
                        <a:t>1, 7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Sovereigns including Central Banks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0.95</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86789">
                <a:tc>
                  <a:txBody>
                    <a:bodyPr/>
                    <a:lstStyle/>
                    <a:p>
                      <a:pPr marL="0" marR="0" algn="ctr">
                        <a:lnSpc>
                          <a:spcPct val="150000"/>
                        </a:lnSpc>
                        <a:spcBef>
                          <a:spcPts val="0"/>
                        </a:spcBef>
                        <a:spcAft>
                          <a:spcPts val="1000"/>
                        </a:spcAft>
                      </a:pPr>
                      <a:r>
                        <a:rPr lang="en-US" sz="1200">
                          <a:effectLst/>
                        </a:rPr>
                        <a:t>2-6, 8-12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Corporate Entities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86789">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Non-Classified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0.29</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386789">
                <a:tc gridSpan="3">
                  <a:txBody>
                    <a:bodyPr/>
                    <a:lstStyle/>
                    <a:p>
                      <a:pPr marL="0" marR="0" algn="ctr">
                        <a:lnSpc>
                          <a:spcPct val="150000"/>
                        </a:lnSpc>
                        <a:spcBef>
                          <a:spcPts val="0"/>
                        </a:spcBef>
                        <a:spcAft>
                          <a:spcPts val="1000"/>
                        </a:spcAft>
                      </a:pPr>
                      <a:r>
                        <a:rPr lang="en-US" sz="1200">
                          <a:effectLst/>
                        </a:rPr>
                        <a:t>Non-Qualifying</a:t>
                      </a:r>
                      <a:endParaRPr lang="en-US" sz="120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86789">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IG (RMBS and CMBS)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826622">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HY/non-rated (RMBS and CMBS)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386789">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Not Classified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0.50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763665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763000" cy="1524000"/>
          </a:xfrm>
        </p:spPr>
        <p:txBody>
          <a:bodyPr/>
          <a:lstStyle/>
          <a:p>
            <a:pPr algn="ctr">
              <a:lnSpc>
                <a:spcPct val="150000"/>
              </a:lnSpc>
            </a:pPr>
            <a:r>
              <a:rPr lang="en-US" sz="1600" dirty="0"/>
              <a:t>Concentration Thresholds - 4</a:t>
            </a:r>
          </a:p>
          <a:p>
            <a:pPr>
              <a:lnSpc>
                <a:spcPct val="150000"/>
              </a:lnSpc>
            </a:pPr>
            <a:endParaRPr lang="en-US" b="0" dirty="0"/>
          </a:p>
          <a:p>
            <a:pPr marL="285750" indent="-285750">
              <a:lnSpc>
                <a:spcPct val="150000"/>
              </a:lnSpc>
              <a:buFont typeface="Wingdings" panose="05000000000000000000" pitchFamily="2" charset="2"/>
              <a:buChar char="v"/>
            </a:pPr>
            <a:r>
              <a:rPr lang="en-US" u="sng" dirty="0"/>
              <a:t>Equity Risk – Delta Concentration Thresholds</a:t>
            </a:r>
            <a:r>
              <a:rPr lang="en-US" dirty="0"/>
              <a:t>:</a:t>
            </a:r>
            <a:r>
              <a:rPr lang="en-US" b="0" dirty="0">
                <a:latin typeface="+mn-lt"/>
              </a:rPr>
              <a:t> The delta concentration thresholds for equity risk are given by bucket.</a:t>
            </a:r>
          </a:p>
        </p:txBody>
      </p:sp>
      <p:graphicFrame>
        <p:nvGraphicFramePr>
          <p:cNvPr id="3" name="Table 2"/>
          <p:cNvGraphicFramePr>
            <a:graphicFrameLocks noGrp="1"/>
          </p:cNvGraphicFramePr>
          <p:nvPr>
            <p:extLst>
              <p:ext uri="{D42A27DB-BD31-4B8C-83A1-F6EECF244321}">
                <p14:modId xmlns:p14="http://schemas.microsoft.com/office/powerpoint/2010/main" val="867107715"/>
              </p:ext>
            </p:extLst>
          </p:nvPr>
        </p:nvGraphicFramePr>
        <p:xfrm>
          <a:off x="914400" y="2590800"/>
          <a:ext cx="7162801" cy="3657599"/>
        </p:xfrm>
        <a:graphic>
          <a:graphicData uri="http://schemas.openxmlformats.org/drawingml/2006/table">
            <a:tbl>
              <a:tblPr firstRow="1" firstCol="1" bandRow="1">
                <a:tableStyleId>{5C22544A-7EE6-4342-B048-85BDC9FD1C3A}</a:tableStyleId>
              </a:tblPr>
              <a:tblGrid>
                <a:gridCol w="1090577">
                  <a:extLst>
                    <a:ext uri="{9D8B030D-6E8A-4147-A177-3AD203B41FA5}">
                      <a16:colId xmlns:a16="http://schemas.microsoft.com/office/drawing/2014/main" val="20000"/>
                    </a:ext>
                  </a:extLst>
                </a:gridCol>
                <a:gridCol w="2760102">
                  <a:extLst>
                    <a:ext uri="{9D8B030D-6E8A-4147-A177-3AD203B41FA5}">
                      <a16:colId xmlns:a16="http://schemas.microsoft.com/office/drawing/2014/main" val="20001"/>
                    </a:ext>
                  </a:extLst>
                </a:gridCol>
                <a:gridCol w="3312122">
                  <a:extLst>
                    <a:ext uri="{9D8B030D-6E8A-4147-A177-3AD203B41FA5}">
                      <a16:colId xmlns:a16="http://schemas.microsoft.com/office/drawing/2014/main" val="20002"/>
                    </a:ext>
                  </a:extLst>
                </a:gridCol>
              </a:tblGrid>
              <a:tr h="842847">
                <a:tc>
                  <a:txBody>
                    <a:bodyPr/>
                    <a:lstStyle/>
                    <a:p>
                      <a:pPr marL="0" marR="0" algn="ctr">
                        <a:lnSpc>
                          <a:spcPct val="150000"/>
                        </a:lnSpc>
                        <a:spcBef>
                          <a:spcPts val="0"/>
                        </a:spcBef>
                        <a:spcAft>
                          <a:spcPts val="1000"/>
                        </a:spcAft>
                      </a:pPr>
                      <a:r>
                        <a:rPr lang="en-US" sz="1200">
                          <a:effectLst/>
                        </a:rPr>
                        <a:t>Bucket (s)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Equity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94381">
                <a:tc>
                  <a:txBody>
                    <a:bodyPr/>
                    <a:lstStyle/>
                    <a:p>
                      <a:pPr marL="0" marR="0" algn="ctr">
                        <a:lnSpc>
                          <a:spcPct val="150000"/>
                        </a:lnSpc>
                        <a:spcBef>
                          <a:spcPts val="0"/>
                        </a:spcBef>
                        <a:spcAft>
                          <a:spcPts val="1000"/>
                        </a:spcAft>
                      </a:pPr>
                      <a:r>
                        <a:rPr lang="en-US" sz="1200">
                          <a:effectLst/>
                        </a:rPr>
                        <a:t>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Emerging Markets – Large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94381">
                <a:tc>
                  <a:txBody>
                    <a:bodyPr/>
                    <a:lstStyle/>
                    <a:p>
                      <a:pPr marL="0" marR="0" algn="ctr">
                        <a:lnSpc>
                          <a:spcPct val="150000"/>
                        </a:lnSpc>
                        <a:spcBef>
                          <a:spcPts val="0"/>
                        </a:spcBef>
                        <a:spcAft>
                          <a:spcPts val="1000"/>
                        </a:spcAft>
                      </a:pPr>
                      <a:r>
                        <a:rPr lang="en-US" sz="1200">
                          <a:effectLst/>
                        </a:rPr>
                        <a:t>5-8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Developed Markets – Large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94381">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Emerging Markets – Small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94381">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Developed Markets – Small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2.3</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842847">
                <a:tc>
                  <a:txBody>
                    <a:bodyPr/>
                    <a:lstStyle/>
                    <a:p>
                      <a:pPr marL="0" marR="0" algn="ctr">
                        <a:lnSpc>
                          <a:spcPct val="150000"/>
                        </a:lnSpc>
                        <a:spcBef>
                          <a:spcPts val="0"/>
                        </a:spcBef>
                        <a:spcAft>
                          <a:spcPts val="1000"/>
                        </a:spcAft>
                      </a:pPr>
                      <a:r>
                        <a:rPr lang="en-US" sz="1200">
                          <a:effectLst/>
                        </a:rPr>
                        <a:t>11-12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Indexes, Funds, ETF’s, and Volatility Indexes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900.0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394381">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Not Classified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0.6</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3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Treatment of Cross Currency Swaps</a:t>
            </a:r>
            <a:r>
              <a:rPr lang="en-US" dirty="0"/>
              <a:t>:</a:t>
            </a:r>
            <a:r>
              <a:rPr lang="en-US" b="0" dirty="0">
                <a:latin typeface="+mn-lt"/>
              </a:rPr>
              <a:t> For cross-currency swap products whose notional exchange is eligible for exclusion from the margin calculation, the interest-rate risk factors also include a flat cross-currency basis swap for each currency.</a:t>
            </a:r>
          </a:p>
          <a:p>
            <a:pPr marL="530225" lvl="1" indent="-285750">
              <a:lnSpc>
                <a:spcPct val="150000"/>
              </a:lnSpc>
              <a:buFont typeface="Wingdings" panose="05000000000000000000" pitchFamily="2" charset="2"/>
              <a:buChar char="q"/>
            </a:pPr>
            <a:r>
              <a:rPr lang="en-US" b="0" dirty="0">
                <a:latin typeface="+mn-lt"/>
              </a:rPr>
              <a:t>Cross-currency basis swap spreads should be quoted as a spread to the non-USD LIBOR versus a flat US LIBOR leg.</a:t>
            </a:r>
          </a:p>
          <a:p>
            <a:pPr marL="530225" lvl="1" indent="-285750">
              <a:lnSpc>
                <a:spcPct val="150000"/>
              </a:lnSpc>
              <a:buFont typeface="Wingdings" panose="05000000000000000000" pitchFamily="2" charset="2"/>
              <a:buChar char="q"/>
            </a:pPr>
            <a:r>
              <a:rPr lang="en-US" b="0" dirty="0">
                <a:latin typeface="+mn-lt"/>
              </a:rPr>
              <a:t>All sensitivities to the basis swap spreads for the same currency are fully offset.</a:t>
            </a:r>
          </a:p>
          <a:p>
            <a:pPr marL="285750" lvl="0" indent="-285750">
              <a:lnSpc>
                <a:spcPct val="150000"/>
              </a:lnSpc>
              <a:buFont typeface="Wingdings" panose="05000000000000000000" pitchFamily="2" charset="2"/>
              <a:buChar char="v"/>
            </a:pPr>
            <a:r>
              <a:rPr lang="en-US" u="sng" dirty="0"/>
              <a:t>The Credit Qualifying Risk Factors</a:t>
            </a:r>
            <a:r>
              <a:rPr lang="en-US" dirty="0"/>
              <a:t>:</a:t>
            </a:r>
            <a:r>
              <a:rPr lang="en-US" b="0" dirty="0"/>
              <a:t> </a:t>
            </a:r>
            <a:r>
              <a:rPr lang="en-US" b="0" dirty="0">
                <a:latin typeface="+mn-lt"/>
              </a:rPr>
              <a:t>The Credit Qualifying Risk Factors are the five credit spreads for each issuer/seniority pair, separated by the payment currency, at each of the following vertexes: 1Y, 2Y, 3Y, 5Y, and 10Y.</a:t>
            </a:r>
          </a:p>
          <a:p>
            <a:pPr marL="285750" lvl="0" indent="-285750">
              <a:lnSpc>
                <a:spcPct val="150000"/>
              </a:lnSpc>
              <a:buFont typeface="Wingdings" panose="05000000000000000000" pitchFamily="2" charset="2"/>
              <a:buChar char="v"/>
            </a:pPr>
            <a:r>
              <a:rPr lang="en-US" u="sng" dirty="0"/>
              <a:t>Multiple Credit Curves Per Issuer</a:t>
            </a:r>
            <a:r>
              <a:rPr lang="en-US" dirty="0"/>
              <a:t>:</a:t>
            </a:r>
            <a:r>
              <a:rPr lang="en-US" b="0" dirty="0">
                <a:latin typeface="+mn-lt"/>
              </a:rPr>
              <a:t> For a given issuer/seniority, if there is more than one relevant credit spread curve, then the credit spread risk at each vertex should be net sum of risk at that vertex over all the credit spread curves of that issuer/seniority, which may differ by documentation – such as the seniority clause – but not by currency.</a:t>
            </a:r>
          </a:p>
          <a:p>
            <a:pPr marL="530225" lvl="1" indent="-285750">
              <a:lnSpc>
                <a:spcPct val="150000"/>
              </a:lnSpc>
              <a:buFont typeface="Wingdings" panose="05000000000000000000" pitchFamily="2" charset="2"/>
              <a:buChar char="q"/>
            </a:pPr>
            <a:r>
              <a:rPr lang="en-US" b="0" dirty="0">
                <a:latin typeface="+mn-lt"/>
              </a:rPr>
              <a:t>Note that delta and vega sensitivities arising from different payment currencies – such as Quanto CDS – are considered different risk factors to the same issuer/seniority from each other.</a:t>
            </a:r>
          </a:p>
        </p:txBody>
      </p:sp>
    </p:spTree>
    <p:extLst>
      <p:ext uri="{BB962C8B-B14F-4D97-AF65-F5344CB8AC3E}">
        <p14:creationId xmlns:p14="http://schemas.microsoft.com/office/powerpoint/2010/main" val="1059878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763000" cy="1524000"/>
          </a:xfrm>
        </p:spPr>
        <p:txBody>
          <a:bodyPr/>
          <a:lstStyle/>
          <a:p>
            <a:pPr algn="ctr">
              <a:lnSpc>
                <a:spcPct val="150000"/>
              </a:lnSpc>
            </a:pPr>
            <a:r>
              <a:rPr lang="en-US" sz="1600" dirty="0"/>
              <a:t>Concentration Thresholds - 5</a:t>
            </a:r>
          </a:p>
          <a:p>
            <a:pPr>
              <a:lnSpc>
                <a:spcPct val="150000"/>
              </a:lnSpc>
            </a:pPr>
            <a:endParaRPr lang="en-US" b="0" dirty="0"/>
          </a:p>
          <a:p>
            <a:pPr marL="285750" indent="-285750">
              <a:lnSpc>
                <a:spcPct val="150000"/>
              </a:lnSpc>
              <a:buFont typeface="Wingdings" panose="05000000000000000000" pitchFamily="2" charset="2"/>
              <a:buChar char="v"/>
            </a:pPr>
            <a:r>
              <a:rPr lang="en-US" u="sng" dirty="0"/>
              <a:t>Commodity Risk – Delta Concentration Thresholds</a:t>
            </a:r>
            <a:r>
              <a:rPr lang="en-US" dirty="0"/>
              <a:t>:</a:t>
            </a:r>
            <a:r>
              <a:rPr lang="en-US" b="0" dirty="0">
                <a:latin typeface="+mn-lt"/>
              </a:rPr>
              <a:t> The delta concentration thresholds for commodity risk are given by.</a:t>
            </a:r>
          </a:p>
        </p:txBody>
      </p:sp>
      <p:graphicFrame>
        <p:nvGraphicFramePr>
          <p:cNvPr id="2" name="Table 1"/>
          <p:cNvGraphicFramePr>
            <a:graphicFrameLocks noGrp="1"/>
          </p:cNvGraphicFramePr>
          <p:nvPr>
            <p:extLst>
              <p:ext uri="{D42A27DB-BD31-4B8C-83A1-F6EECF244321}">
                <p14:modId xmlns:p14="http://schemas.microsoft.com/office/powerpoint/2010/main" val="4166955372"/>
              </p:ext>
            </p:extLst>
          </p:nvPr>
        </p:nvGraphicFramePr>
        <p:xfrm>
          <a:off x="1143000" y="2514600"/>
          <a:ext cx="6705600" cy="3962398"/>
        </p:xfrm>
        <a:graphic>
          <a:graphicData uri="http://schemas.openxmlformats.org/drawingml/2006/table">
            <a:tbl>
              <a:tblPr firstRow="1" firstCol="1" bandRow="1">
                <a:tableStyleId>{5C22544A-7EE6-4342-B048-85BDC9FD1C3A}</a:tableStyleId>
              </a:tblPr>
              <a:tblGrid>
                <a:gridCol w="1020965">
                  <a:extLst>
                    <a:ext uri="{9D8B030D-6E8A-4147-A177-3AD203B41FA5}">
                      <a16:colId xmlns:a16="http://schemas.microsoft.com/office/drawing/2014/main" val="20000"/>
                    </a:ext>
                  </a:extLst>
                </a:gridCol>
                <a:gridCol w="2583925">
                  <a:extLst>
                    <a:ext uri="{9D8B030D-6E8A-4147-A177-3AD203B41FA5}">
                      <a16:colId xmlns:a16="http://schemas.microsoft.com/office/drawing/2014/main" val="20001"/>
                    </a:ext>
                  </a:extLst>
                </a:gridCol>
                <a:gridCol w="3100710">
                  <a:extLst>
                    <a:ext uri="{9D8B030D-6E8A-4147-A177-3AD203B41FA5}">
                      <a16:colId xmlns:a16="http://schemas.microsoft.com/office/drawing/2014/main" val="20002"/>
                    </a:ext>
                  </a:extLst>
                </a:gridCol>
              </a:tblGrid>
              <a:tr h="644600">
                <a:tc>
                  <a:txBody>
                    <a:bodyPr/>
                    <a:lstStyle/>
                    <a:p>
                      <a:pPr marL="0" marR="0" algn="ctr">
                        <a:lnSpc>
                          <a:spcPct val="150000"/>
                        </a:lnSpc>
                        <a:spcBef>
                          <a:spcPts val="0"/>
                        </a:spcBef>
                        <a:spcAft>
                          <a:spcPts val="1000"/>
                        </a:spcAft>
                      </a:pPr>
                      <a:r>
                        <a:rPr lang="en-US" sz="1200">
                          <a:effectLst/>
                        </a:rPr>
                        <a:t>Bucket (s)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Commodity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01618">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1,400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01618">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Crude Oil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01618">
                <a:tc>
                  <a:txBody>
                    <a:bodyPr/>
                    <a:lstStyle/>
                    <a:p>
                      <a:pPr marL="0" marR="0" algn="ctr">
                        <a:lnSpc>
                          <a:spcPct val="150000"/>
                        </a:lnSpc>
                        <a:spcBef>
                          <a:spcPts val="0"/>
                        </a:spcBef>
                        <a:spcAft>
                          <a:spcPts val="1000"/>
                        </a:spcAft>
                      </a:pPr>
                      <a:r>
                        <a:rPr lang="en-US" sz="1200">
                          <a:effectLst/>
                        </a:rPr>
                        <a:t>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Oil Fractions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3,500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01618">
                <a:tc>
                  <a:txBody>
                    <a:bodyPr/>
                    <a:lstStyle/>
                    <a:p>
                      <a:pPr marL="0" marR="0" algn="ctr">
                        <a:lnSpc>
                          <a:spcPct val="150000"/>
                        </a:lnSpc>
                        <a:spcBef>
                          <a:spcPts val="0"/>
                        </a:spcBef>
                        <a:spcAft>
                          <a:spcPts val="1000"/>
                        </a:spcAft>
                      </a:pPr>
                      <a:r>
                        <a:rPr lang="en-US" sz="1200">
                          <a:effectLst/>
                        </a:rPr>
                        <a:t>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Natural Gas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6,400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301618">
                <a:tc>
                  <a:txBody>
                    <a:bodyPr/>
                    <a:lstStyle/>
                    <a:p>
                      <a:pPr marL="0" marR="0" algn="ctr">
                        <a:lnSpc>
                          <a:spcPct val="150000"/>
                        </a:lnSpc>
                        <a:spcBef>
                          <a:spcPts val="0"/>
                        </a:spcBef>
                        <a:spcAft>
                          <a:spcPts val="1000"/>
                        </a:spcAft>
                      </a:pPr>
                      <a:r>
                        <a:rPr lang="en-US" sz="1200">
                          <a:effectLst/>
                        </a:rPr>
                        <a:t>8-9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Power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2,500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301618">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Freight – Dry or Wet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301618">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Base Metals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2,900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301618">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Precious Metals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7,600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301618">
                <a:tc>
                  <a:txBody>
                    <a:bodyPr/>
                    <a:lstStyle/>
                    <a:p>
                      <a:pPr marL="0" marR="0" algn="ctr">
                        <a:lnSpc>
                          <a:spcPct val="150000"/>
                        </a:lnSpc>
                        <a:spcBef>
                          <a:spcPts val="0"/>
                        </a:spcBef>
                        <a:spcAft>
                          <a:spcPts val="1000"/>
                        </a:spcAft>
                      </a:pPr>
                      <a:r>
                        <a:rPr lang="en-US" sz="1200">
                          <a:effectLst/>
                        </a:rPr>
                        <a:t>13-15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Agricultural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3,900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301618">
                <a:tc>
                  <a:txBody>
                    <a:bodyPr/>
                    <a:lstStyle/>
                    <a:p>
                      <a:pPr marL="0" marR="0" algn="ctr">
                        <a:lnSpc>
                          <a:spcPct val="150000"/>
                        </a:lnSpc>
                        <a:spcBef>
                          <a:spcPts val="0"/>
                        </a:spcBef>
                        <a:spcAft>
                          <a:spcPts val="1000"/>
                        </a:spcAft>
                      </a:pPr>
                      <a:r>
                        <a:rPr lang="en-US" sz="1200">
                          <a:effectLst/>
                        </a:rPr>
                        <a:t>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Other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301618">
                <a:tc>
                  <a:txBody>
                    <a:bodyPr/>
                    <a:lstStyle/>
                    <a:p>
                      <a:pPr marL="0" marR="0" algn="ctr">
                        <a:lnSpc>
                          <a:spcPct val="150000"/>
                        </a:lnSpc>
                        <a:spcBef>
                          <a:spcPts val="0"/>
                        </a:spcBef>
                        <a:spcAft>
                          <a:spcPts val="1000"/>
                        </a:spcAft>
                      </a:pPr>
                      <a:r>
                        <a:rPr lang="en-US" sz="1200">
                          <a:effectLst/>
                        </a:rPr>
                        <a:t>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Indexes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12,000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41383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86800" cy="2971800"/>
          </a:xfrm>
        </p:spPr>
        <p:txBody>
          <a:bodyPr/>
          <a:lstStyle/>
          <a:p>
            <a:pPr algn="ctr">
              <a:lnSpc>
                <a:spcPct val="150000"/>
              </a:lnSpc>
            </a:pPr>
            <a:r>
              <a:rPr lang="en-US" sz="1600" dirty="0"/>
              <a:t>Concentration Thresholds - 6</a:t>
            </a:r>
          </a:p>
          <a:p>
            <a:pPr>
              <a:lnSpc>
                <a:spcPct val="150000"/>
              </a:lnSpc>
            </a:pPr>
            <a:endParaRPr lang="en-US" b="0" dirty="0"/>
          </a:p>
          <a:p>
            <a:pPr marL="285750" indent="-285750">
              <a:lnSpc>
                <a:spcPct val="150000"/>
              </a:lnSpc>
              <a:buFont typeface="Wingdings" panose="05000000000000000000" pitchFamily="2" charset="2"/>
              <a:buChar char="v"/>
            </a:pPr>
            <a:r>
              <a:rPr lang="en-US" u="sng" dirty="0"/>
              <a:t>FX Risk – Delta Concentration Thresholds</a:t>
            </a:r>
            <a:r>
              <a:rPr lang="en-US" dirty="0"/>
              <a:t>:</a:t>
            </a:r>
            <a:r>
              <a:rPr lang="en-US" b="0" dirty="0">
                <a:latin typeface="+mn-lt"/>
              </a:rPr>
              <a:t> The delta concentration thresholds for FX risk are given by the FX Risk Group below.</a:t>
            </a:r>
          </a:p>
          <a:p>
            <a:pPr marL="285750" lvl="0" indent="-285750">
              <a:lnSpc>
                <a:spcPct val="150000"/>
              </a:lnSpc>
              <a:buFont typeface="Wingdings" panose="05000000000000000000" pitchFamily="2" charset="2"/>
              <a:buChar char="v"/>
            </a:pPr>
            <a:r>
              <a:rPr lang="en-US" u="sng" dirty="0"/>
              <a:t>FX Risk Concentration Threshold Classifications</a:t>
            </a:r>
            <a:r>
              <a:rPr lang="en-US" dirty="0"/>
              <a:t>:</a:t>
            </a:r>
            <a:r>
              <a:rPr lang="en-US" b="0" dirty="0"/>
              <a:t> Currencies were placed in three categories as those for delta risk weights, constituted as follows:</a:t>
            </a:r>
          </a:p>
          <a:p>
            <a:pPr lvl="2">
              <a:lnSpc>
                <a:spcPct val="150000"/>
              </a:lnSpc>
              <a:buFont typeface="Wingdings" panose="05000000000000000000" pitchFamily="2" charset="2"/>
              <a:buChar char="q"/>
            </a:pPr>
            <a:r>
              <a:rPr lang="en-US" dirty="0"/>
              <a:t>Category 1 =&gt; Significantly Material – USD, EUR, JPY, GBP, CAD, AUD, CHF</a:t>
            </a:r>
          </a:p>
          <a:p>
            <a:pPr lvl="2">
              <a:lnSpc>
                <a:spcPct val="150000"/>
              </a:lnSpc>
              <a:buFont typeface="Wingdings" panose="05000000000000000000" pitchFamily="2" charset="2"/>
              <a:buChar char="q"/>
            </a:pPr>
            <a:r>
              <a:rPr lang="en-US" dirty="0"/>
              <a:t>Category 2 =&gt; Frequently Traded – BRL, CNY, HKD, INR, KRW, MXN, NOK, NZD, RUB, SEK, SGD, TRY, ZAR</a:t>
            </a:r>
          </a:p>
          <a:p>
            <a:pPr lvl="2">
              <a:lnSpc>
                <a:spcPct val="150000"/>
              </a:lnSpc>
              <a:buFont typeface="Wingdings" panose="05000000000000000000" pitchFamily="2" charset="2"/>
              <a:buChar char="q"/>
            </a:pPr>
            <a:r>
              <a:rPr lang="en-US" dirty="0"/>
              <a:t>Category 3 =&gt; Others – All other currencies</a:t>
            </a:r>
          </a:p>
          <a:p>
            <a:pPr>
              <a:lnSpc>
                <a:spcPct val="150000"/>
              </a:lnSpc>
            </a:pPr>
            <a:endParaRPr lang="en-US" b="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3349411495"/>
              </p:ext>
            </p:extLst>
          </p:nvPr>
        </p:nvGraphicFramePr>
        <p:xfrm>
          <a:off x="609600" y="4267200"/>
          <a:ext cx="7924800" cy="2286000"/>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71500">
                <a:tc>
                  <a:txBody>
                    <a:bodyPr/>
                    <a:lstStyle/>
                    <a:p>
                      <a:pPr marL="0" marR="0" algn="ctr">
                        <a:lnSpc>
                          <a:spcPct val="150000"/>
                        </a:lnSpc>
                        <a:spcBef>
                          <a:spcPts val="0"/>
                        </a:spcBef>
                        <a:spcAft>
                          <a:spcPts val="1000"/>
                        </a:spcAft>
                      </a:pPr>
                      <a:r>
                        <a:rPr lang="en-US" sz="1200">
                          <a:effectLst/>
                        </a:rPr>
                        <a:t>FX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571500">
                <a:tc>
                  <a:txBody>
                    <a:bodyPr/>
                    <a:lstStyle/>
                    <a:p>
                      <a:pPr marL="0" marR="0" algn="ctr">
                        <a:lnSpc>
                          <a:spcPct val="150000"/>
                        </a:lnSpc>
                        <a:spcBef>
                          <a:spcPts val="0"/>
                        </a:spcBef>
                        <a:spcAft>
                          <a:spcPts val="1000"/>
                        </a:spcAft>
                      </a:pPr>
                      <a:r>
                        <a:rPr lang="en-US" sz="1200">
                          <a:effectLst/>
                        </a:rPr>
                        <a:t>Category 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8,400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571500">
                <a:tc>
                  <a:txBody>
                    <a:bodyPr/>
                    <a:lstStyle/>
                    <a:p>
                      <a:pPr marL="0" marR="0" algn="ctr">
                        <a:lnSpc>
                          <a:spcPct val="150000"/>
                        </a:lnSpc>
                        <a:spcBef>
                          <a:spcPts val="0"/>
                        </a:spcBef>
                        <a:spcAft>
                          <a:spcPts val="1000"/>
                        </a:spcAft>
                      </a:pPr>
                      <a:r>
                        <a:rPr lang="en-US" sz="1200">
                          <a:effectLst/>
                        </a:rPr>
                        <a:t>Category 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1,900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571500">
                <a:tc>
                  <a:txBody>
                    <a:bodyPr/>
                    <a:lstStyle/>
                    <a:p>
                      <a:pPr marL="0" marR="0" algn="ctr">
                        <a:lnSpc>
                          <a:spcPct val="150000"/>
                        </a:lnSpc>
                        <a:spcBef>
                          <a:spcPts val="0"/>
                        </a:spcBef>
                        <a:spcAft>
                          <a:spcPts val="1000"/>
                        </a:spcAft>
                      </a:pPr>
                      <a:r>
                        <a:rPr lang="en-US" sz="1200">
                          <a:effectLst/>
                        </a:rPr>
                        <a:t>Category 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560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4245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2057400"/>
          </a:xfrm>
        </p:spPr>
        <p:txBody>
          <a:bodyPr/>
          <a:lstStyle/>
          <a:p>
            <a:pPr algn="ctr">
              <a:lnSpc>
                <a:spcPct val="150000"/>
              </a:lnSpc>
            </a:pPr>
            <a:r>
              <a:rPr lang="en-US" sz="1600" dirty="0"/>
              <a:t>Concentration Thresholds - 7</a:t>
            </a:r>
          </a:p>
          <a:p>
            <a:pPr>
              <a:lnSpc>
                <a:spcPct val="150000"/>
              </a:lnSpc>
            </a:pPr>
            <a:endParaRPr lang="en-US" b="0" dirty="0"/>
          </a:p>
          <a:p>
            <a:pPr marL="285750" indent="-285750">
              <a:lnSpc>
                <a:spcPct val="150000"/>
              </a:lnSpc>
              <a:buFont typeface="Wingdings" panose="05000000000000000000" pitchFamily="2" charset="2"/>
              <a:buChar char="v"/>
            </a:pPr>
            <a:r>
              <a:rPr lang="en-US" u="sng" dirty="0"/>
              <a:t>Interest Rate Risk - Vega Concentration Thresholds</a:t>
            </a:r>
            <a:r>
              <a:rPr lang="en-US" dirty="0"/>
              <a:t>:</a:t>
            </a:r>
            <a:r>
              <a:rPr lang="en-US" b="0" dirty="0">
                <a:latin typeface="+mn-lt"/>
              </a:rPr>
              <a:t> The Vega Concentration thresholds for Interest Rate Risk are shown below.</a:t>
            </a:r>
          </a:p>
          <a:p>
            <a:pPr marL="530225" lvl="1" indent="-285750">
              <a:lnSpc>
                <a:spcPct val="150000"/>
              </a:lnSpc>
              <a:buFont typeface="Wingdings" panose="05000000000000000000" pitchFamily="2" charset="2"/>
              <a:buChar char="q"/>
            </a:pPr>
            <a:r>
              <a:rPr lang="en-US" b="0" dirty="0">
                <a:latin typeface="+mn-lt"/>
              </a:rPr>
              <a:t>The currency risk groups used in establishing the concentration thresholds correspond to the </a:t>
            </a:r>
            <a:r>
              <a:rPr lang="en-US" b="0" i="1" dirty="0">
                <a:latin typeface="+mn-lt"/>
              </a:rPr>
              <a:t>Concentration Threshold Currency Risk Group</a:t>
            </a:r>
            <a:r>
              <a:rPr lang="en-US" b="0" dirty="0">
                <a:latin typeface="+mn-lt"/>
              </a:rPr>
              <a:t> above.</a:t>
            </a:r>
          </a:p>
        </p:txBody>
      </p:sp>
      <p:graphicFrame>
        <p:nvGraphicFramePr>
          <p:cNvPr id="2" name="Table 1"/>
          <p:cNvGraphicFramePr>
            <a:graphicFrameLocks noGrp="1"/>
          </p:cNvGraphicFramePr>
          <p:nvPr>
            <p:extLst>
              <p:ext uri="{D42A27DB-BD31-4B8C-83A1-F6EECF244321}">
                <p14:modId xmlns:p14="http://schemas.microsoft.com/office/powerpoint/2010/main" val="3787943390"/>
              </p:ext>
            </p:extLst>
          </p:nvPr>
        </p:nvGraphicFramePr>
        <p:xfrm>
          <a:off x="457200" y="3200400"/>
          <a:ext cx="8305800" cy="3200400"/>
        </p:xfrm>
        <a:graphic>
          <a:graphicData uri="http://schemas.openxmlformats.org/drawingml/2006/table">
            <a:tbl>
              <a:tblPr firstRow="1" firstCol="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640080">
                <a:tc>
                  <a:txBody>
                    <a:bodyPr/>
                    <a:lstStyle/>
                    <a:p>
                      <a:pPr marL="0" marR="0" algn="ctr">
                        <a:lnSpc>
                          <a:spcPct val="150000"/>
                        </a:lnSpc>
                        <a:spcBef>
                          <a:spcPts val="0"/>
                        </a:spcBef>
                        <a:spcAft>
                          <a:spcPts val="1000"/>
                        </a:spcAft>
                      </a:pPr>
                      <a:r>
                        <a:rPr lang="en-US" sz="1200">
                          <a:effectLst/>
                        </a:rPr>
                        <a:t>Currency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640080">
                <a:tc>
                  <a:txBody>
                    <a:bodyPr/>
                    <a:lstStyle/>
                    <a:p>
                      <a:pPr marL="0" marR="0" algn="ctr">
                        <a:lnSpc>
                          <a:spcPct val="150000"/>
                        </a:lnSpc>
                        <a:spcBef>
                          <a:spcPts val="0"/>
                        </a:spcBef>
                        <a:spcAft>
                          <a:spcPts val="1000"/>
                        </a:spcAft>
                      </a:pPr>
                      <a:r>
                        <a:rPr lang="en-US" sz="1200">
                          <a:effectLst/>
                        </a:rPr>
                        <a:t>High Volatility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110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640080">
                <a:tc>
                  <a:txBody>
                    <a:bodyPr/>
                    <a:lstStyle/>
                    <a:p>
                      <a:pPr marL="0" marR="0" algn="ctr">
                        <a:lnSpc>
                          <a:spcPct val="150000"/>
                        </a:lnSpc>
                        <a:spcBef>
                          <a:spcPts val="0"/>
                        </a:spcBef>
                        <a:spcAft>
                          <a:spcPts val="1000"/>
                        </a:spcAft>
                      </a:pPr>
                      <a:r>
                        <a:rPr lang="en-US" sz="1200">
                          <a:effectLst/>
                        </a:rPr>
                        <a:t>Regular Volatility, Well Traded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2,700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640080">
                <a:tc>
                  <a:txBody>
                    <a:bodyPr/>
                    <a:lstStyle/>
                    <a:p>
                      <a:pPr marL="0" marR="0" algn="ctr">
                        <a:lnSpc>
                          <a:spcPct val="150000"/>
                        </a:lnSpc>
                        <a:spcBef>
                          <a:spcPts val="0"/>
                        </a:spcBef>
                        <a:spcAft>
                          <a:spcPts val="1000"/>
                        </a:spcAft>
                      </a:pPr>
                      <a:r>
                        <a:rPr lang="en-US" sz="1200">
                          <a:effectLst/>
                        </a:rPr>
                        <a:t>Regular Volatility, less Well Traded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640080">
                <a:tc>
                  <a:txBody>
                    <a:bodyPr/>
                    <a:lstStyle/>
                    <a:p>
                      <a:pPr marL="0" marR="0" algn="ctr">
                        <a:lnSpc>
                          <a:spcPct val="150000"/>
                        </a:lnSpc>
                        <a:spcBef>
                          <a:spcPts val="0"/>
                        </a:spcBef>
                        <a:spcAft>
                          <a:spcPts val="1000"/>
                        </a:spcAft>
                      </a:pPr>
                      <a:r>
                        <a:rPr lang="en-US" sz="1200">
                          <a:effectLst/>
                        </a:rPr>
                        <a:t>Low Volatility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tabLst>
                          <a:tab pos="1951355" algn="l"/>
                        </a:tabLst>
                      </a:pPr>
                      <a:r>
                        <a:rPr lang="en-US" sz="1200" dirty="0">
                          <a:effectLst/>
                        </a:rPr>
                        <a:t>960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65128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1600200"/>
          </a:xfrm>
        </p:spPr>
        <p:txBody>
          <a:bodyPr/>
          <a:lstStyle/>
          <a:p>
            <a:pPr algn="ctr">
              <a:lnSpc>
                <a:spcPct val="150000"/>
              </a:lnSpc>
            </a:pPr>
            <a:r>
              <a:rPr lang="en-US" sz="1600" dirty="0"/>
              <a:t>Concentration Thresholds - 8</a:t>
            </a:r>
          </a:p>
          <a:p>
            <a:pPr>
              <a:lnSpc>
                <a:spcPct val="150000"/>
              </a:lnSpc>
            </a:pPr>
            <a:endParaRPr lang="en-US" b="0" dirty="0"/>
          </a:p>
          <a:p>
            <a:pPr marL="285750" indent="-285750">
              <a:lnSpc>
                <a:spcPct val="150000"/>
              </a:lnSpc>
              <a:buFont typeface="Wingdings" panose="05000000000000000000" pitchFamily="2" charset="2"/>
              <a:buChar char="v"/>
            </a:pPr>
            <a:r>
              <a:rPr lang="en-US" u="sng" dirty="0"/>
              <a:t>Credit Spread Risk - Vega Concentration Thresholds</a:t>
            </a:r>
            <a:r>
              <a:rPr lang="en-US" dirty="0"/>
              <a:t>:</a:t>
            </a:r>
            <a:r>
              <a:rPr lang="en-US" b="0" dirty="0">
                <a:latin typeface="+mn-lt"/>
              </a:rPr>
              <a:t> The Vega Concentration thresholds for Credit Spread Risk are:</a:t>
            </a:r>
          </a:p>
        </p:txBody>
      </p:sp>
      <p:graphicFrame>
        <p:nvGraphicFramePr>
          <p:cNvPr id="3" name="Table 2"/>
          <p:cNvGraphicFramePr>
            <a:graphicFrameLocks noGrp="1"/>
          </p:cNvGraphicFramePr>
          <p:nvPr>
            <p:extLst>
              <p:ext uri="{D42A27DB-BD31-4B8C-83A1-F6EECF244321}">
                <p14:modId xmlns:p14="http://schemas.microsoft.com/office/powerpoint/2010/main" val="1684931450"/>
              </p:ext>
            </p:extLst>
          </p:nvPr>
        </p:nvGraphicFramePr>
        <p:xfrm>
          <a:off x="762000" y="2743200"/>
          <a:ext cx="7543800" cy="2743200"/>
        </p:xfrm>
        <a:graphic>
          <a:graphicData uri="http://schemas.openxmlformats.org/drawingml/2006/table">
            <a:tbl>
              <a:tblPr firstRow="1" firstCol="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914400">
                <a:tc>
                  <a:txBody>
                    <a:bodyPr/>
                    <a:lstStyle/>
                    <a:p>
                      <a:pPr marL="0" marR="0" algn="ctr">
                        <a:lnSpc>
                          <a:spcPct val="150000"/>
                        </a:lnSpc>
                        <a:spcBef>
                          <a:spcPts val="0"/>
                        </a:spcBef>
                        <a:spcAft>
                          <a:spcPts val="1000"/>
                        </a:spcAft>
                      </a:pPr>
                      <a:r>
                        <a:rPr lang="en-US" sz="1200">
                          <a:effectLst/>
                        </a:rPr>
                        <a:t>Credit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914400">
                <a:tc>
                  <a:txBody>
                    <a:bodyPr/>
                    <a:lstStyle/>
                    <a:p>
                      <a:pPr marL="0" marR="0" algn="ctr">
                        <a:lnSpc>
                          <a:spcPct val="150000"/>
                        </a:lnSpc>
                        <a:spcBef>
                          <a:spcPts val="0"/>
                        </a:spcBef>
                        <a:spcAft>
                          <a:spcPts val="1000"/>
                        </a:spcAft>
                      </a:pPr>
                      <a:r>
                        <a:rPr lang="en-US" sz="1200">
                          <a:effectLst/>
                        </a:rPr>
                        <a:t>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290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914400">
                <a:tc>
                  <a:txBody>
                    <a:bodyPr/>
                    <a:lstStyle/>
                    <a:p>
                      <a:pPr marL="0" marR="0" algn="ctr">
                        <a:lnSpc>
                          <a:spcPct val="150000"/>
                        </a:lnSpc>
                        <a:spcBef>
                          <a:spcPts val="0"/>
                        </a:spcBef>
                        <a:spcAft>
                          <a:spcPts val="1000"/>
                        </a:spcAft>
                      </a:pPr>
                      <a:r>
                        <a:rPr lang="en-US" sz="1200">
                          <a:effectLst/>
                        </a:rPr>
                        <a:t>Non 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65</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1700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1600200"/>
          </a:xfrm>
        </p:spPr>
        <p:txBody>
          <a:bodyPr/>
          <a:lstStyle/>
          <a:p>
            <a:pPr algn="ctr">
              <a:lnSpc>
                <a:spcPct val="150000"/>
              </a:lnSpc>
            </a:pPr>
            <a:r>
              <a:rPr lang="en-US" sz="1600" dirty="0"/>
              <a:t>Concentration Thresholds - 9</a:t>
            </a:r>
          </a:p>
          <a:p>
            <a:pPr>
              <a:lnSpc>
                <a:spcPct val="150000"/>
              </a:lnSpc>
            </a:pPr>
            <a:endParaRPr lang="en-US" b="0" dirty="0"/>
          </a:p>
          <a:p>
            <a:pPr marL="285750" indent="-285750">
              <a:lnSpc>
                <a:spcPct val="150000"/>
              </a:lnSpc>
              <a:buFont typeface="Wingdings" panose="05000000000000000000" pitchFamily="2" charset="2"/>
              <a:buChar char="v"/>
            </a:pPr>
            <a:r>
              <a:rPr lang="en-US" u="sng" dirty="0"/>
              <a:t>Equity Risk - Vega Concentration Thresholds</a:t>
            </a:r>
            <a:r>
              <a:rPr lang="en-US" dirty="0"/>
              <a:t>:</a:t>
            </a:r>
            <a:r>
              <a:rPr lang="en-US" b="0" dirty="0">
                <a:latin typeface="+mn-lt"/>
              </a:rPr>
              <a:t> The Vega Concentration thresholds for Equity Risk are:</a:t>
            </a:r>
          </a:p>
        </p:txBody>
      </p:sp>
      <p:graphicFrame>
        <p:nvGraphicFramePr>
          <p:cNvPr id="2" name="Table 1"/>
          <p:cNvGraphicFramePr>
            <a:graphicFrameLocks noGrp="1"/>
          </p:cNvGraphicFramePr>
          <p:nvPr>
            <p:extLst>
              <p:ext uri="{D42A27DB-BD31-4B8C-83A1-F6EECF244321}">
                <p14:modId xmlns:p14="http://schemas.microsoft.com/office/powerpoint/2010/main" val="1669100267"/>
              </p:ext>
            </p:extLst>
          </p:nvPr>
        </p:nvGraphicFramePr>
        <p:xfrm>
          <a:off x="685800" y="2590800"/>
          <a:ext cx="7467600" cy="3581401"/>
        </p:xfrm>
        <a:graphic>
          <a:graphicData uri="http://schemas.openxmlformats.org/drawingml/2006/table">
            <a:tbl>
              <a:tblPr firstRow="1" firstCol="1" bandRow="1">
                <a:tableStyleId>{5C22544A-7EE6-4342-B048-85BDC9FD1C3A}</a:tableStyleId>
              </a:tblPr>
              <a:tblGrid>
                <a:gridCol w="1136984">
                  <a:extLst>
                    <a:ext uri="{9D8B030D-6E8A-4147-A177-3AD203B41FA5}">
                      <a16:colId xmlns:a16="http://schemas.microsoft.com/office/drawing/2014/main" val="20000"/>
                    </a:ext>
                  </a:extLst>
                </a:gridCol>
                <a:gridCol w="2877553">
                  <a:extLst>
                    <a:ext uri="{9D8B030D-6E8A-4147-A177-3AD203B41FA5}">
                      <a16:colId xmlns:a16="http://schemas.microsoft.com/office/drawing/2014/main" val="20001"/>
                    </a:ext>
                  </a:extLst>
                </a:gridCol>
                <a:gridCol w="3453063">
                  <a:extLst>
                    <a:ext uri="{9D8B030D-6E8A-4147-A177-3AD203B41FA5}">
                      <a16:colId xmlns:a16="http://schemas.microsoft.com/office/drawing/2014/main" val="20002"/>
                    </a:ext>
                  </a:extLst>
                </a:gridCol>
              </a:tblGrid>
              <a:tr h="825288">
                <a:tc>
                  <a:txBody>
                    <a:bodyPr/>
                    <a:lstStyle/>
                    <a:p>
                      <a:pPr marL="0" marR="0" algn="ctr">
                        <a:lnSpc>
                          <a:spcPct val="150000"/>
                        </a:lnSpc>
                        <a:spcBef>
                          <a:spcPts val="0"/>
                        </a:spcBef>
                        <a:spcAft>
                          <a:spcPts val="1000"/>
                        </a:spcAft>
                      </a:pPr>
                      <a:r>
                        <a:rPr lang="en-US" sz="1200">
                          <a:effectLst/>
                        </a:rPr>
                        <a:t>Bucket (s)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Equity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86165">
                <a:tc>
                  <a:txBody>
                    <a:bodyPr/>
                    <a:lstStyle/>
                    <a:p>
                      <a:pPr marL="0" marR="0" algn="ctr">
                        <a:lnSpc>
                          <a:spcPct val="150000"/>
                        </a:lnSpc>
                        <a:spcBef>
                          <a:spcPts val="0"/>
                        </a:spcBef>
                        <a:spcAft>
                          <a:spcPts val="1000"/>
                        </a:spcAft>
                      </a:pPr>
                      <a:r>
                        <a:rPr lang="en-US" sz="1200">
                          <a:effectLst/>
                        </a:rPr>
                        <a:t>1-4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Emerging Markets – Large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386165">
                <a:tc>
                  <a:txBody>
                    <a:bodyPr/>
                    <a:lstStyle/>
                    <a:p>
                      <a:pPr marL="0" marR="0" algn="ctr">
                        <a:lnSpc>
                          <a:spcPct val="150000"/>
                        </a:lnSpc>
                        <a:spcBef>
                          <a:spcPts val="0"/>
                        </a:spcBef>
                        <a:spcAft>
                          <a:spcPts val="1000"/>
                        </a:spcAft>
                      </a:pPr>
                      <a:r>
                        <a:rPr lang="en-US" sz="1200">
                          <a:effectLst/>
                        </a:rPr>
                        <a:t>5-8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Developed Markets – Large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7,300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386165">
                <a:tc>
                  <a:txBody>
                    <a:bodyPr/>
                    <a:lstStyle/>
                    <a:p>
                      <a:pPr marL="0" marR="0" algn="ctr">
                        <a:lnSpc>
                          <a:spcPct val="150000"/>
                        </a:lnSpc>
                        <a:spcBef>
                          <a:spcPts val="0"/>
                        </a:spcBef>
                        <a:spcAft>
                          <a:spcPts val="1000"/>
                        </a:spcAft>
                      </a:pPr>
                      <a:r>
                        <a:rPr lang="en-US" sz="1200">
                          <a:effectLst/>
                        </a:rPr>
                        <a:t>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Emerging Markets – Small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86165">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Developed Markets – Small Cap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825288">
                <a:tc>
                  <a:txBody>
                    <a:bodyPr/>
                    <a:lstStyle/>
                    <a:p>
                      <a:pPr marL="0" marR="0" algn="ctr">
                        <a:lnSpc>
                          <a:spcPct val="150000"/>
                        </a:lnSpc>
                        <a:spcBef>
                          <a:spcPts val="0"/>
                        </a:spcBef>
                        <a:spcAft>
                          <a:spcPts val="1000"/>
                        </a:spcAft>
                      </a:pPr>
                      <a:r>
                        <a:rPr lang="en-US" sz="1200">
                          <a:effectLst/>
                        </a:rPr>
                        <a:t>11-12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Indexes, Funds, ETF’s, and Volatility Indexes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21,000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386165">
                <a:tc>
                  <a:txBody>
                    <a:bodyPr/>
                    <a:lstStyle/>
                    <a:p>
                      <a:pPr marL="0" marR="0" algn="ctr">
                        <a:lnSpc>
                          <a:spcPct val="150000"/>
                        </a:lnSpc>
                        <a:spcBef>
                          <a:spcPts val="0"/>
                        </a:spcBef>
                        <a:spcAft>
                          <a:spcPts val="1000"/>
                        </a:spcAft>
                      </a:pPr>
                      <a:r>
                        <a:rPr lang="en-US" sz="1200">
                          <a:effectLst/>
                        </a:rPr>
                        <a:t>Residual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Not Classified</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70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62631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1600200"/>
          </a:xfrm>
        </p:spPr>
        <p:txBody>
          <a:bodyPr/>
          <a:lstStyle/>
          <a:p>
            <a:pPr algn="ctr">
              <a:lnSpc>
                <a:spcPct val="150000"/>
              </a:lnSpc>
            </a:pPr>
            <a:r>
              <a:rPr lang="en-US" sz="1600" dirty="0"/>
              <a:t>Concentration Thresholds - 10</a:t>
            </a:r>
          </a:p>
          <a:p>
            <a:pPr>
              <a:lnSpc>
                <a:spcPct val="150000"/>
              </a:lnSpc>
            </a:pPr>
            <a:endParaRPr lang="en-US" b="0" dirty="0"/>
          </a:p>
          <a:p>
            <a:pPr marL="285750" indent="-285750">
              <a:lnSpc>
                <a:spcPct val="150000"/>
              </a:lnSpc>
              <a:buFont typeface="Wingdings" panose="05000000000000000000" pitchFamily="2" charset="2"/>
              <a:buChar char="v"/>
            </a:pPr>
            <a:r>
              <a:rPr lang="en-US" u="sng" dirty="0"/>
              <a:t>Commodity Risk - Vega Concentration Thresholds</a:t>
            </a:r>
            <a:r>
              <a:rPr lang="en-US" dirty="0"/>
              <a:t>:</a:t>
            </a:r>
            <a:r>
              <a:rPr lang="en-US" b="0" dirty="0">
                <a:latin typeface="+mn-lt"/>
              </a:rPr>
              <a:t> The Vega Concentration thresholds for Commodity Risk are:</a:t>
            </a:r>
          </a:p>
        </p:txBody>
      </p:sp>
      <p:graphicFrame>
        <p:nvGraphicFramePr>
          <p:cNvPr id="3" name="Table 2"/>
          <p:cNvGraphicFramePr>
            <a:graphicFrameLocks noGrp="1"/>
          </p:cNvGraphicFramePr>
          <p:nvPr>
            <p:extLst>
              <p:ext uri="{D42A27DB-BD31-4B8C-83A1-F6EECF244321}">
                <p14:modId xmlns:p14="http://schemas.microsoft.com/office/powerpoint/2010/main" val="1121240752"/>
              </p:ext>
            </p:extLst>
          </p:nvPr>
        </p:nvGraphicFramePr>
        <p:xfrm>
          <a:off x="685800" y="2590800"/>
          <a:ext cx="7010400" cy="3733799"/>
        </p:xfrm>
        <a:graphic>
          <a:graphicData uri="http://schemas.openxmlformats.org/drawingml/2006/table">
            <a:tbl>
              <a:tblPr firstRow="1" firstCol="1" bandRow="1">
                <a:tableStyleId>{5C22544A-7EE6-4342-B048-85BDC9FD1C3A}</a:tableStyleId>
              </a:tblPr>
              <a:tblGrid>
                <a:gridCol w="1067373">
                  <a:extLst>
                    <a:ext uri="{9D8B030D-6E8A-4147-A177-3AD203B41FA5}">
                      <a16:colId xmlns:a16="http://schemas.microsoft.com/office/drawing/2014/main" val="20000"/>
                    </a:ext>
                  </a:extLst>
                </a:gridCol>
                <a:gridCol w="2701376">
                  <a:extLst>
                    <a:ext uri="{9D8B030D-6E8A-4147-A177-3AD203B41FA5}">
                      <a16:colId xmlns:a16="http://schemas.microsoft.com/office/drawing/2014/main" val="20001"/>
                    </a:ext>
                  </a:extLst>
                </a:gridCol>
                <a:gridCol w="3241651">
                  <a:extLst>
                    <a:ext uri="{9D8B030D-6E8A-4147-A177-3AD203B41FA5}">
                      <a16:colId xmlns:a16="http://schemas.microsoft.com/office/drawing/2014/main" val="20002"/>
                    </a:ext>
                  </a:extLst>
                </a:gridCol>
              </a:tblGrid>
              <a:tr h="607412">
                <a:tc>
                  <a:txBody>
                    <a:bodyPr/>
                    <a:lstStyle/>
                    <a:p>
                      <a:pPr marL="0" marR="0" algn="ctr">
                        <a:lnSpc>
                          <a:spcPct val="150000"/>
                        </a:lnSpc>
                        <a:spcBef>
                          <a:spcPts val="0"/>
                        </a:spcBef>
                        <a:spcAft>
                          <a:spcPts val="1000"/>
                        </a:spcAft>
                      </a:pPr>
                      <a:r>
                        <a:rPr lang="en-US" sz="1200">
                          <a:effectLst/>
                        </a:rPr>
                        <a:t>Bucket (s)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Commodity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284217">
                <a:tc>
                  <a:txBody>
                    <a:bodyPr/>
                    <a:lstStyle/>
                    <a:p>
                      <a:pPr marL="0" marR="0" algn="ctr">
                        <a:lnSpc>
                          <a:spcPct val="150000"/>
                        </a:lnSpc>
                        <a:spcBef>
                          <a:spcPts val="0"/>
                        </a:spcBef>
                        <a:spcAft>
                          <a:spcPts val="1000"/>
                        </a:spcAft>
                      </a:pPr>
                      <a:r>
                        <a:rPr lang="en-US" sz="1200">
                          <a:effectLst/>
                        </a:rPr>
                        <a:t>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284217">
                <a:tc>
                  <a:txBody>
                    <a:bodyPr/>
                    <a:lstStyle/>
                    <a:p>
                      <a:pPr marL="0" marR="0" algn="ctr">
                        <a:lnSpc>
                          <a:spcPct val="150000"/>
                        </a:lnSpc>
                        <a:spcBef>
                          <a:spcPts val="0"/>
                        </a:spcBef>
                        <a:spcAft>
                          <a:spcPts val="1000"/>
                        </a:spcAft>
                      </a:pPr>
                      <a:r>
                        <a:rPr lang="en-US" sz="1200">
                          <a:effectLst/>
                        </a:rPr>
                        <a:t>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Crude Oil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284217">
                <a:tc>
                  <a:txBody>
                    <a:bodyPr/>
                    <a:lstStyle/>
                    <a:p>
                      <a:pPr marL="0" marR="0" algn="ctr">
                        <a:lnSpc>
                          <a:spcPct val="150000"/>
                        </a:lnSpc>
                        <a:spcBef>
                          <a:spcPts val="0"/>
                        </a:spcBef>
                        <a:spcAft>
                          <a:spcPts val="1000"/>
                        </a:spcAft>
                      </a:pPr>
                      <a:r>
                        <a:rPr lang="en-US" sz="1200">
                          <a:effectLst/>
                        </a:rPr>
                        <a:t>3-5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Oil Fractions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510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284217">
                <a:tc>
                  <a:txBody>
                    <a:bodyPr/>
                    <a:lstStyle/>
                    <a:p>
                      <a:pPr marL="0" marR="0" algn="ctr">
                        <a:lnSpc>
                          <a:spcPct val="150000"/>
                        </a:lnSpc>
                        <a:spcBef>
                          <a:spcPts val="0"/>
                        </a:spcBef>
                        <a:spcAft>
                          <a:spcPts val="1000"/>
                        </a:spcAft>
                      </a:pPr>
                      <a:r>
                        <a:rPr lang="en-US" sz="1200">
                          <a:effectLst/>
                        </a:rPr>
                        <a:t>6-7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Natural Gas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1,900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284217">
                <a:tc>
                  <a:txBody>
                    <a:bodyPr/>
                    <a:lstStyle/>
                    <a:p>
                      <a:pPr marL="0" marR="0" algn="ctr">
                        <a:lnSpc>
                          <a:spcPct val="150000"/>
                        </a:lnSpc>
                        <a:spcBef>
                          <a:spcPts val="0"/>
                        </a:spcBef>
                        <a:spcAft>
                          <a:spcPts val="1000"/>
                        </a:spcAft>
                      </a:pPr>
                      <a:r>
                        <a:rPr lang="en-US" sz="1200">
                          <a:effectLst/>
                        </a:rPr>
                        <a:t>8-9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Power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870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284217">
                <a:tc>
                  <a:txBody>
                    <a:bodyPr/>
                    <a:lstStyle/>
                    <a:p>
                      <a:pPr marL="0" marR="0" algn="ctr">
                        <a:lnSpc>
                          <a:spcPct val="150000"/>
                        </a:lnSpc>
                        <a:spcBef>
                          <a:spcPts val="0"/>
                        </a:spcBef>
                        <a:spcAft>
                          <a:spcPts val="1000"/>
                        </a:spcAft>
                      </a:pPr>
                      <a:r>
                        <a:rPr lang="en-US" sz="1200">
                          <a:effectLst/>
                        </a:rPr>
                        <a:t>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Freight – Dry or Wet</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r h="284217">
                <a:tc>
                  <a:txBody>
                    <a:bodyPr/>
                    <a:lstStyle/>
                    <a:p>
                      <a:pPr marL="0" marR="0" algn="ctr">
                        <a:lnSpc>
                          <a:spcPct val="150000"/>
                        </a:lnSpc>
                        <a:spcBef>
                          <a:spcPts val="0"/>
                        </a:spcBef>
                        <a:spcAft>
                          <a:spcPts val="1000"/>
                        </a:spcAft>
                      </a:pPr>
                      <a:r>
                        <a:rPr lang="en-US" sz="1200">
                          <a:effectLst/>
                        </a:rPr>
                        <a:t>11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Base Metals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450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7"/>
                  </a:ext>
                </a:extLst>
              </a:tr>
              <a:tr h="284217">
                <a:tc>
                  <a:txBody>
                    <a:bodyPr/>
                    <a:lstStyle/>
                    <a:p>
                      <a:pPr marL="0" marR="0" algn="ctr">
                        <a:lnSpc>
                          <a:spcPct val="150000"/>
                        </a:lnSpc>
                        <a:spcBef>
                          <a:spcPts val="0"/>
                        </a:spcBef>
                        <a:spcAft>
                          <a:spcPts val="1000"/>
                        </a:spcAft>
                      </a:pPr>
                      <a:r>
                        <a:rPr lang="en-US" sz="1200">
                          <a:effectLst/>
                        </a:rPr>
                        <a:t>12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Precious Metals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740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8"/>
                  </a:ext>
                </a:extLst>
              </a:tr>
              <a:tr h="284217">
                <a:tc>
                  <a:txBody>
                    <a:bodyPr/>
                    <a:lstStyle/>
                    <a:p>
                      <a:pPr marL="0" marR="0" algn="ctr">
                        <a:lnSpc>
                          <a:spcPct val="150000"/>
                        </a:lnSpc>
                        <a:spcBef>
                          <a:spcPts val="0"/>
                        </a:spcBef>
                        <a:spcAft>
                          <a:spcPts val="1000"/>
                        </a:spcAft>
                      </a:pPr>
                      <a:r>
                        <a:rPr lang="en-US" sz="1200">
                          <a:effectLst/>
                        </a:rPr>
                        <a:t>13-15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Agricultural</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370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9"/>
                  </a:ext>
                </a:extLst>
              </a:tr>
              <a:tr h="284217">
                <a:tc>
                  <a:txBody>
                    <a:bodyPr/>
                    <a:lstStyle/>
                    <a:p>
                      <a:pPr marL="0" marR="0" algn="ctr">
                        <a:lnSpc>
                          <a:spcPct val="150000"/>
                        </a:lnSpc>
                        <a:spcBef>
                          <a:spcPts val="0"/>
                        </a:spcBef>
                        <a:spcAft>
                          <a:spcPts val="1000"/>
                        </a:spcAft>
                      </a:pPr>
                      <a:r>
                        <a:rPr lang="en-US" sz="1200">
                          <a:effectLst/>
                        </a:rPr>
                        <a:t>16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Other</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10"/>
                  </a:ext>
                </a:extLst>
              </a:tr>
              <a:tr h="284217">
                <a:tc>
                  <a:txBody>
                    <a:bodyPr/>
                    <a:lstStyle/>
                    <a:p>
                      <a:pPr marL="0" marR="0" algn="ctr">
                        <a:lnSpc>
                          <a:spcPct val="150000"/>
                        </a:lnSpc>
                        <a:spcBef>
                          <a:spcPts val="0"/>
                        </a:spcBef>
                        <a:spcAft>
                          <a:spcPts val="1000"/>
                        </a:spcAft>
                      </a:pPr>
                      <a:r>
                        <a:rPr lang="en-US" sz="1200">
                          <a:effectLst/>
                        </a:rPr>
                        <a:t>17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Indexes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430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850794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458200" cy="1905000"/>
          </a:xfrm>
        </p:spPr>
        <p:txBody>
          <a:bodyPr/>
          <a:lstStyle/>
          <a:p>
            <a:pPr algn="ctr">
              <a:lnSpc>
                <a:spcPct val="150000"/>
              </a:lnSpc>
            </a:pPr>
            <a:r>
              <a:rPr lang="en-US" sz="1600" dirty="0"/>
              <a:t>Concentration Thresholds - 11</a:t>
            </a:r>
          </a:p>
          <a:p>
            <a:pPr>
              <a:lnSpc>
                <a:spcPct val="150000"/>
              </a:lnSpc>
            </a:pPr>
            <a:endParaRPr lang="en-US" b="0" dirty="0"/>
          </a:p>
          <a:p>
            <a:pPr marL="285750" indent="-285750">
              <a:lnSpc>
                <a:spcPct val="150000"/>
              </a:lnSpc>
              <a:buFont typeface="Wingdings" panose="05000000000000000000" pitchFamily="2" charset="2"/>
              <a:buChar char="v"/>
            </a:pPr>
            <a:r>
              <a:rPr lang="en-US" u="sng" dirty="0"/>
              <a:t>FX Risk - Vega Concentration Thresholds</a:t>
            </a:r>
            <a:r>
              <a:rPr lang="en-US" dirty="0"/>
              <a:t>:</a:t>
            </a:r>
            <a:r>
              <a:rPr lang="en-US" b="0" dirty="0">
                <a:latin typeface="+mn-lt"/>
              </a:rPr>
              <a:t> The Vega Concentration thresholds for FX Risk are below.</a:t>
            </a:r>
          </a:p>
          <a:p>
            <a:pPr marL="530225" lvl="1" indent="-285750">
              <a:lnSpc>
                <a:spcPct val="150000"/>
              </a:lnSpc>
              <a:buFont typeface="Wingdings" panose="05000000000000000000" pitchFamily="2" charset="2"/>
              <a:buChar char="q"/>
            </a:pPr>
            <a:r>
              <a:rPr lang="en-US" b="0" dirty="0">
                <a:latin typeface="+mn-lt"/>
              </a:rPr>
              <a:t>The Currency categories used in establishing Concentration Thresholds for FX are identified under </a:t>
            </a:r>
            <a:r>
              <a:rPr lang="en-US" b="0" i="1" dirty="0">
                <a:latin typeface="+mn-lt"/>
              </a:rPr>
              <a:t>FX Risk – Delta Concentration Thresholds</a:t>
            </a:r>
            <a:r>
              <a:rPr lang="en-US" b="0" dirty="0">
                <a:latin typeface="+mn-lt"/>
              </a:rPr>
              <a:t>.</a:t>
            </a:r>
          </a:p>
        </p:txBody>
      </p:sp>
      <p:graphicFrame>
        <p:nvGraphicFramePr>
          <p:cNvPr id="2" name="Table 1"/>
          <p:cNvGraphicFramePr>
            <a:graphicFrameLocks noGrp="1"/>
          </p:cNvGraphicFramePr>
          <p:nvPr>
            <p:extLst>
              <p:ext uri="{D42A27DB-BD31-4B8C-83A1-F6EECF244321}">
                <p14:modId xmlns:p14="http://schemas.microsoft.com/office/powerpoint/2010/main" val="736136248"/>
              </p:ext>
            </p:extLst>
          </p:nvPr>
        </p:nvGraphicFramePr>
        <p:xfrm>
          <a:off x="609600" y="3200400"/>
          <a:ext cx="7924800" cy="3352797"/>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78971">
                <a:tc>
                  <a:txBody>
                    <a:bodyPr/>
                    <a:lstStyle/>
                    <a:p>
                      <a:pPr marL="0" marR="0" algn="ctr">
                        <a:lnSpc>
                          <a:spcPct val="150000"/>
                        </a:lnSpc>
                        <a:spcBef>
                          <a:spcPts val="0"/>
                        </a:spcBef>
                        <a:spcAft>
                          <a:spcPts val="1000"/>
                        </a:spcAft>
                      </a:pPr>
                      <a:r>
                        <a:rPr lang="en-US" sz="1200">
                          <a:effectLst/>
                        </a:rPr>
                        <a:t>FX Risk Group</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Concentration Threshold (USD mm/bp)</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478971">
                <a:tc>
                  <a:txBody>
                    <a:bodyPr/>
                    <a:lstStyle/>
                    <a:p>
                      <a:pPr marL="0" marR="0" algn="ctr">
                        <a:lnSpc>
                          <a:spcPct val="150000"/>
                        </a:lnSpc>
                        <a:spcBef>
                          <a:spcPts val="0"/>
                        </a:spcBef>
                        <a:spcAft>
                          <a:spcPts val="1000"/>
                        </a:spcAft>
                      </a:pPr>
                      <a:r>
                        <a:rPr lang="en-US" sz="1200">
                          <a:effectLst/>
                        </a:rPr>
                        <a:t>Category 1 – Category 1</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4,000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478971">
                <a:tc>
                  <a:txBody>
                    <a:bodyPr/>
                    <a:lstStyle/>
                    <a:p>
                      <a:pPr marL="0" marR="0" algn="ctr">
                        <a:lnSpc>
                          <a:spcPct val="150000"/>
                        </a:lnSpc>
                        <a:spcBef>
                          <a:spcPts val="0"/>
                        </a:spcBef>
                        <a:spcAft>
                          <a:spcPts val="1000"/>
                        </a:spcAft>
                      </a:pPr>
                      <a:r>
                        <a:rPr lang="en-US" sz="1200">
                          <a:effectLst/>
                        </a:rPr>
                        <a:t>Category 1 – Category 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1,900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478971">
                <a:tc>
                  <a:txBody>
                    <a:bodyPr/>
                    <a:lstStyle/>
                    <a:p>
                      <a:pPr marL="0" marR="0" algn="ctr">
                        <a:lnSpc>
                          <a:spcPct val="150000"/>
                        </a:lnSpc>
                        <a:spcBef>
                          <a:spcPts val="0"/>
                        </a:spcBef>
                        <a:spcAft>
                          <a:spcPts val="1000"/>
                        </a:spcAft>
                      </a:pPr>
                      <a:r>
                        <a:rPr lang="en-US" sz="1200">
                          <a:effectLst/>
                        </a:rPr>
                        <a:t>Category 1 - Category 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320</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478971">
                <a:tc>
                  <a:txBody>
                    <a:bodyPr/>
                    <a:lstStyle/>
                    <a:p>
                      <a:pPr marL="0" marR="0" algn="ctr">
                        <a:lnSpc>
                          <a:spcPct val="150000"/>
                        </a:lnSpc>
                        <a:spcBef>
                          <a:spcPts val="0"/>
                        </a:spcBef>
                        <a:spcAft>
                          <a:spcPts val="1000"/>
                        </a:spcAft>
                      </a:pPr>
                      <a:r>
                        <a:rPr lang="en-US" sz="1200">
                          <a:effectLst/>
                        </a:rPr>
                        <a:t>Category 2 – Category 2</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a:effectLst/>
                        </a:rPr>
                        <a:t>120</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478971">
                <a:tc>
                  <a:txBody>
                    <a:bodyPr/>
                    <a:lstStyle/>
                    <a:p>
                      <a:pPr marL="0" marR="0" algn="ctr">
                        <a:lnSpc>
                          <a:spcPct val="150000"/>
                        </a:lnSpc>
                        <a:spcBef>
                          <a:spcPts val="0"/>
                        </a:spcBef>
                        <a:spcAft>
                          <a:spcPts val="1000"/>
                        </a:spcAft>
                      </a:pPr>
                      <a:r>
                        <a:rPr lang="en-US" sz="1200">
                          <a:effectLst/>
                        </a:rPr>
                        <a:t>Category 3 – Category 3</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a:effectLst/>
                        </a:rPr>
                        <a:t>110</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5"/>
                  </a:ext>
                </a:extLst>
              </a:tr>
              <a:tr h="478971">
                <a:tc>
                  <a:txBody>
                    <a:bodyPr/>
                    <a:lstStyle/>
                    <a:p>
                      <a:pPr marL="0" marR="0" algn="ctr">
                        <a:lnSpc>
                          <a:spcPct val="150000"/>
                        </a:lnSpc>
                        <a:spcBef>
                          <a:spcPts val="0"/>
                        </a:spcBef>
                        <a:spcAft>
                          <a:spcPts val="1000"/>
                        </a:spcAft>
                      </a:pPr>
                      <a:r>
                        <a:rPr lang="en-US" sz="1200">
                          <a:effectLst/>
                        </a:rPr>
                        <a:t>Category 3 - Category 3</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1000"/>
                        </a:spcAft>
                      </a:pPr>
                      <a:r>
                        <a:rPr lang="en-US" sz="1200" dirty="0">
                          <a:effectLst/>
                        </a:rPr>
                        <a:t>110</a:t>
                      </a:r>
                      <a:endParaRPr lang="en-US" sz="12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65429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458200" cy="1447800"/>
              </a:xfrm>
            </p:spPr>
            <p:txBody>
              <a:bodyPr/>
              <a:lstStyle/>
              <a:p>
                <a:pPr algn="ctr">
                  <a:lnSpc>
                    <a:spcPct val="150000"/>
                  </a:lnSpc>
                </a:pPr>
                <a:r>
                  <a:rPr lang="en-US" sz="1600" dirty="0"/>
                  <a:t>Concentration Thresholds - 12</a:t>
                </a:r>
              </a:p>
              <a:p>
                <a:pPr>
                  <a:lnSpc>
                    <a:spcPct val="150000"/>
                  </a:lnSpc>
                </a:pPr>
                <a:endParaRPr lang="en-US" b="0" dirty="0"/>
              </a:p>
              <a:p>
                <a:pPr marL="285750" indent="-285750">
                  <a:lnSpc>
                    <a:spcPct val="150000"/>
                  </a:lnSpc>
                  <a:buFont typeface="Wingdings" panose="05000000000000000000" pitchFamily="2" charset="2"/>
                  <a:buChar char="v"/>
                </a:pPr>
                <a:r>
                  <a:rPr lang="en-US" u="sng" dirty="0"/>
                  <a:t>Correlation between Risk Classes within Products</a:t>
                </a:r>
                <a:r>
                  <a:rPr lang="en-US" dirty="0"/>
                  <a:t>:</a:t>
                </a:r>
                <a:r>
                  <a:rPr lang="en-US" b="0" dirty="0">
                    <a:latin typeface="+mn-lt"/>
                  </a:rPr>
                  <a:t> 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𝜓</m:t>
                        </m:r>
                      </m:e>
                      <m:sub>
                        <m:r>
                          <a:rPr lang="en-US" b="0" i="1">
                            <a:latin typeface="Cambria Math"/>
                          </a:rPr>
                          <m:t>𝑟𝑠</m:t>
                        </m:r>
                      </m:sub>
                    </m:sSub>
                  </m:oMath>
                </a14:m>
                <a:r>
                  <a:rPr lang="en-US" b="0" dirty="0">
                    <a:latin typeface="+mn-lt"/>
                  </a:rPr>
                  <a:t> applying to initial margin risk classes within a single product class are set out in the following table.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458200" cy="1447800"/>
              </a:xfrm>
              <a:blipFill rotWithShape="1">
                <a:blip r:embed="rId2"/>
                <a:stretch>
                  <a:fillRect l="-1153" r="-1297"/>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770044613"/>
              </p:ext>
            </p:extLst>
          </p:nvPr>
        </p:nvGraphicFramePr>
        <p:xfrm>
          <a:off x="381000" y="2590800"/>
          <a:ext cx="8305801" cy="3886200"/>
        </p:xfrm>
        <a:graphic>
          <a:graphicData uri="http://schemas.openxmlformats.org/drawingml/2006/table">
            <a:tbl>
              <a:tblPr firstRow="1" firstCol="1" bandRow="1">
                <a:tableStyleId>{5C22544A-7EE6-4342-B048-85BDC9FD1C3A}</a:tableStyleId>
              </a:tblPr>
              <a:tblGrid>
                <a:gridCol w="1186543">
                  <a:extLst>
                    <a:ext uri="{9D8B030D-6E8A-4147-A177-3AD203B41FA5}">
                      <a16:colId xmlns:a16="http://schemas.microsoft.com/office/drawing/2014/main" val="20000"/>
                    </a:ext>
                  </a:extLst>
                </a:gridCol>
                <a:gridCol w="1186543">
                  <a:extLst>
                    <a:ext uri="{9D8B030D-6E8A-4147-A177-3AD203B41FA5}">
                      <a16:colId xmlns:a16="http://schemas.microsoft.com/office/drawing/2014/main" val="20001"/>
                    </a:ext>
                  </a:extLst>
                </a:gridCol>
                <a:gridCol w="1186543">
                  <a:extLst>
                    <a:ext uri="{9D8B030D-6E8A-4147-A177-3AD203B41FA5}">
                      <a16:colId xmlns:a16="http://schemas.microsoft.com/office/drawing/2014/main" val="20002"/>
                    </a:ext>
                  </a:extLst>
                </a:gridCol>
                <a:gridCol w="1186543">
                  <a:extLst>
                    <a:ext uri="{9D8B030D-6E8A-4147-A177-3AD203B41FA5}">
                      <a16:colId xmlns:a16="http://schemas.microsoft.com/office/drawing/2014/main" val="20003"/>
                    </a:ext>
                  </a:extLst>
                </a:gridCol>
                <a:gridCol w="1186543">
                  <a:extLst>
                    <a:ext uri="{9D8B030D-6E8A-4147-A177-3AD203B41FA5}">
                      <a16:colId xmlns:a16="http://schemas.microsoft.com/office/drawing/2014/main" val="20004"/>
                    </a:ext>
                  </a:extLst>
                </a:gridCol>
                <a:gridCol w="1186543">
                  <a:extLst>
                    <a:ext uri="{9D8B030D-6E8A-4147-A177-3AD203B41FA5}">
                      <a16:colId xmlns:a16="http://schemas.microsoft.com/office/drawing/2014/main" val="20005"/>
                    </a:ext>
                  </a:extLst>
                </a:gridCol>
                <a:gridCol w="1186543">
                  <a:extLst>
                    <a:ext uri="{9D8B030D-6E8A-4147-A177-3AD203B41FA5}">
                      <a16:colId xmlns:a16="http://schemas.microsoft.com/office/drawing/2014/main" val="20006"/>
                    </a:ext>
                  </a:extLst>
                </a:gridCol>
              </a:tblGrid>
              <a:tr h="823509">
                <a:tc>
                  <a:txBody>
                    <a:bodyPr/>
                    <a:lstStyle/>
                    <a:p>
                      <a:pPr marL="0" marR="0" algn="ctr">
                        <a:lnSpc>
                          <a:spcPct val="150000"/>
                        </a:lnSpc>
                        <a:spcBef>
                          <a:spcPts val="0"/>
                        </a:spcBef>
                        <a:spcAft>
                          <a:spcPts val="1000"/>
                        </a:spcAft>
                      </a:pPr>
                      <a:r>
                        <a:rPr lang="en-US" sz="1200">
                          <a:effectLst/>
                        </a:rPr>
                        <a:t>Class</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Interest Rate</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Credit 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Credit Non-Qualifying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Equity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FX</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Commodity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604899">
                <a:tc>
                  <a:txBody>
                    <a:bodyPr/>
                    <a:lstStyle/>
                    <a:p>
                      <a:pPr marL="0" marR="0" algn="ctr">
                        <a:lnSpc>
                          <a:spcPct val="150000"/>
                        </a:lnSpc>
                        <a:spcBef>
                          <a:spcPts val="0"/>
                        </a:spcBef>
                        <a:spcAft>
                          <a:spcPts val="1000"/>
                        </a:spcAft>
                      </a:pPr>
                      <a:r>
                        <a:rPr lang="en-US" sz="1200">
                          <a:effectLst/>
                        </a:rPr>
                        <a:t>Interest Rate</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r h="617631">
                <a:tc>
                  <a:txBody>
                    <a:bodyPr/>
                    <a:lstStyle/>
                    <a:p>
                      <a:pPr marL="0" marR="0" algn="ctr">
                        <a:lnSpc>
                          <a:spcPct val="150000"/>
                        </a:lnSpc>
                        <a:spcBef>
                          <a:spcPts val="0"/>
                        </a:spcBef>
                        <a:spcAft>
                          <a:spcPts val="1000"/>
                        </a:spcAft>
                      </a:pPr>
                      <a:r>
                        <a:rPr lang="en-US" sz="1200">
                          <a:effectLst/>
                        </a:rPr>
                        <a:t>Credit 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0.27</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2"/>
                  </a:ext>
                </a:extLst>
              </a:tr>
              <a:tr h="823509">
                <a:tc>
                  <a:txBody>
                    <a:bodyPr/>
                    <a:lstStyle/>
                    <a:p>
                      <a:pPr marL="0" marR="0" algn="ctr">
                        <a:lnSpc>
                          <a:spcPct val="150000"/>
                        </a:lnSpc>
                        <a:spcBef>
                          <a:spcPts val="0"/>
                        </a:spcBef>
                        <a:spcAft>
                          <a:spcPts val="1000"/>
                        </a:spcAft>
                      </a:pPr>
                      <a:r>
                        <a:rPr lang="en-US" sz="1200">
                          <a:effectLst/>
                        </a:rPr>
                        <a:t>Credit Non-Qualifying</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3"/>
                  </a:ext>
                </a:extLst>
              </a:tr>
              <a:tr h="302449">
                <a:tc>
                  <a:txBody>
                    <a:bodyPr/>
                    <a:lstStyle/>
                    <a:p>
                      <a:pPr marL="0" marR="0" algn="ctr">
                        <a:lnSpc>
                          <a:spcPct val="150000"/>
                        </a:lnSpc>
                        <a:spcBef>
                          <a:spcPts val="0"/>
                        </a:spcBef>
                        <a:spcAft>
                          <a:spcPts val="1000"/>
                        </a:spcAft>
                      </a:pPr>
                      <a:r>
                        <a:rPr lang="en-US" sz="1200">
                          <a:effectLst/>
                        </a:rPr>
                        <a:t>Equity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0.66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4"/>
                  </a:ext>
                </a:extLst>
              </a:tr>
              <a:tr h="302449">
                <a:tc>
                  <a:txBody>
                    <a:bodyPr/>
                    <a:lstStyle/>
                    <a:p>
                      <a:pPr marL="0" marR="0" algn="ctr">
                        <a:lnSpc>
                          <a:spcPct val="150000"/>
                        </a:lnSpc>
                        <a:spcBef>
                          <a:spcPts val="0"/>
                        </a:spcBef>
                        <a:spcAft>
                          <a:spcPts val="1000"/>
                        </a:spcAft>
                      </a:pPr>
                      <a:r>
                        <a:rPr lang="en-US" sz="1200">
                          <a:effectLst/>
                        </a:rPr>
                        <a:t>FX</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0.46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0.25</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0.39</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5"/>
                  </a:ext>
                </a:extLst>
              </a:tr>
              <a:tr h="411754">
                <a:tc>
                  <a:txBody>
                    <a:bodyPr/>
                    <a:lstStyle/>
                    <a:p>
                      <a:pPr marL="0" marR="0" algn="ctr">
                        <a:lnSpc>
                          <a:spcPct val="150000"/>
                        </a:lnSpc>
                        <a:spcBef>
                          <a:spcPts val="0"/>
                        </a:spcBef>
                        <a:spcAft>
                          <a:spcPts val="1000"/>
                        </a:spcAft>
                      </a:pPr>
                      <a:r>
                        <a:rPr lang="en-US" sz="1200">
                          <a:effectLst/>
                        </a:rPr>
                        <a:t>Commodity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0.18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0.32</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1.00</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54585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Additional Initial Margin Expressions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Additional Initial Margin – Standardized Expressions</a:t>
                </a:r>
                <a:r>
                  <a:rPr lang="en-US" dirty="0"/>
                  <a:t>:</a:t>
                </a:r>
                <a:r>
                  <a:rPr lang="en-US" b="0" dirty="0">
                    <a:latin typeface="+mn-lt"/>
                  </a:rPr>
                  <a:t> Standardized formulas for calculating additional initial margin are as follows: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𝐴𝑑𝑑𝑖𝑡𝑖𝑜𝑛𝑎𝑙𝐼𝑛𝑖𝑡𝑖𝑎𝑙𝑀𝑎𝑟𝑔𝑖𝑛</m:t>
                      </m:r>
                      <m:r>
                        <a:rPr lang="en-US" b="0" i="1">
                          <a:latin typeface="Cambria Math"/>
                        </a:rPr>
                        <m:t>=</m:t>
                      </m:r>
                      <m:r>
                        <a:rPr lang="en-US" b="0" i="1">
                          <a:latin typeface="Cambria Math"/>
                        </a:rPr>
                        <m:t>𝐴𝑑𝑑𝑂𝑛𝐼𝑀</m:t>
                      </m:r>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𝑅𝐴𝑇𝐸𝑆𝐹𝑋</m:t>
                              </m:r>
                            </m:sub>
                          </m:sSub>
                          <m:r>
                            <a:rPr lang="en-US" b="0" i="1">
                              <a:latin typeface="Cambria Math"/>
                            </a:rPr>
                            <m:t>−1</m:t>
                          </m:r>
                        </m:e>
                      </m:d>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𝑅𝐴𝑇𝐸𝑆𝐹𝑋</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𝐶𝑅𝐸𝐷𝐼𝑇</m:t>
                              </m:r>
                            </m:sub>
                          </m:sSub>
                          <m:r>
                            <a:rPr lang="en-US" b="0" i="1">
                              <a:latin typeface="Cambria Math"/>
                            </a:rPr>
                            <m:t>−1</m:t>
                          </m:r>
                        </m:e>
                      </m:d>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𝐶𝑅𝐸𝐷𝐼𝑇</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𝐸𝑄𝑈𝐼𝑇𝑌</m:t>
                              </m:r>
                            </m:sub>
                          </m:sSub>
                          <m:r>
                            <a:rPr lang="en-US" b="0" i="1">
                              <a:latin typeface="Cambria Math"/>
                            </a:rPr>
                            <m:t>−1</m:t>
                          </m:r>
                        </m:e>
                      </m:d>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𝐸𝑄𝑈𝐼𝑇𝑌</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𝐶𝑂𝑀𝑀𝑂𝐷𝐼𝑇𝑌</m:t>
                              </m:r>
                            </m:sub>
                          </m:sSub>
                          <m:r>
                            <a:rPr lang="en-US" b="0" i="1">
                              <a:latin typeface="Cambria Math"/>
                            </a:rPr>
                            <m:t>−1</m:t>
                          </m:r>
                        </m:e>
                      </m:d>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𝐶𝑂𝑀𝑀𝑂𝐷𝐼𝑇𝑌</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𝐴𝑑𝑑𝑂𝑛𝐼𝑀</m:t>
                    </m:r>
                  </m:oMath>
                </a14:m>
                <a:r>
                  <a:rPr lang="en-US" b="0" dirty="0">
                    <a:latin typeface="+mn-lt"/>
                  </a:rPr>
                  <a:t> is defined as follows: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𝐴𝑑𝑑𝑂𝑛𝐼𝑀</m:t>
                      </m:r>
                      <m:r>
                        <a:rPr lang="en-US" b="0" i="1">
                          <a:latin typeface="Cambria Math"/>
                        </a:rPr>
                        <m:t>=</m:t>
                      </m:r>
                      <m:r>
                        <a:rPr lang="en-US" b="0" i="1">
                          <a:latin typeface="Cambria Math"/>
                        </a:rPr>
                        <m:t>𝐴𝑑𝑑𝑂𝑛𝐹𝑖𝑥𝑒𝑑</m:t>
                      </m:r>
                      <m:r>
                        <a:rPr lang="en-US" b="0" i="1">
                          <a:latin typeface="Cambria Math"/>
                        </a:rPr>
                        <m:t>+</m:t>
                      </m:r>
                      <m:sSub>
                        <m:sSubPr>
                          <m:ctrlPr>
                            <a:rPr lang="en-US" b="0" i="1">
                              <a:latin typeface="Cambria Math" panose="02040503050406030204" pitchFamily="18" charset="0"/>
                            </a:rPr>
                          </m:ctrlPr>
                        </m:sSubPr>
                        <m:e>
                          <m:r>
                            <a:rPr lang="en-US" b="0" i="1">
                              <a:latin typeface="Cambria Math"/>
                            </a:rPr>
                            <m:t>𝐴𝑑𝑑𝑂𝑛𝐹𝑎𝑐𝑡𝑜𝑟</m:t>
                          </m:r>
                        </m:e>
                        <m:sub>
                          <m:r>
                            <a:rPr lang="en-US" b="0" i="1">
                              <a:latin typeface="Cambria Math"/>
                            </a:rPr>
                            <m:t>𝑃</m:t>
                          </m:r>
                        </m:sub>
                      </m:sSub>
                      <m:sSub>
                        <m:sSubPr>
                          <m:ctrlPr>
                            <a:rPr lang="en-US" b="0" i="1">
                              <a:latin typeface="Cambria Math" panose="02040503050406030204" pitchFamily="18" charset="0"/>
                            </a:rPr>
                          </m:ctrlPr>
                        </m:sSubPr>
                        <m:e>
                          <m:r>
                            <a:rPr lang="en-US" b="0" i="1">
                              <a:latin typeface="Cambria Math"/>
                            </a:rPr>
                            <m:t>𝑁𝑜𝑡𝑖𝑜𝑛𝑎𝑙</m:t>
                          </m:r>
                        </m:e>
                        <m:sub>
                          <m:r>
                            <a:rPr lang="en-US" b="0" i="1">
                              <a:latin typeface="Cambria Math"/>
                            </a:rPr>
                            <m:t>𝑃</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𝐴𝑑𝑑𝑂𝑛𝐹𝑖𝑥𝑒𝑑</m:t>
                    </m:r>
                  </m:oMath>
                </a14:m>
                <a:r>
                  <a:rPr lang="en-US" b="0" dirty="0">
                    <a:latin typeface="+mn-lt"/>
                  </a:rPr>
                  <a:t> is a fixed add-on amount,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𝐴𝑑𝑑𝑂𝑛𝐹𝑎𝑐𝑡𝑜𝑟</m:t>
                        </m:r>
                      </m:e>
                      <m:sub>
                        <m:r>
                          <a:rPr lang="en-US" b="0" i="1">
                            <a:latin typeface="Cambria Math"/>
                          </a:rPr>
                          <m:t>𝑃</m:t>
                        </m:r>
                      </m:sub>
                    </m:sSub>
                  </m:oMath>
                </a14:m>
                <a:r>
                  <a:rPr lang="en-US" b="0" dirty="0">
                    <a:latin typeface="+mn-lt"/>
                  </a:rPr>
                  <a:t> is the add-on factor for each affected product </a:t>
                </a:r>
                <a14:m>
                  <m:oMath xmlns:m="http://schemas.openxmlformats.org/officeDocument/2006/math">
                    <m:r>
                      <a:rPr lang="en-US" b="0" i="1">
                        <a:latin typeface="Cambria Math"/>
                      </a:rPr>
                      <m:t>𝑃</m:t>
                    </m:r>
                  </m:oMath>
                </a14:m>
                <a:r>
                  <a:rPr lang="en-US" b="0" dirty="0">
                    <a:latin typeface="+mn-lt"/>
                  </a:rPr>
                  <a:t> expressed as a percentage of the notional (e.g., </a:t>
                </a:r>
                <a14:m>
                  <m:oMath xmlns:m="http://schemas.openxmlformats.org/officeDocument/2006/math">
                    <m:r>
                      <a:rPr lang="en-US" b="0" i="1">
                        <a:latin typeface="Cambria Math"/>
                      </a:rPr>
                      <m:t>5%</m:t>
                    </m:r>
                  </m:oMath>
                </a14:m>
                <a:r>
                  <a:rPr lang="en-US" b="0" dirty="0">
                    <a:latin typeface="+mn-lt"/>
                  </a:rPr>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𝑁𝑜𝑡𝑖𝑜𝑛𝑎𝑙</m:t>
                        </m:r>
                      </m:e>
                      <m:sub>
                        <m:r>
                          <a:rPr lang="en-US" b="0" i="1">
                            <a:latin typeface="Cambria Math"/>
                          </a:rPr>
                          <m:t>𝑃</m:t>
                        </m:r>
                      </m:sub>
                    </m:sSub>
                  </m:oMath>
                </a14:m>
                <a:r>
                  <a:rPr lang="en-US" b="0" dirty="0">
                    <a:latin typeface="+mn-lt"/>
                  </a:rPr>
                  <a:t> is the total notional of the product – sum of the absolute trade notionals.</a:t>
                </a:r>
              </a:p>
              <a:p>
                <a:pPr lvl="2">
                  <a:lnSpc>
                    <a:spcPct val="150000"/>
                  </a:lnSpc>
                  <a:buFont typeface="Wingdings" panose="05000000000000000000" pitchFamily="2" charset="2"/>
                  <a:buChar char="q"/>
                </a:pPr>
                <a:r>
                  <a:rPr lang="en-US" b="0" dirty="0">
                    <a:latin typeface="+mn-lt"/>
                  </a:rPr>
                  <a:t>In such use – where a variable notional is involved – current notional amount should be used.</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912"/>
                </a:stretch>
              </a:blipFill>
            </p:spPr>
            <p:txBody>
              <a:bodyPr/>
              <a:lstStyle/>
              <a:p>
                <a:r>
                  <a:rPr lang="en-US">
                    <a:noFill/>
                  </a:rPr>
                  <a:t> </a:t>
                </a:r>
              </a:p>
            </p:txBody>
          </p:sp>
        </mc:Fallback>
      </mc:AlternateContent>
    </p:spTree>
    <p:extLst>
      <p:ext uri="{BB962C8B-B14F-4D97-AF65-F5344CB8AC3E}">
        <p14:creationId xmlns:p14="http://schemas.microsoft.com/office/powerpoint/2010/main" val="2870671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Additional Initial Margin Expressions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Multiplicative Scales for Product Classes</a:t>
                </a:r>
                <a:r>
                  <a:rPr lang="en-US" dirty="0"/>
                  <a:t>:</a:t>
                </a:r>
                <a:r>
                  <a:rPr lang="en-US" b="0" dirty="0">
                    <a:latin typeface="+mn-lt"/>
                  </a:rPr>
                  <a:t> The four variables -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𝑅𝐴𝑇𝐸𝑆𝐹𝑋</m:t>
                        </m:r>
                      </m:sub>
                    </m:sSub>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𝐶𝑅𝐸𝐷𝐼𝑇</m:t>
                        </m:r>
                      </m:sub>
                    </m:sSub>
                  </m:oMath>
                </a14:m>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𝐸𝑄𝑈𝐼𝑇𝑌</m:t>
                        </m:r>
                      </m:sub>
                    </m:sSub>
                  </m:oMath>
                </a14:m>
                <a:r>
                  <a:rPr lang="en-US" b="0" dirty="0">
                    <a:latin typeface="+mn-lt"/>
                  </a:rPr>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𝑀𝑆</m:t>
                        </m:r>
                      </m:e>
                      <m:sub>
                        <m:r>
                          <a:rPr lang="en-US" b="0" i="1">
                            <a:latin typeface="Cambria Math"/>
                          </a:rPr>
                          <m:t>𝐶𝑂𝑀𝑀𝑂𝐷𝐼𝑇𝑌</m:t>
                        </m:r>
                      </m:sub>
                    </m:sSub>
                  </m:oMath>
                </a14:m>
                <a:r>
                  <a:rPr lang="en-US" b="0" dirty="0">
                    <a:latin typeface="+mn-lt"/>
                  </a:rPr>
                  <a:t> are the four </a:t>
                </a:r>
                <a:r>
                  <a:rPr lang="en-US" b="0" i="1" dirty="0">
                    <a:latin typeface="+mn-lt"/>
                  </a:rPr>
                  <a:t>multiplicative scales</a:t>
                </a:r>
                <a:r>
                  <a:rPr lang="en-US" b="0" dirty="0">
                    <a:latin typeface="+mn-lt"/>
                  </a:rPr>
                  <a:t> for the four product classes </a:t>
                </a:r>
                <a:r>
                  <a:rPr lang="en-US" b="0" dirty="0" err="1">
                    <a:latin typeface="+mn-lt"/>
                  </a:rPr>
                  <a:t>RatesFX</a:t>
                </a:r>
                <a:r>
                  <a:rPr lang="en-US" b="0" dirty="0">
                    <a:latin typeface="+mn-lt"/>
                  </a:rPr>
                  <a:t>, Credit, Equity, and Commodity.</a:t>
                </a:r>
              </a:p>
              <a:p>
                <a:pPr marL="530225" lvl="1" indent="-285750">
                  <a:lnSpc>
                    <a:spcPct val="150000"/>
                  </a:lnSpc>
                  <a:buFont typeface="Wingdings" panose="05000000000000000000" pitchFamily="2" charset="2"/>
                  <a:buChar char="q"/>
                </a:pPr>
                <a:r>
                  <a:rPr lang="en-US" b="0" dirty="0">
                    <a:latin typeface="+mn-lt"/>
                  </a:rPr>
                  <a:t>Their values can be individually specified to be more than </a:t>
                </a:r>
                <a14:m>
                  <m:oMath xmlns:m="http://schemas.openxmlformats.org/officeDocument/2006/math">
                    <m:r>
                      <a:rPr lang="en-US" b="0" i="1">
                        <a:latin typeface="Cambria Math"/>
                      </a:rPr>
                      <m:t>1.0</m:t>
                    </m:r>
                  </m:oMath>
                </a14:m>
                <a:r>
                  <a:rPr lang="en-US" b="0" dirty="0">
                    <a:latin typeface="+mn-lt"/>
                  </a:rPr>
                  <a:t> – with </a:t>
                </a:r>
                <a14:m>
                  <m:oMath xmlns:m="http://schemas.openxmlformats.org/officeDocument/2006/math">
                    <m:r>
                      <a:rPr lang="en-US" b="0" i="1">
                        <a:latin typeface="Cambria Math"/>
                      </a:rPr>
                      <m:t>1.0</m:t>
                    </m:r>
                  </m:oMath>
                </a14:m>
                <a:r>
                  <a:rPr lang="en-US" b="0" dirty="0">
                    <a:latin typeface="+mn-lt"/>
                  </a:rPr>
                  <a:t> being the default and the minimum value.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37914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CDX or ITRAXX Index Families</a:t>
            </a:r>
            <a:r>
              <a:rPr lang="en-US" dirty="0"/>
              <a:t>:</a:t>
            </a:r>
            <a:r>
              <a:rPr lang="en-US" b="0" dirty="0">
                <a:latin typeface="+mn-lt"/>
              </a:rPr>
              <a:t> The Credit Qualifying risk factors can also include Base Correlation risks from the CDO tranches from the CDX or the ITRAXX family of Credit indexes.</a:t>
            </a:r>
          </a:p>
          <a:p>
            <a:pPr marL="530225" lvl="1" indent="-285750">
              <a:lnSpc>
                <a:spcPct val="150000"/>
              </a:lnSpc>
              <a:buFont typeface="Wingdings" panose="05000000000000000000" pitchFamily="2" charset="2"/>
              <a:buChar char="q"/>
            </a:pPr>
            <a:r>
              <a:rPr lang="en-US" b="0" dirty="0">
                <a:latin typeface="+mn-lt"/>
              </a:rPr>
              <a:t>There is one flat risk factor for each index family.</a:t>
            </a:r>
          </a:p>
          <a:p>
            <a:pPr marL="530225" lvl="1" indent="-285750">
              <a:lnSpc>
                <a:spcPct val="150000"/>
              </a:lnSpc>
              <a:buFont typeface="Wingdings" panose="05000000000000000000" pitchFamily="2" charset="2"/>
              <a:buChar char="q"/>
            </a:pPr>
            <a:r>
              <a:rPr lang="en-US" b="0" dirty="0">
                <a:latin typeface="+mn-lt"/>
              </a:rPr>
              <a:t>Base Correlation risks to the same index family – such as CDX IG, ITRAXX MAIN, and so on – should be fully offset, irrespective of series, maturity, or detachment point.</a:t>
            </a:r>
          </a:p>
          <a:p>
            <a:pPr marL="285750" lvl="0" indent="-285750">
              <a:lnSpc>
                <a:spcPct val="150000"/>
              </a:lnSpc>
              <a:buFont typeface="Wingdings" panose="05000000000000000000" pitchFamily="2" charset="2"/>
              <a:buChar char="v"/>
            </a:pPr>
            <a:r>
              <a:rPr lang="en-US" u="sng" dirty="0"/>
              <a:t>The Credit Non-Qualifying Risk Factors</a:t>
            </a:r>
            <a:r>
              <a:rPr lang="en-US" dirty="0"/>
              <a:t>:</a:t>
            </a:r>
            <a:r>
              <a:rPr lang="en-US" b="0" dirty="0">
                <a:latin typeface="+mn-lt"/>
              </a:rPr>
              <a:t> The </a:t>
            </a:r>
            <a:r>
              <a:rPr lang="en-US" b="0" i="1" dirty="0">
                <a:latin typeface="+mn-lt"/>
              </a:rPr>
              <a:t>Credit Non-qualifying Risk Factors</a:t>
            </a:r>
            <a:r>
              <a:rPr lang="en-US" b="0" dirty="0">
                <a:latin typeface="+mn-lt"/>
              </a:rPr>
              <a:t> are the five credit spreads for each issuer/tranche for each of the following vertexes: 1Y, 2Y, 3Y, 5Y, and 10Y.</a:t>
            </a:r>
          </a:p>
          <a:p>
            <a:pPr marL="285750" lvl="0" indent="-285750">
              <a:lnSpc>
                <a:spcPct val="150000"/>
              </a:lnSpc>
              <a:buFont typeface="Wingdings" panose="05000000000000000000" pitchFamily="2" charset="2"/>
              <a:buChar char="v"/>
            </a:pPr>
            <a:r>
              <a:rPr lang="en-US" u="sng" dirty="0"/>
              <a:t>Sensitivities to the Underlying Tranche</a:t>
            </a:r>
            <a:r>
              <a:rPr lang="en-US" dirty="0"/>
              <a:t>:</a:t>
            </a:r>
            <a:r>
              <a:rPr lang="en-US" b="0" dirty="0">
                <a:latin typeface="+mn-lt"/>
              </a:rPr>
              <a:t> Sensitivities should be computed to the given tranche.</a:t>
            </a:r>
          </a:p>
          <a:p>
            <a:pPr marL="530225" lvl="1" indent="-285750">
              <a:lnSpc>
                <a:spcPct val="150000"/>
              </a:lnSpc>
              <a:buFont typeface="Wingdings" panose="05000000000000000000" pitchFamily="2" charset="2"/>
              <a:buChar char="q"/>
            </a:pPr>
            <a:r>
              <a:rPr lang="en-US" b="0" dirty="0">
                <a:latin typeface="+mn-lt"/>
              </a:rPr>
              <a:t>For a given tranche, if there is more than one credit spread curve, then the credit spread risk at each vertex should the net sum of risk at that vertex over all the credit spread curves of that tranche.</a:t>
            </a:r>
          </a:p>
          <a:p>
            <a:pPr marL="530225" lvl="1" indent="-285750">
              <a:lnSpc>
                <a:spcPct val="150000"/>
              </a:lnSpc>
              <a:buFont typeface="Wingdings" panose="05000000000000000000" pitchFamily="2" charset="2"/>
              <a:buChar char="q"/>
            </a:pPr>
            <a:r>
              <a:rPr lang="en-US" b="0" dirty="0">
                <a:latin typeface="+mn-lt"/>
              </a:rPr>
              <a:t>Vertex sensitivities of the credit indexes need not be allocated to the underlying issuer, but rather the entire index vega should be classed into the appropriate non-qualifying bucket, using the residual bucket for cross-sector indexes.</a:t>
            </a:r>
            <a:endParaRPr lang="en-US" dirty="0"/>
          </a:p>
        </p:txBody>
      </p:sp>
    </p:spTree>
    <p:extLst>
      <p:ext uri="{BB962C8B-B14F-4D97-AF65-F5344CB8AC3E}">
        <p14:creationId xmlns:p14="http://schemas.microsoft.com/office/powerpoint/2010/main" val="5652698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Structure of the Methodology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Six Classes of Risk Factors</a:t>
                </a:r>
                <a:r>
                  <a:rPr lang="en-US" dirty="0"/>
                  <a:t>:</a:t>
                </a:r>
                <a:r>
                  <a:rPr lang="en-US" b="0" dirty="0">
                    <a:latin typeface="+mn-lt"/>
                  </a:rPr>
                  <a:t> There are six risk classes – Interest Rate, Credit (Qualifying), Credit (Non-Qualifying), Equity, Commodity, and FX – and the margin for each risk class is defined to be the sum of the Delta Margin, the Vega Margin, the Curvature Margin, and the Base Correlation Margin – if applicable – for that risk class.</a:t>
                </a:r>
              </a:p>
              <a:p>
                <a:pPr marL="285750" lvl="0" indent="-285750">
                  <a:lnSpc>
                    <a:spcPct val="150000"/>
                  </a:lnSpc>
                  <a:buFont typeface="Wingdings" panose="05000000000000000000" pitchFamily="2" charset="2"/>
                  <a:buChar char="v"/>
                </a:pPr>
                <a:r>
                  <a:rPr lang="en-US" u="sng" dirty="0"/>
                  <a:t>Four Classes of Sensitivity Margins</a:t>
                </a:r>
                <a:r>
                  <a:rPr lang="en-US" dirty="0"/>
                  <a:t>:</a:t>
                </a:r>
                <a:r>
                  <a:rPr lang="en-US" b="0" dirty="0">
                    <a:latin typeface="+mn-lt"/>
                  </a:rPr>
                  <a:t> That is</a:t>
                </a:r>
              </a:p>
              <a:p>
                <a:pPr lvl="0">
                  <a:lnSpc>
                    <a:spcPct val="150000"/>
                  </a:lnSpc>
                </a:pPr>
                <a:endParaRPr lang="en-US" b="0" dirty="0">
                  <a:latin typeface="+mn-lt"/>
                </a:endParaRPr>
              </a:p>
              <a:p>
                <a:pPr algn="ctr">
                  <a:lnSpc>
                    <a:spcPct val="150000"/>
                  </a:lnSpc>
                </a:pPr>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𝑋</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𝐷𝑒𝑙𝑡𝑎𝑀𝑎𝑟𝑔𝑖𝑛</m:t>
                        </m:r>
                      </m:e>
                      <m:sub>
                        <m:r>
                          <a:rPr lang="en-US" b="0" i="1">
                            <a:latin typeface="Cambria Math"/>
                          </a:rPr>
                          <m:t>𝑋</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𝑉𝑒𝑔𝑎𝑀𝑎𝑟𝑔𝑖𝑛</m:t>
                        </m:r>
                      </m:e>
                      <m:sub>
                        <m:r>
                          <a:rPr lang="en-US" b="0" i="1">
                            <a:latin typeface="Cambria Math"/>
                          </a:rPr>
                          <m:t>𝑋</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𝐶𝑢𝑟𝑣𝑎𝑡𝑢𝑟𝑒𝑀𝑎𝑟𝑔𝑖𝑛</m:t>
                        </m:r>
                      </m:e>
                      <m:sub>
                        <m:r>
                          <a:rPr lang="en-US" b="0" i="1">
                            <a:latin typeface="Cambria Math"/>
                          </a:rPr>
                          <m:t>𝑋</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𝐵𝑎𝑠𝑒𝐶𝑜𝑟𝑟𝑒𝑙𝑎𝑡𝑖𝑜𝑛𝑀𝑎𝑟𝑔𝑖𝑛</m:t>
                        </m:r>
                      </m:e>
                      <m:sub>
                        <m:r>
                          <a:rPr lang="en-US" b="0" i="1">
                            <a:latin typeface="Cambria Math"/>
                          </a:rPr>
                          <m:t>𝑋</m:t>
                        </m:r>
                      </m:sub>
                    </m:sSub>
                  </m:oMath>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for each risk class </a:t>
                </a:r>
                <a14:m>
                  <m:oMath xmlns:m="http://schemas.openxmlformats.org/officeDocument/2006/math">
                    <m:r>
                      <a:rPr lang="en-US" b="0" i="1">
                        <a:latin typeface="Cambria Math"/>
                      </a:rPr>
                      <m:t>𝑋</m:t>
                    </m:r>
                  </m:oMath>
                </a14:m>
                <a:r>
                  <a:rPr lang="en-US" b="0" dirty="0">
                    <a:latin typeface="+mn-lt"/>
                  </a:rPr>
                  <a:t>, where the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𝐵𝑎𝑠𝑒𝐶𝑜𝑟𝑟𝑒𝑙𝑎𝑡𝑖𝑜𝑛𝑀𝑎𝑟𝑔𝑖𝑛</m:t>
                        </m:r>
                      </m:e>
                      <m:sub>
                        <m:r>
                          <a:rPr lang="en-US" b="0" i="1">
                            <a:latin typeface="Cambria Math"/>
                          </a:rPr>
                          <m:t>𝑋</m:t>
                        </m:r>
                      </m:sub>
                    </m:sSub>
                  </m:oMath>
                </a14:m>
                <a:r>
                  <a:rPr lang="en-US" b="0" dirty="0">
                    <a:latin typeface="+mn-lt"/>
                  </a:rPr>
                  <a:t> is only present in the Credit Qualifying risk class.</a:t>
                </a:r>
              </a:p>
              <a:p>
                <a:pPr marL="285750" lvl="0" indent="-285750">
                  <a:lnSpc>
                    <a:spcPct val="150000"/>
                  </a:lnSpc>
                  <a:buFont typeface="Wingdings" panose="05000000000000000000" pitchFamily="2" charset="2"/>
                  <a:buChar char="v"/>
                </a:pPr>
                <a:r>
                  <a:rPr lang="en-US" u="sng" dirty="0"/>
                  <a:t>Four Classes of Products Needing Margin</a:t>
                </a:r>
                <a:r>
                  <a:rPr lang="en-US" dirty="0"/>
                  <a:t>:</a:t>
                </a:r>
                <a:r>
                  <a:rPr lang="en-US" b="0" dirty="0">
                    <a:latin typeface="+mn-lt"/>
                  </a:rPr>
                  <a:t> There are four product classes:</a:t>
                </a:r>
              </a:p>
              <a:p>
                <a:pPr lvl="2">
                  <a:lnSpc>
                    <a:spcPct val="150000"/>
                  </a:lnSpc>
                  <a:buFont typeface="Wingdings" panose="05000000000000000000" pitchFamily="2" charset="2"/>
                  <a:buChar char="q"/>
                </a:pPr>
                <a:r>
                  <a:rPr lang="en-US" dirty="0"/>
                  <a:t>Interest Rates and Foreign Exchange (</a:t>
                </a:r>
                <a:r>
                  <a:rPr lang="en-US" dirty="0" err="1"/>
                  <a:t>RatesFX</a:t>
                </a:r>
                <a:r>
                  <a:rPr lang="en-US" dirty="0"/>
                  <a:t>)</a:t>
                </a:r>
              </a:p>
              <a:p>
                <a:pPr lvl="2">
                  <a:lnSpc>
                    <a:spcPct val="150000"/>
                  </a:lnSpc>
                  <a:buFont typeface="Wingdings" panose="05000000000000000000" pitchFamily="2" charset="2"/>
                  <a:buChar char="q"/>
                </a:pPr>
                <a:r>
                  <a:rPr lang="en-US" dirty="0"/>
                  <a:t>Credit</a:t>
                </a:r>
              </a:p>
              <a:p>
                <a:pPr lvl="2">
                  <a:lnSpc>
                    <a:spcPct val="150000"/>
                  </a:lnSpc>
                  <a:buFont typeface="Wingdings" panose="05000000000000000000" pitchFamily="2" charset="2"/>
                  <a:buChar char="q"/>
                </a:pPr>
                <a:r>
                  <a:rPr lang="en-US" dirty="0"/>
                  <a:t>Equity</a:t>
                </a:r>
              </a:p>
              <a:p>
                <a:pPr lvl="2">
                  <a:lnSpc>
                    <a:spcPct val="150000"/>
                  </a:lnSpc>
                  <a:buFont typeface="Wingdings" panose="05000000000000000000" pitchFamily="2" charset="2"/>
                  <a:buChar char="q"/>
                </a:pPr>
                <a:r>
                  <a:rPr lang="en-US" dirty="0"/>
                  <a:t>Commodity</a:t>
                </a:r>
                <a:endParaRPr lang="en-US" b="0" dirty="0">
                  <a:latin typeface="+mn-lt"/>
                </a:endParaRPr>
              </a:p>
              <a:p>
                <a:pPr lvl="0">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544"/>
                </a:stretch>
              </a:blipFill>
            </p:spPr>
            <p:txBody>
              <a:bodyPr/>
              <a:lstStyle/>
              <a:p>
                <a:r>
                  <a:rPr lang="en-US">
                    <a:noFill/>
                  </a:rPr>
                  <a:t> </a:t>
                </a:r>
              </a:p>
            </p:txBody>
          </p:sp>
        </mc:Fallback>
      </mc:AlternateContent>
    </p:spTree>
    <p:extLst>
      <p:ext uri="{BB962C8B-B14F-4D97-AF65-F5344CB8AC3E}">
        <p14:creationId xmlns:p14="http://schemas.microsoft.com/office/powerpoint/2010/main" val="2530741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Structure of the Methodology - 2</a:t>
                </a:r>
              </a:p>
              <a:p>
                <a:pPr lvl="0">
                  <a:lnSpc>
                    <a:spcPct val="150000"/>
                  </a:lnSpc>
                </a:pPr>
                <a:endParaRPr lang="en-US" dirty="0"/>
              </a:p>
              <a:p>
                <a:pPr marL="285750" indent="-285750">
                  <a:lnSpc>
                    <a:spcPct val="150000"/>
                  </a:lnSpc>
                  <a:buFont typeface="Wingdings" panose="05000000000000000000" pitchFamily="2" charset="2"/>
                  <a:buChar char="v"/>
                </a:pPr>
                <a:r>
                  <a:rPr lang="en-US" u="sng" dirty="0"/>
                  <a:t>Product Class per Marginable Trade</a:t>
                </a:r>
                <a:r>
                  <a:rPr lang="en-US" dirty="0"/>
                  <a:t>:</a:t>
                </a:r>
                <a:r>
                  <a:rPr lang="en-US" b="0" dirty="0">
                    <a:latin typeface="+mn-lt"/>
                  </a:rPr>
                  <a:t> Every trade is assigned to an individual product class and SIMM is considered separately for each product class.</a:t>
                </a:r>
              </a:p>
              <a:p>
                <a:pPr marL="285750" lvl="0" indent="-285750">
                  <a:lnSpc>
                    <a:spcPct val="150000"/>
                  </a:lnSpc>
                  <a:buFont typeface="Wingdings" panose="05000000000000000000" pitchFamily="2" charset="2"/>
                  <a:buChar char="v"/>
                </a:pPr>
                <a:r>
                  <a:rPr lang="en-US" u="sng" dirty="0"/>
                  <a:t>Isolating Risk Factors across Products</a:t>
                </a:r>
                <a:r>
                  <a:rPr lang="en-US" dirty="0"/>
                  <a:t>:</a:t>
                </a:r>
                <a:r>
                  <a:rPr lang="en-US" b="0" dirty="0">
                    <a:latin typeface="+mn-lt"/>
                  </a:rPr>
                  <a:t> Buckets are still defined in risk terms, but within each product class the risk class takes its component risks only from trades of that product class.</a:t>
                </a:r>
              </a:p>
              <a:p>
                <a:pPr marL="530225" lvl="1" indent="-285750">
                  <a:lnSpc>
                    <a:spcPct val="150000"/>
                  </a:lnSpc>
                  <a:buFont typeface="Wingdings" panose="05000000000000000000" pitchFamily="2" charset="2"/>
                  <a:buChar char="q"/>
                </a:pPr>
                <a:r>
                  <a:rPr lang="en-US" b="0" dirty="0">
                    <a:latin typeface="+mn-lt"/>
                  </a:rPr>
                  <a:t>For example, equity derivatives would have risk only in the interest rate risk class as well as from the equity risk class; but all those risks are kept separate from the risks of the trades in the </a:t>
                </a:r>
                <a:r>
                  <a:rPr lang="en-US" b="0" dirty="0" err="1">
                    <a:latin typeface="+mn-lt"/>
                  </a:rPr>
                  <a:t>RatesFX</a:t>
                </a:r>
                <a:r>
                  <a:rPr lang="en-US" b="0" dirty="0">
                    <a:latin typeface="+mn-lt"/>
                  </a:rPr>
                  <a:t> product class.</a:t>
                </a:r>
              </a:p>
              <a:p>
                <a:pPr marL="285750" lvl="0" indent="-285750">
                  <a:lnSpc>
                    <a:spcPct val="150000"/>
                  </a:lnSpc>
                  <a:buFont typeface="Wingdings" panose="05000000000000000000" pitchFamily="2" charset="2"/>
                  <a:buChar char="v"/>
                </a:pPr>
                <a:r>
                  <a:rPr lang="en-US" u="sng" dirty="0"/>
                  <a:t>Product SIMM from Risk Factor IM</a:t>
                </a:r>
                <a:r>
                  <a:rPr lang="en-US" dirty="0"/>
                  <a:t>:</a:t>
                </a:r>
                <a:r>
                  <a:rPr lang="en-US" b="0" dirty="0">
                    <a:latin typeface="+mn-lt"/>
                  </a:rPr>
                  <a:t> Within each product class, the initial margin (IM) for each of the risk classes is calculated as above.</a:t>
                </a:r>
              </a:p>
              <a:p>
                <a:pPr marL="530225" lvl="1" indent="-285750">
                  <a:lnSpc>
                    <a:spcPct val="150000"/>
                  </a:lnSpc>
                  <a:buFont typeface="Wingdings" panose="05000000000000000000" pitchFamily="2" charset="2"/>
                  <a:buChar char="q"/>
                </a:pPr>
                <a:r>
                  <a:rPr lang="en-US" b="0" dirty="0">
                    <a:latin typeface="+mn-lt"/>
                  </a:rPr>
                  <a:t>The total margin for that product class is given by</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𝑃𝑅𝑂𝐷𝑈𝐶𝑇</m:t>
                          </m:r>
                        </m:sub>
                      </m:sSub>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𝑟</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𝑟</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𝑟</m:t>
                              </m:r>
                            </m:sub>
                            <m:sup/>
                            <m:e>
                              <m:nary>
                                <m:naryPr>
                                  <m:chr m:val="∑"/>
                                  <m:limLoc m:val="undOvr"/>
                                  <m:supHide m:val="on"/>
                                  <m:ctrlPr>
                                    <a:rPr lang="en-US" b="0" i="1">
                                      <a:latin typeface="Cambria Math" panose="02040503050406030204" pitchFamily="18" charset="0"/>
                                    </a:rPr>
                                  </m:ctrlPr>
                                </m:naryPr>
                                <m:sub>
                                  <m:r>
                                    <a:rPr lang="en-US" b="0" i="1">
                                      <a:latin typeface="Cambria Math"/>
                                    </a:rPr>
                                    <m:t>𝑠</m:t>
                                  </m:r>
                                  <m:r>
                                    <a:rPr lang="en-US" b="0" i="1">
                                      <a:latin typeface="Cambria Math"/>
                                    </a:rPr>
                                    <m:t>≠</m:t>
                                  </m:r>
                                  <m:r>
                                    <a:rPr lang="en-US" b="0" i="1">
                                      <a:latin typeface="Cambria Math"/>
                                    </a:rPr>
                                    <m:t>𝑟</m:t>
                                  </m:r>
                                </m:sub>
                                <m:sup/>
                                <m:e>
                                  <m:sSub>
                                    <m:sSubPr>
                                      <m:ctrlPr>
                                        <a:rPr lang="en-US" b="0" i="1">
                                          <a:latin typeface="Cambria Math" panose="02040503050406030204" pitchFamily="18" charset="0"/>
                                        </a:rPr>
                                      </m:ctrlPr>
                                    </m:sSubPr>
                                    <m:e>
                                      <m:r>
                                        <a:rPr lang="en-US" b="0" i="1">
                                          <a:latin typeface="Cambria Math"/>
                                        </a:rPr>
                                        <m:t>𝜓</m:t>
                                      </m:r>
                                    </m:e>
                                    <m:sub>
                                      <m:r>
                                        <a:rPr lang="en-US" b="0" i="1">
                                          <a:latin typeface="Cambria Math"/>
                                        </a:rPr>
                                        <m:t>𝑟𝑠</m:t>
                                      </m:r>
                                    </m:sub>
                                  </m:sSub>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𝑟</m:t>
                                      </m:r>
                                    </m:sub>
                                  </m:sSub>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𝑠</m:t>
                                      </m:r>
                                    </m:sub>
                                  </m:sSub>
                                </m:e>
                              </m:nary>
                            </m:e>
                          </m:nary>
                        </m:e>
                      </m:ra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r>
                      <a:rPr lang="en-US" b="0" i="1">
                        <a:latin typeface="Cambria Math"/>
                      </a:rPr>
                      <m:t>𝑃𝑅𝑂𝐷𝑈𝐶𝑇</m:t>
                    </m:r>
                  </m:oMath>
                </a14:m>
                <a:r>
                  <a:rPr lang="en-US" b="0" dirty="0">
                    <a:latin typeface="+mn-lt"/>
                  </a:rPr>
                  <a:t> is one of the four product classes above, and the sums on </a:t>
                </a:r>
                <a14:m>
                  <m:oMath xmlns:m="http://schemas.openxmlformats.org/officeDocument/2006/math">
                    <m:r>
                      <a:rPr lang="en-US" b="0" i="1">
                        <a:latin typeface="Cambria Math"/>
                      </a:rPr>
                      <m:t>𝑟</m:t>
                    </m:r>
                  </m:oMath>
                </a14:m>
                <a:r>
                  <a:rPr lang="en-US" b="0" dirty="0">
                    <a:latin typeface="+mn-lt"/>
                  </a:rPr>
                  <a:t> and </a:t>
                </a:r>
                <a14:m>
                  <m:oMath xmlns:m="http://schemas.openxmlformats.org/officeDocument/2006/math">
                    <m:r>
                      <a:rPr lang="en-US" b="0" i="1">
                        <a:latin typeface="Cambria Math"/>
                      </a:rPr>
                      <m:t>𝑠</m:t>
                    </m:r>
                  </m:oMath>
                </a14:m>
                <a:r>
                  <a:rPr lang="en-US" b="0" dirty="0">
                    <a:latin typeface="+mn-lt"/>
                  </a:rPr>
                  <a:t> are taken over the six risk classes.</a:t>
                </a:r>
              </a:p>
              <a:p>
                <a:pPr lvl="2">
                  <a:lnSpc>
                    <a:spcPct val="150000"/>
                  </a:lnSpc>
                  <a:buFont typeface="Wingdings" panose="05000000000000000000" pitchFamily="2" charset="2"/>
                  <a:buChar char="q"/>
                </a:pPr>
                <a:r>
                  <a:rPr lang="en-US" b="0" dirty="0">
                    <a:latin typeface="+mn-lt"/>
                  </a:rPr>
                  <a:t>The correlation matrix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𝜓</m:t>
                        </m:r>
                      </m:e>
                      <m:sub>
                        <m:r>
                          <a:rPr lang="en-US" b="0" i="1">
                            <a:latin typeface="Cambria Math"/>
                          </a:rPr>
                          <m:t>𝑟𝑠</m:t>
                        </m:r>
                      </m:sub>
                    </m:sSub>
                  </m:oMath>
                </a14:m>
                <a:r>
                  <a:rPr lang="en-US" b="0" dirty="0">
                    <a:latin typeface="+mn-lt"/>
                  </a:rPr>
                  <a:t> of the correlations between the risk classes is given earlier.</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193" b="-333"/>
                </a:stretch>
              </a:blipFill>
            </p:spPr>
            <p:txBody>
              <a:bodyPr/>
              <a:lstStyle/>
              <a:p>
                <a:r>
                  <a:rPr lang="en-US">
                    <a:noFill/>
                  </a:rPr>
                  <a:t> </a:t>
                </a:r>
              </a:p>
            </p:txBody>
          </p:sp>
        </mc:Fallback>
      </mc:AlternateContent>
    </p:spTree>
    <p:extLst>
      <p:ext uri="{BB962C8B-B14F-4D97-AF65-F5344CB8AC3E}">
        <p14:creationId xmlns:p14="http://schemas.microsoft.com/office/powerpoint/2010/main" val="19512130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Structure of the Methodology - 3</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Portfolio SIMM as Linear Sum</a:t>
                </a:r>
                <a:r>
                  <a:rPr lang="en-US" dirty="0"/>
                  <a:t>:</a:t>
                </a:r>
                <a:r>
                  <a:rPr lang="en-US" b="0" dirty="0">
                    <a:latin typeface="+mn-lt"/>
                  </a:rPr>
                  <a:t> The total SIMM is the sum of these four product class SIMM values: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𝑆𝐼𝑀𝑀</m:t>
                      </m:r>
                      <m:r>
                        <a:rPr lang="en-US" b="0" i="1">
                          <a:latin typeface="Cambria Math"/>
                        </a:rPr>
                        <m:t>=</m:t>
                      </m:r>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𝑅𝐴𝑇𝐸𝑆𝐹𝑋</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𝐶𝑅𝐸𝐷𝐼𝑇</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𝐸𝑄𝑈𝐼𝑇𝑌</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𝑆𝐼𝑀𝑀</m:t>
                          </m:r>
                        </m:e>
                        <m:sub>
                          <m:r>
                            <a:rPr lang="en-US" b="0" i="1">
                              <a:latin typeface="Cambria Math"/>
                            </a:rPr>
                            <m:t>𝐶𝑂𝑀𝑀𝑂𝐷𝐼𝑇𝑌</m:t>
                          </m:r>
                        </m:sub>
                      </m:sSub>
                    </m:oMath>
                  </m:oMathPara>
                </a14:m>
                <a:endParaRPr lang="en-US" b="0" dirty="0">
                  <a:latin typeface="+mn-lt"/>
                </a:endParaRPr>
              </a:p>
              <a:p>
                <a:pPr>
                  <a:lnSpc>
                    <a:spcPct val="150000"/>
                  </a:lnSpc>
                </a:pPr>
                <a:endParaRPr lang="en-US" b="0" dirty="0">
                  <a:latin typeface="+mn-lt"/>
                </a:endParaRPr>
              </a:p>
              <a:p>
                <a:pPr marL="285750" indent="-285750">
                  <a:lnSpc>
                    <a:spcPct val="150000"/>
                  </a:lnSpc>
                  <a:buFont typeface="Wingdings" panose="05000000000000000000" pitchFamily="2" charset="2"/>
                  <a:buChar char="v"/>
                </a:pPr>
                <a:r>
                  <a:rPr lang="en-US" u="sng" dirty="0"/>
                  <a:t>Product Specific SIMM Add-On</a:t>
                </a:r>
                <a:r>
                  <a:rPr lang="en-US" dirty="0"/>
                  <a:t>:</a:t>
                </a:r>
                <a:r>
                  <a:rPr lang="en-US" b="0" dirty="0">
                    <a:latin typeface="+mn-lt"/>
                  </a:rPr>
                  <a:t> The SIMM equation can be extended to incorporate notional based add-ons for specified products and/or multipliers to the individual product class SIMM values.</a:t>
                </a:r>
              </a:p>
              <a:p>
                <a:pPr marL="530225" lvl="1" indent="-285750">
                  <a:lnSpc>
                    <a:spcPct val="150000"/>
                  </a:lnSpc>
                  <a:buFont typeface="Wingdings" panose="05000000000000000000" pitchFamily="2" charset="2"/>
                  <a:buChar char="q"/>
                </a:pPr>
                <a:r>
                  <a:rPr lang="en-US" b="0" dirty="0">
                    <a:latin typeface="+mn-lt"/>
                  </a:rPr>
                  <a:t>The section on SIMM add-ons contains the modified version of SIMM in that case.</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772"/>
                </a:stretch>
              </a:blipFill>
            </p:spPr>
            <p:txBody>
              <a:bodyPr/>
              <a:lstStyle/>
              <a:p>
                <a:r>
                  <a:rPr lang="en-US">
                    <a:noFill/>
                  </a:rPr>
                  <a:t> </a:t>
                </a:r>
              </a:p>
            </p:txBody>
          </p:sp>
        </mc:Fallback>
      </mc:AlternateContent>
    </p:spTree>
    <p:extLst>
      <p:ext uri="{BB962C8B-B14F-4D97-AF65-F5344CB8AC3E}">
        <p14:creationId xmlns:p14="http://schemas.microsoft.com/office/powerpoint/2010/main" val="2840429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IR Risk Delta Margin - 1</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Approach for IR Delta Margin</a:t>
                </a:r>
                <a:r>
                  <a:rPr lang="en-US" dirty="0"/>
                  <a:t>:</a:t>
                </a:r>
                <a:r>
                  <a:rPr lang="en-US" b="0" dirty="0">
                    <a:latin typeface="+mn-lt"/>
                  </a:rPr>
                  <a:t> The following step-by-step approach to capture delta risk should be applied to capture delta risk for the interest-rate risk class only.</a:t>
                </a:r>
              </a:p>
              <a:p>
                <a:pPr marL="285750" lvl="0" indent="-285750">
                  <a:lnSpc>
                    <a:spcPct val="150000"/>
                  </a:lnSpc>
                  <a:buFont typeface="Wingdings" panose="05000000000000000000" pitchFamily="2" charset="2"/>
                  <a:buChar char="v"/>
                </a:pPr>
                <a:r>
                  <a:rPr lang="en-US" u="sng" dirty="0"/>
                  <a:t>Sensitivity to Tenor/Risk Factor</a:t>
                </a:r>
                <a:r>
                  <a:rPr lang="en-US" dirty="0"/>
                  <a:t>:</a:t>
                </a:r>
                <a:r>
                  <a:rPr lang="en-US" b="0" dirty="0">
                    <a:latin typeface="+mn-lt"/>
                  </a:rPr>
                  <a:t> Find a net sensitivity across instruments to each risk factor </a:t>
                </a:r>
                <a14:m>
                  <m:oMath xmlns:m="http://schemas.openxmlformats.org/officeDocument/2006/math">
                    <m:d>
                      <m:dPr>
                        <m:ctrlPr>
                          <a:rPr lang="en-US" b="0" i="1">
                            <a:latin typeface="Cambria Math" panose="02040503050406030204" pitchFamily="18" charset="0"/>
                          </a:rPr>
                        </m:ctrlPr>
                      </m:dPr>
                      <m:e>
                        <m:r>
                          <a:rPr lang="en-US" b="0" i="1">
                            <a:latin typeface="Cambria Math"/>
                          </a:rPr>
                          <m:t>𝑘</m:t>
                        </m:r>
                        <m:r>
                          <a:rPr lang="en-US" b="0" i="1">
                            <a:latin typeface="Cambria Math"/>
                          </a:rPr>
                          <m:t>, </m:t>
                        </m:r>
                        <m:r>
                          <a:rPr lang="en-US" b="0" i="1">
                            <a:latin typeface="Cambria Math"/>
                          </a:rPr>
                          <m:t>𝑖</m:t>
                        </m:r>
                      </m:e>
                    </m:d>
                  </m:oMath>
                </a14:m>
                <a:r>
                  <a:rPr lang="en-US" b="0" dirty="0">
                    <a:latin typeface="+mn-lt"/>
                  </a:rPr>
                  <a:t> where </a:t>
                </a:r>
                <a14:m>
                  <m:oMath xmlns:m="http://schemas.openxmlformats.org/officeDocument/2006/math">
                    <m:r>
                      <a:rPr lang="en-US" b="0" i="1">
                        <a:latin typeface="Cambria Math"/>
                      </a:rPr>
                      <m:t>𝑘</m:t>
                    </m:r>
                  </m:oMath>
                </a14:m>
                <a:r>
                  <a:rPr lang="en-US" b="0" dirty="0">
                    <a:latin typeface="+mn-lt"/>
                  </a:rPr>
                  <a:t> is the rates tenor and </a:t>
                </a:r>
                <a14:m>
                  <m:oMath xmlns:m="http://schemas.openxmlformats.org/officeDocument/2006/math">
                    <m:r>
                      <a:rPr lang="en-US" b="0" i="1">
                        <a:latin typeface="Cambria Math"/>
                      </a:rPr>
                      <m:t>𝑖</m:t>
                    </m:r>
                  </m:oMath>
                </a14:m>
                <a:r>
                  <a:rPr lang="en-US" b="0" dirty="0">
                    <a:latin typeface="+mn-lt"/>
                  </a:rPr>
                  <a:t> is the index name of the sub-yield curve as defined in the sections that outline the interest rate risk class.</a:t>
                </a:r>
              </a:p>
              <a:p>
                <a:pPr marL="285750" lvl="0" indent="-285750">
                  <a:lnSpc>
                    <a:spcPct val="150000"/>
                  </a:lnSpc>
                  <a:buFont typeface="Wingdings" panose="05000000000000000000" pitchFamily="2" charset="2"/>
                  <a:buChar char="v"/>
                </a:pPr>
                <a:r>
                  <a:rPr lang="en-US" u="sng" dirty="0"/>
                  <a:t>Risk Weight applied to the Sensitivity</a:t>
                </a:r>
                <a:r>
                  <a:rPr lang="en-US" dirty="0"/>
                  <a:t>:</a:t>
                </a:r>
                <a:r>
                  <a:rPr lang="en-US" b="0" dirty="0">
                    <a:latin typeface="+mn-lt"/>
                  </a:rPr>
                  <a:t> Weight the net sensitivity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r>
                          <a:rPr lang="en-US" b="0" i="1">
                            <a:latin typeface="Cambria Math"/>
                          </a:rPr>
                          <m:t>, </m:t>
                        </m:r>
                        <m:r>
                          <a:rPr lang="en-US" b="0" i="1">
                            <a:latin typeface="Cambria Math"/>
                          </a:rPr>
                          <m:t>𝑖</m:t>
                        </m:r>
                      </m:sub>
                    </m:sSub>
                  </m:oMath>
                </a14:m>
                <a:r>
                  <a:rPr lang="en-US" b="0" dirty="0">
                    <a:latin typeface="+mn-lt"/>
                  </a:rPr>
                  <a:t> to each risk factor </a:t>
                </a:r>
                <a14:m>
                  <m:oMath xmlns:m="http://schemas.openxmlformats.org/officeDocument/2006/math">
                    <m:d>
                      <m:dPr>
                        <m:ctrlPr>
                          <a:rPr lang="en-US" b="0" i="1">
                            <a:latin typeface="Cambria Math" panose="02040503050406030204" pitchFamily="18" charset="0"/>
                          </a:rPr>
                        </m:ctrlPr>
                      </m:dPr>
                      <m:e>
                        <m:r>
                          <a:rPr lang="en-US" b="0" i="1">
                            <a:latin typeface="Cambria Math"/>
                          </a:rPr>
                          <m:t>𝑘</m:t>
                        </m:r>
                        <m:r>
                          <a:rPr lang="en-US" b="0" i="1">
                            <a:latin typeface="Cambria Math"/>
                          </a:rPr>
                          <m:t>, </m:t>
                        </m:r>
                        <m:r>
                          <a:rPr lang="en-US" b="0" i="1">
                            <a:latin typeface="Cambria Math"/>
                          </a:rPr>
                          <m:t>𝑖</m:t>
                        </m:r>
                      </m:e>
                    </m:d>
                  </m:oMath>
                </a14:m>
                <a:r>
                  <a:rPr lang="en-US" b="0" dirty="0">
                    <a:latin typeface="+mn-lt"/>
                  </a:rPr>
                  <a:t> by the corresponding risk weight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oMath>
                </a14:m>
                <a:r>
                  <a:rPr lang="en-US" b="0" dirty="0">
                    <a:latin typeface="+mn-lt"/>
                  </a:rPr>
                  <a:t> according to the vertex structure laid out in the section on Interest Rate Risk Weights.</a:t>
                </a:r>
              </a:p>
              <a:p>
                <a:pPr lvl="0"/>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193"/>
                </a:stretch>
              </a:blipFill>
            </p:spPr>
            <p:txBody>
              <a:bodyPr/>
              <a:lstStyle/>
              <a:p>
                <a:r>
                  <a:rPr lang="en-US">
                    <a:noFill/>
                  </a:rPr>
                  <a:t> </a:t>
                </a:r>
              </a:p>
            </p:txBody>
          </p:sp>
        </mc:Fallback>
      </mc:AlternateContent>
    </p:spTree>
    <p:extLst>
      <p:ext uri="{BB962C8B-B14F-4D97-AF65-F5344CB8AC3E}">
        <p14:creationId xmlns:p14="http://schemas.microsoft.com/office/powerpoint/2010/main" val="3927388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IR Risk Delta Margin - 2</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Risk Weighted Vertex Sensitivity Expression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r>
                            <a:rPr lang="en-US" b="0" i="1">
                              <a:latin typeface="Cambria Math"/>
                            </a:rPr>
                            <m:t>, </m:t>
                          </m:r>
                          <m:r>
                            <a:rPr lang="en-US" b="0" i="1">
                              <a:latin typeface="Cambria Math"/>
                            </a:rPr>
                            <m:t>𝑖</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r>
                            <a:rPr lang="en-US" b="0" i="1">
                              <a:latin typeface="Cambria Math"/>
                            </a:rPr>
                            <m:t>, </m:t>
                          </m:r>
                          <m:r>
                            <a:rPr lang="en-US" b="0" i="1">
                              <a:latin typeface="Cambria Math"/>
                            </a:rPr>
                            <m:t>𝑖</m:t>
                          </m:r>
                        </m:sub>
                      </m:sSub>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𝑏</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where </a:t>
                </a:r>
                <a14:m>
                  <m:oMath xmlns:m="http://schemas.openxmlformats.org/officeDocument/2006/math">
                    <m:r>
                      <a:rPr lang="en-US" b="0" i="1">
                        <a:latin typeface="Cambria Math"/>
                      </a:rPr>
                      <m:t>𝐶𝑅</m:t>
                    </m:r>
                  </m:oMath>
                </a14:m>
                <a:r>
                  <a:rPr lang="en-US" b="0" dirty="0">
                    <a:latin typeface="+mn-lt"/>
                  </a:rPr>
                  <a:t> is the concentration risk factor defined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𝑏</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nary>
                                        <m:naryPr>
                                          <m:chr m:val="∑"/>
                                          <m:limLoc m:val="undOvr"/>
                                          <m:supHide m:val="on"/>
                                          <m:ctrlPr>
                                            <a:rPr lang="en-US" b="0" i="1">
                                              <a:latin typeface="Cambria Math" panose="02040503050406030204" pitchFamily="18" charset="0"/>
                                            </a:rPr>
                                          </m:ctrlPr>
                                        </m:naryPr>
                                        <m:sub>
                                          <m:r>
                                            <a:rPr lang="en-US" b="0" i="1">
                                              <a:latin typeface="Cambria Math"/>
                                            </a:rPr>
                                            <m:t>𝑘</m:t>
                                          </m:r>
                                          <m:r>
                                            <a:rPr lang="en-US" b="0" i="1">
                                              <a:latin typeface="Cambria Math"/>
                                            </a:rPr>
                                            <m:t>, </m:t>
                                          </m:r>
                                          <m:r>
                                            <a:rPr lang="en-US" b="0" i="1">
                                              <a:latin typeface="Cambria Math"/>
                                            </a:rPr>
                                            <m:t>𝑖</m:t>
                                          </m:r>
                                        </m:sub>
                                        <m:sup/>
                                        <m:e>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r>
                                                <a:rPr lang="en-US" b="0" i="1">
                                                  <a:latin typeface="Cambria Math"/>
                                                </a:rPr>
                                                <m:t>, </m:t>
                                              </m:r>
                                              <m:r>
                                                <a:rPr lang="en-US" b="0" i="1">
                                                  <a:latin typeface="Cambria Math"/>
                                                </a:rPr>
                                                <m:t>𝑖</m:t>
                                              </m:r>
                                            </m:sub>
                                          </m:sSub>
                                        </m:e>
                                      </m:nary>
                                    </m:num>
                                    <m:den>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for the concentration threshold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oMath>
                </a14:m>
                <a:r>
                  <a:rPr lang="en-US" b="0" dirty="0">
                    <a:latin typeface="+mn-lt"/>
                  </a:rPr>
                  <a:t> defined for each currency </a:t>
                </a:r>
                <a14:m>
                  <m:oMath xmlns:m="http://schemas.openxmlformats.org/officeDocument/2006/math">
                    <m:r>
                      <a:rPr lang="en-US" b="0" i="1">
                        <a:latin typeface="Cambria Math"/>
                      </a:rPr>
                      <m:t>𝑏</m:t>
                    </m:r>
                  </m:oMath>
                </a14:m>
                <a:r>
                  <a:rPr lang="en-US" b="0" dirty="0">
                    <a:latin typeface="+mn-lt"/>
                  </a:rPr>
                  <a:t>.</a:t>
                </a:r>
              </a:p>
              <a:p>
                <a:pPr marL="285750" lvl="0" indent="-285750">
                  <a:lnSpc>
                    <a:spcPct val="150000"/>
                  </a:lnSpc>
                  <a:buFont typeface="Wingdings" panose="05000000000000000000" pitchFamily="2" charset="2"/>
                  <a:buChar char="v"/>
                </a:pPr>
                <a:r>
                  <a:rPr lang="en-US" u="sng" dirty="0"/>
                  <a:t>Treating Inflation/Cross Currency Sensitivities</a:t>
                </a:r>
                <a:r>
                  <a:rPr lang="en-US" dirty="0"/>
                  <a:t>:</a:t>
                </a:r>
                <a:r>
                  <a:rPr lang="en-US" b="0" dirty="0">
                    <a:latin typeface="+mn-lt"/>
                  </a:rPr>
                  <a:t> Note that inflation sensitivities to currency </a:t>
                </a:r>
                <a14:m>
                  <m:oMath xmlns:m="http://schemas.openxmlformats.org/officeDocument/2006/math">
                    <m:r>
                      <a:rPr lang="en-US" b="0" i="1">
                        <a:latin typeface="Cambria Math"/>
                      </a:rPr>
                      <m:t>𝑏</m:t>
                    </m:r>
                  </m:oMath>
                </a14:m>
                <a:r>
                  <a:rPr lang="en-US" b="0" dirty="0">
                    <a:latin typeface="+mn-lt"/>
                  </a:rPr>
                  <a:t> are included in </a:t>
                </a:r>
                <a14:m>
                  <m:oMath xmlns:m="http://schemas.openxmlformats.org/officeDocument/2006/math">
                    <m:nary>
                      <m:naryPr>
                        <m:chr m:val="∑"/>
                        <m:limLoc m:val="undOvr"/>
                        <m:supHide m:val="on"/>
                        <m:ctrlPr>
                          <a:rPr lang="en-US" b="0" i="1">
                            <a:latin typeface="Cambria Math" panose="02040503050406030204" pitchFamily="18" charset="0"/>
                          </a:rPr>
                        </m:ctrlPr>
                      </m:naryPr>
                      <m:sub>
                        <m:r>
                          <a:rPr lang="en-US" b="0" i="1">
                            <a:latin typeface="Cambria Math"/>
                          </a:rPr>
                          <m:t>𝑘</m:t>
                        </m:r>
                        <m:r>
                          <a:rPr lang="en-US" b="0" i="1">
                            <a:latin typeface="Cambria Math"/>
                          </a:rPr>
                          <m:t>, </m:t>
                        </m:r>
                        <m:r>
                          <a:rPr lang="en-US" b="0" i="1">
                            <a:latin typeface="Cambria Math"/>
                          </a:rPr>
                          <m:t>𝑖</m:t>
                        </m:r>
                      </m:sub>
                      <m:sup/>
                      <m:e>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r>
                              <a:rPr lang="en-US" b="0" i="1">
                                <a:latin typeface="Cambria Math"/>
                              </a:rPr>
                              <m:t>, </m:t>
                            </m:r>
                            <m:r>
                              <a:rPr lang="en-US" b="0" i="1">
                                <a:latin typeface="Cambria Math"/>
                              </a:rPr>
                              <m:t>𝑖</m:t>
                            </m:r>
                          </m:sub>
                        </m:sSub>
                      </m:e>
                    </m:nary>
                  </m:oMath>
                </a14:m>
                <a:r>
                  <a:rPr lang="en-US" b="0" dirty="0">
                    <a:latin typeface="+mn-lt"/>
                  </a:rPr>
                  <a:t> but cross-currency basis swap sensitivities are not.</a:t>
                </a:r>
              </a:p>
              <a:p>
                <a:pPr marL="530225" lvl="1" indent="-285750">
                  <a:lnSpc>
                    <a:spcPct val="150000"/>
                  </a:lnSpc>
                  <a:buFont typeface="Wingdings" panose="05000000000000000000" pitchFamily="2" charset="2"/>
                  <a:buChar char="q"/>
                </a:pPr>
                <a:r>
                  <a:rPr lang="en-US" b="0" dirty="0">
                    <a:latin typeface="+mn-lt"/>
                  </a:rPr>
                  <a:t>Neither should the cross-currency basis swap sensitivities be scaled by the concentration factor.</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2252730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IR Risk Delta Margin - 3</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Single Curve Composite Sensitivity - Expression</a:t>
                </a:r>
                <a:r>
                  <a:rPr lang="en-US" dirty="0"/>
                  <a:t>:</a:t>
                </a:r>
                <a:endParaRPr lang="en-US" b="0" dirty="0"/>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𝐾</m:t>
                      </m:r>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𝑘</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r>
                                        <a:rPr lang="en-US" b="0" i="1">
                                          <a:latin typeface="Cambria Math"/>
                                        </a:rPr>
                                        <m:t>, </m:t>
                                      </m:r>
                                      <m:r>
                                        <a:rPr lang="en-US" b="0" i="1">
                                          <a:latin typeface="Cambria Math"/>
                                        </a:rPr>
                                        <m:t>𝑖</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𝑘</m:t>
                              </m:r>
                            </m:sub>
                            <m:sup/>
                            <m:e>
                              <m:nary>
                                <m:naryPr>
                                  <m:chr m:val="∑"/>
                                  <m:limLoc m:val="undOvr"/>
                                  <m:supHide m:val="on"/>
                                  <m:ctrlPr>
                                    <a:rPr lang="en-US" b="0" i="1">
                                      <a:latin typeface="Cambria Math" panose="02040503050406030204" pitchFamily="18" charset="0"/>
                                    </a:rPr>
                                  </m:ctrlPr>
                                </m:naryPr>
                                <m:sub>
                                  <m:d>
                                    <m:dPr>
                                      <m:ctrlPr>
                                        <a:rPr lang="en-US" b="0" i="1">
                                          <a:latin typeface="Cambria Math" panose="02040503050406030204" pitchFamily="18" charset="0"/>
                                        </a:rPr>
                                      </m:ctrlPr>
                                    </m:dPr>
                                    <m:e>
                                      <m:r>
                                        <a:rPr lang="en-US" b="0" i="1">
                                          <a:latin typeface="Cambria Math"/>
                                        </a:rPr>
                                        <m:t>𝑗</m:t>
                                      </m:r>
                                      <m:r>
                                        <a:rPr lang="en-US" b="0" i="1">
                                          <a:latin typeface="Cambria Math"/>
                                        </a:rPr>
                                        <m:t>, </m:t>
                                      </m:r>
                                      <m:r>
                                        <a:rPr lang="en-US" b="0" i="1">
                                          <a:latin typeface="Cambria Math"/>
                                        </a:rPr>
                                        <m:t>𝑙</m:t>
                                      </m:r>
                                    </m:e>
                                  </m:d>
                                  <m:r>
                                    <a:rPr lang="en-US" b="0" i="1">
                                      <a:latin typeface="Cambria Math"/>
                                    </a:rPr>
                                    <m:t>≠</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𝑘</m:t>
                                      </m:r>
                                    </m:e>
                                  </m:d>
                                </m:sub>
                                <m:sup/>
                                <m:e>
                                  <m:sSub>
                                    <m:sSubPr>
                                      <m:ctrlPr>
                                        <a:rPr lang="en-US" b="0" i="1">
                                          <a:latin typeface="Cambria Math" panose="02040503050406030204" pitchFamily="18" charset="0"/>
                                        </a:rPr>
                                      </m:ctrlPr>
                                    </m:sSubPr>
                                    <m:e>
                                      <m:r>
                                        <a:rPr lang="en-US" b="0" i="1">
                                          <a:latin typeface="Cambria Math"/>
                                        </a:rPr>
                                        <m:t>𝜙</m:t>
                                      </m:r>
                                    </m:e>
                                    <m:sub>
                                      <m:r>
                                        <a:rPr lang="en-US" b="0" i="1">
                                          <a:latin typeface="Cambria Math"/>
                                        </a:rPr>
                                        <m:t>𝑖𝑗</m:t>
                                      </m:r>
                                    </m:sub>
                                  </m:sSub>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r>
                                        <a:rPr lang="en-US" b="0" i="1">
                                          <a:latin typeface="Cambria Math"/>
                                        </a:rPr>
                                        <m:t>, </m:t>
                                      </m:r>
                                      <m:r>
                                        <a:rPr lang="en-US" b="0" i="1">
                                          <a:latin typeface="Cambria Math"/>
                                        </a:rPr>
                                        <m:t>𝑙</m:t>
                                      </m:r>
                                    </m:sub>
                                  </m:sSub>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𝑖</m:t>
                                      </m:r>
                                      <m:r>
                                        <a:rPr lang="en-US" b="0" i="1">
                                          <a:latin typeface="Cambria Math"/>
                                        </a:rPr>
                                        <m:t>, </m:t>
                                      </m:r>
                                      <m:r>
                                        <a:rPr lang="en-US" b="0" i="1">
                                          <a:latin typeface="Cambria Math"/>
                                        </a:rPr>
                                        <m:t>𝑗</m:t>
                                      </m:r>
                                    </m:sub>
                                  </m:sSub>
                                </m:e>
                              </m:nary>
                            </m:e>
                          </m:nary>
                        </m:e>
                      </m:rad>
                    </m:oMath>
                  </m:oMathPara>
                </a14:m>
                <a:endParaRPr lang="en-US" b="0" dirty="0"/>
              </a:p>
              <a:p>
                <a:pPr>
                  <a:lnSpc>
                    <a:spcPct val="150000"/>
                  </a:lnSpc>
                </a:pPr>
                <a:endParaRPr lang="en-US" b="0" dirty="0"/>
              </a:p>
              <a:p>
                <a:pPr marL="285750" lvl="0" indent="-285750">
                  <a:lnSpc>
                    <a:spcPct val="150000"/>
                  </a:lnSpc>
                  <a:buFont typeface="Wingdings" panose="05000000000000000000" pitchFamily="2" charset="2"/>
                  <a:buChar char="v"/>
                </a:pPr>
                <a:r>
                  <a:rPr lang="en-US" u="sng" dirty="0"/>
                  <a:t>Multiple Currency Weighted Roll Up</a:t>
                </a:r>
                <a:r>
                  <a:rPr lang="en-US" dirty="0"/>
                  <a:t>:</a:t>
                </a:r>
                <a:r>
                  <a:rPr lang="en-US" b="0" dirty="0"/>
                  <a:t> Delta amounts should then be aggregated across currencies within the risk class.</a:t>
                </a:r>
              </a:p>
              <a:p>
                <a:pPr marL="530225" lvl="1" indent="-285750">
                  <a:lnSpc>
                    <a:spcPct val="150000"/>
                  </a:lnSpc>
                  <a:buFont typeface="Wingdings" panose="05000000000000000000" pitchFamily="2" charset="2"/>
                  <a:buChar char="q"/>
                </a:pPr>
                <a:r>
                  <a:rPr lang="en-US" b="0" dirty="0"/>
                  <a:t>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oMath>
                </a14:m>
                <a:r>
                  <a:rPr lang="en-US" b="0" dirty="0"/>
                  <a:t> applicable are set out in the Section on Interest Rate Risk factor correlations.</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404"/>
                </a:stretch>
              </a:blipFill>
            </p:spPr>
            <p:txBody>
              <a:bodyPr/>
              <a:lstStyle/>
              <a:p>
                <a:r>
                  <a:rPr lang="en-US">
                    <a:noFill/>
                  </a:rPr>
                  <a:t> </a:t>
                </a:r>
              </a:p>
            </p:txBody>
          </p:sp>
        </mc:Fallback>
      </mc:AlternateContent>
    </p:spTree>
    <p:extLst>
      <p:ext uri="{BB962C8B-B14F-4D97-AF65-F5344CB8AC3E}">
        <p14:creationId xmlns:p14="http://schemas.microsoft.com/office/powerpoint/2010/main" val="32265352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IR Risk Delta Margin - 4</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Multiple Currency Delta Margin Expression</a:t>
                </a:r>
                <a:r>
                  <a:rPr lang="en-US" dirty="0"/>
                  <a:t>:</a:t>
                </a:r>
                <a:endParaRPr lang="en-US" b="0" dirty="0">
                  <a:latin typeface="+mn-lt"/>
                </a:endParaRP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𝐷𝑒𝑙𝑡𝑎𝑀𝑎𝑟𝑔𝑖𝑛</m:t>
                      </m:r>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𝑏</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𝑏</m:t>
                              </m:r>
                            </m:sub>
                            <m:sup/>
                            <m:e>
                              <m:nary>
                                <m:naryPr>
                                  <m:chr m:val="∑"/>
                                  <m:limLoc m:val="undOvr"/>
                                  <m:supHide m:val="on"/>
                                  <m:ctrlPr>
                                    <a:rPr lang="en-US" b="0" i="1">
                                      <a:latin typeface="Cambria Math" panose="02040503050406030204" pitchFamily="18" charset="0"/>
                                    </a:rPr>
                                  </m:ctrlPr>
                                </m:naryPr>
                                <m:sub>
                                  <m:r>
                                    <a:rPr lang="en-US" b="0" i="1">
                                      <a:latin typeface="Cambria Math"/>
                                    </a:rPr>
                                    <m:t>𝑐</m:t>
                                  </m:r>
                                  <m:r>
                                    <a:rPr lang="en-US" b="0" i="1">
                                      <a:latin typeface="Cambria Math"/>
                                    </a:rPr>
                                    <m:t>≠</m:t>
                                  </m:r>
                                  <m:r>
                                    <a:rPr lang="en-US" b="0" i="1">
                                      <a:latin typeface="Cambria Math"/>
                                    </a:rPr>
                                    <m:t>𝑏</m:t>
                                  </m:r>
                                </m:sub>
                                <m:sup/>
                                <m:e>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𝑏𝑐</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𝑐</m:t>
                                      </m:r>
                                    </m:sub>
                                  </m:sSub>
                                </m:e>
                              </m:nary>
                            </m:e>
                          </m:nary>
                        </m:e>
                      </m:rad>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func>
                                <m:funcPr>
                                  <m:ctrlPr>
                                    <a:rPr lang="en-US" b="0" i="1">
                                      <a:latin typeface="Cambria Math" panose="02040503050406030204" pitchFamily="18" charset="0"/>
                                    </a:rPr>
                                  </m:ctrlPr>
                                </m:funcPr>
                                <m:fName>
                                  <m:r>
                                    <m:rPr>
                                      <m:sty m:val="p"/>
                                    </m:rPr>
                                    <a:rPr lang="en-US" b="0">
                                      <a:latin typeface="Cambria Math"/>
                                    </a:rPr>
                                    <m:t>min</m:t>
                                  </m:r>
                                </m:fName>
                                <m:e>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𝑘</m:t>
                                          </m:r>
                                        </m:sub>
                                        <m:sup/>
                                        <m:e>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𝑖</m:t>
                                              </m:r>
                                              <m:r>
                                                <a:rPr lang="en-US" b="0" i="1">
                                                  <a:latin typeface="Cambria Math"/>
                                                </a:rPr>
                                                <m:t>, </m:t>
                                              </m:r>
                                              <m:r>
                                                <a:rPr lang="en-US" b="0" i="1">
                                                  <a:latin typeface="Cambria Math"/>
                                                </a:rPr>
                                                <m:t>𝑘</m:t>
                                              </m:r>
                                            </m:sub>
                                          </m:sSub>
                                        </m:e>
                                      </m:nary>
                                      <m:r>
                                        <a:rPr lang="en-US" b="0" i="1">
                                          <a:latin typeface="Cambria Math"/>
                                        </a:rPr>
                                        <m:t>, </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d>
                                </m:e>
                              </m:func>
                              <m:r>
                                <a:rPr lang="en-US" b="0" i="1">
                                  <a:latin typeface="Cambria Math"/>
                                </a:rPr>
                                <m:t>, −</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d>
                        </m:e>
                      </m:func>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𝑏𝑐</m:t>
                          </m:r>
                        </m:sub>
                      </m:sSub>
                      <m:r>
                        <a:rPr lang="en-US" b="0" i="1">
                          <a:latin typeface="Cambria Math"/>
                        </a:rPr>
                        <m:t>=</m:t>
                      </m:r>
                      <m:f>
                        <m:fPr>
                          <m:ctrlPr>
                            <a:rPr lang="en-US" b="0" i="1">
                              <a:latin typeface="Cambria Math" panose="02040503050406030204" pitchFamily="18" charset="0"/>
                            </a:rPr>
                          </m:ctrlPr>
                        </m:fPr>
                        <m:num>
                          <m:func>
                            <m:funcPr>
                              <m:ctrlPr>
                                <a:rPr lang="en-US" b="0" i="1">
                                  <a:latin typeface="Cambria Math" panose="02040503050406030204" pitchFamily="18" charset="0"/>
                                </a:rPr>
                              </m:ctrlPr>
                            </m:funcPr>
                            <m:fName>
                              <m:r>
                                <m:rPr>
                                  <m:sty m:val="p"/>
                                </m:rPr>
                                <a:rPr lang="en-US" b="0">
                                  <a:latin typeface="Cambria Math"/>
                                </a:rPr>
                                <m:t>min</m:t>
                              </m:r>
                            </m:fName>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𝑏</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𝑐</m:t>
                                      </m:r>
                                    </m:sub>
                                  </m:sSub>
                                </m:e>
                              </m:d>
                            </m:e>
                          </m:func>
                        </m:num>
                        <m:den>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𝑏</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𝑐</m:t>
                                      </m:r>
                                    </m:sub>
                                  </m:sSub>
                                </m:e>
                              </m:d>
                            </m:e>
                          </m:func>
                        </m:den>
                      </m:f>
                    </m:oMath>
                  </m:oMathPara>
                </a14:m>
                <a:endParaRPr lang="en-US" b="0" dirty="0">
                  <a:latin typeface="+mn-lt"/>
                </a:endParaRPr>
              </a:p>
              <a:p>
                <a:pPr marL="246062" lvl="2" indent="0">
                  <a:lnSpc>
                    <a:spcPct val="150000"/>
                  </a:lnSpc>
                  <a:buNone/>
                </a:pPr>
                <a:r>
                  <a:rPr lang="en-US" b="0" dirty="0">
                    <a:latin typeface="+mn-lt"/>
                  </a:rPr>
                  <a:t>for all currencies </a:t>
                </a:r>
                <a14:m>
                  <m:oMath xmlns:m="http://schemas.openxmlformats.org/officeDocument/2006/math">
                    <m:r>
                      <a:rPr lang="en-US" b="0" i="1">
                        <a:latin typeface="Cambria Math"/>
                      </a:rPr>
                      <m:t>𝑏</m:t>
                    </m:r>
                  </m:oMath>
                </a14:m>
                <a:r>
                  <a:rPr lang="en-US" b="0" dirty="0">
                    <a:latin typeface="+mn-lt"/>
                  </a:rPr>
                  <a:t> and </a:t>
                </a:r>
                <a14:m>
                  <m:oMath xmlns:m="http://schemas.openxmlformats.org/officeDocument/2006/math">
                    <m:r>
                      <a:rPr lang="en-US" b="0" i="1">
                        <a:latin typeface="Cambria Math"/>
                      </a:rPr>
                      <m:t>𝑐</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1435718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Non-IR Delta Margin Approaches</a:t>
                </a:r>
                <a:r>
                  <a:rPr lang="en-US" dirty="0"/>
                  <a:t>:</a:t>
                </a:r>
                <a:r>
                  <a:rPr lang="en-US" b="0" dirty="0">
                    <a:latin typeface="+mn-lt"/>
                  </a:rPr>
                  <a:t> The following step-by-step approach to capture delta risk should be applied separately to each risk class other than interest rates.</a:t>
                </a:r>
              </a:p>
              <a:p>
                <a:pPr marL="285750" lvl="0" indent="-285750">
                  <a:lnSpc>
                    <a:spcPct val="150000"/>
                  </a:lnSpc>
                  <a:buFont typeface="Wingdings" panose="05000000000000000000" pitchFamily="2" charset="2"/>
                  <a:buChar char="v"/>
                </a:pPr>
                <a:r>
                  <a:rPr lang="en-US" u="sng" dirty="0"/>
                  <a:t>Sensitivity to Tenor/Risk Factor</a:t>
                </a:r>
                <a:r>
                  <a:rPr lang="en-US" dirty="0"/>
                  <a:t>:</a:t>
                </a:r>
                <a:r>
                  <a:rPr lang="en-US" b="0" dirty="0">
                    <a:latin typeface="+mn-lt"/>
                  </a:rPr>
                  <a:t> Find the net sensitivity across instruments to each risk factor </a:t>
                </a:r>
                <a14:m>
                  <m:oMath xmlns:m="http://schemas.openxmlformats.org/officeDocument/2006/math">
                    <m:r>
                      <a:rPr lang="en-US" b="0" i="1">
                        <a:latin typeface="Cambria Math"/>
                      </a:rPr>
                      <m:t>𝑘</m:t>
                    </m:r>
                  </m:oMath>
                </a14:m>
                <a:r>
                  <a:rPr lang="en-US" b="0" dirty="0">
                    <a:latin typeface="+mn-lt"/>
                  </a:rPr>
                  <a:t>, which are defined in the sections for each risk class.</a:t>
                </a:r>
              </a:p>
              <a:p>
                <a:pPr marL="285750" lvl="0" indent="-285750">
                  <a:lnSpc>
                    <a:spcPct val="150000"/>
                  </a:lnSpc>
                  <a:buFont typeface="Wingdings" panose="05000000000000000000" pitchFamily="2" charset="2"/>
                  <a:buChar char="v"/>
                </a:pPr>
                <a:r>
                  <a:rPr lang="en-US" u="sng" dirty="0"/>
                  <a:t>Risk Weight Applicability to Sensitivity</a:t>
                </a:r>
                <a:r>
                  <a:rPr lang="en-US" dirty="0"/>
                  <a:t>:</a:t>
                </a:r>
                <a:r>
                  <a:rPr lang="en-US" b="0" dirty="0">
                    <a:latin typeface="+mn-lt"/>
                  </a:rPr>
                  <a:t> Weight the net sensitivity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sub>
                    </m:sSub>
                  </m:oMath>
                </a14:m>
                <a:r>
                  <a:rPr lang="en-US" b="0" dirty="0">
                    <a:latin typeface="+mn-lt"/>
                  </a:rPr>
                  <a:t> to each risk factor </a:t>
                </a:r>
                <a14:m>
                  <m:oMath xmlns:m="http://schemas.openxmlformats.org/officeDocument/2006/math">
                    <m:r>
                      <a:rPr lang="en-US" b="0" i="1">
                        <a:latin typeface="Cambria Math"/>
                      </a:rPr>
                      <m:t>𝑘</m:t>
                    </m:r>
                  </m:oMath>
                </a14:m>
                <a:r>
                  <a:rPr lang="en-US" b="0" dirty="0">
                    <a:latin typeface="+mn-lt"/>
                  </a:rPr>
                  <a:t> by the corresponding risk weight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oMath>
                </a14:m>
                <a:r>
                  <a:rPr lang="en-US" b="0" dirty="0">
                    <a:latin typeface="+mn-lt"/>
                  </a:rPr>
                  <a:t> according to the bucketing structure for each risk class set out in the Section </a:t>
                </a:r>
                <a:r>
                  <a:rPr lang="en-US" b="0" i="1" dirty="0">
                    <a:latin typeface="+mn-lt"/>
                  </a:rPr>
                  <a:t>Credit Qualifying Risk</a:t>
                </a:r>
                <a:r>
                  <a:rPr lang="en-US" b="0" dirty="0">
                    <a:latin typeface="+mn-lt"/>
                  </a:rPr>
                  <a:t>.</a:t>
                </a:r>
              </a:p>
              <a:p>
                <a:pPr lvl="0"/>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1460425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- 2</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Risk Weighted Vertex Sensitivity Expression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sub>
                      </m:sSub>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oMath>
                </a14:m>
                <a:r>
                  <a:rPr lang="en-US" b="0" dirty="0">
                    <a:latin typeface="+mn-lt"/>
                  </a:rPr>
                  <a:t> is the concentration risk factor defined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𝑗</m:t>
                                              </m:r>
                                            </m:sub>
                                            <m:sup/>
                                            <m:e>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𝑗</m:t>
                                                  </m:r>
                                                </m:sub>
                                              </m:sSub>
                                            </m:e>
                                          </m:nary>
                                        </m:e>
                                      </m:d>
                                    </m:num>
                                    <m:den>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marL="246062" lvl="2" indent="0">
                  <a:lnSpc>
                    <a:spcPct val="150000"/>
                  </a:lnSpc>
                  <a:buNone/>
                </a:pPr>
                <a:r>
                  <a:rPr lang="en-US" b="0" dirty="0">
                    <a:latin typeface="+mn-lt"/>
                  </a:rPr>
                  <a:t>for credit spread risk with the sum </a:t>
                </a:r>
                <a14:m>
                  <m:oMath xmlns:m="http://schemas.openxmlformats.org/officeDocument/2006/math">
                    <m:r>
                      <a:rPr lang="en-US" b="0" i="1">
                        <a:latin typeface="Cambria Math"/>
                      </a:rPr>
                      <m:t>𝑗</m:t>
                    </m:r>
                  </m:oMath>
                </a14:m>
                <a:r>
                  <a:rPr lang="en-US" b="0" dirty="0">
                    <a:latin typeface="+mn-lt"/>
                  </a:rPr>
                  <a:t> taken over all the issuers and seniorities as the risk factor </a:t>
                </a:r>
                <a14:m>
                  <m:oMath xmlns:m="http://schemas.openxmlformats.org/officeDocument/2006/math">
                    <m:r>
                      <a:rPr lang="en-US" b="0" i="1">
                        <a:latin typeface="Cambria Math"/>
                      </a:rPr>
                      <m:t>𝑘</m:t>
                    </m:r>
                  </m:oMath>
                </a14:m>
                <a:r>
                  <a:rPr lang="en-US" b="0" dirty="0">
                    <a:latin typeface="+mn-lt"/>
                  </a:rPr>
                  <a:t> irrespective of the tenor of the payment currency, 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𝑠</m:t>
                                              </m:r>
                                            </m:e>
                                            <m:sub>
                                              <m:r>
                                                <a:rPr lang="en-US" b="0" i="1">
                                                  <a:latin typeface="Cambria Math"/>
                                                </a:rPr>
                                                <m:t>𝑘</m:t>
                                              </m:r>
                                            </m:sub>
                                          </m:sSub>
                                        </m:e>
                                      </m:d>
                                    </m:num>
                                    <m:den>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marL="246062" lvl="2" indent="0">
                  <a:lnSpc>
                    <a:spcPct val="150000"/>
                  </a:lnSpc>
                  <a:buNone/>
                </a:pPr>
                <a:r>
                  <a:rPr lang="en-US" b="0" dirty="0">
                    <a:latin typeface="+mn-lt"/>
                  </a:rPr>
                  <a:t>for equity, commodity, and FX risk 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oMath>
                </a14:m>
                <a:r>
                  <a:rPr lang="en-US" b="0" dirty="0">
                    <a:latin typeface="+mn-lt"/>
                  </a:rPr>
                  <a:t> is the concentration threshold for the bucket – or FX category - </a:t>
                </a:r>
                <a14:m>
                  <m:oMath xmlns:m="http://schemas.openxmlformats.org/officeDocument/2006/math">
                    <m:r>
                      <a:rPr lang="en-US" b="0" i="1">
                        <a:latin typeface="Cambria Math"/>
                      </a:rPr>
                      <m:t>𝑏</m:t>
                    </m:r>
                  </m:oMath>
                </a14:m>
                <a:r>
                  <a:rPr lang="en-US" b="0" dirty="0">
                    <a:latin typeface="+mn-lt"/>
                  </a:rPr>
                  <a:t> as given in the appropriate section.</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632"/>
                </a:stretch>
              </a:blipFill>
            </p:spPr>
            <p:txBody>
              <a:bodyPr/>
              <a:lstStyle/>
              <a:p>
                <a:r>
                  <a:rPr lang="en-US">
                    <a:noFill/>
                  </a:rPr>
                  <a:t> </a:t>
                </a:r>
              </a:p>
            </p:txBody>
          </p:sp>
        </mc:Fallback>
      </mc:AlternateContent>
    </p:spTree>
    <p:extLst>
      <p:ext uri="{BB962C8B-B14F-4D97-AF65-F5344CB8AC3E}">
        <p14:creationId xmlns:p14="http://schemas.microsoft.com/office/powerpoint/2010/main" val="1997265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- 3</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Incorporating the Base Correlation Risk</a:t>
                </a:r>
                <a:r>
                  <a:rPr lang="en-US" dirty="0"/>
                  <a:t>:</a:t>
                </a:r>
                <a:r>
                  <a:rPr lang="en-US" b="0" dirty="0">
                    <a:latin typeface="+mn-lt"/>
                  </a:rPr>
                  <a:t> Note that the base correlation sensitivities are not included in the concentration risk, and the concentration risk for these factors should be taken as 1.</a:t>
                </a:r>
              </a:p>
              <a:p>
                <a:pPr marL="285750" lvl="0" indent="-285750">
                  <a:lnSpc>
                    <a:spcPct val="150000"/>
                  </a:lnSpc>
                  <a:buFont typeface="Wingdings" panose="05000000000000000000" pitchFamily="2" charset="2"/>
                  <a:buChar char="v"/>
                </a:pPr>
                <a:r>
                  <a:rPr lang="en-US" u="sng" dirty="0"/>
                  <a:t>Roll Up within Risk Factor</a:t>
                </a:r>
                <a:r>
                  <a:rPr lang="en-US" dirty="0"/>
                  <a:t>:</a:t>
                </a:r>
                <a:r>
                  <a:rPr lang="en-US" b="0" dirty="0">
                    <a:latin typeface="+mn-lt"/>
                  </a:rPr>
                  <a:t> Weighted sensitivities should then be aggregated within each bucket.</a:t>
                </a:r>
              </a:p>
              <a:p>
                <a:pPr marL="530225" lvl="1" indent="-285750">
                  <a:lnSpc>
                    <a:spcPct val="150000"/>
                  </a:lnSpc>
                  <a:buFont typeface="Wingdings" panose="05000000000000000000" pitchFamily="2" charset="2"/>
                  <a:buChar char="q"/>
                </a:pPr>
                <a:r>
                  <a:rPr lang="en-US" b="0" dirty="0">
                    <a:latin typeface="+mn-lt"/>
                  </a:rPr>
                  <a:t>The buckets and the correlation parameters applicable to each risk class are set out in the section on </a:t>
                </a:r>
                <a:r>
                  <a:rPr lang="en-US" b="0" i="1" dirty="0">
                    <a:latin typeface="+mn-lt"/>
                  </a:rPr>
                  <a:t>Credit Qualifying Risk</a:t>
                </a:r>
                <a:r>
                  <a:rPr lang="en-US" b="0" dirty="0">
                    <a:latin typeface="+mn-lt"/>
                  </a:rPr>
                  <a:t>.</a:t>
                </a:r>
              </a:p>
              <a:p>
                <a:pPr marL="285750" lvl="0" indent="-285750">
                  <a:lnSpc>
                    <a:spcPct val="150000"/>
                  </a:lnSpc>
                  <a:buFont typeface="Wingdings" panose="05000000000000000000" pitchFamily="2" charset="2"/>
                  <a:buChar char="v"/>
                </a:pPr>
                <a:r>
                  <a:rPr lang="en-US" u="sng" dirty="0"/>
                  <a:t>Single Risk Factor Composition Expression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𝐾</m:t>
                      </m:r>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𝑘</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𝑘</m:t>
                              </m:r>
                            </m:sub>
                            <m:sup/>
                            <m:e>
                              <m:nary>
                                <m:naryPr>
                                  <m:chr m:val="∑"/>
                                  <m:limLoc m:val="undOvr"/>
                                  <m:supHide m:val="on"/>
                                  <m:ctrlPr>
                                    <a:rPr lang="en-US" b="0" i="1">
                                      <a:latin typeface="Cambria Math" panose="02040503050406030204" pitchFamily="18" charset="0"/>
                                    </a:rPr>
                                  </m:ctrlPr>
                                </m:naryPr>
                                <m:sub>
                                  <m:r>
                                    <a:rPr lang="en-US" b="0" i="1">
                                      <a:latin typeface="Cambria Math"/>
                                    </a:rPr>
                                    <m:t>𝑙</m:t>
                                  </m:r>
                                  <m:r>
                                    <a:rPr lang="en-US" b="0" i="1">
                                      <a:latin typeface="Cambria Math"/>
                                    </a:rPr>
                                    <m:t>≠</m:t>
                                  </m:r>
                                  <m:r>
                                    <a:rPr lang="en-US" b="0" i="1">
                                      <a:latin typeface="Cambria Math"/>
                                    </a:rPr>
                                    <m:t>𝑘</m:t>
                                  </m:r>
                                </m:sub>
                                <m:sup/>
                                <m:e>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sSub>
                                    <m:sSubPr>
                                      <m:ctrlPr>
                                        <a:rPr lang="en-US" b="0" i="1">
                                          <a:latin typeface="Cambria Math" panose="02040503050406030204" pitchFamily="18" charset="0"/>
                                        </a:rPr>
                                      </m:ctrlPr>
                                    </m:sSubPr>
                                    <m:e>
                                      <m:r>
                                        <a:rPr lang="en-US" b="0" i="1">
                                          <a:latin typeface="Cambria Math"/>
                                        </a:rPr>
                                        <m:t>𝑓</m:t>
                                      </m:r>
                                    </m:e>
                                    <m:sub>
                                      <m:r>
                                        <a:rPr lang="en-US" b="0" i="1">
                                          <a:latin typeface="Cambria Math"/>
                                        </a:rPr>
                                        <m:t>𝑘𝑙</m:t>
                                      </m:r>
                                    </m:sub>
                                  </m:sSub>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𝑘</m:t>
                                      </m:r>
                                    </m:sub>
                                  </m:sSub>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𝑙</m:t>
                                      </m:r>
                                    </m:sub>
                                  </m:sSub>
                                </m:e>
                              </m:nary>
                            </m:e>
                          </m:nary>
                        </m:e>
                      </m:rad>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r>
                            <a:rPr lang="en-US" b="0" i="1">
                              <a:latin typeface="Cambria Math"/>
                            </a:rPr>
                            <m:t>𝑘𝑙</m:t>
                          </m:r>
                        </m:sub>
                      </m:sSub>
                      <m:r>
                        <a:rPr lang="en-US" b="0" i="1">
                          <a:latin typeface="Cambria Math"/>
                        </a:rPr>
                        <m:t>=</m:t>
                      </m:r>
                      <m:f>
                        <m:fPr>
                          <m:ctrlPr>
                            <a:rPr lang="en-US" b="0" i="1">
                              <a:latin typeface="Cambria Math" panose="02040503050406030204" pitchFamily="18" charset="0"/>
                            </a:rPr>
                          </m:ctrlPr>
                        </m:fPr>
                        <m:num>
                          <m:func>
                            <m:funcPr>
                              <m:ctrlPr>
                                <a:rPr lang="en-US" b="0" i="1">
                                  <a:latin typeface="Cambria Math" panose="02040503050406030204" pitchFamily="18" charset="0"/>
                                </a:rPr>
                              </m:ctrlPr>
                            </m:funcPr>
                            <m:fName>
                              <m:r>
                                <m:rPr>
                                  <m:sty m:val="p"/>
                                </m:rPr>
                                <a:rPr lang="en-US" b="0">
                                  <a:latin typeface="Cambria Math"/>
                                </a:rPr>
                                <m:t>min</m:t>
                              </m:r>
                            </m:fName>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𝑙</m:t>
                                      </m:r>
                                    </m:sub>
                                  </m:sSub>
                                </m:e>
                              </m:d>
                            </m:e>
                          </m:func>
                        </m:num>
                        <m:den>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𝑘</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𝑙</m:t>
                                      </m:r>
                                    </m:sub>
                                  </m:sSub>
                                </m:e>
                              </m:d>
                            </m:e>
                          </m:func>
                        </m:den>
                      </m:f>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81103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- 5</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Equity Risk Factors Alternative Approaches</a:t>
            </a:r>
            <a:r>
              <a:rPr lang="en-US" dirty="0"/>
              <a:t>:</a:t>
            </a:r>
            <a:r>
              <a:rPr lang="en-US" b="0" dirty="0">
                <a:latin typeface="+mn-lt"/>
              </a:rPr>
              <a:t> The </a:t>
            </a:r>
            <a:r>
              <a:rPr lang="en-US" b="0" i="1" dirty="0">
                <a:latin typeface="+mn-lt"/>
              </a:rPr>
              <a:t>Equity Risk Factors</a:t>
            </a:r>
            <a:r>
              <a:rPr lang="en-US" b="0" dirty="0">
                <a:latin typeface="+mn-lt"/>
              </a:rPr>
              <a:t> are all equity prices; each equity spot price is a risk factor.</a:t>
            </a:r>
          </a:p>
          <a:p>
            <a:pPr marL="530225" lvl="1" indent="-285750">
              <a:lnSpc>
                <a:spcPct val="150000"/>
              </a:lnSpc>
              <a:buFont typeface="Wingdings" panose="05000000000000000000" pitchFamily="2" charset="2"/>
              <a:buChar char="q"/>
            </a:pPr>
            <a:r>
              <a:rPr lang="en-US" b="0" dirty="0">
                <a:latin typeface="+mn-lt"/>
              </a:rPr>
              <a:t>Sensitivities to equity indexes, funds, and ETF’s can be handled in one of two ways: either – the standard preferred approach – the delta can be put into the “Indexes, Funds, ETF’s” equity bucket, or – the alternative approach if bilaterally agreed to – the delta can be allocated back to individual equities.</a:t>
            </a:r>
          </a:p>
          <a:p>
            <a:pPr marL="530225" lvl="1" indent="-285750">
              <a:lnSpc>
                <a:spcPct val="150000"/>
              </a:lnSpc>
              <a:buFont typeface="Wingdings" panose="05000000000000000000" pitchFamily="2" charset="2"/>
              <a:buChar char="q"/>
            </a:pPr>
            <a:r>
              <a:rPr lang="en-US" b="0" dirty="0">
                <a:latin typeface="+mn-lt"/>
              </a:rPr>
              <a:t>The choice between the standard and the alternative approach must be made on a portfolio level basis.</a:t>
            </a:r>
          </a:p>
          <a:p>
            <a:pPr marL="285750" lvl="0" indent="-285750">
              <a:lnSpc>
                <a:spcPct val="150000"/>
              </a:lnSpc>
              <a:buFont typeface="Wingdings" panose="05000000000000000000" pitchFamily="2" charset="2"/>
              <a:buChar char="v"/>
            </a:pPr>
            <a:r>
              <a:rPr lang="en-US" u="sng" dirty="0"/>
              <a:t>Delta and Vega Basket Sensitivities</a:t>
            </a:r>
            <a:r>
              <a:rPr lang="en-US" dirty="0"/>
              <a:t>:</a:t>
            </a:r>
            <a:r>
              <a:rPr lang="en-US" b="0" dirty="0">
                <a:latin typeface="+mn-lt"/>
              </a:rPr>
              <a:t> Delta sensitivities to bespoke baskets should always be allocated to individual equities.</a:t>
            </a:r>
          </a:p>
          <a:p>
            <a:pPr marL="530225" lvl="1" indent="-285750">
              <a:lnSpc>
                <a:spcPct val="150000"/>
              </a:lnSpc>
              <a:buFont typeface="Wingdings" panose="05000000000000000000" pitchFamily="2" charset="2"/>
              <a:buChar char="q"/>
            </a:pPr>
            <a:r>
              <a:rPr lang="en-US" b="0" dirty="0">
                <a:latin typeface="+mn-lt"/>
              </a:rPr>
              <a:t>Vega sensitivities of equities, funds, and ETF’s need not be allocated back to individual equities, but rather the entire vega risk should be classed into “indexes, funds, ETF’s” equity bucket.</a:t>
            </a:r>
          </a:p>
          <a:p>
            <a:pPr marL="530225" lvl="1" indent="-285750">
              <a:lnSpc>
                <a:spcPct val="150000"/>
              </a:lnSpc>
              <a:buFont typeface="Wingdings" panose="05000000000000000000" pitchFamily="2" charset="2"/>
              <a:buChar char="q"/>
            </a:pPr>
            <a:r>
              <a:rPr lang="en-US" b="0" dirty="0">
                <a:latin typeface="+mn-lt"/>
              </a:rPr>
              <a:t>Vega sensitivities to bespoke baskets should be allocated back to the individual equities.</a:t>
            </a:r>
          </a:p>
          <a:p>
            <a:pPr marL="285750" lvl="0" indent="-285750">
              <a:lnSpc>
                <a:spcPct val="150000"/>
              </a:lnSpc>
              <a:buFont typeface="Wingdings" panose="05000000000000000000" pitchFamily="2" charset="2"/>
              <a:buChar char="v"/>
            </a:pPr>
            <a:r>
              <a:rPr lang="en-US" u="sng" dirty="0"/>
              <a:t>Vega and Volatility Index Risk</a:t>
            </a:r>
            <a:r>
              <a:rPr lang="en-US" dirty="0"/>
              <a:t>:</a:t>
            </a:r>
            <a:r>
              <a:rPr lang="en-US" b="0" dirty="0">
                <a:latin typeface="+mn-lt"/>
              </a:rPr>
              <a:t> Note that not all institutions may be able to perform the allocation of vega for equities as described – however – it is the preferred approach.</a:t>
            </a:r>
          </a:p>
          <a:p>
            <a:pPr marL="530225" lvl="1" indent="-285750">
              <a:lnSpc>
                <a:spcPct val="150000"/>
              </a:lnSpc>
              <a:buFont typeface="Wingdings" panose="05000000000000000000" pitchFamily="2" charset="2"/>
              <a:buChar char="q"/>
            </a:pPr>
            <a:r>
              <a:rPr lang="en-US" b="0" dirty="0">
                <a:latin typeface="+mn-lt"/>
              </a:rPr>
              <a:t>For equity volatility indexes, the index risk should be treated as equity volatility risk and put into the </a:t>
            </a:r>
            <a:r>
              <a:rPr lang="en-US" b="0" i="1" dirty="0">
                <a:latin typeface="+mn-lt"/>
              </a:rPr>
              <a:t>Volatility Index</a:t>
            </a:r>
            <a:r>
              <a:rPr lang="en-US" b="0" dirty="0">
                <a:latin typeface="+mn-lt"/>
              </a:rPr>
              <a:t> bucket.</a:t>
            </a:r>
          </a:p>
        </p:txBody>
      </p:sp>
    </p:spTree>
    <p:extLst>
      <p:ext uri="{BB962C8B-B14F-4D97-AF65-F5344CB8AC3E}">
        <p14:creationId xmlns:p14="http://schemas.microsoft.com/office/powerpoint/2010/main" val="8670507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- 4</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Roll Up across Risk Factors</a:t>
                </a:r>
                <a:r>
                  <a:rPr lang="en-US" dirty="0"/>
                  <a:t>:</a:t>
                </a:r>
                <a:r>
                  <a:rPr lang="en-US" b="0" dirty="0">
                    <a:latin typeface="+mn-lt"/>
                  </a:rPr>
                  <a:t> Delta margin amounts should then be aggregated across buckets in each risk class.</a:t>
                </a:r>
              </a:p>
              <a:p>
                <a:pPr marL="530225" lvl="1" indent="-285750">
                  <a:lnSpc>
                    <a:spcPct val="150000"/>
                  </a:lnSpc>
                  <a:buFont typeface="Wingdings" panose="05000000000000000000" pitchFamily="2" charset="2"/>
                  <a:buChar char="q"/>
                </a:pPr>
                <a:r>
                  <a:rPr lang="en-US" b="0" dirty="0">
                    <a:latin typeface="+mn-lt"/>
                  </a:rPr>
                  <a:t>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oMath>
                </a14:m>
                <a:r>
                  <a:rPr lang="en-US" b="0" dirty="0">
                    <a:latin typeface="+mn-lt"/>
                  </a:rPr>
                  <a:t> applicable to each risk class are set out earlier.</a:t>
                </a:r>
              </a:p>
              <a:p>
                <a:pPr marL="285750" lvl="0" indent="-285750">
                  <a:lnSpc>
                    <a:spcPct val="150000"/>
                  </a:lnSpc>
                  <a:buFont typeface="Wingdings" panose="05000000000000000000" pitchFamily="2" charset="2"/>
                  <a:buChar char="v"/>
                </a:pPr>
                <a:r>
                  <a:rPr lang="en-US" u="sng" dirty="0"/>
                  <a:t>Cross Risk Factor Composition - Expression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𝐷𝑒𝑙𝑡𝑎𝑀𝑎𝑟𝑔𝑖𝑛</m:t>
                      </m:r>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𝑏</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𝑏</m:t>
                              </m:r>
                            </m:sub>
                            <m:sup/>
                            <m:e>
                              <m:nary>
                                <m:naryPr>
                                  <m:chr m:val="∑"/>
                                  <m:limLoc m:val="undOvr"/>
                                  <m:supHide m:val="on"/>
                                  <m:ctrlPr>
                                    <a:rPr lang="en-US" b="0" i="1">
                                      <a:latin typeface="Cambria Math" panose="02040503050406030204" pitchFamily="18" charset="0"/>
                                    </a:rPr>
                                  </m:ctrlPr>
                                </m:naryPr>
                                <m:sub>
                                  <m:r>
                                    <a:rPr lang="en-US" b="0" i="1">
                                      <a:latin typeface="Cambria Math"/>
                                    </a:rPr>
                                    <m:t>𝑐</m:t>
                                  </m:r>
                                  <m:r>
                                    <a:rPr lang="en-US" b="0" i="1">
                                      <a:latin typeface="Cambria Math"/>
                                    </a:rPr>
                                    <m:t>≠</m:t>
                                  </m:r>
                                  <m:r>
                                    <a:rPr lang="en-US" b="0" i="1">
                                      <a:latin typeface="Cambria Math"/>
                                    </a:rPr>
                                    <m:t>𝑏</m:t>
                                  </m:r>
                                </m:sub>
                                <m:sup/>
                                <m:e>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𝑐</m:t>
                                      </m:r>
                                    </m:sub>
                                  </m:sSub>
                                </m:e>
                              </m:nary>
                            </m:e>
                          </m:nary>
                        </m:e>
                      </m:rad>
                      <m:r>
                        <a:rPr lang="en-US" b="0" i="1">
                          <a:latin typeface="Cambria Math"/>
                        </a:rPr>
                        <m:t>+</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𝑅𝐸𝑆𝐼𝐷𝑈𝐴𝐿</m:t>
                          </m:r>
                        </m:sub>
                      </m:sSub>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func>
                                <m:funcPr>
                                  <m:ctrlPr>
                                    <a:rPr lang="en-US" b="0" i="1">
                                      <a:latin typeface="Cambria Math" panose="02040503050406030204" pitchFamily="18" charset="0"/>
                                    </a:rPr>
                                  </m:ctrlPr>
                                </m:funcPr>
                                <m:fName>
                                  <m:r>
                                    <m:rPr>
                                      <m:sty m:val="p"/>
                                    </m:rPr>
                                    <a:rPr lang="en-US" b="0">
                                      <a:latin typeface="Cambria Math"/>
                                    </a:rPr>
                                    <m:t>min</m:t>
                                  </m:r>
                                </m:fName>
                                <m:e>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𝑘</m:t>
                                          </m:r>
                                        </m:sub>
                                        <m:sup/>
                                        <m:e>
                                          <m:sSub>
                                            <m:sSubPr>
                                              <m:ctrlPr>
                                                <a:rPr lang="en-US" b="0" i="1">
                                                  <a:latin typeface="Cambria Math" panose="02040503050406030204" pitchFamily="18" charset="0"/>
                                                </a:rPr>
                                              </m:ctrlPr>
                                            </m:sSubPr>
                                            <m:e>
                                              <m:r>
                                                <a:rPr lang="en-US" b="0" i="1">
                                                  <a:latin typeface="Cambria Math"/>
                                                </a:rPr>
                                                <m:t>𝑊𝑆</m:t>
                                              </m:r>
                                            </m:e>
                                            <m:sub>
                                              <m:r>
                                                <a:rPr lang="en-US" b="0" i="1">
                                                  <a:latin typeface="Cambria Math"/>
                                                </a:rPr>
                                                <m:t>𝑖</m:t>
                                              </m:r>
                                              <m:r>
                                                <a:rPr lang="en-US" b="0" i="1">
                                                  <a:latin typeface="Cambria Math"/>
                                                </a:rPr>
                                                <m:t>, </m:t>
                                              </m:r>
                                              <m:r>
                                                <a:rPr lang="en-US" b="0" i="1">
                                                  <a:latin typeface="Cambria Math"/>
                                                </a:rPr>
                                                <m:t>𝑘</m:t>
                                              </m:r>
                                            </m:sub>
                                          </m:sSub>
                                        </m:e>
                                      </m:nary>
                                      <m:r>
                                        <a:rPr lang="en-US" b="0" i="1">
                                          <a:latin typeface="Cambria Math"/>
                                        </a:rPr>
                                        <m:t>, </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d>
                                </m:e>
                              </m:func>
                              <m:r>
                                <a:rPr lang="en-US" b="0" i="1">
                                  <a:latin typeface="Cambria Math"/>
                                </a:rPr>
                                <m:t>, −</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d>
                        </m:e>
                      </m:func>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for all risk factors in bucket </a:t>
                </a:r>
                <a14:m>
                  <m:oMath xmlns:m="http://schemas.openxmlformats.org/officeDocument/2006/math">
                    <m:r>
                      <a:rPr lang="en-US" b="0" i="1">
                        <a:latin typeface="Cambria Math"/>
                      </a:rPr>
                      <m:t>𝑏</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628722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- 5</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Margin Requirements for Volatility Instruments</a:t>
                </a:r>
                <a:r>
                  <a:rPr lang="en-US" dirty="0"/>
                  <a:t>:</a:t>
                </a:r>
                <a:r>
                  <a:rPr lang="en-US" b="0" dirty="0">
                    <a:latin typeface="+mn-lt"/>
                  </a:rPr>
                  <a:t> Instruments that are option or include an option – including pre-payment – or have volatility sensitivity – instruments subject to optionality – are subject to additional margin risks such as vega and curvature risk – as described down below.</a:t>
                </a:r>
              </a:p>
              <a:p>
                <a:pPr marL="530225" lvl="1" indent="-285750">
                  <a:lnSpc>
                    <a:spcPct val="150000"/>
                  </a:lnSpc>
                  <a:buFont typeface="Wingdings" panose="05000000000000000000" pitchFamily="2" charset="2"/>
                  <a:buChar char="q"/>
                </a:pPr>
                <a:r>
                  <a:rPr lang="en-US" b="0" dirty="0">
                    <a:latin typeface="+mn-lt"/>
                  </a:rPr>
                  <a:t>Instruments not subject to optionality with no volatility sensitivity are not subject to vega risk and curvature risk.</a:t>
                </a:r>
              </a:p>
              <a:p>
                <a:pPr marL="285750" lvl="0" indent="-285750">
                  <a:lnSpc>
                    <a:spcPct val="150000"/>
                  </a:lnSpc>
                  <a:buFont typeface="Wingdings" panose="05000000000000000000" pitchFamily="2" charset="2"/>
                  <a:buChar char="v"/>
                </a:pPr>
                <a:r>
                  <a:rPr lang="en-US" u="sng" dirty="0"/>
                  <a:t>Approaches for Vega Risk Exposure</a:t>
                </a:r>
                <a:r>
                  <a:rPr lang="en-US" dirty="0"/>
                  <a:t>:</a:t>
                </a:r>
                <a:r>
                  <a:rPr lang="en-US" b="0" dirty="0">
                    <a:latin typeface="+mn-lt"/>
                  </a:rPr>
                  <a:t> The following step-by-step to capture vega risk exposure should be applied separately to each risk class.</a:t>
                </a:r>
              </a:p>
              <a:p>
                <a:pPr marL="285750" lvl="0" indent="-285750">
                  <a:lnSpc>
                    <a:spcPct val="150000"/>
                  </a:lnSpc>
                  <a:buFont typeface="Wingdings" panose="05000000000000000000" pitchFamily="2" charset="2"/>
                  <a:buChar char="v"/>
                </a:pPr>
                <a:r>
                  <a:rPr lang="en-US" u="sng" dirty="0"/>
                  <a:t>Risk Factor/Tenor ATM Volatility</a:t>
                </a:r>
                <a:r>
                  <a:rPr lang="en-US" dirty="0"/>
                  <a:t>:</a:t>
                </a:r>
                <a:r>
                  <a:rPr lang="en-US" b="0" dirty="0">
                    <a:latin typeface="+mn-lt"/>
                  </a:rPr>
                  <a:t> For interest-rate and credit instruments, the volatility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𝑘𝑗</m:t>
                        </m:r>
                      </m:sub>
                    </m:sSub>
                  </m:oMath>
                </a14:m>
                <a:r>
                  <a:rPr lang="en-US" b="0" dirty="0">
                    <a:latin typeface="+mn-lt"/>
                  </a:rPr>
                  <a:t> for risk-factor </a:t>
                </a:r>
                <a14:m>
                  <m:oMath xmlns:m="http://schemas.openxmlformats.org/officeDocument/2006/math">
                    <m:r>
                      <a:rPr lang="en-US" b="0" i="1">
                        <a:latin typeface="Cambria Math"/>
                      </a:rPr>
                      <m:t>𝑘</m:t>
                    </m:r>
                  </m:oMath>
                </a14:m>
                <a:r>
                  <a:rPr lang="en-US" b="0" dirty="0">
                    <a:latin typeface="+mn-lt"/>
                  </a:rPr>
                  <a:t> and maturity </a:t>
                </a:r>
                <a14:m>
                  <m:oMath xmlns:m="http://schemas.openxmlformats.org/officeDocument/2006/math">
                    <m:r>
                      <a:rPr lang="en-US" b="0" i="1">
                        <a:latin typeface="Cambria Math"/>
                      </a:rPr>
                      <m:t>𝑗</m:t>
                    </m:r>
                  </m:oMath>
                </a14:m>
                <a:r>
                  <a:rPr lang="en-US" b="0" dirty="0">
                    <a:latin typeface="+mn-lt"/>
                  </a:rPr>
                  <a:t> is defined to be the implied at-the-money (ATM) volatility of the swaption with expiry time equal to the tenor </a:t>
                </a:r>
                <a14:m>
                  <m:oMath xmlns:m="http://schemas.openxmlformats.org/officeDocument/2006/math">
                    <m:r>
                      <a:rPr lang="en-US" b="0" i="1">
                        <a:latin typeface="Cambria Math"/>
                      </a:rPr>
                      <m:t>𝑘</m:t>
                    </m:r>
                  </m:oMath>
                </a14:m>
                <a:r>
                  <a:rPr lang="en-US" b="0" dirty="0">
                    <a:latin typeface="+mn-lt"/>
                  </a:rPr>
                  <a:t> at some swap maturity </a:t>
                </a:r>
                <a14:m>
                  <m:oMath xmlns:m="http://schemas.openxmlformats.org/officeDocument/2006/math">
                    <m:r>
                      <a:rPr lang="en-US" b="0" i="1">
                        <a:latin typeface="Cambria Math"/>
                      </a:rPr>
                      <m:t>𝑗</m:t>
                    </m:r>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The volatility can be quoted as normal, log-normal, or something similar.</a:t>
                </a:r>
              </a:p>
              <a:p>
                <a:pPr marL="285750" lvl="0" indent="-285750">
                  <a:lnSpc>
                    <a:spcPct val="150000"/>
                  </a:lnSpc>
                  <a:buFont typeface="Wingdings" panose="05000000000000000000" pitchFamily="2" charset="2"/>
                  <a:buChar char="v"/>
                </a:pPr>
                <a:r>
                  <a:rPr lang="en-US" u="sng" dirty="0"/>
                  <a:t>Inflation Risk Factor ATM Volatility</a:t>
                </a:r>
                <a:r>
                  <a:rPr lang="en-US" dirty="0"/>
                  <a:t>:</a:t>
                </a:r>
                <a:r>
                  <a:rPr lang="en-US" b="0" dirty="0">
                    <a:latin typeface="+mn-lt"/>
                  </a:rPr>
                  <a:t> In the case where </a:t>
                </a:r>
                <a14:m>
                  <m:oMath xmlns:m="http://schemas.openxmlformats.org/officeDocument/2006/math">
                    <m:r>
                      <a:rPr lang="en-US" b="0" i="1">
                        <a:latin typeface="Cambria Math"/>
                      </a:rPr>
                      <m:t>𝑘</m:t>
                    </m:r>
                  </m:oMath>
                </a14:m>
                <a:r>
                  <a:rPr lang="en-US" b="0" dirty="0">
                    <a:latin typeface="+mn-lt"/>
                  </a:rPr>
                  <a:t> is the inflation risk factor, the inflation volatility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𝑘𝑗</m:t>
                        </m:r>
                      </m:sub>
                    </m:sSub>
                  </m:oMath>
                </a14:m>
                <a:r>
                  <a:rPr lang="en-US" b="0" dirty="0">
                    <a:latin typeface="+mn-lt"/>
                  </a:rPr>
                  <a:t> of the inflation swaption of type </a:t>
                </a:r>
                <a14:m>
                  <m:oMath xmlns:m="http://schemas.openxmlformats.org/officeDocument/2006/math">
                    <m:r>
                      <a:rPr lang="en-US" b="0" i="1">
                        <a:latin typeface="Cambria Math"/>
                      </a:rPr>
                      <m:t>𝑗</m:t>
                    </m:r>
                  </m:oMath>
                </a14:m>
                <a:r>
                  <a:rPr lang="en-US" b="0" dirty="0">
                    <a:latin typeface="+mn-lt"/>
                  </a:rPr>
                  <a:t> is defined to the at-the-money volatility of the swaption, where the type </a:t>
                </a:r>
                <a14:m>
                  <m:oMath xmlns:m="http://schemas.openxmlformats.org/officeDocument/2006/math">
                    <m:r>
                      <a:rPr lang="en-US" b="0" i="1">
                        <a:latin typeface="Cambria Math"/>
                      </a:rPr>
                      <m:t>𝑗</m:t>
                    </m:r>
                  </m:oMath>
                </a14:m>
                <a:r>
                  <a:rPr lang="en-US" b="0" dirty="0">
                    <a:latin typeface="+mn-lt"/>
                  </a:rPr>
                  <a:t> comprises an initial inflation observation date and a final inflation observation date.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825"/>
                </a:stretch>
              </a:blipFill>
            </p:spPr>
            <p:txBody>
              <a:bodyPr/>
              <a:lstStyle/>
              <a:p>
                <a:r>
                  <a:rPr lang="en-US">
                    <a:noFill/>
                  </a:rPr>
                  <a:t> </a:t>
                </a:r>
              </a:p>
            </p:txBody>
          </p:sp>
        </mc:Fallback>
      </mc:AlternateContent>
    </p:spTree>
    <p:extLst>
      <p:ext uri="{BB962C8B-B14F-4D97-AF65-F5344CB8AC3E}">
        <p14:creationId xmlns:p14="http://schemas.microsoft.com/office/powerpoint/2010/main" val="2689333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- 6</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Buckets Mirroring Interest-Rate Factors</a:t>
                </a:r>
                <a:r>
                  <a:rPr lang="en-US" dirty="0"/>
                  <a:t>:</a:t>
                </a:r>
                <a:r>
                  <a:rPr lang="en-US" b="0" dirty="0">
                    <a:latin typeface="+mn-lt"/>
                  </a:rPr>
                  <a:t> The option expiry date shall be defined to be the final inflation observation date, and risk should be defined on a set of option expiries equal to the same-tenor bucket as the interest rate delta.</a:t>
                </a:r>
              </a:p>
              <a:p>
                <a:pPr marL="530225" lvl="1" indent="-285750">
                  <a:lnSpc>
                    <a:spcPct val="150000"/>
                  </a:lnSpc>
                  <a:buFont typeface="Wingdings" panose="05000000000000000000" pitchFamily="2" charset="2"/>
                  <a:buChar char="q"/>
                </a:pPr>
                <a:r>
                  <a:rPr lang="en-US" b="0" dirty="0">
                    <a:latin typeface="+mn-lt"/>
                  </a:rPr>
                  <a:t>The volatility can be quoted as normal, log-normal, or something similar.</a:t>
                </a:r>
              </a:p>
              <a:p>
                <a:pPr marL="285750" lvl="0" indent="-285750">
                  <a:lnSpc>
                    <a:spcPct val="150000"/>
                  </a:lnSpc>
                  <a:buFont typeface="Wingdings" panose="05000000000000000000" pitchFamily="2" charset="2"/>
                  <a:buChar char="v"/>
                </a:pPr>
                <a:r>
                  <a:rPr lang="en-US" u="sng" dirty="0"/>
                  <a:t>Volatility for Equity/FX/Commodity</a:t>
                </a:r>
                <a:r>
                  <a:rPr lang="en-US" dirty="0"/>
                  <a:t>:</a:t>
                </a:r>
                <a:r>
                  <a:rPr lang="en-US" b="0" dirty="0">
                    <a:latin typeface="+mn-lt"/>
                  </a:rPr>
                  <a:t> For Equity, FX, and Commodity instruments, the volatility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𝑘𝑗</m:t>
                        </m:r>
                      </m:sub>
                    </m:sSub>
                  </m:oMath>
                </a14:m>
                <a:r>
                  <a:rPr lang="en-US" b="0" dirty="0">
                    <a:latin typeface="+mn-lt"/>
                  </a:rPr>
                  <a:t> of the risk factor </a:t>
                </a:r>
                <a14:m>
                  <m:oMath xmlns:m="http://schemas.openxmlformats.org/officeDocument/2006/math">
                    <m:r>
                      <a:rPr lang="en-US" b="0" i="1">
                        <a:latin typeface="Cambria Math"/>
                      </a:rPr>
                      <m:t>𝑘</m:t>
                    </m:r>
                  </m:oMath>
                </a14:m>
                <a:r>
                  <a:rPr lang="en-US" b="0" dirty="0">
                    <a:latin typeface="+mn-lt"/>
                  </a:rPr>
                  <a:t> at each </a:t>
                </a:r>
                <a:r>
                  <a:rPr lang="en-US" b="0" dirty="0" err="1">
                    <a:latin typeface="+mn-lt"/>
                  </a:rPr>
                  <a:t>vol</a:t>
                </a:r>
                <a:r>
                  <a:rPr lang="en-US" b="0" dirty="0">
                    <a:latin typeface="+mn-lt"/>
                  </a:rPr>
                  <a:t>-tenor </a:t>
                </a:r>
                <a14:m>
                  <m:oMath xmlns:m="http://schemas.openxmlformats.org/officeDocument/2006/math">
                    <m:r>
                      <a:rPr lang="en-US" b="0" i="1">
                        <a:latin typeface="Cambria Math"/>
                      </a:rPr>
                      <m:t>𝑗</m:t>
                    </m:r>
                  </m:oMath>
                </a14:m>
                <a:r>
                  <a:rPr lang="en-US" b="0" dirty="0">
                    <a:latin typeface="+mn-lt"/>
                  </a:rPr>
                  <a:t> is given by the expression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𝑘𝑗</m:t>
                          </m:r>
                        </m:sub>
                      </m:sSub>
                      <m:r>
                        <a:rPr lang="en-US" b="0" i="1">
                          <a:latin typeface="Cambria Math"/>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rad>
                            <m:radPr>
                              <m:degHide m:val="on"/>
                              <m:ctrlPr>
                                <a:rPr lang="en-US" b="0" i="1">
                                  <a:latin typeface="Cambria Math" panose="02040503050406030204" pitchFamily="18" charset="0"/>
                                </a:rPr>
                              </m:ctrlPr>
                            </m:radPr>
                            <m:deg/>
                            <m:e>
                              <m:f>
                                <m:fPr>
                                  <m:type m:val="skw"/>
                                  <m:ctrlPr>
                                    <a:rPr lang="en-US" b="0" i="1">
                                      <a:latin typeface="Cambria Math" panose="02040503050406030204" pitchFamily="18" charset="0"/>
                                    </a:rPr>
                                  </m:ctrlPr>
                                </m:fPr>
                                <m:num>
                                  <m:r>
                                    <a:rPr lang="en-US" b="0" i="1">
                                      <a:latin typeface="Cambria Math"/>
                                    </a:rPr>
                                    <m:t>365</m:t>
                                  </m:r>
                                </m:num>
                                <m:den>
                                  <m:r>
                                    <a:rPr lang="en-US" b="0" i="1">
                                      <a:latin typeface="Cambria Math"/>
                                    </a:rPr>
                                    <m:t>14</m:t>
                                  </m:r>
                                </m:den>
                              </m:f>
                            </m:e>
                          </m:rad>
                        </m:num>
                        <m:den>
                          <m:r>
                            <a:rPr lang="en-US" b="0" i="1">
                              <a:latin typeface="Cambria Math"/>
                            </a:rPr>
                            <m:t>𝛼</m:t>
                          </m:r>
                        </m:den>
                      </m:f>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𝛼</m:t>
                      </m:r>
                      <m:r>
                        <a:rPr lang="en-US" b="0" i="1">
                          <a:latin typeface="Cambria Math"/>
                        </a:rPr>
                        <m:t>=</m:t>
                      </m:r>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0.99</m:t>
                          </m:r>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14:m>
                  <m:oMath xmlns:m="http://schemas.openxmlformats.org/officeDocument/2006/math">
                    <m:sSub>
                      <m:sSubPr>
                        <m:ctrlPr>
                          <a:rPr lang="en-US" b="0" i="1">
                            <a:latin typeface="Cambria Math" panose="02040503050406030204" pitchFamily="18" charset="0"/>
                          </a:rPr>
                        </m:ctrlPr>
                      </m:sSubPr>
                      <m:e>
                        <m:r>
                          <a:rPr lang="en-US" b="0" i="1">
                            <a:latin typeface="Cambria Math"/>
                          </a:rPr>
                          <m:t>𝑅𝑊</m:t>
                        </m:r>
                      </m:e>
                      <m:sub>
                        <m:r>
                          <a:rPr lang="en-US" b="0" i="1">
                            <a:latin typeface="Cambria Math"/>
                          </a:rPr>
                          <m:t>𝑘</m:t>
                        </m:r>
                      </m:sub>
                    </m:sSub>
                  </m:oMath>
                </a14:m>
                <a:r>
                  <a:rPr lang="en-US" b="0" dirty="0">
                    <a:latin typeface="+mn-lt"/>
                  </a:rPr>
                  <a:t> </a:t>
                </a:r>
                <a:r>
                  <a:rPr lang="en-US" b="0" i="1" dirty="0">
                    <a:latin typeface="+mn-lt"/>
                  </a:rPr>
                  <a:t>vol-tenor</a:t>
                </a:r>
                <a:r>
                  <a:rPr lang="en-US" b="0" dirty="0">
                    <a:latin typeface="+mn-lt"/>
                  </a:rPr>
                  <a:t> </a:t>
                </a:r>
                <a14:m>
                  <m:oMath xmlns:m="http://schemas.openxmlformats.org/officeDocument/2006/math">
                    <m:r>
                      <a:rPr lang="en-US" b="0" i="1">
                        <a:latin typeface="Cambria Math"/>
                      </a:rPr>
                      <m:t>𝑗</m:t>
                    </m:r>
                  </m:oMath>
                </a14:m>
                <a:r>
                  <a:rPr lang="en-US" b="0" dirty="0">
                    <a:latin typeface="+mn-lt"/>
                  </a:rPr>
                  <a:t> is the option expiry index, which should use the same tenor-buckets as the interest-rate delta risk: 2W, 1M, 3M, 6M, 1Y, 2Y, 3Y, 5Y, 10Y, 15Y, 20Y, and 30Y.</a:t>
                </a:r>
              </a:p>
              <a:p>
                <a:pPr marL="417512" lvl="2" indent="-171450">
                  <a:lnSpc>
                    <a:spcPct val="150000"/>
                  </a:lnSpc>
                  <a:buFont typeface="Wingdings" panose="05000000000000000000" pitchFamily="2" charset="2"/>
                  <a:buChar char="q"/>
                </a:pPr>
                <a:r>
                  <a:rPr lang="en-US" b="0" dirty="0">
                    <a:latin typeface="+mn-lt"/>
                  </a:rPr>
                  <a:t>Here </a:t>
                </a:r>
                <a14:m>
                  <m:oMath xmlns:m="http://schemas.openxmlformats.org/officeDocument/2006/math">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0.99</m:t>
                        </m:r>
                      </m:e>
                    </m:d>
                  </m:oMath>
                </a14:m>
                <a:r>
                  <a:rPr lang="en-US" b="0" dirty="0">
                    <a:latin typeface="+mn-lt"/>
                  </a:rPr>
                  <a:t> is the 99</a:t>
                </a:r>
                <a:r>
                  <a:rPr lang="en-US" b="0" baseline="30000" dirty="0">
                    <a:latin typeface="+mn-lt"/>
                  </a:rPr>
                  <a:t>th</a:t>
                </a:r>
                <a:r>
                  <a:rPr lang="en-US" b="0" dirty="0">
                    <a:latin typeface="+mn-lt"/>
                  </a:rPr>
                  <a:t> percentile of the standard normal distribution.</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351" b="-1556"/>
                </a:stretch>
              </a:blipFill>
            </p:spPr>
            <p:txBody>
              <a:bodyPr/>
              <a:lstStyle/>
              <a:p>
                <a:r>
                  <a:rPr lang="en-US">
                    <a:noFill/>
                  </a:rPr>
                  <a:t> </a:t>
                </a:r>
              </a:p>
            </p:txBody>
          </p:sp>
        </mc:Fallback>
      </mc:AlternateContent>
    </p:spTree>
    <p:extLst>
      <p:ext uri="{BB962C8B-B14F-4D97-AF65-F5344CB8AC3E}">
        <p14:creationId xmlns:p14="http://schemas.microsoft.com/office/powerpoint/2010/main" val="2523047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- 7</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Commodity Index Volatility Risk Weights</a:t>
                </a:r>
                <a:r>
                  <a:rPr lang="en-US" dirty="0"/>
                  <a:t>:</a:t>
                </a:r>
                <a:r>
                  <a:rPr lang="en-US" b="0" dirty="0">
                    <a:latin typeface="+mn-lt"/>
                  </a:rPr>
                  <a:t> For commodity index volatilities, the risk weight to use is that of the </a:t>
                </a:r>
                <a:r>
                  <a:rPr lang="en-US" b="0" i="1" dirty="0">
                    <a:latin typeface="+mn-lt"/>
                  </a:rPr>
                  <a:t>Indexes</a:t>
                </a:r>
                <a:r>
                  <a:rPr lang="en-US" b="0" dirty="0">
                    <a:latin typeface="+mn-lt"/>
                  </a:rPr>
                  <a:t> bucket.</a:t>
                </a:r>
              </a:p>
              <a:p>
                <a:pPr marL="285750" lvl="0" indent="-285750">
                  <a:lnSpc>
                    <a:spcPct val="150000"/>
                  </a:lnSpc>
                  <a:buFont typeface="Wingdings" panose="05000000000000000000" pitchFamily="2" charset="2"/>
                  <a:buChar char="v"/>
                </a:pPr>
                <a:r>
                  <a:rPr lang="en-US" u="sng" dirty="0"/>
                  <a:t>FX Delta Sensitivity Risk Weight</a:t>
                </a:r>
                <a:r>
                  <a:rPr lang="en-US" dirty="0"/>
                  <a:t>:</a:t>
                </a:r>
                <a:r>
                  <a:rPr lang="en-US" b="0" dirty="0"/>
                  <a:t> For FX vega – which depends upon a pair of currencies – the risk weight to use here is the common risk weight for the FX delta sensitivity given explicitly in the corresponding section.</a:t>
                </a:r>
              </a:p>
              <a:p>
                <a:pPr marL="285750" lvl="0" indent="-285750">
                  <a:lnSpc>
                    <a:spcPct val="150000"/>
                  </a:lnSpc>
                  <a:buFont typeface="Wingdings" panose="05000000000000000000" pitchFamily="2" charset="2"/>
                  <a:buChar char="v"/>
                </a:pPr>
                <a:r>
                  <a:rPr lang="en-US" u="sng" dirty="0"/>
                  <a:t>Instrument Level Vega Risk Expression</a:t>
                </a:r>
                <a:r>
                  <a:rPr lang="en-US" dirty="0"/>
                  <a:t>:</a:t>
                </a:r>
                <a:r>
                  <a:rPr lang="en-US" b="0" dirty="0">
                    <a:latin typeface="+mn-lt"/>
                  </a:rPr>
                  <a:t> The vega risk for each instrument </a:t>
                </a:r>
                <a14:m>
                  <m:oMath xmlns:m="http://schemas.openxmlformats.org/officeDocument/2006/math">
                    <m:r>
                      <a:rPr lang="en-US" b="0" i="1">
                        <a:latin typeface="Cambria Math"/>
                      </a:rPr>
                      <m:t>𝑖</m:t>
                    </m:r>
                  </m:oMath>
                </a14:m>
                <a:r>
                  <a:rPr lang="en-US" b="0" dirty="0">
                    <a:latin typeface="+mn-lt"/>
                  </a:rPr>
                  <a:t> to the risk factor </a:t>
                </a:r>
                <a14:m>
                  <m:oMath xmlns:m="http://schemas.openxmlformats.org/officeDocument/2006/math">
                    <m:r>
                      <a:rPr lang="en-US" b="0" i="1">
                        <a:latin typeface="Cambria Math"/>
                      </a:rPr>
                      <m:t>𝑘</m:t>
                    </m:r>
                  </m:oMath>
                </a14:m>
                <a:r>
                  <a:rPr lang="en-US" b="0" dirty="0">
                    <a:latin typeface="+mn-lt"/>
                  </a:rPr>
                  <a:t> is estimated using the expression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𝐻𝑉𝑅</m:t>
                          </m:r>
                        </m:e>
                        <m:sub>
                          <m:r>
                            <a:rPr lang="en-US" b="0" i="1">
                              <a:latin typeface="Cambria Math"/>
                            </a:rPr>
                            <m:t>𝑐</m:t>
                          </m:r>
                        </m:sub>
                      </m:sSub>
                      <m:nary>
                        <m:naryPr>
                          <m:chr m:val="∑"/>
                          <m:limLoc m:val="undOvr"/>
                          <m:supHide m:val="on"/>
                          <m:ctrlPr>
                            <a:rPr lang="en-US" b="0" i="1">
                              <a:latin typeface="Cambria Math" panose="02040503050406030204" pitchFamily="18" charset="0"/>
                            </a:rPr>
                          </m:ctrlPr>
                        </m:naryPr>
                        <m:sub>
                          <m:r>
                            <a:rPr lang="en-US" b="0" i="1">
                              <a:latin typeface="Cambria Math"/>
                            </a:rPr>
                            <m:t>𝑗</m:t>
                          </m:r>
                        </m:sub>
                        <m:sup/>
                        <m:e>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𝑗𝑘</m:t>
                              </m:r>
                            </m:sub>
                          </m:sSub>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𝑖𝑗</m:t>
                                  </m:r>
                                </m:sub>
                              </m:sSub>
                            </m:num>
                            <m:den>
                              <m:r>
                                <a:rPr lang="en-US" b="0" i="1">
                                  <a:latin typeface="Cambria Math"/>
                                </a:rPr>
                                <m:t>𝜕𝜎</m:t>
                              </m:r>
                            </m:den>
                          </m:f>
                        </m:e>
                      </m:nary>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Product Specific Vega Value applicable</a:t>
                </a:r>
                <a:r>
                  <a:rPr lang="en-US" dirty="0"/>
                  <a:t>:</a:t>
                </a:r>
                <a:r>
                  <a:rPr lang="en-US" b="0" dirty="0">
                    <a:latin typeface="+mn-lt"/>
                  </a:rPr>
                  <a:t> 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𝑗𝑘</m:t>
                        </m:r>
                      </m:sub>
                    </m:sSub>
                  </m:oMath>
                </a14:m>
                <a:r>
                  <a:rPr lang="en-US" b="0" dirty="0">
                    <a:latin typeface="+mn-lt"/>
                  </a:rPr>
                  <a:t> is the volatility defined over the last five clause points.</a:t>
                </a:r>
              </a:p>
              <a:p>
                <a:pPr marL="285750" indent="-285750">
                  <a:lnSpc>
                    <a:spcPct val="150000"/>
                  </a:lnSpc>
                  <a:buFont typeface="Wingdings" panose="05000000000000000000" pitchFamily="2" charset="2"/>
                  <a:buChar char="v"/>
                </a:pPr>
                <a:r>
                  <a:rPr lang="en-US" u="sng" dirty="0"/>
                  <a:t>Instrument-Specific Price-Vega Sensitivity</a:t>
                </a:r>
                <a:r>
                  <a:rPr lang="en-US" dirty="0"/>
                  <a:t>:</a:t>
                </a:r>
                <a:r>
                  <a:rPr lang="en-US" b="0" dirty="0">
                    <a:latin typeface="+mn-lt"/>
                  </a:rPr>
                  <a:t> </a:t>
                </a:r>
                <a14:m>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𝑖𝑗</m:t>
                            </m:r>
                          </m:sub>
                        </m:sSub>
                      </m:num>
                      <m:den>
                        <m:r>
                          <a:rPr lang="en-US" b="0" i="1">
                            <a:latin typeface="Cambria Math"/>
                          </a:rPr>
                          <m:t>𝜕𝜎</m:t>
                        </m:r>
                      </m:den>
                    </m:f>
                  </m:oMath>
                </a14:m>
                <a:r>
                  <a:rPr lang="en-US" b="0" dirty="0">
                    <a:latin typeface="+mn-lt"/>
                  </a:rPr>
                  <a:t> is the sensitivity of the price of the instrument </a:t>
                </a:r>
                <a14:m>
                  <m:oMath xmlns:m="http://schemas.openxmlformats.org/officeDocument/2006/math">
                    <m:r>
                      <a:rPr lang="en-US" b="0" i="1">
                        <a:latin typeface="Cambria Math"/>
                      </a:rPr>
                      <m:t>𝑖</m:t>
                    </m:r>
                  </m:oMath>
                </a14:m>
                <a:r>
                  <a:rPr lang="en-US" b="0" dirty="0">
                    <a:latin typeface="+mn-lt"/>
                  </a:rPr>
                  <a:t> with respect to the implied at-the-money volatility – vega – as defined later, but must match the definition above.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982"/>
                </a:stretch>
              </a:blipFill>
            </p:spPr>
            <p:txBody>
              <a:bodyPr/>
              <a:lstStyle/>
              <a:p>
                <a:r>
                  <a:rPr lang="en-US">
                    <a:noFill/>
                  </a:rPr>
                  <a:t> </a:t>
                </a:r>
              </a:p>
            </p:txBody>
          </p:sp>
        </mc:Fallback>
      </mc:AlternateContent>
    </p:spTree>
    <p:extLst>
      <p:ext uri="{BB962C8B-B14F-4D97-AF65-F5344CB8AC3E}">
        <p14:creationId xmlns:p14="http://schemas.microsoft.com/office/powerpoint/2010/main" val="2682258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- 8</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Historical Volatility Risk Class Correction</a:t>
                </a:r>
                <a:r>
                  <a:rPr lang="en-US" dirty="0"/>
                  <a:t>:</a:t>
                </a:r>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𝐻𝑉𝑅</m:t>
                        </m:r>
                      </m:e>
                      <m:sub>
                        <m:r>
                          <a:rPr lang="en-US" b="0" i="1">
                            <a:latin typeface="Cambria Math"/>
                          </a:rPr>
                          <m:t>𝑐</m:t>
                        </m:r>
                      </m:sub>
                    </m:sSub>
                  </m:oMath>
                </a14:m>
                <a:r>
                  <a:rPr lang="en-US" b="0" dirty="0">
                    <a:latin typeface="+mn-lt"/>
                  </a:rPr>
                  <a:t> is the historical volatility ratio for the risk class concerned </a:t>
                </a:r>
                <a14:m>
                  <m:oMath xmlns:m="http://schemas.openxmlformats.org/officeDocument/2006/math">
                    <m:r>
                      <a:rPr lang="en-US" b="0" i="1">
                        <a:latin typeface="Cambria Math"/>
                      </a:rPr>
                      <m:t>𝑐</m:t>
                    </m:r>
                  </m:oMath>
                </a14:m>
                <a:r>
                  <a:rPr lang="en-US" b="0" dirty="0">
                    <a:latin typeface="+mn-lt"/>
                  </a:rPr>
                  <a:t> as set out in the section on Equity Risk, which corrects for the inaccuracy in the volatility estimate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𝑗𝑘</m:t>
                        </m:r>
                      </m:sub>
                    </m:sSub>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The historical volatility ratio for the interest rate and the credit risk classes is fixed at </a:t>
                </a:r>
                <a14:m>
                  <m:oMath xmlns:m="http://schemas.openxmlformats.org/officeDocument/2006/math">
                    <m:r>
                      <a:rPr lang="en-US" b="0" i="1">
                        <a:latin typeface="Cambria Math"/>
                      </a:rPr>
                      <m:t>1.0</m:t>
                    </m:r>
                  </m:oMath>
                </a14:m>
                <a:r>
                  <a:rPr lang="en-US" b="0" dirty="0">
                    <a:latin typeface="+mn-lt"/>
                  </a:rPr>
                  <a:t>.</a:t>
                </a:r>
              </a:p>
              <a:p>
                <a:pPr marL="285750" lvl="0" indent="-285750">
                  <a:lnSpc>
                    <a:spcPct val="150000"/>
                  </a:lnSpc>
                  <a:buFont typeface="Wingdings" panose="05000000000000000000" pitchFamily="2" charset="2"/>
                  <a:buChar char="v"/>
                </a:pPr>
                <a:r>
                  <a:rPr lang="en-US" u="sng" dirty="0"/>
                  <a:t>5Y Interest Rate Swap Vega</a:t>
                </a:r>
                <a:r>
                  <a:rPr lang="en-US" dirty="0"/>
                  <a:t>:</a:t>
                </a:r>
                <a:r>
                  <a:rPr lang="en-US" b="0" dirty="0">
                    <a:latin typeface="+mn-lt"/>
                  </a:rPr>
                  <a:t> For example, the 5Y interest rate vega is the sum of all the vol-weighted interest rate caplet and swaption vegas which expire in 5 years’ time; the USDJPY FX vega is the sum of all the vol-weighted USD/JPY FX vegas.</a:t>
                </a:r>
              </a:p>
              <a:p>
                <a:pPr marL="285750" lvl="0" indent="-285750">
                  <a:lnSpc>
                    <a:spcPct val="150000"/>
                  </a:lnSpc>
                  <a:buFont typeface="Wingdings" panose="05000000000000000000" pitchFamily="2" charset="2"/>
                  <a:buChar char="v"/>
                </a:pPr>
                <a:r>
                  <a:rPr lang="en-US" u="sng" dirty="0"/>
                  <a:t>Gross Vega for Inflation Products</a:t>
                </a:r>
                <a:r>
                  <a:rPr lang="en-US" dirty="0"/>
                  <a:t>:</a:t>
                </a:r>
                <a:r>
                  <a:rPr lang="en-US" b="0" dirty="0">
                    <a:latin typeface="+mn-lt"/>
                  </a:rPr>
                  <a:t> For inflation, the inflation vega is the sum of all vol-weighted inflation swaption vegas in the particular currency.</a:t>
                </a:r>
              </a:p>
              <a:p>
                <a:pPr marL="285750" lvl="0" indent="-285750">
                  <a:lnSpc>
                    <a:spcPct val="150000"/>
                  </a:lnSpc>
                  <a:buFont typeface="Wingdings" panose="05000000000000000000" pitchFamily="2" charset="2"/>
                  <a:buChar char="v"/>
                </a:pPr>
                <a:r>
                  <a:rPr lang="en-US" u="sng" dirty="0"/>
                  <a:t>Instrument Net Vega Risk Exposure</a:t>
                </a:r>
                <a:r>
                  <a:rPr lang="en-US" dirty="0"/>
                  <a:t>:</a:t>
                </a:r>
                <a:r>
                  <a:rPr lang="en-US" b="0" dirty="0">
                    <a:latin typeface="+mn-lt"/>
                  </a:rPr>
                  <a:t> Find a net vega risk exposure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𝑘</m:t>
                        </m:r>
                      </m:sub>
                    </m:sSub>
                  </m:oMath>
                </a14:m>
                <a:r>
                  <a:rPr lang="en-US" b="0" dirty="0">
                    <a:latin typeface="+mn-lt"/>
                  </a:rPr>
                  <a:t> across instruments </a:t>
                </a:r>
                <a14:m>
                  <m:oMath xmlns:m="http://schemas.openxmlformats.org/officeDocument/2006/math">
                    <m:r>
                      <a:rPr lang="en-US" b="0" i="1">
                        <a:latin typeface="Cambria Math"/>
                      </a:rPr>
                      <m:t>𝑖</m:t>
                    </m:r>
                  </m:oMath>
                </a14:m>
                <a:r>
                  <a:rPr lang="en-US" b="0" dirty="0">
                    <a:latin typeface="+mn-lt"/>
                  </a:rPr>
                  <a:t> to each risk factor </a:t>
                </a:r>
                <a14:m>
                  <m:oMath xmlns:m="http://schemas.openxmlformats.org/officeDocument/2006/math">
                    <m:r>
                      <a:rPr lang="en-US" b="0" i="1">
                        <a:latin typeface="Cambria Math"/>
                      </a:rPr>
                      <m:t>𝑘</m:t>
                    </m:r>
                  </m:oMath>
                </a14:m>
                <a:r>
                  <a:rPr lang="en-US" b="0" dirty="0">
                    <a:latin typeface="+mn-lt"/>
                  </a:rPr>
                  <a:t> – which are defined in the later sections – as well as the vega concentration risk factor.</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684"/>
                </a:stretch>
              </a:blipFill>
            </p:spPr>
            <p:txBody>
              <a:bodyPr/>
              <a:lstStyle/>
              <a:p>
                <a:r>
                  <a:rPr lang="en-US">
                    <a:noFill/>
                  </a:rPr>
                  <a:t> </a:t>
                </a:r>
              </a:p>
            </p:txBody>
          </p:sp>
        </mc:Fallback>
      </mc:AlternateContent>
    </p:spTree>
    <p:extLst>
      <p:ext uri="{BB962C8B-B14F-4D97-AF65-F5344CB8AC3E}">
        <p14:creationId xmlns:p14="http://schemas.microsoft.com/office/powerpoint/2010/main" val="23908506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- 9</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Portfolio/Factor IR Vega Risk</a:t>
                </a:r>
                <a:r>
                  <a:rPr lang="en-US" dirty="0"/>
                  <a:t>:</a:t>
                </a:r>
                <a:r>
                  <a:rPr lang="en-US" b="0" dirty="0">
                    <a:latin typeface="+mn-lt"/>
                  </a:rPr>
                  <a:t> For interest-rate vega risk, these are given by the formulas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𝑘</m:t>
                          </m:r>
                        </m:sub>
                      </m:sSub>
                      <m:r>
                        <a:rPr lang="en-US" b="0" i="1">
                          <a:latin typeface="Cambria Math"/>
                        </a:rPr>
                        <m:t>=</m:t>
                      </m:r>
                      <m:r>
                        <a:rPr lang="en-US" b="0" i="1">
                          <a:latin typeface="Cambria Math"/>
                        </a:rPr>
                        <m:t>𝑉𝑅𝑊</m:t>
                      </m:r>
                      <m:d>
                        <m:dPr>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e>
                          </m:nary>
                        </m:e>
                      </m:d>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𝑘</m:t>
                          </m:r>
                        </m:sub>
                      </m:sSub>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𝑏</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𝑘</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e>
                                          </m:nary>
                                        </m:e>
                                      </m:d>
                                    </m:num>
                                    <m:den>
                                      <m:r>
                                        <a:rPr lang="en-US" b="0" i="1">
                                          <a:latin typeface="Cambria Math"/>
                                        </a:rPr>
                                        <m:t>𝑉</m:t>
                                      </m:r>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where </a:t>
                </a:r>
                <a14:m>
                  <m:oMath xmlns:m="http://schemas.openxmlformats.org/officeDocument/2006/math">
                    <m:r>
                      <a:rPr lang="en-US" b="0" i="1">
                        <a:latin typeface="Cambria Math"/>
                      </a:rPr>
                      <m:t>𝑏</m:t>
                    </m:r>
                  </m:oMath>
                </a14:m>
                <a:r>
                  <a:rPr lang="en-US" b="0" dirty="0">
                    <a:latin typeface="+mn-lt"/>
                  </a:rPr>
                  <a:t> is the bucket which contains the risk factor </a:t>
                </a:r>
                <a14:m>
                  <m:oMath xmlns:m="http://schemas.openxmlformats.org/officeDocument/2006/math">
                    <m:r>
                      <a:rPr lang="en-US" b="0" i="1">
                        <a:latin typeface="Cambria Math"/>
                      </a:rPr>
                      <m:t>𝑘</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1042182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- 10</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Portfolio/Factor Credit Risk Vega</a:t>
                </a:r>
                <a:r>
                  <a:rPr lang="en-US" dirty="0"/>
                  <a:t>:</a:t>
                </a:r>
                <a:r>
                  <a:rPr lang="en-US" b="0" dirty="0">
                    <a:latin typeface="+mn-lt"/>
                  </a:rPr>
                  <a:t> For credit spread vega risk, the corresponding formulas are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𝑘</m:t>
                          </m:r>
                        </m:sub>
                      </m:sSub>
                      <m:r>
                        <a:rPr lang="en-US" b="0" i="1">
                          <a:latin typeface="Cambria Math"/>
                        </a:rPr>
                        <m:t>=</m:t>
                      </m:r>
                      <m:r>
                        <a:rPr lang="en-US" b="0" i="1">
                          <a:latin typeface="Cambria Math"/>
                        </a:rPr>
                        <m:t>𝑉𝑅𝑊</m:t>
                      </m:r>
                      <m:d>
                        <m:dPr>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e>
                          </m:nary>
                        </m:e>
                      </m:d>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𝑘</m:t>
                          </m:r>
                        </m:sub>
                      </m:sSub>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𝑘</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r>
                                                <a:rPr lang="en-US" b="0" i="1">
                                                  <a:latin typeface="Cambria Math"/>
                                                </a:rPr>
                                                <m:t>, </m:t>
                                              </m:r>
                                              <m:r>
                                                <a:rPr lang="en-US" b="0" i="1">
                                                  <a:latin typeface="Cambria Math"/>
                                                </a:rPr>
                                                <m:t>𝑗</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𝑖𝑗</m:t>
                                                  </m:r>
                                                </m:sub>
                                              </m:sSub>
                                            </m:e>
                                          </m:nary>
                                        </m:e>
                                      </m:d>
                                    </m:num>
                                    <m:den>
                                      <m:r>
                                        <a:rPr lang="en-US" b="0" i="1">
                                          <a:latin typeface="Cambria Math"/>
                                        </a:rPr>
                                        <m:t>𝑉</m:t>
                                      </m:r>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the sum </a:t>
                </a:r>
                <a14:m>
                  <m:oMath xmlns:m="http://schemas.openxmlformats.org/officeDocument/2006/math">
                    <m:r>
                      <a:rPr lang="en-US" b="0" i="1">
                        <a:latin typeface="Cambria Math"/>
                      </a:rPr>
                      <m:t>𝑗</m:t>
                    </m:r>
                  </m:oMath>
                </a14:m>
                <a:r>
                  <a:rPr lang="en-US" b="0" dirty="0">
                    <a:latin typeface="+mn-lt"/>
                  </a:rPr>
                  <a:t> is taken over tenors of same issuer/seniority curve as the risk factor </a:t>
                </a:r>
                <a14:m>
                  <m:oMath xmlns:m="http://schemas.openxmlformats.org/officeDocument/2006/math">
                    <m:r>
                      <a:rPr lang="en-US" b="0" i="1">
                        <a:latin typeface="Cambria Math"/>
                      </a:rPr>
                      <m:t>𝑘</m:t>
                    </m:r>
                  </m:oMath>
                </a14:m>
                <a:r>
                  <a:rPr lang="en-US" b="0" dirty="0">
                    <a:latin typeface="+mn-lt"/>
                  </a:rPr>
                  <a:t>, irrespective of the tenor or the payment currency.</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12271308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- 11</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Equity/FX/Commodity Vega Risk</a:t>
                </a:r>
                <a:r>
                  <a:rPr lang="en-US" dirty="0"/>
                  <a:t>:</a:t>
                </a:r>
                <a:r>
                  <a:rPr lang="en-US" b="0" dirty="0">
                    <a:latin typeface="+mn-lt"/>
                  </a:rPr>
                  <a:t> For equity, FX, and commodity vega risks, the corresponding formulas are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𝑘</m:t>
                          </m:r>
                        </m:sub>
                      </m:sSub>
                      <m:r>
                        <a:rPr lang="en-US" b="0" i="1">
                          <a:latin typeface="Cambria Math"/>
                        </a:rPr>
                        <m:t>=</m:t>
                      </m:r>
                      <m:r>
                        <a:rPr lang="en-US" b="0" i="1">
                          <a:latin typeface="Cambria Math"/>
                        </a:rPr>
                        <m:t>𝑉𝑅𝑊</m:t>
                      </m:r>
                      <m:d>
                        <m:dPr>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𝑖</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e>
                          </m:nary>
                        </m:e>
                      </m:d>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𝑘</m:t>
                          </m:r>
                        </m:sub>
                      </m:sSub>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𝑘</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r>
                                <a:rPr lang="en-US" b="0" i="1">
                                  <a:latin typeface="Cambria Math"/>
                                </a:rPr>
                                <m:t>1, </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a:rPr>
                                                <m:t>𝑘</m:t>
                                              </m:r>
                                            </m:sub>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𝑖𝑘</m:t>
                                                  </m:r>
                                                </m:sub>
                                              </m:sSub>
                                            </m:e>
                                          </m:nary>
                                        </m:e>
                                      </m:d>
                                    </m:num>
                                    <m:den>
                                      <m:r>
                                        <a:rPr lang="en-US" b="0" i="1">
                                          <a:latin typeface="Cambria Math"/>
                                        </a:rPr>
                                        <m:t>𝑉</m:t>
                                      </m:r>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den>
                                  </m:f>
                                </m:e>
                              </m:rad>
                            </m:e>
                          </m:d>
                        </m:e>
                      </m:func>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Vega Weights for the Risk Class</a:t>
                </a:r>
                <a:r>
                  <a:rPr lang="en-US" dirty="0"/>
                  <a:t>:</a:t>
                </a:r>
                <a:r>
                  <a:rPr lang="en-US" b="0" dirty="0">
                    <a:latin typeface="+mn-lt"/>
                  </a:rPr>
                  <a:t> Here </a:t>
                </a:r>
                <a14:m>
                  <m:oMath xmlns:m="http://schemas.openxmlformats.org/officeDocument/2006/math">
                    <m:r>
                      <a:rPr lang="en-US" b="0" i="1">
                        <a:latin typeface="Cambria Math"/>
                      </a:rPr>
                      <m:t>𝑉𝑅𝑊</m:t>
                    </m:r>
                  </m:oMath>
                </a14:m>
                <a:r>
                  <a:rPr lang="en-US" b="0" dirty="0">
                    <a:latin typeface="+mn-lt"/>
                  </a:rPr>
                  <a:t> is the vega risk weight for the risk class concerned as set out in the corresponding sections, and </a:t>
                </a:r>
                <a14:m>
                  <m:oMath xmlns:m="http://schemas.openxmlformats.org/officeDocument/2006/math">
                    <m:r>
                      <a:rPr lang="en-US" b="0" i="1">
                        <a:latin typeface="Cambria Math"/>
                      </a:rPr>
                      <m:t>𝑉</m:t>
                    </m:r>
                    <m:sSub>
                      <m:sSubPr>
                        <m:ctrlPr>
                          <a:rPr lang="en-US" b="0" i="1">
                            <a:latin typeface="Cambria Math" panose="02040503050406030204" pitchFamily="18" charset="0"/>
                          </a:rPr>
                        </m:ctrlPr>
                      </m:sSubPr>
                      <m:e>
                        <m:r>
                          <a:rPr lang="en-US" b="0" i="1">
                            <a:latin typeface="Cambria Math"/>
                          </a:rPr>
                          <m:t>𝑇</m:t>
                        </m:r>
                      </m:e>
                      <m:sub>
                        <m:r>
                          <a:rPr lang="en-US" b="0" i="1">
                            <a:latin typeface="Cambria Math"/>
                          </a:rPr>
                          <m:t>𝑏</m:t>
                        </m:r>
                      </m:sub>
                    </m:sSub>
                  </m:oMath>
                </a14:m>
                <a:r>
                  <a:rPr lang="en-US" b="0" dirty="0">
                    <a:latin typeface="+mn-lt"/>
                  </a:rPr>
                  <a:t> is the vega concentration threshold for the bucket – or FX category </a:t>
                </a:r>
                <a14:m>
                  <m:oMath xmlns:m="http://schemas.openxmlformats.org/officeDocument/2006/math">
                    <m:r>
                      <a:rPr lang="en-US" b="0" i="1">
                        <a:latin typeface="Cambria Math"/>
                      </a:rPr>
                      <m:t>𝑏</m:t>
                    </m:r>
                  </m:oMath>
                </a14:m>
                <a:r>
                  <a:rPr lang="en-US" b="0" dirty="0">
                    <a:latin typeface="+mn-lt"/>
                  </a:rPr>
                  <a:t> - as given in the corresponding section.</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263"/>
                </a:stretch>
              </a:blipFill>
            </p:spPr>
            <p:txBody>
              <a:bodyPr/>
              <a:lstStyle/>
              <a:p>
                <a:r>
                  <a:rPr lang="en-US">
                    <a:noFill/>
                  </a:rPr>
                  <a:t> </a:t>
                </a:r>
              </a:p>
            </p:txBody>
          </p:sp>
        </mc:Fallback>
      </mc:AlternateContent>
    </p:spTree>
    <p:extLst>
      <p:ext uri="{BB962C8B-B14F-4D97-AF65-F5344CB8AC3E}">
        <p14:creationId xmlns:p14="http://schemas.microsoft.com/office/powerpoint/2010/main" val="4078456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- 12</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Index Volatilities for Risk Classes</a:t>
                </a:r>
                <a:r>
                  <a:rPr lang="en-US" dirty="0"/>
                  <a:t>:</a:t>
                </a:r>
                <a:r>
                  <a:rPr lang="en-US" b="0" dirty="0">
                    <a:latin typeface="+mn-lt"/>
                  </a:rPr>
                  <a:t> Note that there is a special treatment for index volatilities in Credit Qualifying, Equity, and Commodity Risk Classes.</a:t>
                </a:r>
              </a:p>
              <a:p>
                <a:pPr marL="285750" lvl="0" indent="-285750">
                  <a:lnSpc>
                    <a:spcPct val="150000"/>
                  </a:lnSpc>
                  <a:buFont typeface="Wingdings" panose="05000000000000000000" pitchFamily="2" charset="2"/>
                  <a:buChar char="v"/>
                </a:pPr>
                <a:r>
                  <a:rPr lang="en-US" u="sng" dirty="0"/>
                  <a:t>Vega Exposure across Risk Class</a:t>
                </a:r>
                <a:r>
                  <a:rPr lang="en-US" dirty="0"/>
                  <a:t>:</a:t>
                </a:r>
                <a:r>
                  <a:rPr lang="en-US" b="0" dirty="0"/>
                  <a:t> The vega risk exposure should then be aggregated within each bucket. The buckets and the correlation parameters applicable to each risk class are set out in the Sections on Risk Weights and Correlations.</a:t>
                </a:r>
              </a:p>
              <a:p>
                <a:pPr marL="285750" lvl="0" indent="-285750">
                  <a:lnSpc>
                    <a:spcPct val="150000"/>
                  </a:lnSpc>
                  <a:buFont typeface="Wingdings" panose="05000000000000000000" pitchFamily="2" charset="2"/>
                  <a:buChar char="v"/>
                </a:pPr>
                <a:r>
                  <a:rPr lang="en-US" u="sng" dirty="0"/>
                  <a:t>Cross Factor Vega Margin Expression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𝑉𝑒𝑔𝑎𝑀𝑎𝑟𝑔𝑖𝑛</m:t>
                      </m:r>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𝑏</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𝑏</m:t>
                              </m:r>
                            </m:sub>
                            <m:sup/>
                            <m:e>
                              <m:nary>
                                <m:naryPr>
                                  <m:chr m:val="∑"/>
                                  <m:limLoc m:val="undOvr"/>
                                  <m:supHide m:val="on"/>
                                  <m:ctrlPr>
                                    <a:rPr lang="en-US" b="0" i="1">
                                      <a:latin typeface="Cambria Math" panose="02040503050406030204" pitchFamily="18" charset="0"/>
                                    </a:rPr>
                                  </m:ctrlPr>
                                </m:naryPr>
                                <m:sub>
                                  <m:r>
                                    <a:rPr lang="en-US" b="0" i="1">
                                      <a:latin typeface="Cambria Math"/>
                                    </a:rPr>
                                    <m:t>𝑐</m:t>
                                  </m:r>
                                  <m:r>
                                    <a:rPr lang="en-US" b="0" i="1">
                                      <a:latin typeface="Cambria Math"/>
                                    </a:rPr>
                                    <m:t>≠</m:t>
                                  </m:r>
                                  <m:r>
                                    <a:rPr lang="en-US" b="0" i="1">
                                      <a:latin typeface="Cambria Math"/>
                                    </a:rPr>
                                    <m:t>𝑏</m:t>
                                  </m:r>
                                </m:sub>
                                <m:sup/>
                                <m:e>
                                  <m:sSub>
                                    <m:sSubPr>
                                      <m:ctrlPr>
                                        <a:rPr lang="en-US" b="0" i="1">
                                          <a:latin typeface="Cambria Math" panose="02040503050406030204" pitchFamily="18" charset="0"/>
                                        </a:rPr>
                                      </m:ctrlPr>
                                    </m:sSubPr>
                                    <m:e>
                                      <m:r>
                                        <a:rPr lang="en-US" b="0" i="1">
                                          <a:latin typeface="Cambria Math"/>
                                        </a:rPr>
                                        <m:t>𝛾</m:t>
                                      </m:r>
                                    </m:e>
                                    <m:sub>
                                      <m:r>
                                        <a:rPr lang="en-US" b="0" i="1">
                                          <a:latin typeface="Cambria Math"/>
                                        </a:rPr>
                                        <m:t>𝑏𝑐</m:t>
                                      </m:r>
                                    </m:sub>
                                  </m:sSub>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𝑏𝑐</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𝑐</m:t>
                                      </m:r>
                                    </m:sub>
                                  </m:sSub>
                                </m:e>
                              </m:nary>
                            </m:e>
                          </m:nary>
                        </m:e>
                      </m:rad>
                      <m:r>
                        <a:rPr lang="en-US" b="0" i="1">
                          <a:latin typeface="Cambria Math"/>
                        </a:rPr>
                        <m:t>+</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𝑅𝐸𝑆𝐼𝐷𝑈𝐴𝐿</m:t>
                          </m:r>
                        </m:sub>
                      </m:sSub>
                    </m:oMath>
                  </m:oMathPara>
                </a14:m>
                <a:endParaRPr lang="en-US" b="0" dirty="0">
                  <a:latin typeface="+mn-lt"/>
                </a:endParaRPr>
              </a:p>
              <a:p>
                <a:pPr marL="246062" lvl="2" indent="0">
                  <a:lnSpc>
                    <a:spcPct val="150000"/>
                  </a:lnSpc>
                  <a:buNone/>
                </a:pPr>
                <a:r>
                  <a:rPr lang="en-US" b="0" dirty="0">
                    <a:latin typeface="+mn-lt"/>
                  </a:rPr>
                  <a:t>where</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𝑆</m:t>
                          </m:r>
                        </m:e>
                        <m:sub>
                          <m:r>
                            <a:rPr lang="en-US" b="0" i="1">
                              <a:latin typeface="Cambria Math"/>
                            </a:rPr>
                            <m:t>𝑏</m:t>
                          </m:r>
                        </m:sub>
                      </m:sSub>
                      <m:r>
                        <a:rPr lang="en-US" b="0" i="1">
                          <a:latin typeface="Cambria Math"/>
                        </a:rPr>
                        <m:t>=</m:t>
                      </m:r>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func>
                                <m:funcPr>
                                  <m:ctrlPr>
                                    <a:rPr lang="en-US" b="0" i="1">
                                      <a:latin typeface="Cambria Math" panose="02040503050406030204" pitchFamily="18" charset="0"/>
                                    </a:rPr>
                                  </m:ctrlPr>
                                </m:funcPr>
                                <m:fName>
                                  <m:r>
                                    <m:rPr>
                                      <m:sty m:val="p"/>
                                    </m:rPr>
                                    <a:rPr lang="en-US" b="0">
                                      <a:latin typeface="Cambria Math"/>
                                    </a:rPr>
                                    <m:t>min</m:t>
                                  </m:r>
                                </m:fName>
                                <m:e>
                                  <m:d>
                                    <m:dPr>
                                      <m:begChr m:val="{"/>
                                      <m:endChr m:val="}"/>
                                      <m:ctrlPr>
                                        <a:rPr lang="en-US" b="0" i="1">
                                          <a:latin typeface="Cambria Math" panose="02040503050406030204" pitchFamily="18" charset="0"/>
                                        </a:rPr>
                                      </m:ctrlPr>
                                    </m:dPr>
                                    <m:e>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=1</m:t>
                                          </m:r>
                                        </m:sub>
                                        <m:sup>
                                          <m:r>
                                            <a:rPr lang="en-US" b="0" i="1">
                                              <a:latin typeface="Cambria Math"/>
                                            </a:rPr>
                                            <m:t>𝐾</m:t>
                                          </m:r>
                                        </m:sup>
                                        <m:e>
                                          <m:sSub>
                                            <m:sSubPr>
                                              <m:ctrlPr>
                                                <a:rPr lang="en-US" b="0" i="1">
                                                  <a:latin typeface="Cambria Math" panose="02040503050406030204" pitchFamily="18" charset="0"/>
                                                </a:rPr>
                                              </m:ctrlPr>
                                            </m:sSubPr>
                                            <m:e>
                                              <m:r>
                                                <a:rPr lang="en-US" b="0" i="1">
                                                  <a:latin typeface="Cambria Math"/>
                                                </a:rPr>
                                                <m:t>𝑉𝑅</m:t>
                                              </m:r>
                                            </m:e>
                                            <m:sub>
                                              <m:r>
                                                <a:rPr lang="en-US" b="0" i="1">
                                                  <a:latin typeface="Cambria Math"/>
                                                </a:rPr>
                                                <m:t>𝑘</m:t>
                                              </m:r>
                                            </m:sub>
                                          </m:sSub>
                                        </m:e>
                                      </m:nary>
                                      <m:r>
                                        <a:rPr lang="en-US" b="0" i="1">
                                          <a:latin typeface="Cambria Math"/>
                                        </a:rPr>
                                        <m:t>, </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𝑏</m:t>
                                          </m:r>
                                        </m:sub>
                                      </m:sSub>
                                    </m:e>
                                  </m:d>
                                </m:e>
                              </m:func>
                              <m:r>
                                <a:rPr lang="en-US" b="0" i="1">
                                  <a:latin typeface="Cambria Math"/>
                                </a:rPr>
                                <m:t>, −</m:t>
                              </m:r>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e>
                          </m:d>
                        </m:e>
                      </m:func>
                    </m:oMath>
                  </m:oMathPara>
                </a14:m>
                <a:endParaRPr lang="en-US" b="0" dirty="0">
                  <a:latin typeface="+mn-lt"/>
                </a:endParaRPr>
              </a:p>
              <a:p>
                <a:pPr marL="246062" lvl="2" indent="0">
                  <a:lnSpc>
                    <a:spcPct val="150000"/>
                  </a:lnSpc>
                  <a:buNone/>
                </a:pPr>
                <a:r>
                  <a:rPr lang="en-US" b="0" dirty="0">
                    <a:latin typeface="+mn-lt"/>
                  </a:rPr>
                  <a:t>for all risk factors in bucket </a:t>
                </a:r>
                <a14:m>
                  <m:oMath xmlns:m="http://schemas.openxmlformats.org/officeDocument/2006/math">
                    <m:r>
                      <a:rPr lang="en-US" b="0" i="1">
                        <a:latin typeface="Cambria Math"/>
                      </a:rPr>
                      <m:t>𝑏</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49560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- 13</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Outer Correlation Adjustment Factors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𝑔</m:t>
                        </m:r>
                      </m:e>
                      <m:sub>
                        <m:r>
                          <a:rPr lang="en-US" i="1" u="sng">
                            <a:latin typeface="Cambria Math"/>
                          </a:rPr>
                          <m:t>𝑏𝑐</m:t>
                        </m:r>
                      </m:sub>
                    </m:sSub>
                  </m:oMath>
                </a14:m>
                <a:r>
                  <a:rPr lang="en-US" dirty="0"/>
                  <a:t>:</a:t>
                </a:r>
                <a:r>
                  <a:rPr lang="en-US" b="0" dirty="0">
                    <a:latin typeface="+mn-lt"/>
                  </a:rPr>
                  <a:t> The outer correlation adjustment factors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𝑏𝑐</m:t>
                        </m:r>
                      </m:sub>
                    </m:sSub>
                  </m:oMath>
                </a14:m>
                <a:r>
                  <a:rPr lang="en-US" b="0" dirty="0">
                    <a:latin typeface="+mn-lt"/>
                  </a:rPr>
                  <a:t> are identically </a:t>
                </a:r>
                <a14:m>
                  <m:oMath xmlns:m="http://schemas.openxmlformats.org/officeDocument/2006/math">
                    <m:r>
                      <a:rPr lang="en-US" b="0" i="1">
                        <a:latin typeface="Cambria Math"/>
                      </a:rPr>
                      <m:t>1.0</m:t>
                    </m:r>
                  </m:oMath>
                </a14:m>
                <a:r>
                  <a:rPr lang="en-US" b="0" dirty="0">
                    <a:latin typeface="+mn-lt"/>
                  </a:rPr>
                  <a:t> for all risk classes other than interest rates, and for interest rates they are defined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𝑏𝑐</m:t>
                          </m:r>
                        </m:sub>
                      </m:sSub>
                      <m:r>
                        <a:rPr lang="en-US" b="0" i="1">
                          <a:latin typeface="Cambria Math"/>
                        </a:rPr>
                        <m:t>=</m:t>
                      </m:r>
                      <m:f>
                        <m:fPr>
                          <m:ctrlPr>
                            <a:rPr lang="en-US" b="0" i="1">
                              <a:latin typeface="Cambria Math" panose="02040503050406030204" pitchFamily="18" charset="0"/>
                            </a:rPr>
                          </m:ctrlPr>
                        </m:fPr>
                        <m:num>
                          <m:func>
                            <m:funcPr>
                              <m:ctrlPr>
                                <a:rPr lang="en-US" b="0" i="1">
                                  <a:latin typeface="Cambria Math" panose="02040503050406030204" pitchFamily="18" charset="0"/>
                                </a:rPr>
                              </m:ctrlPr>
                            </m:funcPr>
                            <m:fName>
                              <m:r>
                                <m:rPr>
                                  <m:sty m:val="p"/>
                                </m:rPr>
                                <a:rPr lang="en-US" b="0">
                                  <a:latin typeface="Cambria Math"/>
                                </a:rPr>
                                <m:t>min</m:t>
                              </m:r>
                            </m:fName>
                            <m:e>
                              <m:d>
                                <m:dPr>
                                  <m:ctrlPr>
                                    <a:rPr lang="en-US" b="0" i="1">
                                      <a:latin typeface="Cambria Math" panose="02040503050406030204" pitchFamily="18" charset="0"/>
                                    </a:rPr>
                                  </m:ctrlPr>
                                </m:dPr>
                                <m:e>
                                  <m:r>
                                    <a:rPr lang="en-US" b="0" i="1">
                                      <a:latin typeface="Cambria Math"/>
                                    </a:rPr>
                                    <m:t>𝑉</m:t>
                                  </m:r>
                                  <m:sSub>
                                    <m:sSubPr>
                                      <m:ctrlPr>
                                        <a:rPr lang="en-US" b="0" i="1">
                                          <a:latin typeface="Cambria Math" panose="02040503050406030204" pitchFamily="18" charset="0"/>
                                        </a:rPr>
                                      </m:ctrlPr>
                                    </m:sSubPr>
                                    <m:e>
                                      <m:r>
                                        <a:rPr lang="en-US" b="0" i="1">
                                          <a:latin typeface="Cambria Math"/>
                                        </a:rPr>
                                        <m:t>𝐶𝑅</m:t>
                                      </m:r>
                                    </m:e>
                                    <m:sub>
                                      <m:r>
                                        <a:rPr lang="en-US" b="0" i="1">
                                          <a:latin typeface="Cambria Math"/>
                                        </a:rPr>
                                        <m:t>𝑏</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𝑐</m:t>
                                      </m:r>
                                    </m:sub>
                                  </m:sSub>
                                </m:e>
                              </m:d>
                            </m:e>
                          </m:func>
                        </m:num>
                        <m:den>
                          <m:func>
                            <m:funcPr>
                              <m:ctrlPr>
                                <a:rPr lang="en-US" b="0" i="1">
                                  <a:latin typeface="Cambria Math" panose="02040503050406030204" pitchFamily="18" charset="0"/>
                                </a:rPr>
                              </m:ctrlPr>
                            </m:funcPr>
                            <m:fName>
                              <m:r>
                                <m:rPr>
                                  <m:sty m:val="p"/>
                                </m:rPr>
                                <a:rPr lang="en-US" b="0">
                                  <a:latin typeface="Cambria Math"/>
                                </a:rPr>
                                <m:t>max</m:t>
                              </m:r>
                            </m:fName>
                            <m:e>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𝑏</m:t>
                                      </m:r>
                                    </m:sub>
                                  </m:sSub>
                                  <m:r>
                                    <a:rPr lang="en-US" b="0" i="1">
                                      <a:latin typeface="Cambria Math"/>
                                    </a:rPr>
                                    <m:t>, </m:t>
                                  </m:r>
                                  <m:sSub>
                                    <m:sSubPr>
                                      <m:ctrlPr>
                                        <a:rPr lang="en-US" b="0" i="1">
                                          <a:latin typeface="Cambria Math" panose="02040503050406030204" pitchFamily="18" charset="0"/>
                                        </a:rPr>
                                      </m:ctrlPr>
                                    </m:sSubPr>
                                    <m:e>
                                      <m:r>
                                        <a:rPr lang="en-US" b="0" i="1">
                                          <a:latin typeface="Cambria Math"/>
                                        </a:rPr>
                                        <m:t>𝑉𝐶𝑅</m:t>
                                      </m:r>
                                    </m:e>
                                    <m:sub>
                                      <m:r>
                                        <a:rPr lang="en-US" b="0" i="1">
                                          <a:latin typeface="Cambria Math"/>
                                        </a:rPr>
                                        <m:t>𝑐</m:t>
                                      </m:r>
                                    </m:sub>
                                  </m:sSub>
                                </m:e>
                              </m:d>
                            </m:e>
                          </m:func>
                        </m:den>
                      </m:f>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Approach underlying Tension/Curvature Risk</a:t>
                </a:r>
                <a:r>
                  <a:rPr lang="en-US" dirty="0"/>
                  <a:t>:</a:t>
                </a:r>
                <a:r>
                  <a:rPr lang="en-US" b="0" dirty="0">
                    <a:latin typeface="+mn-lt"/>
                  </a:rPr>
                  <a:t> The following step-by-step approach to capture curvature risk exposure should be applied to each risk class.</a:t>
                </a:r>
              </a:p>
              <a:p>
                <a:pPr marL="285750" lvl="0" indent="-285750">
                  <a:lnSpc>
                    <a:spcPct val="150000"/>
                  </a:lnSpc>
                  <a:buFont typeface="Wingdings" panose="05000000000000000000" pitchFamily="2" charset="2"/>
                  <a:buChar char="v"/>
                </a:pPr>
                <a:r>
                  <a:rPr lang="en-US" u="sng" dirty="0"/>
                  <a:t>Expression for Tension/Curvature Risk</a:t>
                </a:r>
                <a:r>
                  <a:rPr lang="en-US" dirty="0"/>
                  <a:t>:</a:t>
                </a:r>
                <a:r>
                  <a:rPr lang="en-US" b="0" dirty="0">
                    <a:latin typeface="+mn-lt"/>
                  </a:rPr>
                  <a:t> The curvature risk exposure for each instrument </a:t>
                </a:r>
                <a14:m>
                  <m:oMath xmlns:m="http://schemas.openxmlformats.org/officeDocument/2006/math">
                    <m:r>
                      <a:rPr lang="en-US" b="0" i="1">
                        <a:latin typeface="Cambria Math"/>
                      </a:rPr>
                      <m:t>𝑖</m:t>
                    </m:r>
                  </m:oMath>
                </a14:m>
                <a:r>
                  <a:rPr lang="en-US" b="0" dirty="0">
                    <a:latin typeface="+mn-lt"/>
                  </a:rPr>
                  <a:t> to risk factor </a:t>
                </a:r>
                <a14:m>
                  <m:oMath xmlns:m="http://schemas.openxmlformats.org/officeDocument/2006/math">
                    <m:r>
                      <a:rPr lang="en-US" b="0" i="1">
                        <a:latin typeface="Cambria Math"/>
                      </a:rPr>
                      <m:t>𝑘</m:t>
                    </m:r>
                  </m:oMath>
                </a14:m>
                <a:r>
                  <a:rPr lang="en-US" b="0" dirty="0">
                    <a:latin typeface="+mn-lt"/>
                  </a:rPr>
                  <a:t> is estimated using the expression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𝐶𝑉𝑅</m:t>
                          </m:r>
                        </m:e>
                        <m:sub>
                          <m:r>
                            <a:rPr lang="en-US" b="0" i="1">
                              <a:latin typeface="Cambria Math"/>
                            </a:rPr>
                            <m:t>𝑖𝑘</m:t>
                          </m:r>
                        </m:sub>
                      </m:sSub>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𝑗</m:t>
                          </m:r>
                        </m:sub>
                        <m:sup/>
                        <m:e>
                          <m:r>
                            <a:rPr lang="en-US" b="0" i="1">
                              <a:latin typeface="Cambria Math"/>
                            </a:rPr>
                            <m:t>𝑆𝐹</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𝑗𝑘</m:t>
                                  </m:r>
                                </m:sub>
                              </m:sSub>
                            </m:e>
                          </m:d>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𝑗𝑘</m:t>
                              </m:r>
                            </m:sub>
                          </m:sSub>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e>
                      </m:nary>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281"/>
                </a:stretch>
              </a:blipFill>
            </p:spPr>
            <p:txBody>
              <a:bodyPr/>
              <a:lstStyle/>
              <a:p>
                <a:r>
                  <a:rPr lang="en-US">
                    <a:noFill/>
                  </a:rPr>
                  <a:t> </a:t>
                </a:r>
              </a:p>
            </p:txBody>
          </p:sp>
        </mc:Fallback>
      </mc:AlternateContent>
    </p:spTree>
    <p:extLst>
      <p:ext uri="{BB962C8B-B14F-4D97-AF65-F5344CB8AC3E}">
        <p14:creationId xmlns:p14="http://schemas.microsoft.com/office/powerpoint/2010/main" val="317744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Spot/Forward Commodity Risk Factors</a:t>
            </a:r>
            <a:r>
              <a:rPr lang="en-US" dirty="0"/>
              <a:t>:</a:t>
            </a:r>
            <a:r>
              <a:rPr lang="en-US" b="0" dirty="0"/>
              <a:t> The </a:t>
            </a:r>
            <a:r>
              <a:rPr lang="en-US" b="0" i="1" dirty="0"/>
              <a:t>Commodity Risk Factors</a:t>
            </a:r>
            <a:r>
              <a:rPr lang="en-US" b="0" dirty="0"/>
              <a:t> are all commodity prices; each commodity spot price is a risk factor.</a:t>
            </a:r>
          </a:p>
          <a:p>
            <a:pPr marL="530225" lvl="1" indent="-285750">
              <a:lnSpc>
                <a:spcPct val="150000"/>
              </a:lnSpc>
              <a:buFont typeface="Wingdings" panose="05000000000000000000" pitchFamily="2" charset="2"/>
              <a:buChar char="q"/>
            </a:pPr>
            <a:r>
              <a:rPr lang="en-US" b="0" dirty="0"/>
              <a:t>Examples include: </a:t>
            </a:r>
            <a:r>
              <a:rPr lang="en-US" b="0" i="1" dirty="0"/>
              <a:t>Coal Europe</a:t>
            </a:r>
            <a:r>
              <a:rPr lang="en-US" b="0" dirty="0"/>
              <a:t>, </a:t>
            </a:r>
            <a:r>
              <a:rPr lang="en-US" b="0" i="1" dirty="0"/>
              <a:t>Precious Metals Gold</a:t>
            </a:r>
            <a:r>
              <a:rPr lang="en-US" b="0" dirty="0"/>
              <a:t>, and </a:t>
            </a:r>
            <a:r>
              <a:rPr lang="en-US" b="0" i="1" dirty="0"/>
              <a:t>Livestock Lean Hogs</a:t>
            </a:r>
            <a:r>
              <a:rPr lang="en-US" b="0" dirty="0"/>
              <a:t>. Risks to commodity forward prices should be allocated back to spot risk prices and aggregated, assuming each commodity forward curve moves in parallel.</a:t>
            </a:r>
          </a:p>
          <a:p>
            <a:pPr marL="285750" lvl="0" indent="-285750">
              <a:lnSpc>
                <a:spcPct val="150000"/>
              </a:lnSpc>
              <a:buFont typeface="Wingdings" panose="05000000000000000000" pitchFamily="2" charset="2"/>
              <a:buChar char="v"/>
            </a:pPr>
            <a:r>
              <a:rPr lang="en-US" u="sng" dirty="0"/>
              <a:t>Standard/Advanced Commodity Index Approaches</a:t>
            </a:r>
            <a:r>
              <a:rPr lang="en-US" dirty="0"/>
              <a:t>:</a:t>
            </a:r>
            <a:r>
              <a:rPr lang="en-US" b="0" dirty="0"/>
              <a:t> Sensitivities to commodity indexes can be handled in one of two ways; either – the standard approach – the entire delta can be put into the </a:t>
            </a:r>
            <a:r>
              <a:rPr lang="en-US" b="0" i="1" dirty="0"/>
              <a:t>Indexes</a:t>
            </a:r>
            <a:r>
              <a:rPr lang="en-US" b="0" dirty="0"/>
              <a:t> bucket, or the advanced approach, where the delta can be allocated back to individual commodities.</a:t>
            </a:r>
          </a:p>
          <a:p>
            <a:pPr marL="530225" lvl="1" indent="-285750">
              <a:lnSpc>
                <a:spcPct val="150000"/>
              </a:lnSpc>
              <a:buFont typeface="Wingdings" panose="05000000000000000000" pitchFamily="2" charset="2"/>
              <a:buChar char="q"/>
            </a:pPr>
            <a:r>
              <a:rPr lang="en-US" b="0" dirty="0"/>
              <a:t>The choice between standard and advanced approaches should be made on a portfolio-level basis.</a:t>
            </a:r>
          </a:p>
          <a:p>
            <a:pPr marL="285750" lvl="0" indent="-285750">
              <a:lnSpc>
                <a:spcPct val="150000"/>
              </a:lnSpc>
              <a:buFont typeface="Wingdings" panose="05000000000000000000" pitchFamily="2" charset="2"/>
              <a:buChar char="v"/>
            </a:pPr>
            <a:r>
              <a:rPr lang="en-US" u="sng" dirty="0"/>
              <a:t>Delta/Vega Index/Basket Sensitivities</a:t>
            </a:r>
            <a:r>
              <a:rPr lang="en-US" dirty="0"/>
              <a:t>:</a:t>
            </a:r>
            <a:r>
              <a:rPr lang="en-US" b="0" dirty="0"/>
              <a:t> Delta sensitivities to bespoke baskets should always be allocated back to individual commodities.</a:t>
            </a:r>
          </a:p>
          <a:p>
            <a:pPr marL="530225" lvl="1" indent="-285750">
              <a:lnSpc>
                <a:spcPct val="150000"/>
              </a:lnSpc>
              <a:buFont typeface="Wingdings" panose="05000000000000000000" pitchFamily="2" charset="2"/>
              <a:buChar char="q"/>
            </a:pPr>
            <a:r>
              <a:rPr lang="en-US" b="0" dirty="0"/>
              <a:t>Vega sensitivities of commodities basket should not allocated to individual commodities, but rather the entire index Vega should be classes into the </a:t>
            </a:r>
            <a:r>
              <a:rPr lang="en-US" b="0" i="1" dirty="0"/>
              <a:t>indexes</a:t>
            </a:r>
            <a:r>
              <a:rPr lang="en-US" b="0" dirty="0"/>
              <a:t> bucket.</a:t>
            </a:r>
          </a:p>
          <a:p>
            <a:pPr lvl="0">
              <a:lnSpc>
                <a:spcPct val="150000"/>
              </a:lnSpc>
            </a:pPr>
            <a:endParaRPr lang="en-US" b="0" dirty="0">
              <a:latin typeface="+mn-lt"/>
            </a:endParaRPr>
          </a:p>
        </p:txBody>
      </p:sp>
    </p:spTree>
    <p:extLst>
      <p:ext uri="{BB962C8B-B14F-4D97-AF65-F5344CB8AC3E}">
        <p14:creationId xmlns:p14="http://schemas.microsoft.com/office/powerpoint/2010/main" val="3129357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- 14</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Pairwise Volatility and Vega</a:t>
                </a:r>
                <a:r>
                  <a:rPr lang="en-US" dirty="0"/>
                  <a:t>:</a:t>
                </a:r>
                <a:r>
                  <a:rPr lang="en-US" b="0" dirty="0">
                    <a:latin typeface="+mn-lt"/>
                  </a:rPr>
                  <a:t> 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𝜎</m:t>
                        </m:r>
                      </m:e>
                      <m:sub>
                        <m:r>
                          <a:rPr lang="en-US" b="0" i="1">
                            <a:latin typeface="Cambria Math"/>
                          </a:rPr>
                          <m:t>𝑗𝑘</m:t>
                        </m:r>
                      </m:sub>
                    </m:sSub>
                  </m:oMath>
                </a14:m>
                <a:r>
                  <a:rPr lang="en-US" b="0" dirty="0">
                    <a:latin typeface="+mn-lt"/>
                  </a:rPr>
                  <a:t> and </a:t>
                </a:r>
                <a14:m>
                  <m:oMath xmlns:m="http://schemas.openxmlformats.org/officeDocument/2006/math">
                    <m:f>
                      <m:fPr>
                        <m:ctrlPr>
                          <a:rPr lang="en-US" b="0" i="1">
                            <a:latin typeface="Cambria Math" panose="02040503050406030204" pitchFamily="18" charset="0"/>
                          </a:rPr>
                        </m:ctrlPr>
                      </m:fPr>
                      <m:num>
                        <m:r>
                          <a:rPr lang="en-US" b="0" i="1">
                            <a:latin typeface="Cambria Math"/>
                          </a:rPr>
                          <m:t>𝜕</m:t>
                        </m:r>
                        <m:sSub>
                          <m:sSubPr>
                            <m:ctrlPr>
                              <a:rPr lang="en-US" b="0" i="1">
                                <a:latin typeface="Cambria Math" panose="02040503050406030204" pitchFamily="18" charset="0"/>
                              </a:rPr>
                            </m:ctrlPr>
                          </m:sSubPr>
                          <m:e>
                            <m:r>
                              <a:rPr lang="en-US" b="0" i="1">
                                <a:latin typeface="Cambria Math"/>
                              </a:rPr>
                              <m:t>𝑉</m:t>
                            </m:r>
                          </m:e>
                          <m:sub>
                            <m:r>
                              <a:rPr lang="en-US" b="0" i="1">
                                <a:latin typeface="Cambria Math"/>
                              </a:rPr>
                              <m:t>𝑖</m:t>
                            </m:r>
                          </m:sub>
                        </m:sSub>
                      </m:num>
                      <m:den>
                        <m:r>
                          <a:rPr lang="en-US" b="0" i="1">
                            <a:latin typeface="Cambria Math"/>
                          </a:rPr>
                          <m:t>𝜕𝜎</m:t>
                        </m:r>
                      </m:den>
                    </m:f>
                  </m:oMath>
                </a14:m>
                <a:r>
                  <a:rPr lang="en-US" b="0" dirty="0">
                    <a:latin typeface="+mn-lt"/>
                  </a:rPr>
                  <a:t> are the volatility and the vega defined in the items above.</a:t>
                </a:r>
              </a:p>
              <a:p>
                <a:pPr marL="285750" lvl="0" indent="-285750">
                  <a:lnSpc>
                    <a:spcPct val="150000"/>
                  </a:lnSpc>
                  <a:buFont typeface="Wingdings" panose="05000000000000000000" pitchFamily="2" charset="2"/>
                  <a:buChar char="v"/>
                </a:pPr>
                <a:r>
                  <a:rPr lang="en-US" u="sng" dirty="0"/>
                  <a:t>Incorporating Standard Option Expiry Time</a:t>
                </a:r>
                <a:r>
                  <a:rPr lang="en-US" dirty="0"/>
                  <a:t>:</a:t>
                </a:r>
                <a:r>
                  <a:rPr lang="en-US" b="0" dirty="0">
                    <a:latin typeface="+mn-lt"/>
                  </a:rPr>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𝑗𝑘</m:t>
                        </m:r>
                      </m:sub>
                    </m:sSub>
                  </m:oMath>
                </a14:m>
                <a:r>
                  <a:rPr lang="en-US" b="0" dirty="0">
                    <a:latin typeface="+mn-lt"/>
                  </a:rPr>
                  <a:t> is the expiry time in calendar days from the valuation date until the expiry of the standard option corresponding to this volatility and vega.</a:t>
                </a:r>
              </a:p>
              <a:p>
                <a:pPr marL="285750" lvl="0" indent="-285750">
                  <a:lnSpc>
                    <a:spcPct val="150000"/>
                  </a:lnSpc>
                  <a:buFont typeface="Wingdings" panose="05000000000000000000" pitchFamily="2" charset="2"/>
                  <a:buChar char="v"/>
                </a:pPr>
                <a:r>
                  <a:rPr lang="en-US" u="sng" dirty="0"/>
                  <a:t>Scaling Function Vega/Gamma Linkage</a:t>
                </a:r>
                <a:r>
                  <a:rPr lang="en-US" dirty="0"/>
                  <a:t>:</a:t>
                </a:r>
                <a:r>
                  <a:rPr lang="en-US" b="0" dirty="0">
                    <a:latin typeface="+mn-lt"/>
                  </a:rPr>
                  <a:t>  is the value of the scaling function obtained from the linkage between vega and gamma for vanilla options:</a:t>
                </a:r>
              </a:p>
              <a:p>
                <a:pPr lvl="0">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𝑆𝐹</m:t>
                      </m:r>
                      <m:d>
                        <m:dPr>
                          <m:ctrlPr>
                            <a:rPr lang="en-US" b="0" i="1">
                              <a:latin typeface="Cambria Math" panose="02040503050406030204" pitchFamily="18" charset="0"/>
                            </a:rPr>
                          </m:ctrlPr>
                        </m:dPr>
                        <m:e>
                          <m:r>
                            <a:rPr lang="en-US" b="0" i="1">
                              <a:latin typeface="Cambria Math"/>
                            </a:rPr>
                            <m:t>𝑡</m:t>
                          </m:r>
                        </m:e>
                      </m:d>
                      <m:r>
                        <a:rPr lang="en-US" b="0" i="1">
                          <a:latin typeface="Cambria Math"/>
                        </a:rPr>
                        <m:t>=0.5</m:t>
                      </m:r>
                      <m:func>
                        <m:funcPr>
                          <m:ctrlPr>
                            <a:rPr lang="en-US" b="0" i="1">
                              <a:latin typeface="Cambria Math" panose="02040503050406030204" pitchFamily="18" charset="0"/>
                            </a:rPr>
                          </m:ctrlPr>
                        </m:funcPr>
                        <m:fName>
                          <m:r>
                            <m:rPr>
                              <m:sty m:val="p"/>
                            </m:rPr>
                            <a:rPr lang="en-US" b="0">
                              <a:latin typeface="Cambria Math"/>
                            </a:rPr>
                            <m:t>min</m:t>
                          </m:r>
                        </m:fName>
                        <m:e>
                          <m:d>
                            <m:dPr>
                              <m:ctrlPr>
                                <a:rPr lang="en-US" b="0" i="1">
                                  <a:latin typeface="Cambria Math" panose="02040503050406030204" pitchFamily="18" charset="0"/>
                                </a:rPr>
                              </m:ctrlPr>
                            </m:dPr>
                            <m:e>
                              <m:r>
                                <a:rPr lang="en-US" b="0" i="1">
                                  <a:latin typeface="Cambria Math"/>
                                </a:rPr>
                                <m:t>1, </m:t>
                              </m:r>
                              <m:f>
                                <m:fPr>
                                  <m:ctrlPr>
                                    <a:rPr lang="en-US" b="0" i="1">
                                      <a:latin typeface="Cambria Math" panose="02040503050406030204" pitchFamily="18" charset="0"/>
                                    </a:rPr>
                                  </m:ctrlPr>
                                </m:fPr>
                                <m:num>
                                  <m:r>
                                    <a:rPr lang="en-US" b="0" i="1">
                                      <a:latin typeface="Cambria Math"/>
                                    </a:rPr>
                                    <m:t>14 </m:t>
                                  </m:r>
                                  <m:r>
                                    <a:rPr lang="en-US" b="0" i="1">
                                      <a:latin typeface="Cambria Math"/>
                                    </a:rPr>
                                    <m:t>𝑑𝑎𝑦𝑠</m:t>
                                  </m:r>
                                </m:num>
                                <m:den>
                                  <m:r>
                                    <a:rPr lang="en-US" b="0" i="1">
                                      <a:latin typeface="Cambria Math"/>
                                    </a:rPr>
                                    <m:t>𝑡</m:t>
                                  </m:r>
                                  <m:r>
                                    <a:rPr lang="en-US" b="0" i="1">
                                      <a:latin typeface="Cambria Math"/>
                                    </a:rPr>
                                    <m:t> </m:t>
                                  </m:r>
                                  <m:r>
                                    <a:rPr lang="en-US" b="0" i="1">
                                      <a:latin typeface="Cambria Math"/>
                                    </a:rPr>
                                    <m:t>𝑑𝑎𝑦𝑠</m:t>
                                  </m:r>
                                </m:den>
                              </m:f>
                            </m:e>
                          </m:d>
                        </m:e>
                      </m:func>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1619813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- 15</a:t>
                </a:r>
              </a:p>
              <a:p>
                <a:pPr lvl="0">
                  <a:lnSpc>
                    <a:spcPct val="150000"/>
                  </a:lnSpc>
                </a:pPr>
                <a:endParaRPr lang="en-US" dirty="0"/>
              </a:p>
              <a:p>
                <a:pPr marL="285750" indent="-285750">
                  <a:lnSpc>
                    <a:spcPct val="150000"/>
                  </a:lnSpc>
                  <a:buFont typeface="Wingdings" panose="05000000000000000000" pitchFamily="2" charset="2"/>
                  <a:buChar char="v"/>
                </a:pPr>
                <a:r>
                  <a:rPr lang="en-US" u="sng" dirty="0"/>
                  <a:t>Scaling Function Dependence on Expiry</a:t>
                </a:r>
                <a:r>
                  <a:rPr lang="en-US" dirty="0"/>
                  <a:t>:</a:t>
                </a:r>
                <a:r>
                  <a:rPr lang="en-US" b="0" dirty="0">
                    <a:latin typeface="+mn-lt"/>
                  </a:rPr>
                  <a:t> The scaling function is a function of expiry only, is independent of both the vega and the vol, and is show in the table down below.</a:t>
                </a:r>
              </a:p>
              <a:p>
                <a:pPr marL="285750" lvl="0" indent="-285750">
                  <a:lnSpc>
                    <a:spcPct val="150000"/>
                  </a:lnSpc>
                  <a:buFont typeface="Wingdings" panose="05000000000000000000" pitchFamily="2" charset="2"/>
                  <a:buChar char="v"/>
                </a:pPr>
                <a:r>
                  <a:rPr lang="en-US" u="sng" dirty="0"/>
                  <a:t>Conversion of Tenors to Days</a:t>
                </a:r>
                <a:r>
                  <a:rPr lang="en-US" dirty="0"/>
                  <a:t>:</a:t>
                </a:r>
                <a:r>
                  <a:rPr lang="en-US" b="0" dirty="0">
                    <a:latin typeface="+mn-lt"/>
                  </a:rPr>
                  <a:t> Here the tenors are converted to calendar days using the convention that </a:t>
                </a:r>
                <a:r>
                  <a:rPr lang="en-US" b="0" i="1" dirty="0">
                    <a:latin typeface="+mn-lt"/>
                  </a:rPr>
                  <a:t>12m</a:t>
                </a:r>
                <a:r>
                  <a:rPr lang="en-US" b="0" dirty="0">
                    <a:latin typeface="+mn-lt"/>
                  </a:rPr>
                  <a:t> equals 365 calendar days, with pro-rata scaling for other tenors so that</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1</m:t>
                      </m:r>
                      <m:r>
                        <a:rPr lang="en-US" b="0" i="1">
                          <a:latin typeface="Cambria Math"/>
                        </a:rPr>
                        <m:t>𝑚</m:t>
                      </m:r>
                      <m:r>
                        <a:rPr lang="en-US" b="0" i="1">
                          <a:latin typeface="Cambria Math"/>
                        </a:rPr>
                        <m:t>=</m:t>
                      </m:r>
                      <m:f>
                        <m:fPr>
                          <m:ctrlPr>
                            <a:rPr lang="en-US" b="0" i="1">
                              <a:latin typeface="Cambria Math" panose="02040503050406030204" pitchFamily="18" charset="0"/>
                            </a:rPr>
                          </m:ctrlPr>
                        </m:fPr>
                        <m:num>
                          <m:r>
                            <a:rPr lang="en-US" b="0" i="1">
                              <a:latin typeface="Cambria Math"/>
                            </a:rPr>
                            <m:t>365</m:t>
                          </m:r>
                        </m:num>
                        <m:den>
                          <m:r>
                            <a:rPr lang="en-US" b="0" i="1">
                              <a:latin typeface="Cambria Math"/>
                            </a:rPr>
                            <m:t>12</m:t>
                          </m:r>
                        </m:den>
                      </m:f>
                      <m:r>
                        <a:rPr lang="en-US" b="0" i="1">
                          <a:latin typeface="Cambria Math"/>
                        </a:rPr>
                        <m:t> </m:t>
                      </m:r>
                      <m:r>
                        <a:rPr lang="en-US" b="0" i="1">
                          <a:latin typeface="Cambria Math"/>
                        </a:rPr>
                        <m:t>𝑑𝑎𝑦𝑠</m:t>
                      </m:r>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5</m:t>
                      </m:r>
                      <m:r>
                        <a:rPr lang="en-US" b="0" i="1">
                          <a:latin typeface="Cambria Math"/>
                        </a:rPr>
                        <m:t>𝑦</m:t>
                      </m:r>
                      <m:r>
                        <a:rPr lang="en-US" b="0" i="1">
                          <a:latin typeface="Cambria Math"/>
                        </a:rPr>
                        <m:t>=365×5 </m:t>
                      </m:r>
                      <m:r>
                        <a:rPr lang="en-US" b="0" i="1">
                          <a:latin typeface="Cambria Math"/>
                        </a:rPr>
                        <m:t>𝑑𝑎𝑦𝑠</m:t>
                      </m:r>
                    </m:oMath>
                  </m:oMathPara>
                </a14:m>
                <a:endParaRPr lang="en-US" b="0" dirty="0">
                  <a:latin typeface="+mn-lt"/>
                </a:endParaRPr>
              </a:p>
              <a:p>
                <a:pPr>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263"/>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304949793"/>
              </p:ext>
            </p:extLst>
          </p:nvPr>
        </p:nvGraphicFramePr>
        <p:xfrm>
          <a:off x="685800" y="4953000"/>
          <a:ext cx="7620003" cy="1143000"/>
        </p:xfrm>
        <a:graphic>
          <a:graphicData uri="http://schemas.openxmlformats.org/drawingml/2006/table">
            <a:tbl>
              <a:tblPr firstRow="1" firstCol="1" bandRow="1">
                <a:tableStyleId>{5C22544A-7EE6-4342-B048-85BDC9FD1C3A}</a:tableStyleId>
              </a:tblPr>
              <a:tblGrid>
                <a:gridCol w="8466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gridCol w="846667">
                  <a:extLst>
                    <a:ext uri="{9D8B030D-6E8A-4147-A177-3AD203B41FA5}">
                      <a16:colId xmlns:a16="http://schemas.microsoft.com/office/drawing/2014/main" val="20006"/>
                    </a:ext>
                  </a:extLst>
                </a:gridCol>
                <a:gridCol w="846667">
                  <a:extLst>
                    <a:ext uri="{9D8B030D-6E8A-4147-A177-3AD203B41FA5}">
                      <a16:colId xmlns:a16="http://schemas.microsoft.com/office/drawing/2014/main" val="20007"/>
                    </a:ext>
                  </a:extLst>
                </a:gridCol>
                <a:gridCol w="846667">
                  <a:extLst>
                    <a:ext uri="{9D8B030D-6E8A-4147-A177-3AD203B41FA5}">
                      <a16:colId xmlns:a16="http://schemas.microsoft.com/office/drawing/2014/main" val="20008"/>
                    </a:ext>
                  </a:extLst>
                </a:gridCol>
              </a:tblGrid>
              <a:tr h="571500">
                <a:tc>
                  <a:txBody>
                    <a:bodyPr/>
                    <a:lstStyle/>
                    <a:p>
                      <a:pPr marL="0" marR="0" algn="ctr">
                        <a:lnSpc>
                          <a:spcPct val="150000"/>
                        </a:lnSpc>
                        <a:spcBef>
                          <a:spcPts val="0"/>
                        </a:spcBef>
                        <a:spcAft>
                          <a:spcPts val="1000"/>
                        </a:spcAft>
                      </a:pPr>
                      <a:r>
                        <a:rPr lang="en-US" sz="1200" dirty="0">
                          <a:effectLst/>
                        </a:rPr>
                        <a:t>2w</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6m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12m</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2y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3y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5y</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10y</a:t>
                      </a:r>
                      <a:endParaRPr lang="en-US" sz="120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571500">
                <a:tc>
                  <a:txBody>
                    <a:bodyPr/>
                    <a:lstStyle/>
                    <a:p>
                      <a:pPr marL="0" marR="0" algn="ctr">
                        <a:lnSpc>
                          <a:spcPct val="150000"/>
                        </a:lnSpc>
                        <a:spcBef>
                          <a:spcPts val="0"/>
                        </a:spcBef>
                        <a:spcAft>
                          <a:spcPts val="1000"/>
                        </a:spcAft>
                      </a:pPr>
                      <a:r>
                        <a:rPr lang="en-US" sz="1200">
                          <a:effectLst/>
                        </a:rPr>
                        <a:t>0.500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0.230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0.077</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0.038</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0.019</a:t>
                      </a:r>
                      <a:endParaRPr lang="en-US" sz="1200" dirty="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0.010</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0.006</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a:effectLst/>
                        </a:rPr>
                        <a:t>0.004</a:t>
                      </a:r>
                      <a:endParaRPr lang="en-US" sz="1200">
                        <a:effectLst/>
                        <a:latin typeface="Times New Roman"/>
                        <a:ea typeface="Times New Roman"/>
                      </a:endParaRPr>
                    </a:p>
                  </a:txBody>
                  <a:tcPr marL="68580" marR="68580" marT="0" marB="0" anchor="ctr"/>
                </a:tc>
                <a:tc>
                  <a:txBody>
                    <a:bodyPr/>
                    <a:lstStyle/>
                    <a:p>
                      <a:pPr marL="0" marR="0" algn="ctr">
                        <a:lnSpc>
                          <a:spcPct val="150000"/>
                        </a:lnSpc>
                        <a:spcBef>
                          <a:spcPts val="0"/>
                        </a:spcBef>
                        <a:spcAft>
                          <a:spcPts val="1000"/>
                        </a:spcAft>
                      </a:pPr>
                      <a:r>
                        <a:rPr lang="en-US" sz="1200" dirty="0">
                          <a:effectLst/>
                        </a:rPr>
                        <a:t>0.002</a:t>
                      </a:r>
                      <a:endParaRPr lang="en-US" sz="1200" dirty="0">
                        <a:effectLst/>
                        <a:latin typeface="Times New Roman"/>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1533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- 16</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Cross Factor Curvature Risk Aggregation</a:t>
                </a:r>
                <a:r>
                  <a:rPr lang="en-US" dirty="0"/>
                  <a:t>:</a:t>
                </a:r>
                <a:r>
                  <a:rPr lang="en-US" b="0" dirty="0">
                    <a:latin typeface="+mn-lt"/>
                  </a:rPr>
                  <a:t> The curvature risk should then be aggregated within each bucket using the following expression: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𝐾</m:t>
                          </m:r>
                        </m:e>
                        <m:sub>
                          <m:r>
                            <a:rPr lang="en-US" b="0" i="1">
                              <a:latin typeface="Cambria Math"/>
                            </a:rPr>
                            <m:t>𝑏</m:t>
                          </m:r>
                        </m:sub>
                      </m:sSub>
                      <m:r>
                        <a:rPr lang="en-US" b="0" i="1">
                          <a:latin typeface="Cambria Math"/>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a:rPr>
                                <m:t>𝑘</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𝐶𝑉𝑅</m:t>
                                      </m:r>
                                    </m:e>
                                    <m:sub>
                                      <m:r>
                                        <a:rPr lang="en-US" b="0" i="1">
                                          <a:latin typeface="Cambria Math"/>
                                        </a:rPr>
                                        <m:t>𝑘</m:t>
                                      </m:r>
                                    </m:sub>
                                  </m:sSub>
                                </m:e>
                                <m:sup>
                                  <m:r>
                                    <a:rPr lang="en-US" b="0" i="1">
                                      <a:latin typeface="Cambria Math"/>
                                    </a:rPr>
                                    <m:t>2</m:t>
                                  </m:r>
                                </m:sup>
                              </m:sSup>
                            </m:e>
                          </m:nary>
                          <m:r>
                            <a:rPr lang="en-US" b="0" i="1">
                              <a:latin typeface="Cambria Math"/>
                            </a:rPr>
                            <m:t>+</m:t>
                          </m:r>
                          <m:nary>
                            <m:naryPr>
                              <m:chr m:val="∑"/>
                              <m:limLoc m:val="undOvr"/>
                              <m:supHide m:val="on"/>
                              <m:ctrlPr>
                                <a:rPr lang="en-US" b="0" i="1">
                                  <a:latin typeface="Cambria Math" panose="02040503050406030204" pitchFamily="18" charset="0"/>
                                </a:rPr>
                              </m:ctrlPr>
                            </m:naryPr>
                            <m:sub>
                              <m:r>
                                <a:rPr lang="en-US" b="0" i="1">
                                  <a:latin typeface="Cambria Math"/>
                                </a:rPr>
                                <m:t>𝑘</m:t>
                              </m:r>
                            </m:sub>
                            <m:sup/>
                            <m:e>
                              <m:nary>
                                <m:naryPr>
                                  <m:chr m:val="∑"/>
                                  <m:limLoc m:val="undOvr"/>
                                  <m:supHide m:val="on"/>
                                  <m:ctrlPr>
                                    <a:rPr lang="en-US" b="0" i="1">
                                      <a:latin typeface="Cambria Math" panose="02040503050406030204" pitchFamily="18" charset="0"/>
                                    </a:rPr>
                                  </m:ctrlPr>
                                </m:naryPr>
                                <m:sub>
                                  <m:r>
                                    <a:rPr lang="en-US" b="0" i="1">
                                      <a:latin typeface="Cambria Math"/>
                                    </a:rPr>
                                    <m:t>𝑙</m:t>
                                  </m:r>
                                  <m:r>
                                    <a:rPr lang="en-US" b="0" i="1">
                                      <a:latin typeface="Cambria Math"/>
                                    </a:rPr>
                                    <m:t>≠</m:t>
                                  </m:r>
                                  <m:r>
                                    <a:rPr lang="en-US" b="0" i="1">
                                      <a:latin typeface="Cambria Math"/>
                                    </a:rPr>
                                    <m:t>𝑘</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e>
                                    <m:sup>
                                      <m:r>
                                        <a:rPr lang="en-US" b="0" i="1">
                                          <a:latin typeface="Cambria Math"/>
                                        </a:rPr>
                                        <m:t>2</m:t>
                                      </m:r>
                                    </m:sup>
                                  </m:sSup>
                                  <m:sSub>
                                    <m:sSubPr>
                                      <m:ctrlPr>
                                        <a:rPr lang="en-US" b="0" i="1">
                                          <a:latin typeface="Cambria Math" panose="02040503050406030204" pitchFamily="18" charset="0"/>
                                        </a:rPr>
                                      </m:ctrlPr>
                                    </m:sSubPr>
                                    <m:e>
                                      <m:r>
                                        <a:rPr lang="en-US" b="0" i="1">
                                          <a:latin typeface="Cambria Math"/>
                                        </a:rPr>
                                        <m:t>𝐶𝑉𝑅</m:t>
                                      </m:r>
                                    </m:e>
                                    <m:sub>
                                      <m:r>
                                        <a:rPr lang="en-US" b="0" i="1">
                                          <a:latin typeface="Cambria Math"/>
                                        </a:rPr>
                                        <m:t>𝑏𝑘</m:t>
                                      </m:r>
                                    </m:sub>
                                  </m:sSub>
                                  <m:sSub>
                                    <m:sSubPr>
                                      <m:ctrlPr>
                                        <a:rPr lang="en-US" b="0" i="1">
                                          <a:latin typeface="Cambria Math" panose="02040503050406030204" pitchFamily="18" charset="0"/>
                                        </a:rPr>
                                      </m:ctrlPr>
                                    </m:sSubPr>
                                    <m:e>
                                      <m:r>
                                        <a:rPr lang="en-US" b="0" i="1">
                                          <a:latin typeface="Cambria Math"/>
                                        </a:rPr>
                                        <m:t>𝐶𝑉𝑅</m:t>
                                      </m:r>
                                    </m:e>
                                    <m:sub>
                                      <m:r>
                                        <a:rPr lang="en-US" b="0" i="1">
                                          <a:latin typeface="Cambria Math"/>
                                        </a:rPr>
                                        <m:t>𝑏𝑙</m:t>
                                      </m:r>
                                    </m:sub>
                                  </m:sSub>
                                </m:e>
                              </m:nary>
                            </m:e>
                          </m:nary>
                        </m:e>
                      </m:ra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 is the correlation applicable to each risk class as set out in the section on risk weights and correlations.</a:t>
                </a:r>
              </a:p>
              <a:p>
                <a:pPr marL="417512" lvl="2" indent="-171450">
                  <a:lnSpc>
                    <a:spcPct val="150000"/>
                  </a:lnSpc>
                  <a:buFont typeface="Wingdings" panose="05000000000000000000" pitchFamily="2" charset="2"/>
                  <a:buChar char="q"/>
                </a:pPr>
                <a:r>
                  <a:rPr lang="en-US" b="0" dirty="0">
                    <a:latin typeface="+mn-lt"/>
                  </a:rPr>
                  <a:t>Note the use of </a:t>
                </a:r>
                <a14:m>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e>
                      <m:sup>
                        <m:r>
                          <a:rPr lang="en-US" b="0" i="1">
                            <a:latin typeface="Cambria Math"/>
                          </a:rPr>
                          <m:t>2</m:t>
                        </m:r>
                      </m:sup>
                    </m:sSup>
                  </m:oMath>
                </a14:m>
                <a:r>
                  <a:rPr lang="en-US" b="0" dirty="0">
                    <a:latin typeface="+mn-lt"/>
                  </a:rPr>
                  <a:t> rather than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𝜌</m:t>
                        </m:r>
                      </m:e>
                      <m:sub>
                        <m:r>
                          <a:rPr lang="en-US" b="0" i="1">
                            <a:latin typeface="Cambria Math"/>
                          </a:rPr>
                          <m:t>𝑘𝑙</m:t>
                        </m:r>
                      </m:sub>
                    </m:sSub>
                  </m:oMath>
                </a14:m>
                <a:r>
                  <a:rPr lang="en-US" b="0" dirty="0">
                    <a:latin typeface="+mn-lt"/>
                  </a:rPr>
                  <a:t>.</a:t>
                </a:r>
              </a:p>
              <a:p>
                <a:pPr marL="285750" lvl="0" indent="-285750">
                  <a:lnSpc>
                    <a:spcPct val="150000"/>
                  </a:lnSpc>
                  <a:buFont typeface="Wingdings" panose="05000000000000000000" pitchFamily="2" charset="2"/>
                  <a:buChar char="v"/>
                </a:pPr>
                <a:r>
                  <a:rPr lang="en-US" u="sng" dirty="0"/>
                  <a:t>Instrument Risk Factor Curvature Exposure</a:t>
                </a:r>
                <a:r>
                  <a:rPr lang="en-US" dirty="0"/>
                  <a:t>:</a:t>
                </a:r>
                <a:r>
                  <a:rPr lang="en-US" b="0" dirty="0">
                    <a:latin typeface="+mn-lt"/>
                  </a:rPr>
                  <a:t> The curvature risk exposure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𝐶𝑉𝑅</m:t>
                        </m:r>
                      </m:e>
                      <m:sub>
                        <m:r>
                          <a:rPr lang="en-US" b="0" i="1">
                            <a:latin typeface="Cambria Math"/>
                          </a:rPr>
                          <m:t>𝑖𝑘</m:t>
                        </m:r>
                      </m:sub>
                    </m:sSub>
                  </m:oMath>
                </a14:m>
                <a:r>
                  <a:rPr lang="en-US" b="0" dirty="0">
                    <a:latin typeface="+mn-lt"/>
                  </a:rPr>
                  <a:t> can then be netted across instrument </a:t>
                </a:r>
                <a14:m>
                  <m:oMath xmlns:m="http://schemas.openxmlformats.org/officeDocument/2006/math">
                    <m:r>
                      <a:rPr lang="en-US" b="0" i="1">
                        <a:latin typeface="Cambria Math"/>
                      </a:rPr>
                      <m:t>𝑖</m:t>
                    </m:r>
                  </m:oMath>
                </a14:m>
                <a:r>
                  <a:rPr lang="en-US" b="0" dirty="0">
                    <a:latin typeface="+mn-lt"/>
                  </a:rPr>
                  <a:t> to each risk factor </a:t>
                </a:r>
                <a14:m>
                  <m:oMath xmlns:m="http://schemas.openxmlformats.org/officeDocument/2006/math">
                    <m:r>
                      <a:rPr lang="en-US" b="0" i="1">
                        <a:latin typeface="Cambria Math"/>
                      </a:rPr>
                      <m:t>𝑘</m:t>
                    </m:r>
                  </m:oMath>
                </a14:m>
                <a:r>
                  <a:rPr lang="en-US" b="0" dirty="0">
                    <a:latin typeface="+mn-lt"/>
                  </a:rPr>
                  <a:t>, which are defined in the Sections on Risk Factors and Sensitivities.</a:t>
                </a:r>
              </a:p>
              <a:p>
                <a:pPr marL="530225" lvl="1" indent="-285750">
                  <a:lnSpc>
                    <a:spcPct val="150000"/>
                  </a:lnSpc>
                  <a:buFont typeface="Wingdings" panose="05000000000000000000" pitchFamily="2" charset="2"/>
                  <a:buChar char="q"/>
                </a:pPr>
                <a:r>
                  <a:rPr lang="en-US" b="0">
                    <a:latin typeface="+mn-lt"/>
                  </a:rPr>
                  <a:t>Note </a:t>
                </a:r>
                <a:r>
                  <a:rPr lang="en-US" b="0" dirty="0">
                    <a:latin typeface="+mn-lt"/>
                  </a:rPr>
                  <a:t>that the same special treatment as for vega applies for indexes in credit, equity, and commodity risk </a:t>
                </a:r>
                <a:r>
                  <a:rPr lang="en-US" b="0">
                    <a:latin typeface="+mn-lt"/>
                  </a:rPr>
                  <a:t>exposures.</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674383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- 17</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The Non-Residual Curvature Standard Derivation Scaler</a:t>
                </a:r>
                <a:r>
                  <a:rPr lang="en-US" dirty="0"/>
                  <a:t>:</a:t>
                </a:r>
                <a:r>
                  <a:rPr lang="en-US" b="0" dirty="0">
                    <a:latin typeface="+mn-lt"/>
                  </a:rPr>
                  <a:t> Margin should then be aggregated across buckets within each risk class: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𝜃</m:t>
                      </m:r>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min</m:t>
                          </m:r>
                        </m:fName>
                        <m:e>
                          <m:d>
                            <m:dPr>
                              <m:ctrlPr>
                                <a:rPr lang="en-US" b="0" i="1">
                                  <a:latin typeface="Cambria Math" panose="02040503050406030204" pitchFamily="18" charset="0"/>
                                </a:rPr>
                              </m:ctrlPr>
                            </m:dPr>
                            <m:e>
                              <m:f>
                                <m:fPr>
                                  <m:ctrlPr>
                                    <a:rPr lang="en-US" b="0" i="1">
                                      <a:latin typeface="Cambria Math" panose="02040503050406030204" pitchFamily="18" charset="0"/>
                                    </a:rPr>
                                  </m:ctrlPr>
                                </m:fPr>
                                <m:num>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𝑏</m:t>
                                      </m:r>
                                      <m:r>
                                        <a:rPr lang="en-US" b="0" i="1">
                                          <a:latin typeface="Cambria Math" panose="02040503050406030204" pitchFamily="18" charset="0"/>
                                        </a:rPr>
                                        <m:t>, </m:t>
                                      </m:r>
                                      <m:r>
                                        <a:rPr lang="en-US" b="0" i="1">
                                          <a:latin typeface="Cambria Math" panose="02040503050406030204" pitchFamily="18" charset="0"/>
                                        </a:rPr>
                                        <m:t>𝑘</m:t>
                                      </m:r>
                                    </m:sub>
                                    <m:sup/>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𝑏𝑘</m:t>
                                          </m:r>
                                        </m:sub>
                                      </m:sSub>
                                    </m:e>
                                  </m:nary>
                                </m:num>
                                <m:den>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𝑏</m:t>
                                      </m:r>
                                      <m:r>
                                        <a:rPr lang="en-US" b="0" i="1">
                                          <a:latin typeface="Cambria Math" panose="02040503050406030204" pitchFamily="18" charset="0"/>
                                        </a:rPr>
                                        <m:t>, </m:t>
                                      </m:r>
                                      <m:r>
                                        <a:rPr lang="en-US" b="0" i="1">
                                          <a:latin typeface="Cambria Math" panose="02040503050406030204" pitchFamily="18" charset="0"/>
                                        </a:rPr>
                                        <m:t>𝑘</m:t>
                                      </m:r>
                                    </m:sub>
                                    <m:sup/>
                                    <m:e>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𝑏𝑘</m:t>
                                              </m:r>
                                            </m:sub>
                                          </m:sSub>
                                        </m:e>
                                      </m:d>
                                    </m:e>
                                  </m:nary>
                                </m:den>
                              </m:f>
                              <m:r>
                                <a:rPr lang="en-US" b="0" i="1">
                                  <a:latin typeface="Cambria Math" panose="02040503050406030204" pitchFamily="18" charset="0"/>
                                </a:rPr>
                                <m:t>, 0</m:t>
                              </m:r>
                            </m:e>
                          </m:d>
                        </m:e>
                      </m:func>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𝜆</m:t>
                      </m:r>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p>
                                <m:sSupPr>
                                  <m:ctrlPr>
                                    <a:rPr lang="en-US" b="0" i="1">
                                      <a:latin typeface="Cambria Math" panose="02040503050406030204" pitchFamily="18" charset="0"/>
                                    </a:rPr>
                                  </m:ctrlPr>
                                </m:sSupPr>
                                <m:e>
                                  <m:r>
                                    <m:rPr>
                                      <m:sty m:val="p"/>
                                    </m:rPr>
                                    <a:rPr lang="en-US" b="0">
                                      <a:latin typeface="Cambria Math" panose="02040503050406030204" pitchFamily="18" charset="0"/>
                                    </a:rPr>
                                    <m:t>Φ</m:t>
                                  </m:r>
                                </m:e>
                                <m:sup>
                                  <m:r>
                                    <a:rPr lang="en-US" b="0" i="1">
                                      <a:latin typeface="Cambria Math" panose="02040503050406030204" pitchFamily="18" charset="0"/>
                                    </a:rPr>
                                    <m:t>−1</m:t>
                                  </m:r>
                                </m:sup>
                              </m:sSup>
                              <m:d>
                                <m:dPr>
                                  <m:ctrlPr>
                                    <a:rPr lang="en-US" b="0" i="1">
                                      <a:latin typeface="Cambria Math" panose="02040503050406030204" pitchFamily="18" charset="0"/>
                                    </a:rPr>
                                  </m:ctrlPr>
                                </m:dPr>
                                <m:e>
                                  <m:r>
                                    <a:rPr lang="en-US" b="0" i="1">
                                      <a:latin typeface="Cambria Math" panose="02040503050406030204" pitchFamily="18" charset="0"/>
                                    </a:rPr>
                                    <m:t>0.995</m:t>
                                  </m:r>
                                </m:e>
                              </m:d>
                            </m:e>
                            <m:sup>
                              <m:r>
                                <a:rPr lang="en-US" b="0" i="1">
                                  <a:latin typeface="Cambria Math" panose="02040503050406030204" pitchFamily="18" charset="0"/>
                                </a:rPr>
                                <m:t>2</m:t>
                              </m:r>
                            </m:sup>
                          </m:sSup>
                          <m:r>
                            <a:rPr lang="en-US" b="0" i="1">
                              <a:latin typeface="Cambria Math" panose="02040503050406030204" pitchFamily="18" charset="0"/>
                            </a:rPr>
                            <m:t>−1</m:t>
                          </m:r>
                        </m:e>
                      </m:d>
                      <m:d>
                        <m:dPr>
                          <m:ctrlPr>
                            <a:rPr lang="en-US" b="0" i="1">
                              <a:latin typeface="Cambria Math" panose="02040503050406030204" pitchFamily="18" charset="0"/>
                            </a:rPr>
                          </m:ctrlPr>
                        </m:dPr>
                        <m:e>
                          <m:r>
                            <a:rPr lang="en-US" b="0" i="1">
                              <a:latin typeface="Cambria Math" panose="02040503050406030204" pitchFamily="18" charset="0"/>
                            </a:rPr>
                            <m:t>1+</m:t>
                          </m:r>
                          <m:r>
                            <a:rPr lang="en-US" b="0" i="1">
                              <a:latin typeface="Cambria Math" panose="02040503050406030204" pitchFamily="18" charset="0"/>
                            </a:rPr>
                            <m:t>𝜃</m:t>
                          </m:r>
                        </m:e>
                      </m:d>
                      <m:r>
                        <a:rPr lang="en-US" b="0" i="1">
                          <a:latin typeface="Cambria Math" panose="02040503050406030204" pitchFamily="18" charset="0"/>
                        </a:rPr>
                        <m:t>−</m:t>
                      </m:r>
                      <m:r>
                        <a:rPr lang="en-US" b="0" i="1">
                          <a:latin typeface="Cambria Math" panose="02040503050406030204" pitchFamily="18" charset="0"/>
                        </a:rPr>
                        <m:t>𝜃</m:t>
                      </m:r>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where the sums are taken over all the non-residual buckets in the risk class, and </a:t>
                </a:r>
                <a14:m>
                  <m:oMath xmlns:m="http://schemas.openxmlformats.org/officeDocument/2006/math">
                    <m:sSup>
                      <m:sSupPr>
                        <m:ctrlPr>
                          <a:rPr lang="en-US" b="0" i="1">
                            <a:latin typeface="Cambria Math" panose="02040503050406030204" pitchFamily="18" charset="0"/>
                          </a:rPr>
                        </m:ctrlPr>
                      </m:sSupPr>
                      <m:e>
                        <m:r>
                          <m:rPr>
                            <m:sty m:val="p"/>
                          </m:rPr>
                          <a:rPr lang="en-US" b="0">
                            <a:latin typeface="Cambria Math" panose="02040503050406030204" pitchFamily="18" charset="0"/>
                          </a:rPr>
                          <m:t>Φ</m:t>
                        </m:r>
                      </m:e>
                      <m:sup>
                        <m:r>
                          <a:rPr lang="en-US" b="0" i="1">
                            <a:latin typeface="Cambria Math" panose="02040503050406030204" pitchFamily="18" charset="0"/>
                          </a:rPr>
                          <m:t>−1</m:t>
                        </m:r>
                      </m:sup>
                    </m:sSup>
                    <m:d>
                      <m:dPr>
                        <m:ctrlPr>
                          <a:rPr lang="en-US" b="0" i="1">
                            <a:latin typeface="Cambria Math" panose="02040503050406030204" pitchFamily="18" charset="0"/>
                          </a:rPr>
                        </m:ctrlPr>
                      </m:dPr>
                      <m:e>
                        <m:r>
                          <a:rPr lang="en-US" b="0" i="1">
                            <a:latin typeface="Cambria Math" panose="02040503050406030204" pitchFamily="18" charset="0"/>
                          </a:rPr>
                          <m:t>0.995</m:t>
                        </m:r>
                      </m:e>
                    </m:d>
                  </m:oMath>
                </a14:m>
                <a:r>
                  <a:rPr lang="en-US" b="0" dirty="0">
                    <a:latin typeface="+mn-lt"/>
                  </a:rPr>
                  <a:t> is the 99.5</a:t>
                </a:r>
                <a:r>
                  <a:rPr lang="en-US" b="0" baseline="30000" dirty="0">
                    <a:latin typeface="+mn-lt"/>
                  </a:rPr>
                  <a:t>th</a:t>
                </a:r>
                <a:r>
                  <a:rPr lang="en-US" b="0" dirty="0">
                    <a:latin typeface="+mn-lt"/>
                  </a:rPr>
                  <a:t> percentile of the standard normal distribution.</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4497763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- 18</a:t>
                </a:r>
              </a:p>
              <a:p>
                <a:pPr lvl="0">
                  <a:lnSpc>
                    <a:spcPct val="150000"/>
                  </a:lnSpc>
                </a:pPr>
                <a:endParaRPr lang="en-US" dirty="0"/>
              </a:p>
              <a:p>
                <a:pPr marL="285750" lvl="0" indent="-285750">
                  <a:buFont typeface="Wingdings" panose="05000000000000000000" pitchFamily="2" charset="2"/>
                  <a:buChar char="v"/>
                </a:pPr>
                <a:r>
                  <a:rPr lang="en-US" u="sng" dirty="0"/>
                  <a:t>Non-Residual Curvature Margin Expression</a:t>
                </a:r>
                <a:r>
                  <a:rPr lang="en-US" dirty="0"/>
                  <a:t>:</a:t>
                </a:r>
                <a:r>
                  <a:rPr lang="en-US" b="0" dirty="0">
                    <a:latin typeface="+mn-lt"/>
                  </a:rPr>
                  <a:t> Then the non-residual curvature margin is</a:t>
                </a:r>
              </a:p>
              <a:p>
                <a:pPr lvl="0"/>
                <a:endParaRPr lang="en-US" b="0" dirty="0">
                  <a:latin typeface="+mn-lt"/>
                </a:endParaRPr>
              </a:p>
              <a:p>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𝐶𝑢𝑟𝑣𝑎𝑡𝑢𝑟𝑒𝑀𝑎𝑟𝑔𝑖𝑛</m:t>
                          </m:r>
                        </m:e>
                        <m:sub>
                          <m:r>
                            <a:rPr lang="en-US" b="0" i="1">
                              <a:latin typeface="Cambria Math" panose="02040503050406030204" pitchFamily="18" charset="0"/>
                            </a:rPr>
                            <m:t>𝑁𝑂𝑁</m:t>
                          </m:r>
                          <m:r>
                            <a:rPr lang="en-US" b="0" i="1">
                              <a:latin typeface="Cambria Math" panose="02040503050406030204" pitchFamily="18" charset="0"/>
                            </a:rPr>
                            <m:t>−</m:t>
                          </m:r>
                          <m:r>
                            <a:rPr lang="en-US" b="0" i="1">
                              <a:latin typeface="Cambria Math" panose="02040503050406030204" pitchFamily="18" charset="0"/>
                            </a:rPr>
                            <m:t>𝑅𝐸𝑆𝐼𝐷𝑈𝐴𝐿</m:t>
                          </m:r>
                        </m:sub>
                      </m:sSub>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max</m:t>
                          </m:r>
                        </m:fName>
                        <m:e>
                          <m:d>
                            <m:dPr>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𝑏</m:t>
                                  </m:r>
                                  <m:r>
                                    <a:rPr lang="en-US" b="0" i="1">
                                      <a:latin typeface="Cambria Math" panose="02040503050406030204" pitchFamily="18" charset="0"/>
                                    </a:rPr>
                                    <m:t>, </m:t>
                                  </m:r>
                                  <m:r>
                                    <a:rPr lang="en-US" b="0" i="1">
                                      <a:latin typeface="Cambria Math" panose="02040503050406030204" pitchFamily="18" charset="0"/>
                                    </a:rPr>
                                    <m:t>𝑘</m:t>
                                  </m:r>
                                </m:sub>
                                <m:sup/>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𝑏𝑘</m:t>
                                      </m:r>
                                    </m:sub>
                                  </m:sSub>
                                </m:e>
                              </m:nary>
                              <m:r>
                                <a:rPr lang="en-US" b="0" i="1">
                                  <a:latin typeface="Cambria Math" panose="02040503050406030204" pitchFamily="18" charset="0"/>
                                </a:rPr>
                                <m:t>+</m:t>
                              </m:r>
                              <m:r>
                                <a:rPr lang="en-US" b="0" i="1">
                                  <a:latin typeface="Cambria Math" panose="02040503050406030204" pitchFamily="18" charset="0"/>
                                </a:rPr>
                                <m:t>𝜆</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𝑏</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panose="02040503050406030204" pitchFamily="18" charset="0"/>
                                                </a:rPr>
                                                <m:t>𝐾</m:t>
                                              </m:r>
                                            </m:e>
                                            <m:sub>
                                              <m:r>
                                                <a:rPr lang="en-US" b="0" i="1">
                                                  <a:latin typeface="Cambria Math" panose="02040503050406030204" pitchFamily="18" charset="0"/>
                                                </a:rPr>
                                                <m:t>𝑏</m:t>
                                              </m:r>
                                            </m:sub>
                                          </m:sSub>
                                        </m:e>
                                        <m:sup>
                                          <m:r>
                                            <a:rPr lang="en-US" b="0" i="1">
                                              <a:latin typeface="Cambria Math" panose="02040503050406030204" pitchFamily="18" charset="0"/>
                                            </a:rPr>
                                            <m:t>2</m:t>
                                          </m:r>
                                        </m:sup>
                                      </m:sSup>
                                    </m:e>
                                  </m:nary>
                                  <m:r>
                                    <a:rPr lang="en-US" b="0" i="1">
                                      <a:latin typeface="Cambria Math" panose="02040503050406030204" pitchFamily="18" charset="0"/>
                                    </a:rPr>
                                    <m:t>+</m:t>
                                  </m:r>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𝑏</m:t>
                                      </m:r>
                                    </m:sub>
                                    <m:sup/>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𝑐</m:t>
                                          </m:r>
                                          <m:r>
                                            <a:rPr lang="en-US" b="0" i="1">
                                              <a:latin typeface="Cambria Math" panose="02040503050406030204" pitchFamily="18" charset="0"/>
                                            </a:rPr>
                                            <m:t>≠</m:t>
                                          </m:r>
                                          <m:r>
                                            <a:rPr lang="en-US" b="0" i="1">
                                              <a:latin typeface="Cambria Math" panose="02040503050406030204" pitchFamily="18" charset="0"/>
                                            </a:rPr>
                                            <m:t>𝑏</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𝑏𝑐</m:t>
                                                  </m:r>
                                                </m:sub>
                                              </m:sSub>
                                            </m:e>
                                            <m:sup>
                                              <m:r>
                                                <a:rPr lang="en-US" b="0" i="1">
                                                  <a:latin typeface="Cambria Math" panose="02040503050406030204" pitchFamily="18" charset="0"/>
                                                </a:rPr>
                                                <m:t>2</m:t>
                                              </m:r>
                                            </m:sup>
                                          </m:sSup>
                                          <m:sSub>
                                            <m:sSubPr>
                                              <m:ctrlPr>
                                                <a:rPr lang="en-US" b="0" i="1">
                                                  <a:latin typeface="Cambria Math" panose="02040503050406030204" pitchFamily="18" charset="0"/>
                                                </a:rPr>
                                              </m:ctrlPr>
                                            </m:sSubPr>
                                            <m:e>
                                              <m:r>
                                                <a:rPr lang="en-US" b="0" i="1">
                                                  <a:latin typeface="Cambria Math" panose="02040503050406030204" pitchFamily="18" charset="0"/>
                                                </a:rPr>
                                                <m:t>𝑆</m:t>
                                              </m:r>
                                            </m:e>
                                            <m:sub>
                                              <m:r>
                                                <a:rPr lang="en-US" b="0" i="1">
                                                  <a:latin typeface="Cambria Math" panose="02040503050406030204" pitchFamily="18" charset="0"/>
                                                </a:rPr>
                                                <m:t>𝑏</m:t>
                                              </m:r>
                                            </m:sub>
                                          </m:sSub>
                                          <m:sSub>
                                            <m:sSubPr>
                                              <m:ctrlPr>
                                                <a:rPr lang="en-US" b="0" i="1">
                                                  <a:latin typeface="Cambria Math" panose="02040503050406030204" pitchFamily="18" charset="0"/>
                                                </a:rPr>
                                              </m:ctrlPr>
                                            </m:sSubPr>
                                            <m:e>
                                              <m:r>
                                                <a:rPr lang="en-US" b="0" i="1">
                                                  <a:latin typeface="Cambria Math" panose="02040503050406030204" pitchFamily="18" charset="0"/>
                                                </a:rPr>
                                                <m:t>𝑆</m:t>
                                              </m:r>
                                            </m:e>
                                            <m:sub>
                                              <m:r>
                                                <a:rPr lang="en-US" b="0" i="1">
                                                  <a:latin typeface="Cambria Math" panose="02040503050406030204" pitchFamily="18" charset="0"/>
                                                </a:rPr>
                                                <m:t>𝑐</m:t>
                                              </m:r>
                                            </m:sub>
                                          </m:sSub>
                                        </m:e>
                                      </m:nary>
                                    </m:e>
                                  </m:nary>
                                </m:e>
                              </m:rad>
                              <m:r>
                                <a:rPr lang="en-US" b="0" i="1">
                                  <a:latin typeface="Cambria Math" panose="02040503050406030204" pitchFamily="18" charset="0"/>
                                </a:rPr>
                                <m:t>, 0</m:t>
                              </m:r>
                            </m:e>
                          </m:d>
                        </m:e>
                      </m:func>
                    </m:oMath>
                  </m:oMathPara>
                </a14:m>
                <a:endParaRPr lang="en-US" b="0" dirty="0">
                  <a:latin typeface="+mn-lt"/>
                </a:endParaRPr>
              </a:p>
              <a:p>
                <a:endParaRPr lang="en-US" b="0" dirty="0">
                  <a:latin typeface="+mn-lt"/>
                </a:endParaRPr>
              </a:p>
              <a:p>
                <a:pPr marL="246062" lvl="2" indent="0">
                  <a:buNone/>
                </a:pPr>
                <a:r>
                  <a:rPr lang="en-US" b="0" dirty="0">
                    <a:latin typeface="+mn-lt"/>
                  </a:rPr>
                  <a:t>where</a:t>
                </a:r>
              </a:p>
              <a:p>
                <a:endParaRPr lang="en-US" b="0" dirty="0">
                  <a:latin typeface="+mn-lt"/>
                </a:endParaRPr>
              </a:p>
              <a:p>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𝑆</m:t>
                          </m:r>
                        </m:e>
                        <m:sub>
                          <m:r>
                            <a:rPr lang="en-US" b="0" i="1">
                              <a:latin typeface="Cambria Math" panose="02040503050406030204" pitchFamily="18" charset="0"/>
                            </a:rPr>
                            <m:t>𝑏</m:t>
                          </m:r>
                        </m:sub>
                      </m:sSub>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max</m:t>
                          </m:r>
                        </m:fName>
                        <m:e>
                          <m:d>
                            <m:dPr>
                              <m:ctrlPr>
                                <a:rPr lang="en-US" b="0" i="1">
                                  <a:latin typeface="Cambria Math" panose="02040503050406030204" pitchFamily="18" charset="0"/>
                                </a:rPr>
                              </m:ctrlPr>
                            </m:dPr>
                            <m:e>
                              <m:func>
                                <m:funcPr>
                                  <m:ctrlPr>
                                    <a:rPr lang="en-US" b="0" i="1">
                                      <a:latin typeface="Cambria Math" panose="02040503050406030204" pitchFamily="18" charset="0"/>
                                    </a:rPr>
                                  </m:ctrlPr>
                                </m:funcPr>
                                <m:fName>
                                  <m:r>
                                    <m:rPr>
                                      <m:sty m:val="p"/>
                                    </m:rPr>
                                    <a:rPr lang="en-US" b="0">
                                      <a:latin typeface="Cambria Math" panose="02040503050406030204" pitchFamily="18" charset="0"/>
                                    </a:rPr>
                                    <m:t>min</m:t>
                                  </m:r>
                                </m:fName>
                                <m:e>
                                  <m:d>
                                    <m:dPr>
                                      <m:begChr m:val="{"/>
                                      <m:endChr m:val="}"/>
                                      <m:ctrlPr>
                                        <a:rPr lang="en-US" b="0" i="1">
                                          <a:latin typeface="Cambria Math" panose="02040503050406030204" pitchFamily="18" charset="0"/>
                                        </a:rPr>
                                      </m:ctrlPr>
                                    </m:dPr>
                                    <m:e>
                                      <m:nary>
                                        <m:naryPr>
                                          <m:chr m:val="∑"/>
                                          <m:limLoc m:val="undOvr"/>
                                          <m:ctrlPr>
                                            <a:rPr lang="en-US" b="0" i="1">
                                              <a:latin typeface="Cambria Math" panose="02040503050406030204" pitchFamily="18" charset="0"/>
                                            </a:rPr>
                                          </m:ctrlPr>
                                        </m:naryPr>
                                        <m:sub>
                                          <m:r>
                                            <a:rPr lang="en-US" b="0" i="1">
                                              <a:latin typeface="Cambria Math" panose="02040503050406030204" pitchFamily="18" charset="0"/>
                                            </a:rPr>
                                            <m:t>𝑘</m:t>
                                          </m:r>
                                          <m:r>
                                            <a:rPr lang="en-US" b="0" i="1">
                                              <a:latin typeface="Cambria Math" panose="02040503050406030204" pitchFamily="18" charset="0"/>
                                            </a:rPr>
                                            <m:t>=1</m:t>
                                          </m:r>
                                        </m:sub>
                                        <m:sup>
                                          <m:r>
                                            <a:rPr lang="en-US" b="0" i="1">
                                              <a:latin typeface="Cambria Math" panose="02040503050406030204" pitchFamily="18" charset="0"/>
                                            </a:rPr>
                                            <m:t>𝐾</m:t>
                                          </m:r>
                                        </m:sup>
                                        <m:e>
                                          <m:sSub>
                                            <m:sSubPr>
                                              <m:ctrlPr>
                                                <a:rPr lang="en-US" b="0" i="1">
                                                  <a:latin typeface="Cambria Math" panose="02040503050406030204" pitchFamily="18" charset="0"/>
                                                </a:rPr>
                                              </m:ctrlPr>
                                            </m:sSubPr>
                                            <m:e>
                                              <m:r>
                                                <a:rPr lang="en-US" b="0" i="1">
                                                  <a:latin typeface="Cambria Math" panose="02040503050406030204" pitchFamily="18" charset="0"/>
                                                </a:rPr>
                                                <m:t>𝑉𝑅</m:t>
                                              </m:r>
                                            </m:e>
                                            <m:sub>
                                              <m:r>
                                                <a:rPr lang="en-US" b="0" i="1">
                                                  <a:latin typeface="Cambria Math" panose="02040503050406030204" pitchFamily="18" charset="0"/>
                                                </a:rPr>
                                                <m:t>𝑘</m:t>
                                              </m:r>
                                            </m:sub>
                                          </m:sSub>
                                        </m:e>
                                      </m:nary>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𝑉</m:t>
                                          </m:r>
                                        </m:e>
                                        <m:sub>
                                          <m:r>
                                            <a:rPr lang="en-US" b="0" i="1">
                                              <a:latin typeface="Cambria Math" panose="02040503050406030204" pitchFamily="18" charset="0"/>
                                            </a:rPr>
                                            <m:t>𝑏</m:t>
                                          </m:r>
                                        </m:sub>
                                      </m:sSub>
                                    </m:e>
                                  </m:d>
                                </m:e>
                              </m:func>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𝐾</m:t>
                                  </m:r>
                                </m:e>
                                <m:sub>
                                  <m:r>
                                    <a:rPr lang="en-US" b="0" i="1">
                                      <a:latin typeface="Cambria Math" panose="02040503050406030204" pitchFamily="18" charset="0"/>
                                    </a:rPr>
                                    <m:t>𝑏</m:t>
                                  </m:r>
                                </m:sub>
                              </m:sSub>
                            </m:e>
                          </m:d>
                        </m:e>
                      </m:func>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2744555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- 19</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The Residual Curvature Margin Expression</a:t>
                </a:r>
                <a:r>
                  <a:rPr lang="en-US" dirty="0"/>
                  <a:t>:</a:t>
                </a:r>
                <a:r>
                  <a:rPr lang="en-US" b="0" dirty="0">
                    <a:latin typeface="+mn-lt"/>
                  </a:rPr>
                  <a:t> Similarly the residual equivalents are defined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𝑅𝐸𝑆𝐼𝐷𝑈𝐴𝐿</m:t>
                          </m:r>
                        </m:sub>
                      </m:sSub>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min</m:t>
                          </m:r>
                        </m:fName>
                        <m:e>
                          <m:d>
                            <m:dPr>
                              <m:ctrlPr>
                                <a:rPr lang="en-US" b="0" i="1">
                                  <a:latin typeface="Cambria Math" panose="02040503050406030204" pitchFamily="18" charset="0"/>
                                </a:rPr>
                              </m:ctrlPr>
                            </m:dPr>
                            <m:e>
                              <m:f>
                                <m:fPr>
                                  <m:ctrlPr>
                                    <a:rPr lang="en-US" b="0" i="1">
                                      <a:latin typeface="Cambria Math" panose="02040503050406030204" pitchFamily="18" charset="0"/>
                                    </a:rPr>
                                  </m:ctrlPr>
                                </m:fPr>
                                <m:num>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𝑘</m:t>
                                      </m:r>
                                    </m:sub>
                                    <m:sup/>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𝑅𝐸𝑆𝐼𝐷𝑈𝐴𝐿</m:t>
                                          </m:r>
                                          <m:r>
                                            <a:rPr lang="en-US" b="0" i="1">
                                              <a:latin typeface="Cambria Math" panose="02040503050406030204" pitchFamily="18" charset="0"/>
                                            </a:rPr>
                                            <m:t>, </m:t>
                                          </m:r>
                                          <m:r>
                                            <a:rPr lang="en-US" b="0" i="1">
                                              <a:latin typeface="Cambria Math" panose="02040503050406030204" pitchFamily="18" charset="0"/>
                                            </a:rPr>
                                            <m:t>𝑘</m:t>
                                          </m:r>
                                        </m:sub>
                                      </m:sSub>
                                    </m:e>
                                  </m:nary>
                                </m:num>
                                <m:den>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𝑘</m:t>
                                      </m:r>
                                    </m:sub>
                                    <m:sup/>
                                    <m:e>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𝑅𝐸𝑆𝐼𝐷𝑈𝐴𝐿</m:t>
                                              </m:r>
                                              <m:r>
                                                <a:rPr lang="en-US" b="0" i="1">
                                                  <a:latin typeface="Cambria Math" panose="02040503050406030204" pitchFamily="18" charset="0"/>
                                                </a:rPr>
                                                <m:t>, </m:t>
                                              </m:r>
                                              <m:r>
                                                <a:rPr lang="en-US" b="0" i="1">
                                                  <a:latin typeface="Cambria Math" panose="02040503050406030204" pitchFamily="18" charset="0"/>
                                                </a:rPr>
                                                <m:t>𝑘</m:t>
                                              </m:r>
                                            </m:sub>
                                          </m:sSub>
                                        </m:e>
                                      </m:d>
                                    </m:e>
                                  </m:nary>
                                </m:den>
                              </m:f>
                              <m:r>
                                <a:rPr lang="en-US" b="0" i="1">
                                  <a:latin typeface="Cambria Math" panose="02040503050406030204" pitchFamily="18" charset="0"/>
                                </a:rPr>
                                <m:t>, 0</m:t>
                              </m:r>
                            </m:e>
                          </m:d>
                        </m:e>
                      </m:func>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𝜆</m:t>
                          </m:r>
                        </m:e>
                        <m:sub>
                          <m:r>
                            <a:rPr lang="en-US" b="0" i="1">
                              <a:latin typeface="Cambria Math" panose="02040503050406030204" pitchFamily="18" charset="0"/>
                            </a:rPr>
                            <m:t>𝑅𝐸𝑆𝐼𝐷𝑈𝐴𝐿</m:t>
                          </m:r>
                        </m:sub>
                      </m:sSub>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sSup>
                                <m:sSupPr>
                                  <m:ctrlPr>
                                    <a:rPr lang="en-US" b="0" i="1">
                                      <a:latin typeface="Cambria Math" panose="02040503050406030204" pitchFamily="18" charset="0"/>
                                    </a:rPr>
                                  </m:ctrlPr>
                                </m:sSupPr>
                                <m:e>
                                  <m:r>
                                    <m:rPr>
                                      <m:sty m:val="p"/>
                                    </m:rPr>
                                    <a:rPr lang="en-US" b="0">
                                      <a:latin typeface="Cambria Math" panose="02040503050406030204" pitchFamily="18" charset="0"/>
                                    </a:rPr>
                                    <m:t>Φ</m:t>
                                  </m:r>
                                </m:e>
                                <m:sup>
                                  <m:r>
                                    <a:rPr lang="en-US" b="0" i="1">
                                      <a:latin typeface="Cambria Math" panose="02040503050406030204" pitchFamily="18" charset="0"/>
                                    </a:rPr>
                                    <m:t>−1</m:t>
                                  </m:r>
                                </m:sup>
                              </m:sSup>
                              <m:d>
                                <m:dPr>
                                  <m:ctrlPr>
                                    <a:rPr lang="en-US" b="0" i="1">
                                      <a:latin typeface="Cambria Math" panose="02040503050406030204" pitchFamily="18" charset="0"/>
                                    </a:rPr>
                                  </m:ctrlPr>
                                </m:dPr>
                                <m:e>
                                  <m:r>
                                    <a:rPr lang="en-US" b="0" i="1">
                                      <a:latin typeface="Cambria Math" panose="02040503050406030204" pitchFamily="18" charset="0"/>
                                    </a:rPr>
                                    <m:t>0.995</m:t>
                                  </m:r>
                                </m:e>
                              </m:d>
                            </m:e>
                            <m:sup>
                              <m:r>
                                <a:rPr lang="en-US" b="0" i="1">
                                  <a:latin typeface="Cambria Math" panose="02040503050406030204" pitchFamily="18" charset="0"/>
                                </a:rPr>
                                <m:t>2</m:t>
                              </m:r>
                            </m:sup>
                          </m:sSup>
                          <m:r>
                            <a:rPr lang="en-US" b="0" i="1">
                              <a:latin typeface="Cambria Math" panose="02040503050406030204" pitchFamily="18" charset="0"/>
                            </a:rPr>
                            <m:t>−1</m:t>
                          </m:r>
                        </m:e>
                      </m:d>
                      <m:d>
                        <m:dPr>
                          <m:ctrlPr>
                            <a:rPr lang="en-US" b="0" i="1">
                              <a:latin typeface="Cambria Math" panose="02040503050406030204" pitchFamily="18" charset="0"/>
                            </a:rPr>
                          </m:ctrlPr>
                        </m:dPr>
                        <m:e>
                          <m:r>
                            <a:rPr lang="en-US" b="0" i="1">
                              <a:latin typeface="Cambria Math" panose="02040503050406030204" pitchFamily="18" charset="0"/>
                            </a:rPr>
                            <m:t>1+</m:t>
                          </m:r>
                          <m:sSub>
                            <m:sSubPr>
                              <m:ctrlPr>
                                <a:rPr lang="en-US" b="0"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𝑅𝐸𝑆𝐼𝐷𝑈𝐴𝐿</m:t>
                              </m:r>
                            </m:sub>
                          </m:sSub>
                        </m:e>
                      </m:d>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𝑅𝐸𝑆𝐼𝐷𝑈𝐴𝐿</m:t>
                          </m:r>
                        </m:sub>
                      </m:sSub>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𝐶𝑢𝑟𝑣𝑎𝑡𝑢𝑟𝑒𝑀𝑎𝑟𝑔𝑖𝑛</m:t>
                          </m:r>
                        </m:e>
                        <m:sub>
                          <m:r>
                            <a:rPr lang="en-US" b="0" i="1">
                              <a:latin typeface="Cambria Math" panose="02040503050406030204" pitchFamily="18" charset="0"/>
                            </a:rPr>
                            <m:t>𝑅𝐸𝑆𝐼𝐷𝑈𝐴𝐿</m:t>
                          </m:r>
                        </m:sub>
                      </m:sSub>
                      <m:r>
                        <a:rPr lang="en-US" b="0" i="1">
                          <a:latin typeface="Cambria Math" panose="02040503050406030204" pitchFamily="18" charset="0"/>
                        </a:rPr>
                        <m:t>=</m:t>
                      </m:r>
                      <m:func>
                        <m:funcPr>
                          <m:ctrlPr>
                            <a:rPr lang="en-US" b="0" i="1">
                              <a:latin typeface="Cambria Math" panose="02040503050406030204" pitchFamily="18" charset="0"/>
                            </a:rPr>
                          </m:ctrlPr>
                        </m:funcPr>
                        <m:fName>
                          <m:r>
                            <m:rPr>
                              <m:sty m:val="p"/>
                            </m:rPr>
                            <a:rPr lang="en-US" b="0">
                              <a:latin typeface="Cambria Math" panose="02040503050406030204" pitchFamily="18" charset="0"/>
                            </a:rPr>
                            <m:t>max</m:t>
                          </m:r>
                        </m:fName>
                        <m:e>
                          <m:d>
                            <m:dPr>
                              <m:ctrlPr>
                                <a:rPr lang="en-US" b="0" i="1">
                                  <a:latin typeface="Cambria Math" panose="02040503050406030204" pitchFamily="18" charset="0"/>
                                </a:rPr>
                              </m:ctrlPr>
                            </m:dPr>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𝑘</m:t>
                                  </m:r>
                                </m:sub>
                                <m:sup/>
                                <m:e>
                                  <m:sSub>
                                    <m:sSubPr>
                                      <m:ctrlPr>
                                        <a:rPr lang="en-US" b="0" i="1">
                                          <a:latin typeface="Cambria Math" panose="02040503050406030204" pitchFamily="18" charset="0"/>
                                        </a:rPr>
                                      </m:ctrlPr>
                                    </m:sSubPr>
                                    <m:e>
                                      <m:r>
                                        <a:rPr lang="en-US" b="0" i="1">
                                          <a:latin typeface="Cambria Math" panose="02040503050406030204" pitchFamily="18" charset="0"/>
                                        </a:rPr>
                                        <m:t>𝐶𝑉𝑅</m:t>
                                      </m:r>
                                    </m:e>
                                    <m:sub>
                                      <m:r>
                                        <a:rPr lang="en-US" b="0" i="1">
                                          <a:latin typeface="Cambria Math" panose="02040503050406030204" pitchFamily="18" charset="0"/>
                                        </a:rPr>
                                        <m:t>𝑅𝐸𝑆𝐼𝐷𝑈𝐴𝐿</m:t>
                                      </m:r>
                                      <m:r>
                                        <a:rPr lang="en-US" b="0" i="1">
                                          <a:latin typeface="Cambria Math" panose="02040503050406030204" pitchFamily="18" charset="0"/>
                                        </a:rPr>
                                        <m:t>, </m:t>
                                      </m:r>
                                      <m:r>
                                        <a:rPr lang="en-US" b="0" i="1">
                                          <a:latin typeface="Cambria Math" panose="02040503050406030204" pitchFamily="18" charset="0"/>
                                        </a:rPr>
                                        <m:t>𝑘</m:t>
                                      </m:r>
                                    </m:sub>
                                  </m:sSub>
                                </m:e>
                              </m:nary>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𝜆</m:t>
                                  </m:r>
                                </m:e>
                                <m:sub>
                                  <m:r>
                                    <a:rPr lang="en-US" b="0" i="1">
                                      <a:latin typeface="Cambria Math" panose="02040503050406030204" pitchFamily="18" charset="0"/>
                                    </a:rPr>
                                    <m:t>𝑅𝐸𝑆𝐼𝐷𝑈𝐴𝐿</m:t>
                                  </m:r>
                                </m:sub>
                              </m:sSub>
                              <m:sSub>
                                <m:sSubPr>
                                  <m:ctrlPr>
                                    <a:rPr lang="en-US" b="0" i="1">
                                      <a:latin typeface="Cambria Math" panose="02040503050406030204" pitchFamily="18" charset="0"/>
                                    </a:rPr>
                                  </m:ctrlPr>
                                </m:sSubPr>
                                <m:e>
                                  <m:r>
                                    <a:rPr lang="en-US" b="0" i="1">
                                      <a:latin typeface="Cambria Math" panose="02040503050406030204" pitchFamily="18" charset="0"/>
                                    </a:rPr>
                                    <m:t>𝐾</m:t>
                                  </m:r>
                                </m:e>
                                <m:sub>
                                  <m:r>
                                    <a:rPr lang="en-US" b="0" i="1">
                                      <a:latin typeface="Cambria Math" panose="02040503050406030204" pitchFamily="18" charset="0"/>
                                    </a:rPr>
                                    <m:t>𝑅𝐸𝑆𝐼𝐷𝑈𝐴𝐿</m:t>
                                  </m:r>
                                </m:sub>
                              </m:sSub>
                              <m:r>
                                <a:rPr lang="en-US" b="0" i="1">
                                  <a:latin typeface="Cambria Math" panose="02040503050406030204" pitchFamily="18" charset="0"/>
                                </a:rPr>
                                <m:t>, 0</m:t>
                              </m:r>
                            </m:e>
                          </m:d>
                        </m:e>
                      </m:func>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Applying the Risk Factor Correlations</a:t>
                </a:r>
                <a:r>
                  <a:rPr lang="en-US" dirty="0"/>
                  <a:t>:</a:t>
                </a:r>
                <a:r>
                  <a:rPr lang="en-US" b="0" dirty="0">
                    <a:latin typeface="+mn-lt"/>
                  </a:rPr>
                  <a:t> Here the correlation parameters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𝑏𝑐</m:t>
                        </m:r>
                      </m:sub>
                    </m:sSub>
                  </m:oMath>
                </a14:m>
                <a:r>
                  <a:rPr lang="en-US" b="0" dirty="0">
                    <a:latin typeface="+mn-lt"/>
                  </a:rPr>
                  <a:t> applicable to each risk class are set out in the Sections on Risk Weights and Correlations.</a:t>
                </a:r>
              </a:p>
              <a:p>
                <a:pPr marL="530225" lvl="1" indent="-285750">
                  <a:lnSpc>
                    <a:spcPct val="150000"/>
                  </a:lnSpc>
                  <a:buFont typeface="Wingdings" panose="05000000000000000000" pitchFamily="2" charset="2"/>
                  <a:buChar char="q"/>
                </a:pPr>
                <a:r>
                  <a:rPr lang="en-US" b="0" dirty="0">
                    <a:latin typeface="+mn-lt"/>
                  </a:rPr>
                  <a:t>Note the use of </a:t>
                </a:r>
                <a14:m>
                  <m:oMath xmlns:m="http://schemas.openxmlformats.org/officeDocument/2006/math">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𝑏𝑐</m:t>
                            </m:r>
                          </m:sub>
                        </m:sSub>
                      </m:e>
                      <m:sup>
                        <m:r>
                          <a:rPr lang="en-US" b="0" i="1">
                            <a:latin typeface="Cambria Math" panose="02040503050406030204" pitchFamily="18" charset="0"/>
                          </a:rPr>
                          <m:t>2</m:t>
                        </m:r>
                      </m:sup>
                    </m:sSup>
                  </m:oMath>
                </a14:m>
                <a:r>
                  <a:rPr lang="en-US" b="0" dirty="0">
                    <a:latin typeface="+mn-lt"/>
                  </a:rPr>
                  <a:t> rather than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𝑏𝑐</m:t>
                        </m:r>
                      </m:sub>
                    </m:sSub>
                  </m:oMath>
                </a14:m>
                <a:r>
                  <a:rPr lang="en-US" b="0" dirty="0">
                    <a:latin typeface="+mn-lt"/>
                  </a:rPr>
                  <a:t>.</a:t>
                </a:r>
              </a:p>
              <a:p>
                <a:pPr lvl="0"/>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982"/>
                </a:stretch>
              </a:blipFill>
            </p:spPr>
            <p:txBody>
              <a:bodyPr/>
              <a:lstStyle/>
              <a:p>
                <a:r>
                  <a:rPr lang="en-US">
                    <a:noFill/>
                  </a:rPr>
                  <a:t> </a:t>
                </a:r>
              </a:p>
            </p:txBody>
          </p:sp>
        </mc:Fallback>
      </mc:AlternateContent>
    </p:spTree>
    <p:extLst>
      <p:ext uri="{BB962C8B-B14F-4D97-AF65-F5344CB8AC3E}">
        <p14:creationId xmlns:p14="http://schemas.microsoft.com/office/powerpoint/2010/main" val="25721702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- 20</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Expression for Composite Curvature Margin</a:t>
                </a:r>
                <a:r>
                  <a:rPr lang="en-US" dirty="0"/>
                  <a:t>:</a:t>
                </a:r>
                <a:r>
                  <a:rPr lang="en-US" b="0" dirty="0">
                    <a:latin typeface="+mn-lt"/>
                  </a:rPr>
                  <a:t> The total curvature margin is defined to be the sum of the two curvature terms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𝐶𝑢𝑟𝑣𝑎𝑡𝑢𝑟𝑒𝑀𝑎𝑟𝑔𝑖𝑛</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𝐶𝑢𝑟𝑣𝑎𝑡𝑢𝑟𝑒𝑀𝑎𝑟𝑔𝑖𝑛</m:t>
                          </m:r>
                        </m:e>
                        <m:sub>
                          <m:r>
                            <a:rPr lang="en-US" b="0" i="1">
                              <a:latin typeface="Cambria Math" panose="02040503050406030204" pitchFamily="18" charset="0"/>
                            </a:rPr>
                            <m:t>𝑅𝐸𝑆𝐼𝐷𝑈𝐴𝐿</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𝐶𝑢𝑟𝑣𝑎𝑡𝑢𝑟𝑒𝑀𝑎𝑟𝑔𝑖𝑛</m:t>
                          </m:r>
                        </m:e>
                        <m:sub>
                          <m:r>
                            <a:rPr lang="en-US" b="0" i="1">
                              <a:latin typeface="Cambria Math" panose="02040503050406030204" pitchFamily="18" charset="0"/>
                            </a:rPr>
                            <m:t>𝑁𝑂𝑁</m:t>
                          </m:r>
                          <m:r>
                            <a:rPr lang="en-US" b="0" i="1">
                              <a:latin typeface="Cambria Math" panose="02040503050406030204" pitchFamily="18" charset="0"/>
                            </a:rPr>
                            <m:t>−</m:t>
                          </m:r>
                          <m:r>
                            <a:rPr lang="en-US" b="0" i="1">
                              <a:latin typeface="Cambria Math" panose="02040503050406030204" pitchFamily="18" charset="0"/>
                            </a:rPr>
                            <m:t>𝑅𝐸𝑆𝐼𝐷𝑈𝐴𝐿</m:t>
                          </m:r>
                        </m:sub>
                      </m:sSub>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Interest Rate Curvature Margin Scaler</a:t>
                </a:r>
                <a:r>
                  <a:rPr lang="en-US" dirty="0"/>
                  <a:t>:</a:t>
                </a:r>
                <a:r>
                  <a:rPr lang="en-US" b="0" dirty="0">
                    <a:latin typeface="+mn-lt"/>
                  </a:rPr>
                  <a:t> For the interest rate risk class only, the </a:t>
                </a:r>
                <a:r>
                  <a:rPr lang="en-US" b="0" i="1" dirty="0">
                    <a:latin typeface="+mn-lt"/>
                  </a:rPr>
                  <a:t>Curvature Margin</a:t>
                </a:r>
                <a:r>
                  <a:rPr lang="en-US" b="0" dirty="0">
                    <a:latin typeface="+mn-lt"/>
                  </a:rPr>
                  <a:t> must be multiplied by a scaler of 2.3.</a:t>
                </a:r>
              </a:p>
              <a:p>
                <a:pPr marL="530225" lvl="1" indent="-285750">
                  <a:lnSpc>
                    <a:spcPct val="150000"/>
                  </a:lnSpc>
                  <a:buFont typeface="Wingdings" panose="05000000000000000000" pitchFamily="2" charset="2"/>
                  <a:buChar char="q"/>
                </a:pPr>
                <a:r>
                  <a:rPr lang="en-US" b="0" dirty="0">
                    <a:latin typeface="+mn-lt"/>
                  </a:rPr>
                  <a:t>This provisional adjustment addresses a known weakness in the expression that converts gamma into curvature, which will be properly addressed in a later version of the model.</a:t>
                </a:r>
              </a:p>
              <a:p>
                <a:pPr marL="285750" lvl="0" indent="-285750">
                  <a:lnSpc>
                    <a:spcPct val="150000"/>
                  </a:lnSpc>
                  <a:buFont typeface="Wingdings" panose="05000000000000000000" pitchFamily="2" charset="2"/>
                  <a:buChar char="v"/>
                </a:pPr>
                <a:r>
                  <a:rPr lang="en-US" u="sng" dirty="0"/>
                  <a:t>Base Correlation Model Credit Charge</a:t>
                </a:r>
                <a:r>
                  <a:rPr lang="en-US" dirty="0"/>
                  <a:t>:</a:t>
                </a:r>
                <a:r>
                  <a:rPr lang="en-US" b="0" dirty="0">
                    <a:latin typeface="+mn-lt"/>
                  </a:rPr>
                  <a:t> Credit Qualifying Only – Instruments whose prices is sensitive to the correlation between the defaults of different credits within an index or a basket – such as CDO tranches – are subject to Base Correlation margin charges described below.</a:t>
                </a:r>
              </a:p>
              <a:p>
                <a:pPr marL="530225" lvl="1" indent="-285750">
                  <a:lnSpc>
                    <a:spcPct val="150000"/>
                  </a:lnSpc>
                  <a:buFont typeface="Wingdings" panose="05000000000000000000" pitchFamily="2" charset="2"/>
                  <a:buChar char="q"/>
                </a:pPr>
                <a:r>
                  <a:rPr lang="en-US" b="0" dirty="0">
                    <a:latin typeface="+mn-lt"/>
                  </a:rPr>
                  <a:t>Instruments not sensitive to base correlation are not subject to Base Correlation margin requirements.</a:t>
                </a:r>
              </a:p>
              <a:p>
                <a:pPr marL="285750" lvl="0" indent="-285750">
                  <a:lnSpc>
                    <a:spcPct val="150000"/>
                  </a:lnSpc>
                  <a:buFont typeface="Wingdings" panose="05000000000000000000" pitchFamily="2" charset="2"/>
                  <a:buChar char="v"/>
                </a:pPr>
                <a:r>
                  <a:rPr lang="en-US" u="sng" dirty="0"/>
                  <a:t>Base Correlation Risk Exposure Approach</a:t>
                </a:r>
                <a:r>
                  <a:rPr lang="en-US" dirty="0"/>
                  <a:t>:</a:t>
                </a:r>
                <a:r>
                  <a:rPr lang="en-US" b="0" dirty="0">
                    <a:latin typeface="+mn-lt"/>
                  </a:rPr>
                  <a:t> The following step-by-step approach to capture the Base Correlation risk exposure should be applied to the Credit Qualifying Risk Class.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r="-1754"/>
                </a:stretch>
              </a:blipFill>
            </p:spPr>
            <p:txBody>
              <a:bodyPr/>
              <a:lstStyle/>
              <a:p>
                <a:r>
                  <a:rPr lang="en-US">
                    <a:noFill/>
                  </a:rPr>
                  <a:t> </a:t>
                </a:r>
              </a:p>
            </p:txBody>
          </p:sp>
        </mc:Fallback>
      </mc:AlternateContent>
    </p:spTree>
    <p:extLst>
      <p:ext uri="{BB962C8B-B14F-4D97-AF65-F5344CB8AC3E}">
        <p14:creationId xmlns:p14="http://schemas.microsoft.com/office/powerpoint/2010/main" val="12285236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Non IR Risk Classes - 21</a:t>
                </a:r>
              </a:p>
              <a:p>
                <a:pPr lvl="0">
                  <a:lnSpc>
                    <a:spcPct val="150000"/>
                  </a:lnSpc>
                </a:pPr>
                <a:endParaRPr lang="en-US" dirty="0"/>
              </a:p>
              <a:p>
                <a:pPr marL="285750" lvl="0" indent="-285750">
                  <a:lnSpc>
                    <a:spcPct val="150000"/>
                  </a:lnSpc>
                  <a:buFont typeface="Wingdings" panose="05000000000000000000" pitchFamily="2" charset="2"/>
                  <a:buChar char="v"/>
                </a:pPr>
                <a:r>
                  <a:rPr lang="en-US" u="sng" dirty="0"/>
                  <a:t>Base Correlation Risk Factor Sensitivity</a:t>
                </a:r>
                <a:r>
                  <a:rPr lang="en-US" dirty="0"/>
                  <a:t>:</a:t>
                </a:r>
                <a:r>
                  <a:rPr lang="en-US" b="0" dirty="0">
                    <a:latin typeface="+mn-lt"/>
                  </a:rPr>
                  <a:t> The net sensitivity across instruments to each Base Correlation risk factor </a:t>
                </a:r>
                <a14:m>
                  <m:oMath xmlns:m="http://schemas.openxmlformats.org/officeDocument/2006/math">
                    <m:r>
                      <a:rPr lang="en-US" b="0" i="1">
                        <a:latin typeface="Cambria Math" panose="02040503050406030204" pitchFamily="18" charset="0"/>
                      </a:rPr>
                      <m:t>𝑘</m:t>
                    </m:r>
                  </m:oMath>
                </a14:m>
                <a:r>
                  <a:rPr lang="en-US" b="0" dirty="0">
                    <a:latin typeface="+mn-lt"/>
                  </a:rPr>
                  <a:t> is calculated, where </a:t>
                </a:r>
                <a14:m>
                  <m:oMath xmlns:m="http://schemas.openxmlformats.org/officeDocument/2006/math">
                    <m:r>
                      <a:rPr lang="en-US" b="0" i="1">
                        <a:latin typeface="Cambria Math" panose="02040503050406030204" pitchFamily="18" charset="0"/>
                      </a:rPr>
                      <m:t>𝑘</m:t>
                    </m:r>
                  </m:oMath>
                </a14:m>
                <a:r>
                  <a:rPr lang="en-US" b="0" dirty="0">
                    <a:latin typeface="+mn-lt"/>
                  </a:rPr>
                  <a:t> is the index family such as CDX/IG.</a:t>
                </a:r>
              </a:p>
              <a:p>
                <a:pPr marL="285750" lvl="0" indent="-285750">
                  <a:lnSpc>
                    <a:spcPct val="150000"/>
                  </a:lnSpc>
                  <a:buFont typeface="Wingdings" panose="05000000000000000000" pitchFamily="2" charset="2"/>
                  <a:buChar char="v"/>
                </a:pPr>
                <a:r>
                  <a:rPr lang="en-US" u="sng" dirty="0"/>
                  <a:t>Risk Weight applied to Sensitivity</a:t>
                </a:r>
                <a:r>
                  <a:rPr lang="en-US" b="0" dirty="0">
                    <a:latin typeface="+mn-lt"/>
                  </a:rPr>
                  <a:t>: Weight the net sensitivity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𝑘</m:t>
                        </m:r>
                      </m:sub>
                    </m:sSub>
                  </m:oMath>
                </a14:m>
                <a:r>
                  <a:rPr lang="en-US" b="0" dirty="0">
                    <a:latin typeface="+mn-lt"/>
                  </a:rPr>
                  <a:t> to each risk factor </a:t>
                </a:r>
                <a14:m>
                  <m:oMath xmlns:m="http://schemas.openxmlformats.org/officeDocument/2006/math">
                    <m:r>
                      <a:rPr lang="en-US" b="0" i="1">
                        <a:latin typeface="Cambria Math" panose="02040503050406030204" pitchFamily="18" charset="0"/>
                      </a:rPr>
                      <m:t>𝑘</m:t>
                    </m:r>
                  </m:oMath>
                </a14:m>
                <a:r>
                  <a:rPr lang="en-US" b="0" dirty="0">
                    <a:latin typeface="+mn-lt"/>
                  </a:rPr>
                  <a:t> by the corresponding risk weight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𝑅𝑊</m:t>
                        </m:r>
                      </m:e>
                      <m:sub>
                        <m:r>
                          <a:rPr lang="en-US" b="0" i="1">
                            <a:latin typeface="Cambria Math" panose="02040503050406030204" pitchFamily="18" charset="0"/>
                          </a:rPr>
                          <m:t>𝑘</m:t>
                        </m:r>
                      </m:sub>
                    </m:sSub>
                  </m:oMath>
                </a14:m>
                <a:r>
                  <a:rPr lang="en-US" b="0" dirty="0">
                    <a:latin typeface="+mn-lt"/>
                  </a:rPr>
                  <a:t> specified in the section on Credit Qualifying Risk:</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𝑊𝑆</m:t>
                          </m:r>
                        </m:e>
                        <m:sub>
                          <m:r>
                            <a:rPr lang="en-US" b="0" i="1">
                              <a:latin typeface="Cambria Math" panose="02040503050406030204" pitchFamily="18" charset="0"/>
                            </a:rPr>
                            <m:t>𝑘</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𝑅𝑊</m:t>
                          </m:r>
                        </m:e>
                        <m:sub>
                          <m:r>
                            <a:rPr lang="en-US" b="0" i="1">
                              <a:latin typeface="Cambria Math" panose="02040503050406030204" pitchFamily="18" charset="0"/>
                            </a:rPr>
                            <m:t>𝑘</m:t>
                          </m:r>
                        </m:sub>
                      </m:sSub>
                      <m:sSub>
                        <m:sSubPr>
                          <m:ctrlPr>
                            <a:rPr lang="en-US" b="0"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𝑘</m:t>
                          </m:r>
                        </m:sub>
                      </m:sSub>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Aggregation of the Weighted Sensitivities</a:t>
                </a:r>
                <a:r>
                  <a:rPr lang="en-US" dirty="0"/>
                  <a:t>:</a:t>
                </a:r>
                <a:r>
                  <a:rPr lang="en-US" b="0" dirty="0">
                    <a:latin typeface="+mn-lt"/>
                  </a:rPr>
                  <a:t> Weighted sensitivities should then be aggregated to calculate the Base Correlation Margin as follows: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𝐵𝑎𝑠𝑒𝐶𝑜𝑟𝑟𝑒𝑙𝑎𝑡𝑖𝑜𝑛𝑀𝑎𝑟𝑔𝑖𝑛</m:t>
                      </m:r>
                      <m:r>
                        <a:rPr lang="en-US" b="0" i="1">
                          <a:latin typeface="Cambria Math" panose="02040503050406030204" pitchFamily="18" charset="0"/>
                        </a:rPr>
                        <m:t>=</m:t>
                      </m:r>
                      <m:rad>
                        <m:radPr>
                          <m:degHide m:val="on"/>
                          <m:ctrlPr>
                            <a:rPr lang="en-US" b="0" i="1">
                              <a:latin typeface="Cambria Math" panose="02040503050406030204" pitchFamily="18" charset="0"/>
                            </a:rPr>
                          </m:ctrlPr>
                        </m:radPr>
                        <m:deg/>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𝑘</m:t>
                              </m:r>
                            </m:sub>
                            <m:sup/>
                            <m:e>
                              <m:sSup>
                                <m:sSupPr>
                                  <m:ctrlPr>
                                    <a:rPr lang="en-US" b="0" i="1">
                                      <a:latin typeface="Cambria Math" panose="02040503050406030204" pitchFamily="18" charset="0"/>
                                    </a:rPr>
                                  </m:ctrlPr>
                                </m:sSupPr>
                                <m:e>
                                  <m:sSub>
                                    <m:sSubPr>
                                      <m:ctrlPr>
                                        <a:rPr lang="en-US" b="0" i="1">
                                          <a:latin typeface="Cambria Math" panose="02040503050406030204" pitchFamily="18" charset="0"/>
                                        </a:rPr>
                                      </m:ctrlPr>
                                    </m:sSubPr>
                                    <m:e>
                                      <m:r>
                                        <a:rPr lang="en-US" b="0" i="1">
                                          <a:latin typeface="Cambria Math" panose="02040503050406030204" pitchFamily="18" charset="0"/>
                                        </a:rPr>
                                        <m:t>𝑊𝑆</m:t>
                                      </m:r>
                                    </m:e>
                                    <m:sub>
                                      <m:r>
                                        <a:rPr lang="en-US" b="0" i="1">
                                          <a:latin typeface="Cambria Math" panose="02040503050406030204" pitchFamily="18" charset="0"/>
                                        </a:rPr>
                                        <m:t>𝑘</m:t>
                                      </m:r>
                                    </m:sub>
                                  </m:sSub>
                                </m:e>
                                <m:sup>
                                  <m:r>
                                    <a:rPr lang="en-US" b="0" i="1">
                                      <a:latin typeface="Cambria Math" panose="02040503050406030204" pitchFamily="18" charset="0"/>
                                    </a:rPr>
                                    <m:t>2</m:t>
                                  </m:r>
                                </m:sup>
                              </m:sSup>
                            </m:e>
                          </m:nary>
                          <m:r>
                            <a:rPr lang="en-US" b="0" i="1">
                              <a:latin typeface="Cambria Math" panose="02040503050406030204" pitchFamily="18" charset="0"/>
                            </a:rPr>
                            <m:t>+</m:t>
                          </m:r>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𝑘</m:t>
                              </m:r>
                            </m:sub>
                            <m:sup/>
                            <m:e>
                              <m:nary>
                                <m:naryPr>
                                  <m:chr m:val="∑"/>
                                  <m:limLoc m:val="undOvr"/>
                                  <m:supHide m:val="on"/>
                                  <m:ctrlPr>
                                    <a:rPr lang="en-US" b="0" i="1">
                                      <a:latin typeface="Cambria Math" panose="02040503050406030204" pitchFamily="18" charset="0"/>
                                    </a:rPr>
                                  </m:ctrlPr>
                                </m:naryPr>
                                <m:sub>
                                  <m:r>
                                    <a:rPr lang="en-US" b="0" i="1">
                                      <a:latin typeface="Cambria Math" panose="02040503050406030204" pitchFamily="18" charset="0"/>
                                    </a:rPr>
                                    <m:t>𝑙</m:t>
                                  </m:r>
                                  <m:r>
                                    <a:rPr lang="en-US" b="0" i="1">
                                      <a:latin typeface="Cambria Math" panose="02040503050406030204" pitchFamily="18" charset="0"/>
                                    </a:rPr>
                                    <m:t>≠</m:t>
                                  </m:r>
                                  <m:r>
                                    <a:rPr lang="en-US" b="0" i="1">
                                      <a:latin typeface="Cambria Math" panose="02040503050406030204" pitchFamily="18" charset="0"/>
                                    </a:rPr>
                                    <m:t>𝑘</m:t>
                                  </m:r>
                                </m:sub>
                                <m:sup/>
                                <m:e>
                                  <m:sSub>
                                    <m:sSubPr>
                                      <m:ctrlPr>
                                        <a:rPr lang="en-US" b="0" i="1">
                                          <a:latin typeface="Cambria Math" panose="02040503050406030204" pitchFamily="18" charset="0"/>
                                        </a:rPr>
                                      </m:ctrlPr>
                                    </m:sSubPr>
                                    <m:e>
                                      <m:r>
                                        <a:rPr lang="en-US" b="0" i="1">
                                          <a:latin typeface="Cambria Math" panose="02040503050406030204" pitchFamily="18" charset="0"/>
                                        </a:rPr>
                                        <m:t>𝜌</m:t>
                                      </m:r>
                                    </m:e>
                                    <m:sub>
                                      <m:r>
                                        <a:rPr lang="en-US" b="0" i="1">
                                          <a:latin typeface="Cambria Math" panose="02040503050406030204" pitchFamily="18" charset="0"/>
                                        </a:rPr>
                                        <m:t>𝑘𝑙</m:t>
                                      </m:r>
                                    </m:sub>
                                  </m:sSub>
                                  <m:sSub>
                                    <m:sSubPr>
                                      <m:ctrlPr>
                                        <a:rPr lang="en-US" b="0" i="1">
                                          <a:latin typeface="Cambria Math" panose="02040503050406030204" pitchFamily="18" charset="0"/>
                                        </a:rPr>
                                      </m:ctrlPr>
                                    </m:sSubPr>
                                    <m:e>
                                      <m:r>
                                        <a:rPr lang="en-US" b="0" i="1">
                                          <a:latin typeface="Cambria Math" panose="02040503050406030204" pitchFamily="18" charset="0"/>
                                        </a:rPr>
                                        <m:t>𝑊𝑆</m:t>
                                      </m:r>
                                    </m:e>
                                    <m:sub>
                                      <m:r>
                                        <a:rPr lang="en-US" b="0" i="1">
                                          <a:latin typeface="Cambria Math" panose="02040503050406030204" pitchFamily="18" charset="0"/>
                                        </a:rPr>
                                        <m:t>𝑘</m:t>
                                      </m:r>
                                    </m:sub>
                                  </m:sSub>
                                  <m:sSub>
                                    <m:sSubPr>
                                      <m:ctrlPr>
                                        <a:rPr lang="en-US" b="0" i="1">
                                          <a:latin typeface="Cambria Math" panose="02040503050406030204" pitchFamily="18" charset="0"/>
                                        </a:rPr>
                                      </m:ctrlPr>
                                    </m:sSubPr>
                                    <m:e>
                                      <m:r>
                                        <a:rPr lang="en-US" b="0" i="1">
                                          <a:latin typeface="Cambria Math" panose="02040503050406030204" pitchFamily="18" charset="0"/>
                                        </a:rPr>
                                        <m:t>𝑊𝑆</m:t>
                                      </m:r>
                                    </m:e>
                                    <m:sub>
                                      <m:r>
                                        <a:rPr lang="en-US" b="0" i="1">
                                          <a:latin typeface="Cambria Math" panose="02040503050406030204" pitchFamily="18" charset="0"/>
                                        </a:rPr>
                                        <m:t>𝑙</m:t>
                                      </m:r>
                                    </m:sub>
                                  </m:sSub>
                                </m:e>
                              </m:nary>
                            </m:e>
                          </m:nary>
                        </m:e>
                      </m:rad>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The correlation parameters are set out in the section on Credit Qualifying Risk Weights and Correlations.</a:t>
                </a:r>
              </a:p>
              <a:p>
                <a:pPr lvl="0">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143000"/>
                <a:ext cx="8686800" cy="5486400"/>
              </a:xfrm>
              <a:blipFill rotWithShape="1">
                <a:blip r:embed="rId2"/>
                <a:stretch>
                  <a:fillRect l="-1123"/>
                </a:stretch>
              </a:blipFill>
            </p:spPr>
            <p:txBody>
              <a:bodyPr/>
              <a:lstStyle/>
              <a:p>
                <a:r>
                  <a:rPr lang="en-US">
                    <a:noFill/>
                  </a:rPr>
                  <a:t> </a:t>
                </a:r>
              </a:p>
            </p:txBody>
          </p:sp>
        </mc:Fallback>
      </mc:AlternateContent>
    </p:spTree>
    <p:extLst>
      <p:ext uri="{BB962C8B-B14F-4D97-AF65-F5344CB8AC3E}">
        <p14:creationId xmlns:p14="http://schemas.microsoft.com/office/powerpoint/2010/main" val="3589380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86800" cy="5486400"/>
          </a:xfrm>
        </p:spPr>
        <p:txBody>
          <a:bodyPr/>
          <a:lstStyle/>
          <a:p>
            <a:pPr algn="ctr">
              <a:lnSpc>
                <a:spcPct val="150000"/>
              </a:lnSpc>
            </a:pPr>
            <a:r>
              <a:rPr lang="en-US" sz="1600" dirty="0"/>
              <a:t>References</a:t>
            </a:r>
          </a:p>
          <a:p>
            <a:pPr lvl="0">
              <a:lnSpc>
                <a:spcPct val="150000"/>
              </a:lnSpc>
            </a:pPr>
            <a:endParaRPr lang="en-US" dirty="0"/>
          </a:p>
          <a:p>
            <a:pPr marL="285750" lvl="0" indent="-285750">
              <a:lnSpc>
                <a:spcPct val="150000"/>
              </a:lnSpc>
              <a:buFont typeface="Wingdings" panose="05000000000000000000" pitchFamily="2" charset="2"/>
              <a:buChar char="v"/>
            </a:pPr>
            <a:r>
              <a:rPr lang="en-US" dirty="0"/>
              <a:t>International Swaps and Derivatives Association </a:t>
            </a:r>
            <a:r>
              <a:rPr lang="en-US"/>
              <a:t>(2017): </a:t>
            </a:r>
            <a:r>
              <a:rPr lang="en-US" u="sng" dirty="0">
                <a:hlinkClick r:id="rId2"/>
              </a:rPr>
              <a:t>ISDA SIMM Methodology</a:t>
            </a:r>
            <a:endParaRPr lang="en-US" b="0" dirty="0">
              <a:latin typeface="+mn-lt"/>
            </a:endParaRPr>
          </a:p>
          <a:p>
            <a:pPr lvl="0">
              <a:lnSpc>
                <a:spcPct val="150000"/>
              </a:lnSpc>
            </a:pPr>
            <a:endParaRPr lang="en-US" b="0" dirty="0">
              <a:latin typeface="+mn-lt"/>
            </a:endParaRPr>
          </a:p>
        </p:txBody>
      </p:sp>
    </p:spTree>
    <p:extLst>
      <p:ext uri="{BB962C8B-B14F-4D97-AF65-F5344CB8AC3E}">
        <p14:creationId xmlns:p14="http://schemas.microsoft.com/office/powerpoint/2010/main" val="351356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ISDA SIMM Methodology Version 2.0</a:t>
            </a:r>
          </a:p>
        </p:txBody>
      </p:sp>
      <p:sp>
        <p:nvSpPr>
          <p:cNvPr id="10" name="Text Placeholder 9"/>
          <p:cNvSpPr>
            <a:spLocks noGrp="1"/>
          </p:cNvSpPr>
          <p:nvPr>
            <p:ph type="body" sz="quarter" idx="15"/>
          </p:nvPr>
        </p:nvSpPr>
        <p:spPr>
          <a:xfrm>
            <a:off x="304800" y="1143000"/>
            <a:ext cx="8610600" cy="5562600"/>
          </a:xfrm>
        </p:spPr>
        <p:txBody>
          <a:bodyPr/>
          <a:lstStyle/>
          <a:p>
            <a:pPr algn="ctr">
              <a:lnSpc>
                <a:spcPct val="150000"/>
              </a:lnSpc>
            </a:pPr>
            <a:r>
              <a:rPr lang="en-US" sz="1600" dirty="0"/>
              <a:t>Interest Rate Risk Definitions - 7</a:t>
            </a:r>
          </a:p>
          <a:p>
            <a:pPr lvl="0">
              <a:lnSpc>
                <a:spcPct val="150000"/>
              </a:lnSpc>
            </a:pPr>
            <a:endParaRPr lang="en-US" b="0" dirty="0"/>
          </a:p>
          <a:p>
            <a:pPr marL="285750" lvl="0" indent="-285750">
              <a:lnSpc>
                <a:spcPct val="150000"/>
              </a:lnSpc>
              <a:buFont typeface="Wingdings" panose="05000000000000000000" pitchFamily="2" charset="2"/>
              <a:buChar char="v"/>
            </a:pPr>
            <a:r>
              <a:rPr lang="en-US" u="sng" dirty="0"/>
              <a:t>FX Spot and Volatility Risks</a:t>
            </a:r>
            <a:r>
              <a:rPr lang="en-US" dirty="0"/>
              <a:t>:</a:t>
            </a:r>
            <a:r>
              <a:rPr lang="en-US" b="0" dirty="0"/>
              <a:t> The </a:t>
            </a:r>
            <a:r>
              <a:rPr lang="en-US" b="0" i="1" dirty="0"/>
              <a:t>FX risk factors</a:t>
            </a:r>
            <a:r>
              <a:rPr lang="en-US" b="0" dirty="0"/>
              <a:t> are all exchange rates between the calculation currency and any currency, or currency of any FX cross rate, on which the value of the instrument may depend.</a:t>
            </a:r>
          </a:p>
          <a:p>
            <a:pPr marL="530225" lvl="1" indent="-285750">
              <a:lnSpc>
                <a:spcPct val="150000"/>
              </a:lnSpc>
              <a:buFont typeface="Wingdings" panose="05000000000000000000" pitchFamily="2" charset="2"/>
              <a:buChar char="q"/>
            </a:pPr>
            <a:r>
              <a:rPr lang="en-US" b="0" dirty="0"/>
              <a:t>This excludes the calculation currency itself.</a:t>
            </a:r>
          </a:p>
          <a:p>
            <a:pPr marL="530225" lvl="1" indent="-285750">
              <a:lnSpc>
                <a:spcPct val="150000"/>
              </a:lnSpc>
              <a:buFont typeface="Wingdings" panose="05000000000000000000" pitchFamily="2" charset="2"/>
              <a:buChar char="q"/>
            </a:pPr>
            <a:r>
              <a:rPr lang="en-US" b="0" dirty="0"/>
              <a:t>The FX vega risk are all the currency pairs to which an instrument has FX volatility risk.</a:t>
            </a:r>
          </a:p>
        </p:txBody>
      </p:sp>
    </p:spTree>
    <p:extLst>
      <p:ext uri="{BB962C8B-B14F-4D97-AF65-F5344CB8AC3E}">
        <p14:creationId xmlns:p14="http://schemas.microsoft.com/office/powerpoint/2010/main" val="2544919266"/>
      </p:ext>
    </p:extLst>
  </p:cSld>
  <p:clrMapOvr>
    <a:masterClrMapping/>
  </p:clrMapOvr>
</p:sld>
</file>

<file path=ppt/theme/theme1.xml><?xml version="1.0" encoding="utf-8"?>
<a:theme xmlns:a="http://schemas.openxmlformats.org/drawingml/2006/main" name="Default Theme">
  <a:themeElements>
    <a:clrScheme name="Main Nomura Global Color">
      <a:dk1>
        <a:srgbClr val="000000"/>
      </a:dk1>
      <a:lt1>
        <a:srgbClr val="FFFFFF"/>
      </a:lt1>
      <a:dk2>
        <a:srgbClr val="000000"/>
      </a:dk2>
      <a:lt2>
        <a:srgbClr val="FFFFFF"/>
      </a:lt2>
      <a:accent1>
        <a:srgbClr val="CB2420"/>
      </a:accent1>
      <a:accent2>
        <a:srgbClr val="737374"/>
      </a:accent2>
      <a:accent3>
        <a:srgbClr val="80A9AE"/>
      </a:accent3>
      <a:accent4>
        <a:srgbClr val="00305C"/>
      </a:accent4>
      <a:accent5>
        <a:srgbClr val="80003F"/>
      </a:accent5>
      <a:accent6>
        <a:srgbClr val="CC8D19"/>
      </a:accent6>
      <a:hlink>
        <a:srgbClr val="B1B1B0"/>
      </a:hlink>
      <a:folHlink>
        <a:srgbClr val="B1B1B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623</TotalTime>
  <Words>9981</Words>
  <Application>Microsoft Office PowerPoint</Application>
  <PresentationFormat>Letter Paper (8.5x11 in)</PresentationFormat>
  <Paragraphs>2104</Paragraphs>
  <Slides>88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MS PGothic</vt:lpstr>
      <vt:lpstr>MS PGothic</vt:lpstr>
      <vt:lpstr>Arial</vt:lpstr>
      <vt:lpstr>Arial Unicode MS</vt:lpstr>
      <vt:lpstr>Cambria Math</vt:lpstr>
      <vt:lpstr>Symbol</vt:lpstr>
      <vt:lpstr>Times New Roman</vt:lpstr>
      <vt:lpstr>Wingdings</vt:lpstr>
      <vt:lpstr>Default Theme</vt:lpstr>
      <vt:lpstr>Exposure Analytics</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lpstr>ISDA SIMM Methodology Version 2.0</vt:lpstr>
    </vt:vector>
  </TitlesOfParts>
  <Company>Nomura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Analytics</dc:title>
  <dc:creator>Krishnamurthy, Lakshmi (IT/US)</dc:creator>
  <cp:lastModifiedBy>DROP</cp:lastModifiedBy>
  <cp:revision>77</cp:revision>
  <dcterms:created xsi:type="dcterms:W3CDTF">2018-07-20T16:48:45Z</dcterms:created>
  <dcterms:modified xsi:type="dcterms:W3CDTF">2018-11-08T02:21:56Z</dcterms:modified>
</cp:coreProperties>
</file>