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6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Nomura Standard Cover">
    <p:spTree>
      <p:nvGrpSpPr>
        <p:cNvPr id="1" name=""/>
        <p:cNvGrpSpPr/>
        <p:nvPr/>
      </p:nvGrpSpPr>
      <p:grpSpPr>
        <a:xfrm>
          <a:off x="0" y="0"/>
          <a:ext cx="0" cy="0"/>
          <a:chOff x="0" y="0"/>
          <a:chExt cx="0" cy="0"/>
        </a:xfrm>
      </p:grpSpPr>
      <p:sp>
        <p:nvSpPr>
          <p:cNvPr id="3098" name="Freeform 26"/>
          <p:cNvSpPr>
            <a:spLocks noChangeAspect="1"/>
          </p:cNvSpPr>
          <p:nvPr/>
        </p:nvSpPr>
        <p:spPr bwMode="auto">
          <a:xfrm>
            <a:off x="3997025" y="0"/>
            <a:ext cx="5160212" cy="2516400"/>
          </a:xfrm>
          <a:custGeom>
            <a:avLst/>
            <a:gdLst/>
            <a:ahLst/>
            <a:cxnLst>
              <a:cxn ang="0">
                <a:pos x="0" y="520"/>
              </a:cxn>
              <a:cxn ang="0">
                <a:pos x="506" y="1659"/>
              </a:cxn>
              <a:cxn ang="0">
                <a:pos x="3402" y="1659"/>
              </a:cxn>
              <a:cxn ang="0">
                <a:pos x="3402" y="0"/>
              </a:cxn>
              <a:cxn ang="0">
                <a:pos x="224" y="0"/>
              </a:cxn>
              <a:cxn ang="0">
                <a:pos x="0" y="520"/>
              </a:cxn>
              <a:cxn ang="0">
                <a:pos x="0" y="520"/>
              </a:cxn>
            </a:cxnLst>
            <a:rect l="0" t="0" r="r" b="b"/>
            <a:pathLst>
              <a:path w="3402" h="1659">
                <a:moveTo>
                  <a:pt x="0" y="520"/>
                </a:moveTo>
                <a:lnTo>
                  <a:pt x="506" y="1659"/>
                </a:lnTo>
                <a:lnTo>
                  <a:pt x="3402" y="1659"/>
                </a:lnTo>
                <a:lnTo>
                  <a:pt x="3402" y="0"/>
                </a:lnTo>
                <a:lnTo>
                  <a:pt x="224" y="0"/>
                </a:lnTo>
                <a:lnTo>
                  <a:pt x="0" y="520"/>
                </a:lnTo>
                <a:lnTo>
                  <a:pt x="0" y="520"/>
                </a:lnTo>
                <a:close/>
              </a:path>
            </a:pathLst>
          </a:custGeom>
          <a:solidFill>
            <a:srgbClr val="CA2627"/>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Text Placeholder 17"/>
          <p:cNvSpPr>
            <a:spLocks noGrp="1"/>
          </p:cNvSpPr>
          <p:nvPr>
            <p:ph type="body" sz="quarter" idx="10" hasCustomPrompt="1"/>
          </p:nvPr>
        </p:nvSpPr>
        <p:spPr>
          <a:xfrm>
            <a:off x="252046" y="3888000"/>
            <a:ext cx="6646154" cy="507600"/>
          </a:xfrm>
          <a:prstGeom prst="rect">
            <a:avLst/>
          </a:prstGeom>
        </p:spPr>
        <p:txBody>
          <a:bodyPr lIns="0" tIns="72000" rIns="0" bIns="0" anchor="t" anchorCtr="0"/>
          <a:lstStyle>
            <a:lvl1pPr>
              <a:lnSpc>
                <a:spcPct val="120000"/>
              </a:lnSpc>
              <a:spcBef>
                <a:spcPts val="0"/>
              </a:spcBef>
              <a:spcAft>
                <a:spcPts val="0"/>
              </a:spcAft>
              <a:defRPr sz="1800" b="1" baseline="0">
                <a:ea typeface="MS PGothic" pitchFamily="34" charset="-128"/>
              </a:defRPr>
            </a:lvl1pPr>
          </a:lstStyle>
          <a:p>
            <a:pPr lvl="0"/>
            <a:r>
              <a:rPr lang="en-US" dirty="0"/>
              <a:t>Enter your subtitle here</a:t>
            </a:r>
            <a:endParaRPr lang="en-GB" dirty="0"/>
          </a:p>
        </p:txBody>
      </p:sp>
      <p:sp>
        <p:nvSpPr>
          <p:cNvPr id="9" name="Text Placeholder 17"/>
          <p:cNvSpPr>
            <a:spLocks noGrp="1"/>
          </p:cNvSpPr>
          <p:nvPr>
            <p:ph type="body" sz="quarter" idx="13" hasCustomPrompt="1"/>
          </p:nvPr>
        </p:nvSpPr>
        <p:spPr>
          <a:xfrm>
            <a:off x="251520" y="6453337"/>
            <a:ext cx="3655791" cy="239907"/>
          </a:xfrm>
          <a:prstGeom prst="rect">
            <a:avLst/>
          </a:prstGeom>
        </p:spPr>
        <p:txBody>
          <a:bodyPr lIns="0" tIns="0" rIns="0" bIns="0" anchor="t" anchorCtr="0"/>
          <a:lstStyle>
            <a:lvl1pPr algn="l">
              <a:lnSpc>
                <a:spcPct val="120000"/>
              </a:lnSpc>
              <a:spcBef>
                <a:spcPts val="0"/>
              </a:spcBef>
              <a:spcAft>
                <a:spcPts val="0"/>
              </a:spcAft>
              <a:defRPr sz="1400" b="0" baseline="0">
                <a:ea typeface="MS PGothic" pitchFamily="34" charset="-128"/>
              </a:defRPr>
            </a:lvl1pPr>
          </a:lstStyle>
          <a:p>
            <a:pPr lvl="0"/>
            <a:r>
              <a:rPr lang="en-US" dirty="0"/>
              <a:t>Enter date here</a:t>
            </a:r>
            <a:endParaRPr lang="en-GB" dirty="0"/>
          </a:p>
        </p:txBody>
      </p:sp>
      <p:sp>
        <p:nvSpPr>
          <p:cNvPr id="19" name="Text Placeholder 18"/>
          <p:cNvSpPr>
            <a:spLocks noGrp="1"/>
          </p:cNvSpPr>
          <p:nvPr>
            <p:ph type="body" sz="quarter" idx="14" hasCustomPrompt="1"/>
          </p:nvPr>
        </p:nvSpPr>
        <p:spPr>
          <a:xfrm>
            <a:off x="6540930" y="4869161"/>
            <a:ext cx="2259943" cy="1223417"/>
          </a:xfrm>
          <a:prstGeom prst="rect">
            <a:avLst/>
          </a:prstGeom>
        </p:spPr>
        <p:txBody>
          <a:bodyPr anchor="ctr" anchorCtr="0"/>
          <a:lstStyle>
            <a:lvl1pPr algn="r">
              <a:defRPr baseline="0"/>
            </a:lvl1pPr>
          </a:lstStyle>
          <a:p>
            <a:pPr lvl="0"/>
            <a:r>
              <a:rPr lang="en-GB" dirty="0"/>
              <a:t>Client logo here</a:t>
            </a:r>
          </a:p>
        </p:txBody>
      </p:sp>
      <p:sp>
        <p:nvSpPr>
          <p:cNvPr id="26" name="Text Box 11"/>
          <p:cNvSpPr txBox="1">
            <a:spLocks noChangeArrowheads="1"/>
          </p:cNvSpPr>
          <p:nvPr/>
        </p:nvSpPr>
        <p:spPr bwMode="ltGray">
          <a:xfrm>
            <a:off x="6563082" y="6314838"/>
            <a:ext cx="2237792"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STRICTLY PRIVATE AND CONFIDENTIAL</a:t>
            </a:r>
          </a:p>
        </p:txBody>
      </p:sp>
      <p:sp>
        <p:nvSpPr>
          <p:cNvPr id="16" name="Title 15"/>
          <p:cNvSpPr>
            <a:spLocks noGrp="1"/>
          </p:cNvSpPr>
          <p:nvPr>
            <p:ph type="title" hasCustomPrompt="1"/>
          </p:nvPr>
        </p:nvSpPr>
        <p:spPr>
          <a:xfrm>
            <a:off x="252046" y="2880000"/>
            <a:ext cx="6646154" cy="858952"/>
          </a:xfrm>
          <a:prstGeom prst="rect">
            <a:avLst/>
          </a:prstGeom>
        </p:spPr>
        <p:txBody>
          <a:bodyPr lIns="0" tIns="0" rIns="0" bIns="0" anchor="b" anchorCtr="0"/>
          <a:lstStyle>
            <a:lvl1pPr>
              <a:lnSpc>
                <a:spcPct val="120000"/>
              </a:lnSpc>
              <a:defRPr sz="2400" baseline="0">
                <a:ea typeface="MS PGothic" pitchFamily="34" charset="-128"/>
              </a:defRPr>
            </a:lvl1pPr>
          </a:lstStyle>
          <a:p>
            <a:r>
              <a:rPr lang="en-US" dirty="0"/>
              <a:t>Enter your title here</a:t>
            </a:r>
            <a:endParaRPr lang="en-GB" dirty="0"/>
          </a:p>
        </p:txBody>
      </p:sp>
      <p:sp>
        <p:nvSpPr>
          <p:cNvPr id="32" name="Text Placeholder 31"/>
          <p:cNvSpPr>
            <a:spLocks noGrp="1"/>
          </p:cNvSpPr>
          <p:nvPr>
            <p:ph type="body" sz="quarter" idx="16" hasCustomPrompt="1"/>
          </p:nvPr>
        </p:nvSpPr>
        <p:spPr>
          <a:xfrm>
            <a:off x="251520" y="4869160"/>
            <a:ext cx="3655791" cy="792088"/>
          </a:xfrm>
          <a:prstGeom prst="rect">
            <a:avLst/>
          </a:prstGeom>
        </p:spPr>
        <p:txBody>
          <a:bodyPr lIns="0" tIns="0" rIns="0" bIns="0"/>
          <a:lstStyle>
            <a:lvl1pPr>
              <a:lnSpc>
                <a:spcPct val="120000"/>
              </a:lnSpc>
              <a:spcBef>
                <a:spcPts val="0"/>
              </a:spcBef>
              <a:spcAft>
                <a:spcPts val="0"/>
              </a:spcAft>
              <a:defRPr sz="1400" baseline="0">
                <a:ea typeface="MS PGothic" pitchFamily="34" charset="-128"/>
              </a:defRPr>
            </a:lvl1pPr>
            <a:lvl2pPr>
              <a:defRPr sz="1400"/>
            </a:lvl2pPr>
            <a:lvl3pPr>
              <a:defRPr sz="1400"/>
            </a:lvl3pPr>
            <a:lvl4pPr>
              <a:defRPr sz="1400"/>
            </a:lvl4pPr>
            <a:lvl5pPr>
              <a:defRPr sz="1400"/>
            </a:lvl5pPr>
          </a:lstStyle>
          <a:p>
            <a:pPr lvl="0"/>
            <a:r>
              <a:rPr lang="en-US" dirty="0"/>
              <a:t>Business Division</a:t>
            </a:r>
            <a:br>
              <a:rPr lang="en-US" dirty="0"/>
            </a:br>
            <a:r>
              <a:rPr lang="en-US" dirty="0"/>
              <a:t>Business Subdivision</a:t>
            </a:r>
            <a:br>
              <a:rPr lang="en-US" dirty="0"/>
            </a:br>
            <a:r>
              <a:rPr lang="en-US" dirty="0"/>
              <a:t>Region Label</a:t>
            </a:r>
            <a:endParaRPr lang="en-GB" dirty="0"/>
          </a:p>
        </p:txBody>
      </p:sp>
      <p:sp>
        <p:nvSpPr>
          <p:cNvPr id="17" name="Text Placeholder 31"/>
          <p:cNvSpPr>
            <a:spLocks noGrp="1"/>
          </p:cNvSpPr>
          <p:nvPr>
            <p:ph type="body" sz="quarter" idx="17" hasCustomPrompt="1"/>
          </p:nvPr>
        </p:nvSpPr>
        <p:spPr>
          <a:xfrm>
            <a:off x="251520" y="5821288"/>
            <a:ext cx="3655791" cy="472008"/>
          </a:xfrm>
          <a:prstGeom prst="rect">
            <a:avLst/>
          </a:prstGeom>
        </p:spPr>
        <p:txBody>
          <a:bodyPr lIns="0" tIns="0" rIns="0" bIns="0"/>
          <a:lstStyle>
            <a:lvl1pPr>
              <a:lnSpc>
                <a:spcPct val="120000"/>
              </a:lnSpc>
              <a:spcBef>
                <a:spcPts val="0"/>
              </a:spcBef>
              <a:spcAft>
                <a:spcPts val="0"/>
              </a:spcAft>
              <a:defRPr sz="1400" baseline="0">
                <a:ea typeface="MS PGothic" pitchFamily="34" charset="-128"/>
              </a:defRPr>
            </a:lvl1pPr>
            <a:lvl2pPr>
              <a:defRPr sz="1400"/>
            </a:lvl2pPr>
            <a:lvl3pPr>
              <a:defRPr sz="1400"/>
            </a:lvl3pPr>
            <a:lvl4pPr>
              <a:defRPr sz="1400"/>
            </a:lvl4pPr>
            <a:lvl5pPr>
              <a:defRPr sz="1400"/>
            </a:lvl5pPr>
          </a:lstStyle>
          <a:p>
            <a:pPr lvl="0"/>
            <a:r>
              <a:rPr lang="en-US" dirty="0"/>
              <a:t>Author / Presenter name</a:t>
            </a:r>
            <a:br>
              <a:rPr lang="en-US" dirty="0"/>
            </a:br>
            <a:r>
              <a:rPr lang="en-US" dirty="0"/>
              <a:t>Author / Presenter name</a:t>
            </a:r>
            <a:endParaRPr lang="en-GB" dirty="0"/>
          </a:p>
        </p:txBody>
      </p:sp>
      <p:sp>
        <p:nvSpPr>
          <p:cNvPr id="15" name="Text Box 11"/>
          <p:cNvSpPr txBox="1">
            <a:spLocks noChangeArrowheads="1"/>
          </p:cNvSpPr>
          <p:nvPr/>
        </p:nvSpPr>
        <p:spPr bwMode="ltGray">
          <a:xfrm>
            <a:off x="8273486" y="6577300"/>
            <a:ext cx="527388"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 Nomura</a:t>
            </a:r>
          </a:p>
        </p:txBody>
      </p:sp>
      <p:pic>
        <p:nvPicPr>
          <p:cNvPr id="47" name="Picture 3" descr="O:\Logo_Library\N\NOMURA\A4\NOMURA_A4_CMYK_WHITE.emf"/>
          <p:cNvPicPr>
            <a:picLocks noChangeAspect="1" noChangeArrowheads="1"/>
          </p:cNvPicPr>
          <p:nvPr/>
        </p:nvPicPr>
        <p:blipFill>
          <a:blip r:embed="rId2" cstate="print"/>
          <a:srcRect/>
          <a:stretch>
            <a:fillRect/>
          </a:stretch>
        </p:blipFill>
        <p:spPr bwMode="auto">
          <a:xfrm>
            <a:off x="7599752" y="310690"/>
            <a:ext cx="1260140" cy="216024"/>
          </a:xfrm>
          <a:prstGeom prst="rect">
            <a:avLst/>
          </a:prstGeom>
          <a:noFill/>
        </p:spPr>
      </p:pic>
      <p:sp>
        <p:nvSpPr>
          <p:cNvPr id="48" name="TextBox 47"/>
          <p:cNvSpPr txBox="1"/>
          <p:nvPr/>
        </p:nvSpPr>
        <p:spPr bwMode="white">
          <a:xfrm>
            <a:off x="7020524" y="558527"/>
            <a:ext cx="1809115" cy="138499"/>
          </a:xfrm>
          <a:prstGeom prst="rect">
            <a:avLst/>
          </a:prstGeom>
          <a:noFill/>
        </p:spPr>
        <p:txBody>
          <a:bodyPr wrap="square" lIns="0" tIns="0" rIns="0" bIns="0" rtlCol="0">
            <a:spAutoFit/>
          </a:bodyPr>
          <a:lstStyle/>
          <a:p>
            <a:pPr algn="r"/>
            <a:r>
              <a:rPr lang="en-GB" sz="900" i="1" dirty="0">
                <a:solidFill>
                  <a:schemeClr val="bg1"/>
                </a:solidFill>
              </a:rPr>
              <a:t>Connecting</a:t>
            </a:r>
            <a:r>
              <a:rPr lang="en-GB" sz="900" i="1" baseline="0" dirty="0">
                <a:solidFill>
                  <a:schemeClr val="bg1"/>
                </a:solidFill>
              </a:rPr>
              <a:t> Markets East &amp; West</a:t>
            </a:r>
            <a:endParaRPr lang="en-GB" sz="900" i="1" dirty="0">
              <a:solidFill>
                <a:schemeClr val="bg1"/>
              </a:solidFill>
            </a:endParaRPr>
          </a:p>
        </p:txBody>
      </p:sp>
      <p:sp>
        <p:nvSpPr>
          <p:cNvPr id="78" name="Freeform 19"/>
          <p:cNvSpPr>
            <a:spLocks/>
          </p:cNvSpPr>
          <p:nvPr/>
        </p:nvSpPr>
        <p:spPr bwMode="auto">
          <a:xfrm>
            <a:off x="294975" y="-7625"/>
            <a:ext cx="2370138" cy="2509838"/>
          </a:xfrm>
          <a:custGeom>
            <a:avLst/>
            <a:gdLst/>
            <a:ahLst/>
            <a:cxnLst>
              <a:cxn ang="0">
                <a:pos x="1493" y="0"/>
              </a:cxn>
              <a:cxn ang="0">
                <a:pos x="663" y="0"/>
              </a:cxn>
              <a:cxn ang="0">
                <a:pos x="0" y="1581"/>
              </a:cxn>
              <a:cxn ang="0">
                <a:pos x="832" y="1581"/>
              </a:cxn>
              <a:cxn ang="0">
                <a:pos x="1493" y="0"/>
              </a:cxn>
            </a:cxnLst>
            <a:rect l="0" t="0" r="r" b="b"/>
            <a:pathLst>
              <a:path w="1493" h="1581">
                <a:moveTo>
                  <a:pt x="1493" y="0"/>
                </a:moveTo>
                <a:lnTo>
                  <a:pt x="663" y="0"/>
                </a:lnTo>
                <a:lnTo>
                  <a:pt x="0" y="1581"/>
                </a:lnTo>
                <a:lnTo>
                  <a:pt x="832" y="1581"/>
                </a:lnTo>
                <a:lnTo>
                  <a:pt x="149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0" name="Freeform 25"/>
          <p:cNvSpPr>
            <a:spLocks/>
          </p:cNvSpPr>
          <p:nvPr/>
        </p:nvSpPr>
        <p:spPr bwMode="auto">
          <a:xfrm>
            <a:off x="3481088" y="1175063"/>
            <a:ext cx="963613" cy="1343025"/>
          </a:xfrm>
          <a:custGeom>
            <a:avLst/>
            <a:gdLst/>
            <a:ahLst/>
            <a:cxnLst>
              <a:cxn ang="0">
                <a:pos x="135" y="846"/>
              </a:cxn>
              <a:cxn ang="0">
                <a:pos x="607" y="846"/>
              </a:cxn>
              <a:cxn ang="0">
                <a:pos x="230" y="0"/>
              </a:cxn>
              <a:cxn ang="0">
                <a:pos x="0" y="532"/>
              </a:cxn>
              <a:cxn ang="0">
                <a:pos x="135" y="846"/>
              </a:cxn>
            </a:cxnLst>
            <a:rect l="0" t="0" r="r" b="b"/>
            <a:pathLst>
              <a:path w="607" h="846">
                <a:moveTo>
                  <a:pt x="135" y="846"/>
                </a:moveTo>
                <a:lnTo>
                  <a:pt x="607" y="846"/>
                </a:lnTo>
                <a:lnTo>
                  <a:pt x="230" y="0"/>
                </a:lnTo>
                <a:lnTo>
                  <a:pt x="0" y="532"/>
                </a:lnTo>
                <a:lnTo>
                  <a:pt x="135" y="846"/>
                </a:lnTo>
                <a:close/>
              </a:path>
            </a:pathLst>
          </a:custGeom>
          <a:solidFill>
            <a:srgbClr val="CA242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1" name="Freeform 80"/>
          <p:cNvSpPr>
            <a:spLocks/>
          </p:cNvSpPr>
          <p:nvPr/>
        </p:nvSpPr>
        <p:spPr bwMode="auto">
          <a:xfrm>
            <a:off x="2261888" y="832163"/>
            <a:ext cx="1241425" cy="1685925"/>
          </a:xfrm>
          <a:custGeom>
            <a:avLst/>
            <a:gdLst/>
            <a:ahLst/>
            <a:cxnLst>
              <a:cxn ang="0">
                <a:pos x="0" y="1062"/>
              </a:cxn>
              <a:cxn ang="0">
                <a:pos x="647" y="1062"/>
              </a:cxn>
              <a:cxn ang="0">
                <a:pos x="782" y="748"/>
              </a:cxn>
              <a:cxn ang="0">
                <a:pos x="459" y="0"/>
              </a:cxn>
              <a:cxn ang="0">
                <a:pos x="0" y="1062"/>
              </a:cxn>
            </a:cxnLst>
            <a:rect l="0" t="0" r="r" b="b"/>
            <a:pathLst>
              <a:path w="782" h="1062">
                <a:moveTo>
                  <a:pt x="0" y="1062"/>
                </a:moveTo>
                <a:lnTo>
                  <a:pt x="647" y="1062"/>
                </a:lnTo>
                <a:lnTo>
                  <a:pt x="782" y="748"/>
                </a:lnTo>
                <a:lnTo>
                  <a:pt x="459" y="0"/>
                </a:lnTo>
                <a:lnTo>
                  <a:pt x="0" y="1062"/>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2" name="Freeform 81"/>
          <p:cNvSpPr>
            <a:spLocks/>
          </p:cNvSpPr>
          <p:nvPr/>
        </p:nvSpPr>
        <p:spPr bwMode="auto">
          <a:xfrm>
            <a:off x="3330275" y="1900"/>
            <a:ext cx="685800" cy="1173163"/>
          </a:xfrm>
          <a:custGeom>
            <a:avLst/>
            <a:gdLst/>
            <a:ahLst/>
            <a:cxnLst>
              <a:cxn ang="0">
                <a:pos x="0" y="0"/>
              </a:cxn>
              <a:cxn ang="0">
                <a:pos x="0" y="0"/>
              </a:cxn>
              <a:cxn ang="0">
                <a:pos x="327" y="739"/>
              </a:cxn>
              <a:cxn ang="0">
                <a:pos x="432" y="496"/>
              </a:cxn>
              <a:cxn ang="0">
                <a:pos x="210" y="0"/>
              </a:cxn>
              <a:cxn ang="0">
                <a:pos x="0" y="0"/>
              </a:cxn>
            </a:cxnLst>
            <a:rect l="0" t="0" r="r" b="b"/>
            <a:pathLst>
              <a:path w="432" h="739">
                <a:moveTo>
                  <a:pt x="0" y="0"/>
                </a:moveTo>
                <a:lnTo>
                  <a:pt x="0" y="0"/>
                </a:lnTo>
                <a:lnTo>
                  <a:pt x="327" y="739"/>
                </a:lnTo>
                <a:lnTo>
                  <a:pt x="432" y="496"/>
                </a:lnTo>
                <a:lnTo>
                  <a:pt x="210" y="0"/>
                </a:lnTo>
                <a:lnTo>
                  <a:pt x="0"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3" name="Freeform 82"/>
          <p:cNvSpPr>
            <a:spLocks/>
          </p:cNvSpPr>
          <p:nvPr/>
        </p:nvSpPr>
        <p:spPr bwMode="auto">
          <a:xfrm>
            <a:off x="3654125" y="1900"/>
            <a:ext cx="692150" cy="787400"/>
          </a:xfrm>
          <a:custGeom>
            <a:avLst/>
            <a:gdLst/>
            <a:ahLst/>
            <a:cxnLst>
              <a:cxn ang="0">
                <a:pos x="0" y="0"/>
              </a:cxn>
              <a:cxn ang="0">
                <a:pos x="222" y="496"/>
              </a:cxn>
              <a:cxn ang="0">
                <a:pos x="436" y="0"/>
              </a:cxn>
              <a:cxn ang="0">
                <a:pos x="0" y="0"/>
              </a:cxn>
            </a:cxnLst>
            <a:rect l="0" t="0" r="r" b="b"/>
            <a:pathLst>
              <a:path w="436" h="496">
                <a:moveTo>
                  <a:pt x="0" y="0"/>
                </a:moveTo>
                <a:lnTo>
                  <a:pt x="222" y="496"/>
                </a:lnTo>
                <a:lnTo>
                  <a:pt x="436" y="0"/>
                </a:lnTo>
                <a:lnTo>
                  <a:pt x="0" y="0"/>
                </a:lnTo>
                <a:close/>
              </a:path>
            </a:pathLst>
          </a:custGeom>
          <a:solidFill>
            <a:srgbClr val="A618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4" name="Freeform 83"/>
          <p:cNvSpPr>
            <a:spLocks/>
          </p:cNvSpPr>
          <p:nvPr/>
        </p:nvSpPr>
        <p:spPr bwMode="auto">
          <a:xfrm>
            <a:off x="2981025" y="1900"/>
            <a:ext cx="877888" cy="2017713"/>
          </a:xfrm>
          <a:custGeom>
            <a:avLst/>
            <a:gdLst/>
            <a:ahLst/>
            <a:cxnLst>
              <a:cxn ang="0">
                <a:pos x="0" y="523"/>
              </a:cxn>
              <a:cxn ang="0">
                <a:pos x="323" y="1271"/>
              </a:cxn>
              <a:cxn ang="0">
                <a:pos x="553" y="739"/>
              </a:cxn>
              <a:cxn ang="0">
                <a:pos x="226" y="0"/>
              </a:cxn>
              <a:cxn ang="0">
                <a:pos x="0" y="523"/>
              </a:cxn>
            </a:cxnLst>
            <a:rect l="0" t="0" r="r" b="b"/>
            <a:pathLst>
              <a:path w="553" h="1271">
                <a:moveTo>
                  <a:pt x="0" y="523"/>
                </a:moveTo>
                <a:lnTo>
                  <a:pt x="323" y="1271"/>
                </a:lnTo>
                <a:lnTo>
                  <a:pt x="553" y="739"/>
                </a:lnTo>
                <a:lnTo>
                  <a:pt x="226" y="0"/>
                </a:lnTo>
                <a:lnTo>
                  <a:pt x="0" y="523"/>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5" name="Freeform 30"/>
          <p:cNvSpPr>
            <a:spLocks/>
          </p:cNvSpPr>
          <p:nvPr/>
        </p:nvSpPr>
        <p:spPr bwMode="auto">
          <a:xfrm>
            <a:off x="2631775" y="1900"/>
            <a:ext cx="717550" cy="830263"/>
          </a:xfrm>
          <a:custGeom>
            <a:avLst/>
            <a:gdLst/>
            <a:ahLst/>
            <a:cxnLst>
              <a:cxn ang="0">
                <a:pos x="452" y="0"/>
              </a:cxn>
              <a:cxn ang="0">
                <a:pos x="452" y="0"/>
              </a:cxn>
              <a:cxn ang="0">
                <a:pos x="0" y="0"/>
              </a:cxn>
              <a:cxn ang="0">
                <a:pos x="226" y="523"/>
              </a:cxn>
              <a:cxn ang="0">
                <a:pos x="447" y="7"/>
              </a:cxn>
              <a:cxn ang="0">
                <a:pos x="452" y="0"/>
              </a:cxn>
            </a:cxnLst>
            <a:rect l="0" t="0" r="r" b="b"/>
            <a:pathLst>
              <a:path w="452" h="523">
                <a:moveTo>
                  <a:pt x="452" y="0"/>
                </a:moveTo>
                <a:lnTo>
                  <a:pt x="452" y="0"/>
                </a:lnTo>
                <a:lnTo>
                  <a:pt x="0" y="0"/>
                </a:lnTo>
                <a:lnTo>
                  <a:pt x="226" y="523"/>
                </a:lnTo>
                <a:lnTo>
                  <a:pt x="447" y="7"/>
                </a:lnTo>
                <a:lnTo>
                  <a:pt x="452" y="0"/>
                </a:lnTo>
                <a:close/>
              </a:path>
            </a:pathLst>
          </a:custGeom>
          <a:solidFill>
            <a:srgbClr val="A2171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6" name="Freeform 31"/>
          <p:cNvSpPr>
            <a:spLocks/>
          </p:cNvSpPr>
          <p:nvPr/>
        </p:nvSpPr>
        <p:spPr bwMode="auto">
          <a:xfrm>
            <a:off x="1585613" y="1900"/>
            <a:ext cx="1414463" cy="2516188"/>
          </a:xfrm>
          <a:custGeom>
            <a:avLst/>
            <a:gdLst/>
            <a:ahLst/>
            <a:cxnLst>
              <a:cxn ang="0">
                <a:pos x="667" y="7"/>
              </a:cxn>
              <a:cxn ang="0">
                <a:pos x="665" y="0"/>
              </a:cxn>
              <a:cxn ang="0">
                <a:pos x="0" y="1585"/>
              </a:cxn>
              <a:cxn ang="0">
                <a:pos x="432" y="1585"/>
              </a:cxn>
              <a:cxn ang="0">
                <a:pos x="891" y="523"/>
              </a:cxn>
              <a:cxn ang="0">
                <a:pos x="667" y="7"/>
              </a:cxn>
            </a:cxnLst>
            <a:rect l="0" t="0" r="r" b="b"/>
            <a:pathLst>
              <a:path w="891" h="1585">
                <a:moveTo>
                  <a:pt x="667" y="7"/>
                </a:moveTo>
                <a:lnTo>
                  <a:pt x="665" y="0"/>
                </a:lnTo>
                <a:lnTo>
                  <a:pt x="0" y="1585"/>
                </a:lnTo>
                <a:lnTo>
                  <a:pt x="432" y="1585"/>
                </a:lnTo>
                <a:lnTo>
                  <a:pt x="891" y="523"/>
                </a:lnTo>
                <a:lnTo>
                  <a:pt x="667" y="7"/>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7" name="Freeform 32"/>
          <p:cNvSpPr>
            <a:spLocks/>
          </p:cNvSpPr>
          <p:nvPr/>
        </p:nvSpPr>
        <p:spPr bwMode="auto">
          <a:xfrm>
            <a:off x="272750" y="1900"/>
            <a:ext cx="2381250" cy="2516188"/>
          </a:xfrm>
          <a:custGeom>
            <a:avLst/>
            <a:gdLst/>
            <a:ahLst/>
            <a:cxnLst>
              <a:cxn ang="0">
                <a:pos x="667" y="0"/>
              </a:cxn>
              <a:cxn ang="0">
                <a:pos x="0" y="1585"/>
              </a:cxn>
              <a:cxn ang="0">
                <a:pos x="833" y="1585"/>
              </a:cxn>
              <a:cxn ang="0">
                <a:pos x="1500" y="0"/>
              </a:cxn>
              <a:cxn ang="0">
                <a:pos x="667" y="0"/>
              </a:cxn>
            </a:cxnLst>
            <a:rect l="0" t="0" r="r" b="b"/>
            <a:pathLst>
              <a:path w="1500" h="1585">
                <a:moveTo>
                  <a:pt x="667" y="0"/>
                </a:moveTo>
                <a:lnTo>
                  <a:pt x="0" y="1585"/>
                </a:lnTo>
                <a:lnTo>
                  <a:pt x="833" y="1585"/>
                </a:lnTo>
                <a:lnTo>
                  <a:pt x="1500" y="0"/>
                </a:lnTo>
                <a:lnTo>
                  <a:pt x="667"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26"/>
          <p:cNvSpPr>
            <a:spLocks noChangeAspect="1"/>
          </p:cNvSpPr>
          <p:nvPr userDrawn="1"/>
        </p:nvSpPr>
        <p:spPr bwMode="auto">
          <a:xfrm>
            <a:off x="3997025" y="0"/>
            <a:ext cx="5160212" cy="2516400"/>
          </a:xfrm>
          <a:custGeom>
            <a:avLst/>
            <a:gdLst/>
            <a:ahLst/>
            <a:cxnLst>
              <a:cxn ang="0">
                <a:pos x="0" y="520"/>
              </a:cxn>
              <a:cxn ang="0">
                <a:pos x="506" y="1659"/>
              </a:cxn>
              <a:cxn ang="0">
                <a:pos x="3402" y="1659"/>
              </a:cxn>
              <a:cxn ang="0">
                <a:pos x="3402" y="0"/>
              </a:cxn>
              <a:cxn ang="0">
                <a:pos x="224" y="0"/>
              </a:cxn>
              <a:cxn ang="0">
                <a:pos x="0" y="520"/>
              </a:cxn>
              <a:cxn ang="0">
                <a:pos x="0" y="520"/>
              </a:cxn>
            </a:cxnLst>
            <a:rect l="0" t="0" r="r" b="b"/>
            <a:pathLst>
              <a:path w="3402" h="1659">
                <a:moveTo>
                  <a:pt x="0" y="520"/>
                </a:moveTo>
                <a:lnTo>
                  <a:pt x="506" y="1659"/>
                </a:lnTo>
                <a:lnTo>
                  <a:pt x="3402" y="1659"/>
                </a:lnTo>
                <a:lnTo>
                  <a:pt x="3402" y="0"/>
                </a:lnTo>
                <a:lnTo>
                  <a:pt x="224" y="0"/>
                </a:lnTo>
                <a:lnTo>
                  <a:pt x="0" y="520"/>
                </a:lnTo>
                <a:lnTo>
                  <a:pt x="0" y="520"/>
                </a:lnTo>
                <a:close/>
              </a:path>
            </a:pathLst>
          </a:custGeom>
          <a:solidFill>
            <a:srgbClr val="CA2627"/>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3" name="Text Box 11"/>
          <p:cNvSpPr txBox="1">
            <a:spLocks noChangeArrowheads="1"/>
          </p:cNvSpPr>
          <p:nvPr userDrawn="1"/>
        </p:nvSpPr>
        <p:spPr bwMode="ltGray">
          <a:xfrm>
            <a:off x="6563082" y="6314838"/>
            <a:ext cx="2237792"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STRICTLY PRIVATE AND CONFIDENTIAL</a:t>
            </a:r>
          </a:p>
        </p:txBody>
      </p:sp>
      <p:sp>
        <p:nvSpPr>
          <p:cNvPr id="24" name="Text Box 11"/>
          <p:cNvSpPr txBox="1">
            <a:spLocks noChangeArrowheads="1"/>
          </p:cNvSpPr>
          <p:nvPr userDrawn="1"/>
        </p:nvSpPr>
        <p:spPr bwMode="ltGray">
          <a:xfrm>
            <a:off x="8273486" y="6577300"/>
            <a:ext cx="527388"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 Nomura</a:t>
            </a:r>
          </a:p>
        </p:txBody>
      </p:sp>
      <p:pic>
        <p:nvPicPr>
          <p:cNvPr id="25" name="Picture 3" descr="O:\Logo_Library\N\NOMURA\A4\NOMURA_A4_CMYK_WHITE.emf"/>
          <p:cNvPicPr>
            <a:picLocks noChangeAspect="1" noChangeArrowheads="1"/>
          </p:cNvPicPr>
          <p:nvPr userDrawn="1"/>
        </p:nvPicPr>
        <p:blipFill>
          <a:blip r:embed="rId2" cstate="print"/>
          <a:srcRect/>
          <a:stretch>
            <a:fillRect/>
          </a:stretch>
        </p:blipFill>
        <p:spPr bwMode="auto">
          <a:xfrm>
            <a:off x="7599752" y="310690"/>
            <a:ext cx="1260140" cy="216024"/>
          </a:xfrm>
          <a:prstGeom prst="rect">
            <a:avLst/>
          </a:prstGeom>
          <a:noFill/>
        </p:spPr>
      </p:pic>
      <p:sp>
        <p:nvSpPr>
          <p:cNvPr id="27" name="TextBox 26"/>
          <p:cNvSpPr txBox="1"/>
          <p:nvPr userDrawn="1"/>
        </p:nvSpPr>
        <p:spPr bwMode="white">
          <a:xfrm>
            <a:off x="7020524" y="558527"/>
            <a:ext cx="1809115" cy="138499"/>
          </a:xfrm>
          <a:prstGeom prst="rect">
            <a:avLst/>
          </a:prstGeom>
          <a:noFill/>
        </p:spPr>
        <p:txBody>
          <a:bodyPr wrap="square" lIns="0" tIns="0" rIns="0" bIns="0" rtlCol="0">
            <a:spAutoFit/>
          </a:bodyPr>
          <a:lstStyle/>
          <a:p>
            <a:pPr algn="r"/>
            <a:r>
              <a:rPr lang="en-GB" sz="900" i="1" dirty="0">
                <a:solidFill>
                  <a:schemeClr val="bg1"/>
                </a:solidFill>
              </a:rPr>
              <a:t>Connecting</a:t>
            </a:r>
            <a:r>
              <a:rPr lang="en-GB" sz="900" i="1" baseline="0" dirty="0">
                <a:solidFill>
                  <a:schemeClr val="bg1"/>
                </a:solidFill>
              </a:rPr>
              <a:t> Markets East &amp; West</a:t>
            </a:r>
            <a:endParaRPr lang="en-GB" sz="900" i="1" dirty="0">
              <a:solidFill>
                <a:schemeClr val="bg1"/>
              </a:solidFill>
            </a:endParaRPr>
          </a:p>
        </p:txBody>
      </p:sp>
      <p:sp>
        <p:nvSpPr>
          <p:cNvPr id="28" name="Freeform 19"/>
          <p:cNvSpPr>
            <a:spLocks/>
          </p:cNvSpPr>
          <p:nvPr userDrawn="1"/>
        </p:nvSpPr>
        <p:spPr bwMode="auto">
          <a:xfrm>
            <a:off x="294975" y="-7625"/>
            <a:ext cx="2370138" cy="2509838"/>
          </a:xfrm>
          <a:custGeom>
            <a:avLst/>
            <a:gdLst/>
            <a:ahLst/>
            <a:cxnLst>
              <a:cxn ang="0">
                <a:pos x="1493" y="0"/>
              </a:cxn>
              <a:cxn ang="0">
                <a:pos x="663" y="0"/>
              </a:cxn>
              <a:cxn ang="0">
                <a:pos x="0" y="1581"/>
              </a:cxn>
              <a:cxn ang="0">
                <a:pos x="832" y="1581"/>
              </a:cxn>
              <a:cxn ang="0">
                <a:pos x="1493" y="0"/>
              </a:cxn>
            </a:cxnLst>
            <a:rect l="0" t="0" r="r" b="b"/>
            <a:pathLst>
              <a:path w="1493" h="1581">
                <a:moveTo>
                  <a:pt x="1493" y="0"/>
                </a:moveTo>
                <a:lnTo>
                  <a:pt x="663" y="0"/>
                </a:lnTo>
                <a:lnTo>
                  <a:pt x="0" y="1581"/>
                </a:lnTo>
                <a:lnTo>
                  <a:pt x="832" y="1581"/>
                </a:lnTo>
                <a:lnTo>
                  <a:pt x="149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25"/>
          <p:cNvSpPr>
            <a:spLocks/>
          </p:cNvSpPr>
          <p:nvPr userDrawn="1"/>
        </p:nvSpPr>
        <p:spPr bwMode="auto">
          <a:xfrm>
            <a:off x="3481088" y="1175063"/>
            <a:ext cx="963613" cy="1343025"/>
          </a:xfrm>
          <a:custGeom>
            <a:avLst/>
            <a:gdLst/>
            <a:ahLst/>
            <a:cxnLst>
              <a:cxn ang="0">
                <a:pos x="135" y="846"/>
              </a:cxn>
              <a:cxn ang="0">
                <a:pos x="607" y="846"/>
              </a:cxn>
              <a:cxn ang="0">
                <a:pos x="230" y="0"/>
              </a:cxn>
              <a:cxn ang="0">
                <a:pos x="0" y="532"/>
              </a:cxn>
              <a:cxn ang="0">
                <a:pos x="135" y="846"/>
              </a:cxn>
            </a:cxnLst>
            <a:rect l="0" t="0" r="r" b="b"/>
            <a:pathLst>
              <a:path w="607" h="846">
                <a:moveTo>
                  <a:pt x="135" y="846"/>
                </a:moveTo>
                <a:lnTo>
                  <a:pt x="607" y="846"/>
                </a:lnTo>
                <a:lnTo>
                  <a:pt x="230" y="0"/>
                </a:lnTo>
                <a:lnTo>
                  <a:pt x="0" y="532"/>
                </a:lnTo>
                <a:lnTo>
                  <a:pt x="135" y="846"/>
                </a:lnTo>
                <a:close/>
              </a:path>
            </a:pathLst>
          </a:custGeom>
          <a:solidFill>
            <a:srgbClr val="CA242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29"/>
          <p:cNvSpPr>
            <a:spLocks/>
          </p:cNvSpPr>
          <p:nvPr userDrawn="1"/>
        </p:nvSpPr>
        <p:spPr bwMode="auto">
          <a:xfrm>
            <a:off x="2261888" y="832163"/>
            <a:ext cx="1241425" cy="1685925"/>
          </a:xfrm>
          <a:custGeom>
            <a:avLst/>
            <a:gdLst/>
            <a:ahLst/>
            <a:cxnLst>
              <a:cxn ang="0">
                <a:pos x="0" y="1062"/>
              </a:cxn>
              <a:cxn ang="0">
                <a:pos x="647" y="1062"/>
              </a:cxn>
              <a:cxn ang="0">
                <a:pos x="782" y="748"/>
              </a:cxn>
              <a:cxn ang="0">
                <a:pos x="459" y="0"/>
              </a:cxn>
              <a:cxn ang="0">
                <a:pos x="0" y="1062"/>
              </a:cxn>
            </a:cxnLst>
            <a:rect l="0" t="0" r="r" b="b"/>
            <a:pathLst>
              <a:path w="782" h="1062">
                <a:moveTo>
                  <a:pt x="0" y="1062"/>
                </a:moveTo>
                <a:lnTo>
                  <a:pt x="647" y="1062"/>
                </a:lnTo>
                <a:lnTo>
                  <a:pt x="782" y="748"/>
                </a:lnTo>
                <a:lnTo>
                  <a:pt x="459" y="0"/>
                </a:lnTo>
                <a:lnTo>
                  <a:pt x="0" y="1062"/>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30"/>
          <p:cNvSpPr>
            <a:spLocks/>
          </p:cNvSpPr>
          <p:nvPr userDrawn="1"/>
        </p:nvSpPr>
        <p:spPr bwMode="auto">
          <a:xfrm>
            <a:off x="3330275" y="1900"/>
            <a:ext cx="685800" cy="1173163"/>
          </a:xfrm>
          <a:custGeom>
            <a:avLst/>
            <a:gdLst/>
            <a:ahLst/>
            <a:cxnLst>
              <a:cxn ang="0">
                <a:pos x="0" y="0"/>
              </a:cxn>
              <a:cxn ang="0">
                <a:pos x="0" y="0"/>
              </a:cxn>
              <a:cxn ang="0">
                <a:pos x="327" y="739"/>
              </a:cxn>
              <a:cxn ang="0">
                <a:pos x="432" y="496"/>
              </a:cxn>
              <a:cxn ang="0">
                <a:pos x="210" y="0"/>
              </a:cxn>
              <a:cxn ang="0">
                <a:pos x="0" y="0"/>
              </a:cxn>
            </a:cxnLst>
            <a:rect l="0" t="0" r="r" b="b"/>
            <a:pathLst>
              <a:path w="432" h="739">
                <a:moveTo>
                  <a:pt x="0" y="0"/>
                </a:moveTo>
                <a:lnTo>
                  <a:pt x="0" y="0"/>
                </a:lnTo>
                <a:lnTo>
                  <a:pt x="327" y="739"/>
                </a:lnTo>
                <a:lnTo>
                  <a:pt x="432" y="496"/>
                </a:lnTo>
                <a:lnTo>
                  <a:pt x="210" y="0"/>
                </a:lnTo>
                <a:lnTo>
                  <a:pt x="0"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32"/>
          <p:cNvSpPr>
            <a:spLocks/>
          </p:cNvSpPr>
          <p:nvPr userDrawn="1"/>
        </p:nvSpPr>
        <p:spPr bwMode="auto">
          <a:xfrm>
            <a:off x="3654125" y="1900"/>
            <a:ext cx="692150" cy="787400"/>
          </a:xfrm>
          <a:custGeom>
            <a:avLst/>
            <a:gdLst/>
            <a:ahLst/>
            <a:cxnLst>
              <a:cxn ang="0">
                <a:pos x="0" y="0"/>
              </a:cxn>
              <a:cxn ang="0">
                <a:pos x="222" y="496"/>
              </a:cxn>
              <a:cxn ang="0">
                <a:pos x="436" y="0"/>
              </a:cxn>
              <a:cxn ang="0">
                <a:pos x="0" y="0"/>
              </a:cxn>
            </a:cxnLst>
            <a:rect l="0" t="0" r="r" b="b"/>
            <a:pathLst>
              <a:path w="436" h="496">
                <a:moveTo>
                  <a:pt x="0" y="0"/>
                </a:moveTo>
                <a:lnTo>
                  <a:pt x="222" y="496"/>
                </a:lnTo>
                <a:lnTo>
                  <a:pt x="436" y="0"/>
                </a:lnTo>
                <a:lnTo>
                  <a:pt x="0" y="0"/>
                </a:lnTo>
                <a:close/>
              </a:path>
            </a:pathLst>
          </a:custGeom>
          <a:solidFill>
            <a:srgbClr val="A618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33"/>
          <p:cNvSpPr>
            <a:spLocks/>
          </p:cNvSpPr>
          <p:nvPr userDrawn="1"/>
        </p:nvSpPr>
        <p:spPr bwMode="auto">
          <a:xfrm>
            <a:off x="2981025" y="1900"/>
            <a:ext cx="877888" cy="2017713"/>
          </a:xfrm>
          <a:custGeom>
            <a:avLst/>
            <a:gdLst/>
            <a:ahLst/>
            <a:cxnLst>
              <a:cxn ang="0">
                <a:pos x="0" y="523"/>
              </a:cxn>
              <a:cxn ang="0">
                <a:pos x="323" y="1271"/>
              </a:cxn>
              <a:cxn ang="0">
                <a:pos x="553" y="739"/>
              </a:cxn>
              <a:cxn ang="0">
                <a:pos x="226" y="0"/>
              </a:cxn>
              <a:cxn ang="0">
                <a:pos x="0" y="523"/>
              </a:cxn>
            </a:cxnLst>
            <a:rect l="0" t="0" r="r" b="b"/>
            <a:pathLst>
              <a:path w="553" h="1271">
                <a:moveTo>
                  <a:pt x="0" y="523"/>
                </a:moveTo>
                <a:lnTo>
                  <a:pt x="323" y="1271"/>
                </a:lnTo>
                <a:lnTo>
                  <a:pt x="553" y="739"/>
                </a:lnTo>
                <a:lnTo>
                  <a:pt x="226" y="0"/>
                </a:lnTo>
                <a:lnTo>
                  <a:pt x="0" y="523"/>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30"/>
          <p:cNvSpPr>
            <a:spLocks/>
          </p:cNvSpPr>
          <p:nvPr userDrawn="1"/>
        </p:nvSpPr>
        <p:spPr bwMode="auto">
          <a:xfrm>
            <a:off x="2631775" y="1900"/>
            <a:ext cx="717550" cy="830263"/>
          </a:xfrm>
          <a:custGeom>
            <a:avLst/>
            <a:gdLst/>
            <a:ahLst/>
            <a:cxnLst>
              <a:cxn ang="0">
                <a:pos x="452" y="0"/>
              </a:cxn>
              <a:cxn ang="0">
                <a:pos x="452" y="0"/>
              </a:cxn>
              <a:cxn ang="0">
                <a:pos x="0" y="0"/>
              </a:cxn>
              <a:cxn ang="0">
                <a:pos x="226" y="523"/>
              </a:cxn>
              <a:cxn ang="0">
                <a:pos x="447" y="7"/>
              </a:cxn>
              <a:cxn ang="0">
                <a:pos x="452" y="0"/>
              </a:cxn>
            </a:cxnLst>
            <a:rect l="0" t="0" r="r" b="b"/>
            <a:pathLst>
              <a:path w="452" h="523">
                <a:moveTo>
                  <a:pt x="452" y="0"/>
                </a:moveTo>
                <a:lnTo>
                  <a:pt x="452" y="0"/>
                </a:lnTo>
                <a:lnTo>
                  <a:pt x="0" y="0"/>
                </a:lnTo>
                <a:lnTo>
                  <a:pt x="226" y="523"/>
                </a:lnTo>
                <a:lnTo>
                  <a:pt x="447" y="7"/>
                </a:lnTo>
                <a:lnTo>
                  <a:pt x="452" y="0"/>
                </a:lnTo>
                <a:close/>
              </a:path>
            </a:pathLst>
          </a:custGeom>
          <a:solidFill>
            <a:srgbClr val="A2171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31"/>
          <p:cNvSpPr>
            <a:spLocks/>
          </p:cNvSpPr>
          <p:nvPr userDrawn="1"/>
        </p:nvSpPr>
        <p:spPr bwMode="auto">
          <a:xfrm>
            <a:off x="1585613" y="1900"/>
            <a:ext cx="1414463" cy="2516188"/>
          </a:xfrm>
          <a:custGeom>
            <a:avLst/>
            <a:gdLst/>
            <a:ahLst/>
            <a:cxnLst>
              <a:cxn ang="0">
                <a:pos x="667" y="7"/>
              </a:cxn>
              <a:cxn ang="0">
                <a:pos x="665" y="0"/>
              </a:cxn>
              <a:cxn ang="0">
                <a:pos x="0" y="1585"/>
              </a:cxn>
              <a:cxn ang="0">
                <a:pos x="432" y="1585"/>
              </a:cxn>
              <a:cxn ang="0">
                <a:pos x="891" y="523"/>
              </a:cxn>
              <a:cxn ang="0">
                <a:pos x="667" y="7"/>
              </a:cxn>
            </a:cxnLst>
            <a:rect l="0" t="0" r="r" b="b"/>
            <a:pathLst>
              <a:path w="891" h="1585">
                <a:moveTo>
                  <a:pt x="667" y="7"/>
                </a:moveTo>
                <a:lnTo>
                  <a:pt x="665" y="0"/>
                </a:lnTo>
                <a:lnTo>
                  <a:pt x="0" y="1585"/>
                </a:lnTo>
                <a:lnTo>
                  <a:pt x="432" y="1585"/>
                </a:lnTo>
                <a:lnTo>
                  <a:pt x="891" y="523"/>
                </a:lnTo>
                <a:lnTo>
                  <a:pt x="667" y="7"/>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32"/>
          <p:cNvSpPr>
            <a:spLocks/>
          </p:cNvSpPr>
          <p:nvPr userDrawn="1"/>
        </p:nvSpPr>
        <p:spPr bwMode="auto">
          <a:xfrm>
            <a:off x="272750" y="1900"/>
            <a:ext cx="2381250" cy="2516188"/>
          </a:xfrm>
          <a:custGeom>
            <a:avLst/>
            <a:gdLst/>
            <a:ahLst/>
            <a:cxnLst>
              <a:cxn ang="0">
                <a:pos x="667" y="0"/>
              </a:cxn>
              <a:cxn ang="0">
                <a:pos x="0" y="1585"/>
              </a:cxn>
              <a:cxn ang="0">
                <a:pos x="833" y="1585"/>
              </a:cxn>
              <a:cxn ang="0">
                <a:pos x="1500" y="0"/>
              </a:cxn>
              <a:cxn ang="0">
                <a:pos x="667" y="0"/>
              </a:cxn>
            </a:cxnLst>
            <a:rect l="0" t="0" r="r" b="b"/>
            <a:pathLst>
              <a:path w="1500" h="1585">
                <a:moveTo>
                  <a:pt x="667" y="0"/>
                </a:moveTo>
                <a:lnTo>
                  <a:pt x="0" y="1585"/>
                </a:lnTo>
                <a:lnTo>
                  <a:pt x="833" y="1585"/>
                </a:lnTo>
                <a:lnTo>
                  <a:pt x="1500" y="0"/>
                </a:lnTo>
                <a:lnTo>
                  <a:pt x="667"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4" name="Content Placeholder 3"/>
          <p:cNvSpPr>
            <a:spLocks noGrp="1"/>
          </p:cNvSpPr>
          <p:nvPr>
            <p:ph sz="half" idx="26" hasCustomPrompt="1"/>
          </p:nvPr>
        </p:nvSpPr>
        <p:spPr>
          <a:xfrm>
            <a:off x="245908" y="1900800"/>
            <a:ext cx="8649969"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0" name="Content Placeholder 3"/>
          <p:cNvSpPr>
            <a:spLocks noGrp="1"/>
          </p:cNvSpPr>
          <p:nvPr>
            <p:ph sz="half" idx="27" hasCustomPrompt="1"/>
          </p:nvPr>
        </p:nvSpPr>
        <p:spPr>
          <a:xfrm>
            <a:off x="245908" y="4305600"/>
            <a:ext cx="8649969" cy="21783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1"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5"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13" name="Text Placeholder 2"/>
          <p:cNvSpPr>
            <a:spLocks noGrp="1"/>
          </p:cNvSpPr>
          <p:nvPr>
            <p:ph type="body" idx="1" hasCustomPrompt="1"/>
          </p:nvPr>
        </p:nvSpPr>
        <p:spPr>
          <a:xfrm>
            <a:off x="245908" y="1684068"/>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6" name="Text Placeholder 2"/>
          <p:cNvSpPr>
            <a:spLocks noGrp="1"/>
          </p:cNvSpPr>
          <p:nvPr>
            <p:ph type="body" idx="28" hasCustomPrompt="1"/>
          </p:nvPr>
        </p:nvSpPr>
        <p:spPr>
          <a:xfrm>
            <a:off x="245908" y="4091964"/>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1"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2"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5">
    <p:spTree>
      <p:nvGrpSpPr>
        <p:cNvPr id="1" name=""/>
        <p:cNvGrpSpPr/>
        <p:nvPr/>
      </p:nvGrpSpPr>
      <p:grpSpPr>
        <a:xfrm>
          <a:off x="0" y="0"/>
          <a:ext cx="0" cy="0"/>
          <a:chOff x="0" y="0"/>
          <a:chExt cx="0" cy="0"/>
        </a:xfrm>
      </p:grpSpPr>
      <p:sp>
        <p:nvSpPr>
          <p:cNvPr id="18" name="Content Placeholder 3"/>
          <p:cNvSpPr>
            <a:spLocks noGrp="1"/>
          </p:cNvSpPr>
          <p:nvPr>
            <p:ph sz="half" idx="29" hasCustomPrompt="1"/>
          </p:nvPr>
        </p:nvSpPr>
        <p:spPr>
          <a:xfrm>
            <a:off x="245908" y="3526356"/>
            <a:ext cx="8649969" cy="13752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3" name="Content Placeholder 3"/>
          <p:cNvSpPr>
            <a:spLocks noGrp="1"/>
          </p:cNvSpPr>
          <p:nvPr>
            <p:ph sz="half" idx="30" hasCustomPrompt="1"/>
          </p:nvPr>
        </p:nvSpPr>
        <p:spPr>
          <a:xfrm>
            <a:off x="245908" y="5142232"/>
            <a:ext cx="8649969" cy="13863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2" name="Content Placeholder 3"/>
          <p:cNvSpPr>
            <a:spLocks noGrp="1"/>
          </p:cNvSpPr>
          <p:nvPr>
            <p:ph sz="half" idx="31" hasCustomPrompt="1"/>
          </p:nvPr>
        </p:nvSpPr>
        <p:spPr>
          <a:xfrm>
            <a:off x="245908" y="1900800"/>
            <a:ext cx="8649969" cy="13752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6"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13" name="Text Placeholder 2"/>
          <p:cNvSpPr>
            <a:spLocks noGrp="1"/>
          </p:cNvSpPr>
          <p:nvPr>
            <p:ph type="body" idx="1" hasCustomPrompt="1"/>
          </p:nvPr>
        </p:nvSpPr>
        <p:spPr>
          <a:xfrm>
            <a:off x="245908" y="1684068"/>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9" name="Text Placeholder 2"/>
          <p:cNvSpPr>
            <a:spLocks noGrp="1"/>
          </p:cNvSpPr>
          <p:nvPr>
            <p:ph type="body" idx="32" hasCustomPrompt="1"/>
          </p:nvPr>
        </p:nvSpPr>
        <p:spPr>
          <a:xfrm>
            <a:off x="245908" y="3311676"/>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1" name="Text Placeholder 2"/>
          <p:cNvSpPr>
            <a:spLocks noGrp="1"/>
          </p:cNvSpPr>
          <p:nvPr>
            <p:ph type="body" idx="33" hasCustomPrompt="1"/>
          </p:nvPr>
        </p:nvSpPr>
        <p:spPr>
          <a:xfrm>
            <a:off x="245908" y="4931308"/>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5"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7"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6">
    <p:spTree>
      <p:nvGrpSpPr>
        <p:cNvPr id="1" name=""/>
        <p:cNvGrpSpPr/>
        <p:nvPr/>
      </p:nvGrpSpPr>
      <p:grpSpPr>
        <a:xfrm>
          <a:off x="0" y="0"/>
          <a:ext cx="0" cy="0"/>
          <a:chOff x="0" y="0"/>
          <a:chExt cx="0" cy="0"/>
        </a:xfrm>
      </p:grpSpPr>
      <p:sp>
        <p:nvSpPr>
          <p:cNvPr id="26" name="Subheader Placeholder"/>
          <p:cNvSpPr>
            <a:spLocks noGrp="1"/>
          </p:cNvSpPr>
          <p:nvPr>
            <p:ph type="body" sz="quarter" idx="14" hasCustomPrompt="1"/>
          </p:nvPr>
        </p:nvSpPr>
        <p:spPr>
          <a:xfrm>
            <a:off x="245908" y="6525344"/>
            <a:ext cx="7908923" cy="230400"/>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27" name="Content Placeholder 3"/>
          <p:cNvSpPr>
            <a:spLocks noGrp="1"/>
          </p:cNvSpPr>
          <p:nvPr>
            <p:ph sz="half" idx="2" hasCustomPrompt="1"/>
          </p:nvPr>
        </p:nvSpPr>
        <p:spPr>
          <a:xfrm>
            <a:off x="245907" y="1900800"/>
            <a:ext cx="4256862" cy="13824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5" name="Content Placeholder 3"/>
          <p:cNvSpPr>
            <a:spLocks noGrp="1"/>
          </p:cNvSpPr>
          <p:nvPr>
            <p:ph sz="half" idx="19" hasCustomPrompt="1"/>
          </p:nvPr>
        </p:nvSpPr>
        <p:spPr>
          <a:xfrm>
            <a:off x="4639015" y="1900800"/>
            <a:ext cx="4256862" cy="13824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8" name="Content Placeholder 3"/>
          <p:cNvSpPr>
            <a:spLocks noGrp="1"/>
          </p:cNvSpPr>
          <p:nvPr>
            <p:ph sz="half" idx="43" hasCustomPrompt="1"/>
          </p:nvPr>
        </p:nvSpPr>
        <p:spPr>
          <a:xfrm>
            <a:off x="245907" y="3525717"/>
            <a:ext cx="4256862" cy="13824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9" name="Content Placeholder 3"/>
          <p:cNvSpPr>
            <a:spLocks noGrp="1"/>
          </p:cNvSpPr>
          <p:nvPr>
            <p:ph sz="half" idx="44" hasCustomPrompt="1"/>
          </p:nvPr>
        </p:nvSpPr>
        <p:spPr>
          <a:xfrm>
            <a:off x="4639015" y="3525717"/>
            <a:ext cx="4256862" cy="13824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6" name="Content Placeholder 3"/>
          <p:cNvSpPr>
            <a:spLocks noGrp="1"/>
          </p:cNvSpPr>
          <p:nvPr>
            <p:ph sz="half" idx="47" hasCustomPrompt="1"/>
          </p:nvPr>
        </p:nvSpPr>
        <p:spPr>
          <a:xfrm>
            <a:off x="245907" y="5153961"/>
            <a:ext cx="4256862" cy="13824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7" name="Content Placeholder 3"/>
          <p:cNvSpPr>
            <a:spLocks noGrp="1"/>
          </p:cNvSpPr>
          <p:nvPr>
            <p:ph sz="half" idx="48" hasCustomPrompt="1"/>
          </p:nvPr>
        </p:nvSpPr>
        <p:spPr>
          <a:xfrm>
            <a:off x="4639015" y="5153961"/>
            <a:ext cx="4256862" cy="13824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8"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20" name="Text Placeholder 2"/>
          <p:cNvSpPr>
            <a:spLocks noGrp="1"/>
          </p:cNvSpPr>
          <p:nvPr>
            <p:ph type="body" idx="1" hasCustomPrompt="1"/>
          </p:nvPr>
        </p:nvSpPr>
        <p:spPr>
          <a:xfrm>
            <a:off x="245907"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2" name="Text Placeholder 2"/>
          <p:cNvSpPr>
            <a:spLocks noGrp="1"/>
          </p:cNvSpPr>
          <p:nvPr>
            <p:ph type="body" idx="49" hasCustomPrompt="1"/>
          </p:nvPr>
        </p:nvSpPr>
        <p:spPr>
          <a:xfrm>
            <a:off x="245907" y="3311676"/>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1" name="Text Placeholder 2"/>
          <p:cNvSpPr>
            <a:spLocks noGrp="1"/>
          </p:cNvSpPr>
          <p:nvPr>
            <p:ph type="body" idx="50" hasCustomPrompt="1"/>
          </p:nvPr>
        </p:nvSpPr>
        <p:spPr>
          <a:xfrm>
            <a:off x="245907" y="4943500"/>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2" name="Text Placeholder 2"/>
          <p:cNvSpPr>
            <a:spLocks noGrp="1"/>
          </p:cNvSpPr>
          <p:nvPr>
            <p:ph type="body" idx="51" hasCustomPrompt="1"/>
          </p:nvPr>
        </p:nvSpPr>
        <p:spPr>
          <a:xfrm>
            <a:off x="4639547"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3" name="Text Placeholder 2"/>
          <p:cNvSpPr>
            <a:spLocks noGrp="1"/>
          </p:cNvSpPr>
          <p:nvPr>
            <p:ph type="body" idx="52" hasCustomPrompt="1"/>
          </p:nvPr>
        </p:nvSpPr>
        <p:spPr>
          <a:xfrm>
            <a:off x="4639547" y="3311676"/>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4" name="Text Placeholder 2"/>
          <p:cNvSpPr>
            <a:spLocks noGrp="1"/>
          </p:cNvSpPr>
          <p:nvPr>
            <p:ph type="body" idx="53" hasCustomPrompt="1"/>
          </p:nvPr>
        </p:nvSpPr>
        <p:spPr>
          <a:xfrm>
            <a:off x="4639547" y="4943500"/>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1"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23"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7">
    <p:spTree>
      <p:nvGrpSpPr>
        <p:cNvPr id="1" name=""/>
        <p:cNvGrpSpPr/>
        <p:nvPr/>
      </p:nvGrpSpPr>
      <p:grpSpPr>
        <a:xfrm>
          <a:off x="0" y="0"/>
          <a:ext cx="0" cy="0"/>
          <a:chOff x="0" y="0"/>
          <a:chExt cx="0" cy="0"/>
        </a:xfrm>
      </p:grpSpPr>
      <p:sp>
        <p:nvSpPr>
          <p:cNvPr id="14" name="Content Placeholder 3"/>
          <p:cNvSpPr>
            <a:spLocks noGrp="1"/>
          </p:cNvSpPr>
          <p:nvPr>
            <p:ph sz="half" idx="36" hasCustomPrompt="1"/>
          </p:nvPr>
        </p:nvSpPr>
        <p:spPr>
          <a:xfrm>
            <a:off x="245907" y="1900800"/>
            <a:ext cx="2791385"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0" name="Content Placeholder 3"/>
          <p:cNvSpPr>
            <a:spLocks noGrp="1"/>
          </p:cNvSpPr>
          <p:nvPr>
            <p:ph sz="half" idx="37" hasCustomPrompt="1"/>
          </p:nvPr>
        </p:nvSpPr>
        <p:spPr>
          <a:xfrm>
            <a:off x="6097846" y="1900800"/>
            <a:ext cx="2791385"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3" name="Content Placeholder 3"/>
          <p:cNvSpPr>
            <a:spLocks noGrp="1"/>
          </p:cNvSpPr>
          <p:nvPr>
            <p:ph sz="half" idx="38" hasCustomPrompt="1"/>
          </p:nvPr>
        </p:nvSpPr>
        <p:spPr>
          <a:xfrm>
            <a:off x="3175200" y="1900800"/>
            <a:ext cx="2791385"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4"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3"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15" name="Text Placeholder 2"/>
          <p:cNvSpPr>
            <a:spLocks noGrp="1"/>
          </p:cNvSpPr>
          <p:nvPr>
            <p:ph type="body" idx="1" hasCustomPrompt="1"/>
          </p:nvPr>
        </p:nvSpPr>
        <p:spPr>
          <a:xfrm>
            <a:off x="245907" y="168406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6" name="Text Placeholder 2"/>
          <p:cNvSpPr>
            <a:spLocks noGrp="1"/>
          </p:cNvSpPr>
          <p:nvPr>
            <p:ph type="body" idx="39" hasCustomPrompt="1"/>
          </p:nvPr>
        </p:nvSpPr>
        <p:spPr>
          <a:xfrm>
            <a:off x="3176175" y="168406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9" name="Text Placeholder 2"/>
          <p:cNvSpPr>
            <a:spLocks noGrp="1"/>
          </p:cNvSpPr>
          <p:nvPr>
            <p:ph type="body" idx="40" hasCustomPrompt="1"/>
          </p:nvPr>
        </p:nvSpPr>
        <p:spPr>
          <a:xfrm>
            <a:off x="6097329" y="168406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7"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8"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8">
    <p:spTree>
      <p:nvGrpSpPr>
        <p:cNvPr id="1" name=""/>
        <p:cNvGrpSpPr/>
        <p:nvPr/>
      </p:nvGrpSpPr>
      <p:grpSpPr>
        <a:xfrm>
          <a:off x="0" y="0"/>
          <a:ext cx="0" cy="0"/>
          <a:chOff x="0" y="0"/>
          <a:chExt cx="0" cy="0"/>
        </a:xfrm>
      </p:grpSpPr>
      <p:sp>
        <p:nvSpPr>
          <p:cNvPr id="25"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29" name="Content Placeholder 3"/>
          <p:cNvSpPr>
            <a:spLocks noGrp="1"/>
          </p:cNvSpPr>
          <p:nvPr>
            <p:ph sz="half" idx="36" hasCustomPrompt="1"/>
          </p:nvPr>
        </p:nvSpPr>
        <p:spPr>
          <a:xfrm>
            <a:off x="245907" y="1900799"/>
            <a:ext cx="2791385"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0" name="Content Placeholder 3"/>
          <p:cNvSpPr>
            <a:spLocks noGrp="1"/>
          </p:cNvSpPr>
          <p:nvPr>
            <p:ph sz="half" idx="37" hasCustomPrompt="1"/>
          </p:nvPr>
        </p:nvSpPr>
        <p:spPr>
          <a:xfrm>
            <a:off x="6097846" y="1900799"/>
            <a:ext cx="2791385"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7" name="Content Placeholder 3"/>
          <p:cNvSpPr>
            <a:spLocks noGrp="1"/>
          </p:cNvSpPr>
          <p:nvPr>
            <p:ph sz="half" idx="38" hasCustomPrompt="1"/>
          </p:nvPr>
        </p:nvSpPr>
        <p:spPr>
          <a:xfrm>
            <a:off x="3175200" y="1900799"/>
            <a:ext cx="2791385"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1" name="Content Placeholder 3"/>
          <p:cNvSpPr>
            <a:spLocks noGrp="1"/>
          </p:cNvSpPr>
          <p:nvPr>
            <p:ph sz="half" idx="39" hasCustomPrompt="1"/>
          </p:nvPr>
        </p:nvSpPr>
        <p:spPr>
          <a:xfrm>
            <a:off x="245907" y="4324854"/>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2" name="Content Placeholder 3"/>
          <p:cNvSpPr>
            <a:spLocks noGrp="1"/>
          </p:cNvSpPr>
          <p:nvPr>
            <p:ph sz="half" idx="40" hasCustomPrompt="1"/>
          </p:nvPr>
        </p:nvSpPr>
        <p:spPr>
          <a:xfrm>
            <a:off x="6097846" y="4324854"/>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3" name="Content Placeholder 3"/>
          <p:cNvSpPr>
            <a:spLocks noGrp="1"/>
          </p:cNvSpPr>
          <p:nvPr>
            <p:ph sz="half" idx="41" hasCustomPrompt="1"/>
          </p:nvPr>
        </p:nvSpPr>
        <p:spPr>
          <a:xfrm>
            <a:off x="3175200" y="4324854"/>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1"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36" name="Text Placeholder 2"/>
          <p:cNvSpPr>
            <a:spLocks noGrp="1"/>
          </p:cNvSpPr>
          <p:nvPr>
            <p:ph type="body" idx="1" hasCustomPrompt="1"/>
          </p:nvPr>
        </p:nvSpPr>
        <p:spPr>
          <a:xfrm>
            <a:off x="245907" y="168406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8" name="Text Placeholder 2"/>
          <p:cNvSpPr>
            <a:spLocks noGrp="1"/>
          </p:cNvSpPr>
          <p:nvPr>
            <p:ph type="body" idx="42" hasCustomPrompt="1"/>
          </p:nvPr>
        </p:nvSpPr>
        <p:spPr>
          <a:xfrm>
            <a:off x="3176175" y="168406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9" name="Text Placeholder 2"/>
          <p:cNvSpPr>
            <a:spLocks noGrp="1"/>
          </p:cNvSpPr>
          <p:nvPr>
            <p:ph type="body" idx="43" hasCustomPrompt="1"/>
          </p:nvPr>
        </p:nvSpPr>
        <p:spPr>
          <a:xfrm>
            <a:off x="6097329" y="168406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0" name="Text Placeholder 2"/>
          <p:cNvSpPr>
            <a:spLocks noGrp="1"/>
          </p:cNvSpPr>
          <p:nvPr>
            <p:ph type="body" idx="44" hasCustomPrompt="1"/>
          </p:nvPr>
        </p:nvSpPr>
        <p:spPr>
          <a:xfrm>
            <a:off x="245907" y="411634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4" name="Text Placeholder 2"/>
          <p:cNvSpPr>
            <a:spLocks noGrp="1"/>
          </p:cNvSpPr>
          <p:nvPr>
            <p:ph type="body" idx="45" hasCustomPrompt="1"/>
          </p:nvPr>
        </p:nvSpPr>
        <p:spPr>
          <a:xfrm>
            <a:off x="3176175" y="411634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5" name="Text Placeholder 2"/>
          <p:cNvSpPr>
            <a:spLocks noGrp="1"/>
          </p:cNvSpPr>
          <p:nvPr>
            <p:ph type="body" idx="46" hasCustomPrompt="1"/>
          </p:nvPr>
        </p:nvSpPr>
        <p:spPr>
          <a:xfrm>
            <a:off x="6097329" y="411634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9"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20"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9">
    <p:spTree>
      <p:nvGrpSpPr>
        <p:cNvPr id="1" name=""/>
        <p:cNvGrpSpPr/>
        <p:nvPr/>
      </p:nvGrpSpPr>
      <p:grpSpPr>
        <a:xfrm>
          <a:off x="0" y="0"/>
          <a:ext cx="0" cy="0"/>
          <a:chOff x="0" y="0"/>
          <a:chExt cx="0" cy="0"/>
        </a:xfrm>
      </p:grpSpPr>
      <p:sp>
        <p:nvSpPr>
          <p:cNvPr id="26"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4" name="Content Placeholder 3"/>
          <p:cNvSpPr>
            <a:spLocks noGrp="1"/>
          </p:cNvSpPr>
          <p:nvPr>
            <p:ph sz="half" idx="2" hasCustomPrompt="1"/>
          </p:nvPr>
        </p:nvSpPr>
        <p:spPr>
          <a:xfrm>
            <a:off x="245907" y="1900800"/>
            <a:ext cx="4256862"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5" name="Content Placeholder 3"/>
          <p:cNvSpPr>
            <a:spLocks noGrp="1"/>
          </p:cNvSpPr>
          <p:nvPr>
            <p:ph sz="half" idx="19" hasCustomPrompt="1"/>
          </p:nvPr>
        </p:nvSpPr>
        <p:spPr>
          <a:xfrm>
            <a:off x="4632369" y="1900800"/>
            <a:ext cx="4256862"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Content Placeholder 3"/>
          <p:cNvSpPr>
            <a:spLocks noGrp="1"/>
          </p:cNvSpPr>
          <p:nvPr>
            <p:ph sz="half" idx="20" hasCustomPrompt="1"/>
          </p:nvPr>
        </p:nvSpPr>
        <p:spPr>
          <a:xfrm>
            <a:off x="245907" y="4322070"/>
            <a:ext cx="4256862"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1" name="Content Placeholder 3"/>
          <p:cNvSpPr>
            <a:spLocks noGrp="1"/>
          </p:cNvSpPr>
          <p:nvPr>
            <p:ph sz="half" idx="21" hasCustomPrompt="1"/>
          </p:nvPr>
        </p:nvSpPr>
        <p:spPr>
          <a:xfrm>
            <a:off x="4632369" y="4322070"/>
            <a:ext cx="4256862"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7"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29" name="Text Placeholder 2"/>
          <p:cNvSpPr>
            <a:spLocks noGrp="1"/>
          </p:cNvSpPr>
          <p:nvPr>
            <p:ph type="body" idx="1" hasCustomPrompt="1"/>
          </p:nvPr>
        </p:nvSpPr>
        <p:spPr>
          <a:xfrm>
            <a:off x="245907"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0" name="Text Placeholder 2"/>
          <p:cNvSpPr>
            <a:spLocks noGrp="1"/>
          </p:cNvSpPr>
          <p:nvPr>
            <p:ph type="body" idx="22" hasCustomPrompt="1"/>
          </p:nvPr>
        </p:nvSpPr>
        <p:spPr>
          <a:xfrm>
            <a:off x="4631158"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2" name="Text Placeholder 2"/>
          <p:cNvSpPr>
            <a:spLocks noGrp="1"/>
          </p:cNvSpPr>
          <p:nvPr>
            <p:ph type="body" idx="23" hasCustomPrompt="1"/>
          </p:nvPr>
        </p:nvSpPr>
        <p:spPr>
          <a:xfrm>
            <a:off x="245907" y="4111214"/>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3" name="Text Placeholder 2"/>
          <p:cNvSpPr>
            <a:spLocks noGrp="1"/>
          </p:cNvSpPr>
          <p:nvPr>
            <p:ph type="body" idx="24" hasCustomPrompt="1"/>
          </p:nvPr>
        </p:nvSpPr>
        <p:spPr>
          <a:xfrm>
            <a:off x="4631158" y="4111214"/>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8"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9"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10">
    <p:spTree>
      <p:nvGrpSpPr>
        <p:cNvPr id="1" name=""/>
        <p:cNvGrpSpPr/>
        <p:nvPr/>
      </p:nvGrpSpPr>
      <p:grpSpPr>
        <a:xfrm>
          <a:off x="0" y="0"/>
          <a:ext cx="0" cy="0"/>
          <a:chOff x="0" y="0"/>
          <a:chExt cx="0" cy="0"/>
        </a:xfrm>
      </p:grpSpPr>
      <p:sp>
        <p:nvSpPr>
          <p:cNvPr id="19"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23" name="Content Placeholder 3"/>
          <p:cNvSpPr>
            <a:spLocks noGrp="1"/>
          </p:cNvSpPr>
          <p:nvPr>
            <p:ph sz="half" idx="36" hasCustomPrompt="1"/>
          </p:nvPr>
        </p:nvSpPr>
        <p:spPr>
          <a:xfrm>
            <a:off x="245908" y="1900800"/>
            <a:ext cx="5721940"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4" name="Content Placeholder 3"/>
          <p:cNvSpPr>
            <a:spLocks noGrp="1"/>
          </p:cNvSpPr>
          <p:nvPr>
            <p:ph sz="half" idx="37" hasCustomPrompt="1"/>
          </p:nvPr>
        </p:nvSpPr>
        <p:spPr>
          <a:xfrm>
            <a:off x="6101169" y="1900800"/>
            <a:ext cx="2791385"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3"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14" name="Text Placeholder 2"/>
          <p:cNvSpPr>
            <a:spLocks noGrp="1"/>
          </p:cNvSpPr>
          <p:nvPr>
            <p:ph type="body" idx="1" hasCustomPrompt="1"/>
          </p:nvPr>
        </p:nvSpPr>
        <p:spPr>
          <a:xfrm>
            <a:off x="245908" y="1684068"/>
            <a:ext cx="572233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5" name="Text Placeholder 2"/>
          <p:cNvSpPr>
            <a:spLocks noGrp="1"/>
          </p:cNvSpPr>
          <p:nvPr>
            <p:ph type="body" idx="38" hasCustomPrompt="1"/>
          </p:nvPr>
        </p:nvSpPr>
        <p:spPr>
          <a:xfrm>
            <a:off x="6100785" y="168406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1"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2"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11">
    <p:spTree>
      <p:nvGrpSpPr>
        <p:cNvPr id="1" name=""/>
        <p:cNvGrpSpPr/>
        <p:nvPr/>
      </p:nvGrpSpPr>
      <p:grpSpPr>
        <a:xfrm>
          <a:off x="0" y="0"/>
          <a:ext cx="0" cy="0"/>
          <a:chOff x="0" y="0"/>
          <a:chExt cx="0" cy="0"/>
        </a:xfrm>
      </p:grpSpPr>
      <p:sp>
        <p:nvSpPr>
          <p:cNvPr id="21"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0" name="Content Placeholder 3"/>
          <p:cNvSpPr>
            <a:spLocks noGrp="1"/>
          </p:cNvSpPr>
          <p:nvPr>
            <p:ph sz="half" idx="36" hasCustomPrompt="1"/>
          </p:nvPr>
        </p:nvSpPr>
        <p:spPr>
          <a:xfrm>
            <a:off x="3176861" y="1900800"/>
            <a:ext cx="5721940"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2" name="Content Placeholder 3"/>
          <p:cNvSpPr>
            <a:spLocks noGrp="1"/>
          </p:cNvSpPr>
          <p:nvPr>
            <p:ph sz="half" idx="37" hasCustomPrompt="1"/>
          </p:nvPr>
        </p:nvSpPr>
        <p:spPr>
          <a:xfrm>
            <a:off x="245907" y="1900800"/>
            <a:ext cx="2791385"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5"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14" name="Text Placeholder 2"/>
          <p:cNvSpPr>
            <a:spLocks noGrp="1"/>
          </p:cNvSpPr>
          <p:nvPr>
            <p:ph type="body" idx="1" hasCustomPrompt="1"/>
          </p:nvPr>
        </p:nvSpPr>
        <p:spPr>
          <a:xfrm>
            <a:off x="245907" y="168406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7" name="Text Placeholder 2"/>
          <p:cNvSpPr>
            <a:spLocks noGrp="1"/>
          </p:cNvSpPr>
          <p:nvPr>
            <p:ph type="body" idx="38" hasCustomPrompt="1"/>
          </p:nvPr>
        </p:nvSpPr>
        <p:spPr>
          <a:xfrm>
            <a:off x="3176153" y="1684068"/>
            <a:ext cx="572233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3"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6"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12">
    <p:spTree>
      <p:nvGrpSpPr>
        <p:cNvPr id="1" name=""/>
        <p:cNvGrpSpPr/>
        <p:nvPr/>
      </p:nvGrpSpPr>
      <p:grpSpPr>
        <a:xfrm>
          <a:off x="0" y="0"/>
          <a:ext cx="0" cy="0"/>
          <a:chOff x="0" y="0"/>
          <a:chExt cx="0" cy="0"/>
        </a:xfrm>
      </p:grpSpPr>
      <p:sp>
        <p:nvSpPr>
          <p:cNvPr id="27"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4" name="Content Placeholder 3"/>
          <p:cNvSpPr>
            <a:spLocks noGrp="1"/>
          </p:cNvSpPr>
          <p:nvPr>
            <p:ph sz="half" idx="36" hasCustomPrompt="1"/>
          </p:nvPr>
        </p:nvSpPr>
        <p:spPr>
          <a:xfrm>
            <a:off x="3176861" y="1900799"/>
            <a:ext cx="5721940"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6" name="Content Placeholder 3"/>
          <p:cNvSpPr>
            <a:spLocks noGrp="1"/>
          </p:cNvSpPr>
          <p:nvPr>
            <p:ph sz="half" idx="37" hasCustomPrompt="1"/>
          </p:nvPr>
        </p:nvSpPr>
        <p:spPr>
          <a:xfrm>
            <a:off x="245907" y="1900799"/>
            <a:ext cx="2791385"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3" name="Content Placeholder 3"/>
          <p:cNvSpPr>
            <a:spLocks noGrp="1"/>
          </p:cNvSpPr>
          <p:nvPr>
            <p:ph sz="half" idx="38" hasCustomPrompt="1"/>
          </p:nvPr>
        </p:nvSpPr>
        <p:spPr>
          <a:xfrm>
            <a:off x="3176861" y="4310016"/>
            <a:ext cx="5721940"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9" name="Content Placeholder 3"/>
          <p:cNvSpPr>
            <a:spLocks noGrp="1"/>
          </p:cNvSpPr>
          <p:nvPr>
            <p:ph sz="half" idx="39" hasCustomPrompt="1"/>
          </p:nvPr>
        </p:nvSpPr>
        <p:spPr>
          <a:xfrm>
            <a:off x="245907" y="4310016"/>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7"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30" name="Text Placeholder 2"/>
          <p:cNvSpPr>
            <a:spLocks noGrp="1"/>
          </p:cNvSpPr>
          <p:nvPr>
            <p:ph type="body" idx="1" hasCustomPrompt="1"/>
          </p:nvPr>
        </p:nvSpPr>
        <p:spPr>
          <a:xfrm>
            <a:off x="245907" y="168406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1" name="Text Placeholder 2"/>
          <p:cNvSpPr>
            <a:spLocks noGrp="1"/>
          </p:cNvSpPr>
          <p:nvPr>
            <p:ph type="body" idx="40" hasCustomPrompt="1"/>
          </p:nvPr>
        </p:nvSpPr>
        <p:spPr>
          <a:xfrm>
            <a:off x="3176153" y="1684068"/>
            <a:ext cx="572233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2" name="Text Placeholder 2"/>
          <p:cNvSpPr>
            <a:spLocks noGrp="1"/>
          </p:cNvSpPr>
          <p:nvPr>
            <p:ph type="body" idx="41" hasCustomPrompt="1"/>
          </p:nvPr>
        </p:nvSpPr>
        <p:spPr>
          <a:xfrm>
            <a:off x="245907" y="4117492"/>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3" name="Text Placeholder 2"/>
          <p:cNvSpPr>
            <a:spLocks noGrp="1"/>
          </p:cNvSpPr>
          <p:nvPr>
            <p:ph type="body" idx="42" hasCustomPrompt="1"/>
          </p:nvPr>
        </p:nvSpPr>
        <p:spPr>
          <a:xfrm>
            <a:off x="3176153" y="4117492"/>
            <a:ext cx="572233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8"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9"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13">
    <p:spTree>
      <p:nvGrpSpPr>
        <p:cNvPr id="1" name=""/>
        <p:cNvGrpSpPr/>
        <p:nvPr/>
      </p:nvGrpSpPr>
      <p:grpSpPr>
        <a:xfrm>
          <a:off x="0" y="0"/>
          <a:ext cx="0" cy="0"/>
          <a:chOff x="0" y="0"/>
          <a:chExt cx="0" cy="0"/>
        </a:xfrm>
      </p:grpSpPr>
      <p:sp>
        <p:nvSpPr>
          <p:cNvPr id="26"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4" name="Content Placeholder 3"/>
          <p:cNvSpPr>
            <a:spLocks noGrp="1"/>
          </p:cNvSpPr>
          <p:nvPr>
            <p:ph sz="half" idx="36" hasCustomPrompt="1"/>
          </p:nvPr>
        </p:nvSpPr>
        <p:spPr>
          <a:xfrm>
            <a:off x="252554" y="1900799"/>
            <a:ext cx="5721940"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5" name="Content Placeholder 3"/>
          <p:cNvSpPr>
            <a:spLocks noGrp="1"/>
          </p:cNvSpPr>
          <p:nvPr>
            <p:ph sz="half" idx="37" hasCustomPrompt="1"/>
          </p:nvPr>
        </p:nvSpPr>
        <p:spPr>
          <a:xfrm>
            <a:off x="6101169" y="1900799"/>
            <a:ext cx="2791385"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Content Placeholder 3"/>
          <p:cNvSpPr>
            <a:spLocks noGrp="1"/>
          </p:cNvSpPr>
          <p:nvPr>
            <p:ph sz="half" idx="38" hasCustomPrompt="1"/>
          </p:nvPr>
        </p:nvSpPr>
        <p:spPr>
          <a:xfrm>
            <a:off x="252554" y="4338891"/>
            <a:ext cx="5721940"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9" name="Content Placeholder 3"/>
          <p:cNvSpPr>
            <a:spLocks noGrp="1"/>
          </p:cNvSpPr>
          <p:nvPr>
            <p:ph sz="half" idx="39" hasCustomPrompt="1"/>
          </p:nvPr>
        </p:nvSpPr>
        <p:spPr>
          <a:xfrm>
            <a:off x="6101169" y="4338891"/>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7"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31" name="Text Placeholder 2"/>
          <p:cNvSpPr>
            <a:spLocks noGrp="1"/>
          </p:cNvSpPr>
          <p:nvPr>
            <p:ph type="body" idx="40" hasCustomPrompt="1"/>
          </p:nvPr>
        </p:nvSpPr>
        <p:spPr>
          <a:xfrm>
            <a:off x="251520" y="1684068"/>
            <a:ext cx="572233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2" name="Text Placeholder 2"/>
          <p:cNvSpPr>
            <a:spLocks noGrp="1"/>
          </p:cNvSpPr>
          <p:nvPr>
            <p:ph type="body" idx="1" hasCustomPrompt="1"/>
          </p:nvPr>
        </p:nvSpPr>
        <p:spPr>
          <a:xfrm>
            <a:off x="6100785" y="168406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2" name="Text Placeholder 2"/>
          <p:cNvSpPr>
            <a:spLocks noGrp="1"/>
          </p:cNvSpPr>
          <p:nvPr>
            <p:ph type="body" idx="41" hasCustomPrompt="1"/>
          </p:nvPr>
        </p:nvSpPr>
        <p:spPr>
          <a:xfrm>
            <a:off x="251520" y="4112498"/>
            <a:ext cx="572233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3" name="Text Placeholder 2"/>
          <p:cNvSpPr>
            <a:spLocks noGrp="1"/>
          </p:cNvSpPr>
          <p:nvPr>
            <p:ph type="body" idx="42" hasCustomPrompt="1"/>
          </p:nvPr>
        </p:nvSpPr>
        <p:spPr>
          <a:xfrm>
            <a:off x="6100785" y="411249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8"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9"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Nomura Standard Part Image Cover">
    <p:spTree>
      <p:nvGrpSpPr>
        <p:cNvPr id="1" name=""/>
        <p:cNvGrpSpPr/>
        <p:nvPr/>
      </p:nvGrpSpPr>
      <p:grpSpPr>
        <a:xfrm>
          <a:off x="0" y="0"/>
          <a:ext cx="0" cy="0"/>
          <a:chOff x="0" y="0"/>
          <a:chExt cx="0" cy="0"/>
        </a:xfrm>
      </p:grpSpPr>
      <p:sp>
        <p:nvSpPr>
          <p:cNvPr id="4128" name="Freeform 32"/>
          <p:cNvSpPr>
            <a:spLocks noChangeAspect="1"/>
          </p:cNvSpPr>
          <p:nvPr/>
        </p:nvSpPr>
        <p:spPr bwMode="auto">
          <a:xfrm>
            <a:off x="6005937" y="-1275"/>
            <a:ext cx="3145879" cy="2516400"/>
          </a:xfrm>
          <a:custGeom>
            <a:avLst/>
            <a:gdLst/>
            <a:ahLst/>
            <a:cxnLst>
              <a:cxn ang="0">
                <a:pos x="0" y="520"/>
              </a:cxn>
              <a:cxn ang="0">
                <a:pos x="505" y="1659"/>
              </a:cxn>
              <a:cxn ang="0">
                <a:pos x="2074" y="1659"/>
              </a:cxn>
              <a:cxn ang="0">
                <a:pos x="2074" y="0"/>
              </a:cxn>
              <a:cxn ang="0">
                <a:pos x="224" y="0"/>
              </a:cxn>
              <a:cxn ang="0">
                <a:pos x="0" y="520"/>
              </a:cxn>
              <a:cxn ang="0">
                <a:pos x="0" y="520"/>
              </a:cxn>
            </a:cxnLst>
            <a:rect l="0" t="0" r="r" b="b"/>
            <a:pathLst>
              <a:path w="2074" h="1659">
                <a:moveTo>
                  <a:pt x="0" y="520"/>
                </a:moveTo>
                <a:lnTo>
                  <a:pt x="505" y="1659"/>
                </a:lnTo>
                <a:lnTo>
                  <a:pt x="2074" y="1659"/>
                </a:lnTo>
                <a:lnTo>
                  <a:pt x="2074" y="0"/>
                </a:lnTo>
                <a:lnTo>
                  <a:pt x="224" y="0"/>
                </a:lnTo>
                <a:lnTo>
                  <a:pt x="0" y="520"/>
                </a:lnTo>
                <a:lnTo>
                  <a:pt x="0" y="520"/>
                </a:lnTo>
                <a:close/>
              </a:path>
            </a:pathLst>
          </a:custGeom>
          <a:solidFill>
            <a:srgbClr val="CA2627"/>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Text Placeholder 17"/>
          <p:cNvSpPr>
            <a:spLocks noGrp="1"/>
          </p:cNvSpPr>
          <p:nvPr>
            <p:ph type="body" sz="quarter" idx="10" hasCustomPrompt="1"/>
          </p:nvPr>
        </p:nvSpPr>
        <p:spPr>
          <a:xfrm>
            <a:off x="252046" y="3888000"/>
            <a:ext cx="6646154" cy="507600"/>
          </a:xfrm>
          <a:prstGeom prst="rect">
            <a:avLst/>
          </a:prstGeom>
        </p:spPr>
        <p:txBody>
          <a:bodyPr lIns="0" tIns="72000" rIns="0" bIns="0" anchor="t" anchorCtr="0"/>
          <a:lstStyle>
            <a:lvl1pPr>
              <a:lnSpc>
                <a:spcPct val="120000"/>
              </a:lnSpc>
              <a:spcBef>
                <a:spcPts val="0"/>
              </a:spcBef>
              <a:spcAft>
                <a:spcPts val="0"/>
              </a:spcAft>
              <a:defRPr sz="1800" b="1" baseline="0">
                <a:ea typeface="MS PGothic" pitchFamily="34" charset="-128"/>
              </a:defRPr>
            </a:lvl1pPr>
          </a:lstStyle>
          <a:p>
            <a:pPr lvl="0"/>
            <a:r>
              <a:rPr lang="en-US" dirty="0"/>
              <a:t>Enter your subtitle here</a:t>
            </a:r>
            <a:endParaRPr lang="en-GB" dirty="0"/>
          </a:p>
        </p:txBody>
      </p:sp>
      <p:sp>
        <p:nvSpPr>
          <p:cNvPr id="16" name="Title 15"/>
          <p:cNvSpPr>
            <a:spLocks noGrp="1"/>
          </p:cNvSpPr>
          <p:nvPr>
            <p:ph type="title" hasCustomPrompt="1"/>
          </p:nvPr>
        </p:nvSpPr>
        <p:spPr>
          <a:xfrm>
            <a:off x="252046" y="2880000"/>
            <a:ext cx="6646154" cy="858952"/>
          </a:xfrm>
          <a:prstGeom prst="rect">
            <a:avLst/>
          </a:prstGeom>
        </p:spPr>
        <p:txBody>
          <a:bodyPr lIns="0" tIns="0" rIns="0" bIns="0" anchor="b" anchorCtr="0"/>
          <a:lstStyle>
            <a:lvl1pPr>
              <a:lnSpc>
                <a:spcPct val="120000"/>
              </a:lnSpc>
              <a:defRPr sz="2400" baseline="0">
                <a:ea typeface="MS PGothic" pitchFamily="34" charset="-128"/>
              </a:defRPr>
            </a:lvl1pPr>
          </a:lstStyle>
          <a:p>
            <a:r>
              <a:rPr lang="en-US" dirty="0"/>
              <a:t>Enter your title here</a:t>
            </a:r>
            <a:endParaRPr lang="en-GB" dirty="0"/>
          </a:p>
        </p:txBody>
      </p:sp>
      <p:sp>
        <p:nvSpPr>
          <p:cNvPr id="15" name="Text Placeholder 17"/>
          <p:cNvSpPr>
            <a:spLocks noGrp="1"/>
          </p:cNvSpPr>
          <p:nvPr>
            <p:ph type="body" sz="quarter" idx="13" hasCustomPrompt="1"/>
          </p:nvPr>
        </p:nvSpPr>
        <p:spPr>
          <a:xfrm>
            <a:off x="251520" y="6453337"/>
            <a:ext cx="3655791" cy="239907"/>
          </a:xfrm>
          <a:prstGeom prst="rect">
            <a:avLst/>
          </a:prstGeom>
        </p:spPr>
        <p:txBody>
          <a:bodyPr lIns="0" tIns="0" rIns="0" bIns="0" anchor="t" anchorCtr="0"/>
          <a:lstStyle>
            <a:lvl1pPr algn="l">
              <a:lnSpc>
                <a:spcPct val="120000"/>
              </a:lnSpc>
              <a:spcBef>
                <a:spcPts val="0"/>
              </a:spcBef>
              <a:spcAft>
                <a:spcPts val="0"/>
              </a:spcAft>
              <a:defRPr sz="1400" b="0" baseline="0">
                <a:ea typeface="MS PGothic" pitchFamily="34" charset="-128"/>
              </a:defRPr>
            </a:lvl1pPr>
          </a:lstStyle>
          <a:p>
            <a:pPr lvl="0"/>
            <a:r>
              <a:rPr lang="en-US" dirty="0"/>
              <a:t>Enter date here</a:t>
            </a:r>
            <a:endParaRPr lang="en-GB" dirty="0"/>
          </a:p>
        </p:txBody>
      </p:sp>
      <p:sp>
        <p:nvSpPr>
          <p:cNvPr id="20" name="Text Placeholder 18"/>
          <p:cNvSpPr>
            <a:spLocks noGrp="1"/>
          </p:cNvSpPr>
          <p:nvPr>
            <p:ph type="body" sz="quarter" idx="14" hasCustomPrompt="1"/>
          </p:nvPr>
        </p:nvSpPr>
        <p:spPr>
          <a:xfrm>
            <a:off x="6539211" y="4869161"/>
            <a:ext cx="2259943" cy="1223417"/>
          </a:xfrm>
          <a:prstGeom prst="rect">
            <a:avLst/>
          </a:prstGeom>
        </p:spPr>
        <p:txBody>
          <a:bodyPr anchor="ctr" anchorCtr="0"/>
          <a:lstStyle>
            <a:lvl1pPr algn="r">
              <a:defRPr baseline="0"/>
            </a:lvl1pPr>
          </a:lstStyle>
          <a:p>
            <a:pPr lvl="0"/>
            <a:r>
              <a:rPr lang="en-GB" dirty="0"/>
              <a:t>Client logo here</a:t>
            </a:r>
          </a:p>
        </p:txBody>
      </p:sp>
      <p:sp>
        <p:nvSpPr>
          <p:cNvPr id="21" name="Text Box 11"/>
          <p:cNvSpPr txBox="1">
            <a:spLocks noChangeArrowheads="1"/>
          </p:cNvSpPr>
          <p:nvPr/>
        </p:nvSpPr>
        <p:spPr bwMode="ltGray">
          <a:xfrm>
            <a:off x="6561363" y="6314838"/>
            <a:ext cx="2237792"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STRICTLY PRIVATE AND CONFIDENTIAL</a:t>
            </a:r>
          </a:p>
        </p:txBody>
      </p:sp>
      <p:sp>
        <p:nvSpPr>
          <p:cNvPr id="22" name="Text Placeholder 31"/>
          <p:cNvSpPr>
            <a:spLocks noGrp="1"/>
          </p:cNvSpPr>
          <p:nvPr>
            <p:ph type="body" sz="quarter" idx="16" hasCustomPrompt="1"/>
          </p:nvPr>
        </p:nvSpPr>
        <p:spPr>
          <a:xfrm>
            <a:off x="251520" y="4869160"/>
            <a:ext cx="3655791" cy="792088"/>
          </a:xfrm>
          <a:prstGeom prst="rect">
            <a:avLst/>
          </a:prstGeom>
        </p:spPr>
        <p:txBody>
          <a:bodyPr lIns="0" tIns="0" rIns="0" bIns="0"/>
          <a:lstStyle>
            <a:lvl1pPr>
              <a:lnSpc>
                <a:spcPct val="120000"/>
              </a:lnSpc>
              <a:spcBef>
                <a:spcPts val="0"/>
              </a:spcBef>
              <a:spcAft>
                <a:spcPts val="0"/>
              </a:spcAft>
              <a:defRPr sz="1400" baseline="0">
                <a:ea typeface="MS PGothic" pitchFamily="34" charset="-128"/>
              </a:defRPr>
            </a:lvl1pPr>
            <a:lvl2pPr>
              <a:defRPr sz="1400"/>
            </a:lvl2pPr>
            <a:lvl3pPr>
              <a:defRPr sz="1400"/>
            </a:lvl3pPr>
            <a:lvl4pPr>
              <a:defRPr sz="1400"/>
            </a:lvl4pPr>
            <a:lvl5pPr>
              <a:defRPr sz="1400"/>
            </a:lvl5pPr>
          </a:lstStyle>
          <a:p>
            <a:pPr lvl="0"/>
            <a:r>
              <a:rPr lang="en-US" dirty="0"/>
              <a:t>Business Division</a:t>
            </a:r>
            <a:br>
              <a:rPr lang="en-US" dirty="0"/>
            </a:br>
            <a:r>
              <a:rPr lang="en-US" dirty="0"/>
              <a:t>Business Subdivision</a:t>
            </a:r>
            <a:br>
              <a:rPr lang="en-US" dirty="0"/>
            </a:br>
            <a:r>
              <a:rPr lang="en-US" dirty="0"/>
              <a:t>Region Label</a:t>
            </a:r>
            <a:endParaRPr lang="en-GB" dirty="0"/>
          </a:p>
        </p:txBody>
      </p:sp>
      <p:sp>
        <p:nvSpPr>
          <p:cNvPr id="23" name="Text Placeholder 31"/>
          <p:cNvSpPr>
            <a:spLocks noGrp="1"/>
          </p:cNvSpPr>
          <p:nvPr>
            <p:ph type="body" sz="quarter" idx="17" hasCustomPrompt="1"/>
          </p:nvPr>
        </p:nvSpPr>
        <p:spPr>
          <a:xfrm>
            <a:off x="251520" y="5821288"/>
            <a:ext cx="3655791" cy="472008"/>
          </a:xfrm>
          <a:prstGeom prst="rect">
            <a:avLst/>
          </a:prstGeom>
        </p:spPr>
        <p:txBody>
          <a:bodyPr lIns="0" tIns="0" rIns="0" bIns="0"/>
          <a:lstStyle>
            <a:lvl1pPr>
              <a:lnSpc>
                <a:spcPct val="120000"/>
              </a:lnSpc>
              <a:spcBef>
                <a:spcPts val="0"/>
              </a:spcBef>
              <a:spcAft>
                <a:spcPts val="0"/>
              </a:spcAft>
              <a:defRPr sz="1400" baseline="0">
                <a:ea typeface="MS PGothic" pitchFamily="34" charset="-128"/>
              </a:defRPr>
            </a:lvl1pPr>
            <a:lvl2pPr>
              <a:defRPr sz="1400"/>
            </a:lvl2pPr>
            <a:lvl3pPr>
              <a:defRPr sz="1400"/>
            </a:lvl3pPr>
            <a:lvl4pPr>
              <a:defRPr sz="1400"/>
            </a:lvl4pPr>
            <a:lvl5pPr>
              <a:defRPr sz="1400"/>
            </a:lvl5pPr>
          </a:lstStyle>
          <a:p>
            <a:pPr lvl="0"/>
            <a:r>
              <a:rPr lang="en-US" dirty="0"/>
              <a:t>Author / Presenter name</a:t>
            </a:r>
            <a:br>
              <a:rPr lang="en-US" dirty="0"/>
            </a:br>
            <a:r>
              <a:rPr lang="en-US" dirty="0"/>
              <a:t>Author / Presenter name</a:t>
            </a:r>
            <a:endParaRPr lang="en-GB" dirty="0"/>
          </a:p>
        </p:txBody>
      </p:sp>
      <p:sp>
        <p:nvSpPr>
          <p:cNvPr id="24" name="Text Box 11"/>
          <p:cNvSpPr txBox="1">
            <a:spLocks noChangeArrowheads="1"/>
          </p:cNvSpPr>
          <p:nvPr/>
        </p:nvSpPr>
        <p:spPr bwMode="ltGray">
          <a:xfrm>
            <a:off x="8271767" y="6577300"/>
            <a:ext cx="527388"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 Nomura</a:t>
            </a:r>
          </a:p>
        </p:txBody>
      </p:sp>
      <p:pic>
        <p:nvPicPr>
          <p:cNvPr id="29" name="Picture 2" descr="\\Europe\Data\Creative_Media\02001-03000\02154 Landor Project\PowerPoint Template\Assets\200339868_PPT.jpg"/>
          <p:cNvPicPr>
            <a:picLocks noChangeAspect="1" noChangeArrowheads="1"/>
          </p:cNvPicPr>
          <p:nvPr/>
        </p:nvPicPr>
        <p:blipFill>
          <a:blip r:embed="rId2" cstate="print"/>
          <a:srcRect l="8281" b="7581"/>
          <a:stretch>
            <a:fillRect/>
          </a:stretch>
        </p:blipFill>
        <p:spPr bwMode="auto">
          <a:xfrm>
            <a:off x="0" y="0"/>
            <a:ext cx="3594526" cy="2514246"/>
          </a:xfrm>
          <a:prstGeom prst="rect">
            <a:avLst/>
          </a:prstGeom>
          <a:noFill/>
        </p:spPr>
      </p:pic>
      <p:sp>
        <p:nvSpPr>
          <p:cNvPr id="31" name="Freeform 19"/>
          <p:cNvSpPr>
            <a:spLocks/>
          </p:cNvSpPr>
          <p:nvPr/>
        </p:nvSpPr>
        <p:spPr bwMode="auto">
          <a:xfrm>
            <a:off x="2303888" y="-10800"/>
            <a:ext cx="2370138" cy="2509838"/>
          </a:xfrm>
          <a:custGeom>
            <a:avLst/>
            <a:gdLst/>
            <a:ahLst/>
            <a:cxnLst>
              <a:cxn ang="0">
                <a:pos x="1493" y="0"/>
              </a:cxn>
              <a:cxn ang="0">
                <a:pos x="663" y="0"/>
              </a:cxn>
              <a:cxn ang="0">
                <a:pos x="0" y="1581"/>
              </a:cxn>
              <a:cxn ang="0">
                <a:pos x="832" y="1581"/>
              </a:cxn>
              <a:cxn ang="0">
                <a:pos x="1493" y="0"/>
              </a:cxn>
            </a:cxnLst>
            <a:rect l="0" t="0" r="r" b="b"/>
            <a:pathLst>
              <a:path w="1493" h="1581">
                <a:moveTo>
                  <a:pt x="1493" y="0"/>
                </a:moveTo>
                <a:lnTo>
                  <a:pt x="663" y="0"/>
                </a:lnTo>
                <a:lnTo>
                  <a:pt x="0" y="1581"/>
                </a:lnTo>
                <a:lnTo>
                  <a:pt x="832" y="1581"/>
                </a:lnTo>
                <a:lnTo>
                  <a:pt x="149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25"/>
          <p:cNvSpPr>
            <a:spLocks/>
          </p:cNvSpPr>
          <p:nvPr/>
        </p:nvSpPr>
        <p:spPr bwMode="auto">
          <a:xfrm>
            <a:off x="5499526" y="1171888"/>
            <a:ext cx="963613" cy="1343025"/>
          </a:xfrm>
          <a:custGeom>
            <a:avLst/>
            <a:gdLst/>
            <a:ahLst/>
            <a:cxnLst>
              <a:cxn ang="0">
                <a:pos x="135" y="846"/>
              </a:cxn>
              <a:cxn ang="0">
                <a:pos x="607" y="846"/>
              </a:cxn>
              <a:cxn ang="0">
                <a:pos x="230" y="0"/>
              </a:cxn>
              <a:cxn ang="0">
                <a:pos x="0" y="532"/>
              </a:cxn>
              <a:cxn ang="0">
                <a:pos x="135" y="846"/>
              </a:cxn>
            </a:cxnLst>
            <a:rect l="0" t="0" r="r" b="b"/>
            <a:pathLst>
              <a:path w="607" h="846">
                <a:moveTo>
                  <a:pt x="135" y="846"/>
                </a:moveTo>
                <a:lnTo>
                  <a:pt x="607" y="846"/>
                </a:lnTo>
                <a:lnTo>
                  <a:pt x="230" y="0"/>
                </a:lnTo>
                <a:lnTo>
                  <a:pt x="0" y="532"/>
                </a:lnTo>
                <a:lnTo>
                  <a:pt x="135" y="846"/>
                </a:lnTo>
                <a:close/>
              </a:path>
            </a:pathLst>
          </a:custGeom>
          <a:solidFill>
            <a:srgbClr val="CA242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33"/>
          <p:cNvSpPr>
            <a:spLocks/>
          </p:cNvSpPr>
          <p:nvPr/>
        </p:nvSpPr>
        <p:spPr bwMode="auto">
          <a:xfrm>
            <a:off x="4270801" y="828988"/>
            <a:ext cx="1241425" cy="1685925"/>
          </a:xfrm>
          <a:custGeom>
            <a:avLst/>
            <a:gdLst/>
            <a:ahLst/>
            <a:cxnLst>
              <a:cxn ang="0">
                <a:pos x="0" y="1062"/>
              </a:cxn>
              <a:cxn ang="0">
                <a:pos x="647" y="1062"/>
              </a:cxn>
              <a:cxn ang="0">
                <a:pos x="782" y="748"/>
              </a:cxn>
              <a:cxn ang="0">
                <a:pos x="459" y="0"/>
              </a:cxn>
              <a:cxn ang="0">
                <a:pos x="0" y="1062"/>
              </a:cxn>
            </a:cxnLst>
            <a:rect l="0" t="0" r="r" b="b"/>
            <a:pathLst>
              <a:path w="782" h="1062">
                <a:moveTo>
                  <a:pt x="0" y="1062"/>
                </a:moveTo>
                <a:lnTo>
                  <a:pt x="647" y="1062"/>
                </a:lnTo>
                <a:lnTo>
                  <a:pt x="782" y="748"/>
                </a:lnTo>
                <a:lnTo>
                  <a:pt x="459" y="0"/>
                </a:lnTo>
                <a:lnTo>
                  <a:pt x="0" y="1062"/>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34"/>
          <p:cNvSpPr>
            <a:spLocks/>
          </p:cNvSpPr>
          <p:nvPr/>
        </p:nvSpPr>
        <p:spPr bwMode="auto">
          <a:xfrm>
            <a:off x="5339188" y="-1275"/>
            <a:ext cx="685800" cy="1173163"/>
          </a:xfrm>
          <a:custGeom>
            <a:avLst/>
            <a:gdLst/>
            <a:ahLst/>
            <a:cxnLst>
              <a:cxn ang="0">
                <a:pos x="0" y="0"/>
              </a:cxn>
              <a:cxn ang="0">
                <a:pos x="0" y="0"/>
              </a:cxn>
              <a:cxn ang="0">
                <a:pos x="327" y="739"/>
              </a:cxn>
              <a:cxn ang="0">
                <a:pos x="432" y="496"/>
              </a:cxn>
              <a:cxn ang="0">
                <a:pos x="210" y="0"/>
              </a:cxn>
              <a:cxn ang="0">
                <a:pos x="0" y="0"/>
              </a:cxn>
            </a:cxnLst>
            <a:rect l="0" t="0" r="r" b="b"/>
            <a:pathLst>
              <a:path w="432" h="739">
                <a:moveTo>
                  <a:pt x="0" y="0"/>
                </a:moveTo>
                <a:lnTo>
                  <a:pt x="0" y="0"/>
                </a:lnTo>
                <a:lnTo>
                  <a:pt x="327" y="739"/>
                </a:lnTo>
                <a:lnTo>
                  <a:pt x="432" y="496"/>
                </a:lnTo>
                <a:lnTo>
                  <a:pt x="210" y="0"/>
                </a:lnTo>
                <a:lnTo>
                  <a:pt x="0"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35"/>
          <p:cNvSpPr>
            <a:spLocks/>
          </p:cNvSpPr>
          <p:nvPr/>
        </p:nvSpPr>
        <p:spPr bwMode="auto">
          <a:xfrm>
            <a:off x="5663038" y="-1275"/>
            <a:ext cx="692150" cy="787400"/>
          </a:xfrm>
          <a:custGeom>
            <a:avLst/>
            <a:gdLst/>
            <a:ahLst/>
            <a:cxnLst>
              <a:cxn ang="0">
                <a:pos x="0" y="0"/>
              </a:cxn>
              <a:cxn ang="0">
                <a:pos x="222" y="496"/>
              </a:cxn>
              <a:cxn ang="0">
                <a:pos x="436" y="0"/>
              </a:cxn>
              <a:cxn ang="0">
                <a:pos x="0" y="0"/>
              </a:cxn>
            </a:cxnLst>
            <a:rect l="0" t="0" r="r" b="b"/>
            <a:pathLst>
              <a:path w="436" h="496">
                <a:moveTo>
                  <a:pt x="0" y="0"/>
                </a:moveTo>
                <a:lnTo>
                  <a:pt x="222" y="496"/>
                </a:lnTo>
                <a:lnTo>
                  <a:pt x="436" y="0"/>
                </a:lnTo>
                <a:lnTo>
                  <a:pt x="0" y="0"/>
                </a:lnTo>
                <a:close/>
              </a:path>
            </a:pathLst>
          </a:custGeom>
          <a:solidFill>
            <a:srgbClr val="A618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36"/>
          <p:cNvSpPr>
            <a:spLocks/>
          </p:cNvSpPr>
          <p:nvPr/>
        </p:nvSpPr>
        <p:spPr bwMode="auto">
          <a:xfrm>
            <a:off x="4989938" y="-1275"/>
            <a:ext cx="877888" cy="2017713"/>
          </a:xfrm>
          <a:custGeom>
            <a:avLst/>
            <a:gdLst/>
            <a:ahLst/>
            <a:cxnLst>
              <a:cxn ang="0">
                <a:pos x="0" y="523"/>
              </a:cxn>
              <a:cxn ang="0">
                <a:pos x="323" y="1271"/>
              </a:cxn>
              <a:cxn ang="0">
                <a:pos x="553" y="739"/>
              </a:cxn>
              <a:cxn ang="0">
                <a:pos x="226" y="0"/>
              </a:cxn>
              <a:cxn ang="0">
                <a:pos x="0" y="523"/>
              </a:cxn>
            </a:cxnLst>
            <a:rect l="0" t="0" r="r" b="b"/>
            <a:pathLst>
              <a:path w="553" h="1271">
                <a:moveTo>
                  <a:pt x="0" y="523"/>
                </a:moveTo>
                <a:lnTo>
                  <a:pt x="323" y="1271"/>
                </a:lnTo>
                <a:lnTo>
                  <a:pt x="553" y="739"/>
                </a:lnTo>
                <a:lnTo>
                  <a:pt x="226" y="0"/>
                </a:lnTo>
                <a:lnTo>
                  <a:pt x="0" y="523"/>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30"/>
          <p:cNvSpPr>
            <a:spLocks/>
          </p:cNvSpPr>
          <p:nvPr/>
        </p:nvSpPr>
        <p:spPr bwMode="auto">
          <a:xfrm>
            <a:off x="4640688" y="-1275"/>
            <a:ext cx="717550" cy="830263"/>
          </a:xfrm>
          <a:custGeom>
            <a:avLst/>
            <a:gdLst/>
            <a:ahLst/>
            <a:cxnLst>
              <a:cxn ang="0">
                <a:pos x="452" y="0"/>
              </a:cxn>
              <a:cxn ang="0">
                <a:pos x="452" y="0"/>
              </a:cxn>
              <a:cxn ang="0">
                <a:pos x="0" y="0"/>
              </a:cxn>
              <a:cxn ang="0">
                <a:pos x="226" y="523"/>
              </a:cxn>
              <a:cxn ang="0">
                <a:pos x="447" y="7"/>
              </a:cxn>
              <a:cxn ang="0">
                <a:pos x="452" y="0"/>
              </a:cxn>
            </a:cxnLst>
            <a:rect l="0" t="0" r="r" b="b"/>
            <a:pathLst>
              <a:path w="452" h="523">
                <a:moveTo>
                  <a:pt x="452" y="0"/>
                </a:moveTo>
                <a:lnTo>
                  <a:pt x="452" y="0"/>
                </a:lnTo>
                <a:lnTo>
                  <a:pt x="0" y="0"/>
                </a:lnTo>
                <a:lnTo>
                  <a:pt x="226" y="523"/>
                </a:lnTo>
                <a:lnTo>
                  <a:pt x="447" y="7"/>
                </a:lnTo>
                <a:lnTo>
                  <a:pt x="452" y="0"/>
                </a:lnTo>
                <a:close/>
              </a:path>
            </a:pathLst>
          </a:custGeom>
          <a:solidFill>
            <a:srgbClr val="A2171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31"/>
          <p:cNvSpPr>
            <a:spLocks/>
          </p:cNvSpPr>
          <p:nvPr/>
        </p:nvSpPr>
        <p:spPr bwMode="auto">
          <a:xfrm>
            <a:off x="3594526" y="-1275"/>
            <a:ext cx="1414463" cy="2516188"/>
          </a:xfrm>
          <a:custGeom>
            <a:avLst/>
            <a:gdLst/>
            <a:ahLst/>
            <a:cxnLst>
              <a:cxn ang="0">
                <a:pos x="667" y="7"/>
              </a:cxn>
              <a:cxn ang="0">
                <a:pos x="665" y="0"/>
              </a:cxn>
              <a:cxn ang="0">
                <a:pos x="0" y="1585"/>
              </a:cxn>
              <a:cxn ang="0">
                <a:pos x="432" y="1585"/>
              </a:cxn>
              <a:cxn ang="0">
                <a:pos x="891" y="523"/>
              </a:cxn>
              <a:cxn ang="0">
                <a:pos x="667" y="7"/>
              </a:cxn>
            </a:cxnLst>
            <a:rect l="0" t="0" r="r" b="b"/>
            <a:pathLst>
              <a:path w="891" h="1585">
                <a:moveTo>
                  <a:pt x="667" y="7"/>
                </a:moveTo>
                <a:lnTo>
                  <a:pt x="665" y="0"/>
                </a:lnTo>
                <a:lnTo>
                  <a:pt x="0" y="1585"/>
                </a:lnTo>
                <a:lnTo>
                  <a:pt x="432" y="1585"/>
                </a:lnTo>
                <a:lnTo>
                  <a:pt x="891" y="523"/>
                </a:lnTo>
                <a:lnTo>
                  <a:pt x="667" y="7"/>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32"/>
          <p:cNvSpPr>
            <a:spLocks/>
          </p:cNvSpPr>
          <p:nvPr/>
        </p:nvSpPr>
        <p:spPr bwMode="auto">
          <a:xfrm>
            <a:off x="2281663" y="-1275"/>
            <a:ext cx="2381250" cy="2516188"/>
          </a:xfrm>
          <a:custGeom>
            <a:avLst/>
            <a:gdLst/>
            <a:ahLst/>
            <a:cxnLst>
              <a:cxn ang="0">
                <a:pos x="667" y="0"/>
              </a:cxn>
              <a:cxn ang="0">
                <a:pos x="0" y="1585"/>
              </a:cxn>
              <a:cxn ang="0">
                <a:pos x="833" y="1585"/>
              </a:cxn>
              <a:cxn ang="0">
                <a:pos x="1500" y="0"/>
              </a:cxn>
              <a:cxn ang="0">
                <a:pos x="667" y="0"/>
              </a:cxn>
            </a:cxnLst>
            <a:rect l="0" t="0" r="r" b="b"/>
            <a:pathLst>
              <a:path w="1500" h="1585">
                <a:moveTo>
                  <a:pt x="667" y="0"/>
                </a:moveTo>
                <a:lnTo>
                  <a:pt x="0" y="1585"/>
                </a:lnTo>
                <a:lnTo>
                  <a:pt x="833" y="1585"/>
                </a:lnTo>
                <a:lnTo>
                  <a:pt x="1500" y="0"/>
                </a:lnTo>
                <a:lnTo>
                  <a:pt x="667"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45" name="Picture 3" descr="O:\Logo_Library\N\NOMURA\A4\NOMURA_A4_CMYK_WHITE.emf"/>
          <p:cNvPicPr>
            <a:picLocks noChangeAspect="1" noChangeArrowheads="1"/>
          </p:cNvPicPr>
          <p:nvPr/>
        </p:nvPicPr>
        <p:blipFill>
          <a:blip r:embed="rId3" cstate="print"/>
          <a:srcRect/>
          <a:stretch>
            <a:fillRect/>
          </a:stretch>
        </p:blipFill>
        <p:spPr bwMode="auto">
          <a:xfrm>
            <a:off x="7599752" y="310690"/>
            <a:ext cx="1260140" cy="216024"/>
          </a:xfrm>
          <a:prstGeom prst="rect">
            <a:avLst/>
          </a:prstGeom>
          <a:noFill/>
        </p:spPr>
      </p:pic>
      <p:sp>
        <p:nvSpPr>
          <p:cNvPr id="46" name="TextBox 45"/>
          <p:cNvSpPr txBox="1"/>
          <p:nvPr/>
        </p:nvSpPr>
        <p:spPr bwMode="white">
          <a:xfrm>
            <a:off x="7020524" y="558527"/>
            <a:ext cx="1809115" cy="138499"/>
          </a:xfrm>
          <a:prstGeom prst="rect">
            <a:avLst/>
          </a:prstGeom>
          <a:noFill/>
        </p:spPr>
        <p:txBody>
          <a:bodyPr wrap="square" lIns="0" tIns="0" rIns="0" bIns="0" rtlCol="0">
            <a:spAutoFit/>
          </a:bodyPr>
          <a:lstStyle/>
          <a:p>
            <a:pPr algn="r"/>
            <a:r>
              <a:rPr lang="en-GB" sz="900" i="1" dirty="0">
                <a:solidFill>
                  <a:schemeClr val="bg1"/>
                </a:solidFill>
              </a:rPr>
              <a:t>Connecting</a:t>
            </a:r>
            <a:r>
              <a:rPr lang="en-GB" sz="900" i="1" baseline="0" dirty="0">
                <a:solidFill>
                  <a:schemeClr val="bg1"/>
                </a:solidFill>
              </a:rPr>
              <a:t> Markets East &amp; West</a:t>
            </a:r>
            <a:endParaRPr lang="en-GB" sz="900" i="1" dirty="0">
              <a:solidFill>
                <a:schemeClr val="bg1"/>
              </a:solidFill>
            </a:endParaRPr>
          </a:p>
        </p:txBody>
      </p:sp>
      <p:sp>
        <p:nvSpPr>
          <p:cNvPr id="25" name="Freeform 32"/>
          <p:cNvSpPr>
            <a:spLocks noChangeAspect="1"/>
          </p:cNvSpPr>
          <p:nvPr userDrawn="1"/>
        </p:nvSpPr>
        <p:spPr bwMode="auto">
          <a:xfrm>
            <a:off x="6005937" y="-1275"/>
            <a:ext cx="3145879" cy="2516400"/>
          </a:xfrm>
          <a:custGeom>
            <a:avLst/>
            <a:gdLst/>
            <a:ahLst/>
            <a:cxnLst>
              <a:cxn ang="0">
                <a:pos x="0" y="520"/>
              </a:cxn>
              <a:cxn ang="0">
                <a:pos x="505" y="1659"/>
              </a:cxn>
              <a:cxn ang="0">
                <a:pos x="2074" y="1659"/>
              </a:cxn>
              <a:cxn ang="0">
                <a:pos x="2074" y="0"/>
              </a:cxn>
              <a:cxn ang="0">
                <a:pos x="224" y="0"/>
              </a:cxn>
              <a:cxn ang="0">
                <a:pos x="0" y="520"/>
              </a:cxn>
              <a:cxn ang="0">
                <a:pos x="0" y="520"/>
              </a:cxn>
            </a:cxnLst>
            <a:rect l="0" t="0" r="r" b="b"/>
            <a:pathLst>
              <a:path w="2074" h="1659">
                <a:moveTo>
                  <a:pt x="0" y="520"/>
                </a:moveTo>
                <a:lnTo>
                  <a:pt x="505" y="1659"/>
                </a:lnTo>
                <a:lnTo>
                  <a:pt x="2074" y="1659"/>
                </a:lnTo>
                <a:lnTo>
                  <a:pt x="2074" y="0"/>
                </a:lnTo>
                <a:lnTo>
                  <a:pt x="224" y="0"/>
                </a:lnTo>
                <a:lnTo>
                  <a:pt x="0" y="520"/>
                </a:lnTo>
                <a:lnTo>
                  <a:pt x="0" y="520"/>
                </a:lnTo>
                <a:close/>
              </a:path>
            </a:pathLst>
          </a:custGeom>
          <a:solidFill>
            <a:srgbClr val="CA2627"/>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Text Box 11"/>
          <p:cNvSpPr txBox="1">
            <a:spLocks noChangeArrowheads="1"/>
          </p:cNvSpPr>
          <p:nvPr userDrawn="1"/>
        </p:nvSpPr>
        <p:spPr bwMode="ltGray">
          <a:xfrm>
            <a:off x="6561363" y="6314838"/>
            <a:ext cx="2237792"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STRICTLY PRIVATE AND CONFIDENTIAL</a:t>
            </a:r>
          </a:p>
        </p:txBody>
      </p:sp>
      <p:sp>
        <p:nvSpPr>
          <p:cNvPr id="27" name="Text Box 11"/>
          <p:cNvSpPr txBox="1">
            <a:spLocks noChangeArrowheads="1"/>
          </p:cNvSpPr>
          <p:nvPr userDrawn="1"/>
        </p:nvSpPr>
        <p:spPr bwMode="ltGray">
          <a:xfrm>
            <a:off x="8271767" y="6577300"/>
            <a:ext cx="527388"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 Nomura</a:t>
            </a:r>
          </a:p>
        </p:txBody>
      </p:sp>
      <p:pic>
        <p:nvPicPr>
          <p:cNvPr id="28" name="Picture 2" descr="\\Europe\Data\Creative_Media\02001-03000\02154 Landor Project\PowerPoint Template\Assets\200339868_PPT.jpg"/>
          <p:cNvPicPr>
            <a:picLocks noChangeAspect="1" noChangeArrowheads="1"/>
          </p:cNvPicPr>
          <p:nvPr userDrawn="1"/>
        </p:nvPicPr>
        <p:blipFill>
          <a:blip r:embed="rId2" cstate="print"/>
          <a:srcRect l="8281" b="7581"/>
          <a:stretch>
            <a:fillRect/>
          </a:stretch>
        </p:blipFill>
        <p:spPr bwMode="auto">
          <a:xfrm>
            <a:off x="0" y="0"/>
            <a:ext cx="3594526" cy="2514246"/>
          </a:xfrm>
          <a:prstGeom prst="rect">
            <a:avLst/>
          </a:prstGeom>
          <a:noFill/>
        </p:spPr>
      </p:pic>
      <p:sp>
        <p:nvSpPr>
          <p:cNvPr id="30" name="Freeform 19"/>
          <p:cNvSpPr>
            <a:spLocks/>
          </p:cNvSpPr>
          <p:nvPr userDrawn="1"/>
        </p:nvSpPr>
        <p:spPr bwMode="auto">
          <a:xfrm>
            <a:off x="2303888" y="-10800"/>
            <a:ext cx="2370138" cy="2509838"/>
          </a:xfrm>
          <a:custGeom>
            <a:avLst/>
            <a:gdLst/>
            <a:ahLst/>
            <a:cxnLst>
              <a:cxn ang="0">
                <a:pos x="1493" y="0"/>
              </a:cxn>
              <a:cxn ang="0">
                <a:pos x="663" y="0"/>
              </a:cxn>
              <a:cxn ang="0">
                <a:pos x="0" y="1581"/>
              </a:cxn>
              <a:cxn ang="0">
                <a:pos x="832" y="1581"/>
              </a:cxn>
              <a:cxn ang="0">
                <a:pos x="1493" y="0"/>
              </a:cxn>
            </a:cxnLst>
            <a:rect l="0" t="0" r="r" b="b"/>
            <a:pathLst>
              <a:path w="1493" h="1581">
                <a:moveTo>
                  <a:pt x="1493" y="0"/>
                </a:moveTo>
                <a:lnTo>
                  <a:pt x="663" y="0"/>
                </a:lnTo>
                <a:lnTo>
                  <a:pt x="0" y="1581"/>
                </a:lnTo>
                <a:lnTo>
                  <a:pt x="832" y="1581"/>
                </a:lnTo>
                <a:lnTo>
                  <a:pt x="149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25"/>
          <p:cNvSpPr>
            <a:spLocks/>
          </p:cNvSpPr>
          <p:nvPr userDrawn="1"/>
        </p:nvSpPr>
        <p:spPr bwMode="auto">
          <a:xfrm>
            <a:off x="5499526" y="1171888"/>
            <a:ext cx="963613" cy="1343025"/>
          </a:xfrm>
          <a:custGeom>
            <a:avLst/>
            <a:gdLst/>
            <a:ahLst/>
            <a:cxnLst>
              <a:cxn ang="0">
                <a:pos x="135" y="846"/>
              </a:cxn>
              <a:cxn ang="0">
                <a:pos x="607" y="846"/>
              </a:cxn>
              <a:cxn ang="0">
                <a:pos x="230" y="0"/>
              </a:cxn>
              <a:cxn ang="0">
                <a:pos x="0" y="532"/>
              </a:cxn>
              <a:cxn ang="0">
                <a:pos x="135" y="846"/>
              </a:cxn>
            </a:cxnLst>
            <a:rect l="0" t="0" r="r" b="b"/>
            <a:pathLst>
              <a:path w="607" h="846">
                <a:moveTo>
                  <a:pt x="135" y="846"/>
                </a:moveTo>
                <a:lnTo>
                  <a:pt x="607" y="846"/>
                </a:lnTo>
                <a:lnTo>
                  <a:pt x="230" y="0"/>
                </a:lnTo>
                <a:lnTo>
                  <a:pt x="0" y="532"/>
                </a:lnTo>
                <a:lnTo>
                  <a:pt x="135" y="846"/>
                </a:lnTo>
                <a:close/>
              </a:path>
            </a:pathLst>
          </a:custGeom>
          <a:solidFill>
            <a:srgbClr val="CA242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40"/>
          <p:cNvSpPr>
            <a:spLocks/>
          </p:cNvSpPr>
          <p:nvPr userDrawn="1"/>
        </p:nvSpPr>
        <p:spPr bwMode="auto">
          <a:xfrm>
            <a:off x="4270801" y="828988"/>
            <a:ext cx="1241425" cy="1685925"/>
          </a:xfrm>
          <a:custGeom>
            <a:avLst/>
            <a:gdLst/>
            <a:ahLst/>
            <a:cxnLst>
              <a:cxn ang="0">
                <a:pos x="0" y="1062"/>
              </a:cxn>
              <a:cxn ang="0">
                <a:pos x="647" y="1062"/>
              </a:cxn>
              <a:cxn ang="0">
                <a:pos x="782" y="748"/>
              </a:cxn>
              <a:cxn ang="0">
                <a:pos x="459" y="0"/>
              </a:cxn>
              <a:cxn ang="0">
                <a:pos x="0" y="1062"/>
              </a:cxn>
            </a:cxnLst>
            <a:rect l="0" t="0" r="r" b="b"/>
            <a:pathLst>
              <a:path w="782" h="1062">
                <a:moveTo>
                  <a:pt x="0" y="1062"/>
                </a:moveTo>
                <a:lnTo>
                  <a:pt x="647" y="1062"/>
                </a:lnTo>
                <a:lnTo>
                  <a:pt x="782" y="748"/>
                </a:lnTo>
                <a:lnTo>
                  <a:pt x="459" y="0"/>
                </a:lnTo>
                <a:lnTo>
                  <a:pt x="0" y="1062"/>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41"/>
          <p:cNvSpPr>
            <a:spLocks/>
          </p:cNvSpPr>
          <p:nvPr userDrawn="1"/>
        </p:nvSpPr>
        <p:spPr bwMode="auto">
          <a:xfrm>
            <a:off x="5339188" y="-1275"/>
            <a:ext cx="685800" cy="1173163"/>
          </a:xfrm>
          <a:custGeom>
            <a:avLst/>
            <a:gdLst/>
            <a:ahLst/>
            <a:cxnLst>
              <a:cxn ang="0">
                <a:pos x="0" y="0"/>
              </a:cxn>
              <a:cxn ang="0">
                <a:pos x="0" y="0"/>
              </a:cxn>
              <a:cxn ang="0">
                <a:pos x="327" y="739"/>
              </a:cxn>
              <a:cxn ang="0">
                <a:pos x="432" y="496"/>
              </a:cxn>
              <a:cxn ang="0">
                <a:pos x="210" y="0"/>
              </a:cxn>
              <a:cxn ang="0">
                <a:pos x="0" y="0"/>
              </a:cxn>
            </a:cxnLst>
            <a:rect l="0" t="0" r="r" b="b"/>
            <a:pathLst>
              <a:path w="432" h="739">
                <a:moveTo>
                  <a:pt x="0" y="0"/>
                </a:moveTo>
                <a:lnTo>
                  <a:pt x="0" y="0"/>
                </a:lnTo>
                <a:lnTo>
                  <a:pt x="327" y="739"/>
                </a:lnTo>
                <a:lnTo>
                  <a:pt x="432" y="496"/>
                </a:lnTo>
                <a:lnTo>
                  <a:pt x="210" y="0"/>
                </a:lnTo>
                <a:lnTo>
                  <a:pt x="0"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42"/>
          <p:cNvSpPr>
            <a:spLocks/>
          </p:cNvSpPr>
          <p:nvPr userDrawn="1"/>
        </p:nvSpPr>
        <p:spPr bwMode="auto">
          <a:xfrm>
            <a:off x="5663038" y="-1275"/>
            <a:ext cx="692150" cy="787400"/>
          </a:xfrm>
          <a:custGeom>
            <a:avLst/>
            <a:gdLst/>
            <a:ahLst/>
            <a:cxnLst>
              <a:cxn ang="0">
                <a:pos x="0" y="0"/>
              </a:cxn>
              <a:cxn ang="0">
                <a:pos x="222" y="496"/>
              </a:cxn>
              <a:cxn ang="0">
                <a:pos x="436" y="0"/>
              </a:cxn>
              <a:cxn ang="0">
                <a:pos x="0" y="0"/>
              </a:cxn>
            </a:cxnLst>
            <a:rect l="0" t="0" r="r" b="b"/>
            <a:pathLst>
              <a:path w="436" h="496">
                <a:moveTo>
                  <a:pt x="0" y="0"/>
                </a:moveTo>
                <a:lnTo>
                  <a:pt x="222" y="496"/>
                </a:lnTo>
                <a:lnTo>
                  <a:pt x="436" y="0"/>
                </a:lnTo>
                <a:lnTo>
                  <a:pt x="0" y="0"/>
                </a:lnTo>
                <a:close/>
              </a:path>
            </a:pathLst>
          </a:custGeom>
          <a:solidFill>
            <a:srgbClr val="A618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43"/>
          <p:cNvSpPr>
            <a:spLocks/>
          </p:cNvSpPr>
          <p:nvPr userDrawn="1"/>
        </p:nvSpPr>
        <p:spPr bwMode="auto">
          <a:xfrm>
            <a:off x="4989938" y="-1275"/>
            <a:ext cx="877888" cy="2017713"/>
          </a:xfrm>
          <a:custGeom>
            <a:avLst/>
            <a:gdLst/>
            <a:ahLst/>
            <a:cxnLst>
              <a:cxn ang="0">
                <a:pos x="0" y="523"/>
              </a:cxn>
              <a:cxn ang="0">
                <a:pos x="323" y="1271"/>
              </a:cxn>
              <a:cxn ang="0">
                <a:pos x="553" y="739"/>
              </a:cxn>
              <a:cxn ang="0">
                <a:pos x="226" y="0"/>
              </a:cxn>
              <a:cxn ang="0">
                <a:pos x="0" y="523"/>
              </a:cxn>
            </a:cxnLst>
            <a:rect l="0" t="0" r="r" b="b"/>
            <a:pathLst>
              <a:path w="553" h="1271">
                <a:moveTo>
                  <a:pt x="0" y="523"/>
                </a:moveTo>
                <a:lnTo>
                  <a:pt x="323" y="1271"/>
                </a:lnTo>
                <a:lnTo>
                  <a:pt x="553" y="739"/>
                </a:lnTo>
                <a:lnTo>
                  <a:pt x="226" y="0"/>
                </a:lnTo>
                <a:lnTo>
                  <a:pt x="0" y="523"/>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7" name="Freeform 30"/>
          <p:cNvSpPr>
            <a:spLocks/>
          </p:cNvSpPr>
          <p:nvPr userDrawn="1"/>
        </p:nvSpPr>
        <p:spPr bwMode="auto">
          <a:xfrm>
            <a:off x="4640688" y="-1275"/>
            <a:ext cx="717550" cy="830263"/>
          </a:xfrm>
          <a:custGeom>
            <a:avLst/>
            <a:gdLst/>
            <a:ahLst/>
            <a:cxnLst>
              <a:cxn ang="0">
                <a:pos x="452" y="0"/>
              </a:cxn>
              <a:cxn ang="0">
                <a:pos x="452" y="0"/>
              </a:cxn>
              <a:cxn ang="0">
                <a:pos x="0" y="0"/>
              </a:cxn>
              <a:cxn ang="0">
                <a:pos x="226" y="523"/>
              </a:cxn>
              <a:cxn ang="0">
                <a:pos x="447" y="7"/>
              </a:cxn>
              <a:cxn ang="0">
                <a:pos x="452" y="0"/>
              </a:cxn>
            </a:cxnLst>
            <a:rect l="0" t="0" r="r" b="b"/>
            <a:pathLst>
              <a:path w="452" h="523">
                <a:moveTo>
                  <a:pt x="452" y="0"/>
                </a:moveTo>
                <a:lnTo>
                  <a:pt x="452" y="0"/>
                </a:lnTo>
                <a:lnTo>
                  <a:pt x="0" y="0"/>
                </a:lnTo>
                <a:lnTo>
                  <a:pt x="226" y="523"/>
                </a:lnTo>
                <a:lnTo>
                  <a:pt x="447" y="7"/>
                </a:lnTo>
                <a:lnTo>
                  <a:pt x="452" y="0"/>
                </a:lnTo>
                <a:close/>
              </a:path>
            </a:pathLst>
          </a:custGeom>
          <a:solidFill>
            <a:srgbClr val="A2171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8" name="Freeform 31"/>
          <p:cNvSpPr>
            <a:spLocks/>
          </p:cNvSpPr>
          <p:nvPr userDrawn="1"/>
        </p:nvSpPr>
        <p:spPr bwMode="auto">
          <a:xfrm>
            <a:off x="3594526" y="-1275"/>
            <a:ext cx="1414463" cy="2516188"/>
          </a:xfrm>
          <a:custGeom>
            <a:avLst/>
            <a:gdLst/>
            <a:ahLst/>
            <a:cxnLst>
              <a:cxn ang="0">
                <a:pos x="667" y="7"/>
              </a:cxn>
              <a:cxn ang="0">
                <a:pos x="665" y="0"/>
              </a:cxn>
              <a:cxn ang="0">
                <a:pos x="0" y="1585"/>
              </a:cxn>
              <a:cxn ang="0">
                <a:pos x="432" y="1585"/>
              </a:cxn>
              <a:cxn ang="0">
                <a:pos x="891" y="523"/>
              </a:cxn>
              <a:cxn ang="0">
                <a:pos x="667" y="7"/>
              </a:cxn>
            </a:cxnLst>
            <a:rect l="0" t="0" r="r" b="b"/>
            <a:pathLst>
              <a:path w="891" h="1585">
                <a:moveTo>
                  <a:pt x="667" y="7"/>
                </a:moveTo>
                <a:lnTo>
                  <a:pt x="665" y="0"/>
                </a:lnTo>
                <a:lnTo>
                  <a:pt x="0" y="1585"/>
                </a:lnTo>
                <a:lnTo>
                  <a:pt x="432" y="1585"/>
                </a:lnTo>
                <a:lnTo>
                  <a:pt x="891" y="523"/>
                </a:lnTo>
                <a:lnTo>
                  <a:pt x="667" y="7"/>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9" name="Freeform 32"/>
          <p:cNvSpPr>
            <a:spLocks/>
          </p:cNvSpPr>
          <p:nvPr userDrawn="1"/>
        </p:nvSpPr>
        <p:spPr bwMode="auto">
          <a:xfrm>
            <a:off x="2281663" y="-1275"/>
            <a:ext cx="2381250" cy="2516188"/>
          </a:xfrm>
          <a:custGeom>
            <a:avLst/>
            <a:gdLst/>
            <a:ahLst/>
            <a:cxnLst>
              <a:cxn ang="0">
                <a:pos x="667" y="0"/>
              </a:cxn>
              <a:cxn ang="0">
                <a:pos x="0" y="1585"/>
              </a:cxn>
              <a:cxn ang="0">
                <a:pos x="833" y="1585"/>
              </a:cxn>
              <a:cxn ang="0">
                <a:pos x="1500" y="0"/>
              </a:cxn>
              <a:cxn ang="0">
                <a:pos x="667" y="0"/>
              </a:cxn>
            </a:cxnLst>
            <a:rect l="0" t="0" r="r" b="b"/>
            <a:pathLst>
              <a:path w="1500" h="1585">
                <a:moveTo>
                  <a:pt x="667" y="0"/>
                </a:moveTo>
                <a:lnTo>
                  <a:pt x="0" y="1585"/>
                </a:lnTo>
                <a:lnTo>
                  <a:pt x="833" y="1585"/>
                </a:lnTo>
                <a:lnTo>
                  <a:pt x="1500" y="0"/>
                </a:lnTo>
                <a:lnTo>
                  <a:pt x="667"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50" name="Picture 3" descr="O:\Logo_Library\N\NOMURA\A4\NOMURA_A4_CMYK_WHITE.emf"/>
          <p:cNvPicPr>
            <a:picLocks noChangeAspect="1" noChangeArrowheads="1"/>
          </p:cNvPicPr>
          <p:nvPr userDrawn="1"/>
        </p:nvPicPr>
        <p:blipFill>
          <a:blip r:embed="rId3" cstate="print"/>
          <a:srcRect/>
          <a:stretch>
            <a:fillRect/>
          </a:stretch>
        </p:blipFill>
        <p:spPr bwMode="auto">
          <a:xfrm>
            <a:off x="7599752" y="310690"/>
            <a:ext cx="1260140" cy="216024"/>
          </a:xfrm>
          <a:prstGeom prst="rect">
            <a:avLst/>
          </a:prstGeom>
          <a:noFill/>
        </p:spPr>
      </p:pic>
      <p:sp>
        <p:nvSpPr>
          <p:cNvPr id="51" name="TextBox 50"/>
          <p:cNvSpPr txBox="1"/>
          <p:nvPr userDrawn="1"/>
        </p:nvSpPr>
        <p:spPr bwMode="white">
          <a:xfrm>
            <a:off x="7020524" y="558527"/>
            <a:ext cx="1809115" cy="138499"/>
          </a:xfrm>
          <a:prstGeom prst="rect">
            <a:avLst/>
          </a:prstGeom>
          <a:noFill/>
        </p:spPr>
        <p:txBody>
          <a:bodyPr wrap="square" lIns="0" tIns="0" rIns="0" bIns="0" rtlCol="0">
            <a:spAutoFit/>
          </a:bodyPr>
          <a:lstStyle/>
          <a:p>
            <a:pPr algn="r"/>
            <a:r>
              <a:rPr lang="en-GB" sz="900" i="1" dirty="0">
                <a:solidFill>
                  <a:schemeClr val="bg1"/>
                </a:solidFill>
              </a:rPr>
              <a:t>Connecting</a:t>
            </a:r>
            <a:r>
              <a:rPr lang="en-GB" sz="900" i="1" baseline="0" dirty="0">
                <a:solidFill>
                  <a:schemeClr val="bg1"/>
                </a:solidFill>
              </a:rPr>
              <a:t> Markets East &amp; West</a:t>
            </a:r>
            <a:endParaRPr lang="en-GB" sz="900" i="1" dirty="0">
              <a:solidFill>
                <a:schemeClr val="bg1"/>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14">
    <p:spTree>
      <p:nvGrpSpPr>
        <p:cNvPr id="1" name=""/>
        <p:cNvGrpSpPr/>
        <p:nvPr/>
      </p:nvGrpSpPr>
      <p:grpSpPr>
        <a:xfrm>
          <a:off x="0" y="0"/>
          <a:ext cx="0" cy="0"/>
          <a:chOff x="0" y="0"/>
          <a:chExt cx="0" cy="0"/>
        </a:xfrm>
      </p:grpSpPr>
      <p:sp>
        <p:nvSpPr>
          <p:cNvPr id="20" name="Content Placeholder 3"/>
          <p:cNvSpPr>
            <a:spLocks noGrp="1"/>
          </p:cNvSpPr>
          <p:nvPr>
            <p:ph sz="half" idx="49" hasCustomPrompt="1"/>
          </p:nvPr>
        </p:nvSpPr>
        <p:spPr>
          <a:xfrm>
            <a:off x="245908" y="1900799"/>
            <a:ext cx="2060308" cy="458572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Content Placeholder 3"/>
          <p:cNvSpPr>
            <a:spLocks noGrp="1"/>
          </p:cNvSpPr>
          <p:nvPr>
            <p:ph sz="half" idx="50" hasCustomPrompt="1"/>
          </p:nvPr>
        </p:nvSpPr>
        <p:spPr>
          <a:xfrm>
            <a:off x="2439138" y="1900799"/>
            <a:ext cx="2060308" cy="458572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5" name="Content Placeholder 3"/>
          <p:cNvSpPr>
            <a:spLocks noGrp="1"/>
          </p:cNvSpPr>
          <p:nvPr>
            <p:ph sz="half" idx="51" hasCustomPrompt="1"/>
          </p:nvPr>
        </p:nvSpPr>
        <p:spPr>
          <a:xfrm>
            <a:off x="4639015" y="1900799"/>
            <a:ext cx="2060308" cy="458572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6" name="Content Placeholder 3"/>
          <p:cNvSpPr>
            <a:spLocks noGrp="1"/>
          </p:cNvSpPr>
          <p:nvPr>
            <p:ph sz="half" idx="52" hasCustomPrompt="1"/>
          </p:nvPr>
        </p:nvSpPr>
        <p:spPr>
          <a:xfrm>
            <a:off x="6832246" y="1900799"/>
            <a:ext cx="2060308" cy="458572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7"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5"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28" name="Text Placeholder 2"/>
          <p:cNvSpPr>
            <a:spLocks noGrp="1"/>
          </p:cNvSpPr>
          <p:nvPr>
            <p:ph type="body" idx="1" hasCustomPrompt="1"/>
          </p:nvPr>
        </p:nvSpPr>
        <p:spPr>
          <a:xfrm>
            <a:off x="245908" y="1684068"/>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9" name="Text Placeholder 2"/>
          <p:cNvSpPr>
            <a:spLocks noGrp="1"/>
          </p:cNvSpPr>
          <p:nvPr>
            <p:ph type="body" idx="53" hasCustomPrompt="1"/>
          </p:nvPr>
        </p:nvSpPr>
        <p:spPr>
          <a:xfrm>
            <a:off x="2438319" y="1684068"/>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0" name="Text Placeholder 2"/>
          <p:cNvSpPr>
            <a:spLocks noGrp="1"/>
          </p:cNvSpPr>
          <p:nvPr>
            <p:ph type="body" idx="54" hasCustomPrompt="1"/>
          </p:nvPr>
        </p:nvSpPr>
        <p:spPr>
          <a:xfrm>
            <a:off x="4639015" y="1684068"/>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1" name="Text Placeholder 2"/>
          <p:cNvSpPr>
            <a:spLocks noGrp="1"/>
          </p:cNvSpPr>
          <p:nvPr>
            <p:ph type="body" idx="55" hasCustomPrompt="1"/>
          </p:nvPr>
        </p:nvSpPr>
        <p:spPr>
          <a:xfrm>
            <a:off x="6832246" y="1684068"/>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6"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7"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15">
    <p:spTree>
      <p:nvGrpSpPr>
        <p:cNvPr id="1" name=""/>
        <p:cNvGrpSpPr/>
        <p:nvPr/>
      </p:nvGrpSpPr>
      <p:grpSpPr>
        <a:xfrm>
          <a:off x="0" y="0"/>
          <a:ext cx="0" cy="0"/>
          <a:chOff x="0" y="0"/>
          <a:chExt cx="0" cy="0"/>
        </a:xfrm>
      </p:grpSpPr>
      <p:sp>
        <p:nvSpPr>
          <p:cNvPr id="35"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22" name="Content Placeholder 3"/>
          <p:cNvSpPr>
            <a:spLocks noGrp="1"/>
          </p:cNvSpPr>
          <p:nvPr>
            <p:ph sz="half" idx="49" hasCustomPrompt="1"/>
          </p:nvPr>
        </p:nvSpPr>
        <p:spPr>
          <a:xfrm>
            <a:off x="245908" y="1900799"/>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3" name="Content Placeholder 3"/>
          <p:cNvSpPr>
            <a:spLocks noGrp="1"/>
          </p:cNvSpPr>
          <p:nvPr>
            <p:ph sz="half" idx="50" hasCustomPrompt="1"/>
          </p:nvPr>
        </p:nvSpPr>
        <p:spPr>
          <a:xfrm>
            <a:off x="2439138" y="1900799"/>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2" name="Content Placeholder 3"/>
          <p:cNvSpPr>
            <a:spLocks noGrp="1"/>
          </p:cNvSpPr>
          <p:nvPr>
            <p:ph sz="half" idx="51" hasCustomPrompt="1"/>
          </p:nvPr>
        </p:nvSpPr>
        <p:spPr>
          <a:xfrm>
            <a:off x="4639015" y="1900799"/>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7" name="Content Placeholder 3"/>
          <p:cNvSpPr>
            <a:spLocks noGrp="1"/>
          </p:cNvSpPr>
          <p:nvPr>
            <p:ph sz="half" idx="52" hasCustomPrompt="1"/>
          </p:nvPr>
        </p:nvSpPr>
        <p:spPr>
          <a:xfrm>
            <a:off x="6832246" y="1900799"/>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2" name="Content Placeholder 3"/>
          <p:cNvSpPr>
            <a:spLocks noGrp="1"/>
          </p:cNvSpPr>
          <p:nvPr>
            <p:ph sz="half" idx="53" hasCustomPrompt="1"/>
          </p:nvPr>
        </p:nvSpPr>
        <p:spPr>
          <a:xfrm>
            <a:off x="245908" y="4310016"/>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3" name="Content Placeholder 3"/>
          <p:cNvSpPr>
            <a:spLocks noGrp="1"/>
          </p:cNvSpPr>
          <p:nvPr>
            <p:ph sz="half" idx="54" hasCustomPrompt="1"/>
          </p:nvPr>
        </p:nvSpPr>
        <p:spPr>
          <a:xfrm>
            <a:off x="2439138" y="4310016"/>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4" name="Content Placeholder 3"/>
          <p:cNvSpPr>
            <a:spLocks noGrp="1"/>
          </p:cNvSpPr>
          <p:nvPr>
            <p:ph sz="half" idx="55" hasCustomPrompt="1"/>
          </p:nvPr>
        </p:nvSpPr>
        <p:spPr>
          <a:xfrm>
            <a:off x="4639015" y="4310016"/>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5" name="Content Placeholder 3"/>
          <p:cNvSpPr>
            <a:spLocks noGrp="1"/>
          </p:cNvSpPr>
          <p:nvPr>
            <p:ph sz="half" idx="56" hasCustomPrompt="1"/>
          </p:nvPr>
        </p:nvSpPr>
        <p:spPr>
          <a:xfrm>
            <a:off x="6832246" y="4310016"/>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8"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50" name="Text Placeholder 2"/>
          <p:cNvSpPr>
            <a:spLocks noGrp="1"/>
          </p:cNvSpPr>
          <p:nvPr>
            <p:ph type="body" idx="1" hasCustomPrompt="1"/>
          </p:nvPr>
        </p:nvSpPr>
        <p:spPr>
          <a:xfrm>
            <a:off x="245908" y="1684068"/>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51" name="Text Placeholder 2"/>
          <p:cNvSpPr>
            <a:spLocks noGrp="1"/>
          </p:cNvSpPr>
          <p:nvPr>
            <p:ph type="body" idx="57" hasCustomPrompt="1"/>
          </p:nvPr>
        </p:nvSpPr>
        <p:spPr>
          <a:xfrm>
            <a:off x="2438319" y="1684068"/>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52" name="Text Placeholder 2"/>
          <p:cNvSpPr>
            <a:spLocks noGrp="1"/>
          </p:cNvSpPr>
          <p:nvPr>
            <p:ph type="body" idx="58" hasCustomPrompt="1"/>
          </p:nvPr>
        </p:nvSpPr>
        <p:spPr>
          <a:xfrm>
            <a:off x="4639015" y="1684068"/>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53" name="Text Placeholder 2"/>
          <p:cNvSpPr>
            <a:spLocks noGrp="1"/>
          </p:cNvSpPr>
          <p:nvPr>
            <p:ph type="body" idx="59" hasCustomPrompt="1"/>
          </p:nvPr>
        </p:nvSpPr>
        <p:spPr>
          <a:xfrm>
            <a:off x="6832246" y="1684068"/>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54" name="Text Placeholder 2"/>
          <p:cNvSpPr>
            <a:spLocks noGrp="1"/>
          </p:cNvSpPr>
          <p:nvPr>
            <p:ph type="body" idx="60" hasCustomPrompt="1"/>
          </p:nvPr>
        </p:nvSpPr>
        <p:spPr>
          <a:xfrm>
            <a:off x="245908" y="4104156"/>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55" name="Text Placeholder 2"/>
          <p:cNvSpPr>
            <a:spLocks noGrp="1"/>
          </p:cNvSpPr>
          <p:nvPr>
            <p:ph type="body" idx="61" hasCustomPrompt="1"/>
          </p:nvPr>
        </p:nvSpPr>
        <p:spPr>
          <a:xfrm>
            <a:off x="2438319" y="4104156"/>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56" name="Text Placeholder 2"/>
          <p:cNvSpPr>
            <a:spLocks noGrp="1"/>
          </p:cNvSpPr>
          <p:nvPr>
            <p:ph type="body" idx="62" hasCustomPrompt="1"/>
          </p:nvPr>
        </p:nvSpPr>
        <p:spPr>
          <a:xfrm>
            <a:off x="4639015" y="4104156"/>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57" name="Text Placeholder 2"/>
          <p:cNvSpPr>
            <a:spLocks noGrp="1"/>
          </p:cNvSpPr>
          <p:nvPr>
            <p:ph type="body" idx="63" hasCustomPrompt="1"/>
          </p:nvPr>
        </p:nvSpPr>
        <p:spPr>
          <a:xfrm>
            <a:off x="6832246" y="4104156"/>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5"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26"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16">
    <p:spTree>
      <p:nvGrpSpPr>
        <p:cNvPr id="1" name=""/>
        <p:cNvGrpSpPr/>
        <p:nvPr/>
      </p:nvGrpSpPr>
      <p:grpSpPr>
        <a:xfrm>
          <a:off x="0" y="0"/>
          <a:ext cx="0" cy="0"/>
          <a:chOff x="0" y="0"/>
          <a:chExt cx="0" cy="0"/>
        </a:xfrm>
      </p:grpSpPr>
      <p:sp>
        <p:nvSpPr>
          <p:cNvPr id="16"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8" name="Content Placeholder 3"/>
          <p:cNvSpPr>
            <a:spLocks noGrp="1"/>
          </p:cNvSpPr>
          <p:nvPr>
            <p:ph sz="half" idx="19" hasCustomPrompt="1"/>
          </p:nvPr>
        </p:nvSpPr>
        <p:spPr>
          <a:xfrm>
            <a:off x="4639015" y="1900800"/>
            <a:ext cx="4256862"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0" name="Content Placeholder 3"/>
          <p:cNvSpPr>
            <a:spLocks noGrp="1"/>
          </p:cNvSpPr>
          <p:nvPr>
            <p:ph sz="half" idx="21" hasCustomPrompt="1"/>
          </p:nvPr>
        </p:nvSpPr>
        <p:spPr>
          <a:xfrm>
            <a:off x="4639015" y="4302820"/>
            <a:ext cx="4256862"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Content Placeholder 3"/>
          <p:cNvSpPr>
            <a:spLocks noGrp="1"/>
          </p:cNvSpPr>
          <p:nvPr>
            <p:ph sz="half" idx="2" hasCustomPrompt="1"/>
          </p:nvPr>
        </p:nvSpPr>
        <p:spPr>
          <a:xfrm>
            <a:off x="245907" y="1900800"/>
            <a:ext cx="4256862"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9"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25" name="Text Placeholder 2"/>
          <p:cNvSpPr>
            <a:spLocks noGrp="1"/>
          </p:cNvSpPr>
          <p:nvPr>
            <p:ph type="body" idx="1" hasCustomPrompt="1"/>
          </p:nvPr>
        </p:nvSpPr>
        <p:spPr>
          <a:xfrm>
            <a:off x="245907"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6" name="Text Placeholder 2"/>
          <p:cNvSpPr>
            <a:spLocks noGrp="1"/>
          </p:cNvSpPr>
          <p:nvPr>
            <p:ph type="body" idx="22" hasCustomPrompt="1"/>
          </p:nvPr>
        </p:nvSpPr>
        <p:spPr>
          <a:xfrm>
            <a:off x="4639015"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7" name="Text Placeholder 2"/>
          <p:cNvSpPr>
            <a:spLocks noGrp="1"/>
          </p:cNvSpPr>
          <p:nvPr>
            <p:ph type="body" idx="23" hasCustomPrompt="1"/>
          </p:nvPr>
        </p:nvSpPr>
        <p:spPr>
          <a:xfrm>
            <a:off x="4639015" y="4091964"/>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3"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4"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17">
    <p:spTree>
      <p:nvGrpSpPr>
        <p:cNvPr id="1" name=""/>
        <p:cNvGrpSpPr/>
        <p:nvPr/>
      </p:nvGrpSpPr>
      <p:grpSpPr>
        <a:xfrm>
          <a:off x="0" y="0"/>
          <a:ext cx="0" cy="0"/>
          <a:chOff x="0" y="0"/>
          <a:chExt cx="0" cy="0"/>
        </a:xfrm>
      </p:grpSpPr>
      <p:sp>
        <p:nvSpPr>
          <p:cNvPr id="24"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2" name="Content Placeholder 3"/>
          <p:cNvSpPr>
            <a:spLocks noGrp="1"/>
          </p:cNvSpPr>
          <p:nvPr>
            <p:ph sz="half" idx="2" hasCustomPrompt="1"/>
          </p:nvPr>
        </p:nvSpPr>
        <p:spPr>
          <a:xfrm>
            <a:off x="245907" y="1900800"/>
            <a:ext cx="4256862"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Content Placeholder 3"/>
          <p:cNvSpPr>
            <a:spLocks noGrp="1"/>
          </p:cNvSpPr>
          <p:nvPr>
            <p:ph sz="half" idx="20" hasCustomPrompt="1"/>
          </p:nvPr>
        </p:nvSpPr>
        <p:spPr>
          <a:xfrm>
            <a:off x="245907" y="4302820"/>
            <a:ext cx="4256862"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6" name="Content Placeholder 3"/>
          <p:cNvSpPr>
            <a:spLocks noGrp="1"/>
          </p:cNvSpPr>
          <p:nvPr>
            <p:ph sz="half" idx="19" hasCustomPrompt="1"/>
          </p:nvPr>
        </p:nvSpPr>
        <p:spPr>
          <a:xfrm>
            <a:off x="4639015" y="1900800"/>
            <a:ext cx="4256862"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7"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23" name="Text Placeholder 2"/>
          <p:cNvSpPr>
            <a:spLocks noGrp="1"/>
          </p:cNvSpPr>
          <p:nvPr>
            <p:ph type="body" idx="1" hasCustomPrompt="1"/>
          </p:nvPr>
        </p:nvSpPr>
        <p:spPr>
          <a:xfrm>
            <a:off x="245907"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5" name="Text Placeholder 2"/>
          <p:cNvSpPr>
            <a:spLocks noGrp="1"/>
          </p:cNvSpPr>
          <p:nvPr>
            <p:ph type="body" idx="22" hasCustomPrompt="1"/>
          </p:nvPr>
        </p:nvSpPr>
        <p:spPr>
          <a:xfrm>
            <a:off x="4631158"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7" name="Text Placeholder 2"/>
          <p:cNvSpPr>
            <a:spLocks noGrp="1"/>
          </p:cNvSpPr>
          <p:nvPr>
            <p:ph type="body" idx="23" hasCustomPrompt="1"/>
          </p:nvPr>
        </p:nvSpPr>
        <p:spPr>
          <a:xfrm>
            <a:off x="245907" y="409310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4"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5"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18">
    <p:spTree>
      <p:nvGrpSpPr>
        <p:cNvPr id="1" name=""/>
        <p:cNvGrpSpPr/>
        <p:nvPr/>
      </p:nvGrpSpPr>
      <p:grpSpPr>
        <a:xfrm>
          <a:off x="0" y="0"/>
          <a:ext cx="0" cy="0"/>
          <a:chOff x="0" y="0"/>
          <a:chExt cx="0" cy="0"/>
        </a:xfrm>
      </p:grpSpPr>
      <p:sp>
        <p:nvSpPr>
          <p:cNvPr id="16"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lnSpc>
                <a:spcPct val="120000"/>
              </a:lnSpc>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lvl="0"/>
            <a:r>
              <a:rPr lang="en-GB" dirty="0"/>
              <a:t>Source / Disclaimer / Annotations: </a:t>
            </a:r>
          </a:p>
        </p:txBody>
      </p:sp>
      <p:sp>
        <p:nvSpPr>
          <p:cNvPr id="12" name="Content Placeholder 3"/>
          <p:cNvSpPr>
            <a:spLocks noGrp="1"/>
          </p:cNvSpPr>
          <p:nvPr>
            <p:ph sz="half" idx="20" hasCustomPrompt="1"/>
          </p:nvPr>
        </p:nvSpPr>
        <p:spPr>
          <a:xfrm>
            <a:off x="245907" y="4302820"/>
            <a:ext cx="4256862"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3" name="Content Placeholder 3"/>
          <p:cNvSpPr>
            <a:spLocks noGrp="1"/>
          </p:cNvSpPr>
          <p:nvPr>
            <p:ph sz="half" idx="21" hasCustomPrompt="1"/>
          </p:nvPr>
        </p:nvSpPr>
        <p:spPr>
          <a:xfrm>
            <a:off x="4632369" y="4302820"/>
            <a:ext cx="4256862"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3" name="Content Placeholder 3"/>
          <p:cNvSpPr>
            <a:spLocks noGrp="1"/>
          </p:cNvSpPr>
          <p:nvPr>
            <p:ph sz="half" idx="26" hasCustomPrompt="1"/>
          </p:nvPr>
        </p:nvSpPr>
        <p:spPr>
          <a:xfrm>
            <a:off x="245908" y="1900800"/>
            <a:ext cx="8649969"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8"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25" name="Text Placeholder 2"/>
          <p:cNvSpPr>
            <a:spLocks noGrp="1"/>
          </p:cNvSpPr>
          <p:nvPr>
            <p:ph type="body" idx="1" hasCustomPrompt="1"/>
          </p:nvPr>
        </p:nvSpPr>
        <p:spPr>
          <a:xfrm>
            <a:off x="245908" y="1684068"/>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6" name="Text Placeholder 2"/>
          <p:cNvSpPr>
            <a:spLocks noGrp="1"/>
          </p:cNvSpPr>
          <p:nvPr>
            <p:ph type="body" idx="27" hasCustomPrompt="1"/>
          </p:nvPr>
        </p:nvSpPr>
        <p:spPr>
          <a:xfrm>
            <a:off x="245907" y="4091964"/>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7" name="Text Placeholder 2"/>
          <p:cNvSpPr>
            <a:spLocks noGrp="1"/>
          </p:cNvSpPr>
          <p:nvPr>
            <p:ph type="body" idx="28" hasCustomPrompt="1"/>
          </p:nvPr>
        </p:nvSpPr>
        <p:spPr>
          <a:xfrm>
            <a:off x="4631158" y="4091964"/>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4"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5"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19">
    <p:spTree>
      <p:nvGrpSpPr>
        <p:cNvPr id="1" name=""/>
        <p:cNvGrpSpPr/>
        <p:nvPr/>
      </p:nvGrpSpPr>
      <p:grpSpPr>
        <a:xfrm>
          <a:off x="0" y="0"/>
          <a:ext cx="0" cy="0"/>
          <a:chOff x="0" y="0"/>
          <a:chExt cx="0" cy="0"/>
        </a:xfrm>
      </p:grpSpPr>
      <p:sp>
        <p:nvSpPr>
          <p:cNvPr id="24"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2" name="Content Placeholder 3"/>
          <p:cNvSpPr>
            <a:spLocks noGrp="1"/>
          </p:cNvSpPr>
          <p:nvPr>
            <p:ph sz="half" idx="2" hasCustomPrompt="1"/>
          </p:nvPr>
        </p:nvSpPr>
        <p:spPr>
          <a:xfrm>
            <a:off x="245907" y="1900800"/>
            <a:ext cx="4256862"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9" name="Content Placeholder 3"/>
          <p:cNvSpPr>
            <a:spLocks noGrp="1"/>
          </p:cNvSpPr>
          <p:nvPr>
            <p:ph sz="half" idx="19" hasCustomPrompt="1"/>
          </p:nvPr>
        </p:nvSpPr>
        <p:spPr>
          <a:xfrm>
            <a:off x="4639015" y="1900800"/>
            <a:ext cx="4256862"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6" name="Content Placeholder 3"/>
          <p:cNvSpPr>
            <a:spLocks noGrp="1"/>
          </p:cNvSpPr>
          <p:nvPr>
            <p:ph sz="half" idx="27" hasCustomPrompt="1"/>
          </p:nvPr>
        </p:nvSpPr>
        <p:spPr>
          <a:xfrm>
            <a:off x="245908" y="4317475"/>
            <a:ext cx="8649969" cy="21783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4"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25" name="Text Placeholder 2"/>
          <p:cNvSpPr>
            <a:spLocks noGrp="1"/>
          </p:cNvSpPr>
          <p:nvPr>
            <p:ph type="body" idx="1" hasCustomPrompt="1"/>
          </p:nvPr>
        </p:nvSpPr>
        <p:spPr>
          <a:xfrm>
            <a:off x="245907"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7" name="Text Placeholder 2"/>
          <p:cNvSpPr>
            <a:spLocks noGrp="1"/>
          </p:cNvSpPr>
          <p:nvPr>
            <p:ph type="body" idx="28" hasCustomPrompt="1"/>
          </p:nvPr>
        </p:nvSpPr>
        <p:spPr>
          <a:xfrm>
            <a:off x="245908" y="4104156"/>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8" name="Text Placeholder 2"/>
          <p:cNvSpPr>
            <a:spLocks noGrp="1"/>
          </p:cNvSpPr>
          <p:nvPr>
            <p:ph type="body" idx="29" hasCustomPrompt="1"/>
          </p:nvPr>
        </p:nvSpPr>
        <p:spPr>
          <a:xfrm>
            <a:off x="4637826"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5"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6"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20">
    <p:spTree>
      <p:nvGrpSpPr>
        <p:cNvPr id="1" name=""/>
        <p:cNvGrpSpPr/>
        <p:nvPr/>
      </p:nvGrpSpPr>
      <p:grpSpPr>
        <a:xfrm>
          <a:off x="0" y="0"/>
          <a:ext cx="0" cy="0"/>
          <a:chOff x="0" y="0"/>
          <a:chExt cx="0" cy="0"/>
        </a:xfrm>
      </p:grpSpPr>
      <p:sp>
        <p:nvSpPr>
          <p:cNvPr id="18"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4" name="Content Placeholder 3"/>
          <p:cNvSpPr>
            <a:spLocks noGrp="1"/>
          </p:cNvSpPr>
          <p:nvPr>
            <p:ph sz="half" idx="26" hasCustomPrompt="1"/>
          </p:nvPr>
        </p:nvSpPr>
        <p:spPr>
          <a:xfrm>
            <a:off x="245908" y="1900800"/>
            <a:ext cx="8649969"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Content Placeholder 3"/>
          <p:cNvSpPr>
            <a:spLocks noGrp="1"/>
          </p:cNvSpPr>
          <p:nvPr>
            <p:ph sz="half" idx="39" hasCustomPrompt="1"/>
          </p:nvPr>
        </p:nvSpPr>
        <p:spPr>
          <a:xfrm>
            <a:off x="245907" y="4313837"/>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3" name="Content Placeholder 3"/>
          <p:cNvSpPr>
            <a:spLocks noGrp="1"/>
          </p:cNvSpPr>
          <p:nvPr>
            <p:ph sz="half" idx="40" hasCustomPrompt="1"/>
          </p:nvPr>
        </p:nvSpPr>
        <p:spPr>
          <a:xfrm>
            <a:off x="6101169" y="4313837"/>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0" name="Content Placeholder 3"/>
          <p:cNvSpPr>
            <a:spLocks noGrp="1"/>
          </p:cNvSpPr>
          <p:nvPr>
            <p:ph sz="half" idx="41" hasCustomPrompt="1"/>
          </p:nvPr>
        </p:nvSpPr>
        <p:spPr>
          <a:xfrm>
            <a:off x="3175200" y="4313837"/>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5"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29" name="Text Placeholder 2"/>
          <p:cNvSpPr>
            <a:spLocks noGrp="1"/>
          </p:cNvSpPr>
          <p:nvPr>
            <p:ph type="body" idx="1" hasCustomPrompt="1"/>
          </p:nvPr>
        </p:nvSpPr>
        <p:spPr>
          <a:xfrm>
            <a:off x="245908" y="1684068"/>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1" name="Text Placeholder 2"/>
          <p:cNvSpPr>
            <a:spLocks noGrp="1"/>
          </p:cNvSpPr>
          <p:nvPr>
            <p:ph type="body" idx="42" hasCustomPrompt="1"/>
          </p:nvPr>
        </p:nvSpPr>
        <p:spPr>
          <a:xfrm>
            <a:off x="245907" y="4104156"/>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2" name="Text Placeholder 2"/>
          <p:cNvSpPr>
            <a:spLocks noGrp="1"/>
          </p:cNvSpPr>
          <p:nvPr>
            <p:ph type="body" idx="43" hasCustomPrompt="1"/>
          </p:nvPr>
        </p:nvSpPr>
        <p:spPr>
          <a:xfrm>
            <a:off x="3176861" y="4104156"/>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3" name="Text Placeholder 2"/>
          <p:cNvSpPr>
            <a:spLocks noGrp="1"/>
          </p:cNvSpPr>
          <p:nvPr>
            <p:ph type="body" idx="44" hasCustomPrompt="1"/>
          </p:nvPr>
        </p:nvSpPr>
        <p:spPr>
          <a:xfrm>
            <a:off x="6101583" y="4104156"/>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6"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7"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 21">
    <p:spTree>
      <p:nvGrpSpPr>
        <p:cNvPr id="1" name=""/>
        <p:cNvGrpSpPr/>
        <p:nvPr/>
      </p:nvGrpSpPr>
      <p:grpSpPr>
        <a:xfrm>
          <a:off x="0" y="0"/>
          <a:ext cx="0" cy="0"/>
          <a:chOff x="0" y="0"/>
          <a:chExt cx="0" cy="0"/>
        </a:xfrm>
      </p:grpSpPr>
      <p:sp>
        <p:nvSpPr>
          <p:cNvPr id="26"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21" name="Content Placeholder 3"/>
          <p:cNvSpPr>
            <a:spLocks noGrp="1"/>
          </p:cNvSpPr>
          <p:nvPr>
            <p:ph sz="half" idx="26" hasCustomPrompt="1"/>
          </p:nvPr>
        </p:nvSpPr>
        <p:spPr>
          <a:xfrm>
            <a:off x="245908" y="1900800"/>
            <a:ext cx="8649969"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3" name="Content Placeholder 3"/>
          <p:cNvSpPr>
            <a:spLocks noGrp="1"/>
          </p:cNvSpPr>
          <p:nvPr>
            <p:ph sz="half" idx="53" hasCustomPrompt="1"/>
          </p:nvPr>
        </p:nvSpPr>
        <p:spPr>
          <a:xfrm>
            <a:off x="245908" y="4310016"/>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8" name="Content Placeholder 3"/>
          <p:cNvSpPr>
            <a:spLocks noGrp="1"/>
          </p:cNvSpPr>
          <p:nvPr>
            <p:ph sz="half" idx="54" hasCustomPrompt="1"/>
          </p:nvPr>
        </p:nvSpPr>
        <p:spPr>
          <a:xfrm>
            <a:off x="2445784" y="4310016"/>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3" name="Content Placeholder 3"/>
          <p:cNvSpPr>
            <a:spLocks noGrp="1"/>
          </p:cNvSpPr>
          <p:nvPr>
            <p:ph sz="half" idx="55" hasCustomPrompt="1"/>
          </p:nvPr>
        </p:nvSpPr>
        <p:spPr>
          <a:xfrm>
            <a:off x="4639015" y="4310016"/>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4" name="Content Placeholder 3"/>
          <p:cNvSpPr>
            <a:spLocks noGrp="1"/>
          </p:cNvSpPr>
          <p:nvPr>
            <p:ph sz="half" idx="56" hasCustomPrompt="1"/>
          </p:nvPr>
        </p:nvSpPr>
        <p:spPr>
          <a:xfrm>
            <a:off x="6832246" y="4310016"/>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8"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35" name="Text Placeholder 2"/>
          <p:cNvSpPr>
            <a:spLocks noGrp="1"/>
          </p:cNvSpPr>
          <p:nvPr>
            <p:ph type="body" idx="1" hasCustomPrompt="1"/>
          </p:nvPr>
        </p:nvSpPr>
        <p:spPr>
          <a:xfrm>
            <a:off x="245908" y="1684068"/>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6" name="Text Placeholder 2"/>
          <p:cNvSpPr>
            <a:spLocks noGrp="1"/>
          </p:cNvSpPr>
          <p:nvPr>
            <p:ph type="body" idx="57" hasCustomPrompt="1"/>
          </p:nvPr>
        </p:nvSpPr>
        <p:spPr>
          <a:xfrm>
            <a:off x="245908" y="4104156"/>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7" name="Text Placeholder 2"/>
          <p:cNvSpPr>
            <a:spLocks noGrp="1"/>
          </p:cNvSpPr>
          <p:nvPr>
            <p:ph type="body" idx="58" hasCustomPrompt="1"/>
          </p:nvPr>
        </p:nvSpPr>
        <p:spPr>
          <a:xfrm>
            <a:off x="2445784" y="4104156"/>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8" name="Text Placeholder 2"/>
          <p:cNvSpPr>
            <a:spLocks noGrp="1"/>
          </p:cNvSpPr>
          <p:nvPr>
            <p:ph type="body" idx="59" hasCustomPrompt="1"/>
          </p:nvPr>
        </p:nvSpPr>
        <p:spPr>
          <a:xfrm>
            <a:off x="4637457" y="4104156"/>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9" name="Text Placeholder 2"/>
          <p:cNvSpPr>
            <a:spLocks noGrp="1"/>
          </p:cNvSpPr>
          <p:nvPr>
            <p:ph type="body" idx="60" hasCustomPrompt="1"/>
          </p:nvPr>
        </p:nvSpPr>
        <p:spPr>
          <a:xfrm>
            <a:off x="6832246" y="4104156"/>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7"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9"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 22">
    <p:spTree>
      <p:nvGrpSpPr>
        <p:cNvPr id="1" name=""/>
        <p:cNvGrpSpPr/>
        <p:nvPr/>
      </p:nvGrpSpPr>
      <p:grpSpPr>
        <a:xfrm>
          <a:off x="0" y="0"/>
          <a:ext cx="0" cy="0"/>
          <a:chOff x="0" y="0"/>
          <a:chExt cx="0" cy="0"/>
        </a:xfrm>
      </p:grpSpPr>
      <p:sp>
        <p:nvSpPr>
          <p:cNvPr id="26"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21" name="Content Placeholder 3"/>
          <p:cNvSpPr>
            <a:spLocks noGrp="1"/>
          </p:cNvSpPr>
          <p:nvPr>
            <p:ph sz="half" idx="26" hasCustomPrompt="1"/>
          </p:nvPr>
        </p:nvSpPr>
        <p:spPr>
          <a:xfrm>
            <a:off x="245907" y="1900800"/>
            <a:ext cx="4256862" cy="4624544"/>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8"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35" name="Text Placeholder 2"/>
          <p:cNvSpPr>
            <a:spLocks noGrp="1"/>
          </p:cNvSpPr>
          <p:nvPr>
            <p:ph type="body" idx="1" hasCustomPrompt="1"/>
          </p:nvPr>
        </p:nvSpPr>
        <p:spPr>
          <a:xfrm>
            <a:off x="245907"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7" name="Content Placeholder 3"/>
          <p:cNvSpPr>
            <a:spLocks noGrp="1"/>
          </p:cNvSpPr>
          <p:nvPr>
            <p:ph sz="half" idx="27" hasCustomPrompt="1"/>
          </p:nvPr>
        </p:nvSpPr>
        <p:spPr>
          <a:xfrm>
            <a:off x="4634119" y="1900800"/>
            <a:ext cx="4256862" cy="131217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9" name="Text Placeholder 2"/>
          <p:cNvSpPr>
            <a:spLocks noGrp="1"/>
          </p:cNvSpPr>
          <p:nvPr>
            <p:ph type="body" idx="28" hasCustomPrompt="1"/>
          </p:nvPr>
        </p:nvSpPr>
        <p:spPr>
          <a:xfrm>
            <a:off x="4634119"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0" name="Content Placeholder 3"/>
          <p:cNvSpPr>
            <a:spLocks noGrp="1"/>
          </p:cNvSpPr>
          <p:nvPr>
            <p:ph sz="half" idx="29" hasCustomPrompt="1"/>
          </p:nvPr>
        </p:nvSpPr>
        <p:spPr>
          <a:xfrm>
            <a:off x="4634119" y="3556984"/>
            <a:ext cx="4256862" cy="131217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Text Placeholder 2"/>
          <p:cNvSpPr>
            <a:spLocks noGrp="1"/>
          </p:cNvSpPr>
          <p:nvPr>
            <p:ph type="body" idx="30" hasCustomPrompt="1"/>
          </p:nvPr>
        </p:nvSpPr>
        <p:spPr>
          <a:xfrm>
            <a:off x="4634119" y="3340252"/>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4" name="Content Placeholder 3"/>
          <p:cNvSpPr>
            <a:spLocks noGrp="1"/>
          </p:cNvSpPr>
          <p:nvPr>
            <p:ph sz="half" idx="31" hasCustomPrompt="1"/>
          </p:nvPr>
        </p:nvSpPr>
        <p:spPr>
          <a:xfrm>
            <a:off x="4634119" y="5213168"/>
            <a:ext cx="4256862" cy="131217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7" name="Text Placeholder 2"/>
          <p:cNvSpPr>
            <a:spLocks noGrp="1"/>
          </p:cNvSpPr>
          <p:nvPr>
            <p:ph type="body" idx="32" hasCustomPrompt="1"/>
          </p:nvPr>
        </p:nvSpPr>
        <p:spPr>
          <a:xfrm>
            <a:off x="4634119" y="4996436"/>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4"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5"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23">
    <p:spTree>
      <p:nvGrpSpPr>
        <p:cNvPr id="1" name=""/>
        <p:cNvGrpSpPr/>
        <p:nvPr/>
      </p:nvGrpSpPr>
      <p:grpSpPr>
        <a:xfrm>
          <a:off x="0" y="0"/>
          <a:ext cx="0" cy="0"/>
          <a:chOff x="0" y="0"/>
          <a:chExt cx="0" cy="0"/>
        </a:xfrm>
      </p:grpSpPr>
      <p:sp>
        <p:nvSpPr>
          <p:cNvPr id="26"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8"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17" name="Content Placeholder 3"/>
          <p:cNvSpPr>
            <a:spLocks noGrp="1"/>
          </p:cNvSpPr>
          <p:nvPr>
            <p:ph sz="half" idx="27" hasCustomPrompt="1"/>
          </p:nvPr>
        </p:nvSpPr>
        <p:spPr>
          <a:xfrm>
            <a:off x="251520" y="1900800"/>
            <a:ext cx="4256862" cy="131217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9" name="Text Placeholder 2"/>
          <p:cNvSpPr>
            <a:spLocks noGrp="1"/>
          </p:cNvSpPr>
          <p:nvPr>
            <p:ph type="body" idx="28" hasCustomPrompt="1"/>
          </p:nvPr>
        </p:nvSpPr>
        <p:spPr>
          <a:xfrm>
            <a:off x="251520"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0" name="Content Placeholder 3"/>
          <p:cNvSpPr>
            <a:spLocks noGrp="1"/>
          </p:cNvSpPr>
          <p:nvPr>
            <p:ph sz="half" idx="29" hasCustomPrompt="1"/>
          </p:nvPr>
        </p:nvSpPr>
        <p:spPr>
          <a:xfrm>
            <a:off x="251520" y="3556984"/>
            <a:ext cx="4256862" cy="131217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Text Placeholder 2"/>
          <p:cNvSpPr>
            <a:spLocks noGrp="1"/>
          </p:cNvSpPr>
          <p:nvPr>
            <p:ph type="body" idx="30" hasCustomPrompt="1"/>
          </p:nvPr>
        </p:nvSpPr>
        <p:spPr>
          <a:xfrm>
            <a:off x="251520" y="3340252"/>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4" name="Content Placeholder 3"/>
          <p:cNvSpPr>
            <a:spLocks noGrp="1"/>
          </p:cNvSpPr>
          <p:nvPr>
            <p:ph sz="half" idx="31" hasCustomPrompt="1"/>
          </p:nvPr>
        </p:nvSpPr>
        <p:spPr>
          <a:xfrm>
            <a:off x="251520" y="5213168"/>
            <a:ext cx="4256862" cy="131217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7" name="Text Placeholder 2"/>
          <p:cNvSpPr>
            <a:spLocks noGrp="1"/>
          </p:cNvSpPr>
          <p:nvPr>
            <p:ph type="body" idx="32" hasCustomPrompt="1"/>
          </p:nvPr>
        </p:nvSpPr>
        <p:spPr>
          <a:xfrm>
            <a:off x="251520" y="4996436"/>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4" name="Content Placeholder 3"/>
          <p:cNvSpPr>
            <a:spLocks noGrp="1"/>
          </p:cNvSpPr>
          <p:nvPr>
            <p:ph sz="half" idx="26" hasCustomPrompt="1"/>
          </p:nvPr>
        </p:nvSpPr>
        <p:spPr>
          <a:xfrm>
            <a:off x="4638469" y="1900800"/>
            <a:ext cx="4256862" cy="4624544"/>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5" name="Text Placeholder 2"/>
          <p:cNvSpPr>
            <a:spLocks noGrp="1"/>
          </p:cNvSpPr>
          <p:nvPr>
            <p:ph type="body" idx="1" hasCustomPrompt="1"/>
          </p:nvPr>
        </p:nvSpPr>
        <p:spPr>
          <a:xfrm>
            <a:off x="4638469"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1"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23"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Nomura Standard Full Image Cover">
    <p:spTree>
      <p:nvGrpSpPr>
        <p:cNvPr id="1" name=""/>
        <p:cNvGrpSpPr/>
        <p:nvPr/>
      </p:nvGrpSpPr>
      <p:grpSpPr>
        <a:xfrm>
          <a:off x="0" y="0"/>
          <a:ext cx="0" cy="0"/>
          <a:chOff x="0" y="0"/>
          <a:chExt cx="0" cy="0"/>
        </a:xfrm>
      </p:grpSpPr>
      <p:pic>
        <p:nvPicPr>
          <p:cNvPr id="12" name="Picture 2" descr="\\Europe\Data\Creative_Media\02001-03000\02154 Landor Project\PowerPoint Template\Assets\200339868_PPT.jpg"/>
          <p:cNvPicPr>
            <a:picLocks noChangeAspect="1" noChangeArrowheads="1"/>
          </p:cNvPicPr>
          <p:nvPr/>
        </p:nvPicPr>
        <p:blipFill>
          <a:blip r:embed="rId2" cstate="print"/>
          <a:srcRect l="11153"/>
          <a:stretch>
            <a:fillRect/>
          </a:stretch>
        </p:blipFill>
        <p:spPr bwMode="auto">
          <a:xfrm>
            <a:off x="0" y="0"/>
            <a:ext cx="9144000" cy="6858000"/>
          </a:xfrm>
          <a:prstGeom prst="rect">
            <a:avLst/>
          </a:prstGeom>
          <a:noFill/>
          <a:ln>
            <a:noFill/>
          </a:ln>
        </p:spPr>
      </p:pic>
      <p:sp>
        <p:nvSpPr>
          <p:cNvPr id="4" name="Text Placeholder 17"/>
          <p:cNvSpPr>
            <a:spLocks noGrp="1"/>
          </p:cNvSpPr>
          <p:nvPr>
            <p:ph type="body" sz="quarter" idx="10" hasCustomPrompt="1"/>
          </p:nvPr>
        </p:nvSpPr>
        <p:spPr>
          <a:xfrm>
            <a:off x="252046" y="3888000"/>
            <a:ext cx="6646154" cy="507600"/>
          </a:xfrm>
          <a:prstGeom prst="rect">
            <a:avLst/>
          </a:prstGeom>
        </p:spPr>
        <p:txBody>
          <a:bodyPr lIns="0" tIns="72000" rIns="0" bIns="0" anchor="t" anchorCtr="0"/>
          <a:lstStyle>
            <a:lvl1pPr>
              <a:lnSpc>
                <a:spcPct val="120000"/>
              </a:lnSpc>
              <a:spcBef>
                <a:spcPts val="0"/>
              </a:spcBef>
              <a:spcAft>
                <a:spcPts val="0"/>
              </a:spcAft>
              <a:defRPr sz="1800" b="1" baseline="0">
                <a:ea typeface="MS PGothic" pitchFamily="34" charset="-128"/>
              </a:defRPr>
            </a:lvl1pPr>
          </a:lstStyle>
          <a:p>
            <a:pPr lvl="0"/>
            <a:r>
              <a:rPr lang="en-US" dirty="0"/>
              <a:t>Enter your subtitle here</a:t>
            </a:r>
            <a:endParaRPr lang="en-GB" dirty="0"/>
          </a:p>
        </p:txBody>
      </p:sp>
      <p:sp>
        <p:nvSpPr>
          <p:cNvPr id="5" name="Title 15"/>
          <p:cNvSpPr>
            <a:spLocks noGrp="1"/>
          </p:cNvSpPr>
          <p:nvPr>
            <p:ph type="title" hasCustomPrompt="1"/>
          </p:nvPr>
        </p:nvSpPr>
        <p:spPr>
          <a:xfrm>
            <a:off x="252046" y="2880000"/>
            <a:ext cx="6646154" cy="858952"/>
          </a:xfrm>
          <a:prstGeom prst="rect">
            <a:avLst/>
          </a:prstGeom>
        </p:spPr>
        <p:txBody>
          <a:bodyPr lIns="0" tIns="0" rIns="0" bIns="0" anchor="b" anchorCtr="0"/>
          <a:lstStyle>
            <a:lvl1pPr>
              <a:lnSpc>
                <a:spcPct val="120000"/>
              </a:lnSpc>
              <a:defRPr sz="2400" baseline="0">
                <a:ea typeface="MS PGothic" pitchFamily="34" charset="-128"/>
              </a:defRPr>
            </a:lvl1pPr>
          </a:lstStyle>
          <a:p>
            <a:r>
              <a:rPr lang="en-US" dirty="0"/>
              <a:t>Enter your title here</a:t>
            </a:r>
            <a:endParaRPr lang="en-GB" dirty="0"/>
          </a:p>
        </p:txBody>
      </p:sp>
      <p:sp>
        <p:nvSpPr>
          <p:cNvPr id="6" name="Text Placeholder 17"/>
          <p:cNvSpPr>
            <a:spLocks noGrp="1"/>
          </p:cNvSpPr>
          <p:nvPr>
            <p:ph type="body" sz="quarter" idx="13" hasCustomPrompt="1"/>
          </p:nvPr>
        </p:nvSpPr>
        <p:spPr>
          <a:xfrm>
            <a:off x="251520" y="6453337"/>
            <a:ext cx="3655791" cy="239907"/>
          </a:xfrm>
          <a:prstGeom prst="rect">
            <a:avLst/>
          </a:prstGeom>
        </p:spPr>
        <p:txBody>
          <a:bodyPr lIns="0" tIns="0" rIns="0" bIns="0" anchor="t" anchorCtr="0"/>
          <a:lstStyle>
            <a:lvl1pPr algn="l">
              <a:lnSpc>
                <a:spcPct val="120000"/>
              </a:lnSpc>
              <a:spcBef>
                <a:spcPts val="0"/>
              </a:spcBef>
              <a:spcAft>
                <a:spcPts val="0"/>
              </a:spcAft>
              <a:defRPr sz="1400" b="0" baseline="0">
                <a:ea typeface="MS PGothic" pitchFamily="34" charset="-128"/>
              </a:defRPr>
            </a:lvl1pPr>
          </a:lstStyle>
          <a:p>
            <a:pPr lvl="0"/>
            <a:r>
              <a:rPr lang="en-US" dirty="0"/>
              <a:t>Enter date here</a:t>
            </a:r>
            <a:endParaRPr lang="en-GB" dirty="0"/>
          </a:p>
        </p:txBody>
      </p:sp>
      <p:sp>
        <p:nvSpPr>
          <p:cNvPr id="7" name="Text Placeholder 18"/>
          <p:cNvSpPr>
            <a:spLocks noGrp="1"/>
          </p:cNvSpPr>
          <p:nvPr>
            <p:ph type="body" sz="quarter" idx="14" hasCustomPrompt="1"/>
          </p:nvPr>
        </p:nvSpPr>
        <p:spPr>
          <a:xfrm>
            <a:off x="6539211" y="4869161"/>
            <a:ext cx="2259943" cy="1223417"/>
          </a:xfrm>
          <a:prstGeom prst="rect">
            <a:avLst/>
          </a:prstGeom>
        </p:spPr>
        <p:txBody>
          <a:bodyPr anchor="ctr" anchorCtr="0"/>
          <a:lstStyle>
            <a:lvl1pPr algn="r">
              <a:defRPr baseline="0"/>
            </a:lvl1pPr>
          </a:lstStyle>
          <a:p>
            <a:pPr lvl="0"/>
            <a:r>
              <a:rPr lang="en-GB" dirty="0"/>
              <a:t>Client logo here</a:t>
            </a:r>
          </a:p>
        </p:txBody>
      </p:sp>
      <p:sp>
        <p:nvSpPr>
          <p:cNvPr id="8" name="Text Box 11"/>
          <p:cNvSpPr txBox="1">
            <a:spLocks noChangeArrowheads="1"/>
          </p:cNvSpPr>
          <p:nvPr/>
        </p:nvSpPr>
        <p:spPr bwMode="ltGray">
          <a:xfrm>
            <a:off x="6561363" y="6314838"/>
            <a:ext cx="2237792"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STRICTLY PRIVATE AND CONFIDENTIAL</a:t>
            </a:r>
          </a:p>
        </p:txBody>
      </p:sp>
      <p:sp>
        <p:nvSpPr>
          <p:cNvPr id="9" name="Text Placeholder 31"/>
          <p:cNvSpPr>
            <a:spLocks noGrp="1"/>
          </p:cNvSpPr>
          <p:nvPr>
            <p:ph type="body" sz="quarter" idx="16" hasCustomPrompt="1"/>
          </p:nvPr>
        </p:nvSpPr>
        <p:spPr>
          <a:xfrm>
            <a:off x="251520" y="4869160"/>
            <a:ext cx="3655791" cy="792088"/>
          </a:xfrm>
          <a:prstGeom prst="rect">
            <a:avLst/>
          </a:prstGeom>
        </p:spPr>
        <p:txBody>
          <a:bodyPr lIns="0" tIns="0" rIns="0" bIns="0"/>
          <a:lstStyle>
            <a:lvl1pPr>
              <a:lnSpc>
                <a:spcPct val="120000"/>
              </a:lnSpc>
              <a:spcBef>
                <a:spcPts val="0"/>
              </a:spcBef>
              <a:spcAft>
                <a:spcPts val="0"/>
              </a:spcAft>
              <a:defRPr sz="1400" baseline="0">
                <a:ea typeface="MS PGothic" pitchFamily="34" charset="-128"/>
              </a:defRPr>
            </a:lvl1pPr>
            <a:lvl2pPr>
              <a:defRPr sz="1400"/>
            </a:lvl2pPr>
            <a:lvl3pPr>
              <a:defRPr sz="1400"/>
            </a:lvl3pPr>
            <a:lvl4pPr>
              <a:defRPr sz="1400"/>
            </a:lvl4pPr>
            <a:lvl5pPr>
              <a:defRPr sz="1400"/>
            </a:lvl5pPr>
          </a:lstStyle>
          <a:p>
            <a:pPr lvl="0"/>
            <a:r>
              <a:rPr lang="en-US" dirty="0"/>
              <a:t>Business Division</a:t>
            </a:r>
            <a:br>
              <a:rPr lang="en-US" dirty="0"/>
            </a:br>
            <a:r>
              <a:rPr lang="en-US" dirty="0"/>
              <a:t>Business Subdivision</a:t>
            </a:r>
            <a:br>
              <a:rPr lang="en-US" dirty="0"/>
            </a:br>
            <a:r>
              <a:rPr lang="en-US" dirty="0"/>
              <a:t>Region Label</a:t>
            </a:r>
            <a:endParaRPr lang="en-GB" dirty="0"/>
          </a:p>
        </p:txBody>
      </p:sp>
      <p:sp>
        <p:nvSpPr>
          <p:cNvPr id="10" name="Text Placeholder 31"/>
          <p:cNvSpPr>
            <a:spLocks noGrp="1"/>
          </p:cNvSpPr>
          <p:nvPr>
            <p:ph type="body" sz="quarter" idx="17" hasCustomPrompt="1"/>
          </p:nvPr>
        </p:nvSpPr>
        <p:spPr>
          <a:xfrm>
            <a:off x="251520" y="5821288"/>
            <a:ext cx="3655791" cy="472008"/>
          </a:xfrm>
          <a:prstGeom prst="rect">
            <a:avLst/>
          </a:prstGeom>
        </p:spPr>
        <p:txBody>
          <a:bodyPr lIns="0" tIns="0" rIns="0" bIns="0"/>
          <a:lstStyle>
            <a:lvl1pPr>
              <a:lnSpc>
                <a:spcPct val="120000"/>
              </a:lnSpc>
              <a:spcBef>
                <a:spcPts val="0"/>
              </a:spcBef>
              <a:spcAft>
                <a:spcPts val="0"/>
              </a:spcAft>
              <a:defRPr sz="1400" baseline="0">
                <a:ea typeface="MS PGothic" pitchFamily="34" charset="-128"/>
              </a:defRPr>
            </a:lvl1pPr>
            <a:lvl2pPr>
              <a:defRPr sz="1400"/>
            </a:lvl2pPr>
            <a:lvl3pPr>
              <a:defRPr sz="1400"/>
            </a:lvl3pPr>
            <a:lvl4pPr>
              <a:defRPr sz="1400"/>
            </a:lvl4pPr>
            <a:lvl5pPr>
              <a:defRPr sz="1400"/>
            </a:lvl5pPr>
          </a:lstStyle>
          <a:p>
            <a:pPr lvl="0"/>
            <a:r>
              <a:rPr lang="en-US" dirty="0"/>
              <a:t>Author / Presenter name</a:t>
            </a:r>
            <a:br>
              <a:rPr lang="en-US" dirty="0"/>
            </a:br>
            <a:r>
              <a:rPr lang="en-US" dirty="0"/>
              <a:t>Author / Presenter name</a:t>
            </a:r>
            <a:endParaRPr lang="en-GB" dirty="0"/>
          </a:p>
        </p:txBody>
      </p:sp>
      <p:sp>
        <p:nvSpPr>
          <p:cNvPr id="11" name="Text Box 11"/>
          <p:cNvSpPr txBox="1">
            <a:spLocks noChangeArrowheads="1"/>
          </p:cNvSpPr>
          <p:nvPr/>
        </p:nvSpPr>
        <p:spPr bwMode="ltGray">
          <a:xfrm>
            <a:off x="8271767" y="6577300"/>
            <a:ext cx="527388"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 Nomura</a:t>
            </a:r>
          </a:p>
        </p:txBody>
      </p:sp>
      <p:sp>
        <p:nvSpPr>
          <p:cNvPr id="27" name="Freeform 32"/>
          <p:cNvSpPr>
            <a:spLocks noChangeAspect="1"/>
          </p:cNvSpPr>
          <p:nvPr/>
        </p:nvSpPr>
        <p:spPr bwMode="auto">
          <a:xfrm>
            <a:off x="6005937" y="-1275"/>
            <a:ext cx="3145879" cy="2516400"/>
          </a:xfrm>
          <a:custGeom>
            <a:avLst/>
            <a:gdLst/>
            <a:ahLst/>
            <a:cxnLst>
              <a:cxn ang="0">
                <a:pos x="0" y="520"/>
              </a:cxn>
              <a:cxn ang="0">
                <a:pos x="505" y="1659"/>
              </a:cxn>
              <a:cxn ang="0">
                <a:pos x="2074" y="1659"/>
              </a:cxn>
              <a:cxn ang="0">
                <a:pos x="2074" y="0"/>
              </a:cxn>
              <a:cxn ang="0">
                <a:pos x="224" y="0"/>
              </a:cxn>
              <a:cxn ang="0">
                <a:pos x="0" y="520"/>
              </a:cxn>
              <a:cxn ang="0">
                <a:pos x="0" y="520"/>
              </a:cxn>
            </a:cxnLst>
            <a:rect l="0" t="0" r="r" b="b"/>
            <a:pathLst>
              <a:path w="2074" h="1659">
                <a:moveTo>
                  <a:pt x="0" y="520"/>
                </a:moveTo>
                <a:lnTo>
                  <a:pt x="505" y="1659"/>
                </a:lnTo>
                <a:lnTo>
                  <a:pt x="2074" y="1659"/>
                </a:lnTo>
                <a:lnTo>
                  <a:pt x="2074" y="0"/>
                </a:lnTo>
                <a:lnTo>
                  <a:pt x="224" y="0"/>
                </a:lnTo>
                <a:lnTo>
                  <a:pt x="0" y="520"/>
                </a:lnTo>
                <a:lnTo>
                  <a:pt x="0" y="520"/>
                </a:lnTo>
                <a:close/>
              </a:path>
            </a:pathLst>
          </a:custGeom>
          <a:solidFill>
            <a:srgbClr val="CA2627"/>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8" name="Freeform 19"/>
          <p:cNvSpPr>
            <a:spLocks/>
          </p:cNvSpPr>
          <p:nvPr/>
        </p:nvSpPr>
        <p:spPr bwMode="auto">
          <a:xfrm>
            <a:off x="2303888" y="-10800"/>
            <a:ext cx="2370138" cy="2509838"/>
          </a:xfrm>
          <a:custGeom>
            <a:avLst/>
            <a:gdLst/>
            <a:ahLst/>
            <a:cxnLst>
              <a:cxn ang="0">
                <a:pos x="1493" y="0"/>
              </a:cxn>
              <a:cxn ang="0">
                <a:pos x="663" y="0"/>
              </a:cxn>
              <a:cxn ang="0">
                <a:pos x="0" y="1581"/>
              </a:cxn>
              <a:cxn ang="0">
                <a:pos x="832" y="1581"/>
              </a:cxn>
              <a:cxn ang="0">
                <a:pos x="1493" y="0"/>
              </a:cxn>
            </a:cxnLst>
            <a:rect l="0" t="0" r="r" b="b"/>
            <a:pathLst>
              <a:path w="1493" h="1581">
                <a:moveTo>
                  <a:pt x="1493" y="0"/>
                </a:moveTo>
                <a:lnTo>
                  <a:pt x="663" y="0"/>
                </a:lnTo>
                <a:lnTo>
                  <a:pt x="0" y="1581"/>
                </a:lnTo>
                <a:lnTo>
                  <a:pt x="832" y="1581"/>
                </a:lnTo>
                <a:lnTo>
                  <a:pt x="149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25"/>
          <p:cNvSpPr>
            <a:spLocks/>
          </p:cNvSpPr>
          <p:nvPr/>
        </p:nvSpPr>
        <p:spPr bwMode="auto">
          <a:xfrm>
            <a:off x="5499526" y="1171888"/>
            <a:ext cx="963613" cy="1343025"/>
          </a:xfrm>
          <a:custGeom>
            <a:avLst/>
            <a:gdLst/>
            <a:ahLst/>
            <a:cxnLst>
              <a:cxn ang="0">
                <a:pos x="135" y="846"/>
              </a:cxn>
              <a:cxn ang="0">
                <a:pos x="607" y="846"/>
              </a:cxn>
              <a:cxn ang="0">
                <a:pos x="230" y="0"/>
              </a:cxn>
              <a:cxn ang="0">
                <a:pos x="0" y="532"/>
              </a:cxn>
              <a:cxn ang="0">
                <a:pos x="135" y="846"/>
              </a:cxn>
            </a:cxnLst>
            <a:rect l="0" t="0" r="r" b="b"/>
            <a:pathLst>
              <a:path w="607" h="846">
                <a:moveTo>
                  <a:pt x="135" y="846"/>
                </a:moveTo>
                <a:lnTo>
                  <a:pt x="607" y="846"/>
                </a:lnTo>
                <a:lnTo>
                  <a:pt x="230" y="0"/>
                </a:lnTo>
                <a:lnTo>
                  <a:pt x="0" y="532"/>
                </a:lnTo>
                <a:lnTo>
                  <a:pt x="135" y="846"/>
                </a:lnTo>
                <a:close/>
              </a:path>
            </a:pathLst>
          </a:custGeom>
          <a:solidFill>
            <a:srgbClr val="CA242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29"/>
          <p:cNvSpPr>
            <a:spLocks/>
          </p:cNvSpPr>
          <p:nvPr/>
        </p:nvSpPr>
        <p:spPr bwMode="auto">
          <a:xfrm>
            <a:off x="4270801" y="828988"/>
            <a:ext cx="1241425" cy="1685925"/>
          </a:xfrm>
          <a:custGeom>
            <a:avLst/>
            <a:gdLst/>
            <a:ahLst/>
            <a:cxnLst>
              <a:cxn ang="0">
                <a:pos x="0" y="1062"/>
              </a:cxn>
              <a:cxn ang="0">
                <a:pos x="647" y="1062"/>
              </a:cxn>
              <a:cxn ang="0">
                <a:pos x="782" y="748"/>
              </a:cxn>
              <a:cxn ang="0">
                <a:pos x="459" y="0"/>
              </a:cxn>
              <a:cxn ang="0">
                <a:pos x="0" y="1062"/>
              </a:cxn>
            </a:cxnLst>
            <a:rect l="0" t="0" r="r" b="b"/>
            <a:pathLst>
              <a:path w="782" h="1062">
                <a:moveTo>
                  <a:pt x="0" y="1062"/>
                </a:moveTo>
                <a:lnTo>
                  <a:pt x="647" y="1062"/>
                </a:lnTo>
                <a:lnTo>
                  <a:pt x="782" y="748"/>
                </a:lnTo>
                <a:lnTo>
                  <a:pt x="459" y="0"/>
                </a:lnTo>
                <a:lnTo>
                  <a:pt x="0" y="1062"/>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30"/>
          <p:cNvSpPr>
            <a:spLocks/>
          </p:cNvSpPr>
          <p:nvPr/>
        </p:nvSpPr>
        <p:spPr bwMode="auto">
          <a:xfrm>
            <a:off x="5339188" y="-1275"/>
            <a:ext cx="685800" cy="1173163"/>
          </a:xfrm>
          <a:custGeom>
            <a:avLst/>
            <a:gdLst/>
            <a:ahLst/>
            <a:cxnLst>
              <a:cxn ang="0">
                <a:pos x="0" y="0"/>
              </a:cxn>
              <a:cxn ang="0">
                <a:pos x="0" y="0"/>
              </a:cxn>
              <a:cxn ang="0">
                <a:pos x="327" y="739"/>
              </a:cxn>
              <a:cxn ang="0">
                <a:pos x="432" y="496"/>
              </a:cxn>
              <a:cxn ang="0">
                <a:pos x="210" y="0"/>
              </a:cxn>
              <a:cxn ang="0">
                <a:pos x="0" y="0"/>
              </a:cxn>
            </a:cxnLst>
            <a:rect l="0" t="0" r="r" b="b"/>
            <a:pathLst>
              <a:path w="432" h="739">
                <a:moveTo>
                  <a:pt x="0" y="0"/>
                </a:moveTo>
                <a:lnTo>
                  <a:pt x="0" y="0"/>
                </a:lnTo>
                <a:lnTo>
                  <a:pt x="327" y="739"/>
                </a:lnTo>
                <a:lnTo>
                  <a:pt x="432" y="496"/>
                </a:lnTo>
                <a:lnTo>
                  <a:pt x="210" y="0"/>
                </a:lnTo>
                <a:lnTo>
                  <a:pt x="0"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31"/>
          <p:cNvSpPr>
            <a:spLocks/>
          </p:cNvSpPr>
          <p:nvPr/>
        </p:nvSpPr>
        <p:spPr bwMode="auto">
          <a:xfrm>
            <a:off x="5663038" y="-1275"/>
            <a:ext cx="692150" cy="787400"/>
          </a:xfrm>
          <a:custGeom>
            <a:avLst/>
            <a:gdLst/>
            <a:ahLst/>
            <a:cxnLst>
              <a:cxn ang="0">
                <a:pos x="0" y="0"/>
              </a:cxn>
              <a:cxn ang="0">
                <a:pos x="222" y="496"/>
              </a:cxn>
              <a:cxn ang="0">
                <a:pos x="436" y="0"/>
              </a:cxn>
              <a:cxn ang="0">
                <a:pos x="0" y="0"/>
              </a:cxn>
            </a:cxnLst>
            <a:rect l="0" t="0" r="r" b="b"/>
            <a:pathLst>
              <a:path w="436" h="496">
                <a:moveTo>
                  <a:pt x="0" y="0"/>
                </a:moveTo>
                <a:lnTo>
                  <a:pt x="222" y="496"/>
                </a:lnTo>
                <a:lnTo>
                  <a:pt x="436" y="0"/>
                </a:lnTo>
                <a:lnTo>
                  <a:pt x="0" y="0"/>
                </a:lnTo>
                <a:close/>
              </a:path>
            </a:pathLst>
          </a:custGeom>
          <a:solidFill>
            <a:srgbClr val="A618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32"/>
          <p:cNvSpPr>
            <a:spLocks/>
          </p:cNvSpPr>
          <p:nvPr/>
        </p:nvSpPr>
        <p:spPr bwMode="auto">
          <a:xfrm>
            <a:off x="4989938" y="-1275"/>
            <a:ext cx="877888" cy="2017713"/>
          </a:xfrm>
          <a:custGeom>
            <a:avLst/>
            <a:gdLst/>
            <a:ahLst/>
            <a:cxnLst>
              <a:cxn ang="0">
                <a:pos x="0" y="523"/>
              </a:cxn>
              <a:cxn ang="0">
                <a:pos x="323" y="1271"/>
              </a:cxn>
              <a:cxn ang="0">
                <a:pos x="553" y="739"/>
              </a:cxn>
              <a:cxn ang="0">
                <a:pos x="226" y="0"/>
              </a:cxn>
              <a:cxn ang="0">
                <a:pos x="0" y="523"/>
              </a:cxn>
            </a:cxnLst>
            <a:rect l="0" t="0" r="r" b="b"/>
            <a:pathLst>
              <a:path w="553" h="1271">
                <a:moveTo>
                  <a:pt x="0" y="523"/>
                </a:moveTo>
                <a:lnTo>
                  <a:pt x="323" y="1271"/>
                </a:lnTo>
                <a:lnTo>
                  <a:pt x="553" y="739"/>
                </a:lnTo>
                <a:lnTo>
                  <a:pt x="226" y="0"/>
                </a:lnTo>
                <a:lnTo>
                  <a:pt x="0" y="523"/>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30"/>
          <p:cNvSpPr>
            <a:spLocks/>
          </p:cNvSpPr>
          <p:nvPr/>
        </p:nvSpPr>
        <p:spPr bwMode="auto">
          <a:xfrm>
            <a:off x="4640688" y="-1275"/>
            <a:ext cx="717550" cy="830263"/>
          </a:xfrm>
          <a:custGeom>
            <a:avLst/>
            <a:gdLst/>
            <a:ahLst/>
            <a:cxnLst>
              <a:cxn ang="0">
                <a:pos x="452" y="0"/>
              </a:cxn>
              <a:cxn ang="0">
                <a:pos x="452" y="0"/>
              </a:cxn>
              <a:cxn ang="0">
                <a:pos x="0" y="0"/>
              </a:cxn>
              <a:cxn ang="0">
                <a:pos x="226" y="523"/>
              </a:cxn>
              <a:cxn ang="0">
                <a:pos x="447" y="7"/>
              </a:cxn>
              <a:cxn ang="0">
                <a:pos x="452" y="0"/>
              </a:cxn>
            </a:cxnLst>
            <a:rect l="0" t="0" r="r" b="b"/>
            <a:pathLst>
              <a:path w="452" h="523">
                <a:moveTo>
                  <a:pt x="452" y="0"/>
                </a:moveTo>
                <a:lnTo>
                  <a:pt x="452" y="0"/>
                </a:lnTo>
                <a:lnTo>
                  <a:pt x="0" y="0"/>
                </a:lnTo>
                <a:lnTo>
                  <a:pt x="226" y="523"/>
                </a:lnTo>
                <a:lnTo>
                  <a:pt x="447" y="7"/>
                </a:lnTo>
                <a:lnTo>
                  <a:pt x="452" y="0"/>
                </a:lnTo>
                <a:close/>
              </a:path>
            </a:pathLst>
          </a:custGeom>
          <a:solidFill>
            <a:srgbClr val="A2171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31"/>
          <p:cNvSpPr>
            <a:spLocks/>
          </p:cNvSpPr>
          <p:nvPr/>
        </p:nvSpPr>
        <p:spPr bwMode="auto">
          <a:xfrm>
            <a:off x="3594526" y="-1275"/>
            <a:ext cx="1414463" cy="2516188"/>
          </a:xfrm>
          <a:custGeom>
            <a:avLst/>
            <a:gdLst/>
            <a:ahLst/>
            <a:cxnLst>
              <a:cxn ang="0">
                <a:pos x="667" y="7"/>
              </a:cxn>
              <a:cxn ang="0">
                <a:pos x="665" y="0"/>
              </a:cxn>
              <a:cxn ang="0">
                <a:pos x="0" y="1585"/>
              </a:cxn>
              <a:cxn ang="0">
                <a:pos x="432" y="1585"/>
              </a:cxn>
              <a:cxn ang="0">
                <a:pos x="891" y="523"/>
              </a:cxn>
              <a:cxn ang="0">
                <a:pos x="667" y="7"/>
              </a:cxn>
            </a:cxnLst>
            <a:rect l="0" t="0" r="r" b="b"/>
            <a:pathLst>
              <a:path w="891" h="1585">
                <a:moveTo>
                  <a:pt x="667" y="7"/>
                </a:moveTo>
                <a:lnTo>
                  <a:pt x="665" y="0"/>
                </a:lnTo>
                <a:lnTo>
                  <a:pt x="0" y="1585"/>
                </a:lnTo>
                <a:lnTo>
                  <a:pt x="432" y="1585"/>
                </a:lnTo>
                <a:lnTo>
                  <a:pt x="891" y="523"/>
                </a:lnTo>
                <a:lnTo>
                  <a:pt x="667" y="7"/>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32"/>
          <p:cNvSpPr>
            <a:spLocks/>
          </p:cNvSpPr>
          <p:nvPr/>
        </p:nvSpPr>
        <p:spPr bwMode="auto">
          <a:xfrm>
            <a:off x="2281663" y="-1275"/>
            <a:ext cx="2381250" cy="2516188"/>
          </a:xfrm>
          <a:custGeom>
            <a:avLst/>
            <a:gdLst/>
            <a:ahLst/>
            <a:cxnLst>
              <a:cxn ang="0">
                <a:pos x="667" y="0"/>
              </a:cxn>
              <a:cxn ang="0">
                <a:pos x="0" y="1585"/>
              </a:cxn>
              <a:cxn ang="0">
                <a:pos x="833" y="1585"/>
              </a:cxn>
              <a:cxn ang="0">
                <a:pos x="1500" y="0"/>
              </a:cxn>
              <a:cxn ang="0">
                <a:pos x="667" y="0"/>
              </a:cxn>
            </a:cxnLst>
            <a:rect l="0" t="0" r="r" b="b"/>
            <a:pathLst>
              <a:path w="1500" h="1585">
                <a:moveTo>
                  <a:pt x="667" y="0"/>
                </a:moveTo>
                <a:lnTo>
                  <a:pt x="0" y="1585"/>
                </a:lnTo>
                <a:lnTo>
                  <a:pt x="833" y="1585"/>
                </a:lnTo>
                <a:lnTo>
                  <a:pt x="1500" y="0"/>
                </a:lnTo>
                <a:lnTo>
                  <a:pt x="667"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38" name="Picture 3" descr="O:\Logo_Library\N\NOMURA\A4\NOMURA_A4_CMYK_WHITE.emf"/>
          <p:cNvPicPr>
            <a:picLocks noChangeAspect="1" noChangeArrowheads="1"/>
          </p:cNvPicPr>
          <p:nvPr/>
        </p:nvPicPr>
        <p:blipFill>
          <a:blip r:embed="rId3" cstate="print"/>
          <a:srcRect/>
          <a:stretch>
            <a:fillRect/>
          </a:stretch>
        </p:blipFill>
        <p:spPr bwMode="auto">
          <a:xfrm>
            <a:off x="7599752" y="310690"/>
            <a:ext cx="1260140" cy="216024"/>
          </a:xfrm>
          <a:prstGeom prst="rect">
            <a:avLst/>
          </a:prstGeom>
          <a:noFill/>
        </p:spPr>
      </p:pic>
      <p:sp>
        <p:nvSpPr>
          <p:cNvPr id="39" name="TextBox 38"/>
          <p:cNvSpPr txBox="1"/>
          <p:nvPr/>
        </p:nvSpPr>
        <p:spPr bwMode="white">
          <a:xfrm>
            <a:off x="7020524" y="558527"/>
            <a:ext cx="1809115" cy="138499"/>
          </a:xfrm>
          <a:prstGeom prst="rect">
            <a:avLst/>
          </a:prstGeom>
          <a:noFill/>
        </p:spPr>
        <p:txBody>
          <a:bodyPr wrap="square" lIns="0" tIns="0" rIns="0" bIns="0" rtlCol="0">
            <a:spAutoFit/>
          </a:bodyPr>
          <a:lstStyle/>
          <a:p>
            <a:pPr algn="r"/>
            <a:r>
              <a:rPr lang="en-GB" sz="900" i="1" dirty="0">
                <a:solidFill>
                  <a:schemeClr val="bg1"/>
                </a:solidFill>
              </a:rPr>
              <a:t>Connecting</a:t>
            </a:r>
            <a:r>
              <a:rPr lang="en-GB" sz="900" i="1" baseline="0" dirty="0">
                <a:solidFill>
                  <a:schemeClr val="bg1"/>
                </a:solidFill>
              </a:rPr>
              <a:t> Markets East &amp; West</a:t>
            </a:r>
            <a:endParaRPr lang="en-GB" sz="900" i="1" dirty="0">
              <a:solidFill>
                <a:schemeClr val="bg1"/>
              </a:solidFill>
            </a:endParaRPr>
          </a:p>
        </p:txBody>
      </p:sp>
      <p:pic>
        <p:nvPicPr>
          <p:cNvPr id="23" name="Picture 2" descr="\\Europe\Data\Creative_Media\02001-03000\02154 Landor Project\PowerPoint Template\Assets\200339868_PPT.jpg"/>
          <p:cNvPicPr>
            <a:picLocks noChangeAspect="1" noChangeArrowheads="1"/>
          </p:cNvPicPr>
          <p:nvPr userDrawn="1"/>
        </p:nvPicPr>
        <p:blipFill>
          <a:blip r:embed="rId2" cstate="print"/>
          <a:srcRect l="11153"/>
          <a:stretch>
            <a:fillRect/>
          </a:stretch>
        </p:blipFill>
        <p:spPr bwMode="auto">
          <a:xfrm>
            <a:off x="0" y="0"/>
            <a:ext cx="9144000" cy="6858000"/>
          </a:xfrm>
          <a:prstGeom prst="rect">
            <a:avLst/>
          </a:prstGeom>
          <a:noFill/>
          <a:ln>
            <a:noFill/>
          </a:ln>
        </p:spPr>
      </p:pic>
      <p:sp>
        <p:nvSpPr>
          <p:cNvPr id="24" name="Text Box 11"/>
          <p:cNvSpPr txBox="1">
            <a:spLocks noChangeArrowheads="1"/>
          </p:cNvSpPr>
          <p:nvPr userDrawn="1"/>
        </p:nvSpPr>
        <p:spPr bwMode="ltGray">
          <a:xfrm>
            <a:off x="6561363" y="6314838"/>
            <a:ext cx="2237792"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STRICTLY PRIVATE AND CONFIDENTIAL</a:t>
            </a:r>
          </a:p>
        </p:txBody>
      </p:sp>
      <p:sp>
        <p:nvSpPr>
          <p:cNvPr id="25" name="Text Box 11"/>
          <p:cNvSpPr txBox="1">
            <a:spLocks noChangeArrowheads="1"/>
          </p:cNvSpPr>
          <p:nvPr userDrawn="1"/>
        </p:nvSpPr>
        <p:spPr bwMode="ltGray">
          <a:xfrm>
            <a:off x="8271767" y="6577300"/>
            <a:ext cx="527388"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 Nomura</a:t>
            </a:r>
          </a:p>
        </p:txBody>
      </p:sp>
      <p:sp>
        <p:nvSpPr>
          <p:cNvPr id="26" name="Freeform 32"/>
          <p:cNvSpPr>
            <a:spLocks noChangeAspect="1"/>
          </p:cNvSpPr>
          <p:nvPr userDrawn="1"/>
        </p:nvSpPr>
        <p:spPr bwMode="auto">
          <a:xfrm>
            <a:off x="6005937" y="-1275"/>
            <a:ext cx="3145879" cy="2516400"/>
          </a:xfrm>
          <a:custGeom>
            <a:avLst/>
            <a:gdLst/>
            <a:ahLst/>
            <a:cxnLst>
              <a:cxn ang="0">
                <a:pos x="0" y="520"/>
              </a:cxn>
              <a:cxn ang="0">
                <a:pos x="505" y="1659"/>
              </a:cxn>
              <a:cxn ang="0">
                <a:pos x="2074" y="1659"/>
              </a:cxn>
              <a:cxn ang="0">
                <a:pos x="2074" y="0"/>
              </a:cxn>
              <a:cxn ang="0">
                <a:pos x="224" y="0"/>
              </a:cxn>
              <a:cxn ang="0">
                <a:pos x="0" y="520"/>
              </a:cxn>
              <a:cxn ang="0">
                <a:pos x="0" y="520"/>
              </a:cxn>
            </a:cxnLst>
            <a:rect l="0" t="0" r="r" b="b"/>
            <a:pathLst>
              <a:path w="2074" h="1659">
                <a:moveTo>
                  <a:pt x="0" y="520"/>
                </a:moveTo>
                <a:lnTo>
                  <a:pt x="505" y="1659"/>
                </a:lnTo>
                <a:lnTo>
                  <a:pt x="2074" y="1659"/>
                </a:lnTo>
                <a:lnTo>
                  <a:pt x="2074" y="0"/>
                </a:lnTo>
                <a:lnTo>
                  <a:pt x="224" y="0"/>
                </a:lnTo>
                <a:lnTo>
                  <a:pt x="0" y="520"/>
                </a:lnTo>
                <a:lnTo>
                  <a:pt x="0" y="520"/>
                </a:lnTo>
                <a:close/>
              </a:path>
            </a:pathLst>
          </a:custGeom>
          <a:solidFill>
            <a:srgbClr val="CA2627"/>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19"/>
          <p:cNvSpPr>
            <a:spLocks/>
          </p:cNvSpPr>
          <p:nvPr userDrawn="1"/>
        </p:nvSpPr>
        <p:spPr bwMode="auto">
          <a:xfrm>
            <a:off x="2303888" y="-10800"/>
            <a:ext cx="2370138" cy="2509838"/>
          </a:xfrm>
          <a:custGeom>
            <a:avLst/>
            <a:gdLst/>
            <a:ahLst/>
            <a:cxnLst>
              <a:cxn ang="0">
                <a:pos x="1493" y="0"/>
              </a:cxn>
              <a:cxn ang="0">
                <a:pos x="663" y="0"/>
              </a:cxn>
              <a:cxn ang="0">
                <a:pos x="0" y="1581"/>
              </a:cxn>
              <a:cxn ang="0">
                <a:pos x="832" y="1581"/>
              </a:cxn>
              <a:cxn ang="0">
                <a:pos x="1493" y="0"/>
              </a:cxn>
            </a:cxnLst>
            <a:rect l="0" t="0" r="r" b="b"/>
            <a:pathLst>
              <a:path w="1493" h="1581">
                <a:moveTo>
                  <a:pt x="1493" y="0"/>
                </a:moveTo>
                <a:lnTo>
                  <a:pt x="663" y="0"/>
                </a:lnTo>
                <a:lnTo>
                  <a:pt x="0" y="1581"/>
                </a:lnTo>
                <a:lnTo>
                  <a:pt x="832" y="1581"/>
                </a:lnTo>
                <a:lnTo>
                  <a:pt x="149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25"/>
          <p:cNvSpPr>
            <a:spLocks/>
          </p:cNvSpPr>
          <p:nvPr userDrawn="1"/>
        </p:nvSpPr>
        <p:spPr bwMode="auto">
          <a:xfrm>
            <a:off x="5499526" y="1171888"/>
            <a:ext cx="963613" cy="1343025"/>
          </a:xfrm>
          <a:custGeom>
            <a:avLst/>
            <a:gdLst/>
            <a:ahLst/>
            <a:cxnLst>
              <a:cxn ang="0">
                <a:pos x="135" y="846"/>
              </a:cxn>
              <a:cxn ang="0">
                <a:pos x="607" y="846"/>
              </a:cxn>
              <a:cxn ang="0">
                <a:pos x="230" y="0"/>
              </a:cxn>
              <a:cxn ang="0">
                <a:pos x="0" y="532"/>
              </a:cxn>
              <a:cxn ang="0">
                <a:pos x="135" y="846"/>
              </a:cxn>
            </a:cxnLst>
            <a:rect l="0" t="0" r="r" b="b"/>
            <a:pathLst>
              <a:path w="607" h="846">
                <a:moveTo>
                  <a:pt x="135" y="846"/>
                </a:moveTo>
                <a:lnTo>
                  <a:pt x="607" y="846"/>
                </a:lnTo>
                <a:lnTo>
                  <a:pt x="230" y="0"/>
                </a:lnTo>
                <a:lnTo>
                  <a:pt x="0" y="532"/>
                </a:lnTo>
                <a:lnTo>
                  <a:pt x="135" y="846"/>
                </a:lnTo>
                <a:close/>
              </a:path>
            </a:pathLst>
          </a:custGeom>
          <a:solidFill>
            <a:srgbClr val="CA242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40"/>
          <p:cNvSpPr>
            <a:spLocks/>
          </p:cNvSpPr>
          <p:nvPr userDrawn="1"/>
        </p:nvSpPr>
        <p:spPr bwMode="auto">
          <a:xfrm>
            <a:off x="4270801" y="828988"/>
            <a:ext cx="1241425" cy="1685925"/>
          </a:xfrm>
          <a:custGeom>
            <a:avLst/>
            <a:gdLst/>
            <a:ahLst/>
            <a:cxnLst>
              <a:cxn ang="0">
                <a:pos x="0" y="1062"/>
              </a:cxn>
              <a:cxn ang="0">
                <a:pos x="647" y="1062"/>
              </a:cxn>
              <a:cxn ang="0">
                <a:pos x="782" y="748"/>
              </a:cxn>
              <a:cxn ang="0">
                <a:pos x="459" y="0"/>
              </a:cxn>
              <a:cxn ang="0">
                <a:pos x="0" y="1062"/>
              </a:cxn>
            </a:cxnLst>
            <a:rect l="0" t="0" r="r" b="b"/>
            <a:pathLst>
              <a:path w="782" h="1062">
                <a:moveTo>
                  <a:pt x="0" y="1062"/>
                </a:moveTo>
                <a:lnTo>
                  <a:pt x="647" y="1062"/>
                </a:lnTo>
                <a:lnTo>
                  <a:pt x="782" y="748"/>
                </a:lnTo>
                <a:lnTo>
                  <a:pt x="459" y="0"/>
                </a:lnTo>
                <a:lnTo>
                  <a:pt x="0" y="1062"/>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41"/>
          <p:cNvSpPr>
            <a:spLocks/>
          </p:cNvSpPr>
          <p:nvPr userDrawn="1"/>
        </p:nvSpPr>
        <p:spPr bwMode="auto">
          <a:xfrm>
            <a:off x="5339188" y="-1275"/>
            <a:ext cx="685800" cy="1173163"/>
          </a:xfrm>
          <a:custGeom>
            <a:avLst/>
            <a:gdLst/>
            <a:ahLst/>
            <a:cxnLst>
              <a:cxn ang="0">
                <a:pos x="0" y="0"/>
              </a:cxn>
              <a:cxn ang="0">
                <a:pos x="0" y="0"/>
              </a:cxn>
              <a:cxn ang="0">
                <a:pos x="327" y="739"/>
              </a:cxn>
              <a:cxn ang="0">
                <a:pos x="432" y="496"/>
              </a:cxn>
              <a:cxn ang="0">
                <a:pos x="210" y="0"/>
              </a:cxn>
              <a:cxn ang="0">
                <a:pos x="0" y="0"/>
              </a:cxn>
            </a:cxnLst>
            <a:rect l="0" t="0" r="r" b="b"/>
            <a:pathLst>
              <a:path w="432" h="739">
                <a:moveTo>
                  <a:pt x="0" y="0"/>
                </a:moveTo>
                <a:lnTo>
                  <a:pt x="0" y="0"/>
                </a:lnTo>
                <a:lnTo>
                  <a:pt x="327" y="739"/>
                </a:lnTo>
                <a:lnTo>
                  <a:pt x="432" y="496"/>
                </a:lnTo>
                <a:lnTo>
                  <a:pt x="210" y="0"/>
                </a:lnTo>
                <a:lnTo>
                  <a:pt x="0"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42"/>
          <p:cNvSpPr>
            <a:spLocks/>
          </p:cNvSpPr>
          <p:nvPr userDrawn="1"/>
        </p:nvSpPr>
        <p:spPr bwMode="auto">
          <a:xfrm>
            <a:off x="5663038" y="-1275"/>
            <a:ext cx="692150" cy="787400"/>
          </a:xfrm>
          <a:custGeom>
            <a:avLst/>
            <a:gdLst/>
            <a:ahLst/>
            <a:cxnLst>
              <a:cxn ang="0">
                <a:pos x="0" y="0"/>
              </a:cxn>
              <a:cxn ang="0">
                <a:pos x="222" y="496"/>
              </a:cxn>
              <a:cxn ang="0">
                <a:pos x="436" y="0"/>
              </a:cxn>
              <a:cxn ang="0">
                <a:pos x="0" y="0"/>
              </a:cxn>
            </a:cxnLst>
            <a:rect l="0" t="0" r="r" b="b"/>
            <a:pathLst>
              <a:path w="436" h="496">
                <a:moveTo>
                  <a:pt x="0" y="0"/>
                </a:moveTo>
                <a:lnTo>
                  <a:pt x="222" y="496"/>
                </a:lnTo>
                <a:lnTo>
                  <a:pt x="436" y="0"/>
                </a:lnTo>
                <a:lnTo>
                  <a:pt x="0" y="0"/>
                </a:lnTo>
                <a:close/>
              </a:path>
            </a:pathLst>
          </a:custGeom>
          <a:solidFill>
            <a:srgbClr val="A618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43"/>
          <p:cNvSpPr>
            <a:spLocks/>
          </p:cNvSpPr>
          <p:nvPr userDrawn="1"/>
        </p:nvSpPr>
        <p:spPr bwMode="auto">
          <a:xfrm>
            <a:off x="4989938" y="-1275"/>
            <a:ext cx="877888" cy="2017713"/>
          </a:xfrm>
          <a:custGeom>
            <a:avLst/>
            <a:gdLst/>
            <a:ahLst/>
            <a:cxnLst>
              <a:cxn ang="0">
                <a:pos x="0" y="523"/>
              </a:cxn>
              <a:cxn ang="0">
                <a:pos x="323" y="1271"/>
              </a:cxn>
              <a:cxn ang="0">
                <a:pos x="553" y="739"/>
              </a:cxn>
              <a:cxn ang="0">
                <a:pos x="226" y="0"/>
              </a:cxn>
              <a:cxn ang="0">
                <a:pos x="0" y="523"/>
              </a:cxn>
            </a:cxnLst>
            <a:rect l="0" t="0" r="r" b="b"/>
            <a:pathLst>
              <a:path w="553" h="1271">
                <a:moveTo>
                  <a:pt x="0" y="523"/>
                </a:moveTo>
                <a:lnTo>
                  <a:pt x="323" y="1271"/>
                </a:lnTo>
                <a:lnTo>
                  <a:pt x="553" y="739"/>
                </a:lnTo>
                <a:lnTo>
                  <a:pt x="226" y="0"/>
                </a:lnTo>
                <a:lnTo>
                  <a:pt x="0" y="523"/>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Freeform 30"/>
          <p:cNvSpPr>
            <a:spLocks/>
          </p:cNvSpPr>
          <p:nvPr userDrawn="1"/>
        </p:nvSpPr>
        <p:spPr bwMode="auto">
          <a:xfrm>
            <a:off x="4640688" y="-1275"/>
            <a:ext cx="717550" cy="830263"/>
          </a:xfrm>
          <a:custGeom>
            <a:avLst/>
            <a:gdLst/>
            <a:ahLst/>
            <a:cxnLst>
              <a:cxn ang="0">
                <a:pos x="452" y="0"/>
              </a:cxn>
              <a:cxn ang="0">
                <a:pos x="452" y="0"/>
              </a:cxn>
              <a:cxn ang="0">
                <a:pos x="0" y="0"/>
              </a:cxn>
              <a:cxn ang="0">
                <a:pos x="226" y="523"/>
              </a:cxn>
              <a:cxn ang="0">
                <a:pos x="447" y="7"/>
              </a:cxn>
              <a:cxn ang="0">
                <a:pos x="452" y="0"/>
              </a:cxn>
            </a:cxnLst>
            <a:rect l="0" t="0" r="r" b="b"/>
            <a:pathLst>
              <a:path w="452" h="523">
                <a:moveTo>
                  <a:pt x="452" y="0"/>
                </a:moveTo>
                <a:lnTo>
                  <a:pt x="452" y="0"/>
                </a:lnTo>
                <a:lnTo>
                  <a:pt x="0" y="0"/>
                </a:lnTo>
                <a:lnTo>
                  <a:pt x="226" y="523"/>
                </a:lnTo>
                <a:lnTo>
                  <a:pt x="447" y="7"/>
                </a:lnTo>
                <a:lnTo>
                  <a:pt x="452" y="0"/>
                </a:lnTo>
                <a:close/>
              </a:path>
            </a:pathLst>
          </a:custGeom>
          <a:solidFill>
            <a:srgbClr val="A2171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6" name="Freeform 31"/>
          <p:cNvSpPr>
            <a:spLocks/>
          </p:cNvSpPr>
          <p:nvPr userDrawn="1"/>
        </p:nvSpPr>
        <p:spPr bwMode="auto">
          <a:xfrm>
            <a:off x="3594526" y="-1275"/>
            <a:ext cx="1414463" cy="2516188"/>
          </a:xfrm>
          <a:custGeom>
            <a:avLst/>
            <a:gdLst/>
            <a:ahLst/>
            <a:cxnLst>
              <a:cxn ang="0">
                <a:pos x="667" y="7"/>
              </a:cxn>
              <a:cxn ang="0">
                <a:pos x="665" y="0"/>
              </a:cxn>
              <a:cxn ang="0">
                <a:pos x="0" y="1585"/>
              </a:cxn>
              <a:cxn ang="0">
                <a:pos x="432" y="1585"/>
              </a:cxn>
              <a:cxn ang="0">
                <a:pos x="891" y="523"/>
              </a:cxn>
              <a:cxn ang="0">
                <a:pos x="667" y="7"/>
              </a:cxn>
            </a:cxnLst>
            <a:rect l="0" t="0" r="r" b="b"/>
            <a:pathLst>
              <a:path w="891" h="1585">
                <a:moveTo>
                  <a:pt x="667" y="7"/>
                </a:moveTo>
                <a:lnTo>
                  <a:pt x="665" y="0"/>
                </a:lnTo>
                <a:lnTo>
                  <a:pt x="0" y="1585"/>
                </a:lnTo>
                <a:lnTo>
                  <a:pt x="432" y="1585"/>
                </a:lnTo>
                <a:lnTo>
                  <a:pt x="891" y="523"/>
                </a:lnTo>
                <a:lnTo>
                  <a:pt x="667" y="7"/>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7" name="Freeform 32"/>
          <p:cNvSpPr>
            <a:spLocks/>
          </p:cNvSpPr>
          <p:nvPr userDrawn="1"/>
        </p:nvSpPr>
        <p:spPr bwMode="auto">
          <a:xfrm>
            <a:off x="2281663" y="-1275"/>
            <a:ext cx="2381250" cy="2516188"/>
          </a:xfrm>
          <a:custGeom>
            <a:avLst/>
            <a:gdLst/>
            <a:ahLst/>
            <a:cxnLst>
              <a:cxn ang="0">
                <a:pos x="667" y="0"/>
              </a:cxn>
              <a:cxn ang="0">
                <a:pos x="0" y="1585"/>
              </a:cxn>
              <a:cxn ang="0">
                <a:pos x="833" y="1585"/>
              </a:cxn>
              <a:cxn ang="0">
                <a:pos x="1500" y="0"/>
              </a:cxn>
              <a:cxn ang="0">
                <a:pos x="667" y="0"/>
              </a:cxn>
            </a:cxnLst>
            <a:rect l="0" t="0" r="r" b="b"/>
            <a:pathLst>
              <a:path w="1500" h="1585">
                <a:moveTo>
                  <a:pt x="667" y="0"/>
                </a:moveTo>
                <a:lnTo>
                  <a:pt x="0" y="1585"/>
                </a:lnTo>
                <a:lnTo>
                  <a:pt x="833" y="1585"/>
                </a:lnTo>
                <a:lnTo>
                  <a:pt x="1500" y="0"/>
                </a:lnTo>
                <a:lnTo>
                  <a:pt x="667"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48" name="Picture 3" descr="O:\Logo_Library\N\NOMURA\A4\NOMURA_A4_CMYK_WHITE.emf"/>
          <p:cNvPicPr>
            <a:picLocks noChangeAspect="1" noChangeArrowheads="1"/>
          </p:cNvPicPr>
          <p:nvPr userDrawn="1"/>
        </p:nvPicPr>
        <p:blipFill>
          <a:blip r:embed="rId3" cstate="print"/>
          <a:srcRect/>
          <a:stretch>
            <a:fillRect/>
          </a:stretch>
        </p:blipFill>
        <p:spPr bwMode="auto">
          <a:xfrm>
            <a:off x="7599752" y="310690"/>
            <a:ext cx="1260140" cy="216024"/>
          </a:xfrm>
          <a:prstGeom prst="rect">
            <a:avLst/>
          </a:prstGeom>
          <a:noFill/>
        </p:spPr>
      </p:pic>
      <p:sp>
        <p:nvSpPr>
          <p:cNvPr id="49" name="TextBox 48"/>
          <p:cNvSpPr txBox="1"/>
          <p:nvPr userDrawn="1"/>
        </p:nvSpPr>
        <p:spPr bwMode="white">
          <a:xfrm>
            <a:off x="7020524" y="558527"/>
            <a:ext cx="1809115" cy="138499"/>
          </a:xfrm>
          <a:prstGeom prst="rect">
            <a:avLst/>
          </a:prstGeom>
          <a:noFill/>
        </p:spPr>
        <p:txBody>
          <a:bodyPr wrap="square" lIns="0" tIns="0" rIns="0" bIns="0" rtlCol="0">
            <a:spAutoFit/>
          </a:bodyPr>
          <a:lstStyle/>
          <a:p>
            <a:pPr algn="r"/>
            <a:r>
              <a:rPr lang="en-GB" sz="900" i="1" dirty="0">
                <a:solidFill>
                  <a:schemeClr val="bg1"/>
                </a:solidFill>
              </a:rPr>
              <a:t>Connecting</a:t>
            </a:r>
            <a:r>
              <a:rPr lang="en-GB" sz="900" i="1" baseline="0" dirty="0">
                <a:solidFill>
                  <a:schemeClr val="bg1"/>
                </a:solidFill>
              </a:rPr>
              <a:t> Markets East &amp; West</a:t>
            </a:r>
            <a:endParaRPr lang="en-GB" sz="900" i="1" dirty="0">
              <a:solidFill>
                <a:schemeClr val="bg1"/>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24">
    <p:spTree>
      <p:nvGrpSpPr>
        <p:cNvPr id="1" name=""/>
        <p:cNvGrpSpPr/>
        <p:nvPr/>
      </p:nvGrpSpPr>
      <p:grpSpPr>
        <a:xfrm>
          <a:off x="0" y="0"/>
          <a:ext cx="0" cy="0"/>
          <a:chOff x="0" y="0"/>
          <a:chExt cx="0" cy="0"/>
        </a:xfrm>
      </p:grpSpPr>
      <p:sp>
        <p:nvSpPr>
          <p:cNvPr id="25"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29" name="Content Placeholder 3"/>
          <p:cNvSpPr>
            <a:spLocks noGrp="1"/>
          </p:cNvSpPr>
          <p:nvPr>
            <p:ph sz="half" idx="36" hasCustomPrompt="1"/>
          </p:nvPr>
        </p:nvSpPr>
        <p:spPr>
          <a:xfrm>
            <a:off x="245908" y="1900799"/>
            <a:ext cx="8649969"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1" name="Content Placeholder 3"/>
          <p:cNvSpPr>
            <a:spLocks noGrp="1"/>
          </p:cNvSpPr>
          <p:nvPr>
            <p:ph sz="half" idx="39" hasCustomPrompt="1"/>
          </p:nvPr>
        </p:nvSpPr>
        <p:spPr>
          <a:xfrm>
            <a:off x="245907" y="4324854"/>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2" name="Content Placeholder 3"/>
          <p:cNvSpPr>
            <a:spLocks noGrp="1"/>
          </p:cNvSpPr>
          <p:nvPr>
            <p:ph sz="half" idx="40" hasCustomPrompt="1"/>
          </p:nvPr>
        </p:nvSpPr>
        <p:spPr>
          <a:xfrm>
            <a:off x="6101169" y="4324854"/>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3" name="Content Placeholder 3"/>
          <p:cNvSpPr>
            <a:spLocks noGrp="1"/>
          </p:cNvSpPr>
          <p:nvPr>
            <p:ph sz="half" idx="41" hasCustomPrompt="1"/>
          </p:nvPr>
        </p:nvSpPr>
        <p:spPr>
          <a:xfrm>
            <a:off x="3175200" y="4324854"/>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1"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36" name="Text Placeholder 2"/>
          <p:cNvSpPr>
            <a:spLocks noGrp="1"/>
          </p:cNvSpPr>
          <p:nvPr>
            <p:ph type="body" idx="1" hasCustomPrompt="1"/>
          </p:nvPr>
        </p:nvSpPr>
        <p:spPr>
          <a:xfrm>
            <a:off x="245908" y="1684068"/>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0" name="Text Placeholder 2"/>
          <p:cNvSpPr>
            <a:spLocks noGrp="1"/>
          </p:cNvSpPr>
          <p:nvPr>
            <p:ph type="body" idx="44" hasCustomPrompt="1"/>
          </p:nvPr>
        </p:nvSpPr>
        <p:spPr>
          <a:xfrm>
            <a:off x="245907" y="411634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4" name="Text Placeholder 2"/>
          <p:cNvSpPr>
            <a:spLocks noGrp="1"/>
          </p:cNvSpPr>
          <p:nvPr>
            <p:ph type="body" idx="45" hasCustomPrompt="1"/>
          </p:nvPr>
        </p:nvSpPr>
        <p:spPr>
          <a:xfrm>
            <a:off x="3176175" y="411634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5" name="Text Placeholder 2"/>
          <p:cNvSpPr>
            <a:spLocks noGrp="1"/>
          </p:cNvSpPr>
          <p:nvPr>
            <p:ph type="body" idx="46" hasCustomPrompt="1"/>
          </p:nvPr>
        </p:nvSpPr>
        <p:spPr>
          <a:xfrm>
            <a:off x="6101169" y="411634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4"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5"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ent 25">
    <p:spTree>
      <p:nvGrpSpPr>
        <p:cNvPr id="1" name=""/>
        <p:cNvGrpSpPr/>
        <p:nvPr/>
      </p:nvGrpSpPr>
      <p:grpSpPr>
        <a:xfrm>
          <a:off x="0" y="0"/>
          <a:ext cx="0" cy="0"/>
          <a:chOff x="0" y="0"/>
          <a:chExt cx="0" cy="0"/>
        </a:xfrm>
      </p:grpSpPr>
      <p:sp>
        <p:nvSpPr>
          <p:cNvPr id="25"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41" name="Content Placeholder 3"/>
          <p:cNvSpPr>
            <a:spLocks noGrp="1"/>
          </p:cNvSpPr>
          <p:nvPr>
            <p:ph sz="half" idx="39" hasCustomPrompt="1"/>
          </p:nvPr>
        </p:nvSpPr>
        <p:spPr>
          <a:xfrm>
            <a:off x="245907" y="1899072"/>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2" name="Content Placeholder 3"/>
          <p:cNvSpPr>
            <a:spLocks noGrp="1"/>
          </p:cNvSpPr>
          <p:nvPr>
            <p:ph sz="half" idx="40" hasCustomPrompt="1"/>
          </p:nvPr>
        </p:nvSpPr>
        <p:spPr>
          <a:xfrm>
            <a:off x="6101169" y="1899072"/>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3" name="Content Placeholder 3"/>
          <p:cNvSpPr>
            <a:spLocks noGrp="1"/>
          </p:cNvSpPr>
          <p:nvPr>
            <p:ph sz="half" idx="41" hasCustomPrompt="1"/>
          </p:nvPr>
        </p:nvSpPr>
        <p:spPr>
          <a:xfrm>
            <a:off x="3175200" y="1899072"/>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1"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40" name="Text Placeholder 2"/>
          <p:cNvSpPr>
            <a:spLocks noGrp="1"/>
          </p:cNvSpPr>
          <p:nvPr>
            <p:ph type="body" idx="44" hasCustomPrompt="1"/>
          </p:nvPr>
        </p:nvSpPr>
        <p:spPr>
          <a:xfrm>
            <a:off x="245907" y="1684800"/>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4" name="Text Placeholder 2"/>
          <p:cNvSpPr>
            <a:spLocks noGrp="1"/>
          </p:cNvSpPr>
          <p:nvPr>
            <p:ph type="body" idx="45" hasCustomPrompt="1"/>
          </p:nvPr>
        </p:nvSpPr>
        <p:spPr>
          <a:xfrm>
            <a:off x="3176175" y="1684800"/>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5" name="Text Placeholder 2"/>
          <p:cNvSpPr>
            <a:spLocks noGrp="1"/>
          </p:cNvSpPr>
          <p:nvPr>
            <p:ph type="body" idx="46" hasCustomPrompt="1"/>
          </p:nvPr>
        </p:nvSpPr>
        <p:spPr>
          <a:xfrm>
            <a:off x="6101169" y="1684800"/>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4" name="Content Placeholder 3"/>
          <p:cNvSpPr>
            <a:spLocks noGrp="1"/>
          </p:cNvSpPr>
          <p:nvPr>
            <p:ph sz="half" idx="36" hasCustomPrompt="1"/>
          </p:nvPr>
        </p:nvSpPr>
        <p:spPr>
          <a:xfrm>
            <a:off x="245908" y="4351553"/>
            <a:ext cx="8649969"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5" name="Text Placeholder 2"/>
          <p:cNvSpPr>
            <a:spLocks noGrp="1"/>
          </p:cNvSpPr>
          <p:nvPr>
            <p:ph type="body" idx="1" hasCustomPrompt="1"/>
          </p:nvPr>
        </p:nvSpPr>
        <p:spPr>
          <a:xfrm>
            <a:off x="245908" y="4134822"/>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6"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7"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ntent 26">
    <p:spTree>
      <p:nvGrpSpPr>
        <p:cNvPr id="1" name=""/>
        <p:cNvGrpSpPr/>
        <p:nvPr/>
      </p:nvGrpSpPr>
      <p:grpSpPr>
        <a:xfrm>
          <a:off x="0" y="0"/>
          <a:ext cx="0" cy="0"/>
          <a:chOff x="0" y="0"/>
          <a:chExt cx="0" cy="0"/>
        </a:xfrm>
      </p:grpSpPr>
      <p:sp>
        <p:nvSpPr>
          <p:cNvPr id="23" name="Content Placeholder 3"/>
          <p:cNvSpPr>
            <a:spLocks noGrp="1"/>
          </p:cNvSpPr>
          <p:nvPr>
            <p:ph sz="half" idx="34" hasCustomPrompt="1"/>
          </p:nvPr>
        </p:nvSpPr>
        <p:spPr>
          <a:xfrm>
            <a:off x="251520" y="4624482"/>
            <a:ext cx="4256862" cy="1744224"/>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4" name="Content Placeholder 3"/>
          <p:cNvSpPr>
            <a:spLocks noGrp="1"/>
          </p:cNvSpPr>
          <p:nvPr>
            <p:ph sz="half" idx="35" hasCustomPrompt="1"/>
          </p:nvPr>
        </p:nvSpPr>
        <p:spPr>
          <a:xfrm>
            <a:off x="4630847" y="4624482"/>
            <a:ext cx="4256862" cy="1744224"/>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4" name="Content Placeholder 3"/>
          <p:cNvSpPr>
            <a:spLocks noGrp="1"/>
          </p:cNvSpPr>
          <p:nvPr>
            <p:ph sz="half" idx="26" hasCustomPrompt="1"/>
          </p:nvPr>
        </p:nvSpPr>
        <p:spPr>
          <a:xfrm>
            <a:off x="251520" y="2204864"/>
            <a:ext cx="4256862" cy="1744224"/>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Content Placeholder 3"/>
          <p:cNvSpPr>
            <a:spLocks noGrp="1"/>
          </p:cNvSpPr>
          <p:nvPr>
            <p:ph sz="half" idx="33" hasCustomPrompt="1"/>
          </p:nvPr>
        </p:nvSpPr>
        <p:spPr>
          <a:xfrm>
            <a:off x="4630847" y="2204864"/>
            <a:ext cx="4256862" cy="1744224"/>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1"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5"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13" name="Text Placeholder 2"/>
          <p:cNvSpPr>
            <a:spLocks noGrp="1"/>
          </p:cNvSpPr>
          <p:nvPr>
            <p:ph type="body" idx="1" hasCustomPrompt="1"/>
          </p:nvPr>
        </p:nvSpPr>
        <p:spPr>
          <a:xfrm>
            <a:off x="245908" y="1684068"/>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6" name="Text Placeholder 2"/>
          <p:cNvSpPr>
            <a:spLocks noGrp="1"/>
          </p:cNvSpPr>
          <p:nvPr>
            <p:ph type="body" idx="28" hasCustomPrompt="1"/>
          </p:nvPr>
        </p:nvSpPr>
        <p:spPr>
          <a:xfrm>
            <a:off x="245908" y="4091964"/>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1" name="Text Placeholder 2"/>
          <p:cNvSpPr>
            <a:spLocks noGrp="1"/>
          </p:cNvSpPr>
          <p:nvPr>
            <p:ph type="body" idx="29" hasCustomPrompt="1"/>
          </p:nvPr>
        </p:nvSpPr>
        <p:spPr>
          <a:xfrm>
            <a:off x="251520" y="1988864"/>
            <a:ext cx="4256862"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0" fontAlgn="base" hangingPunct="0">
              <a:lnSpc>
                <a:spcPct val="120000"/>
              </a:lnSpc>
              <a:spcBef>
                <a:spcPct val="0"/>
              </a:spcBef>
              <a:spcAft>
                <a:spcPct val="0"/>
              </a:spcAft>
              <a:buClr>
                <a:srgbClr val="CC3300"/>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2" name="Text Placeholder 2"/>
          <p:cNvSpPr>
            <a:spLocks noGrp="1"/>
          </p:cNvSpPr>
          <p:nvPr>
            <p:ph type="body" idx="30" hasCustomPrompt="1"/>
          </p:nvPr>
        </p:nvSpPr>
        <p:spPr>
          <a:xfrm>
            <a:off x="4632369" y="1988864"/>
            <a:ext cx="4256862"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0" fontAlgn="base" hangingPunct="0">
              <a:lnSpc>
                <a:spcPct val="120000"/>
              </a:lnSpc>
              <a:spcBef>
                <a:spcPct val="0"/>
              </a:spcBef>
              <a:spcAft>
                <a:spcPct val="0"/>
              </a:spcAft>
              <a:buClr>
                <a:srgbClr val="CC3300"/>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7" name="Text Placeholder 2"/>
          <p:cNvSpPr>
            <a:spLocks noGrp="1"/>
          </p:cNvSpPr>
          <p:nvPr>
            <p:ph type="body" idx="31" hasCustomPrompt="1"/>
          </p:nvPr>
        </p:nvSpPr>
        <p:spPr>
          <a:xfrm>
            <a:off x="251520" y="4406522"/>
            <a:ext cx="4256862"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0" fontAlgn="base" hangingPunct="0">
              <a:lnSpc>
                <a:spcPct val="120000"/>
              </a:lnSpc>
              <a:spcBef>
                <a:spcPct val="0"/>
              </a:spcBef>
              <a:spcAft>
                <a:spcPct val="0"/>
              </a:spcAft>
              <a:buClr>
                <a:srgbClr val="CC3300"/>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9" name="Text Placeholder 2"/>
          <p:cNvSpPr>
            <a:spLocks noGrp="1"/>
          </p:cNvSpPr>
          <p:nvPr>
            <p:ph type="body" idx="32" hasCustomPrompt="1"/>
          </p:nvPr>
        </p:nvSpPr>
        <p:spPr>
          <a:xfrm>
            <a:off x="4632369" y="4406522"/>
            <a:ext cx="4256862"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0" fontAlgn="base" hangingPunct="0">
              <a:lnSpc>
                <a:spcPct val="120000"/>
              </a:lnSpc>
              <a:spcBef>
                <a:spcPct val="0"/>
              </a:spcBef>
              <a:spcAft>
                <a:spcPct val="0"/>
              </a:spcAft>
              <a:buClr>
                <a:srgbClr val="CC3300"/>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0"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8"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ntent 27">
    <p:spTree>
      <p:nvGrpSpPr>
        <p:cNvPr id="1" name=""/>
        <p:cNvGrpSpPr/>
        <p:nvPr/>
      </p:nvGrpSpPr>
      <p:grpSpPr>
        <a:xfrm>
          <a:off x="0" y="0"/>
          <a:ext cx="0" cy="0"/>
          <a:chOff x="0" y="0"/>
          <a:chExt cx="0" cy="0"/>
        </a:xfrm>
      </p:grpSpPr>
      <p:sp>
        <p:nvSpPr>
          <p:cNvPr id="25"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41" name="Content Placeholder 3"/>
          <p:cNvSpPr>
            <a:spLocks noGrp="1"/>
          </p:cNvSpPr>
          <p:nvPr>
            <p:ph sz="half" idx="39" hasCustomPrompt="1"/>
          </p:nvPr>
        </p:nvSpPr>
        <p:spPr>
          <a:xfrm>
            <a:off x="245907" y="2187104"/>
            <a:ext cx="2791385"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2" name="Content Placeholder 3"/>
          <p:cNvSpPr>
            <a:spLocks noGrp="1"/>
          </p:cNvSpPr>
          <p:nvPr>
            <p:ph sz="half" idx="40" hasCustomPrompt="1"/>
          </p:nvPr>
        </p:nvSpPr>
        <p:spPr>
          <a:xfrm>
            <a:off x="6101169" y="2187104"/>
            <a:ext cx="2791385"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3" name="Content Placeholder 3"/>
          <p:cNvSpPr>
            <a:spLocks noGrp="1"/>
          </p:cNvSpPr>
          <p:nvPr>
            <p:ph sz="half" idx="41" hasCustomPrompt="1"/>
          </p:nvPr>
        </p:nvSpPr>
        <p:spPr>
          <a:xfrm>
            <a:off x="3175200" y="2187104"/>
            <a:ext cx="2791385"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1"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36" name="Text Placeholder 2"/>
          <p:cNvSpPr>
            <a:spLocks noGrp="1"/>
          </p:cNvSpPr>
          <p:nvPr>
            <p:ph type="body" idx="1" hasCustomPrompt="1"/>
          </p:nvPr>
        </p:nvSpPr>
        <p:spPr>
          <a:xfrm>
            <a:off x="245908" y="1684068"/>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0" name="Text Placeholder 2"/>
          <p:cNvSpPr>
            <a:spLocks noGrp="1"/>
          </p:cNvSpPr>
          <p:nvPr>
            <p:ph type="body" idx="44" hasCustomPrompt="1"/>
          </p:nvPr>
        </p:nvSpPr>
        <p:spPr>
          <a:xfrm>
            <a:off x="245907" y="1978598"/>
            <a:ext cx="2791385"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4" name="Text Placeholder 2"/>
          <p:cNvSpPr>
            <a:spLocks noGrp="1"/>
          </p:cNvSpPr>
          <p:nvPr>
            <p:ph type="body" idx="45" hasCustomPrompt="1"/>
          </p:nvPr>
        </p:nvSpPr>
        <p:spPr>
          <a:xfrm>
            <a:off x="3176175" y="1978598"/>
            <a:ext cx="2791385"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5" name="Text Placeholder 2"/>
          <p:cNvSpPr>
            <a:spLocks noGrp="1"/>
          </p:cNvSpPr>
          <p:nvPr>
            <p:ph type="body" idx="46" hasCustomPrompt="1"/>
          </p:nvPr>
        </p:nvSpPr>
        <p:spPr>
          <a:xfrm>
            <a:off x="6101169" y="1978598"/>
            <a:ext cx="2791385"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4" name="Content Placeholder 3"/>
          <p:cNvSpPr>
            <a:spLocks noGrp="1"/>
          </p:cNvSpPr>
          <p:nvPr>
            <p:ph sz="half" idx="47" hasCustomPrompt="1"/>
          </p:nvPr>
        </p:nvSpPr>
        <p:spPr>
          <a:xfrm>
            <a:off x="245907" y="4653336"/>
            <a:ext cx="2791385"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5" name="Content Placeholder 3"/>
          <p:cNvSpPr>
            <a:spLocks noGrp="1"/>
          </p:cNvSpPr>
          <p:nvPr>
            <p:ph sz="half" idx="48" hasCustomPrompt="1"/>
          </p:nvPr>
        </p:nvSpPr>
        <p:spPr>
          <a:xfrm>
            <a:off x="6101169" y="4653336"/>
            <a:ext cx="2791385"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6" name="Content Placeholder 3"/>
          <p:cNvSpPr>
            <a:spLocks noGrp="1"/>
          </p:cNvSpPr>
          <p:nvPr>
            <p:ph sz="half" idx="49" hasCustomPrompt="1"/>
          </p:nvPr>
        </p:nvSpPr>
        <p:spPr>
          <a:xfrm>
            <a:off x="3175200" y="4653336"/>
            <a:ext cx="2791385"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7" name="Text Placeholder 2"/>
          <p:cNvSpPr>
            <a:spLocks noGrp="1"/>
          </p:cNvSpPr>
          <p:nvPr>
            <p:ph type="body" idx="50" hasCustomPrompt="1"/>
          </p:nvPr>
        </p:nvSpPr>
        <p:spPr>
          <a:xfrm>
            <a:off x="245908" y="4150300"/>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9" name="Text Placeholder 2"/>
          <p:cNvSpPr>
            <a:spLocks noGrp="1"/>
          </p:cNvSpPr>
          <p:nvPr>
            <p:ph type="body" idx="51" hasCustomPrompt="1"/>
          </p:nvPr>
        </p:nvSpPr>
        <p:spPr>
          <a:xfrm>
            <a:off x="245907" y="4444830"/>
            <a:ext cx="2791385"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0" name="Text Placeholder 2"/>
          <p:cNvSpPr>
            <a:spLocks noGrp="1"/>
          </p:cNvSpPr>
          <p:nvPr>
            <p:ph type="body" idx="52" hasCustomPrompt="1"/>
          </p:nvPr>
        </p:nvSpPr>
        <p:spPr>
          <a:xfrm>
            <a:off x="3176175" y="4444830"/>
            <a:ext cx="2791385"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2" name="Text Placeholder 2"/>
          <p:cNvSpPr>
            <a:spLocks noGrp="1"/>
          </p:cNvSpPr>
          <p:nvPr>
            <p:ph type="body" idx="53" hasCustomPrompt="1"/>
          </p:nvPr>
        </p:nvSpPr>
        <p:spPr>
          <a:xfrm>
            <a:off x="6101169" y="4444830"/>
            <a:ext cx="2791385"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6"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23"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ntent 28">
    <p:spTree>
      <p:nvGrpSpPr>
        <p:cNvPr id="1" name=""/>
        <p:cNvGrpSpPr/>
        <p:nvPr/>
      </p:nvGrpSpPr>
      <p:grpSpPr>
        <a:xfrm>
          <a:off x="0" y="0"/>
          <a:ext cx="0" cy="0"/>
          <a:chOff x="0" y="0"/>
          <a:chExt cx="0" cy="0"/>
        </a:xfrm>
      </p:grpSpPr>
      <p:sp>
        <p:nvSpPr>
          <p:cNvPr id="26"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23" name="Content Placeholder 3"/>
          <p:cNvSpPr>
            <a:spLocks noGrp="1"/>
          </p:cNvSpPr>
          <p:nvPr>
            <p:ph sz="half" idx="53" hasCustomPrompt="1"/>
          </p:nvPr>
        </p:nvSpPr>
        <p:spPr>
          <a:xfrm>
            <a:off x="245908" y="2185814"/>
            <a:ext cx="2060308"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8" name="Content Placeholder 3"/>
          <p:cNvSpPr>
            <a:spLocks noGrp="1"/>
          </p:cNvSpPr>
          <p:nvPr>
            <p:ph sz="half" idx="54" hasCustomPrompt="1"/>
          </p:nvPr>
        </p:nvSpPr>
        <p:spPr>
          <a:xfrm>
            <a:off x="2445784" y="2185814"/>
            <a:ext cx="2060308"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3" name="Content Placeholder 3"/>
          <p:cNvSpPr>
            <a:spLocks noGrp="1"/>
          </p:cNvSpPr>
          <p:nvPr>
            <p:ph sz="half" idx="55" hasCustomPrompt="1"/>
          </p:nvPr>
        </p:nvSpPr>
        <p:spPr>
          <a:xfrm>
            <a:off x="4639015" y="2185814"/>
            <a:ext cx="2060308"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4" name="Content Placeholder 3"/>
          <p:cNvSpPr>
            <a:spLocks noGrp="1"/>
          </p:cNvSpPr>
          <p:nvPr>
            <p:ph sz="half" idx="56" hasCustomPrompt="1"/>
          </p:nvPr>
        </p:nvSpPr>
        <p:spPr>
          <a:xfrm>
            <a:off x="6832246" y="2185814"/>
            <a:ext cx="2060308"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8"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35" name="Text Placeholder 2"/>
          <p:cNvSpPr>
            <a:spLocks noGrp="1"/>
          </p:cNvSpPr>
          <p:nvPr>
            <p:ph type="body" idx="1" hasCustomPrompt="1"/>
          </p:nvPr>
        </p:nvSpPr>
        <p:spPr>
          <a:xfrm>
            <a:off x="245908" y="1684068"/>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6" name="Text Placeholder 2"/>
          <p:cNvSpPr>
            <a:spLocks noGrp="1"/>
          </p:cNvSpPr>
          <p:nvPr>
            <p:ph type="body" idx="57" hasCustomPrompt="1"/>
          </p:nvPr>
        </p:nvSpPr>
        <p:spPr>
          <a:xfrm>
            <a:off x="245908" y="1979954"/>
            <a:ext cx="2060308"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ysClr val="windowText" lastClr="000000"/>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7" name="Text Placeholder 2"/>
          <p:cNvSpPr>
            <a:spLocks noGrp="1"/>
          </p:cNvSpPr>
          <p:nvPr>
            <p:ph type="body" idx="58" hasCustomPrompt="1"/>
          </p:nvPr>
        </p:nvSpPr>
        <p:spPr>
          <a:xfrm>
            <a:off x="2445784" y="1979954"/>
            <a:ext cx="2060308"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ysClr val="windowText" lastClr="000000"/>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8" name="Text Placeholder 2"/>
          <p:cNvSpPr>
            <a:spLocks noGrp="1"/>
          </p:cNvSpPr>
          <p:nvPr>
            <p:ph type="body" idx="59" hasCustomPrompt="1"/>
          </p:nvPr>
        </p:nvSpPr>
        <p:spPr>
          <a:xfrm>
            <a:off x="4637457" y="1979954"/>
            <a:ext cx="2060308"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ysClr val="windowText" lastClr="000000"/>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9" name="Text Placeholder 2"/>
          <p:cNvSpPr>
            <a:spLocks noGrp="1"/>
          </p:cNvSpPr>
          <p:nvPr>
            <p:ph type="body" idx="60" hasCustomPrompt="1"/>
          </p:nvPr>
        </p:nvSpPr>
        <p:spPr>
          <a:xfrm>
            <a:off x="6832246" y="1979954"/>
            <a:ext cx="2060308"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ysClr val="windowText" lastClr="000000"/>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7" name="Content Placeholder 3"/>
          <p:cNvSpPr>
            <a:spLocks noGrp="1"/>
          </p:cNvSpPr>
          <p:nvPr>
            <p:ph sz="half" idx="61" hasCustomPrompt="1"/>
          </p:nvPr>
        </p:nvSpPr>
        <p:spPr>
          <a:xfrm>
            <a:off x="245908" y="4578818"/>
            <a:ext cx="2060308"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9" name="Content Placeholder 3"/>
          <p:cNvSpPr>
            <a:spLocks noGrp="1"/>
          </p:cNvSpPr>
          <p:nvPr>
            <p:ph sz="half" idx="62" hasCustomPrompt="1"/>
          </p:nvPr>
        </p:nvSpPr>
        <p:spPr>
          <a:xfrm>
            <a:off x="2445784" y="4578818"/>
            <a:ext cx="2060308"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0" name="Content Placeholder 3"/>
          <p:cNvSpPr>
            <a:spLocks noGrp="1"/>
          </p:cNvSpPr>
          <p:nvPr>
            <p:ph sz="half" idx="63" hasCustomPrompt="1"/>
          </p:nvPr>
        </p:nvSpPr>
        <p:spPr>
          <a:xfrm>
            <a:off x="4639015" y="4578818"/>
            <a:ext cx="2060308"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Content Placeholder 3"/>
          <p:cNvSpPr>
            <a:spLocks noGrp="1"/>
          </p:cNvSpPr>
          <p:nvPr>
            <p:ph sz="half" idx="64" hasCustomPrompt="1"/>
          </p:nvPr>
        </p:nvSpPr>
        <p:spPr>
          <a:xfrm>
            <a:off x="6832246" y="4578818"/>
            <a:ext cx="2060308"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4" name="Text Placeholder 2"/>
          <p:cNvSpPr>
            <a:spLocks noGrp="1"/>
          </p:cNvSpPr>
          <p:nvPr>
            <p:ph type="body" idx="65" hasCustomPrompt="1"/>
          </p:nvPr>
        </p:nvSpPr>
        <p:spPr>
          <a:xfrm>
            <a:off x="245908" y="4077072"/>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7" name="Text Placeholder 2"/>
          <p:cNvSpPr>
            <a:spLocks noGrp="1"/>
          </p:cNvSpPr>
          <p:nvPr>
            <p:ph type="body" idx="66" hasCustomPrompt="1"/>
          </p:nvPr>
        </p:nvSpPr>
        <p:spPr>
          <a:xfrm>
            <a:off x="245908" y="4372958"/>
            <a:ext cx="2060308"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ysClr val="windowText" lastClr="000000"/>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9" name="Text Placeholder 2"/>
          <p:cNvSpPr>
            <a:spLocks noGrp="1"/>
          </p:cNvSpPr>
          <p:nvPr>
            <p:ph type="body" idx="67" hasCustomPrompt="1"/>
          </p:nvPr>
        </p:nvSpPr>
        <p:spPr>
          <a:xfrm>
            <a:off x="2445784" y="4372958"/>
            <a:ext cx="2060308"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ysClr val="windowText" lastClr="000000"/>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0" name="Text Placeholder 2"/>
          <p:cNvSpPr>
            <a:spLocks noGrp="1"/>
          </p:cNvSpPr>
          <p:nvPr>
            <p:ph type="body" idx="68" hasCustomPrompt="1"/>
          </p:nvPr>
        </p:nvSpPr>
        <p:spPr>
          <a:xfrm>
            <a:off x="4637457" y="4372958"/>
            <a:ext cx="2060308"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ysClr val="windowText" lastClr="000000"/>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1" name="Text Placeholder 2"/>
          <p:cNvSpPr>
            <a:spLocks noGrp="1"/>
          </p:cNvSpPr>
          <p:nvPr>
            <p:ph type="body" idx="69" hasCustomPrompt="1"/>
          </p:nvPr>
        </p:nvSpPr>
        <p:spPr>
          <a:xfrm>
            <a:off x="6832246" y="4372958"/>
            <a:ext cx="2060308"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ysClr val="windowText" lastClr="000000"/>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0"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25"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ontent 29">
    <p:spTree>
      <p:nvGrpSpPr>
        <p:cNvPr id="1" name=""/>
        <p:cNvGrpSpPr/>
        <p:nvPr/>
      </p:nvGrpSpPr>
      <p:grpSpPr>
        <a:xfrm>
          <a:off x="0" y="0"/>
          <a:ext cx="0" cy="0"/>
          <a:chOff x="0" y="0"/>
          <a:chExt cx="0" cy="0"/>
        </a:xfrm>
      </p:grpSpPr>
      <p:sp>
        <p:nvSpPr>
          <p:cNvPr id="10"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7"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8"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9"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ntent 30_Blank">
    <p:spTree>
      <p:nvGrpSpPr>
        <p:cNvPr id="1" name=""/>
        <p:cNvGrpSpPr/>
        <p:nvPr/>
      </p:nvGrpSpPr>
      <p:grpSpPr>
        <a:xfrm>
          <a:off x="0" y="0"/>
          <a:ext cx="0" cy="0"/>
          <a:chOff x="0" y="0"/>
          <a:chExt cx="0" cy="0"/>
        </a:xfrm>
      </p:grpSpPr>
      <p:sp>
        <p:nvSpPr>
          <p:cNvPr id="3"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Content 31_Complete Blank">
    <p:spTree>
      <p:nvGrpSpPr>
        <p:cNvPr id="1" name=""/>
        <p:cNvGrpSpPr/>
        <p:nvPr/>
      </p:nvGrpSpPr>
      <p:grpSpPr>
        <a:xfrm>
          <a:off x="0" y="0"/>
          <a:ext cx="0" cy="0"/>
          <a:chOff x="0" y="0"/>
          <a:chExt cx="0" cy="0"/>
        </a:xfrm>
      </p:grpSpPr>
      <p:sp>
        <p:nvSpPr>
          <p:cNvPr id="3"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ab">
    <p:spTree>
      <p:nvGrpSpPr>
        <p:cNvPr id="1" name=""/>
        <p:cNvGrpSpPr/>
        <p:nvPr/>
      </p:nvGrpSpPr>
      <p:grpSpPr>
        <a:xfrm>
          <a:off x="0" y="0"/>
          <a:ext cx="0" cy="0"/>
          <a:chOff x="0" y="0"/>
          <a:chExt cx="0" cy="0"/>
        </a:xfrm>
      </p:grpSpPr>
      <p:sp>
        <p:nvSpPr>
          <p:cNvPr id="1072" name="Freeform 48"/>
          <p:cNvSpPr>
            <a:spLocks noChangeAspect="1"/>
          </p:cNvSpPr>
          <p:nvPr/>
        </p:nvSpPr>
        <p:spPr bwMode="auto">
          <a:xfrm>
            <a:off x="5550281" y="-411"/>
            <a:ext cx="3595645" cy="3553200"/>
          </a:xfrm>
          <a:custGeom>
            <a:avLst/>
            <a:gdLst/>
            <a:ahLst/>
            <a:cxnLst>
              <a:cxn ang="0">
                <a:pos x="0" y="742"/>
              </a:cxn>
              <a:cxn ang="0">
                <a:pos x="712" y="2344"/>
              </a:cxn>
              <a:cxn ang="0">
                <a:pos x="2372" y="2344"/>
              </a:cxn>
              <a:cxn ang="0">
                <a:pos x="2372" y="0"/>
              </a:cxn>
              <a:cxn ang="0">
                <a:pos x="322" y="0"/>
              </a:cxn>
              <a:cxn ang="0">
                <a:pos x="0" y="742"/>
              </a:cxn>
              <a:cxn ang="0">
                <a:pos x="0" y="742"/>
              </a:cxn>
            </a:cxnLst>
            <a:rect l="0" t="0" r="r" b="b"/>
            <a:pathLst>
              <a:path w="2372" h="2344">
                <a:moveTo>
                  <a:pt x="0" y="742"/>
                </a:moveTo>
                <a:lnTo>
                  <a:pt x="712" y="2344"/>
                </a:lnTo>
                <a:lnTo>
                  <a:pt x="2372" y="2344"/>
                </a:lnTo>
                <a:lnTo>
                  <a:pt x="2372" y="0"/>
                </a:lnTo>
                <a:lnTo>
                  <a:pt x="322" y="0"/>
                </a:lnTo>
                <a:lnTo>
                  <a:pt x="0" y="742"/>
                </a:lnTo>
                <a:lnTo>
                  <a:pt x="0" y="742"/>
                </a:lnTo>
                <a:close/>
              </a:path>
            </a:pathLst>
          </a:custGeom>
          <a:solidFill>
            <a:srgbClr val="C1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ext Placeholder 17"/>
          <p:cNvSpPr>
            <a:spLocks noGrp="1"/>
          </p:cNvSpPr>
          <p:nvPr>
            <p:ph type="body" sz="quarter" idx="10" hasCustomPrompt="1"/>
          </p:nvPr>
        </p:nvSpPr>
        <p:spPr>
          <a:xfrm>
            <a:off x="252047" y="3600000"/>
            <a:ext cx="7219950" cy="860400"/>
          </a:xfrm>
          <a:prstGeom prst="rect">
            <a:avLst/>
          </a:prstGeom>
        </p:spPr>
        <p:txBody>
          <a:bodyPr lIns="0" tIns="0" rIns="0" bIns="0" anchor="b" anchorCtr="0"/>
          <a:lstStyle>
            <a:lvl1pPr>
              <a:lnSpc>
                <a:spcPct val="120000"/>
              </a:lnSpc>
              <a:spcBef>
                <a:spcPts val="1000"/>
              </a:spcBef>
              <a:spcAft>
                <a:spcPts val="1000"/>
              </a:spcAft>
              <a:defRPr kumimoji="0" lang="en-GB" sz="2400" b="1" i="0" u="none" strike="noStrike" kern="0" cap="none" spc="0" normalizeH="0" baseline="0" noProof="0" dirty="0">
                <a:ln>
                  <a:noFill/>
                </a:ln>
                <a:solidFill>
                  <a:schemeClr val="tx1"/>
                </a:solidFill>
                <a:effectLst/>
                <a:uLnTx/>
                <a:uFillTx/>
                <a:latin typeface="+mj-lt"/>
                <a:ea typeface="MS PGothic" pitchFamily="34" charset="-128"/>
                <a:cs typeface="Arial Unicode MS" pitchFamily="34" charset="-128"/>
              </a:defRPr>
            </a:lvl1pPr>
          </a:lstStyle>
          <a:p>
            <a:pPr marL="0" marR="0" lvl="0" indent="0" algn="l" defTabSz="957263" rtl="0" eaLnBrk="1" fontAlgn="base" latinLnBrk="0" hangingPunct="1">
              <a:lnSpc>
                <a:spcPct val="100000"/>
              </a:lnSpc>
              <a:spcBef>
                <a:spcPct val="0"/>
              </a:spcBef>
              <a:spcAft>
                <a:spcPct val="0"/>
              </a:spcAft>
              <a:buClrTx/>
              <a:buSzTx/>
              <a:buFontTx/>
              <a:buNone/>
              <a:tabLst/>
              <a:defRPr/>
            </a:pPr>
            <a:r>
              <a:rPr lang="en-US" dirty="0"/>
              <a:t>Enter your title here</a:t>
            </a:r>
            <a:endParaRPr lang="en-GB" dirty="0"/>
          </a:p>
        </p:txBody>
      </p:sp>
      <p:sp>
        <p:nvSpPr>
          <p:cNvPr id="16" name="Title 15"/>
          <p:cNvSpPr>
            <a:spLocks noGrp="1"/>
          </p:cNvSpPr>
          <p:nvPr>
            <p:ph type="title" hasCustomPrompt="1"/>
          </p:nvPr>
        </p:nvSpPr>
        <p:spPr>
          <a:xfrm>
            <a:off x="252047" y="4608000"/>
            <a:ext cx="7219950" cy="507600"/>
          </a:xfrm>
          <a:prstGeom prst="rect">
            <a:avLst/>
          </a:prstGeom>
        </p:spPr>
        <p:txBody>
          <a:bodyPr lIns="0" tIns="72000" rIns="0" bIns="0"/>
          <a:lstStyle>
            <a:lvl1pPr>
              <a:lnSpc>
                <a:spcPct val="120000"/>
              </a:lnSpc>
              <a:spcBef>
                <a:spcPts val="0"/>
              </a:spcBef>
              <a:spcAft>
                <a:spcPts val="0"/>
              </a:spcAft>
              <a:defRPr lang="en-GB" sz="1800" b="1" baseline="0" dirty="0">
                <a:solidFill>
                  <a:schemeClr val="tx1"/>
                </a:solidFill>
                <a:latin typeface="+mn-lt"/>
                <a:ea typeface="MS PGothic" pitchFamily="34" charset="-128"/>
                <a:cs typeface="Arial Unicode MS" pitchFamily="34" charset="-128"/>
              </a:defRPr>
            </a:lvl1pPr>
          </a:lstStyle>
          <a:p>
            <a:pPr lvl="0" algn="l" defTabSz="957263" rtl="0" eaLnBrk="1" fontAlgn="base" hangingPunct="1">
              <a:spcBef>
                <a:spcPts val="1000"/>
              </a:spcBef>
              <a:spcAft>
                <a:spcPts val="1000"/>
              </a:spcAft>
              <a:buClr>
                <a:srgbClr val="CC3300"/>
              </a:buClr>
            </a:pPr>
            <a:r>
              <a:rPr lang="en-US" dirty="0"/>
              <a:t>Enter your subtitle here</a:t>
            </a:r>
            <a:endParaRPr lang="en-GB" dirty="0"/>
          </a:p>
        </p:txBody>
      </p:sp>
      <p:sp>
        <p:nvSpPr>
          <p:cNvPr id="129" name="Freeform 64"/>
          <p:cNvSpPr>
            <a:spLocks/>
          </p:cNvSpPr>
          <p:nvPr/>
        </p:nvSpPr>
        <p:spPr bwMode="auto">
          <a:xfrm>
            <a:off x="4818750" y="1656102"/>
            <a:ext cx="1356695" cy="1895664"/>
          </a:xfrm>
          <a:custGeom>
            <a:avLst/>
            <a:gdLst/>
            <a:ahLst/>
            <a:cxnLst>
              <a:cxn ang="0">
                <a:pos x="325" y="0"/>
              </a:cxn>
              <a:cxn ang="0">
                <a:pos x="0" y="749"/>
              </a:cxn>
              <a:cxn ang="0">
                <a:pos x="190" y="1189"/>
              </a:cxn>
              <a:cxn ang="0">
                <a:pos x="852" y="1189"/>
              </a:cxn>
              <a:cxn ang="0">
                <a:pos x="325" y="0"/>
              </a:cxn>
            </a:cxnLst>
            <a:rect l="0" t="0" r="r" b="b"/>
            <a:pathLst>
              <a:path w="852" h="1189">
                <a:moveTo>
                  <a:pt x="325" y="0"/>
                </a:moveTo>
                <a:lnTo>
                  <a:pt x="0" y="749"/>
                </a:lnTo>
                <a:lnTo>
                  <a:pt x="190" y="1189"/>
                </a:lnTo>
                <a:lnTo>
                  <a:pt x="852" y="1189"/>
                </a:lnTo>
                <a:lnTo>
                  <a:pt x="325" y="0"/>
                </a:lnTo>
                <a:close/>
              </a:path>
            </a:pathLst>
          </a:custGeom>
          <a:solidFill>
            <a:srgbClr val="D5D5D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0" name="Freeform 65"/>
          <p:cNvSpPr>
            <a:spLocks/>
          </p:cNvSpPr>
          <p:nvPr/>
        </p:nvSpPr>
        <p:spPr bwMode="auto">
          <a:xfrm>
            <a:off x="4803463" y="1656102"/>
            <a:ext cx="1356695" cy="1895664"/>
          </a:xfrm>
          <a:custGeom>
            <a:avLst/>
            <a:gdLst/>
            <a:ahLst/>
            <a:cxnLst>
              <a:cxn ang="0">
                <a:pos x="325" y="0"/>
              </a:cxn>
              <a:cxn ang="0">
                <a:pos x="0" y="749"/>
              </a:cxn>
              <a:cxn ang="0">
                <a:pos x="190" y="1189"/>
              </a:cxn>
              <a:cxn ang="0">
                <a:pos x="852" y="1189"/>
              </a:cxn>
              <a:cxn ang="0">
                <a:pos x="325" y="0"/>
              </a:cxn>
            </a:cxnLst>
            <a:rect l="0" t="0" r="r" b="b"/>
            <a:pathLst>
              <a:path w="852" h="1189">
                <a:moveTo>
                  <a:pt x="325" y="0"/>
                </a:moveTo>
                <a:lnTo>
                  <a:pt x="0" y="749"/>
                </a:lnTo>
                <a:lnTo>
                  <a:pt x="190" y="1189"/>
                </a:lnTo>
                <a:lnTo>
                  <a:pt x="852" y="1189"/>
                </a:lnTo>
                <a:lnTo>
                  <a:pt x="325"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1" name="Freeform 66"/>
          <p:cNvSpPr>
            <a:spLocks/>
          </p:cNvSpPr>
          <p:nvPr/>
        </p:nvSpPr>
        <p:spPr bwMode="auto">
          <a:xfrm>
            <a:off x="4602188" y="-411"/>
            <a:ext cx="963381" cy="1656514"/>
          </a:xfrm>
          <a:custGeom>
            <a:avLst/>
            <a:gdLst/>
            <a:ahLst/>
            <a:cxnLst>
              <a:cxn ang="0">
                <a:pos x="294" y="0"/>
              </a:cxn>
              <a:cxn ang="0">
                <a:pos x="0" y="0"/>
              </a:cxn>
              <a:cxn ang="0">
                <a:pos x="461" y="1039"/>
              </a:cxn>
              <a:cxn ang="0">
                <a:pos x="605" y="704"/>
              </a:cxn>
              <a:cxn ang="0">
                <a:pos x="294" y="0"/>
              </a:cxn>
            </a:cxnLst>
            <a:rect l="0" t="0" r="r" b="b"/>
            <a:pathLst>
              <a:path w="605" h="1039">
                <a:moveTo>
                  <a:pt x="294" y="0"/>
                </a:moveTo>
                <a:lnTo>
                  <a:pt x="0" y="0"/>
                </a:lnTo>
                <a:lnTo>
                  <a:pt x="461" y="1039"/>
                </a:lnTo>
                <a:lnTo>
                  <a:pt x="605" y="704"/>
                </a:lnTo>
                <a:lnTo>
                  <a:pt x="294"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2" name="Freeform 67"/>
          <p:cNvSpPr>
            <a:spLocks/>
          </p:cNvSpPr>
          <p:nvPr/>
        </p:nvSpPr>
        <p:spPr bwMode="auto">
          <a:xfrm>
            <a:off x="4586901" y="-411"/>
            <a:ext cx="963381" cy="1656514"/>
          </a:xfrm>
          <a:custGeom>
            <a:avLst/>
            <a:gdLst/>
            <a:ahLst/>
            <a:cxnLst>
              <a:cxn ang="0">
                <a:pos x="294" y="0"/>
              </a:cxn>
              <a:cxn ang="0">
                <a:pos x="0" y="0"/>
              </a:cxn>
              <a:cxn ang="0">
                <a:pos x="461" y="1039"/>
              </a:cxn>
              <a:cxn ang="0">
                <a:pos x="605" y="704"/>
              </a:cxn>
              <a:cxn ang="0">
                <a:pos x="294" y="0"/>
              </a:cxn>
            </a:cxnLst>
            <a:rect l="0" t="0" r="r" b="b"/>
            <a:pathLst>
              <a:path w="605" h="1039">
                <a:moveTo>
                  <a:pt x="294" y="0"/>
                </a:moveTo>
                <a:lnTo>
                  <a:pt x="0" y="0"/>
                </a:lnTo>
                <a:lnTo>
                  <a:pt x="461" y="1039"/>
                </a:lnTo>
                <a:lnTo>
                  <a:pt x="605" y="704"/>
                </a:lnTo>
                <a:lnTo>
                  <a:pt x="29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3" name="Freeform 68"/>
          <p:cNvSpPr>
            <a:spLocks/>
          </p:cNvSpPr>
          <p:nvPr/>
        </p:nvSpPr>
        <p:spPr bwMode="auto">
          <a:xfrm>
            <a:off x="3087212" y="1173019"/>
            <a:ext cx="1746824" cy="2378746"/>
          </a:xfrm>
          <a:custGeom>
            <a:avLst/>
            <a:gdLst/>
            <a:ahLst/>
            <a:cxnLst>
              <a:cxn ang="0">
                <a:pos x="644" y="0"/>
              </a:cxn>
              <a:cxn ang="0">
                <a:pos x="0" y="1492"/>
              </a:cxn>
              <a:cxn ang="0">
                <a:pos x="906" y="1492"/>
              </a:cxn>
              <a:cxn ang="0">
                <a:pos x="1097" y="1052"/>
              </a:cxn>
              <a:cxn ang="0">
                <a:pos x="644" y="0"/>
              </a:cxn>
            </a:cxnLst>
            <a:rect l="0" t="0" r="r" b="b"/>
            <a:pathLst>
              <a:path w="1097" h="1492">
                <a:moveTo>
                  <a:pt x="644" y="0"/>
                </a:moveTo>
                <a:lnTo>
                  <a:pt x="0" y="1492"/>
                </a:lnTo>
                <a:lnTo>
                  <a:pt x="906" y="1492"/>
                </a:lnTo>
                <a:lnTo>
                  <a:pt x="1097" y="1052"/>
                </a:lnTo>
                <a:lnTo>
                  <a:pt x="644"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4" name="Freeform 69"/>
          <p:cNvSpPr>
            <a:spLocks/>
          </p:cNvSpPr>
          <p:nvPr/>
        </p:nvSpPr>
        <p:spPr bwMode="auto">
          <a:xfrm>
            <a:off x="3056638" y="1173019"/>
            <a:ext cx="1746824" cy="2378746"/>
          </a:xfrm>
          <a:custGeom>
            <a:avLst/>
            <a:gdLst/>
            <a:ahLst/>
            <a:cxnLst>
              <a:cxn ang="0">
                <a:pos x="644" y="0"/>
              </a:cxn>
              <a:cxn ang="0">
                <a:pos x="0" y="1492"/>
              </a:cxn>
              <a:cxn ang="0">
                <a:pos x="906" y="1492"/>
              </a:cxn>
              <a:cxn ang="0">
                <a:pos x="1097" y="1052"/>
              </a:cxn>
              <a:cxn ang="0">
                <a:pos x="644" y="0"/>
              </a:cxn>
            </a:cxnLst>
            <a:rect l="0" t="0" r="r" b="b"/>
            <a:pathLst>
              <a:path w="1097" h="1492">
                <a:moveTo>
                  <a:pt x="644" y="0"/>
                </a:moveTo>
                <a:lnTo>
                  <a:pt x="0" y="1492"/>
                </a:lnTo>
                <a:lnTo>
                  <a:pt x="906" y="1492"/>
                </a:lnTo>
                <a:lnTo>
                  <a:pt x="1097" y="1052"/>
                </a:lnTo>
                <a:lnTo>
                  <a:pt x="64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5" name="Freeform 70"/>
          <p:cNvSpPr>
            <a:spLocks/>
          </p:cNvSpPr>
          <p:nvPr/>
        </p:nvSpPr>
        <p:spPr bwMode="auto">
          <a:xfrm>
            <a:off x="5055057" y="-411"/>
            <a:ext cx="982489" cy="1122411"/>
          </a:xfrm>
          <a:custGeom>
            <a:avLst/>
            <a:gdLst/>
            <a:ahLst/>
            <a:cxnLst>
              <a:cxn ang="0">
                <a:pos x="0" y="0"/>
              </a:cxn>
              <a:cxn ang="0">
                <a:pos x="311" y="704"/>
              </a:cxn>
              <a:cxn ang="0">
                <a:pos x="617" y="0"/>
              </a:cxn>
              <a:cxn ang="0">
                <a:pos x="0" y="0"/>
              </a:cxn>
            </a:cxnLst>
            <a:rect l="0" t="0" r="r" b="b"/>
            <a:pathLst>
              <a:path w="617" h="704">
                <a:moveTo>
                  <a:pt x="0" y="0"/>
                </a:moveTo>
                <a:lnTo>
                  <a:pt x="311" y="704"/>
                </a:lnTo>
                <a:lnTo>
                  <a:pt x="617" y="0"/>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6" name="Freeform 71"/>
          <p:cNvSpPr>
            <a:spLocks/>
          </p:cNvSpPr>
          <p:nvPr/>
        </p:nvSpPr>
        <p:spPr bwMode="auto">
          <a:xfrm>
            <a:off x="5055057" y="-411"/>
            <a:ext cx="982489" cy="1122411"/>
          </a:xfrm>
          <a:custGeom>
            <a:avLst/>
            <a:gdLst/>
            <a:ahLst/>
            <a:cxnLst>
              <a:cxn ang="0">
                <a:pos x="0" y="0"/>
              </a:cxn>
              <a:cxn ang="0">
                <a:pos x="311" y="704"/>
              </a:cxn>
              <a:cxn ang="0">
                <a:pos x="617" y="0"/>
              </a:cxn>
              <a:cxn ang="0">
                <a:pos x="0" y="0"/>
              </a:cxn>
            </a:cxnLst>
            <a:rect l="0" t="0" r="r" b="b"/>
            <a:pathLst>
              <a:path w="617" h="704">
                <a:moveTo>
                  <a:pt x="0" y="0"/>
                </a:moveTo>
                <a:lnTo>
                  <a:pt x="311" y="704"/>
                </a:lnTo>
                <a:lnTo>
                  <a:pt x="617"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7" name="Freeform 72"/>
          <p:cNvSpPr>
            <a:spLocks/>
          </p:cNvSpPr>
          <p:nvPr/>
        </p:nvSpPr>
        <p:spPr bwMode="auto">
          <a:xfrm>
            <a:off x="5062700" y="-411"/>
            <a:ext cx="982489" cy="1122411"/>
          </a:xfrm>
          <a:custGeom>
            <a:avLst/>
            <a:gdLst/>
            <a:ahLst/>
            <a:cxnLst>
              <a:cxn ang="0">
                <a:pos x="617" y="0"/>
              </a:cxn>
              <a:cxn ang="0">
                <a:pos x="0" y="0"/>
              </a:cxn>
              <a:cxn ang="0">
                <a:pos x="311" y="704"/>
              </a:cxn>
              <a:cxn ang="0">
                <a:pos x="617" y="0"/>
              </a:cxn>
            </a:cxnLst>
            <a:rect l="0" t="0" r="r" b="b"/>
            <a:pathLst>
              <a:path w="617" h="704">
                <a:moveTo>
                  <a:pt x="617" y="0"/>
                </a:moveTo>
                <a:lnTo>
                  <a:pt x="0" y="0"/>
                </a:lnTo>
                <a:lnTo>
                  <a:pt x="311" y="704"/>
                </a:lnTo>
                <a:lnTo>
                  <a:pt x="617" y="0"/>
                </a:lnTo>
                <a:close/>
              </a:path>
            </a:pathLst>
          </a:custGeom>
          <a:solidFill>
            <a:srgbClr val="9B9B9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8" name="Freeform 73"/>
          <p:cNvSpPr>
            <a:spLocks/>
          </p:cNvSpPr>
          <p:nvPr/>
        </p:nvSpPr>
        <p:spPr bwMode="auto">
          <a:xfrm>
            <a:off x="5055057" y="-411"/>
            <a:ext cx="982489" cy="1122411"/>
          </a:xfrm>
          <a:custGeom>
            <a:avLst/>
            <a:gdLst/>
            <a:ahLst/>
            <a:cxnLst>
              <a:cxn ang="0">
                <a:pos x="617" y="0"/>
              </a:cxn>
              <a:cxn ang="0">
                <a:pos x="0" y="0"/>
              </a:cxn>
              <a:cxn ang="0">
                <a:pos x="311" y="704"/>
              </a:cxn>
              <a:cxn ang="0">
                <a:pos x="617" y="0"/>
              </a:cxn>
            </a:cxnLst>
            <a:rect l="0" t="0" r="r" b="b"/>
            <a:pathLst>
              <a:path w="617" h="704">
                <a:moveTo>
                  <a:pt x="617" y="0"/>
                </a:moveTo>
                <a:lnTo>
                  <a:pt x="0" y="0"/>
                </a:lnTo>
                <a:lnTo>
                  <a:pt x="311" y="704"/>
                </a:lnTo>
                <a:lnTo>
                  <a:pt x="61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9" name="Freeform 74"/>
          <p:cNvSpPr>
            <a:spLocks/>
          </p:cNvSpPr>
          <p:nvPr/>
        </p:nvSpPr>
        <p:spPr bwMode="auto">
          <a:xfrm>
            <a:off x="4105051" y="-411"/>
            <a:ext cx="1238860" cy="2850669"/>
          </a:xfrm>
          <a:custGeom>
            <a:avLst/>
            <a:gdLst/>
            <a:ahLst/>
            <a:cxnLst>
              <a:cxn ang="0">
                <a:pos x="317" y="0"/>
              </a:cxn>
              <a:cxn ang="0">
                <a:pos x="0" y="736"/>
              </a:cxn>
              <a:cxn ang="0">
                <a:pos x="453" y="1788"/>
              </a:cxn>
              <a:cxn ang="0">
                <a:pos x="778" y="1039"/>
              </a:cxn>
              <a:cxn ang="0">
                <a:pos x="317" y="0"/>
              </a:cxn>
            </a:cxnLst>
            <a:rect l="0" t="0" r="r" b="b"/>
            <a:pathLst>
              <a:path w="778" h="1788">
                <a:moveTo>
                  <a:pt x="317" y="0"/>
                </a:moveTo>
                <a:lnTo>
                  <a:pt x="0" y="736"/>
                </a:lnTo>
                <a:lnTo>
                  <a:pt x="453" y="1788"/>
                </a:lnTo>
                <a:lnTo>
                  <a:pt x="778" y="1039"/>
                </a:lnTo>
                <a:lnTo>
                  <a:pt x="317"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0" name="Freeform 75"/>
          <p:cNvSpPr>
            <a:spLocks/>
          </p:cNvSpPr>
          <p:nvPr/>
        </p:nvSpPr>
        <p:spPr bwMode="auto">
          <a:xfrm>
            <a:off x="4082121" y="-411"/>
            <a:ext cx="1238860" cy="2850669"/>
          </a:xfrm>
          <a:custGeom>
            <a:avLst/>
            <a:gdLst/>
            <a:ahLst/>
            <a:cxnLst>
              <a:cxn ang="0">
                <a:pos x="317" y="0"/>
              </a:cxn>
              <a:cxn ang="0">
                <a:pos x="0" y="736"/>
              </a:cxn>
              <a:cxn ang="0">
                <a:pos x="453" y="1788"/>
              </a:cxn>
              <a:cxn ang="0">
                <a:pos x="778" y="1039"/>
              </a:cxn>
              <a:cxn ang="0">
                <a:pos x="317" y="0"/>
              </a:cxn>
            </a:cxnLst>
            <a:rect l="0" t="0" r="r" b="b"/>
            <a:pathLst>
              <a:path w="778" h="1788">
                <a:moveTo>
                  <a:pt x="317" y="0"/>
                </a:moveTo>
                <a:lnTo>
                  <a:pt x="0" y="736"/>
                </a:lnTo>
                <a:lnTo>
                  <a:pt x="453" y="1788"/>
                </a:lnTo>
                <a:lnTo>
                  <a:pt x="778" y="1039"/>
                </a:lnTo>
                <a:lnTo>
                  <a:pt x="31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1" name="Freeform 76"/>
          <p:cNvSpPr>
            <a:spLocks/>
          </p:cNvSpPr>
          <p:nvPr/>
        </p:nvSpPr>
        <p:spPr bwMode="auto">
          <a:xfrm>
            <a:off x="3607916" y="-411"/>
            <a:ext cx="1009559" cy="1173430"/>
          </a:xfrm>
          <a:custGeom>
            <a:avLst/>
            <a:gdLst/>
            <a:ahLst/>
            <a:cxnLst>
              <a:cxn ang="0">
                <a:pos x="634" y="0"/>
              </a:cxn>
              <a:cxn ang="0">
                <a:pos x="0" y="0"/>
              </a:cxn>
              <a:cxn ang="0">
                <a:pos x="317" y="736"/>
              </a:cxn>
              <a:cxn ang="0">
                <a:pos x="634" y="0"/>
              </a:cxn>
            </a:cxnLst>
            <a:rect l="0" t="0" r="r" b="b"/>
            <a:pathLst>
              <a:path w="634" h="736">
                <a:moveTo>
                  <a:pt x="634" y="0"/>
                </a:moveTo>
                <a:lnTo>
                  <a:pt x="0" y="0"/>
                </a:lnTo>
                <a:lnTo>
                  <a:pt x="317" y="736"/>
                </a:lnTo>
                <a:lnTo>
                  <a:pt x="634" y="0"/>
                </a:lnTo>
                <a:close/>
              </a:path>
            </a:pathLst>
          </a:custGeom>
          <a:solidFill>
            <a:srgbClr val="90909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2" name="Freeform 77"/>
          <p:cNvSpPr>
            <a:spLocks/>
          </p:cNvSpPr>
          <p:nvPr/>
        </p:nvSpPr>
        <p:spPr bwMode="auto">
          <a:xfrm>
            <a:off x="3577342" y="-411"/>
            <a:ext cx="1009559" cy="1173430"/>
          </a:xfrm>
          <a:custGeom>
            <a:avLst/>
            <a:gdLst/>
            <a:ahLst/>
            <a:cxnLst>
              <a:cxn ang="0">
                <a:pos x="634" y="0"/>
              </a:cxn>
              <a:cxn ang="0">
                <a:pos x="0" y="0"/>
              </a:cxn>
              <a:cxn ang="0">
                <a:pos x="317" y="736"/>
              </a:cxn>
              <a:cxn ang="0">
                <a:pos x="634" y="0"/>
              </a:cxn>
            </a:cxnLst>
            <a:rect l="0" t="0" r="r" b="b"/>
            <a:pathLst>
              <a:path w="634" h="736">
                <a:moveTo>
                  <a:pt x="634" y="0"/>
                </a:moveTo>
                <a:lnTo>
                  <a:pt x="0" y="0"/>
                </a:lnTo>
                <a:lnTo>
                  <a:pt x="317" y="736"/>
                </a:lnTo>
                <a:lnTo>
                  <a:pt x="63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3" name="Freeform 78"/>
          <p:cNvSpPr>
            <a:spLocks/>
          </p:cNvSpPr>
          <p:nvPr/>
        </p:nvSpPr>
        <p:spPr bwMode="auto">
          <a:xfrm>
            <a:off x="2125106" y="-411"/>
            <a:ext cx="1995233" cy="3552176"/>
          </a:xfrm>
          <a:custGeom>
            <a:avLst/>
            <a:gdLst/>
            <a:ahLst/>
            <a:cxnLst>
              <a:cxn ang="0">
                <a:pos x="936" y="0"/>
              </a:cxn>
              <a:cxn ang="0">
                <a:pos x="936" y="0"/>
              </a:cxn>
              <a:cxn ang="0">
                <a:pos x="0" y="2228"/>
              </a:cxn>
              <a:cxn ang="0">
                <a:pos x="609" y="2228"/>
              </a:cxn>
              <a:cxn ang="0">
                <a:pos x="1253" y="736"/>
              </a:cxn>
              <a:cxn ang="0">
                <a:pos x="936" y="0"/>
              </a:cxn>
            </a:cxnLst>
            <a:rect l="0" t="0" r="r" b="b"/>
            <a:pathLst>
              <a:path w="1253" h="2228">
                <a:moveTo>
                  <a:pt x="936" y="0"/>
                </a:moveTo>
                <a:lnTo>
                  <a:pt x="936" y="0"/>
                </a:lnTo>
                <a:lnTo>
                  <a:pt x="0" y="2228"/>
                </a:lnTo>
                <a:lnTo>
                  <a:pt x="609" y="2228"/>
                </a:lnTo>
                <a:lnTo>
                  <a:pt x="1253" y="736"/>
                </a:lnTo>
                <a:lnTo>
                  <a:pt x="936"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4" name="Freeform 79"/>
          <p:cNvSpPr>
            <a:spLocks/>
          </p:cNvSpPr>
          <p:nvPr/>
        </p:nvSpPr>
        <p:spPr bwMode="auto">
          <a:xfrm>
            <a:off x="2086889" y="-411"/>
            <a:ext cx="1995233" cy="3552176"/>
          </a:xfrm>
          <a:custGeom>
            <a:avLst/>
            <a:gdLst/>
            <a:ahLst/>
            <a:cxnLst>
              <a:cxn ang="0">
                <a:pos x="936" y="0"/>
              </a:cxn>
              <a:cxn ang="0">
                <a:pos x="936" y="0"/>
              </a:cxn>
              <a:cxn ang="0">
                <a:pos x="0" y="2228"/>
              </a:cxn>
              <a:cxn ang="0">
                <a:pos x="609" y="2228"/>
              </a:cxn>
              <a:cxn ang="0">
                <a:pos x="1253" y="736"/>
              </a:cxn>
              <a:cxn ang="0">
                <a:pos x="936" y="0"/>
              </a:cxn>
            </a:cxnLst>
            <a:rect l="0" t="0" r="r" b="b"/>
            <a:pathLst>
              <a:path w="1253" h="2228">
                <a:moveTo>
                  <a:pt x="936" y="0"/>
                </a:moveTo>
                <a:lnTo>
                  <a:pt x="936" y="0"/>
                </a:lnTo>
                <a:lnTo>
                  <a:pt x="0" y="2228"/>
                </a:lnTo>
                <a:lnTo>
                  <a:pt x="609" y="2228"/>
                </a:lnTo>
                <a:lnTo>
                  <a:pt x="1253" y="736"/>
                </a:lnTo>
                <a:lnTo>
                  <a:pt x="936"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5" name="Freeform 80"/>
          <p:cNvSpPr>
            <a:spLocks/>
          </p:cNvSpPr>
          <p:nvPr/>
        </p:nvSpPr>
        <p:spPr bwMode="auto">
          <a:xfrm>
            <a:off x="274459" y="-411"/>
            <a:ext cx="3348743" cy="3552176"/>
          </a:xfrm>
          <a:custGeom>
            <a:avLst/>
            <a:gdLst/>
            <a:ahLst/>
            <a:cxnLst>
              <a:cxn ang="0">
                <a:pos x="2103" y="0"/>
              </a:cxn>
              <a:cxn ang="0">
                <a:pos x="940" y="0"/>
              </a:cxn>
              <a:cxn ang="0">
                <a:pos x="0" y="2228"/>
              </a:cxn>
              <a:cxn ang="0">
                <a:pos x="1167" y="2228"/>
              </a:cxn>
              <a:cxn ang="0">
                <a:pos x="2103" y="0"/>
              </a:cxn>
            </a:cxnLst>
            <a:rect l="0" t="0" r="r" b="b"/>
            <a:pathLst>
              <a:path w="2103" h="2228">
                <a:moveTo>
                  <a:pt x="2103" y="0"/>
                </a:moveTo>
                <a:lnTo>
                  <a:pt x="940" y="0"/>
                </a:lnTo>
                <a:lnTo>
                  <a:pt x="0" y="2228"/>
                </a:lnTo>
                <a:lnTo>
                  <a:pt x="1167" y="2228"/>
                </a:lnTo>
                <a:lnTo>
                  <a:pt x="2103"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6" name="Freeform 81"/>
          <p:cNvSpPr>
            <a:spLocks/>
          </p:cNvSpPr>
          <p:nvPr/>
        </p:nvSpPr>
        <p:spPr bwMode="auto">
          <a:xfrm>
            <a:off x="228599" y="-411"/>
            <a:ext cx="3348743" cy="3552176"/>
          </a:xfrm>
          <a:custGeom>
            <a:avLst/>
            <a:gdLst/>
            <a:ahLst/>
            <a:cxnLst>
              <a:cxn ang="0">
                <a:pos x="2103" y="0"/>
              </a:cxn>
              <a:cxn ang="0">
                <a:pos x="940" y="0"/>
              </a:cxn>
              <a:cxn ang="0">
                <a:pos x="0" y="2228"/>
              </a:cxn>
              <a:cxn ang="0">
                <a:pos x="1167" y="2228"/>
              </a:cxn>
              <a:cxn ang="0">
                <a:pos x="2103" y="0"/>
              </a:cxn>
            </a:cxnLst>
            <a:rect l="0" t="0" r="r" b="b"/>
            <a:pathLst>
              <a:path w="2103" h="2228">
                <a:moveTo>
                  <a:pt x="2103" y="0"/>
                </a:moveTo>
                <a:lnTo>
                  <a:pt x="940" y="0"/>
                </a:lnTo>
                <a:lnTo>
                  <a:pt x="0" y="2228"/>
                </a:lnTo>
                <a:lnTo>
                  <a:pt x="1167" y="2228"/>
                </a:lnTo>
                <a:lnTo>
                  <a:pt x="210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172" name="Picture 171" descr="NOMURA_A4_PMS_1797.emf"/>
          <p:cNvPicPr>
            <a:picLocks noChangeAspect="1"/>
          </p:cNvPicPr>
          <p:nvPr/>
        </p:nvPicPr>
        <p:blipFill>
          <a:blip r:embed="rId2" cstate="print"/>
          <a:stretch>
            <a:fillRect/>
          </a:stretch>
        </p:blipFill>
        <p:spPr bwMode="white">
          <a:xfrm>
            <a:off x="7599212" y="306904"/>
            <a:ext cx="1260000" cy="222805"/>
          </a:xfrm>
          <a:prstGeom prst="rect">
            <a:avLst/>
          </a:prstGeom>
        </p:spPr>
      </p:pic>
      <p:sp>
        <p:nvSpPr>
          <p:cNvPr id="24" name="Freeform 48"/>
          <p:cNvSpPr>
            <a:spLocks noChangeAspect="1"/>
          </p:cNvSpPr>
          <p:nvPr userDrawn="1"/>
        </p:nvSpPr>
        <p:spPr bwMode="auto">
          <a:xfrm>
            <a:off x="5550281" y="-411"/>
            <a:ext cx="3595645" cy="3553200"/>
          </a:xfrm>
          <a:custGeom>
            <a:avLst/>
            <a:gdLst/>
            <a:ahLst/>
            <a:cxnLst>
              <a:cxn ang="0">
                <a:pos x="0" y="742"/>
              </a:cxn>
              <a:cxn ang="0">
                <a:pos x="712" y="2344"/>
              </a:cxn>
              <a:cxn ang="0">
                <a:pos x="2372" y="2344"/>
              </a:cxn>
              <a:cxn ang="0">
                <a:pos x="2372" y="0"/>
              </a:cxn>
              <a:cxn ang="0">
                <a:pos x="322" y="0"/>
              </a:cxn>
              <a:cxn ang="0">
                <a:pos x="0" y="742"/>
              </a:cxn>
              <a:cxn ang="0">
                <a:pos x="0" y="742"/>
              </a:cxn>
            </a:cxnLst>
            <a:rect l="0" t="0" r="r" b="b"/>
            <a:pathLst>
              <a:path w="2372" h="2344">
                <a:moveTo>
                  <a:pt x="0" y="742"/>
                </a:moveTo>
                <a:lnTo>
                  <a:pt x="712" y="2344"/>
                </a:lnTo>
                <a:lnTo>
                  <a:pt x="2372" y="2344"/>
                </a:lnTo>
                <a:lnTo>
                  <a:pt x="2372" y="0"/>
                </a:lnTo>
                <a:lnTo>
                  <a:pt x="322" y="0"/>
                </a:lnTo>
                <a:lnTo>
                  <a:pt x="0" y="742"/>
                </a:lnTo>
                <a:lnTo>
                  <a:pt x="0" y="742"/>
                </a:lnTo>
                <a:close/>
              </a:path>
            </a:pathLst>
          </a:custGeom>
          <a:solidFill>
            <a:srgbClr val="C1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64"/>
          <p:cNvSpPr>
            <a:spLocks/>
          </p:cNvSpPr>
          <p:nvPr userDrawn="1"/>
        </p:nvSpPr>
        <p:spPr bwMode="auto">
          <a:xfrm>
            <a:off x="4818750" y="1656102"/>
            <a:ext cx="1356695" cy="1895664"/>
          </a:xfrm>
          <a:custGeom>
            <a:avLst/>
            <a:gdLst/>
            <a:ahLst/>
            <a:cxnLst>
              <a:cxn ang="0">
                <a:pos x="325" y="0"/>
              </a:cxn>
              <a:cxn ang="0">
                <a:pos x="0" y="749"/>
              </a:cxn>
              <a:cxn ang="0">
                <a:pos x="190" y="1189"/>
              </a:cxn>
              <a:cxn ang="0">
                <a:pos x="852" y="1189"/>
              </a:cxn>
              <a:cxn ang="0">
                <a:pos x="325" y="0"/>
              </a:cxn>
            </a:cxnLst>
            <a:rect l="0" t="0" r="r" b="b"/>
            <a:pathLst>
              <a:path w="852" h="1189">
                <a:moveTo>
                  <a:pt x="325" y="0"/>
                </a:moveTo>
                <a:lnTo>
                  <a:pt x="0" y="749"/>
                </a:lnTo>
                <a:lnTo>
                  <a:pt x="190" y="1189"/>
                </a:lnTo>
                <a:lnTo>
                  <a:pt x="852" y="1189"/>
                </a:lnTo>
                <a:lnTo>
                  <a:pt x="325" y="0"/>
                </a:lnTo>
                <a:close/>
              </a:path>
            </a:pathLst>
          </a:custGeom>
          <a:solidFill>
            <a:srgbClr val="D5D5D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65"/>
          <p:cNvSpPr>
            <a:spLocks/>
          </p:cNvSpPr>
          <p:nvPr userDrawn="1"/>
        </p:nvSpPr>
        <p:spPr bwMode="auto">
          <a:xfrm>
            <a:off x="4803463" y="1656102"/>
            <a:ext cx="1356695" cy="1895664"/>
          </a:xfrm>
          <a:custGeom>
            <a:avLst/>
            <a:gdLst/>
            <a:ahLst/>
            <a:cxnLst>
              <a:cxn ang="0">
                <a:pos x="325" y="0"/>
              </a:cxn>
              <a:cxn ang="0">
                <a:pos x="0" y="749"/>
              </a:cxn>
              <a:cxn ang="0">
                <a:pos x="190" y="1189"/>
              </a:cxn>
              <a:cxn ang="0">
                <a:pos x="852" y="1189"/>
              </a:cxn>
              <a:cxn ang="0">
                <a:pos x="325" y="0"/>
              </a:cxn>
            </a:cxnLst>
            <a:rect l="0" t="0" r="r" b="b"/>
            <a:pathLst>
              <a:path w="852" h="1189">
                <a:moveTo>
                  <a:pt x="325" y="0"/>
                </a:moveTo>
                <a:lnTo>
                  <a:pt x="0" y="749"/>
                </a:lnTo>
                <a:lnTo>
                  <a:pt x="190" y="1189"/>
                </a:lnTo>
                <a:lnTo>
                  <a:pt x="852" y="1189"/>
                </a:lnTo>
                <a:lnTo>
                  <a:pt x="325"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66"/>
          <p:cNvSpPr>
            <a:spLocks/>
          </p:cNvSpPr>
          <p:nvPr userDrawn="1"/>
        </p:nvSpPr>
        <p:spPr bwMode="auto">
          <a:xfrm>
            <a:off x="4602188" y="-411"/>
            <a:ext cx="963381" cy="1656514"/>
          </a:xfrm>
          <a:custGeom>
            <a:avLst/>
            <a:gdLst/>
            <a:ahLst/>
            <a:cxnLst>
              <a:cxn ang="0">
                <a:pos x="294" y="0"/>
              </a:cxn>
              <a:cxn ang="0">
                <a:pos x="0" y="0"/>
              </a:cxn>
              <a:cxn ang="0">
                <a:pos x="461" y="1039"/>
              </a:cxn>
              <a:cxn ang="0">
                <a:pos x="605" y="704"/>
              </a:cxn>
              <a:cxn ang="0">
                <a:pos x="294" y="0"/>
              </a:cxn>
            </a:cxnLst>
            <a:rect l="0" t="0" r="r" b="b"/>
            <a:pathLst>
              <a:path w="605" h="1039">
                <a:moveTo>
                  <a:pt x="294" y="0"/>
                </a:moveTo>
                <a:lnTo>
                  <a:pt x="0" y="0"/>
                </a:lnTo>
                <a:lnTo>
                  <a:pt x="461" y="1039"/>
                </a:lnTo>
                <a:lnTo>
                  <a:pt x="605" y="704"/>
                </a:lnTo>
                <a:lnTo>
                  <a:pt x="294"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8" name="Freeform 67"/>
          <p:cNvSpPr>
            <a:spLocks/>
          </p:cNvSpPr>
          <p:nvPr userDrawn="1"/>
        </p:nvSpPr>
        <p:spPr bwMode="auto">
          <a:xfrm>
            <a:off x="4586901" y="-411"/>
            <a:ext cx="963381" cy="1656514"/>
          </a:xfrm>
          <a:custGeom>
            <a:avLst/>
            <a:gdLst/>
            <a:ahLst/>
            <a:cxnLst>
              <a:cxn ang="0">
                <a:pos x="294" y="0"/>
              </a:cxn>
              <a:cxn ang="0">
                <a:pos x="0" y="0"/>
              </a:cxn>
              <a:cxn ang="0">
                <a:pos x="461" y="1039"/>
              </a:cxn>
              <a:cxn ang="0">
                <a:pos x="605" y="704"/>
              </a:cxn>
              <a:cxn ang="0">
                <a:pos x="294" y="0"/>
              </a:cxn>
            </a:cxnLst>
            <a:rect l="0" t="0" r="r" b="b"/>
            <a:pathLst>
              <a:path w="605" h="1039">
                <a:moveTo>
                  <a:pt x="294" y="0"/>
                </a:moveTo>
                <a:lnTo>
                  <a:pt x="0" y="0"/>
                </a:lnTo>
                <a:lnTo>
                  <a:pt x="461" y="1039"/>
                </a:lnTo>
                <a:lnTo>
                  <a:pt x="605" y="704"/>
                </a:lnTo>
                <a:lnTo>
                  <a:pt x="29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68"/>
          <p:cNvSpPr>
            <a:spLocks/>
          </p:cNvSpPr>
          <p:nvPr userDrawn="1"/>
        </p:nvSpPr>
        <p:spPr bwMode="auto">
          <a:xfrm>
            <a:off x="3087212" y="1173019"/>
            <a:ext cx="1746824" cy="2378746"/>
          </a:xfrm>
          <a:custGeom>
            <a:avLst/>
            <a:gdLst/>
            <a:ahLst/>
            <a:cxnLst>
              <a:cxn ang="0">
                <a:pos x="644" y="0"/>
              </a:cxn>
              <a:cxn ang="0">
                <a:pos x="0" y="1492"/>
              </a:cxn>
              <a:cxn ang="0">
                <a:pos x="906" y="1492"/>
              </a:cxn>
              <a:cxn ang="0">
                <a:pos x="1097" y="1052"/>
              </a:cxn>
              <a:cxn ang="0">
                <a:pos x="644" y="0"/>
              </a:cxn>
            </a:cxnLst>
            <a:rect l="0" t="0" r="r" b="b"/>
            <a:pathLst>
              <a:path w="1097" h="1492">
                <a:moveTo>
                  <a:pt x="644" y="0"/>
                </a:moveTo>
                <a:lnTo>
                  <a:pt x="0" y="1492"/>
                </a:lnTo>
                <a:lnTo>
                  <a:pt x="906" y="1492"/>
                </a:lnTo>
                <a:lnTo>
                  <a:pt x="1097" y="1052"/>
                </a:lnTo>
                <a:lnTo>
                  <a:pt x="644"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69"/>
          <p:cNvSpPr>
            <a:spLocks/>
          </p:cNvSpPr>
          <p:nvPr userDrawn="1"/>
        </p:nvSpPr>
        <p:spPr bwMode="auto">
          <a:xfrm>
            <a:off x="3056638" y="1173019"/>
            <a:ext cx="1746824" cy="2378746"/>
          </a:xfrm>
          <a:custGeom>
            <a:avLst/>
            <a:gdLst/>
            <a:ahLst/>
            <a:cxnLst>
              <a:cxn ang="0">
                <a:pos x="644" y="0"/>
              </a:cxn>
              <a:cxn ang="0">
                <a:pos x="0" y="1492"/>
              </a:cxn>
              <a:cxn ang="0">
                <a:pos x="906" y="1492"/>
              </a:cxn>
              <a:cxn ang="0">
                <a:pos x="1097" y="1052"/>
              </a:cxn>
              <a:cxn ang="0">
                <a:pos x="644" y="0"/>
              </a:cxn>
            </a:cxnLst>
            <a:rect l="0" t="0" r="r" b="b"/>
            <a:pathLst>
              <a:path w="1097" h="1492">
                <a:moveTo>
                  <a:pt x="644" y="0"/>
                </a:moveTo>
                <a:lnTo>
                  <a:pt x="0" y="1492"/>
                </a:lnTo>
                <a:lnTo>
                  <a:pt x="906" y="1492"/>
                </a:lnTo>
                <a:lnTo>
                  <a:pt x="1097" y="1052"/>
                </a:lnTo>
                <a:lnTo>
                  <a:pt x="64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70"/>
          <p:cNvSpPr>
            <a:spLocks/>
          </p:cNvSpPr>
          <p:nvPr userDrawn="1"/>
        </p:nvSpPr>
        <p:spPr bwMode="auto">
          <a:xfrm>
            <a:off x="5055057" y="-411"/>
            <a:ext cx="982489" cy="1122411"/>
          </a:xfrm>
          <a:custGeom>
            <a:avLst/>
            <a:gdLst/>
            <a:ahLst/>
            <a:cxnLst>
              <a:cxn ang="0">
                <a:pos x="0" y="0"/>
              </a:cxn>
              <a:cxn ang="0">
                <a:pos x="311" y="704"/>
              </a:cxn>
              <a:cxn ang="0">
                <a:pos x="617" y="0"/>
              </a:cxn>
              <a:cxn ang="0">
                <a:pos x="0" y="0"/>
              </a:cxn>
            </a:cxnLst>
            <a:rect l="0" t="0" r="r" b="b"/>
            <a:pathLst>
              <a:path w="617" h="704">
                <a:moveTo>
                  <a:pt x="0" y="0"/>
                </a:moveTo>
                <a:lnTo>
                  <a:pt x="311" y="704"/>
                </a:lnTo>
                <a:lnTo>
                  <a:pt x="617" y="0"/>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71"/>
          <p:cNvSpPr>
            <a:spLocks/>
          </p:cNvSpPr>
          <p:nvPr userDrawn="1"/>
        </p:nvSpPr>
        <p:spPr bwMode="auto">
          <a:xfrm>
            <a:off x="5055057" y="-411"/>
            <a:ext cx="982489" cy="1122411"/>
          </a:xfrm>
          <a:custGeom>
            <a:avLst/>
            <a:gdLst/>
            <a:ahLst/>
            <a:cxnLst>
              <a:cxn ang="0">
                <a:pos x="0" y="0"/>
              </a:cxn>
              <a:cxn ang="0">
                <a:pos x="311" y="704"/>
              </a:cxn>
              <a:cxn ang="0">
                <a:pos x="617" y="0"/>
              </a:cxn>
              <a:cxn ang="0">
                <a:pos x="0" y="0"/>
              </a:cxn>
            </a:cxnLst>
            <a:rect l="0" t="0" r="r" b="b"/>
            <a:pathLst>
              <a:path w="617" h="704">
                <a:moveTo>
                  <a:pt x="0" y="0"/>
                </a:moveTo>
                <a:lnTo>
                  <a:pt x="311" y="704"/>
                </a:lnTo>
                <a:lnTo>
                  <a:pt x="617"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72"/>
          <p:cNvSpPr>
            <a:spLocks/>
          </p:cNvSpPr>
          <p:nvPr userDrawn="1"/>
        </p:nvSpPr>
        <p:spPr bwMode="auto">
          <a:xfrm>
            <a:off x="5062700" y="-411"/>
            <a:ext cx="982489" cy="1122411"/>
          </a:xfrm>
          <a:custGeom>
            <a:avLst/>
            <a:gdLst/>
            <a:ahLst/>
            <a:cxnLst>
              <a:cxn ang="0">
                <a:pos x="617" y="0"/>
              </a:cxn>
              <a:cxn ang="0">
                <a:pos x="0" y="0"/>
              </a:cxn>
              <a:cxn ang="0">
                <a:pos x="311" y="704"/>
              </a:cxn>
              <a:cxn ang="0">
                <a:pos x="617" y="0"/>
              </a:cxn>
            </a:cxnLst>
            <a:rect l="0" t="0" r="r" b="b"/>
            <a:pathLst>
              <a:path w="617" h="704">
                <a:moveTo>
                  <a:pt x="617" y="0"/>
                </a:moveTo>
                <a:lnTo>
                  <a:pt x="0" y="0"/>
                </a:lnTo>
                <a:lnTo>
                  <a:pt x="311" y="704"/>
                </a:lnTo>
                <a:lnTo>
                  <a:pt x="617" y="0"/>
                </a:lnTo>
                <a:close/>
              </a:path>
            </a:pathLst>
          </a:custGeom>
          <a:solidFill>
            <a:srgbClr val="9B9B9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73"/>
          <p:cNvSpPr>
            <a:spLocks/>
          </p:cNvSpPr>
          <p:nvPr userDrawn="1"/>
        </p:nvSpPr>
        <p:spPr bwMode="auto">
          <a:xfrm>
            <a:off x="5055057" y="-411"/>
            <a:ext cx="982489" cy="1122411"/>
          </a:xfrm>
          <a:custGeom>
            <a:avLst/>
            <a:gdLst/>
            <a:ahLst/>
            <a:cxnLst>
              <a:cxn ang="0">
                <a:pos x="617" y="0"/>
              </a:cxn>
              <a:cxn ang="0">
                <a:pos x="0" y="0"/>
              </a:cxn>
              <a:cxn ang="0">
                <a:pos x="311" y="704"/>
              </a:cxn>
              <a:cxn ang="0">
                <a:pos x="617" y="0"/>
              </a:cxn>
            </a:cxnLst>
            <a:rect l="0" t="0" r="r" b="b"/>
            <a:pathLst>
              <a:path w="617" h="704">
                <a:moveTo>
                  <a:pt x="617" y="0"/>
                </a:moveTo>
                <a:lnTo>
                  <a:pt x="0" y="0"/>
                </a:lnTo>
                <a:lnTo>
                  <a:pt x="311" y="704"/>
                </a:lnTo>
                <a:lnTo>
                  <a:pt x="61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74"/>
          <p:cNvSpPr>
            <a:spLocks/>
          </p:cNvSpPr>
          <p:nvPr userDrawn="1"/>
        </p:nvSpPr>
        <p:spPr bwMode="auto">
          <a:xfrm>
            <a:off x="4105051" y="-411"/>
            <a:ext cx="1238860" cy="2850669"/>
          </a:xfrm>
          <a:custGeom>
            <a:avLst/>
            <a:gdLst/>
            <a:ahLst/>
            <a:cxnLst>
              <a:cxn ang="0">
                <a:pos x="317" y="0"/>
              </a:cxn>
              <a:cxn ang="0">
                <a:pos x="0" y="736"/>
              </a:cxn>
              <a:cxn ang="0">
                <a:pos x="453" y="1788"/>
              </a:cxn>
              <a:cxn ang="0">
                <a:pos x="778" y="1039"/>
              </a:cxn>
              <a:cxn ang="0">
                <a:pos x="317" y="0"/>
              </a:cxn>
            </a:cxnLst>
            <a:rect l="0" t="0" r="r" b="b"/>
            <a:pathLst>
              <a:path w="778" h="1788">
                <a:moveTo>
                  <a:pt x="317" y="0"/>
                </a:moveTo>
                <a:lnTo>
                  <a:pt x="0" y="736"/>
                </a:lnTo>
                <a:lnTo>
                  <a:pt x="453" y="1788"/>
                </a:lnTo>
                <a:lnTo>
                  <a:pt x="778" y="1039"/>
                </a:lnTo>
                <a:lnTo>
                  <a:pt x="317"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75"/>
          <p:cNvSpPr>
            <a:spLocks/>
          </p:cNvSpPr>
          <p:nvPr userDrawn="1"/>
        </p:nvSpPr>
        <p:spPr bwMode="auto">
          <a:xfrm>
            <a:off x="4082121" y="-411"/>
            <a:ext cx="1238860" cy="2850669"/>
          </a:xfrm>
          <a:custGeom>
            <a:avLst/>
            <a:gdLst/>
            <a:ahLst/>
            <a:cxnLst>
              <a:cxn ang="0">
                <a:pos x="317" y="0"/>
              </a:cxn>
              <a:cxn ang="0">
                <a:pos x="0" y="736"/>
              </a:cxn>
              <a:cxn ang="0">
                <a:pos x="453" y="1788"/>
              </a:cxn>
              <a:cxn ang="0">
                <a:pos x="778" y="1039"/>
              </a:cxn>
              <a:cxn ang="0">
                <a:pos x="317" y="0"/>
              </a:cxn>
            </a:cxnLst>
            <a:rect l="0" t="0" r="r" b="b"/>
            <a:pathLst>
              <a:path w="778" h="1788">
                <a:moveTo>
                  <a:pt x="317" y="0"/>
                </a:moveTo>
                <a:lnTo>
                  <a:pt x="0" y="736"/>
                </a:lnTo>
                <a:lnTo>
                  <a:pt x="453" y="1788"/>
                </a:lnTo>
                <a:lnTo>
                  <a:pt x="778" y="1039"/>
                </a:lnTo>
                <a:lnTo>
                  <a:pt x="31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76"/>
          <p:cNvSpPr>
            <a:spLocks/>
          </p:cNvSpPr>
          <p:nvPr userDrawn="1"/>
        </p:nvSpPr>
        <p:spPr bwMode="auto">
          <a:xfrm>
            <a:off x="3607916" y="-411"/>
            <a:ext cx="1009559" cy="1173430"/>
          </a:xfrm>
          <a:custGeom>
            <a:avLst/>
            <a:gdLst/>
            <a:ahLst/>
            <a:cxnLst>
              <a:cxn ang="0">
                <a:pos x="634" y="0"/>
              </a:cxn>
              <a:cxn ang="0">
                <a:pos x="0" y="0"/>
              </a:cxn>
              <a:cxn ang="0">
                <a:pos x="317" y="736"/>
              </a:cxn>
              <a:cxn ang="0">
                <a:pos x="634" y="0"/>
              </a:cxn>
            </a:cxnLst>
            <a:rect l="0" t="0" r="r" b="b"/>
            <a:pathLst>
              <a:path w="634" h="736">
                <a:moveTo>
                  <a:pt x="634" y="0"/>
                </a:moveTo>
                <a:lnTo>
                  <a:pt x="0" y="0"/>
                </a:lnTo>
                <a:lnTo>
                  <a:pt x="317" y="736"/>
                </a:lnTo>
                <a:lnTo>
                  <a:pt x="634" y="0"/>
                </a:lnTo>
                <a:close/>
              </a:path>
            </a:pathLst>
          </a:custGeom>
          <a:solidFill>
            <a:srgbClr val="90909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77"/>
          <p:cNvSpPr>
            <a:spLocks/>
          </p:cNvSpPr>
          <p:nvPr userDrawn="1"/>
        </p:nvSpPr>
        <p:spPr bwMode="auto">
          <a:xfrm>
            <a:off x="3577342" y="-411"/>
            <a:ext cx="1009559" cy="1173430"/>
          </a:xfrm>
          <a:custGeom>
            <a:avLst/>
            <a:gdLst/>
            <a:ahLst/>
            <a:cxnLst>
              <a:cxn ang="0">
                <a:pos x="634" y="0"/>
              </a:cxn>
              <a:cxn ang="0">
                <a:pos x="0" y="0"/>
              </a:cxn>
              <a:cxn ang="0">
                <a:pos x="317" y="736"/>
              </a:cxn>
              <a:cxn ang="0">
                <a:pos x="634" y="0"/>
              </a:cxn>
            </a:cxnLst>
            <a:rect l="0" t="0" r="r" b="b"/>
            <a:pathLst>
              <a:path w="634" h="736">
                <a:moveTo>
                  <a:pt x="634" y="0"/>
                </a:moveTo>
                <a:lnTo>
                  <a:pt x="0" y="0"/>
                </a:lnTo>
                <a:lnTo>
                  <a:pt x="317" y="736"/>
                </a:lnTo>
                <a:lnTo>
                  <a:pt x="63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78"/>
          <p:cNvSpPr>
            <a:spLocks/>
          </p:cNvSpPr>
          <p:nvPr userDrawn="1"/>
        </p:nvSpPr>
        <p:spPr bwMode="auto">
          <a:xfrm>
            <a:off x="2125106" y="-411"/>
            <a:ext cx="1995233" cy="3552176"/>
          </a:xfrm>
          <a:custGeom>
            <a:avLst/>
            <a:gdLst/>
            <a:ahLst/>
            <a:cxnLst>
              <a:cxn ang="0">
                <a:pos x="936" y="0"/>
              </a:cxn>
              <a:cxn ang="0">
                <a:pos x="936" y="0"/>
              </a:cxn>
              <a:cxn ang="0">
                <a:pos x="0" y="2228"/>
              </a:cxn>
              <a:cxn ang="0">
                <a:pos x="609" y="2228"/>
              </a:cxn>
              <a:cxn ang="0">
                <a:pos x="1253" y="736"/>
              </a:cxn>
              <a:cxn ang="0">
                <a:pos x="936" y="0"/>
              </a:cxn>
            </a:cxnLst>
            <a:rect l="0" t="0" r="r" b="b"/>
            <a:pathLst>
              <a:path w="1253" h="2228">
                <a:moveTo>
                  <a:pt x="936" y="0"/>
                </a:moveTo>
                <a:lnTo>
                  <a:pt x="936" y="0"/>
                </a:lnTo>
                <a:lnTo>
                  <a:pt x="0" y="2228"/>
                </a:lnTo>
                <a:lnTo>
                  <a:pt x="609" y="2228"/>
                </a:lnTo>
                <a:lnTo>
                  <a:pt x="1253" y="736"/>
                </a:lnTo>
                <a:lnTo>
                  <a:pt x="936"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79"/>
          <p:cNvSpPr>
            <a:spLocks/>
          </p:cNvSpPr>
          <p:nvPr userDrawn="1"/>
        </p:nvSpPr>
        <p:spPr bwMode="auto">
          <a:xfrm>
            <a:off x="2086889" y="-411"/>
            <a:ext cx="1995233" cy="3552176"/>
          </a:xfrm>
          <a:custGeom>
            <a:avLst/>
            <a:gdLst/>
            <a:ahLst/>
            <a:cxnLst>
              <a:cxn ang="0">
                <a:pos x="936" y="0"/>
              </a:cxn>
              <a:cxn ang="0">
                <a:pos x="936" y="0"/>
              </a:cxn>
              <a:cxn ang="0">
                <a:pos x="0" y="2228"/>
              </a:cxn>
              <a:cxn ang="0">
                <a:pos x="609" y="2228"/>
              </a:cxn>
              <a:cxn ang="0">
                <a:pos x="1253" y="736"/>
              </a:cxn>
              <a:cxn ang="0">
                <a:pos x="936" y="0"/>
              </a:cxn>
            </a:cxnLst>
            <a:rect l="0" t="0" r="r" b="b"/>
            <a:pathLst>
              <a:path w="1253" h="2228">
                <a:moveTo>
                  <a:pt x="936" y="0"/>
                </a:moveTo>
                <a:lnTo>
                  <a:pt x="936" y="0"/>
                </a:lnTo>
                <a:lnTo>
                  <a:pt x="0" y="2228"/>
                </a:lnTo>
                <a:lnTo>
                  <a:pt x="609" y="2228"/>
                </a:lnTo>
                <a:lnTo>
                  <a:pt x="1253" y="736"/>
                </a:lnTo>
                <a:lnTo>
                  <a:pt x="936"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80"/>
          <p:cNvSpPr>
            <a:spLocks/>
          </p:cNvSpPr>
          <p:nvPr userDrawn="1"/>
        </p:nvSpPr>
        <p:spPr bwMode="auto">
          <a:xfrm>
            <a:off x="274459" y="-411"/>
            <a:ext cx="3348743" cy="3552176"/>
          </a:xfrm>
          <a:custGeom>
            <a:avLst/>
            <a:gdLst/>
            <a:ahLst/>
            <a:cxnLst>
              <a:cxn ang="0">
                <a:pos x="2103" y="0"/>
              </a:cxn>
              <a:cxn ang="0">
                <a:pos x="940" y="0"/>
              </a:cxn>
              <a:cxn ang="0">
                <a:pos x="0" y="2228"/>
              </a:cxn>
              <a:cxn ang="0">
                <a:pos x="1167" y="2228"/>
              </a:cxn>
              <a:cxn ang="0">
                <a:pos x="2103" y="0"/>
              </a:cxn>
            </a:cxnLst>
            <a:rect l="0" t="0" r="r" b="b"/>
            <a:pathLst>
              <a:path w="2103" h="2228">
                <a:moveTo>
                  <a:pt x="2103" y="0"/>
                </a:moveTo>
                <a:lnTo>
                  <a:pt x="940" y="0"/>
                </a:lnTo>
                <a:lnTo>
                  <a:pt x="0" y="2228"/>
                </a:lnTo>
                <a:lnTo>
                  <a:pt x="1167" y="2228"/>
                </a:lnTo>
                <a:lnTo>
                  <a:pt x="2103"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81"/>
          <p:cNvSpPr>
            <a:spLocks/>
          </p:cNvSpPr>
          <p:nvPr userDrawn="1"/>
        </p:nvSpPr>
        <p:spPr bwMode="auto">
          <a:xfrm>
            <a:off x="228599" y="-411"/>
            <a:ext cx="3348743" cy="3552176"/>
          </a:xfrm>
          <a:custGeom>
            <a:avLst/>
            <a:gdLst/>
            <a:ahLst/>
            <a:cxnLst>
              <a:cxn ang="0">
                <a:pos x="2103" y="0"/>
              </a:cxn>
              <a:cxn ang="0">
                <a:pos x="940" y="0"/>
              </a:cxn>
              <a:cxn ang="0">
                <a:pos x="0" y="2228"/>
              </a:cxn>
              <a:cxn ang="0">
                <a:pos x="1167" y="2228"/>
              </a:cxn>
              <a:cxn ang="0">
                <a:pos x="2103" y="0"/>
              </a:cxn>
            </a:cxnLst>
            <a:rect l="0" t="0" r="r" b="b"/>
            <a:pathLst>
              <a:path w="2103" h="2228">
                <a:moveTo>
                  <a:pt x="2103" y="0"/>
                </a:moveTo>
                <a:lnTo>
                  <a:pt x="940" y="0"/>
                </a:lnTo>
                <a:lnTo>
                  <a:pt x="0" y="2228"/>
                </a:lnTo>
                <a:lnTo>
                  <a:pt x="1167" y="2228"/>
                </a:lnTo>
                <a:lnTo>
                  <a:pt x="210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43" name="Picture 42" descr="NOMURA_A4_PMS_1797.emf"/>
          <p:cNvPicPr>
            <a:picLocks noChangeAspect="1"/>
          </p:cNvPicPr>
          <p:nvPr userDrawn="1"/>
        </p:nvPicPr>
        <p:blipFill>
          <a:blip r:embed="rId2" cstate="print"/>
          <a:stretch>
            <a:fillRect/>
          </a:stretch>
        </p:blipFill>
        <p:spPr bwMode="white">
          <a:xfrm>
            <a:off x="7599212" y="306904"/>
            <a:ext cx="1260000" cy="22280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Appendix">
    <p:spTree>
      <p:nvGrpSpPr>
        <p:cNvPr id="1" name=""/>
        <p:cNvGrpSpPr/>
        <p:nvPr/>
      </p:nvGrpSpPr>
      <p:grpSpPr>
        <a:xfrm>
          <a:off x="0" y="0"/>
          <a:ext cx="0" cy="0"/>
          <a:chOff x="0" y="0"/>
          <a:chExt cx="0" cy="0"/>
        </a:xfrm>
      </p:grpSpPr>
      <p:sp>
        <p:nvSpPr>
          <p:cNvPr id="5" name="Text Placeholder 17"/>
          <p:cNvSpPr>
            <a:spLocks noGrp="1"/>
          </p:cNvSpPr>
          <p:nvPr>
            <p:ph type="body" sz="quarter" idx="10" hasCustomPrompt="1"/>
          </p:nvPr>
        </p:nvSpPr>
        <p:spPr>
          <a:xfrm>
            <a:off x="252047" y="3600000"/>
            <a:ext cx="7219950" cy="860400"/>
          </a:xfrm>
          <a:prstGeom prst="rect">
            <a:avLst/>
          </a:prstGeom>
        </p:spPr>
        <p:txBody>
          <a:bodyPr lIns="0" tIns="0" rIns="0" bIns="0" anchor="b" anchorCtr="0"/>
          <a:lstStyle>
            <a:lvl1pPr>
              <a:lnSpc>
                <a:spcPct val="120000"/>
              </a:lnSpc>
              <a:spcBef>
                <a:spcPts val="1000"/>
              </a:spcBef>
              <a:spcAft>
                <a:spcPts val="1000"/>
              </a:spcAft>
              <a:defRPr kumimoji="0" lang="en-GB" sz="2400" b="1" i="0" u="none" strike="noStrike" kern="0" cap="none" spc="0" normalizeH="0" baseline="0" noProof="0" dirty="0">
                <a:ln>
                  <a:noFill/>
                </a:ln>
                <a:solidFill>
                  <a:schemeClr val="tx1"/>
                </a:solidFill>
                <a:effectLst/>
                <a:uLnTx/>
                <a:uFillTx/>
                <a:latin typeface="+mj-lt"/>
                <a:ea typeface="MS PGothic" pitchFamily="34" charset="-128"/>
                <a:cs typeface="Arial Unicode MS" pitchFamily="34" charset="-128"/>
              </a:defRPr>
            </a:lvl1pPr>
          </a:lstStyle>
          <a:p>
            <a:pPr marL="0" marR="0" lvl="0" indent="0" algn="l" defTabSz="957263" rtl="0" eaLnBrk="1" fontAlgn="base" latinLnBrk="0" hangingPunct="1">
              <a:lnSpc>
                <a:spcPct val="100000"/>
              </a:lnSpc>
              <a:spcBef>
                <a:spcPct val="0"/>
              </a:spcBef>
              <a:spcAft>
                <a:spcPct val="0"/>
              </a:spcAft>
              <a:buClrTx/>
              <a:buSzTx/>
              <a:buFontTx/>
              <a:buNone/>
              <a:tabLst/>
              <a:defRPr/>
            </a:pPr>
            <a:r>
              <a:rPr lang="en-US" dirty="0"/>
              <a:t>Enter your title here</a:t>
            </a:r>
            <a:endParaRPr lang="en-GB" dirty="0"/>
          </a:p>
        </p:txBody>
      </p:sp>
      <p:sp>
        <p:nvSpPr>
          <p:cNvPr id="11" name="Title 15"/>
          <p:cNvSpPr>
            <a:spLocks noGrp="1"/>
          </p:cNvSpPr>
          <p:nvPr>
            <p:ph type="title" hasCustomPrompt="1"/>
          </p:nvPr>
        </p:nvSpPr>
        <p:spPr>
          <a:xfrm>
            <a:off x="252047" y="4608000"/>
            <a:ext cx="7219950" cy="507600"/>
          </a:xfrm>
          <a:prstGeom prst="rect">
            <a:avLst/>
          </a:prstGeom>
        </p:spPr>
        <p:txBody>
          <a:bodyPr lIns="0" tIns="72000" rIns="0" bIns="0"/>
          <a:lstStyle>
            <a:lvl1pPr>
              <a:lnSpc>
                <a:spcPct val="120000"/>
              </a:lnSpc>
              <a:spcBef>
                <a:spcPts val="0"/>
              </a:spcBef>
              <a:spcAft>
                <a:spcPts val="0"/>
              </a:spcAft>
              <a:defRPr lang="en-GB" sz="1800" b="1" baseline="0" dirty="0">
                <a:solidFill>
                  <a:schemeClr val="tx1"/>
                </a:solidFill>
                <a:latin typeface="+mn-lt"/>
                <a:ea typeface="MS PGothic" pitchFamily="34" charset="-128"/>
                <a:cs typeface="Arial Unicode MS" pitchFamily="34" charset="-128"/>
              </a:defRPr>
            </a:lvl1pPr>
          </a:lstStyle>
          <a:p>
            <a:pPr lvl="0" algn="l" defTabSz="957263" rtl="0" eaLnBrk="1" fontAlgn="base" hangingPunct="1">
              <a:spcBef>
                <a:spcPts val="1000"/>
              </a:spcBef>
              <a:spcAft>
                <a:spcPts val="1000"/>
              </a:spcAft>
              <a:buClr>
                <a:srgbClr val="CC3300"/>
              </a:buClr>
            </a:pPr>
            <a:r>
              <a:rPr lang="en-US" dirty="0"/>
              <a:t>Enter your subtitle here</a:t>
            </a:r>
            <a:endParaRPr lang="en-GB" dirty="0"/>
          </a:p>
        </p:txBody>
      </p:sp>
      <p:sp>
        <p:nvSpPr>
          <p:cNvPr id="40" name="Freeform 48"/>
          <p:cNvSpPr>
            <a:spLocks noChangeAspect="1"/>
          </p:cNvSpPr>
          <p:nvPr/>
        </p:nvSpPr>
        <p:spPr bwMode="auto">
          <a:xfrm>
            <a:off x="5550281" y="-411"/>
            <a:ext cx="3595645" cy="3553200"/>
          </a:xfrm>
          <a:custGeom>
            <a:avLst/>
            <a:gdLst/>
            <a:ahLst/>
            <a:cxnLst>
              <a:cxn ang="0">
                <a:pos x="0" y="742"/>
              </a:cxn>
              <a:cxn ang="0">
                <a:pos x="712" y="2344"/>
              </a:cxn>
              <a:cxn ang="0">
                <a:pos x="2372" y="2344"/>
              </a:cxn>
              <a:cxn ang="0">
                <a:pos x="2372" y="0"/>
              </a:cxn>
              <a:cxn ang="0">
                <a:pos x="322" y="0"/>
              </a:cxn>
              <a:cxn ang="0">
                <a:pos x="0" y="742"/>
              </a:cxn>
              <a:cxn ang="0">
                <a:pos x="0" y="742"/>
              </a:cxn>
            </a:cxnLst>
            <a:rect l="0" t="0" r="r" b="b"/>
            <a:pathLst>
              <a:path w="2372" h="2344">
                <a:moveTo>
                  <a:pt x="0" y="742"/>
                </a:moveTo>
                <a:lnTo>
                  <a:pt x="712" y="2344"/>
                </a:lnTo>
                <a:lnTo>
                  <a:pt x="2372" y="2344"/>
                </a:lnTo>
                <a:lnTo>
                  <a:pt x="2372" y="0"/>
                </a:lnTo>
                <a:lnTo>
                  <a:pt x="322" y="0"/>
                </a:lnTo>
                <a:lnTo>
                  <a:pt x="0" y="742"/>
                </a:lnTo>
                <a:lnTo>
                  <a:pt x="0" y="742"/>
                </a:lnTo>
                <a:close/>
              </a:path>
            </a:pathLst>
          </a:custGeom>
          <a:solidFill>
            <a:srgbClr val="C1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64"/>
          <p:cNvSpPr>
            <a:spLocks/>
          </p:cNvSpPr>
          <p:nvPr/>
        </p:nvSpPr>
        <p:spPr bwMode="auto">
          <a:xfrm>
            <a:off x="4818750" y="1656102"/>
            <a:ext cx="1356695" cy="1895664"/>
          </a:xfrm>
          <a:custGeom>
            <a:avLst/>
            <a:gdLst/>
            <a:ahLst/>
            <a:cxnLst>
              <a:cxn ang="0">
                <a:pos x="325" y="0"/>
              </a:cxn>
              <a:cxn ang="0">
                <a:pos x="0" y="749"/>
              </a:cxn>
              <a:cxn ang="0">
                <a:pos x="190" y="1189"/>
              </a:cxn>
              <a:cxn ang="0">
                <a:pos x="852" y="1189"/>
              </a:cxn>
              <a:cxn ang="0">
                <a:pos x="325" y="0"/>
              </a:cxn>
            </a:cxnLst>
            <a:rect l="0" t="0" r="r" b="b"/>
            <a:pathLst>
              <a:path w="852" h="1189">
                <a:moveTo>
                  <a:pt x="325" y="0"/>
                </a:moveTo>
                <a:lnTo>
                  <a:pt x="0" y="749"/>
                </a:lnTo>
                <a:lnTo>
                  <a:pt x="190" y="1189"/>
                </a:lnTo>
                <a:lnTo>
                  <a:pt x="852" y="1189"/>
                </a:lnTo>
                <a:lnTo>
                  <a:pt x="325" y="0"/>
                </a:lnTo>
                <a:close/>
              </a:path>
            </a:pathLst>
          </a:custGeom>
          <a:solidFill>
            <a:srgbClr val="D5D5D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65"/>
          <p:cNvSpPr>
            <a:spLocks/>
          </p:cNvSpPr>
          <p:nvPr/>
        </p:nvSpPr>
        <p:spPr bwMode="auto">
          <a:xfrm>
            <a:off x="4803463" y="1656102"/>
            <a:ext cx="1356695" cy="1895664"/>
          </a:xfrm>
          <a:custGeom>
            <a:avLst/>
            <a:gdLst/>
            <a:ahLst/>
            <a:cxnLst>
              <a:cxn ang="0">
                <a:pos x="325" y="0"/>
              </a:cxn>
              <a:cxn ang="0">
                <a:pos x="0" y="749"/>
              </a:cxn>
              <a:cxn ang="0">
                <a:pos x="190" y="1189"/>
              </a:cxn>
              <a:cxn ang="0">
                <a:pos x="852" y="1189"/>
              </a:cxn>
              <a:cxn ang="0">
                <a:pos x="325" y="0"/>
              </a:cxn>
            </a:cxnLst>
            <a:rect l="0" t="0" r="r" b="b"/>
            <a:pathLst>
              <a:path w="852" h="1189">
                <a:moveTo>
                  <a:pt x="325" y="0"/>
                </a:moveTo>
                <a:lnTo>
                  <a:pt x="0" y="749"/>
                </a:lnTo>
                <a:lnTo>
                  <a:pt x="190" y="1189"/>
                </a:lnTo>
                <a:lnTo>
                  <a:pt x="852" y="1189"/>
                </a:lnTo>
                <a:lnTo>
                  <a:pt x="325"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66"/>
          <p:cNvSpPr>
            <a:spLocks/>
          </p:cNvSpPr>
          <p:nvPr/>
        </p:nvSpPr>
        <p:spPr bwMode="auto">
          <a:xfrm>
            <a:off x="4602188" y="-411"/>
            <a:ext cx="963381" cy="1656514"/>
          </a:xfrm>
          <a:custGeom>
            <a:avLst/>
            <a:gdLst/>
            <a:ahLst/>
            <a:cxnLst>
              <a:cxn ang="0">
                <a:pos x="294" y="0"/>
              </a:cxn>
              <a:cxn ang="0">
                <a:pos x="0" y="0"/>
              </a:cxn>
              <a:cxn ang="0">
                <a:pos x="461" y="1039"/>
              </a:cxn>
              <a:cxn ang="0">
                <a:pos x="605" y="704"/>
              </a:cxn>
              <a:cxn ang="0">
                <a:pos x="294" y="0"/>
              </a:cxn>
            </a:cxnLst>
            <a:rect l="0" t="0" r="r" b="b"/>
            <a:pathLst>
              <a:path w="605" h="1039">
                <a:moveTo>
                  <a:pt x="294" y="0"/>
                </a:moveTo>
                <a:lnTo>
                  <a:pt x="0" y="0"/>
                </a:lnTo>
                <a:lnTo>
                  <a:pt x="461" y="1039"/>
                </a:lnTo>
                <a:lnTo>
                  <a:pt x="605" y="704"/>
                </a:lnTo>
                <a:lnTo>
                  <a:pt x="294"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67"/>
          <p:cNvSpPr>
            <a:spLocks/>
          </p:cNvSpPr>
          <p:nvPr/>
        </p:nvSpPr>
        <p:spPr bwMode="auto">
          <a:xfrm>
            <a:off x="4586901" y="-411"/>
            <a:ext cx="963381" cy="1656514"/>
          </a:xfrm>
          <a:custGeom>
            <a:avLst/>
            <a:gdLst/>
            <a:ahLst/>
            <a:cxnLst>
              <a:cxn ang="0">
                <a:pos x="294" y="0"/>
              </a:cxn>
              <a:cxn ang="0">
                <a:pos x="0" y="0"/>
              </a:cxn>
              <a:cxn ang="0">
                <a:pos x="461" y="1039"/>
              </a:cxn>
              <a:cxn ang="0">
                <a:pos x="605" y="704"/>
              </a:cxn>
              <a:cxn ang="0">
                <a:pos x="294" y="0"/>
              </a:cxn>
            </a:cxnLst>
            <a:rect l="0" t="0" r="r" b="b"/>
            <a:pathLst>
              <a:path w="605" h="1039">
                <a:moveTo>
                  <a:pt x="294" y="0"/>
                </a:moveTo>
                <a:lnTo>
                  <a:pt x="0" y="0"/>
                </a:lnTo>
                <a:lnTo>
                  <a:pt x="461" y="1039"/>
                </a:lnTo>
                <a:lnTo>
                  <a:pt x="605" y="704"/>
                </a:lnTo>
                <a:lnTo>
                  <a:pt x="29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Freeform 68"/>
          <p:cNvSpPr>
            <a:spLocks/>
          </p:cNvSpPr>
          <p:nvPr/>
        </p:nvSpPr>
        <p:spPr bwMode="auto">
          <a:xfrm>
            <a:off x="3087212" y="1173019"/>
            <a:ext cx="1746824" cy="2378746"/>
          </a:xfrm>
          <a:custGeom>
            <a:avLst/>
            <a:gdLst/>
            <a:ahLst/>
            <a:cxnLst>
              <a:cxn ang="0">
                <a:pos x="644" y="0"/>
              </a:cxn>
              <a:cxn ang="0">
                <a:pos x="0" y="1492"/>
              </a:cxn>
              <a:cxn ang="0">
                <a:pos x="906" y="1492"/>
              </a:cxn>
              <a:cxn ang="0">
                <a:pos x="1097" y="1052"/>
              </a:cxn>
              <a:cxn ang="0">
                <a:pos x="644" y="0"/>
              </a:cxn>
            </a:cxnLst>
            <a:rect l="0" t="0" r="r" b="b"/>
            <a:pathLst>
              <a:path w="1097" h="1492">
                <a:moveTo>
                  <a:pt x="644" y="0"/>
                </a:moveTo>
                <a:lnTo>
                  <a:pt x="0" y="1492"/>
                </a:lnTo>
                <a:lnTo>
                  <a:pt x="906" y="1492"/>
                </a:lnTo>
                <a:lnTo>
                  <a:pt x="1097" y="1052"/>
                </a:lnTo>
                <a:lnTo>
                  <a:pt x="644"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6" name="Freeform 69"/>
          <p:cNvSpPr>
            <a:spLocks/>
          </p:cNvSpPr>
          <p:nvPr/>
        </p:nvSpPr>
        <p:spPr bwMode="auto">
          <a:xfrm>
            <a:off x="3056638" y="1173019"/>
            <a:ext cx="1746824" cy="2378746"/>
          </a:xfrm>
          <a:custGeom>
            <a:avLst/>
            <a:gdLst/>
            <a:ahLst/>
            <a:cxnLst>
              <a:cxn ang="0">
                <a:pos x="644" y="0"/>
              </a:cxn>
              <a:cxn ang="0">
                <a:pos x="0" y="1492"/>
              </a:cxn>
              <a:cxn ang="0">
                <a:pos x="906" y="1492"/>
              </a:cxn>
              <a:cxn ang="0">
                <a:pos x="1097" y="1052"/>
              </a:cxn>
              <a:cxn ang="0">
                <a:pos x="644" y="0"/>
              </a:cxn>
            </a:cxnLst>
            <a:rect l="0" t="0" r="r" b="b"/>
            <a:pathLst>
              <a:path w="1097" h="1492">
                <a:moveTo>
                  <a:pt x="644" y="0"/>
                </a:moveTo>
                <a:lnTo>
                  <a:pt x="0" y="1492"/>
                </a:lnTo>
                <a:lnTo>
                  <a:pt x="906" y="1492"/>
                </a:lnTo>
                <a:lnTo>
                  <a:pt x="1097" y="1052"/>
                </a:lnTo>
                <a:lnTo>
                  <a:pt x="64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7" name="Freeform 70"/>
          <p:cNvSpPr>
            <a:spLocks/>
          </p:cNvSpPr>
          <p:nvPr/>
        </p:nvSpPr>
        <p:spPr bwMode="auto">
          <a:xfrm>
            <a:off x="5055057" y="-411"/>
            <a:ext cx="982489" cy="1122411"/>
          </a:xfrm>
          <a:custGeom>
            <a:avLst/>
            <a:gdLst/>
            <a:ahLst/>
            <a:cxnLst>
              <a:cxn ang="0">
                <a:pos x="0" y="0"/>
              </a:cxn>
              <a:cxn ang="0">
                <a:pos x="311" y="704"/>
              </a:cxn>
              <a:cxn ang="0">
                <a:pos x="617" y="0"/>
              </a:cxn>
              <a:cxn ang="0">
                <a:pos x="0" y="0"/>
              </a:cxn>
            </a:cxnLst>
            <a:rect l="0" t="0" r="r" b="b"/>
            <a:pathLst>
              <a:path w="617" h="704">
                <a:moveTo>
                  <a:pt x="0" y="0"/>
                </a:moveTo>
                <a:lnTo>
                  <a:pt x="311" y="704"/>
                </a:lnTo>
                <a:lnTo>
                  <a:pt x="617" y="0"/>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8" name="Freeform 71"/>
          <p:cNvSpPr>
            <a:spLocks/>
          </p:cNvSpPr>
          <p:nvPr/>
        </p:nvSpPr>
        <p:spPr bwMode="auto">
          <a:xfrm>
            <a:off x="5055057" y="-411"/>
            <a:ext cx="982489" cy="1122411"/>
          </a:xfrm>
          <a:custGeom>
            <a:avLst/>
            <a:gdLst/>
            <a:ahLst/>
            <a:cxnLst>
              <a:cxn ang="0">
                <a:pos x="0" y="0"/>
              </a:cxn>
              <a:cxn ang="0">
                <a:pos x="311" y="704"/>
              </a:cxn>
              <a:cxn ang="0">
                <a:pos x="617" y="0"/>
              </a:cxn>
              <a:cxn ang="0">
                <a:pos x="0" y="0"/>
              </a:cxn>
            </a:cxnLst>
            <a:rect l="0" t="0" r="r" b="b"/>
            <a:pathLst>
              <a:path w="617" h="704">
                <a:moveTo>
                  <a:pt x="0" y="0"/>
                </a:moveTo>
                <a:lnTo>
                  <a:pt x="311" y="704"/>
                </a:lnTo>
                <a:lnTo>
                  <a:pt x="617"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9" name="Freeform 72"/>
          <p:cNvSpPr>
            <a:spLocks/>
          </p:cNvSpPr>
          <p:nvPr/>
        </p:nvSpPr>
        <p:spPr bwMode="auto">
          <a:xfrm>
            <a:off x="5062700" y="-411"/>
            <a:ext cx="982489" cy="1122411"/>
          </a:xfrm>
          <a:custGeom>
            <a:avLst/>
            <a:gdLst/>
            <a:ahLst/>
            <a:cxnLst>
              <a:cxn ang="0">
                <a:pos x="617" y="0"/>
              </a:cxn>
              <a:cxn ang="0">
                <a:pos x="0" y="0"/>
              </a:cxn>
              <a:cxn ang="0">
                <a:pos x="311" y="704"/>
              </a:cxn>
              <a:cxn ang="0">
                <a:pos x="617" y="0"/>
              </a:cxn>
            </a:cxnLst>
            <a:rect l="0" t="0" r="r" b="b"/>
            <a:pathLst>
              <a:path w="617" h="704">
                <a:moveTo>
                  <a:pt x="617" y="0"/>
                </a:moveTo>
                <a:lnTo>
                  <a:pt x="0" y="0"/>
                </a:lnTo>
                <a:lnTo>
                  <a:pt x="311" y="704"/>
                </a:lnTo>
                <a:lnTo>
                  <a:pt x="617" y="0"/>
                </a:lnTo>
                <a:close/>
              </a:path>
            </a:pathLst>
          </a:custGeom>
          <a:solidFill>
            <a:srgbClr val="9B9B9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0" name="Freeform 73"/>
          <p:cNvSpPr>
            <a:spLocks/>
          </p:cNvSpPr>
          <p:nvPr/>
        </p:nvSpPr>
        <p:spPr bwMode="auto">
          <a:xfrm>
            <a:off x="5055057" y="-411"/>
            <a:ext cx="982489" cy="1122411"/>
          </a:xfrm>
          <a:custGeom>
            <a:avLst/>
            <a:gdLst/>
            <a:ahLst/>
            <a:cxnLst>
              <a:cxn ang="0">
                <a:pos x="617" y="0"/>
              </a:cxn>
              <a:cxn ang="0">
                <a:pos x="0" y="0"/>
              </a:cxn>
              <a:cxn ang="0">
                <a:pos x="311" y="704"/>
              </a:cxn>
              <a:cxn ang="0">
                <a:pos x="617" y="0"/>
              </a:cxn>
            </a:cxnLst>
            <a:rect l="0" t="0" r="r" b="b"/>
            <a:pathLst>
              <a:path w="617" h="704">
                <a:moveTo>
                  <a:pt x="617" y="0"/>
                </a:moveTo>
                <a:lnTo>
                  <a:pt x="0" y="0"/>
                </a:lnTo>
                <a:lnTo>
                  <a:pt x="311" y="704"/>
                </a:lnTo>
                <a:lnTo>
                  <a:pt x="61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1" name="Freeform 74"/>
          <p:cNvSpPr>
            <a:spLocks/>
          </p:cNvSpPr>
          <p:nvPr/>
        </p:nvSpPr>
        <p:spPr bwMode="auto">
          <a:xfrm>
            <a:off x="4105051" y="-411"/>
            <a:ext cx="1238860" cy="2850669"/>
          </a:xfrm>
          <a:custGeom>
            <a:avLst/>
            <a:gdLst/>
            <a:ahLst/>
            <a:cxnLst>
              <a:cxn ang="0">
                <a:pos x="317" y="0"/>
              </a:cxn>
              <a:cxn ang="0">
                <a:pos x="0" y="736"/>
              </a:cxn>
              <a:cxn ang="0">
                <a:pos x="453" y="1788"/>
              </a:cxn>
              <a:cxn ang="0">
                <a:pos x="778" y="1039"/>
              </a:cxn>
              <a:cxn ang="0">
                <a:pos x="317" y="0"/>
              </a:cxn>
            </a:cxnLst>
            <a:rect l="0" t="0" r="r" b="b"/>
            <a:pathLst>
              <a:path w="778" h="1788">
                <a:moveTo>
                  <a:pt x="317" y="0"/>
                </a:moveTo>
                <a:lnTo>
                  <a:pt x="0" y="736"/>
                </a:lnTo>
                <a:lnTo>
                  <a:pt x="453" y="1788"/>
                </a:lnTo>
                <a:lnTo>
                  <a:pt x="778" y="1039"/>
                </a:lnTo>
                <a:lnTo>
                  <a:pt x="317"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2" name="Freeform 75"/>
          <p:cNvSpPr>
            <a:spLocks/>
          </p:cNvSpPr>
          <p:nvPr/>
        </p:nvSpPr>
        <p:spPr bwMode="auto">
          <a:xfrm>
            <a:off x="4082121" y="-411"/>
            <a:ext cx="1238860" cy="2850669"/>
          </a:xfrm>
          <a:custGeom>
            <a:avLst/>
            <a:gdLst/>
            <a:ahLst/>
            <a:cxnLst>
              <a:cxn ang="0">
                <a:pos x="317" y="0"/>
              </a:cxn>
              <a:cxn ang="0">
                <a:pos x="0" y="736"/>
              </a:cxn>
              <a:cxn ang="0">
                <a:pos x="453" y="1788"/>
              </a:cxn>
              <a:cxn ang="0">
                <a:pos x="778" y="1039"/>
              </a:cxn>
              <a:cxn ang="0">
                <a:pos x="317" y="0"/>
              </a:cxn>
            </a:cxnLst>
            <a:rect l="0" t="0" r="r" b="b"/>
            <a:pathLst>
              <a:path w="778" h="1788">
                <a:moveTo>
                  <a:pt x="317" y="0"/>
                </a:moveTo>
                <a:lnTo>
                  <a:pt x="0" y="736"/>
                </a:lnTo>
                <a:lnTo>
                  <a:pt x="453" y="1788"/>
                </a:lnTo>
                <a:lnTo>
                  <a:pt x="778" y="1039"/>
                </a:lnTo>
                <a:lnTo>
                  <a:pt x="31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3" name="Freeform 76"/>
          <p:cNvSpPr>
            <a:spLocks/>
          </p:cNvSpPr>
          <p:nvPr/>
        </p:nvSpPr>
        <p:spPr bwMode="auto">
          <a:xfrm>
            <a:off x="3607916" y="-411"/>
            <a:ext cx="1009559" cy="1173430"/>
          </a:xfrm>
          <a:custGeom>
            <a:avLst/>
            <a:gdLst/>
            <a:ahLst/>
            <a:cxnLst>
              <a:cxn ang="0">
                <a:pos x="634" y="0"/>
              </a:cxn>
              <a:cxn ang="0">
                <a:pos x="0" y="0"/>
              </a:cxn>
              <a:cxn ang="0">
                <a:pos x="317" y="736"/>
              </a:cxn>
              <a:cxn ang="0">
                <a:pos x="634" y="0"/>
              </a:cxn>
            </a:cxnLst>
            <a:rect l="0" t="0" r="r" b="b"/>
            <a:pathLst>
              <a:path w="634" h="736">
                <a:moveTo>
                  <a:pt x="634" y="0"/>
                </a:moveTo>
                <a:lnTo>
                  <a:pt x="0" y="0"/>
                </a:lnTo>
                <a:lnTo>
                  <a:pt x="317" y="736"/>
                </a:lnTo>
                <a:lnTo>
                  <a:pt x="634" y="0"/>
                </a:lnTo>
                <a:close/>
              </a:path>
            </a:pathLst>
          </a:custGeom>
          <a:solidFill>
            <a:srgbClr val="90909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4" name="Freeform 77"/>
          <p:cNvSpPr>
            <a:spLocks/>
          </p:cNvSpPr>
          <p:nvPr/>
        </p:nvSpPr>
        <p:spPr bwMode="auto">
          <a:xfrm>
            <a:off x="3577342" y="-411"/>
            <a:ext cx="1009559" cy="1173430"/>
          </a:xfrm>
          <a:custGeom>
            <a:avLst/>
            <a:gdLst/>
            <a:ahLst/>
            <a:cxnLst>
              <a:cxn ang="0">
                <a:pos x="634" y="0"/>
              </a:cxn>
              <a:cxn ang="0">
                <a:pos x="0" y="0"/>
              </a:cxn>
              <a:cxn ang="0">
                <a:pos x="317" y="736"/>
              </a:cxn>
              <a:cxn ang="0">
                <a:pos x="634" y="0"/>
              </a:cxn>
            </a:cxnLst>
            <a:rect l="0" t="0" r="r" b="b"/>
            <a:pathLst>
              <a:path w="634" h="736">
                <a:moveTo>
                  <a:pt x="634" y="0"/>
                </a:moveTo>
                <a:lnTo>
                  <a:pt x="0" y="0"/>
                </a:lnTo>
                <a:lnTo>
                  <a:pt x="317" y="736"/>
                </a:lnTo>
                <a:lnTo>
                  <a:pt x="63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5" name="Freeform 78"/>
          <p:cNvSpPr>
            <a:spLocks/>
          </p:cNvSpPr>
          <p:nvPr/>
        </p:nvSpPr>
        <p:spPr bwMode="auto">
          <a:xfrm>
            <a:off x="2125106" y="-411"/>
            <a:ext cx="1995233" cy="3552176"/>
          </a:xfrm>
          <a:custGeom>
            <a:avLst/>
            <a:gdLst/>
            <a:ahLst/>
            <a:cxnLst>
              <a:cxn ang="0">
                <a:pos x="936" y="0"/>
              </a:cxn>
              <a:cxn ang="0">
                <a:pos x="936" y="0"/>
              </a:cxn>
              <a:cxn ang="0">
                <a:pos x="0" y="2228"/>
              </a:cxn>
              <a:cxn ang="0">
                <a:pos x="609" y="2228"/>
              </a:cxn>
              <a:cxn ang="0">
                <a:pos x="1253" y="736"/>
              </a:cxn>
              <a:cxn ang="0">
                <a:pos x="936" y="0"/>
              </a:cxn>
            </a:cxnLst>
            <a:rect l="0" t="0" r="r" b="b"/>
            <a:pathLst>
              <a:path w="1253" h="2228">
                <a:moveTo>
                  <a:pt x="936" y="0"/>
                </a:moveTo>
                <a:lnTo>
                  <a:pt x="936" y="0"/>
                </a:lnTo>
                <a:lnTo>
                  <a:pt x="0" y="2228"/>
                </a:lnTo>
                <a:lnTo>
                  <a:pt x="609" y="2228"/>
                </a:lnTo>
                <a:lnTo>
                  <a:pt x="1253" y="736"/>
                </a:lnTo>
                <a:lnTo>
                  <a:pt x="936"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6" name="Freeform 79"/>
          <p:cNvSpPr>
            <a:spLocks/>
          </p:cNvSpPr>
          <p:nvPr/>
        </p:nvSpPr>
        <p:spPr bwMode="auto">
          <a:xfrm>
            <a:off x="2086889" y="-411"/>
            <a:ext cx="1995233" cy="3552176"/>
          </a:xfrm>
          <a:custGeom>
            <a:avLst/>
            <a:gdLst/>
            <a:ahLst/>
            <a:cxnLst>
              <a:cxn ang="0">
                <a:pos x="936" y="0"/>
              </a:cxn>
              <a:cxn ang="0">
                <a:pos x="936" y="0"/>
              </a:cxn>
              <a:cxn ang="0">
                <a:pos x="0" y="2228"/>
              </a:cxn>
              <a:cxn ang="0">
                <a:pos x="609" y="2228"/>
              </a:cxn>
              <a:cxn ang="0">
                <a:pos x="1253" y="736"/>
              </a:cxn>
              <a:cxn ang="0">
                <a:pos x="936" y="0"/>
              </a:cxn>
            </a:cxnLst>
            <a:rect l="0" t="0" r="r" b="b"/>
            <a:pathLst>
              <a:path w="1253" h="2228">
                <a:moveTo>
                  <a:pt x="936" y="0"/>
                </a:moveTo>
                <a:lnTo>
                  <a:pt x="936" y="0"/>
                </a:lnTo>
                <a:lnTo>
                  <a:pt x="0" y="2228"/>
                </a:lnTo>
                <a:lnTo>
                  <a:pt x="609" y="2228"/>
                </a:lnTo>
                <a:lnTo>
                  <a:pt x="1253" y="736"/>
                </a:lnTo>
                <a:lnTo>
                  <a:pt x="936"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7" name="Freeform 80"/>
          <p:cNvSpPr>
            <a:spLocks/>
          </p:cNvSpPr>
          <p:nvPr/>
        </p:nvSpPr>
        <p:spPr bwMode="auto">
          <a:xfrm>
            <a:off x="274459" y="-411"/>
            <a:ext cx="3348743" cy="3552176"/>
          </a:xfrm>
          <a:custGeom>
            <a:avLst/>
            <a:gdLst/>
            <a:ahLst/>
            <a:cxnLst>
              <a:cxn ang="0">
                <a:pos x="2103" y="0"/>
              </a:cxn>
              <a:cxn ang="0">
                <a:pos x="940" y="0"/>
              </a:cxn>
              <a:cxn ang="0">
                <a:pos x="0" y="2228"/>
              </a:cxn>
              <a:cxn ang="0">
                <a:pos x="1167" y="2228"/>
              </a:cxn>
              <a:cxn ang="0">
                <a:pos x="2103" y="0"/>
              </a:cxn>
            </a:cxnLst>
            <a:rect l="0" t="0" r="r" b="b"/>
            <a:pathLst>
              <a:path w="2103" h="2228">
                <a:moveTo>
                  <a:pt x="2103" y="0"/>
                </a:moveTo>
                <a:lnTo>
                  <a:pt x="940" y="0"/>
                </a:lnTo>
                <a:lnTo>
                  <a:pt x="0" y="2228"/>
                </a:lnTo>
                <a:lnTo>
                  <a:pt x="1167" y="2228"/>
                </a:lnTo>
                <a:lnTo>
                  <a:pt x="2103"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8" name="Freeform 81"/>
          <p:cNvSpPr>
            <a:spLocks/>
          </p:cNvSpPr>
          <p:nvPr/>
        </p:nvSpPr>
        <p:spPr bwMode="auto">
          <a:xfrm>
            <a:off x="228599" y="-411"/>
            <a:ext cx="3348743" cy="3552176"/>
          </a:xfrm>
          <a:custGeom>
            <a:avLst/>
            <a:gdLst/>
            <a:ahLst/>
            <a:cxnLst>
              <a:cxn ang="0">
                <a:pos x="2103" y="0"/>
              </a:cxn>
              <a:cxn ang="0">
                <a:pos x="940" y="0"/>
              </a:cxn>
              <a:cxn ang="0">
                <a:pos x="0" y="2228"/>
              </a:cxn>
              <a:cxn ang="0">
                <a:pos x="1167" y="2228"/>
              </a:cxn>
              <a:cxn ang="0">
                <a:pos x="2103" y="0"/>
              </a:cxn>
            </a:cxnLst>
            <a:rect l="0" t="0" r="r" b="b"/>
            <a:pathLst>
              <a:path w="2103" h="2228">
                <a:moveTo>
                  <a:pt x="2103" y="0"/>
                </a:moveTo>
                <a:lnTo>
                  <a:pt x="940" y="0"/>
                </a:lnTo>
                <a:lnTo>
                  <a:pt x="0" y="2228"/>
                </a:lnTo>
                <a:lnTo>
                  <a:pt x="1167" y="2228"/>
                </a:lnTo>
                <a:lnTo>
                  <a:pt x="210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59" name="Picture 58" descr="NOMURA_A4_PMS_1797.emf"/>
          <p:cNvPicPr>
            <a:picLocks noChangeAspect="1"/>
          </p:cNvPicPr>
          <p:nvPr/>
        </p:nvPicPr>
        <p:blipFill>
          <a:blip r:embed="rId2" cstate="print"/>
          <a:stretch>
            <a:fillRect/>
          </a:stretch>
        </p:blipFill>
        <p:spPr bwMode="white">
          <a:xfrm>
            <a:off x="7599212" y="306904"/>
            <a:ext cx="1260000" cy="222805"/>
          </a:xfrm>
          <a:prstGeom prst="rect">
            <a:avLst/>
          </a:prstGeom>
        </p:spPr>
      </p:pic>
      <p:sp>
        <p:nvSpPr>
          <p:cNvPr id="24" name="Freeform 48"/>
          <p:cNvSpPr>
            <a:spLocks noChangeAspect="1"/>
          </p:cNvSpPr>
          <p:nvPr userDrawn="1"/>
        </p:nvSpPr>
        <p:spPr bwMode="auto">
          <a:xfrm>
            <a:off x="5550281" y="-411"/>
            <a:ext cx="3595645" cy="3553200"/>
          </a:xfrm>
          <a:custGeom>
            <a:avLst/>
            <a:gdLst/>
            <a:ahLst/>
            <a:cxnLst>
              <a:cxn ang="0">
                <a:pos x="0" y="742"/>
              </a:cxn>
              <a:cxn ang="0">
                <a:pos x="712" y="2344"/>
              </a:cxn>
              <a:cxn ang="0">
                <a:pos x="2372" y="2344"/>
              </a:cxn>
              <a:cxn ang="0">
                <a:pos x="2372" y="0"/>
              </a:cxn>
              <a:cxn ang="0">
                <a:pos x="322" y="0"/>
              </a:cxn>
              <a:cxn ang="0">
                <a:pos x="0" y="742"/>
              </a:cxn>
              <a:cxn ang="0">
                <a:pos x="0" y="742"/>
              </a:cxn>
            </a:cxnLst>
            <a:rect l="0" t="0" r="r" b="b"/>
            <a:pathLst>
              <a:path w="2372" h="2344">
                <a:moveTo>
                  <a:pt x="0" y="742"/>
                </a:moveTo>
                <a:lnTo>
                  <a:pt x="712" y="2344"/>
                </a:lnTo>
                <a:lnTo>
                  <a:pt x="2372" y="2344"/>
                </a:lnTo>
                <a:lnTo>
                  <a:pt x="2372" y="0"/>
                </a:lnTo>
                <a:lnTo>
                  <a:pt x="322" y="0"/>
                </a:lnTo>
                <a:lnTo>
                  <a:pt x="0" y="742"/>
                </a:lnTo>
                <a:lnTo>
                  <a:pt x="0" y="742"/>
                </a:lnTo>
                <a:close/>
              </a:path>
            </a:pathLst>
          </a:custGeom>
          <a:solidFill>
            <a:srgbClr val="C1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64"/>
          <p:cNvSpPr>
            <a:spLocks/>
          </p:cNvSpPr>
          <p:nvPr userDrawn="1"/>
        </p:nvSpPr>
        <p:spPr bwMode="auto">
          <a:xfrm>
            <a:off x="4818750" y="1656102"/>
            <a:ext cx="1356695" cy="1895664"/>
          </a:xfrm>
          <a:custGeom>
            <a:avLst/>
            <a:gdLst/>
            <a:ahLst/>
            <a:cxnLst>
              <a:cxn ang="0">
                <a:pos x="325" y="0"/>
              </a:cxn>
              <a:cxn ang="0">
                <a:pos x="0" y="749"/>
              </a:cxn>
              <a:cxn ang="0">
                <a:pos x="190" y="1189"/>
              </a:cxn>
              <a:cxn ang="0">
                <a:pos x="852" y="1189"/>
              </a:cxn>
              <a:cxn ang="0">
                <a:pos x="325" y="0"/>
              </a:cxn>
            </a:cxnLst>
            <a:rect l="0" t="0" r="r" b="b"/>
            <a:pathLst>
              <a:path w="852" h="1189">
                <a:moveTo>
                  <a:pt x="325" y="0"/>
                </a:moveTo>
                <a:lnTo>
                  <a:pt x="0" y="749"/>
                </a:lnTo>
                <a:lnTo>
                  <a:pt x="190" y="1189"/>
                </a:lnTo>
                <a:lnTo>
                  <a:pt x="852" y="1189"/>
                </a:lnTo>
                <a:lnTo>
                  <a:pt x="325" y="0"/>
                </a:lnTo>
                <a:close/>
              </a:path>
            </a:pathLst>
          </a:custGeom>
          <a:solidFill>
            <a:srgbClr val="D5D5D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65"/>
          <p:cNvSpPr>
            <a:spLocks/>
          </p:cNvSpPr>
          <p:nvPr userDrawn="1"/>
        </p:nvSpPr>
        <p:spPr bwMode="auto">
          <a:xfrm>
            <a:off x="4803463" y="1656102"/>
            <a:ext cx="1356695" cy="1895664"/>
          </a:xfrm>
          <a:custGeom>
            <a:avLst/>
            <a:gdLst/>
            <a:ahLst/>
            <a:cxnLst>
              <a:cxn ang="0">
                <a:pos x="325" y="0"/>
              </a:cxn>
              <a:cxn ang="0">
                <a:pos x="0" y="749"/>
              </a:cxn>
              <a:cxn ang="0">
                <a:pos x="190" y="1189"/>
              </a:cxn>
              <a:cxn ang="0">
                <a:pos x="852" y="1189"/>
              </a:cxn>
              <a:cxn ang="0">
                <a:pos x="325" y="0"/>
              </a:cxn>
            </a:cxnLst>
            <a:rect l="0" t="0" r="r" b="b"/>
            <a:pathLst>
              <a:path w="852" h="1189">
                <a:moveTo>
                  <a:pt x="325" y="0"/>
                </a:moveTo>
                <a:lnTo>
                  <a:pt x="0" y="749"/>
                </a:lnTo>
                <a:lnTo>
                  <a:pt x="190" y="1189"/>
                </a:lnTo>
                <a:lnTo>
                  <a:pt x="852" y="1189"/>
                </a:lnTo>
                <a:lnTo>
                  <a:pt x="325"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66"/>
          <p:cNvSpPr>
            <a:spLocks/>
          </p:cNvSpPr>
          <p:nvPr userDrawn="1"/>
        </p:nvSpPr>
        <p:spPr bwMode="auto">
          <a:xfrm>
            <a:off x="4602188" y="-411"/>
            <a:ext cx="963381" cy="1656514"/>
          </a:xfrm>
          <a:custGeom>
            <a:avLst/>
            <a:gdLst/>
            <a:ahLst/>
            <a:cxnLst>
              <a:cxn ang="0">
                <a:pos x="294" y="0"/>
              </a:cxn>
              <a:cxn ang="0">
                <a:pos x="0" y="0"/>
              </a:cxn>
              <a:cxn ang="0">
                <a:pos x="461" y="1039"/>
              </a:cxn>
              <a:cxn ang="0">
                <a:pos x="605" y="704"/>
              </a:cxn>
              <a:cxn ang="0">
                <a:pos x="294" y="0"/>
              </a:cxn>
            </a:cxnLst>
            <a:rect l="0" t="0" r="r" b="b"/>
            <a:pathLst>
              <a:path w="605" h="1039">
                <a:moveTo>
                  <a:pt x="294" y="0"/>
                </a:moveTo>
                <a:lnTo>
                  <a:pt x="0" y="0"/>
                </a:lnTo>
                <a:lnTo>
                  <a:pt x="461" y="1039"/>
                </a:lnTo>
                <a:lnTo>
                  <a:pt x="605" y="704"/>
                </a:lnTo>
                <a:lnTo>
                  <a:pt x="294"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8" name="Freeform 67"/>
          <p:cNvSpPr>
            <a:spLocks/>
          </p:cNvSpPr>
          <p:nvPr userDrawn="1"/>
        </p:nvSpPr>
        <p:spPr bwMode="auto">
          <a:xfrm>
            <a:off x="4586901" y="-411"/>
            <a:ext cx="963381" cy="1656514"/>
          </a:xfrm>
          <a:custGeom>
            <a:avLst/>
            <a:gdLst/>
            <a:ahLst/>
            <a:cxnLst>
              <a:cxn ang="0">
                <a:pos x="294" y="0"/>
              </a:cxn>
              <a:cxn ang="0">
                <a:pos x="0" y="0"/>
              </a:cxn>
              <a:cxn ang="0">
                <a:pos x="461" y="1039"/>
              </a:cxn>
              <a:cxn ang="0">
                <a:pos x="605" y="704"/>
              </a:cxn>
              <a:cxn ang="0">
                <a:pos x="294" y="0"/>
              </a:cxn>
            </a:cxnLst>
            <a:rect l="0" t="0" r="r" b="b"/>
            <a:pathLst>
              <a:path w="605" h="1039">
                <a:moveTo>
                  <a:pt x="294" y="0"/>
                </a:moveTo>
                <a:lnTo>
                  <a:pt x="0" y="0"/>
                </a:lnTo>
                <a:lnTo>
                  <a:pt x="461" y="1039"/>
                </a:lnTo>
                <a:lnTo>
                  <a:pt x="605" y="704"/>
                </a:lnTo>
                <a:lnTo>
                  <a:pt x="29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68"/>
          <p:cNvSpPr>
            <a:spLocks/>
          </p:cNvSpPr>
          <p:nvPr userDrawn="1"/>
        </p:nvSpPr>
        <p:spPr bwMode="auto">
          <a:xfrm>
            <a:off x="3087212" y="1173019"/>
            <a:ext cx="1746824" cy="2378746"/>
          </a:xfrm>
          <a:custGeom>
            <a:avLst/>
            <a:gdLst/>
            <a:ahLst/>
            <a:cxnLst>
              <a:cxn ang="0">
                <a:pos x="644" y="0"/>
              </a:cxn>
              <a:cxn ang="0">
                <a:pos x="0" y="1492"/>
              </a:cxn>
              <a:cxn ang="0">
                <a:pos x="906" y="1492"/>
              </a:cxn>
              <a:cxn ang="0">
                <a:pos x="1097" y="1052"/>
              </a:cxn>
              <a:cxn ang="0">
                <a:pos x="644" y="0"/>
              </a:cxn>
            </a:cxnLst>
            <a:rect l="0" t="0" r="r" b="b"/>
            <a:pathLst>
              <a:path w="1097" h="1492">
                <a:moveTo>
                  <a:pt x="644" y="0"/>
                </a:moveTo>
                <a:lnTo>
                  <a:pt x="0" y="1492"/>
                </a:lnTo>
                <a:lnTo>
                  <a:pt x="906" y="1492"/>
                </a:lnTo>
                <a:lnTo>
                  <a:pt x="1097" y="1052"/>
                </a:lnTo>
                <a:lnTo>
                  <a:pt x="644"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69"/>
          <p:cNvSpPr>
            <a:spLocks/>
          </p:cNvSpPr>
          <p:nvPr userDrawn="1"/>
        </p:nvSpPr>
        <p:spPr bwMode="auto">
          <a:xfrm>
            <a:off x="3056638" y="1173019"/>
            <a:ext cx="1746824" cy="2378746"/>
          </a:xfrm>
          <a:custGeom>
            <a:avLst/>
            <a:gdLst/>
            <a:ahLst/>
            <a:cxnLst>
              <a:cxn ang="0">
                <a:pos x="644" y="0"/>
              </a:cxn>
              <a:cxn ang="0">
                <a:pos x="0" y="1492"/>
              </a:cxn>
              <a:cxn ang="0">
                <a:pos x="906" y="1492"/>
              </a:cxn>
              <a:cxn ang="0">
                <a:pos x="1097" y="1052"/>
              </a:cxn>
              <a:cxn ang="0">
                <a:pos x="644" y="0"/>
              </a:cxn>
            </a:cxnLst>
            <a:rect l="0" t="0" r="r" b="b"/>
            <a:pathLst>
              <a:path w="1097" h="1492">
                <a:moveTo>
                  <a:pt x="644" y="0"/>
                </a:moveTo>
                <a:lnTo>
                  <a:pt x="0" y="1492"/>
                </a:lnTo>
                <a:lnTo>
                  <a:pt x="906" y="1492"/>
                </a:lnTo>
                <a:lnTo>
                  <a:pt x="1097" y="1052"/>
                </a:lnTo>
                <a:lnTo>
                  <a:pt x="64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70"/>
          <p:cNvSpPr>
            <a:spLocks/>
          </p:cNvSpPr>
          <p:nvPr userDrawn="1"/>
        </p:nvSpPr>
        <p:spPr bwMode="auto">
          <a:xfrm>
            <a:off x="5055057" y="-411"/>
            <a:ext cx="982489" cy="1122411"/>
          </a:xfrm>
          <a:custGeom>
            <a:avLst/>
            <a:gdLst/>
            <a:ahLst/>
            <a:cxnLst>
              <a:cxn ang="0">
                <a:pos x="0" y="0"/>
              </a:cxn>
              <a:cxn ang="0">
                <a:pos x="311" y="704"/>
              </a:cxn>
              <a:cxn ang="0">
                <a:pos x="617" y="0"/>
              </a:cxn>
              <a:cxn ang="0">
                <a:pos x="0" y="0"/>
              </a:cxn>
            </a:cxnLst>
            <a:rect l="0" t="0" r="r" b="b"/>
            <a:pathLst>
              <a:path w="617" h="704">
                <a:moveTo>
                  <a:pt x="0" y="0"/>
                </a:moveTo>
                <a:lnTo>
                  <a:pt x="311" y="704"/>
                </a:lnTo>
                <a:lnTo>
                  <a:pt x="617" y="0"/>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71"/>
          <p:cNvSpPr>
            <a:spLocks/>
          </p:cNvSpPr>
          <p:nvPr userDrawn="1"/>
        </p:nvSpPr>
        <p:spPr bwMode="auto">
          <a:xfrm>
            <a:off x="5055057" y="-411"/>
            <a:ext cx="982489" cy="1122411"/>
          </a:xfrm>
          <a:custGeom>
            <a:avLst/>
            <a:gdLst/>
            <a:ahLst/>
            <a:cxnLst>
              <a:cxn ang="0">
                <a:pos x="0" y="0"/>
              </a:cxn>
              <a:cxn ang="0">
                <a:pos x="311" y="704"/>
              </a:cxn>
              <a:cxn ang="0">
                <a:pos x="617" y="0"/>
              </a:cxn>
              <a:cxn ang="0">
                <a:pos x="0" y="0"/>
              </a:cxn>
            </a:cxnLst>
            <a:rect l="0" t="0" r="r" b="b"/>
            <a:pathLst>
              <a:path w="617" h="704">
                <a:moveTo>
                  <a:pt x="0" y="0"/>
                </a:moveTo>
                <a:lnTo>
                  <a:pt x="311" y="704"/>
                </a:lnTo>
                <a:lnTo>
                  <a:pt x="617"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72"/>
          <p:cNvSpPr>
            <a:spLocks/>
          </p:cNvSpPr>
          <p:nvPr userDrawn="1"/>
        </p:nvSpPr>
        <p:spPr bwMode="auto">
          <a:xfrm>
            <a:off x="5062700" y="-411"/>
            <a:ext cx="982489" cy="1122411"/>
          </a:xfrm>
          <a:custGeom>
            <a:avLst/>
            <a:gdLst/>
            <a:ahLst/>
            <a:cxnLst>
              <a:cxn ang="0">
                <a:pos x="617" y="0"/>
              </a:cxn>
              <a:cxn ang="0">
                <a:pos x="0" y="0"/>
              </a:cxn>
              <a:cxn ang="0">
                <a:pos x="311" y="704"/>
              </a:cxn>
              <a:cxn ang="0">
                <a:pos x="617" y="0"/>
              </a:cxn>
            </a:cxnLst>
            <a:rect l="0" t="0" r="r" b="b"/>
            <a:pathLst>
              <a:path w="617" h="704">
                <a:moveTo>
                  <a:pt x="617" y="0"/>
                </a:moveTo>
                <a:lnTo>
                  <a:pt x="0" y="0"/>
                </a:lnTo>
                <a:lnTo>
                  <a:pt x="311" y="704"/>
                </a:lnTo>
                <a:lnTo>
                  <a:pt x="617" y="0"/>
                </a:lnTo>
                <a:close/>
              </a:path>
            </a:pathLst>
          </a:custGeom>
          <a:solidFill>
            <a:srgbClr val="9B9B9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73"/>
          <p:cNvSpPr>
            <a:spLocks/>
          </p:cNvSpPr>
          <p:nvPr userDrawn="1"/>
        </p:nvSpPr>
        <p:spPr bwMode="auto">
          <a:xfrm>
            <a:off x="5055057" y="-411"/>
            <a:ext cx="982489" cy="1122411"/>
          </a:xfrm>
          <a:custGeom>
            <a:avLst/>
            <a:gdLst/>
            <a:ahLst/>
            <a:cxnLst>
              <a:cxn ang="0">
                <a:pos x="617" y="0"/>
              </a:cxn>
              <a:cxn ang="0">
                <a:pos x="0" y="0"/>
              </a:cxn>
              <a:cxn ang="0">
                <a:pos x="311" y="704"/>
              </a:cxn>
              <a:cxn ang="0">
                <a:pos x="617" y="0"/>
              </a:cxn>
            </a:cxnLst>
            <a:rect l="0" t="0" r="r" b="b"/>
            <a:pathLst>
              <a:path w="617" h="704">
                <a:moveTo>
                  <a:pt x="617" y="0"/>
                </a:moveTo>
                <a:lnTo>
                  <a:pt x="0" y="0"/>
                </a:lnTo>
                <a:lnTo>
                  <a:pt x="311" y="704"/>
                </a:lnTo>
                <a:lnTo>
                  <a:pt x="61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74"/>
          <p:cNvSpPr>
            <a:spLocks/>
          </p:cNvSpPr>
          <p:nvPr userDrawn="1"/>
        </p:nvSpPr>
        <p:spPr bwMode="auto">
          <a:xfrm>
            <a:off x="4105051" y="-411"/>
            <a:ext cx="1238860" cy="2850669"/>
          </a:xfrm>
          <a:custGeom>
            <a:avLst/>
            <a:gdLst/>
            <a:ahLst/>
            <a:cxnLst>
              <a:cxn ang="0">
                <a:pos x="317" y="0"/>
              </a:cxn>
              <a:cxn ang="0">
                <a:pos x="0" y="736"/>
              </a:cxn>
              <a:cxn ang="0">
                <a:pos x="453" y="1788"/>
              </a:cxn>
              <a:cxn ang="0">
                <a:pos x="778" y="1039"/>
              </a:cxn>
              <a:cxn ang="0">
                <a:pos x="317" y="0"/>
              </a:cxn>
            </a:cxnLst>
            <a:rect l="0" t="0" r="r" b="b"/>
            <a:pathLst>
              <a:path w="778" h="1788">
                <a:moveTo>
                  <a:pt x="317" y="0"/>
                </a:moveTo>
                <a:lnTo>
                  <a:pt x="0" y="736"/>
                </a:lnTo>
                <a:lnTo>
                  <a:pt x="453" y="1788"/>
                </a:lnTo>
                <a:lnTo>
                  <a:pt x="778" y="1039"/>
                </a:lnTo>
                <a:lnTo>
                  <a:pt x="317"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75"/>
          <p:cNvSpPr>
            <a:spLocks/>
          </p:cNvSpPr>
          <p:nvPr userDrawn="1"/>
        </p:nvSpPr>
        <p:spPr bwMode="auto">
          <a:xfrm>
            <a:off x="4082121" y="-411"/>
            <a:ext cx="1238860" cy="2850669"/>
          </a:xfrm>
          <a:custGeom>
            <a:avLst/>
            <a:gdLst/>
            <a:ahLst/>
            <a:cxnLst>
              <a:cxn ang="0">
                <a:pos x="317" y="0"/>
              </a:cxn>
              <a:cxn ang="0">
                <a:pos x="0" y="736"/>
              </a:cxn>
              <a:cxn ang="0">
                <a:pos x="453" y="1788"/>
              </a:cxn>
              <a:cxn ang="0">
                <a:pos x="778" y="1039"/>
              </a:cxn>
              <a:cxn ang="0">
                <a:pos x="317" y="0"/>
              </a:cxn>
            </a:cxnLst>
            <a:rect l="0" t="0" r="r" b="b"/>
            <a:pathLst>
              <a:path w="778" h="1788">
                <a:moveTo>
                  <a:pt x="317" y="0"/>
                </a:moveTo>
                <a:lnTo>
                  <a:pt x="0" y="736"/>
                </a:lnTo>
                <a:lnTo>
                  <a:pt x="453" y="1788"/>
                </a:lnTo>
                <a:lnTo>
                  <a:pt x="778" y="1039"/>
                </a:lnTo>
                <a:lnTo>
                  <a:pt x="31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76"/>
          <p:cNvSpPr>
            <a:spLocks/>
          </p:cNvSpPr>
          <p:nvPr userDrawn="1"/>
        </p:nvSpPr>
        <p:spPr bwMode="auto">
          <a:xfrm>
            <a:off x="3607916" y="-411"/>
            <a:ext cx="1009559" cy="1173430"/>
          </a:xfrm>
          <a:custGeom>
            <a:avLst/>
            <a:gdLst/>
            <a:ahLst/>
            <a:cxnLst>
              <a:cxn ang="0">
                <a:pos x="634" y="0"/>
              </a:cxn>
              <a:cxn ang="0">
                <a:pos x="0" y="0"/>
              </a:cxn>
              <a:cxn ang="0">
                <a:pos x="317" y="736"/>
              </a:cxn>
              <a:cxn ang="0">
                <a:pos x="634" y="0"/>
              </a:cxn>
            </a:cxnLst>
            <a:rect l="0" t="0" r="r" b="b"/>
            <a:pathLst>
              <a:path w="634" h="736">
                <a:moveTo>
                  <a:pt x="634" y="0"/>
                </a:moveTo>
                <a:lnTo>
                  <a:pt x="0" y="0"/>
                </a:lnTo>
                <a:lnTo>
                  <a:pt x="317" y="736"/>
                </a:lnTo>
                <a:lnTo>
                  <a:pt x="634" y="0"/>
                </a:lnTo>
                <a:close/>
              </a:path>
            </a:pathLst>
          </a:custGeom>
          <a:solidFill>
            <a:srgbClr val="90909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77"/>
          <p:cNvSpPr>
            <a:spLocks/>
          </p:cNvSpPr>
          <p:nvPr userDrawn="1"/>
        </p:nvSpPr>
        <p:spPr bwMode="auto">
          <a:xfrm>
            <a:off x="3577342" y="-411"/>
            <a:ext cx="1009559" cy="1173430"/>
          </a:xfrm>
          <a:custGeom>
            <a:avLst/>
            <a:gdLst/>
            <a:ahLst/>
            <a:cxnLst>
              <a:cxn ang="0">
                <a:pos x="634" y="0"/>
              </a:cxn>
              <a:cxn ang="0">
                <a:pos x="0" y="0"/>
              </a:cxn>
              <a:cxn ang="0">
                <a:pos x="317" y="736"/>
              </a:cxn>
              <a:cxn ang="0">
                <a:pos x="634" y="0"/>
              </a:cxn>
            </a:cxnLst>
            <a:rect l="0" t="0" r="r" b="b"/>
            <a:pathLst>
              <a:path w="634" h="736">
                <a:moveTo>
                  <a:pt x="634" y="0"/>
                </a:moveTo>
                <a:lnTo>
                  <a:pt x="0" y="0"/>
                </a:lnTo>
                <a:lnTo>
                  <a:pt x="317" y="736"/>
                </a:lnTo>
                <a:lnTo>
                  <a:pt x="63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78"/>
          <p:cNvSpPr>
            <a:spLocks/>
          </p:cNvSpPr>
          <p:nvPr userDrawn="1"/>
        </p:nvSpPr>
        <p:spPr bwMode="auto">
          <a:xfrm>
            <a:off x="2125106" y="-411"/>
            <a:ext cx="1995233" cy="3552176"/>
          </a:xfrm>
          <a:custGeom>
            <a:avLst/>
            <a:gdLst/>
            <a:ahLst/>
            <a:cxnLst>
              <a:cxn ang="0">
                <a:pos x="936" y="0"/>
              </a:cxn>
              <a:cxn ang="0">
                <a:pos x="936" y="0"/>
              </a:cxn>
              <a:cxn ang="0">
                <a:pos x="0" y="2228"/>
              </a:cxn>
              <a:cxn ang="0">
                <a:pos x="609" y="2228"/>
              </a:cxn>
              <a:cxn ang="0">
                <a:pos x="1253" y="736"/>
              </a:cxn>
              <a:cxn ang="0">
                <a:pos x="936" y="0"/>
              </a:cxn>
            </a:cxnLst>
            <a:rect l="0" t="0" r="r" b="b"/>
            <a:pathLst>
              <a:path w="1253" h="2228">
                <a:moveTo>
                  <a:pt x="936" y="0"/>
                </a:moveTo>
                <a:lnTo>
                  <a:pt x="936" y="0"/>
                </a:lnTo>
                <a:lnTo>
                  <a:pt x="0" y="2228"/>
                </a:lnTo>
                <a:lnTo>
                  <a:pt x="609" y="2228"/>
                </a:lnTo>
                <a:lnTo>
                  <a:pt x="1253" y="736"/>
                </a:lnTo>
                <a:lnTo>
                  <a:pt x="936"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0" name="Freeform 79"/>
          <p:cNvSpPr>
            <a:spLocks/>
          </p:cNvSpPr>
          <p:nvPr userDrawn="1"/>
        </p:nvSpPr>
        <p:spPr bwMode="auto">
          <a:xfrm>
            <a:off x="2086889" y="-411"/>
            <a:ext cx="1995233" cy="3552176"/>
          </a:xfrm>
          <a:custGeom>
            <a:avLst/>
            <a:gdLst/>
            <a:ahLst/>
            <a:cxnLst>
              <a:cxn ang="0">
                <a:pos x="936" y="0"/>
              </a:cxn>
              <a:cxn ang="0">
                <a:pos x="936" y="0"/>
              </a:cxn>
              <a:cxn ang="0">
                <a:pos x="0" y="2228"/>
              </a:cxn>
              <a:cxn ang="0">
                <a:pos x="609" y="2228"/>
              </a:cxn>
              <a:cxn ang="0">
                <a:pos x="1253" y="736"/>
              </a:cxn>
              <a:cxn ang="0">
                <a:pos x="936" y="0"/>
              </a:cxn>
            </a:cxnLst>
            <a:rect l="0" t="0" r="r" b="b"/>
            <a:pathLst>
              <a:path w="1253" h="2228">
                <a:moveTo>
                  <a:pt x="936" y="0"/>
                </a:moveTo>
                <a:lnTo>
                  <a:pt x="936" y="0"/>
                </a:lnTo>
                <a:lnTo>
                  <a:pt x="0" y="2228"/>
                </a:lnTo>
                <a:lnTo>
                  <a:pt x="609" y="2228"/>
                </a:lnTo>
                <a:lnTo>
                  <a:pt x="1253" y="736"/>
                </a:lnTo>
                <a:lnTo>
                  <a:pt x="936"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1" name="Freeform 80"/>
          <p:cNvSpPr>
            <a:spLocks/>
          </p:cNvSpPr>
          <p:nvPr userDrawn="1"/>
        </p:nvSpPr>
        <p:spPr bwMode="auto">
          <a:xfrm>
            <a:off x="274459" y="-411"/>
            <a:ext cx="3348743" cy="3552176"/>
          </a:xfrm>
          <a:custGeom>
            <a:avLst/>
            <a:gdLst/>
            <a:ahLst/>
            <a:cxnLst>
              <a:cxn ang="0">
                <a:pos x="2103" y="0"/>
              </a:cxn>
              <a:cxn ang="0">
                <a:pos x="940" y="0"/>
              </a:cxn>
              <a:cxn ang="0">
                <a:pos x="0" y="2228"/>
              </a:cxn>
              <a:cxn ang="0">
                <a:pos x="1167" y="2228"/>
              </a:cxn>
              <a:cxn ang="0">
                <a:pos x="2103" y="0"/>
              </a:cxn>
            </a:cxnLst>
            <a:rect l="0" t="0" r="r" b="b"/>
            <a:pathLst>
              <a:path w="2103" h="2228">
                <a:moveTo>
                  <a:pt x="2103" y="0"/>
                </a:moveTo>
                <a:lnTo>
                  <a:pt x="940" y="0"/>
                </a:lnTo>
                <a:lnTo>
                  <a:pt x="0" y="2228"/>
                </a:lnTo>
                <a:lnTo>
                  <a:pt x="1167" y="2228"/>
                </a:lnTo>
                <a:lnTo>
                  <a:pt x="2103"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2" name="Freeform 81"/>
          <p:cNvSpPr>
            <a:spLocks/>
          </p:cNvSpPr>
          <p:nvPr userDrawn="1"/>
        </p:nvSpPr>
        <p:spPr bwMode="auto">
          <a:xfrm>
            <a:off x="228599" y="-411"/>
            <a:ext cx="3348743" cy="3552176"/>
          </a:xfrm>
          <a:custGeom>
            <a:avLst/>
            <a:gdLst/>
            <a:ahLst/>
            <a:cxnLst>
              <a:cxn ang="0">
                <a:pos x="2103" y="0"/>
              </a:cxn>
              <a:cxn ang="0">
                <a:pos x="940" y="0"/>
              </a:cxn>
              <a:cxn ang="0">
                <a:pos x="0" y="2228"/>
              </a:cxn>
              <a:cxn ang="0">
                <a:pos x="1167" y="2228"/>
              </a:cxn>
              <a:cxn ang="0">
                <a:pos x="2103" y="0"/>
              </a:cxn>
            </a:cxnLst>
            <a:rect l="0" t="0" r="r" b="b"/>
            <a:pathLst>
              <a:path w="2103" h="2228">
                <a:moveTo>
                  <a:pt x="2103" y="0"/>
                </a:moveTo>
                <a:lnTo>
                  <a:pt x="940" y="0"/>
                </a:lnTo>
                <a:lnTo>
                  <a:pt x="0" y="2228"/>
                </a:lnTo>
                <a:lnTo>
                  <a:pt x="1167" y="2228"/>
                </a:lnTo>
                <a:lnTo>
                  <a:pt x="210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63" name="Picture 62" descr="NOMURA_A4_PMS_1797.emf"/>
          <p:cNvPicPr>
            <a:picLocks noChangeAspect="1"/>
          </p:cNvPicPr>
          <p:nvPr userDrawn="1"/>
        </p:nvPicPr>
        <p:blipFill>
          <a:blip r:embed="rId2" cstate="print"/>
          <a:stretch>
            <a:fillRect/>
          </a:stretch>
        </p:blipFill>
        <p:spPr bwMode="white">
          <a:xfrm>
            <a:off x="7599212" y="306904"/>
            <a:ext cx="1260000" cy="222805"/>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9" name="TextBox 8"/>
          <p:cNvSpPr txBox="1"/>
          <p:nvPr/>
        </p:nvSpPr>
        <p:spPr>
          <a:xfrm>
            <a:off x="1897200" y="57600"/>
            <a:ext cx="5555120" cy="720000"/>
          </a:xfrm>
          <a:prstGeom prst="rect">
            <a:avLst/>
          </a:prstGeom>
          <a:noFill/>
        </p:spPr>
        <p:txBody>
          <a:bodyPr wrap="none" lIns="0" tIns="0" rIns="0" bIns="0" rtlCol="0" anchor="b" anchorCtr="0">
            <a:noAutofit/>
          </a:bodyPr>
          <a:lstStyle/>
          <a:p>
            <a:pPr>
              <a:lnSpc>
                <a:spcPct val="120000"/>
              </a:lnSpc>
            </a:pPr>
            <a:r>
              <a:rPr lang="en-GB" sz="1800" b="1" baseline="0" dirty="0">
                <a:ea typeface="MS PGothic" pitchFamily="34" charset="-128"/>
              </a:rPr>
              <a:t>Table of contents</a:t>
            </a:r>
          </a:p>
        </p:txBody>
      </p:sp>
      <p:sp>
        <p:nvSpPr>
          <p:cNvPr id="3" name="TextBox 2"/>
          <p:cNvSpPr txBox="1"/>
          <p:nvPr userDrawn="1"/>
        </p:nvSpPr>
        <p:spPr>
          <a:xfrm>
            <a:off x="1897200" y="57600"/>
            <a:ext cx="5555120" cy="720000"/>
          </a:xfrm>
          <a:prstGeom prst="rect">
            <a:avLst/>
          </a:prstGeom>
          <a:noFill/>
        </p:spPr>
        <p:txBody>
          <a:bodyPr wrap="none" lIns="0" tIns="0" rIns="0" bIns="0" rtlCol="0" anchor="b" anchorCtr="0">
            <a:noAutofit/>
          </a:bodyPr>
          <a:lstStyle/>
          <a:p>
            <a:pPr>
              <a:lnSpc>
                <a:spcPct val="120000"/>
              </a:lnSpc>
            </a:pPr>
            <a:r>
              <a:rPr lang="en-GB" sz="1800" b="1" baseline="0" dirty="0">
                <a:ea typeface="MS PGothic" pitchFamily="34" charset="-128"/>
              </a:rPr>
              <a:t>Table of contents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1">
    <p:spTree>
      <p:nvGrpSpPr>
        <p:cNvPr id="1" name=""/>
        <p:cNvGrpSpPr/>
        <p:nvPr/>
      </p:nvGrpSpPr>
      <p:grpSpPr>
        <a:xfrm>
          <a:off x="0" y="0"/>
          <a:ext cx="0" cy="0"/>
          <a:chOff x="0" y="0"/>
          <a:chExt cx="0" cy="0"/>
        </a:xfrm>
      </p:grpSpPr>
      <p:sp>
        <p:nvSpPr>
          <p:cNvPr id="10" name="Slide Number Placeholder"/>
          <p:cNvSpPr>
            <a:spLocks noGrp="1"/>
          </p:cNvSpPr>
          <p:nvPr>
            <p:ph type="ftr" sz="quarter" idx="3"/>
          </p:nvPr>
        </p:nvSpPr>
        <p:spPr>
          <a:xfrm>
            <a:off x="8154831" y="6523049"/>
            <a:ext cx="734548" cy="230400"/>
          </a:xfrm>
          <a:prstGeom prst="rect">
            <a:avLst/>
          </a:prstGeom>
        </p:spPr>
        <p:txBody>
          <a:bodyPr lIns="0" tIns="0" rIns="18000" bIns="18000" anchor="ctr"/>
          <a:lstStyle>
            <a:lvl1pPr algn="ctr">
              <a:defRPr sz="1000">
                <a:solidFill>
                  <a:schemeClr val="accent2"/>
                </a:solidFill>
              </a:defRPr>
            </a:lvl1pPr>
          </a:lstStyle>
          <a:p>
            <a:pPr algn="r"/>
            <a:fld id="{B1F92669-E9AC-495A-9485-4D654D029480}" type="slidenum">
              <a:rPr lang="en-GB" smtClean="0"/>
              <a:pPr algn="r"/>
              <a:t>‹#›</a:t>
            </a:fld>
            <a:endParaRPr lang="en-GB" dirty="0"/>
          </a:p>
        </p:txBody>
      </p:sp>
      <p:sp>
        <p:nvSpPr>
          <p:cNvPr id="7"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lnSpc>
                <a:spcPct val="120000"/>
              </a:lnSpc>
              <a:spcBef>
                <a:spcPts val="0"/>
              </a:spcBef>
              <a:spcAft>
                <a:spcPts val="0"/>
              </a:spcAft>
              <a:buClrTx/>
              <a:buFontTx/>
              <a:buNone/>
              <a:defRPr sz="700" i="1" baseline="0">
                <a:ea typeface="MS PGothic" pitchFamily="34" charset="-128"/>
              </a:defRPr>
            </a:lvl1pPr>
          </a:lstStyle>
          <a:p>
            <a:pPr lvl="0"/>
            <a:r>
              <a:rPr lang="en-GB" dirty="0"/>
              <a:t>Source / Disclaimer / Annotations: </a:t>
            </a:r>
          </a:p>
        </p:txBody>
      </p:sp>
      <p:sp>
        <p:nvSpPr>
          <p:cNvPr id="9" name="Content Placeholder 3"/>
          <p:cNvSpPr>
            <a:spLocks noGrp="1"/>
          </p:cNvSpPr>
          <p:nvPr>
            <p:ph sz="half" idx="2" hasCustomPrompt="1"/>
          </p:nvPr>
        </p:nvSpPr>
        <p:spPr>
          <a:xfrm>
            <a:off x="245908" y="1702676"/>
            <a:ext cx="8649969" cy="4777324"/>
          </a:xfrm>
          <a:prstGeom prst="rect">
            <a:avLst/>
          </a:prstGeom>
          <a:noFill/>
          <a:ln w="9525">
            <a:noFill/>
            <a:miter lim="800000"/>
            <a:headEnd/>
            <a:tailEnd/>
          </a:ln>
        </p:spPr>
        <p:txBody>
          <a:bodyPr lIns="0" tIns="64800" rIns="46800" bIns="64800"/>
          <a:lstStyle>
            <a:lvl1pPr marL="0" indent="0" algn="l" defTabSz="815780" rtl="0" fontAlgn="base">
              <a:lnSpc>
                <a:spcPct val="120000"/>
              </a:lnSpc>
              <a:spcBef>
                <a:spcPts val="200"/>
              </a:spcBef>
              <a:spcAft>
                <a:spcPts val="200"/>
              </a:spcAft>
              <a:buSzPct val="150000"/>
              <a:buFontTx/>
              <a:buNone/>
              <a:tabLst/>
              <a:defRPr lang="en-US" sz="1200" baseline="0" dirty="0" smtClean="0">
                <a:solidFill>
                  <a:schemeClr val="tx1"/>
                </a:solidFill>
                <a:latin typeface="+mn-lt"/>
                <a:ea typeface="MS PGothic" pitchFamily="34" charset="-128"/>
                <a:cs typeface="+mn-cs"/>
              </a:defRPr>
            </a:lvl1pPr>
            <a:lvl2pPr marL="179388" indent="-177800" algn="l" defTabSz="815780" rtl="0" fontAlgn="base">
              <a:lnSpc>
                <a:spcPct val="120000"/>
              </a:lnSpc>
              <a:spcBef>
                <a:spcPts val="200"/>
              </a:spcBef>
              <a:spcAft>
                <a:spcPts val="200"/>
              </a:spcAft>
              <a:buClr>
                <a:schemeClr val="accent1"/>
              </a:buClr>
              <a:buSzPct val="70000"/>
              <a:buFont typeface="Wingdings" pitchFamily="2" charset="2"/>
              <a:buChar char="n"/>
              <a:defRPr lang="en-US" sz="1200" dirty="0" smtClean="0">
                <a:solidFill>
                  <a:schemeClr val="tx1"/>
                </a:solidFill>
                <a:latin typeface="+mn-lt"/>
                <a:ea typeface="MS PGothic" pitchFamily="34" charset="-128"/>
                <a:cs typeface="+mn-cs"/>
              </a:defRPr>
            </a:lvl2pPr>
            <a:lvl3pPr marL="357188" indent="-177800" algn="l" defTabSz="815780" rtl="0" fontAlgn="base">
              <a:lnSpc>
                <a:spcPct val="120000"/>
              </a:lnSpc>
              <a:spcBef>
                <a:spcPts val="200"/>
              </a:spcBef>
              <a:spcAft>
                <a:spcPts val="200"/>
              </a:spcAft>
              <a:buClr>
                <a:schemeClr val="accent1"/>
              </a:buClr>
              <a:buSzPts val="1200"/>
              <a:buFont typeface="Arial" pitchFamily="34" charset="0"/>
              <a:buChar char="–"/>
              <a:defRPr lang="en-US" sz="1200" dirty="0" smtClean="0">
                <a:solidFill>
                  <a:schemeClr val="tx1"/>
                </a:solidFill>
                <a:latin typeface="+mn-lt"/>
                <a:ea typeface="MS PGothic" pitchFamily="34" charset="-128"/>
                <a:cs typeface="+mn-cs"/>
              </a:defRPr>
            </a:lvl3pPr>
            <a:lvl4pPr marL="536575" indent="-179388" algn="l" defTabSz="815780" rtl="0" fontAlgn="base">
              <a:lnSpc>
                <a:spcPct val="120000"/>
              </a:lnSpc>
              <a:spcBef>
                <a:spcPts val="200"/>
              </a:spcBef>
              <a:spcAft>
                <a:spcPts val="200"/>
              </a:spcAft>
              <a:buClr>
                <a:schemeClr val="accent1"/>
              </a:buClr>
              <a:buSzPts val="1200"/>
              <a:buFont typeface="Symbol"/>
              <a:buChar char="-"/>
              <a:defRPr lang="en-US" sz="1200" baseline="0" dirty="0" smtClean="0">
                <a:solidFill>
                  <a:schemeClr val="tx1"/>
                </a:solidFill>
                <a:latin typeface="+mn-lt"/>
                <a:ea typeface="MS PGothic" pitchFamily="34" charset="-128"/>
                <a:cs typeface="+mn-cs"/>
              </a:defRPr>
            </a:lvl4pPr>
            <a:lvl5pPr marL="715963" indent="-166688" algn="l" defTabSz="815780" rtl="0" fontAlgn="base">
              <a:lnSpc>
                <a:spcPct val="120000"/>
              </a:lnSpc>
              <a:spcBef>
                <a:spcPts val="200"/>
              </a:spcBef>
              <a:spcAft>
                <a:spcPts val="200"/>
              </a:spcAft>
              <a:buClr>
                <a:schemeClr val="accent1"/>
              </a:buClr>
              <a:buSzPts val="1200"/>
              <a:buFont typeface="Symbol"/>
              <a:buChar char="-"/>
              <a:defRPr lang="en-GB" sz="12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2"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
        <p:nvSpPr>
          <p:cNvPr id="8" name="Slide Header Placeholder"/>
          <p:cNvSpPr txBox="1">
            <a:spLocks/>
          </p:cNvSpPr>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pPr marL="0" marR="0" lvl="0" indent="0" algn="l" defTabSz="957263" rtl="0" eaLnBrk="1" fontAlgn="base" latinLnBrk="0" hangingPunct="1">
              <a:lnSpc>
                <a:spcPct val="120000"/>
              </a:lnSpc>
              <a:spcBef>
                <a:spcPct val="0"/>
              </a:spcBef>
              <a:spcAft>
                <a:spcPct val="0"/>
              </a:spcAft>
              <a:buClrTx/>
              <a:buSzTx/>
              <a:buFontTx/>
              <a:buNone/>
              <a:tabLst/>
              <a:defRPr/>
            </a:pPr>
            <a:r>
              <a:rPr kumimoji="0" lang="en-GB" sz="1800" b="1" i="0" u="none" strike="noStrike" kern="0" cap="none" spc="0" normalizeH="0" baseline="0" noProof="0" dirty="0">
                <a:ln>
                  <a:noFill/>
                </a:ln>
                <a:solidFill>
                  <a:schemeClr val="tx1"/>
                </a:solidFill>
                <a:effectLst/>
                <a:uLnTx/>
                <a:uFillTx/>
                <a:latin typeface="+mj-lt"/>
                <a:ea typeface="MS PGothic" pitchFamily="34" charset="-128"/>
                <a:cs typeface="Arial Unicode MS" pitchFamily="34" charset="-128"/>
              </a:rPr>
              <a:t>Main text</a:t>
            </a:r>
          </a:p>
        </p:txBody>
      </p:sp>
      <p:sp>
        <p:nvSpPr>
          <p:cNvPr id="11" name="Slide Header Placeholder"/>
          <p:cNvSpPr txBox="1">
            <a:spLocks/>
          </p:cNvSpPr>
          <p:nvPr userDrawn="1"/>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pPr marL="0" marR="0" lvl="0" indent="0" algn="l" defTabSz="957263" rtl="0" eaLnBrk="1" fontAlgn="base" latinLnBrk="0" hangingPunct="1">
              <a:lnSpc>
                <a:spcPct val="120000"/>
              </a:lnSpc>
              <a:spcBef>
                <a:spcPct val="0"/>
              </a:spcBef>
              <a:spcAft>
                <a:spcPct val="0"/>
              </a:spcAft>
              <a:buClrTx/>
              <a:buSzTx/>
              <a:buFontTx/>
              <a:buNone/>
              <a:tabLst/>
              <a:defRPr/>
            </a:pPr>
            <a:r>
              <a:rPr kumimoji="0" lang="en-GB" sz="1800" b="1" i="0" u="none" strike="noStrike" kern="0" cap="none" spc="0" normalizeH="0" baseline="0" noProof="0" dirty="0">
                <a:ln>
                  <a:noFill/>
                </a:ln>
                <a:solidFill>
                  <a:schemeClr val="tx1"/>
                </a:solidFill>
                <a:effectLst/>
                <a:uLnTx/>
                <a:uFillTx/>
                <a:latin typeface="+mj-lt"/>
                <a:ea typeface="MS PGothic" pitchFamily="34" charset="-128"/>
                <a:cs typeface="Arial Unicode MS" pitchFamily="34" charset="-128"/>
              </a:rPr>
              <a:t>Main text</a:t>
            </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9" name="Content Placeholder 3"/>
          <p:cNvSpPr>
            <a:spLocks noGrp="1"/>
          </p:cNvSpPr>
          <p:nvPr>
            <p:ph sz="half" idx="2" hasCustomPrompt="1"/>
          </p:nvPr>
        </p:nvSpPr>
        <p:spPr>
          <a:xfrm>
            <a:off x="245908" y="1900800"/>
            <a:ext cx="8649969" cy="4583127"/>
          </a:xfrm>
          <a:prstGeom prst="rect">
            <a:avLst/>
          </a:prstGeom>
          <a:noFill/>
          <a:ln w="9525">
            <a:noFill/>
            <a:miter lim="800000"/>
            <a:headEnd/>
            <a:tailEnd/>
          </a:ln>
        </p:spPr>
        <p:txBody>
          <a:bodyPr lIns="0" tIns="108000" rIns="46800" bIns="64800"/>
          <a:lstStyle>
            <a:lvl1pPr marL="0" indent="0" algn="l" defTabSz="815780" rtl="0" fontAlgn="base">
              <a:lnSpc>
                <a:spcPct val="120000"/>
              </a:lnSpc>
              <a:spcBef>
                <a:spcPts val="200"/>
              </a:spcBef>
              <a:spcAft>
                <a:spcPts val="200"/>
              </a:spcAft>
              <a:buSzPct val="150000"/>
              <a:buFontTx/>
              <a:buNone/>
              <a:tabLst/>
              <a:defRPr lang="en-US" sz="1200" baseline="0" dirty="0" smtClean="0">
                <a:solidFill>
                  <a:schemeClr val="tx1"/>
                </a:solidFill>
                <a:latin typeface="+mn-lt"/>
                <a:ea typeface="MS PGothic" pitchFamily="34" charset="-128"/>
                <a:cs typeface="+mn-cs"/>
              </a:defRPr>
            </a:lvl1pPr>
            <a:lvl2pPr marL="179388" indent="-177800" algn="l" defTabSz="815780" rtl="0" fontAlgn="base">
              <a:lnSpc>
                <a:spcPct val="120000"/>
              </a:lnSpc>
              <a:spcBef>
                <a:spcPts val="200"/>
              </a:spcBef>
              <a:spcAft>
                <a:spcPts val="200"/>
              </a:spcAft>
              <a:buClr>
                <a:schemeClr val="accent1"/>
              </a:buClr>
              <a:buSzPct val="70000"/>
              <a:buFont typeface="Wingdings" pitchFamily="2" charset="2"/>
              <a:buChar char="n"/>
              <a:defRPr lang="en-US" sz="1200" dirty="0" smtClean="0">
                <a:solidFill>
                  <a:schemeClr val="tx1"/>
                </a:solidFill>
                <a:latin typeface="+mn-lt"/>
                <a:ea typeface="MS PGothic" pitchFamily="34" charset="-128"/>
                <a:cs typeface="+mn-cs"/>
              </a:defRPr>
            </a:lvl2pPr>
            <a:lvl3pPr marL="357188" indent="-177800" algn="l" defTabSz="815780" rtl="0" fontAlgn="base">
              <a:lnSpc>
                <a:spcPct val="120000"/>
              </a:lnSpc>
              <a:spcBef>
                <a:spcPts val="200"/>
              </a:spcBef>
              <a:spcAft>
                <a:spcPts val="200"/>
              </a:spcAft>
              <a:buClr>
                <a:schemeClr val="accent1"/>
              </a:buClr>
              <a:buSzPts val="1200"/>
              <a:buFont typeface="Arial" pitchFamily="34" charset="0"/>
              <a:buChar char="–"/>
              <a:defRPr lang="en-US" sz="1200" dirty="0" smtClean="0">
                <a:solidFill>
                  <a:schemeClr val="tx1"/>
                </a:solidFill>
                <a:latin typeface="+mn-lt"/>
                <a:ea typeface="MS PGothic" pitchFamily="34" charset="-128"/>
                <a:cs typeface="+mn-cs"/>
              </a:defRPr>
            </a:lvl3pPr>
            <a:lvl4pPr marL="536575" indent="-179388" algn="l" defTabSz="815780" rtl="0" fontAlgn="base">
              <a:lnSpc>
                <a:spcPct val="120000"/>
              </a:lnSpc>
              <a:spcBef>
                <a:spcPts val="200"/>
              </a:spcBef>
              <a:spcAft>
                <a:spcPts val="200"/>
              </a:spcAft>
              <a:buClr>
                <a:schemeClr val="accent1"/>
              </a:buClr>
              <a:buSzPts val="1200"/>
              <a:buFont typeface="Symbol"/>
              <a:buChar char="-"/>
              <a:defRPr lang="en-US" sz="1200" baseline="0" dirty="0" smtClean="0">
                <a:solidFill>
                  <a:schemeClr val="tx1"/>
                </a:solidFill>
                <a:latin typeface="+mn-lt"/>
                <a:ea typeface="MS PGothic" pitchFamily="34" charset="-128"/>
                <a:cs typeface="+mn-cs"/>
              </a:defRPr>
            </a:lvl4pPr>
            <a:lvl5pPr marL="715963" indent="-166688" algn="l" defTabSz="815780" rtl="0" fontAlgn="base">
              <a:lnSpc>
                <a:spcPct val="120000"/>
              </a:lnSpc>
              <a:spcBef>
                <a:spcPts val="200"/>
              </a:spcBef>
              <a:spcAft>
                <a:spcPts val="200"/>
              </a:spcAft>
              <a:buClr>
                <a:schemeClr val="accent1"/>
              </a:buClr>
              <a:buSzPts val="1200"/>
              <a:buFont typeface="Symbol"/>
              <a:buChar char="-"/>
              <a:defRPr lang="en-GB" sz="12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8" name="Text Placeholder 2"/>
          <p:cNvSpPr>
            <a:spLocks noGrp="1"/>
          </p:cNvSpPr>
          <p:nvPr>
            <p:ph type="body" idx="1" hasCustomPrompt="1"/>
          </p:nvPr>
        </p:nvSpPr>
        <p:spPr>
          <a:xfrm>
            <a:off x="245908" y="1684068"/>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4"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0"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11" name="Slide Header Placeholder"/>
          <p:cNvSpPr txBox="1">
            <a:spLocks/>
          </p:cNvSpPr>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pPr marL="0" marR="0" lvl="0" indent="0" algn="l" defTabSz="957263" rtl="0" eaLnBrk="1" fontAlgn="base" latinLnBrk="0" hangingPunct="1">
              <a:lnSpc>
                <a:spcPct val="120000"/>
              </a:lnSpc>
              <a:spcBef>
                <a:spcPct val="0"/>
              </a:spcBef>
              <a:spcAft>
                <a:spcPct val="0"/>
              </a:spcAft>
              <a:buClrTx/>
              <a:buSzTx/>
              <a:buFontTx/>
              <a:buNone/>
              <a:tabLst/>
              <a:defRPr/>
            </a:pPr>
            <a:r>
              <a:rPr kumimoji="0" lang="en-GB" sz="1800" b="1" i="0" u="none" strike="noStrike" kern="0" cap="none" spc="0" normalizeH="0" baseline="0" noProof="0">
                <a:ln>
                  <a:noFill/>
                </a:ln>
                <a:solidFill>
                  <a:schemeClr val="tx1"/>
                </a:solidFill>
                <a:effectLst/>
                <a:uLnTx/>
                <a:uFillTx/>
                <a:latin typeface="+mj-lt"/>
                <a:ea typeface="MS PGothic" pitchFamily="34" charset="-128"/>
                <a:cs typeface="Arial Unicode MS" pitchFamily="34" charset="-128"/>
              </a:rPr>
              <a:t>Main text</a:t>
            </a:r>
            <a:endParaRPr kumimoji="0" lang="en-GB" sz="1800" b="1" i="0" u="none" strike="noStrike" kern="0" cap="none" spc="0" normalizeH="0" baseline="0" noProof="0" dirty="0">
              <a:ln>
                <a:noFill/>
              </a:ln>
              <a:solidFill>
                <a:schemeClr val="tx1"/>
              </a:solidFill>
              <a:effectLst/>
              <a:uLnTx/>
              <a:uFillTx/>
              <a:latin typeface="+mj-lt"/>
              <a:ea typeface="MS PGothic" pitchFamily="34" charset="-128"/>
              <a:cs typeface="Arial Unicode MS" pitchFamily="34" charset="-128"/>
            </a:endParaRPr>
          </a:p>
        </p:txBody>
      </p:sp>
      <p:sp>
        <p:nvSpPr>
          <p:cNvPr id="12"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
        <p:nvSpPr>
          <p:cNvPr id="13" name="Slide Header Placeholder"/>
          <p:cNvSpPr txBox="1">
            <a:spLocks/>
          </p:cNvSpPr>
          <p:nvPr userDrawn="1"/>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pPr marL="0" marR="0" lvl="0" indent="0" algn="l" defTabSz="957263" rtl="0" eaLnBrk="1" fontAlgn="base" latinLnBrk="0" hangingPunct="1">
              <a:lnSpc>
                <a:spcPct val="120000"/>
              </a:lnSpc>
              <a:spcBef>
                <a:spcPct val="0"/>
              </a:spcBef>
              <a:spcAft>
                <a:spcPct val="0"/>
              </a:spcAft>
              <a:buClrTx/>
              <a:buSzTx/>
              <a:buFontTx/>
              <a:buNone/>
              <a:tabLst/>
              <a:defRPr/>
            </a:pPr>
            <a:r>
              <a:rPr kumimoji="0" lang="en-GB" sz="1800" b="1" i="0" u="none" strike="noStrike" kern="0" cap="none" spc="0" normalizeH="0" baseline="0" noProof="0">
                <a:ln>
                  <a:noFill/>
                </a:ln>
                <a:solidFill>
                  <a:schemeClr val="tx1"/>
                </a:solidFill>
                <a:effectLst/>
                <a:uLnTx/>
                <a:uFillTx/>
                <a:latin typeface="+mj-lt"/>
                <a:ea typeface="MS PGothic" pitchFamily="34" charset="-128"/>
                <a:cs typeface="Arial Unicode MS" pitchFamily="34" charset="-128"/>
              </a:rPr>
              <a:t>Main text</a:t>
            </a:r>
            <a:endParaRPr kumimoji="0" lang="en-GB" sz="1800" b="1" i="0" u="none" strike="noStrike" kern="0" cap="none" spc="0" normalizeH="0" baseline="0" noProof="0" dirty="0">
              <a:ln>
                <a:noFill/>
              </a:ln>
              <a:solidFill>
                <a:schemeClr val="tx1"/>
              </a:solidFill>
              <a:effectLst/>
              <a:uLnTx/>
              <a:uFillTx/>
              <a:latin typeface="+mj-lt"/>
              <a:ea typeface="MS PGothic" pitchFamily="34" charset="-128"/>
              <a:cs typeface="Arial Unicode MS" pitchFamily="34" charset="-128"/>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3">
    <p:spTree>
      <p:nvGrpSpPr>
        <p:cNvPr id="1" name=""/>
        <p:cNvGrpSpPr/>
        <p:nvPr/>
      </p:nvGrpSpPr>
      <p:grpSpPr>
        <a:xfrm>
          <a:off x="0" y="0"/>
          <a:ext cx="0" cy="0"/>
          <a:chOff x="0" y="0"/>
          <a:chExt cx="0" cy="0"/>
        </a:xfrm>
      </p:grpSpPr>
      <p:sp>
        <p:nvSpPr>
          <p:cNvPr id="24" name="Content Placeholder 3"/>
          <p:cNvSpPr>
            <a:spLocks noGrp="1"/>
          </p:cNvSpPr>
          <p:nvPr>
            <p:ph sz="half" idx="2" hasCustomPrompt="1"/>
          </p:nvPr>
        </p:nvSpPr>
        <p:spPr>
          <a:xfrm>
            <a:off x="245907" y="1900800"/>
            <a:ext cx="4256862"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3" name="Content Placeholder 3"/>
          <p:cNvSpPr>
            <a:spLocks noGrp="1"/>
          </p:cNvSpPr>
          <p:nvPr>
            <p:ph sz="half" idx="19" hasCustomPrompt="1"/>
          </p:nvPr>
        </p:nvSpPr>
        <p:spPr>
          <a:xfrm>
            <a:off x="4635692" y="1900800"/>
            <a:ext cx="4256862"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7"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0"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12" name="Text Placeholder 2"/>
          <p:cNvSpPr>
            <a:spLocks noGrp="1"/>
          </p:cNvSpPr>
          <p:nvPr>
            <p:ph type="body" idx="1" hasCustomPrompt="1"/>
          </p:nvPr>
        </p:nvSpPr>
        <p:spPr>
          <a:xfrm>
            <a:off x="245907"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4" name="Text Placeholder 2"/>
          <p:cNvSpPr>
            <a:spLocks noGrp="1"/>
          </p:cNvSpPr>
          <p:nvPr>
            <p:ph type="body" idx="20" hasCustomPrompt="1"/>
          </p:nvPr>
        </p:nvSpPr>
        <p:spPr>
          <a:xfrm>
            <a:off x="4635714"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1" name="Slide Header Placeholder"/>
          <p:cNvSpPr txBox="1">
            <a:spLocks/>
          </p:cNvSpPr>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pPr marL="0" marR="0" lvl="0" indent="0" algn="l" defTabSz="957263" rtl="0" eaLnBrk="1" fontAlgn="base" latinLnBrk="0" hangingPunct="1">
              <a:lnSpc>
                <a:spcPct val="120000"/>
              </a:lnSpc>
              <a:spcBef>
                <a:spcPct val="0"/>
              </a:spcBef>
              <a:spcAft>
                <a:spcPct val="0"/>
              </a:spcAft>
              <a:buClrTx/>
              <a:buSzTx/>
              <a:buFontTx/>
              <a:buNone/>
              <a:tabLst/>
              <a:defRPr/>
            </a:pPr>
            <a:r>
              <a:rPr kumimoji="0" lang="en-GB" sz="1800" b="1" i="0" u="none" strike="noStrike" kern="0" cap="none" spc="0" normalizeH="0" baseline="0" noProof="0">
                <a:ln>
                  <a:noFill/>
                </a:ln>
                <a:solidFill>
                  <a:schemeClr val="tx1"/>
                </a:solidFill>
                <a:effectLst/>
                <a:uLnTx/>
                <a:uFillTx/>
                <a:latin typeface="+mj-lt"/>
                <a:ea typeface="MS PGothic" pitchFamily="34" charset="-128"/>
                <a:cs typeface="Arial Unicode MS" pitchFamily="34" charset="-128"/>
              </a:rPr>
              <a:t>Main text</a:t>
            </a:r>
            <a:endParaRPr kumimoji="0" lang="en-GB" sz="1800" b="1" i="0" u="none" strike="noStrike" kern="0" cap="none" spc="0" normalizeH="0" baseline="0" noProof="0" dirty="0">
              <a:ln>
                <a:noFill/>
              </a:ln>
              <a:solidFill>
                <a:schemeClr val="tx1"/>
              </a:solidFill>
              <a:effectLst/>
              <a:uLnTx/>
              <a:uFillTx/>
              <a:latin typeface="+mj-lt"/>
              <a:ea typeface="MS PGothic" pitchFamily="34" charset="-128"/>
              <a:cs typeface="Arial Unicode MS" pitchFamily="34" charset="-128"/>
            </a:endParaRPr>
          </a:p>
        </p:txBody>
      </p:sp>
      <p:sp>
        <p:nvSpPr>
          <p:cNvPr id="15"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
        <p:nvSpPr>
          <p:cNvPr id="16" name="Slide Header Placeholder"/>
          <p:cNvSpPr txBox="1">
            <a:spLocks/>
          </p:cNvSpPr>
          <p:nvPr userDrawn="1"/>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pPr marL="0" marR="0" lvl="0" indent="0" algn="l" defTabSz="957263" rtl="0" eaLnBrk="1" fontAlgn="base" latinLnBrk="0" hangingPunct="1">
              <a:lnSpc>
                <a:spcPct val="120000"/>
              </a:lnSpc>
              <a:spcBef>
                <a:spcPct val="0"/>
              </a:spcBef>
              <a:spcAft>
                <a:spcPct val="0"/>
              </a:spcAft>
              <a:buClrTx/>
              <a:buSzTx/>
              <a:buFontTx/>
              <a:buNone/>
              <a:tabLst/>
              <a:defRPr/>
            </a:pPr>
            <a:r>
              <a:rPr kumimoji="0" lang="en-GB" sz="1800" b="1" i="0" u="none" strike="noStrike" kern="0" cap="none" spc="0" normalizeH="0" baseline="0" noProof="0">
                <a:ln>
                  <a:noFill/>
                </a:ln>
                <a:solidFill>
                  <a:schemeClr val="tx1"/>
                </a:solidFill>
                <a:effectLst/>
                <a:uLnTx/>
                <a:uFillTx/>
                <a:latin typeface="+mj-lt"/>
                <a:ea typeface="MS PGothic" pitchFamily="34" charset="-128"/>
                <a:cs typeface="Arial Unicode MS" pitchFamily="34" charset="-128"/>
              </a:rPr>
              <a:t>Main text</a:t>
            </a:r>
            <a:endParaRPr kumimoji="0" lang="en-GB" sz="1800" b="1" i="0" u="none" strike="noStrike" kern="0" cap="none" spc="0" normalizeH="0" baseline="0" noProof="0" dirty="0">
              <a:ln>
                <a:noFill/>
              </a:ln>
              <a:solidFill>
                <a:schemeClr val="tx1"/>
              </a:solidFill>
              <a:effectLst/>
              <a:uLnTx/>
              <a:uFillTx/>
              <a:latin typeface="+mj-lt"/>
              <a:ea typeface="MS PGothic" pitchFamily="34" charset="-128"/>
              <a:cs typeface="Arial Unicode MS" pitchFamily="34" charset="-128"/>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93" name="Freeform 45"/>
          <p:cNvSpPr>
            <a:spLocks noChangeAspect="1"/>
          </p:cNvSpPr>
          <p:nvPr/>
        </p:nvSpPr>
        <p:spPr bwMode="auto">
          <a:xfrm>
            <a:off x="1522729" y="0"/>
            <a:ext cx="7626008" cy="842400"/>
          </a:xfrm>
          <a:custGeom>
            <a:avLst/>
            <a:gdLst/>
            <a:ahLst/>
            <a:cxnLst>
              <a:cxn ang="0">
                <a:pos x="0" y="85"/>
              </a:cxn>
              <a:cxn ang="0">
                <a:pos x="81" y="265"/>
              </a:cxn>
              <a:cxn ang="0">
                <a:pos x="2399" y="265"/>
              </a:cxn>
              <a:cxn ang="0">
                <a:pos x="2399" y="0"/>
              </a:cxn>
              <a:cxn ang="0">
                <a:pos x="37" y="0"/>
              </a:cxn>
              <a:cxn ang="0">
                <a:pos x="0" y="85"/>
              </a:cxn>
            </a:cxnLst>
            <a:rect l="0" t="0" r="r" b="b"/>
            <a:pathLst>
              <a:path w="2399" h="265">
                <a:moveTo>
                  <a:pt x="0" y="85"/>
                </a:moveTo>
                <a:cubicBezTo>
                  <a:pt x="27" y="145"/>
                  <a:pt x="54" y="205"/>
                  <a:pt x="81" y="265"/>
                </a:cubicBezTo>
                <a:cubicBezTo>
                  <a:pt x="2399" y="265"/>
                  <a:pt x="2399" y="265"/>
                  <a:pt x="2399" y="265"/>
                </a:cubicBezTo>
                <a:cubicBezTo>
                  <a:pt x="2399" y="0"/>
                  <a:pt x="2399" y="0"/>
                  <a:pt x="2399" y="0"/>
                </a:cubicBezTo>
                <a:cubicBezTo>
                  <a:pt x="37" y="0"/>
                  <a:pt x="37" y="0"/>
                  <a:pt x="37" y="0"/>
                </a:cubicBezTo>
                <a:cubicBezTo>
                  <a:pt x="25" y="28"/>
                  <a:pt x="12" y="57"/>
                  <a:pt x="0" y="85"/>
                </a:cubicBezTo>
                <a:close/>
              </a:path>
            </a:pathLst>
          </a:custGeom>
          <a:solidFill>
            <a:srgbClr val="C1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2" name="Slide Number Placeholder"/>
          <p:cNvSpPr>
            <a:spLocks noGrp="1"/>
          </p:cNvSpPr>
          <p:nvPr>
            <p:ph type="ftr" sz="quarter" idx="3"/>
          </p:nvPr>
        </p:nvSpPr>
        <p:spPr>
          <a:xfrm>
            <a:off x="8154831" y="6580800"/>
            <a:ext cx="734548" cy="230400"/>
          </a:xfrm>
          <a:prstGeom prst="rect">
            <a:avLst/>
          </a:prstGeom>
        </p:spPr>
        <p:txBody>
          <a:bodyPr lIns="0" tIns="0" rIns="18000" bIns="18000" anchor="ctr"/>
          <a:lstStyle>
            <a:lvl1pPr algn="ctr">
              <a:defRPr sz="1000">
                <a:solidFill>
                  <a:schemeClr val="accent2"/>
                </a:solidFill>
              </a:defRPr>
            </a:lvl1pPr>
          </a:lstStyle>
          <a:p>
            <a:pPr algn="r"/>
            <a:fld id="{B1F92669-E9AC-495A-9485-4D654D029480}" type="slidenum">
              <a:rPr lang="en-GB" smtClean="0"/>
              <a:pPr algn="r"/>
              <a:t>‹#›</a:t>
            </a:fld>
            <a:endParaRPr lang="en-GB" dirty="0"/>
          </a:p>
        </p:txBody>
      </p:sp>
      <p:pic>
        <p:nvPicPr>
          <p:cNvPr id="177" name="Picture 176" descr="NOMURA_A4_PMS_1797.emf"/>
          <p:cNvPicPr>
            <a:picLocks noChangeAspect="1"/>
          </p:cNvPicPr>
          <p:nvPr/>
        </p:nvPicPr>
        <p:blipFill>
          <a:blip r:embed="rId39" cstate="print"/>
          <a:stretch>
            <a:fillRect/>
          </a:stretch>
        </p:blipFill>
        <p:spPr bwMode="white">
          <a:xfrm>
            <a:off x="7599212" y="306904"/>
            <a:ext cx="1260000" cy="222805"/>
          </a:xfrm>
          <a:prstGeom prst="rect">
            <a:avLst/>
          </a:prstGeom>
        </p:spPr>
      </p:pic>
      <p:sp>
        <p:nvSpPr>
          <p:cNvPr id="179" name="Freeform 7"/>
          <p:cNvSpPr>
            <a:spLocks/>
          </p:cNvSpPr>
          <p:nvPr/>
        </p:nvSpPr>
        <p:spPr bwMode="auto">
          <a:xfrm>
            <a:off x="1349692" y="396875"/>
            <a:ext cx="325438" cy="446088"/>
          </a:xfrm>
          <a:custGeom>
            <a:avLst/>
            <a:gdLst/>
            <a:ahLst/>
            <a:cxnLst>
              <a:cxn ang="0">
                <a:pos x="77" y="0"/>
              </a:cxn>
              <a:cxn ang="0">
                <a:pos x="0" y="179"/>
              </a:cxn>
              <a:cxn ang="0">
                <a:pos x="48" y="281"/>
              </a:cxn>
              <a:cxn ang="0">
                <a:pos x="205" y="281"/>
              </a:cxn>
              <a:cxn ang="0">
                <a:pos x="77" y="0"/>
              </a:cxn>
            </a:cxnLst>
            <a:rect l="0" t="0" r="r" b="b"/>
            <a:pathLst>
              <a:path w="205" h="281">
                <a:moveTo>
                  <a:pt x="77" y="0"/>
                </a:moveTo>
                <a:lnTo>
                  <a:pt x="0" y="179"/>
                </a:lnTo>
                <a:lnTo>
                  <a:pt x="48" y="281"/>
                </a:lnTo>
                <a:lnTo>
                  <a:pt x="205" y="281"/>
                </a:lnTo>
                <a:lnTo>
                  <a:pt x="77" y="0"/>
                </a:lnTo>
                <a:close/>
              </a:path>
            </a:pathLst>
          </a:custGeom>
          <a:solidFill>
            <a:srgbClr val="D5D5D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0" name="Freeform 8"/>
          <p:cNvSpPr>
            <a:spLocks/>
          </p:cNvSpPr>
          <p:nvPr/>
        </p:nvSpPr>
        <p:spPr bwMode="auto">
          <a:xfrm>
            <a:off x="1344930" y="396875"/>
            <a:ext cx="325438" cy="446088"/>
          </a:xfrm>
          <a:custGeom>
            <a:avLst/>
            <a:gdLst/>
            <a:ahLst/>
            <a:cxnLst>
              <a:cxn ang="0">
                <a:pos x="77" y="0"/>
              </a:cxn>
              <a:cxn ang="0">
                <a:pos x="0" y="179"/>
              </a:cxn>
              <a:cxn ang="0">
                <a:pos x="48" y="281"/>
              </a:cxn>
              <a:cxn ang="0">
                <a:pos x="205" y="281"/>
              </a:cxn>
              <a:cxn ang="0">
                <a:pos x="77" y="0"/>
              </a:cxn>
            </a:cxnLst>
            <a:rect l="0" t="0" r="r" b="b"/>
            <a:pathLst>
              <a:path w="205" h="281">
                <a:moveTo>
                  <a:pt x="77" y="0"/>
                </a:moveTo>
                <a:lnTo>
                  <a:pt x="0" y="179"/>
                </a:lnTo>
                <a:lnTo>
                  <a:pt x="48" y="281"/>
                </a:lnTo>
                <a:lnTo>
                  <a:pt x="205" y="281"/>
                </a:lnTo>
                <a:lnTo>
                  <a:pt x="7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1" name="Freeform 9"/>
          <p:cNvSpPr>
            <a:spLocks/>
          </p:cNvSpPr>
          <p:nvPr/>
        </p:nvSpPr>
        <p:spPr bwMode="auto">
          <a:xfrm>
            <a:off x="1305242" y="0"/>
            <a:ext cx="222250" cy="396875"/>
          </a:xfrm>
          <a:custGeom>
            <a:avLst/>
            <a:gdLst/>
            <a:ahLst/>
            <a:cxnLst>
              <a:cxn ang="0">
                <a:pos x="67" y="0"/>
              </a:cxn>
              <a:cxn ang="0">
                <a:pos x="0" y="0"/>
              </a:cxn>
              <a:cxn ang="0">
                <a:pos x="0" y="6"/>
              </a:cxn>
              <a:cxn ang="0">
                <a:pos x="105" y="250"/>
              </a:cxn>
              <a:cxn ang="0">
                <a:pos x="140" y="170"/>
              </a:cxn>
              <a:cxn ang="0">
                <a:pos x="67" y="0"/>
              </a:cxn>
            </a:cxnLst>
            <a:rect l="0" t="0" r="r" b="b"/>
            <a:pathLst>
              <a:path w="140" h="250">
                <a:moveTo>
                  <a:pt x="67" y="0"/>
                </a:moveTo>
                <a:lnTo>
                  <a:pt x="0" y="0"/>
                </a:lnTo>
                <a:lnTo>
                  <a:pt x="0" y="6"/>
                </a:lnTo>
                <a:lnTo>
                  <a:pt x="105" y="250"/>
                </a:lnTo>
                <a:lnTo>
                  <a:pt x="140" y="170"/>
                </a:lnTo>
                <a:lnTo>
                  <a:pt x="67"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2" name="Freeform 10"/>
          <p:cNvSpPr>
            <a:spLocks/>
          </p:cNvSpPr>
          <p:nvPr/>
        </p:nvSpPr>
        <p:spPr bwMode="auto">
          <a:xfrm>
            <a:off x="1300480" y="0"/>
            <a:ext cx="222250" cy="396875"/>
          </a:xfrm>
          <a:custGeom>
            <a:avLst/>
            <a:gdLst/>
            <a:ahLst/>
            <a:cxnLst>
              <a:cxn ang="0">
                <a:pos x="67" y="0"/>
              </a:cxn>
              <a:cxn ang="0">
                <a:pos x="0" y="0"/>
              </a:cxn>
              <a:cxn ang="0">
                <a:pos x="0" y="6"/>
              </a:cxn>
              <a:cxn ang="0">
                <a:pos x="105" y="250"/>
              </a:cxn>
              <a:cxn ang="0">
                <a:pos x="140" y="170"/>
              </a:cxn>
              <a:cxn ang="0">
                <a:pos x="67" y="0"/>
              </a:cxn>
            </a:cxnLst>
            <a:rect l="0" t="0" r="r" b="b"/>
            <a:pathLst>
              <a:path w="140" h="250">
                <a:moveTo>
                  <a:pt x="67" y="0"/>
                </a:moveTo>
                <a:lnTo>
                  <a:pt x="0" y="0"/>
                </a:lnTo>
                <a:lnTo>
                  <a:pt x="0" y="6"/>
                </a:lnTo>
                <a:lnTo>
                  <a:pt x="105" y="250"/>
                </a:lnTo>
                <a:lnTo>
                  <a:pt x="140" y="170"/>
                </a:lnTo>
                <a:lnTo>
                  <a:pt x="6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3" name="Freeform 11"/>
          <p:cNvSpPr>
            <a:spLocks/>
          </p:cNvSpPr>
          <p:nvPr/>
        </p:nvSpPr>
        <p:spPr bwMode="auto">
          <a:xfrm>
            <a:off x="943292" y="284163"/>
            <a:ext cx="411163" cy="558800"/>
          </a:xfrm>
          <a:custGeom>
            <a:avLst/>
            <a:gdLst/>
            <a:ahLst/>
            <a:cxnLst>
              <a:cxn ang="0">
                <a:pos x="154" y="0"/>
              </a:cxn>
              <a:cxn ang="0">
                <a:pos x="0" y="352"/>
              </a:cxn>
              <a:cxn ang="0">
                <a:pos x="215" y="352"/>
              </a:cxn>
              <a:cxn ang="0">
                <a:pos x="259" y="250"/>
              </a:cxn>
              <a:cxn ang="0">
                <a:pos x="154" y="0"/>
              </a:cxn>
            </a:cxnLst>
            <a:rect l="0" t="0" r="r" b="b"/>
            <a:pathLst>
              <a:path w="259" h="352">
                <a:moveTo>
                  <a:pt x="154" y="0"/>
                </a:moveTo>
                <a:lnTo>
                  <a:pt x="0" y="352"/>
                </a:lnTo>
                <a:lnTo>
                  <a:pt x="215" y="352"/>
                </a:lnTo>
                <a:lnTo>
                  <a:pt x="259" y="250"/>
                </a:lnTo>
                <a:lnTo>
                  <a:pt x="154"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4" name="Freeform 12"/>
          <p:cNvSpPr>
            <a:spLocks/>
          </p:cNvSpPr>
          <p:nvPr/>
        </p:nvSpPr>
        <p:spPr bwMode="auto">
          <a:xfrm>
            <a:off x="933768" y="284163"/>
            <a:ext cx="411163" cy="558800"/>
          </a:xfrm>
          <a:custGeom>
            <a:avLst/>
            <a:gdLst/>
            <a:ahLst/>
            <a:cxnLst>
              <a:cxn ang="0">
                <a:pos x="154" y="0"/>
              </a:cxn>
              <a:cxn ang="0">
                <a:pos x="0" y="352"/>
              </a:cxn>
              <a:cxn ang="0">
                <a:pos x="215" y="352"/>
              </a:cxn>
              <a:cxn ang="0">
                <a:pos x="259" y="250"/>
              </a:cxn>
              <a:cxn ang="0">
                <a:pos x="154" y="0"/>
              </a:cxn>
            </a:cxnLst>
            <a:rect l="0" t="0" r="r" b="b"/>
            <a:pathLst>
              <a:path w="259" h="352">
                <a:moveTo>
                  <a:pt x="154" y="0"/>
                </a:moveTo>
                <a:lnTo>
                  <a:pt x="0" y="352"/>
                </a:lnTo>
                <a:lnTo>
                  <a:pt x="215" y="352"/>
                </a:lnTo>
                <a:lnTo>
                  <a:pt x="259" y="250"/>
                </a:lnTo>
                <a:lnTo>
                  <a:pt x="15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5" name="Freeform 13"/>
          <p:cNvSpPr>
            <a:spLocks/>
          </p:cNvSpPr>
          <p:nvPr/>
        </p:nvSpPr>
        <p:spPr bwMode="auto">
          <a:xfrm>
            <a:off x="273366" y="0"/>
            <a:ext cx="796925" cy="842963"/>
          </a:xfrm>
          <a:custGeom>
            <a:avLst/>
            <a:gdLst/>
            <a:ahLst/>
            <a:cxnLst>
              <a:cxn ang="0">
                <a:pos x="502" y="0"/>
              </a:cxn>
              <a:cxn ang="0">
                <a:pos x="224" y="0"/>
              </a:cxn>
              <a:cxn ang="0">
                <a:pos x="0" y="531"/>
              </a:cxn>
              <a:cxn ang="0">
                <a:pos x="275" y="531"/>
              </a:cxn>
              <a:cxn ang="0">
                <a:pos x="502" y="0"/>
              </a:cxn>
            </a:cxnLst>
            <a:rect l="0" t="0" r="r" b="b"/>
            <a:pathLst>
              <a:path w="502" h="531">
                <a:moveTo>
                  <a:pt x="502" y="0"/>
                </a:moveTo>
                <a:lnTo>
                  <a:pt x="224" y="0"/>
                </a:lnTo>
                <a:lnTo>
                  <a:pt x="0" y="531"/>
                </a:lnTo>
                <a:lnTo>
                  <a:pt x="275" y="531"/>
                </a:lnTo>
                <a:lnTo>
                  <a:pt x="502"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6" name="Freeform 14"/>
          <p:cNvSpPr>
            <a:spLocks/>
          </p:cNvSpPr>
          <p:nvPr/>
        </p:nvSpPr>
        <p:spPr bwMode="auto">
          <a:xfrm>
            <a:off x="259080" y="0"/>
            <a:ext cx="796925" cy="842963"/>
          </a:xfrm>
          <a:custGeom>
            <a:avLst/>
            <a:gdLst/>
            <a:ahLst/>
            <a:cxnLst>
              <a:cxn ang="0">
                <a:pos x="502" y="0"/>
              </a:cxn>
              <a:cxn ang="0">
                <a:pos x="224" y="0"/>
              </a:cxn>
              <a:cxn ang="0">
                <a:pos x="0" y="531"/>
              </a:cxn>
              <a:cxn ang="0">
                <a:pos x="275" y="531"/>
              </a:cxn>
              <a:cxn ang="0">
                <a:pos x="502" y="0"/>
              </a:cxn>
            </a:cxnLst>
            <a:rect l="0" t="0" r="r" b="b"/>
            <a:pathLst>
              <a:path w="502" h="531">
                <a:moveTo>
                  <a:pt x="502" y="0"/>
                </a:moveTo>
                <a:lnTo>
                  <a:pt x="224" y="0"/>
                </a:lnTo>
                <a:lnTo>
                  <a:pt x="0" y="531"/>
                </a:lnTo>
                <a:lnTo>
                  <a:pt x="275" y="531"/>
                </a:lnTo>
                <a:lnTo>
                  <a:pt x="502"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7" name="Freeform 15"/>
          <p:cNvSpPr>
            <a:spLocks/>
          </p:cNvSpPr>
          <p:nvPr/>
        </p:nvSpPr>
        <p:spPr bwMode="auto">
          <a:xfrm>
            <a:off x="1406843" y="0"/>
            <a:ext cx="233363" cy="269875"/>
          </a:xfrm>
          <a:custGeom>
            <a:avLst/>
            <a:gdLst/>
            <a:ahLst/>
            <a:cxnLst>
              <a:cxn ang="0">
                <a:pos x="0" y="0"/>
              </a:cxn>
              <a:cxn ang="0">
                <a:pos x="73" y="170"/>
              </a:cxn>
              <a:cxn ang="0">
                <a:pos x="147" y="0"/>
              </a:cxn>
              <a:cxn ang="0">
                <a:pos x="0" y="0"/>
              </a:cxn>
            </a:cxnLst>
            <a:rect l="0" t="0" r="r" b="b"/>
            <a:pathLst>
              <a:path w="147" h="170">
                <a:moveTo>
                  <a:pt x="0" y="0"/>
                </a:moveTo>
                <a:lnTo>
                  <a:pt x="73" y="170"/>
                </a:lnTo>
                <a:lnTo>
                  <a:pt x="147" y="0"/>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8" name="Freeform 16"/>
          <p:cNvSpPr>
            <a:spLocks/>
          </p:cNvSpPr>
          <p:nvPr/>
        </p:nvSpPr>
        <p:spPr bwMode="auto">
          <a:xfrm>
            <a:off x="1406843" y="0"/>
            <a:ext cx="233363" cy="269875"/>
          </a:xfrm>
          <a:custGeom>
            <a:avLst/>
            <a:gdLst/>
            <a:ahLst/>
            <a:cxnLst>
              <a:cxn ang="0">
                <a:pos x="0" y="0"/>
              </a:cxn>
              <a:cxn ang="0">
                <a:pos x="73" y="170"/>
              </a:cxn>
              <a:cxn ang="0">
                <a:pos x="147" y="0"/>
              </a:cxn>
              <a:cxn ang="0">
                <a:pos x="0" y="0"/>
              </a:cxn>
            </a:cxnLst>
            <a:rect l="0" t="0" r="r" b="b"/>
            <a:pathLst>
              <a:path w="147" h="170">
                <a:moveTo>
                  <a:pt x="0" y="0"/>
                </a:moveTo>
                <a:lnTo>
                  <a:pt x="73" y="170"/>
                </a:lnTo>
                <a:lnTo>
                  <a:pt x="147"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9" name="Freeform 17"/>
          <p:cNvSpPr>
            <a:spLocks/>
          </p:cNvSpPr>
          <p:nvPr/>
        </p:nvSpPr>
        <p:spPr bwMode="auto">
          <a:xfrm>
            <a:off x="1409224" y="0"/>
            <a:ext cx="233363" cy="269875"/>
          </a:xfrm>
          <a:custGeom>
            <a:avLst/>
            <a:gdLst/>
            <a:ahLst/>
            <a:cxnLst>
              <a:cxn ang="0">
                <a:pos x="147" y="0"/>
              </a:cxn>
              <a:cxn ang="0">
                <a:pos x="0" y="0"/>
              </a:cxn>
              <a:cxn ang="0">
                <a:pos x="73" y="170"/>
              </a:cxn>
              <a:cxn ang="0">
                <a:pos x="147" y="0"/>
              </a:cxn>
            </a:cxnLst>
            <a:rect l="0" t="0" r="r" b="b"/>
            <a:pathLst>
              <a:path w="147" h="170">
                <a:moveTo>
                  <a:pt x="147" y="0"/>
                </a:moveTo>
                <a:lnTo>
                  <a:pt x="0" y="0"/>
                </a:lnTo>
                <a:lnTo>
                  <a:pt x="73" y="170"/>
                </a:lnTo>
                <a:lnTo>
                  <a:pt x="147" y="0"/>
                </a:lnTo>
                <a:close/>
              </a:path>
            </a:pathLst>
          </a:custGeom>
          <a:solidFill>
            <a:srgbClr val="9B9B9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0" name="Freeform 18"/>
          <p:cNvSpPr>
            <a:spLocks/>
          </p:cNvSpPr>
          <p:nvPr/>
        </p:nvSpPr>
        <p:spPr bwMode="auto">
          <a:xfrm>
            <a:off x="1406843" y="0"/>
            <a:ext cx="233363" cy="269875"/>
          </a:xfrm>
          <a:custGeom>
            <a:avLst/>
            <a:gdLst/>
            <a:ahLst/>
            <a:cxnLst>
              <a:cxn ang="0">
                <a:pos x="147" y="0"/>
              </a:cxn>
              <a:cxn ang="0">
                <a:pos x="0" y="0"/>
              </a:cxn>
              <a:cxn ang="0">
                <a:pos x="73" y="170"/>
              </a:cxn>
              <a:cxn ang="0">
                <a:pos x="147" y="0"/>
              </a:cxn>
            </a:cxnLst>
            <a:rect l="0" t="0" r="r" b="b"/>
            <a:pathLst>
              <a:path w="147" h="170">
                <a:moveTo>
                  <a:pt x="147" y="0"/>
                </a:moveTo>
                <a:lnTo>
                  <a:pt x="0" y="0"/>
                </a:lnTo>
                <a:lnTo>
                  <a:pt x="73" y="170"/>
                </a:lnTo>
                <a:lnTo>
                  <a:pt x="14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1" name="Freeform 19"/>
          <p:cNvSpPr>
            <a:spLocks/>
          </p:cNvSpPr>
          <p:nvPr/>
        </p:nvSpPr>
        <p:spPr bwMode="auto">
          <a:xfrm>
            <a:off x="1185386" y="9525"/>
            <a:ext cx="288925" cy="671513"/>
          </a:xfrm>
          <a:custGeom>
            <a:avLst/>
            <a:gdLst/>
            <a:ahLst/>
            <a:cxnLst>
              <a:cxn ang="0">
                <a:pos x="77" y="0"/>
              </a:cxn>
              <a:cxn ang="0">
                <a:pos x="0" y="173"/>
              </a:cxn>
              <a:cxn ang="0">
                <a:pos x="105" y="423"/>
              </a:cxn>
              <a:cxn ang="0">
                <a:pos x="182" y="244"/>
              </a:cxn>
              <a:cxn ang="0">
                <a:pos x="77" y="0"/>
              </a:cxn>
            </a:cxnLst>
            <a:rect l="0" t="0" r="r" b="b"/>
            <a:pathLst>
              <a:path w="182" h="423">
                <a:moveTo>
                  <a:pt x="77" y="0"/>
                </a:moveTo>
                <a:lnTo>
                  <a:pt x="0" y="173"/>
                </a:lnTo>
                <a:lnTo>
                  <a:pt x="105" y="423"/>
                </a:lnTo>
                <a:lnTo>
                  <a:pt x="182" y="244"/>
                </a:lnTo>
                <a:lnTo>
                  <a:pt x="77"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2" name="Freeform 20"/>
          <p:cNvSpPr>
            <a:spLocks/>
          </p:cNvSpPr>
          <p:nvPr/>
        </p:nvSpPr>
        <p:spPr bwMode="auto">
          <a:xfrm>
            <a:off x="1178243" y="9525"/>
            <a:ext cx="288925" cy="671513"/>
          </a:xfrm>
          <a:custGeom>
            <a:avLst/>
            <a:gdLst/>
            <a:ahLst/>
            <a:cxnLst>
              <a:cxn ang="0">
                <a:pos x="77" y="0"/>
              </a:cxn>
              <a:cxn ang="0">
                <a:pos x="0" y="173"/>
              </a:cxn>
              <a:cxn ang="0">
                <a:pos x="105" y="423"/>
              </a:cxn>
              <a:cxn ang="0">
                <a:pos x="182" y="244"/>
              </a:cxn>
              <a:cxn ang="0">
                <a:pos x="77" y="0"/>
              </a:cxn>
            </a:cxnLst>
            <a:rect l="0" t="0" r="r" b="b"/>
            <a:pathLst>
              <a:path w="182" h="423">
                <a:moveTo>
                  <a:pt x="77" y="0"/>
                </a:moveTo>
                <a:lnTo>
                  <a:pt x="0" y="173"/>
                </a:lnTo>
                <a:lnTo>
                  <a:pt x="105" y="423"/>
                </a:lnTo>
                <a:lnTo>
                  <a:pt x="182" y="244"/>
                </a:lnTo>
                <a:lnTo>
                  <a:pt x="7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3" name="Freeform 21"/>
          <p:cNvSpPr>
            <a:spLocks/>
          </p:cNvSpPr>
          <p:nvPr/>
        </p:nvSpPr>
        <p:spPr bwMode="auto">
          <a:xfrm>
            <a:off x="1294130" y="0"/>
            <a:ext cx="6350" cy="9525"/>
          </a:xfrm>
          <a:custGeom>
            <a:avLst/>
            <a:gdLst/>
            <a:ahLst/>
            <a:cxnLst>
              <a:cxn ang="0">
                <a:pos x="4" y="0"/>
              </a:cxn>
              <a:cxn ang="0">
                <a:pos x="0" y="0"/>
              </a:cxn>
              <a:cxn ang="0">
                <a:pos x="4" y="6"/>
              </a:cxn>
              <a:cxn ang="0">
                <a:pos x="4" y="0"/>
              </a:cxn>
            </a:cxnLst>
            <a:rect l="0" t="0" r="r" b="b"/>
            <a:pathLst>
              <a:path w="4" h="6">
                <a:moveTo>
                  <a:pt x="4" y="0"/>
                </a:moveTo>
                <a:lnTo>
                  <a:pt x="0" y="0"/>
                </a:lnTo>
                <a:lnTo>
                  <a:pt x="4" y="6"/>
                </a:lnTo>
                <a:lnTo>
                  <a:pt x="4"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4" name="Freeform 22"/>
          <p:cNvSpPr>
            <a:spLocks/>
          </p:cNvSpPr>
          <p:nvPr/>
        </p:nvSpPr>
        <p:spPr bwMode="auto">
          <a:xfrm>
            <a:off x="1294130" y="0"/>
            <a:ext cx="6350" cy="9525"/>
          </a:xfrm>
          <a:custGeom>
            <a:avLst/>
            <a:gdLst/>
            <a:ahLst/>
            <a:cxnLst>
              <a:cxn ang="0">
                <a:pos x="4" y="0"/>
              </a:cxn>
              <a:cxn ang="0">
                <a:pos x="0" y="0"/>
              </a:cxn>
              <a:cxn ang="0">
                <a:pos x="4" y="6"/>
              </a:cxn>
              <a:cxn ang="0">
                <a:pos x="4" y="0"/>
              </a:cxn>
            </a:cxnLst>
            <a:rect l="0" t="0" r="r" b="b"/>
            <a:pathLst>
              <a:path w="4" h="6">
                <a:moveTo>
                  <a:pt x="4" y="0"/>
                </a:moveTo>
                <a:lnTo>
                  <a:pt x="0" y="0"/>
                </a:lnTo>
                <a:lnTo>
                  <a:pt x="4" y="6"/>
                </a:lnTo>
                <a:lnTo>
                  <a:pt x="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5" name="Freeform 23"/>
          <p:cNvSpPr>
            <a:spLocks/>
          </p:cNvSpPr>
          <p:nvPr/>
        </p:nvSpPr>
        <p:spPr bwMode="auto">
          <a:xfrm>
            <a:off x="707548" y="0"/>
            <a:ext cx="482600" cy="842963"/>
          </a:xfrm>
          <a:custGeom>
            <a:avLst/>
            <a:gdLst/>
            <a:ahLst/>
            <a:cxnLst>
              <a:cxn ang="0">
                <a:pos x="227" y="0"/>
              </a:cxn>
              <a:cxn ang="0">
                <a:pos x="227" y="0"/>
              </a:cxn>
              <a:cxn ang="0">
                <a:pos x="0" y="531"/>
              </a:cxn>
              <a:cxn ang="0">
                <a:pos x="150" y="531"/>
              </a:cxn>
              <a:cxn ang="0">
                <a:pos x="304" y="179"/>
              </a:cxn>
              <a:cxn ang="0">
                <a:pos x="227" y="0"/>
              </a:cxn>
            </a:cxnLst>
            <a:rect l="0" t="0" r="r" b="b"/>
            <a:pathLst>
              <a:path w="304" h="531">
                <a:moveTo>
                  <a:pt x="227" y="0"/>
                </a:moveTo>
                <a:lnTo>
                  <a:pt x="227" y="0"/>
                </a:lnTo>
                <a:lnTo>
                  <a:pt x="0" y="531"/>
                </a:lnTo>
                <a:lnTo>
                  <a:pt x="150" y="531"/>
                </a:lnTo>
                <a:lnTo>
                  <a:pt x="304" y="179"/>
                </a:lnTo>
                <a:lnTo>
                  <a:pt x="227"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6" name="Freeform 24"/>
          <p:cNvSpPr>
            <a:spLocks/>
          </p:cNvSpPr>
          <p:nvPr/>
        </p:nvSpPr>
        <p:spPr bwMode="auto">
          <a:xfrm>
            <a:off x="695643" y="0"/>
            <a:ext cx="482600" cy="842963"/>
          </a:xfrm>
          <a:custGeom>
            <a:avLst/>
            <a:gdLst/>
            <a:ahLst/>
            <a:cxnLst>
              <a:cxn ang="0">
                <a:pos x="227" y="0"/>
              </a:cxn>
              <a:cxn ang="0">
                <a:pos x="227" y="0"/>
              </a:cxn>
              <a:cxn ang="0">
                <a:pos x="0" y="531"/>
              </a:cxn>
              <a:cxn ang="0">
                <a:pos x="150" y="531"/>
              </a:cxn>
              <a:cxn ang="0">
                <a:pos x="304" y="179"/>
              </a:cxn>
              <a:cxn ang="0">
                <a:pos x="227" y="0"/>
              </a:cxn>
            </a:cxnLst>
            <a:rect l="0" t="0" r="r" b="b"/>
            <a:pathLst>
              <a:path w="304" h="531">
                <a:moveTo>
                  <a:pt x="227" y="0"/>
                </a:moveTo>
                <a:lnTo>
                  <a:pt x="227" y="0"/>
                </a:lnTo>
                <a:lnTo>
                  <a:pt x="0" y="531"/>
                </a:lnTo>
                <a:lnTo>
                  <a:pt x="150" y="531"/>
                </a:lnTo>
                <a:lnTo>
                  <a:pt x="304" y="179"/>
                </a:lnTo>
                <a:lnTo>
                  <a:pt x="22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7" name="Freeform 25"/>
          <p:cNvSpPr>
            <a:spLocks/>
          </p:cNvSpPr>
          <p:nvPr/>
        </p:nvSpPr>
        <p:spPr bwMode="auto">
          <a:xfrm>
            <a:off x="1065529" y="0"/>
            <a:ext cx="244475" cy="284163"/>
          </a:xfrm>
          <a:custGeom>
            <a:avLst/>
            <a:gdLst/>
            <a:ahLst/>
            <a:cxnLst>
              <a:cxn ang="0">
                <a:pos x="150" y="0"/>
              </a:cxn>
              <a:cxn ang="0">
                <a:pos x="0" y="0"/>
              </a:cxn>
              <a:cxn ang="0">
                <a:pos x="77" y="179"/>
              </a:cxn>
              <a:cxn ang="0">
                <a:pos x="154" y="6"/>
              </a:cxn>
              <a:cxn ang="0">
                <a:pos x="150" y="0"/>
              </a:cxn>
            </a:cxnLst>
            <a:rect l="0" t="0" r="r" b="b"/>
            <a:pathLst>
              <a:path w="154" h="179">
                <a:moveTo>
                  <a:pt x="150" y="0"/>
                </a:moveTo>
                <a:lnTo>
                  <a:pt x="0" y="0"/>
                </a:lnTo>
                <a:lnTo>
                  <a:pt x="77" y="179"/>
                </a:lnTo>
                <a:lnTo>
                  <a:pt x="154" y="6"/>
                </a:lnTo>
                <a:lnTo>
                  <a:pt x="150" y="0"/>
                </a:lnTo>
                <a:close/>
              </a:path>
            </a:pathLst>
          </a:custGeom>
          <a:solidFill>
            <a:srgbClr val="90909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8" name="Freeform 26"/>
          <p:cNvSpPr>
            <a:spLocks/>
          </p:cNvSpPr>
          <p:nvPr/>
        </p:nvSpPr>
        <p:spPr bwMode="auto">
          <a:xfrm>
            <a:off x="1056005" y="0"/>
            <a:ext cx="244475" cy="284163"/>
          </a:xfrm>
          <a:custGeom>
            <a:avLst/>
            <a:gdLst/>
            <a:ahLst/>
            <a:cxnLst>
              <a:cxn ang="0">
                <a:pos x="150" y="0"/>
              </a:cxn>
              <a:cxn ang="0">
                <a:pos x="0" y="0"/>
              </a:cxn>
              <a:cxn ang="0">
                <a:pos x="77" y="179"/>
              </a:cxn>
              <a:cxn ang="0">
                <a:pos x="154" y="6"/>
              </a:cxn>
              <a:cxn ang="0">
                <a:pos x="150" y="0"/>
              </a:cxn>
            </a:cxnLst>
            <a:rect l="0" t="0" r="r" b="b"/>
            <a:pathLst>
              <a:path w="154" h="179">
                <a:moveTo>
                  <a:pt x="150" y="0"/>
                </a:moveTo>
                <a:lnTo>
                  <a:pt x="0" y="0"/>
                </a:lnTo>
                <a:lnTo>
                  <a:pt x="77" y="179"/>
                </a:lnTo>
                <a:lnTo>
                  <a:pt x="154" y="6"/>
                </a:lnTo>
                <a:lnTo>
                  <a:pt x="15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9" name="Rectangle 27"/>
          <p:cNvSpPr>
            <a:spLocks noChangeArrowheads="1"/>
          </p:cNvSpPr>
          <p:nvPr/>
        </p:nvSpPr>
        <p:spPr bwMode="auto">
          <a:xfrm>
            <a:off x="1056005" y="0"/>
            <a:ext cx="1588" cy="1588"/>
          </a:xfrm>
          <a:prstGeom prst="rect">
            <a:avLst/>
          </a:prstGeom>
          <a:solidFill>
            <a:srgbClr val="ACACAC"/>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00" name="Freeform 28"/>
          <p:cNvSpPr>
            <a:spLocks/>
          </p:cNvSpPr>
          <p:nvPr/>
        </p:nvSpPr>
        <p:spPr bwMode="auto">
          <a:xfrm>
            <a:off x="1056005" y="0"/>
            <a:ext cx="1588" cy="1588"/>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45"/>
          <p:cNvSpPr>
            <a:spLocks noChangeAspect="1"/>
          </p:cNvSpPr>
          <p:nvPr/>
        </p:nvSpPr>
        <p:spPr bwMode="auto">
          <a:xfrm>
            <a:off x="1522729" y="0"/>
            <a:ext cx="7626008" cy="842400"/>
          </a:xfrm>
          <a:custGeom>
            <a:avLst/>
            <a:gdLst/>
            <a:ahLst/>
            <a:cxnLst>
              <a:cxn ang="0">
                <a:pos x="0" y="85"/>
              </a:cxn>
              <a:cxn ang="0">
                <a:pos x="81" y="265"/>
              </a:cxn>
              <a:cxn ang="0">
                <a:pos x="2399" y="265"/>
              </a:cxn>
              <a:cxn ang="0">
                <a:pos x="2399" y="0"/>
              </a:cxn>
              <a:cxn ang="0">
                <a:pos x="37" y="0"/>
              </a:cxn>
              <a:cxn ang="0">
                <a:pos x="0" y="85"/>
              </a:cxn>
            </a:cxnLst>
            <a:rect l="0" t="0" r="r" b="b"/>
            <a:pathLst>
              <a:path w="2399" h="265">
                <a:moveTo>
                  <a:pt x="0" y="85"/>
                </a:moveTo>
                <a:cubicBezTo>
                  <a:pt x="27" y="145"/>
                  <a:pt x="54" y="205"/>
                  <a:pt x="81" y="265"/>
                </a:cubicBezTo>
                <a:cubicBezTo>
                  <a:pt x="2399" y="265"/>
                  <a:pt x="2399" y="265"/>
                  <a:pt x="2399" y="265"/>
                </a:cubicBezTo>
                <a:cubicBezTo>
                  <a:pt x="2399" y="0"/>
                  <a:pt x="2399" y="0"/>
                  <a:pt x="2399" y="0"/>
                </a:cubicBezTo>
                <a:cubicBezTo>
                  <a:pt x="37" y="0"/>
                  <a:pt x="37" y="0"/>
                  <a:pt x="37" y="0"/>
                </a:cubicBezTo>
                <a:cubicBezTo>
                  <a:pt x="25" y="28"/>
                  <a:pt x="12" y="57"/>
                  <a:pt x="0" y="85"/>
                </a:cubicBezTo>
                <a:close/>
              </a:path>
            </a:pathLst>
          </a:custGeom>
          <a:solidFill>
            <a:srgbClr val="C1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28" name="Picture 27" descr="NOMURA_A4_PMS_1797.emf"/>
          <p:cNvPicPr>
            <a:picLocks noChangeAspect="1"/>
          </p:cNvPicPr>
          <p:nvPr/>
        </p:nvPicPr>
        <p:blipFill>
          <a:blip r:embed="rId39" cstate="print"/>
          <a:stretch>
            <a:fillRect/>
          </a:stretch>
        </p:blipFill>
        <p:spPr bwMode="white">
          <a:xfrm>
            <a:off x="7599212" y="306904"/>
            <a:ext cx="1260000" cy="222805"/>
          </a:xfrm>
          <a:prstGeom prst="rect">
            <a:avLst/>
          </a:prstGeom>
        </p:spPr>
      </p:pic>
      <p:sp>
        <p:nvSpPr>
          <p:cNvPr id="29" name="Freeform 7"/>
          <p:cNvSpPr>
            <a:spLocks/>
          </p:cNvSpPr>
          <p:nvPr/>
        </p:nvSpPr>
        <p:spPr bwMode="auto">
          <a:xfrm>
            <a:off x="1349692" y="396875"/>
            <a:ext cx="325438" cy="446088"/>
          </a:xfrm>
          <a:custGeom>
            <a:avLst/>
            <a:gdLst/>
            <a:ahLst/>
            <a:cxnLst>
              <a:cxn ang="0">
                <a:pos x="77" y="0"/>
              </a:cxn>
              <a:cxn ang="0">
                <a:pos x="0" y="179"/>
              </a:cxn>
              <a:cxn ang="0">
                <a:pos x="48" y="281"/>
              </a:cxn>
              <a:cxn ang="0">
                <a:pos x="205" y="281"/>
              </a:cxn>
              <a:cxn ang="0">
                <a:pos x="77" y="0"/>
              </a:cxn>
            </a:cxnLst>
            <a:rect l="0" t="0" r="r" b="b"/>
            <a:pathLst>
              <a:path w="205" h="281">
                <a:moveTo>
                  <a:pt x="77" y="0"/>
                </a:moveTo>
                <a:lnTo>
                  <a:pt x="0" y="179"/>
                </a:lnTo>
                <a:lnTo>
                  <a:pt x="48" y="281"/>
                </a:lnTo>
                <a:lnTo>
                  <a:pt x="205" y="281"/>
                </a:lnTo>
                <a:lnTo>
                  <a:pt x="77" y="0"/>
                </a:lnTo>
                <a:close/>
              </a:path>
            </a:pathLst>
          </a:custGeom>
          <a:solidFill>
            <a:srgbClr val="D5D5D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8"/>
          <p:cNvSpPr>
            <a:spLocks/>
          </p:cNvSpPr>
          <p:nvPr/>
        </p:nvSpPr>
        <p:spPr bwMode="auto">
          <a:xfrm>
            <a:off x="1344930" y="396875"/>
            <a:ext cx="325438" cy="446088"/>
          </a:xfrm>
          <a:custGeom>
            <a:avLst/>
            <a:gdLst/>
            <a:ahLst/>
            <a:cxnLst>
              <a:cxn ang="0">
                <a:pos x="77" y="0"/>
              </a:cxn>
              <a:cxn ang="0">
                <a:pos x="0" y="179"/>
              </a:cxn>
              <a:cxn ang="0">
                <a:pos x="48" y="281"/>
              </a:cxn>
              <a:cxn ang="0">
                <a:pos x="205" y="281"/>
              </a:cxn>
              <a:cxn ang="0">
                <a:pos x="77" y="0"/>
              </a:cxn>
            </a:cxnLst>
            <a:rect l="0" t="0" r="r" b="b"/>
            <a:pathLst>
              <a:path w="205" h="281">
                <a:moveTo>
                  <a:pt x="77" y="0"/>
                </a:moveTo>
                <a:lnTo>
                  <a:pt x="0" y="179"/>
                </a:lnTo>
                <a:lnTo>
                  <a:pt x="48" y="281"/>
                </a:lnTo>
                <a:lnTo>
                  <a:pt x="205" y="281"/>
                </a:lnTo>
                <a:lnTo>
                  <a:pt x="7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9"/>
          <p:cNvSpPr>
            <a:spLocks/>
          </p:cNvSpPr>
          <p:nvPr/>
        </p:nvSpPr>
        <p:spPr bwMode="auto">
          <a:xfrm>
            <a:off x="1305242" y="0"/>
            <a:ext cx="222250" cy="396875"/>
          </a:xfrm>
          <a:custGeom>
            <a:avLst/>
            <a:gdLst/>
            <a:ahLst/>
            <a:cxnLst>
              <a:cxn ang="0">
                <a:pos x="67" y="0"/>
              </a:cxn>
              <a:cxn ang="0">
                <a:pos x="0" y="0"/>
              </a:cxn>
              <a:cxn ang="0">
                <a:pos x="0" y="6"/>
              </a:cxn>
              <a:cxn ang="0">
                <a:pos x="105" y="250"/>
              </a:cxn>
              <a:cxn ang="0">
                <a:pos x="140" y="170"/>
              </a:cxn>
              <a:cxn ang="0">
                <a:pos x="67" y="0"/>
              </a:cxn>
            </a:cxnLst>
            <a:rect l="0" t="0" r="r" b="b"/>
            <a:pathLst>
              <a:path w="140" h="250">
                <a:moveTo>
                  <a:pt x="67" y="0"/>
                </a:moveTo>
                <a:lnTo>
                  <a:pt x="0" y="0"/>
                </a:lnTo>
                <a:lnTo>
                  <a:pt x="0" y="6"/>
                </a:lnTo>
                <a:lnTo>
                  <a:pt x="105" y="250"/>
                </a:lnTo>
                <a:lnTo>
                  <a:pt x="140" y="170"/>
                </a:lnTo>
                <a:lnTo>
                  <a:pt x="67"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10"/>
          <p:cNvSpPr>
            <a:spLocks/>
          </p:cNvSpPr>
          <p:nvPr/>
        </p:nvSpPr>
        <p:spPr bwMode="auto">
          <a:xfrm>
            <a:off x="1300480" y="0"/>
            <a:ext cx="222250" cy="396875"/>
          </a:xfrm>
          <a:custGeom>
            <a:avLst/>
            <a:gdLst/>
            <a:ahLst/>
            <a:cxnLst>
              <a:cxn ang="0">
                <a:pos x="67" y="0"/>
              </a:cxn>
              <a:cxn ang="0">
                <a:pos x="0" y="0"/>
              </a:cxn>
              <a:cxn ang="0">
                <a:pos x="0" y="6"/>
              </a:cxn>
              <a:cxn ang="0">
                <a:pos x="105" y="250"/>
              </a:cxn>
              <a:cxn ang="0">
                <a:pos x="140" y="170"/>
              </a:cxn>
              <a:cxn ang="0">
                <a:pos x="67" y="0"/>
              </a:cxn>
            </a:cxnLst>
            <a:rect l="0" t="0" r="r" b="b"/>
            <a:pathLst>
              <a:path w="140" h="250">
                <a:moveTo>
                  <a:pt x="67" y="0"/>
                </a:moveTo>
                <a:lnTo>
                  <a:pt x="0" y="0"/>
                </a:lnTo>
                <a:lnTo>
                  <a:pt x="0" y="6"/>
                </a:lnTo>
                <a:lnTo>
                  <a:pt x="105" y="250"/>
                </a:lnTo>
                <a:lnTo>
                  <a:pt x="140" y="170"/>
                </a:lnTo>
                <a:lnTo>
                  <a:pt x="6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11"/>
          <p:cNvSpPr>
            <a:spLocks/>
          </p:cNvSpPr>
          <p:nvPr/>
        </p:nvSpPr>
        <p:spPr bwMode="auto">
          <a:xfrm>
            <a:off x="943292" y="284163"/>
            <a:ext cx="411163" cy="558800"/>
          </a:xfrm>
          <a:custGeom>
            <a:avLst/>
            <a:gdLst/>
            <a:ahLst/>
            <a:cxnLst>
              <a:cxn ang="0">
                <a:pos x="154" y="0"/>
              </a:cxn>
              <a:cxn ang="0">
                <a:pos x="0" y="352"/>
              </a:cxn>
              <a:cxn ang="0">
                <a:pos x="215" y="352"/>
              </a:cxn>
              <a:cxn ang="0">
                <a:pos x="259" y="250"/>
              </a:cxn>
              <a:cxn ang="0">
                <a:pos x="154" y="0"/>
              </a:cxn>
            </a:cxnLst>
            <a:rect l="0" t="0" r="r" b="b"/>
            <a:pathLst>
              <a:path w="259" h="352">
                <a:moveTo>
                  <a:pt x="154" y="0"/>
                </a:moveTo>
                <a:lnTo>
                  <a:pt x="0" y="352"/>
                </a:lnTo>
                <a:lnTo>
                  <a:pt x="215" y="352"/>
                </a:lnTo>
                <a:lnTo>
                  <a:pt x="259" y="250"/>
                </a:lnTo>
                <a:lnTo>
                  <a:pt x="154"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12"/>
          <p:cNvSpPr>
            <a:spLocks/>
          </p:cNvSpPr>
          <p:nvPr/>
        </p:nvSpPr>
        <p:spPr bwMode="auto">
          <a:xfrm>
            <a:off x="933768" y="284163"/>
            <a:ext cx="411163" cy="558800"/>
          </a:xfrm>
          <a:custGeom>
            <a:avLst/>
            <a:gdLst/>
            <a:ahLst/>
            <a:cxnLst>
              <a:cxn ang="0">
                <a:pos x="154" y="0"/>
              </a:cxn>
              <a:cxn ang="0">
                <a:pos x="0" y="352"/>
              </a:cxn>
              <a:cxn ang="0">
                <a:pos x="215" y="352"/>
              </a:cxn>
              <a:cxn ang="0">
                <a:pos x="259" y="250"/>
              </a:cxn>
              <a:cxn ang="0">
                <a:pos x="154" y="0"/>
              </a:cxn>
            </a:cxnLst>
            <a:rect l="0" t="0" r="r" b="b"/>
            <a:pathLst>
              <a:path w="259" h="352">
                <a:moveTo>
                  <a:pt x="154" y="0"/>
                </a:moveTo>
                <a:lnTo>
                  <a:pt x="0" y="352"/>
                </a:lnTo>
                <a:lnTo>
                  <a:pt x="215" y="352"/>
                </a:lnTo>
                <a:lnTo>
                  <a:pt x="259" y="250"/>
                </a:lnTo>
                <a:lnTo>
                  <a:pt x="15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13"/>
          <p:cNvSpPr>
            <a:spLocks/>
          </p:cNvSpPr>
          <p:nvPr/>
        </p:nvSpPr>
        <p:spPr bwMode="auto">
          <a:xfrm>
            <a:off x="273366" y="0"/>
            <a:ext cx="796925" cy="842963"/>
          </a:xfrm>
          <a:custGeom>
            <a:avLst/>
            <a:gdLst/>
            <a:ahLst/>
            <a:cxnLst>
              <a:cxn ang="0">
                <a:pos x="502" y="0"/>
              </a:cxn>
              <a:cxn ang="0">
                <a:pos x="224" y="0"/>
              </a:cxn>
              <a:cxn ang="0">
                <a:pos x="0" y="531"/>
              </a:cxn>
              <a:cxn ang="0">
                <a:pos x="275" y="531"/>
              </a:cxn>
              <a:cxn ang="0">
                <a:pos x="502" y="0"/>
              </a:cxn>
            </a:cxnLst>
            <a:rect l="0" t="0" r="r" b="b"/>
            <a:pathLst>
              <a:path w="502" h="531">
                <a:moveTo>
                  <a:pt x="502" y="0"/>
                </a:moveTo>
                <a:lnTo>
                  <a:pt x="224" y="0"/>
                </a:lnTo>
                <a:lnTo>
                  <a:pt x="0" y="531"/>
                </a:lnTo>
                <a:lnTo>
                  <a:pt x="275" y="531"/>
                </a:lnTo>
                <a:lnTo>
                  <a:pt x="502"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14"/>
          <p:cNvSpPr>
            <a:spLocks/>
          </p:cNvSpPr>
          <p:nvPr/>
        </p:nvSpPr>
        <p:spPr bwMode="auto">
          <a:xfrm>
            <a:off x="259080" y="0"/>
            <a:ext cx="796925" cy="842963"/>
          </a:xfrm>
          <a:custGeom>
            <a:avLst/>
            <a:gdLst/>
            <a:ahLst/>
            <a:cxnLst>
              <a:cxn ang="0">
                <a:pos x="502" y="0"/>
              </a:cxn>
              <a:cxn ang="0">
                <a:pos x="224" y="0"/>
              </a:cxn>
              <a:cxn ang="0">
                <a:pos x="0" y="531"/>
              </a:cxn>
              <a:cxn ang="0">
                <a:pos x="275" y="531"/>
              </a:cxn>
              <a:cxn ang="0">
                <a:pos x="502" y="0"/>
              </a:cxn>
            </a:cxnLst>
            <a:rect l="0" t="0" r="r" b="b"/>
            <a:pathLst>
              <a:path w="502" h="531">
                <a:moveTo>
                  <a:pt x="502" y="0"/>
                </a:moveTo>
                <a:lnTo>
                  <a:pt x="224" y="0"/>
                </a:lnTo>
                <a:lnTo>
                  <a:pt x="0" y="531"/>
                </a:lnTo>
                <a:lnTo>
                  <a:pt x="275" y="531"/>
                </a:lnTo>
                <a:lnTo>
                  <a:pt x="502"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15"/>
          <p:cNvSpPr>
            <a:spLocks/>
          </p:cNvSpPr>
          <p:nvPr/>
        </p:nvSpPr>
        <p:spPr bwMode="auto">
          <a:xfrm>
            <a:off x="1406843" y="0"/>
            <a:ext cx="233363" cy="269875"/>
          </a:xfrm>
          <a:custGeom>
            <a:avLst/>
            <a:gdLst/>
            <a:ahLst/>
            <a:cxnLst>
              <a:cxn ang="0">
                <a:pos x="0" y="0"/>
              </a:cxn>
              <a:cxn ang="0">
                <a:pos x="73" y="170"/>
              </a:cxn>
              <a:cxn ang="0">
                <a:pos x="147" y="0"/>
              </a:cxn>
              <a:cxn ang="0">
                <a:pos x="0" y="0"/>
              </a:cxn>
            </a:cxnLst>
            <a:rect l="0" t="0" r="r" b="b"/>
            <a:pathLst>
              <a:path w="147" h="170">
                <a:moveTo>
                  <a:pt x="0" y="0"/>
                </a:moveTo>
                <a:lnTo>
                  <a:pt x="73" y="170"/>
                </a:lnTo>
                <a:lnTo>
                  <a:pt x="147" y="0"/>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16"/>
          <p:cNvSpPr>
            <a:spLocks/>
          </p:cNvSpPr>
          <p:nvPr/>
        </p:nvSpPr>
        <p:spPr bwMode="auto">
          <a:xfrm>
            <a:off x="1406843" y="0"/>
            <a:ext cx="233363" cy="269875"/>
          </a:xfrm>
          <a:custGeom>
            <a:avLst/>
            <a:gdLst/>
            <a:ahLst/>
            <a:cxnLst>
              <a:cxn ang="0">
                <a:pos x="0" y="0"/>
              </a:cxn>
              <a:cxn ang="0">
                <a:pos x="73" y="170"/>
              </a:cxn>
              <a:cxn ang="0">
                <a:pos x="147" y="0"/>
              </a:cxn>
              <a:cxn ang="0">
                <a:pos x="0" y="0"/>
              </a:cxn>
            </a:cxnLst>
            <a:rect l="0" t="0" r="r" b="b"/>
            <a:pathLst>
              <a:path w="147" h="170">
                <a:moveTo>
                  <a:pt x="0" y="0"/>
                </a:moveTo>
                <a:lnTo>
                  <a:pt x="73" y="170"/>
                </a:lnTo>
                <a:lnTo>
                  <a:pt x="147"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17"/>
          <p:cNvSpPr>
            <a:spLocks/>
          </p:cNvSpPr>
          <p:nvPr/>
        </p:nvSpPr>
        <p:spPr bwMode="auto">
          <a:xfrm>
            <a:off x="1409224" y="0"/>
            <a:ext cx="233363" cy="269875"/>
          </a:xfrm>
          <a:custGeom>
            <a:avLst/>
            <a:gdLst/>
            <a:ahLst/>
            <a:cxnLst>
              <a:cxn ang="0">
                <a:pos x="147" y="0"/>
              </a:cxn>
              <a:cxn ang="0">
                <a:pos x="0" y="0"/>
              </a:cxn>
              <a:cxn ang="0">
                <a:pos x="73" y="170"/>
              </a:cxn>
              <a:cxn ang="0">
                <a:pos x="147" y="0"/>
              </a:cxn>
            </a:cxnLst>
            <a:rect l="0" t="0" r="r" b="b"/>
            <a:pathLst>
              <a:path w="147" h="170">
                <a:moveTo>
                  <a:pt x="147" y="0"/>
                </a:moveTo>
                <a:lnTo>
                  <a:pt x="0" y="0"/>
                </a:lnTo>
                <a:lnTo>
                  <a:pt x="73" y="170"/>
                </a:lnTo>
                <a:lnTo>
                  <a:pt x="147" y="0"/>
                </a:lnTo>
                <a:close/>
              </a:path>
            </a:pathLst>
          </a:custGeom>
          <a:solidFill>
            <a:srgbClr val="9B9B9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18"/>
          <p:cNvSpPr>
            <a:spLocks/>
          </p:cNvSpPr>
          <p:nvPr/>
        </p:nvSpPr>
        <p:spPr bwMode="auto">
          <a:xfrm>
            <a:off x="1406843" y="0"/>
            <a:ext cx="233363" cy="269875"/>
          </a:xfrm>
          <a:custGeom>
            <a:avLst/>
            <a:gdLst/>
            <a:ahLst/>
            <a:cxnLst>
              <a:cxn ang="0">
                <a:pos x="147" y="0"/>
              </a:cxn>
              <a:cxn ang="0">
                <a:pos x="0" y="0"/>
              </a:cxn>
              <a:cxn ang="0">
                <a:pos x="73" y="170"/>
              </a:cxn>
              <a:cxn ang="0">
                <a:pos x="147" y="0"/>
              </a:cxn>
            </a:cxnLst>
            <a:rect l="0" t="0" r="r" b="b"/>
            <a:pathLst>
              <a:path w="147" h="170">
                <a:moveTo>
                  <a:pt x="147" y="0"/>
                </a:moveTo>
                <a:lnTo>
                  <a:pt x="0" y="0"/>
                </a:lnTo>
                <a:lnTo>
                  <a:pt x="73" y="170"/>
                </a:lnTo>
                <a:lnTo>
                  <a:pt x="14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19"/>
          <p:cNvSpPr>
            <a:spLocks/>
          </p:cNvSpPr>
          <p:nvPr/>
        </p:nvSpPr>
        <p:spPr bwMode="auto">
          <a:xfrm>
            <a:off x="1185386" y="9525"/>
            <a:ext cx="288925" cy="671513"/>
          </a:xfrm>
          <a:custGeom>
            <a:avLst/>
            <a:gdLst/>
            <a:ahLst/>
            <a:cxnLst>
              <a:cxn ang="0">
                <a:pos x="77" y="0"/>
              </a:cxn>
              <a:cxn ang="0">
                <a:pos x="0" y="173"/>
              </a:cxn>
              <a:cxn ang="0">
                <a:pos x="105" y="423"/>
              </a:cxn>
              <a:cxn ang="0">
                <a:pos x="182" y="244"/>
              </a:cxn>
              <a:cxn ang="0">
                <a:pos x="77" y="0"/>
              </a:cxn>
            </a:cxnLst>
            <a:rect l="0" t="0" r="r" b="b"/>
            <a:pathLst>
              <a:path w="182" h="423">
                <a:moveTo>
                  <a:pt x="77" y="0"/>
                </a:moveTo>
                <a:lnTo>
                  <a:pt x="0" y="173"/>
                </a:lnTo>
                <a:lnTo>
                  <a:pt x="105" y="423"/>
                </a:lnTo>
                <a:lnTo>
                  <a:pt x="182" y="244"/>
                </a:lnTo>
                <a:lnTo>
                  <a:pt x="77"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20"/>
          <p:cNvSpPr>
            <a:spLocks/>
          </p:cNvSpPr>
          <p:nvPr/>
        </p:nvSpPr>
        <p:spPr bwMode="auto">
          <a:xfrm>
            <a:off x="1178243" y="9525"/>
            <a:ext cx="288925" cy="671513"/>
          </a:xfrm>
          <a:custGeom>
            <a:avLst/>
            <a:gdLst/>
            <a:ahLst/>
            <a:cxnLst>
              <a:cxn ang="0">
                <a:pos x="77" y="0"/>
              </a:cxn>
              <a:cxn ang="0">
                <a:pos x="0" y="173"/>
              </a:cxn>
              <a:cxn ang="0">
                <a:pos x="105" y="423"/>
              </a:cxn>
              <a:cxn ang="0">
                <a:pos x="182" y="244"/>
              </a:cxn>
              <a:cxn ang="0">
                <a:pos x="77" y="0"/>
              </a:cxn>
            </a:cxnLst>
            <a:rect l="0" t="0" r="r" b="b"/>
            <a:pathLst>
              <a:path w="182" h="423">
                <a:moveTo>
                  <a:pt x="77" y="0"/>
                </a:moveTo>
                <a:lnTo>
                  <a:pt x="0" y="173"/>
                </a:lnTo>
                <a:lnTo>
                  <a:pt x="105" y="423"/>
                </a:lnTo>
                <a:lnTo>
                  <a:pt x="182" y="244"/>
                </a:lnTo>
                <a:lnTo>
                  <a:pt x="7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21"/>
          <p:cNvSpPr>
            <a:spLocks/>
          </p:cNvSpPr>
          <p:nvPr/>
        </p:nvSpPr>
        <p:spPr bwMode="auto">
          <a:xfrm>
            <a:off x="1294130" y="0"/>
            <a:ext cx="6350" cy="9525"/>
          </a:xfrm>
          <a:custGeom>
            <a:avLst/>
            <a:gdLst/>
            <a:ahLst/>
            <a:cxnLst>
              <a:cxn ang="0">
                <a:pos x="4" y="0"/>
              </a:cxn>
              <a:cxn ang="0">
                <a:pos x="0" y="0"/>
              </a:cxn>
              <a:cxn ang="0">
                <a:pos x="4" y="6"/>
              </a:cxn>
              <a:cxn ang="0">
                <a:pos x="4" y="0"/>
              </a:cxn>
            </a:cxnLst>
            <a:rect l="0" t="0" r="r" b="b"/>
            <a:pathLst>
              <a:path w="4" h="6">
                <a:moveTo>
                  <a:pt x="4" y="0"/>
                </a:moveTo>
                <a:lnTo>
                  <a:pt x="0" y="0"/>
                </a:lnTo>
                <a:lnTo>
                  <a:pt x="4" y="6"/>
                </a:lnTo>
                <a:lnTo>
                  <a:pt x="4"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22"/>
          <p:cNvSpPr>
            <a:spLocks/>
          </p:cNvSpPr>
          <p:nvPr/>
        </p:nvSpPr>
        <p:spPr bwMode="auto">
          <a:xfrm>
            <a:off x="1294130" y="0"/>
            <a:ext cx="6350" cy="9525"/>
          </a:xfrm>
          <a:custGeom>
            <a:avLst/>
            <a:gdLst/>
            <a:ahLst/>
            <a:cxnLst>
              <a:cxn ang="0">
                <a:pos x="4" y="0"/>
              </a:cxn>
              <a:cxn ang="0">
                <a:pos x="0" y="0"/>
              </a:cxn>
              <a:cxn ang="0">
                <a:pos x="4" y="6"/>
              </a:cxn>
              <a:cxn ang="0">
                <a:pos x="4" y="0"/>
              </a:cxn>
            </a:cxnLst>
            <a:rect l="0" t="0" r="r" b="b"/>
            <a:pathLst>
              <a:path w="4" h="6">
                <a:moveTo>
                  <a:pt x="4" y="0"/>
                </a:moveTo>
                <a:lnTo>
                  <a:pt x="0" y="0"/>
                </a:lnTo>
                <a:lnTo>
                  <a:pt x="4" y="6"/>
                </a:lnTo>
                <a:lnTo>
                  <a:pt x="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Freeform 23"/>
          <p:cNvSpPr>
            <a:spLocks/>
          </p:cNvSpPr>
          <p:nvPr/>
        </p:nvSpPr>
        <p:spPr bwMode="auto">
          <a:xfrm>
            <a:off x="707548" y="0"/>
            <a:ext cx="482600" cy="842963"/>
          </a:xfrm>
          <a:custGeom>
            <a:avLst/>
            <a:gdLst/>
            <a:ahLst/>
            <a:cxnLst>
              <a:cxn ang="0">
                <a:pos x="227" y="0"/>
              </a:cxn>
              <a:cxn ang="0">
                <a:pos x="227" y="0"/>
              </a:cxn>
              <a:cxn ang="0">
                <a:pos x="0" y="531"/>
              </a:cxn>
              <a:cxn ang="0">
                <a:pos x="150" y="531"/>
              </a:cxn>
              <a:cxn ang="0">
                <a:pos x="304" y="179"/>
              </a:cxn>
              <a:cxn ang="0">
                <a:pos x="227" y="0"/>
              </a:cxn>
            </a:cxnLst>
            <a:rect l="0" t="0" r="r" b="b"/>
            <a:pathLst>
              <a:path w="304" h="531">
                <a:moveTo>
                  <a:pt x="227" y="0"/>
                </a:moveTo>
                <a:lnTo>
                  <a:pt x="227" y="0"/>
                </a:lnTo>
                <a:lnTo>
                  <a:pt x="0" y="531"/>
                </a:lnTo>
                <a:lnTo>
                  <a:pt x="150" y="531"/>
                </a:lnTo>
                <a:lnTo>
                  <a:pt x="304" y="179"/>
                </a:lnTo>
                <a:lnTo>
                  <a:pt x="227"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6" name="Freeform 24"/>
          <p:cNvSpPr>
            <a:spLocks/>
          </p:cNvSpPr>
          <p:nvPr/>
        </p:nvSpPr>
        <p:spPr bwMode="auto">
          <a:xfrm>
            <a:off x="695643" y="0"/>
            <a:ext cx="482600" cy="842963"/>
          </a:xfrm>
          <a:custGeom>
            <a:avLst/>
            <a:gdLst/>
            <a:ahLst/>
            <a:cxnLst>
              <a:cxn ang="0">
                <a:pos x="227" y="0"/>
              </a:cxn>
              <a:cxn ang="0">
                <a:pos x="227" y="0"/>
              </a:cxn>
              <a:cxn ang="0">
                <a:pos x="0" y="531"/>
              </a:cxn>
              <a:cxn ang="0">
                <a:pos x="150" y="531"/>
              </a:cxn>
              <a:cxn ang="0">
                <a:pos x="304" y="179"/>
              </a:cxn>
              <a:cxn ang="0">
                <a:pos x="227" y="0"/>
              </a:cxn>
            </a:cxnLst>
            <a:rect l="0" t="0" r="r" b="b"/>
            <a:pathLst>
              <a:path w="304" h="531">
                <a:moveTo>
                  <a:pt x="227" y="0"/>
                </a:moveTo>
                <a:lnTo>
                  <a:pt x="227" y="0"/>
                </a:lnTo>
                <a:lnTo>
                  <a:pt x="0" y="531"/>
                </a:lnTo>
                <a:lnTo>
                  <a:pt x="150" y="531"/>
                </a:lnTo>
                <a:lnTo>
                  <a:pt x="304" y="179"/>
                </a:lnTo>
                <a:lnTo>
                  <a:pt x="22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7" name="Freeform 25"/>
          <p:cNvSpPr>
            <a:spLocks/>
          </p:cNvSpPr>
          <p:nvPr/>
        </p:nvSpPr>
        <p:spPr bwMode="auto">
          <a:xfrm>
            <a:off x="1065529" y="0"/>
            <a:ext cx="244475" cy="284163"/>
          </a:xfrm>
          <a:custGeom>
            <a:avLst/>
            <a:gdLst/>
            <a:ahLst/>
            <a:cxnLst>
              <a:cxn ang="0">
                <a:pos x="150" y="0"/>
              </a:cxn>
              <a:cxn ang="0">
                <a:pos x="0" y="0"/>
              </a:cxn>
              <a:cxn ang="0">
                <a:pos x="77" y="179"/>
              </a:cxn>
              <a:cxn ang="0">
                <a:pos x="154" y="6"/>
              </a:cxn>
              <a:cxn ang="0">
                <a:pos x="150" y="0"/>
              </a:cxn>
            </a:cxnLst>
            <a:rect l="0" t="0" r="r" b="b"/>
            <a:pathLst>
              <a:path w="154" h="179">
                <a:moveTo>
                  <a:pt x="150" y="0"/>
                </a:moveTo>
                <a:lnTo>
                  <a:pt x="0" y="0"/>
                </a:lnTo>
                <a:lnTo>
                  <a:pt x="77" y="179"/>
                </a:lnTo>
                <a:lnTo>
                  <a:pt x="154" y="6"/>
                </a:lnTo>
                <a:lnTo>
                  <a:pt x="150" y="0"/>
                </a:lnTo>
                <a:close/>
              </a:path>
            </a:pathLst>
          </a:custGeom>
          <a:solidFill>
            <a:srgbClr val="90909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8" name="Freeform 26"/>
          <p:cNvSpPr>
            <a:spLocks/>
          </p:cNvSpPr>
          <p:nvPr/>
        </p:nvSpPr>
        <p:spPr bwMode="auto">
          <a:xfrm>
            <a:off x="1056005" y="0"/>
            <a:ext cx="244475" cy="284163"/>
          </a:xfrm>
          <a:custGeom>
            <a:avLst/>
            <a:gdLst/>
            <a:ahLst/>
            <a:cxnLst>
              <a:cxn ang="0">
                <a:pos x="150" y="0"/>
              </a:cxn>
              <a:cxn ang="0">
                <a:pos x="0" y="0"/>
              </a:cxn>
              <a:cxn ang="0">
                <a:pos x="77" y="179"/>
              </a:cxn>
              <a:cxn ang="0">
                <a:pos x="154" y="6"/>
              </a:cxn>
              <a:cxn ang="0">
                <a:pos x="150" y="0"/>
              </a:cxn>
            </a:cxnLst>
            <a:rect l="0" t="0" r="r" b="b"/>
            <a:pathLst>
              <a:path w="154" h="179">
                <a:moveTo>
                  <a:pt x="150" y="0"/>
                </a:moveTo>
                <a:lnTo>
                  <a:pt x="0" y="0"/>
                </a:lnTo>
                <a:lnTo>
                  <a:pt x="77" y="179"/>
                </a:lnTo>
                <a:lnTo>
                  <a:pt x="154" y="6"/>
                </a:lnTo>
                <a:lnTo>
                  <a:pt x="15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9" name="Rectangle 27"/>
          <p:cNvSpPr>
            <a:spLocks noChangeArrowheads="1"/>
          </p:cNvSpPr>
          <p:nvPr/>
        </p:nvSpPr>
        <p:spPr bwMode="auto">
          <a:xfrm>
            <a:off x="1056005" y="0"/>
            <a:ext cx="1588" cy="1588"/>
          </a:xfrm>
          <a:prstGeom prst="rect">
            <a:avLst/>
          </a:prstGeom>
          <a:solidFill>
            <a:srgbClr val="ACACAC"/>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50" name="Freeform 28"/>
          <p:cNvSpPr>
            <a:spLocks/>
          </p:cNvSpPr>
          <p:nvPr/>
        </p:nvSpPr>
        <p:spPr bwMode="auto">
          <a:xfrm>
            <a:off x="1056005" y="0"/>
            <a:ext cx="1588" cy="1588"/>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Tree>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 id="2147483782" r:id="rId18"/>
    <p:sldLayoutId id="2147483783" r:id="rId19"/>
    <p:sldLayoutId id="2147483784" r:id="rId20"/>
    <p:sldLayoutId id="2147483785" r:id="rId21"/>
    <p:sldLayoutId id="2147483786" r:id="rId22"/>
    <p:sldLayoutId id="2147483787" r:id="rId23"/>
    <p:sldLayoutId id="2147483788" r:id="rId24"/>
    <p:sldLayoutId id="2147483789" r:id="rId25"/>
    <p:sldLayoutId id="2147483790" r:id="rId26"/>
    <p:sldLayoutId id="2147483791" r:id="rId27"/>
    <p:sldLayoutId id="2147483792" r:id="rId28"/>
    <p:sldLayoutId id="2147483793" r:id="rId29"/>
    <p:sldLayoutId id="2147483794" r:id="rId30"/>
    <p:sldLayoutId id="2147483795" r:id="rId31"/>
    <p:sldLayoutId id="2147483796" r:id="rId32"/>
    <p:sldLayoutId id="2147483797" r:id="rId33"/>
    <p:sldLayoutId id="2147483798" r:id="rId34"/>
    <p:sldLayoutId id="2147483799" r:id="rId35"/>
    <p:sldLayoutId id="2147483800" r:id="rId36"/>
    <p:sldLayoutId id="2147483801" r:id="rId37"/>
  </p:sldLayoutIdLst>
  <p:hf hdr="0" dt="0"/>
  <p:txStyles>
    <p:titleStyle>
      <a:lvl1pPr algn="l" defTabSz="957263" rtl="0" eaLnBrk="1" fontAlgn="base" hangingPunct="1">
        <a:spcBef>
          <a:spcPct val="0"/>
        </a:spcBef>
        <a:spcAft>
          <a:spcPct val="0"/>
        </a:spcAft>
        <a:defRPr sz="2400" b="1">
          <a:solidFill>
            <a:schemeClr val="tx1"/>
          </a:solidFill>
          <a:latin typeface="+mj-lt"/>
          <a:ea typeface="+mj-ea"/>
          <a:cs typeface="Arial Unicode MS" pitchFamily="34" charset="-128"/>
        </a:defRPr>
      </a:lvl1pPr>
      <a:lvl2pPr algn="l" defTabSz="957263" rtl="0" eaLnBrk="1" fontAlgn="base" hangingPunct="1">
        <a:spcBef>
          <a:spcPct val="0"/>
        </a:spcBef>
        <a:spcAft>
          <a:spcPct val="0"/>
        </a:spcAft>
        <a:defRPr sz="2400" b="1">
          <a:solidFill>
            <a:schemeClr val="tx1"/>
          </a:solidFill>
          <a:latin typeface="Arial" charset="0"/>
          <a:ea typeface="Arial Unicode MS" pitchFamily="34" charset="-128"/>
          <a:cs typeface="Arial Unicode MS" pitchFamily="34" charset="-128"/>
        </a:defRPr>
      </a:lvl2pPr>
      <a:lvl3pPr algn="l" defTabSz="957263" rtl="0" eaLnBrk="1" fontAlgn="base" hangingPunct="1">
        <a:spcBef>
          <a:spcPct val="0"/>
        </a:spcBef>
        <a:spcAft>
          <a:spcPct val="0"/>
        </a:spcAft>
        <a:defRPr sz="2400" b="1">
          <a:solidFill>
            <a:schemeClr val="tx1"/>
          </a:solidFill>
          <a:latin typeface="Arial" charset="0"/>
          <a:ea typeface="Arial Unicode MS" pitchFamily="34" charset="-128"/>
          <a:cs typeface="Arial Unicode MS" pitchFamily="34" charset="-128"/>
        </a:defRPr>
      </a:lvl3pPr>
      <a:lvl4pPr algn="l" defTabSz="957263" rtl="0" eaLnBrk="1" fontAlgn="base" hangingPunct="1">
        <a:spcBef>
          <a:spcPct val="0"/>
        </a:spcBef>
        <a:spcAft>
          <a:spcPct val="0"/>
        </a:spcAft>
        <a:defRPr sz="2400" b="1">
          <a:solidFill>
            <a:schemeClr val="tx1"/>
          </a:solidFill>
          <a:latin typeface="Arial" charset="0"/>
          <a:ea typeface="Arial Unicode MS" pitchFamily="34" charset="-128"/>
          <a:cs typeface="Arial Unicode MS" pitchFamily="34" charset="-128"/>
        </a:defRPr>
      </a:lvl4pPr>
      <a:lvl5pPr algn="l" defTabSz="957263" rtl="0" eaLnBrk="1" fontAlgn="base" hangingPunct="1">
        <a:spcBef>
          <a:spcPct val="0"/>
        </a:spcBef>
        <a:spcAft>
          <a:spcPct val="0"/>
        </a:spcAft>
        <a:defRPr sz="2400" b="1">
          <a:solidFill>
            <a:schemeClr val="tx1"/>
          </a:solidFill>
          <a:latin typeface="Arial" charset="0"/>
          <a:ea typeface="Arial Unicode MS" pitchFamily="34" charset="-128"/>
          <a:cs typeface="Arial Unicode MS" pitchFamily="34" charset="-128"/>
        </a:defRPr>
      </a:lvl5pPr>
      <a:lvl6pPr marL="457200" algn="l" defTabSz="957263" rtl="0" eaLnBrk="1" fontAlgn="base" hangingPunct="1">
        <a:spcBef>
          <a:spcPct val="0"/>
        </a:spcBef>
        <a:spcAft>
          <a:spcPct val="0"/>
        </a:spcAft>
        <a:defRPr sz="2400" b="1">
          <a:solidFill>
            <a:schemeClr val="tx1"/>
          </a:solidFill>
          <a:latin typeface="Arial" charset="0"/>
        </a:defRPr>
      </a:lvl6pPr>
      <a:lvl7pPr marL="914400" algn="l" defTabSz="957263" rtl="0" eaLnBrk="1" fontAlgn="base" hangingPunct="1">
        <a:spcBef>
          <a:spcPct val="0"/>
        </a:spcBef>
        <a:spcAft>
          <a:spcPct val="0"/>
        </a:spcAft>
        <a:defRPr sz="2400" b="1">
          <a:solidFill>
            <a:schemeClr val="tx1"/>
          </a:solidFill>
          <a:latin typeface="Arial" charset="0"/>
        </a:defRPr>
      </a:lvl7pPr>
      <a:lvl8pPr marL="1371600" algn="l" defTabSz="957263" rtl="0" eaLnBrk="1" fontAlgn="base" hangingPunct="1">
        <a:spcBef>
          <a:spcPct val="0"/>
        </a:spcBef>
        <a:spcAft>
          <a:spcPct val="0"/>
        </a:spcAft>
        <a:defRPr sz="2400" b="1">
          <a:solidFill>
            <a:schemeClr val="tx1"/>
          </a:solidFill>
          <a:latin typeface="Arial" charset="0"/>
        </a:defRPr>
      </a:lvl8pPr>
      <a:lvl9pPr marL="1828800" algn="l" defTabSz="957263" rtl="0" eaLnBrk="1" fontAlgn="base" hangingPunct="1">
        <a:spcBef>
          <a:spcPct val="0"/>
        </a:spcBef>
        <a:spcAft>
          <a:spcPct val="0"/>
        </a:spcAft>
        <a:defRPr sz="2400" b="1">
          <a:solidFill>
            <a:schemeClr val="tx1"/>
          </a:solidFill>
          <a:latin typeface="Arial" charset="0"/>
        </a:defRPr>
      </a:lvl9pPr>
    </p:titleStyle>
    <p:bodyStyle>
      <a:lvl1pPr algn="l" defTabSz="957263" rtl="0" eaLnBrk="1" fontAlgn="base" hangingPunct="1">
        <a:spcBef>
          <a:spcPct val="45000"/>
        </a:spcBef>
        <a:spcAft>
          <a:spcPct val="45000"/>
        </a:spcAft>
        <a:buClr>
          <a:srgbClr val="CC3300"/>
        </a:buClr>
        <a:defRPr sz="1200">
          <a:solidFill>
            <a:schemeClr val="tx1"/>
          </a:solidFill>
          <a:latin typeface="+mn-lt"/>
          <a:ea typeface="+mn-ea"/>
          <a:cs typeface="Arial Unicode MS" pitchFamily="34" charset="-128"/>
        </a:defRPr>
      </a:lvl1pPr>
      <a:lvl2pPr marL="244475" indent="-242888" algn="l" defTabSz="957263" rtl="0" eaLnBrk="1" fontAlgn="base" hangingPunct="1">
        <a:spcBef>
          <a:spcPct val="15000"/>
        </a:spcBef>
        <a:spcAft>
          <a:spcPct val="15000"/>
        </a:spcAft>
        <a:buClr>
          <a:schemeClr val="accent1"/>
        </a:buClr>
        <a:buSzPct val="70000"/>
        <a:buFont typeface="Wingdings" pitchFamily="2" charset="2"/>
        <a:buChar char="n"/>
        <a:defRPr sz="1200">
          <a:solidFill>
            <a:schemeClr val="tx1"/>
          </a:solidFill>
          <a:latin typeface="+mn-lt"/>
          <a:ea typeface="Arial Unicode MS" pitchFamily="34" charset="-128"/>
          <a:cs typeface="Arial Unicode MS" pitchFamily="34" charset="-128"/>
        </a:defRPr>
      </a:lvl2pPr>
      <a:lvl3pPr marL="406400" indent="-160338" algn="l" defTabSz="957263" rtl="0" eaLnBrk="1" fontAlgn="base" hangingPunct="1">
        <a:spcBef>
          <a:spcPct val="15000"/>
        </a:spcBef>
        <a:spcAft>
          <a:spcPct val="15000"/>
        </a:spcAft>
        <a:buClr>
          <a:schemeClr val="accent1"/>
        </a:buClr>
        <a:buFont typeface="Symbol" pitchFamily="18" charset="2"/>
        <a:buChar char="-"/>
        <a:defRPr sz="1200">
          <a:solidFill>
            <a:schemeClr val="tx1"/>
          </a:solidFill>
          <a:latin typeface="+mn-lt"/>
          <a:ea typeface="Arial Unicode MS" pitchFamily="34" charset="-128"/>
          <a:cs typeface="Arial Unicode MS" pitchFamily="34" charset="-128"/>
        </a:defRPr>
      </a:lvl3pPr>
      <a:lvl4pPr marL="547688" indent="-139700" algn="l" defTabSz="957263" rtl="0" eaLnBrk="1" fontAlgn="base" hangingPunct="1">
        <a:spcBef>
          <a:spcPct val="15000"/>
        </a:spcBef>
        <a:spcAft>
          <a:spcPct val="15000"/>
        </a:spcAft>
        <a:buClr>
          <a:schemeClr val="accent1"/>
        </a:buClr>
        <a:buFont typeface="Symbol" pitchFamily="18" charset="2"/>
        <a:buChar char="-"/>
        <a:defRPr sz="1200">
          <a:solidFill>
            <a:schemeClr val="tx1"/>
          </a:solidFill>
          <a:latin typeface="+mn-lt"/>
          <a:ea typeface="Arial Unicode MS" pitchFamily="34" charset="-128"/>
          <a:cs typeface="Arial Unicode MS" pitchFamily="34" charset="-128"/>
        </a:defRPr>
      </a:lvl4pPr>
      <a:lvl5pPr marL="731838" indent="-182563" algn="l" defTabSz="957263" rtl="0" eaLnBrk="1" fontAlgn="base" hangingPunct="1">
        <a:spcBef>
          <a:spcPct val="15000"/>
        </a:spcBef>
        <a:spcAft>
          <a:spcPct val="15000"/>
        </a:spcAft>
        <a:buClr>
          <a:schemeClr val="accent1"/>
        </a:buClr>
        <a:buFont typeface="Symbol" pitchFamily="18" charset="2"/>
        <a:buChar char="-"/>
        <a:defRPr sz="1200">
          <a:solidFill>
            <a:schemeClr val="tx1"/>
          </a:solidFill>
          <a:latin typeface="+mn-lt"/>
          <a:ea typeface="Arial Unicode MS" pitchFamily="34" charset="-128"/>
          <a:cs typeface="Arial Unicode MS" pitchFamily="34" charset="-128"/>
        </a:defRPr>
      </a:lvl5pPr>
      <a:lvl6pPr marL="1189038" indent="-182563" algn="l" defTabSz="957263" rtl="0" eaLnBrk="1" fontAlgn="base" hangingPunct="1">
        <a:spcBef>
          <a:spcPct val="15000"/>
        </a:spcBef>
        <a:spcAft>
          <a:spcPct val="15000"/>
        </a:spcAft>
        <a:buClr>
          <a:schemeClr val="accent1"/>
        </a:buClr>
        <a:buFont typeface="Symbol" pitchFamily="18" charset="2"/>
        <a:buChar char="-"/>
        <a:defRPr sz="1200">
          <a:solidFill>
            <a:schemeClr val="tx1"/>
          </a:solidFill>
          <a:latin typeface="+mn-lt"/>
        </a:defRPr>
      </a:lvl6pPr>
      <a:lvl7pPr marL="1646238" indent="-182563" algn="l" defTabSz="957263" rtl="0" eaLnBrk="1" fontAlgn="base" hangingPunct="1">
        <a:spcBef>
          <a:spcPct val="15000"/>
        </a:spcBef>
        <a:spcAft>
          <a:spcPct val="15000"/>
        </a:spcAft>
        <a:buClr>
          <a:schemeClr val="accent1"/>
        </a:buClr>
        <a:buFont typeface="Symbol" pitchFamily="18" charset="2"/>
        <a:buChar char="-"/>
        <a:defRPr sz="1200">
          <a:solidFill>
            <a:schemeClr val="tx1"/>
          </a:solidFill>
          <a:latin typeface="+mn-lt"/>
        </a:defRPr>
      </a:lvl7pPr>
      <a:lvl8pPr marL="2103438" indent="-182563" algn="l" defTabSz="957263" rtl="0" eaLnBrk="1" fontAlgn="base" hangingPunct="1">
        <a:spcBef>
          <a:spcPct val="15000"/>
        </a:spcBef>
        <a:spcAft>
          <a:spcPct val="15000"/>
        </a:spcAft>
        <a:buClr>
          <a:schemeClr val="accent1"/>
        </a:buClr>
        <a:buFont typeface="Symbol" pitchFamily="18" charset="2"/>
        <a:buChar char="-"/>
        <a:defRPr sz="1200">
          <a:solidFill>
            <a:schemeClr val="tx1"/>
          </a:solidFill>
          <a:latin typeface="+mn-lt"/>
        </a:defRPr>
      </a:lvl8pPr>
      <a:lvl9pPr marL="2560638" indent="-182563" algn="l" defTabSz="957263" rtl="0" eaLnBrk="1" fontAlgn="base" hangingPunct="1">
        <a:spcBef>
          <a:spcPct val="15000"/>
        </a:spcBef>
        <a:spcAft>
          <a:spcPct val="15000"/>
        </a:spcAft>
        <a:buClr>
          <a:schemeClr val="accent1"/>
        </a:buClr>
        <a:buFont typeface="Symbol" pitchFamily="18" charset="2"/>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2" Type="http://schemas.openxmlformats.org/officeDocument/2006/relationships/hyperlink" Target="http://www.risk-europe.com/protected/michael-pykhtin.pdf" TargetMode="Externa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Exposure in the Presence of Margin</a:t>
            </a:r>
          </a:p>
        </p:txBody>
      </p:sp>
      <p:sp>
        <p:nvSpPr>
          <p:cNvPr id="3" name="Text Placeholder 2"/>
          <p:cNvSpPr>
            <a:spLocks noGrp="1"/>
          </p:cNvSpPr>
          <p:nvPr>
            <p:ph type="body" sz="quarter" idx="13"/>
          </p:nvPr>
        </p:nvSpPr>
        <p:spPr/>
        <p:txBody>
          <a:bodyPr/>
          <a:lstStyle/>
          <a:p>
            <a:r>
              <a:rPr lang="en-US" b="1" i="1" dirty="0"/>
              <a:t>v0.48</a:t>
            </a:r>
            <a:r>
              <a:rPr lang="en-US" dirty="0"/>
              <a:t> 20 July 2018</a:t>
            </a:r>
          </a:p>
        </p:txBody>
      </p:sp>
      <p:sp>
        <p:nvSpPr>
          <p:cNvPr id="5" name="Title 4"/>
          <p:cNvSpPr>
            <a:spLocks noGrp="1"/>
          </p:cNvSpPr>
          <p:nvPr>
            <p:ph type="title"/>
          </p:nvPr>
        </p:nvSpPr>
        <p:spPr/>
        <p:txBody>
          <a:bodyPr/>
          <a:lstStyle/>
          <a:p>
            <a:r>
              <a:rPr lang="en-US" dirty="0"/>
              <a:t>Exposure Analytics</a:t>
            </a:r>
          </a:p>
        </p:txBody>
      </p:sp>
      <p:sp>
        <p:nvSpPr>
          <p:cNvPr id="6" name="Text Placeholder 5"/>
          <p:cNvSpPr>
            <a:spLocks noGrp="1"/>
          </p:cNvSpPr>
          <p:nvPr>
            <p:ph type="body" sz="quarter" idx="16"/>
          </p:nvPr>
        </p:nvSpPr>
        <p:spPr/>
        <p:txBody>
          <a:bodyPr/>
          <a:lstStyle/>
          <a:p>
            <a:r>
              <a:rPr lang="en-US" dirty="0"/>
              <a:t>GMIT</a:t>
            </a:r>
          </a:p>
          <a:p>
            <a:r>
              <a:rPr lang="en-US" dirty="0"/>
              <a:t>Intra-day Credit Risk Monitoring</a:t>
            </a:r>
          </a:p>
          <a:p>
            <a:r>
              <a:rPr lang="en-US" dirty="0"/>
              <a:t>New York</a:t>
            </a:r>
          </a:p>
        </p:txBody>
      </p:sp>
      <p:sp>
        <p:nvSpPr>
          <p:cNvPr id="7" name="Text Placeholder 6"/>
          <p:cNvSpPr>
            <a:spLocks noGrp="1"/>
          </p:cNvSpPr>
          <p:nvPr>
            <p:ph type="body" sz="quarter" idx="17"/>
          </p:nvPr>
        </p:nvSpPr>
        <p:spPr/>
        <p:txBody>
          <a:bodyPr/>
          <a:lstStyle/>
          <a:p>
            <a:r>
              <a:rPr lang="en-US" dirty="0"/>
              <a:t>Lakshmi Krishnamurthy</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2800" y="4953000"/>
            <a:ext cx="990600" cy="990600"/>
          </a:xfrm>
          <a:prstGeom prst="rect">
            <a:avLst/>
          </a:prstGeom>
        </p:spPr>
      </p:pic>
    </p:spTree>
    <p:extLst>
      <p:ext uri="{BB962C8B-B14F-4D97-AF65-F5344CB8AC3E}">
        <p14:creationId xmlns:p14="http://schemas.microsoft.com/office/powerpoint/2010/main" val="2279925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Exposure in the Presence of Margin</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990600"/>
                <a:ext cx="8458200" cy="5715000"/>
              </a:xfrm>
            </p:spPr>
            <p:txBody>
              <a:bodyPr/>
              <a:lstStyle/>
              <a:p>
                <a:pPr algn="ctr">
                  <a:lnSpc>
                    <a:spcPct val="150000"/>
                  </a:lnSpc>
                </a:pPr>
                <a:r>
                  <a:rPr lang="en-US" sz="1600" dirty="0"/>
                  <a:t>Collateralized Exposure and Margin Period of Risk - 4</a:t>
                </a:r>
              </a:p>
              <a:p>
                <a:pPr lvl="0">
                  <a:lnSpc>
                    <a:spcPct val="150000"/>
                  </a:lnSpc>
                </a:pPr>
                <a:endParaRPr lang="en-US" b="0" dirty="0">
                  <a:latin typeface="+mn-lt"/>
                </a:endParaRPr>
              </a:p>
              <a:p>
                <a:pPr marL="285750" lvl="0" indent="-285750">
                  <a:lnSpc>
                    <a:spcPct val="150000"/>
                  </a:lnSpc>
                  <a:buFont typeface="Arial" panose="020B0604020202020204" pitchFamily="34" charset="0"/>
                  <a:buChar char="•"/>
                </a:pPr>
                <a:r>
                  <a:rPr lang="en-US" u="sng" dirty="0"/>
                  <a:t>Monte-Carlo Look-back Points</a:t>
                </a:r>
                <a:r>
                  <a:rPr lang="en-US" dirty="0"/>
                  <a:t>:</a:t>
                </a:r>
                <a:r>
                  <a:rPr lang="en-US" b="0" dirty="0"/>
                  <a:t> For each</a:t>
                </a:r>
              </a:p>
              <a:p>
                <a:pPr>
                  <a:lnSpc>
                    <a:spcPct val="150000"/>
                  </a:lnSpc>
                </a:pPr>
                <a:r>
                  <a:rPr lang="en-US" dirty="0"/>
                  <a:t> </a:t>
                </a:r>
              </a:p>
              <a:p>
                <a:pPr>
                  <a:lnSpc>
                    <a:spcPct val="150000"/>
                  </a:lnSpc>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𝑡</m:t>
                          </m:r>
                        </m:e>
                        <m:sub>
                          <m:r>
                            <a:rPr lang="en-US" i="1">
                              <a:latin typeface="Cambria Math"/>
                            </a:rPr>
                            <m:t>𝑘</m:t>
                          </m:r>
                        </m:sub>
                      </m:sSub>
                      <m:r>
                        <a:rPr lang="en-US" i="1">
                          <a:latin typeface="Cambria Math"/>
                        </a:rPr>
                        <m:t>&gt;∆</m:t>
                      </m:r>
                      <m:r>
                        <a:rPr lang="en-US" i="1">
                          <a:latin typeface="Cambria Math"/>
                        </a:rPr>
                        <m:t>𝑡</m:t>
                      </m:r>
                    </m:oMath>
                  </m:oMathPara>
                </a14:m>
                <a:endParaRPr lang="en-US" dirty="0"/>
              </a:p>
              <a:p>
                <a:pPr>
                  <a:lnSpc>
                    <a:spcPct val="150000"/>
                  </a:lnSpc>
                </a:pPr>
                <a:r>
                  <a:rPr lang="en-US" dirty="0"/>
                  <a:t> </a:t>
                </a:r>
              </a:p>
              <a:p>
                <a:pPr>
                  <a:lnSpc>
                    <a:spcPct val="150000"/>
                  </a:lnSpc>
                </a:pPr>
                <a:r>
                  <a:rPr lang="en-US" b="0" dirty="0"/>
                  <a:t>define a lookback point at time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𝑘</m:t>
                        </m:r>
                      </m:sub>
                    </m:sSub>
                    <m:r>
                      <a:rPr lang="en-US" b="0" i="1">
                        <a:latin typeface="Cambria Math"/>
                      </a:rPr>
                      <m:t>−∆</m:t>
                    </m:r>
                    <m:r>
                      <a:rPr lang="en-US" b="0" i="1">
                        <a:latin typeface="Cambria Math"/>
                      </a:rPr>
                      <m:t>𝑡</m:t>
                    </m:r>
                  </m:oMath>
                </a14:m>
                <a:endParaRPr lang="en-US" b="0" dirty="0"/>
              </a:p>
              <a:p>
                <a:pPr marL="285750" indent="-285750">
                  <a:lnSpc>
                    <a:spcPct val="150000"/>
                  </a:lnSpc>
                  <a:buFont typeface="Arial" panose="020B0604020202020204" pitchFamily="34" charset="0"/>
                  <a:buChar char="•"/>
                </a:pPr>
                <a:r>
                  <a:rPr lang="en-US" u="sng" dirty="0"/>
                  <a:t>Monte Carlo Primary Plus Lookback</a:t>
                </a:r>
                <a:r>
                  <a:rPr lang="en-US" dirty="0"/>
                  <a:t>:</a:t>
                </a:r>
                <a:r>
                  <a:rPr lang="en-US" b="0" dirty="0">
                    <a:latin typeface="+mn-lt"/>
                  </a:rPr>
                  <a:t> The task is to simulate the non-collateralized portfolio value along the path that includes both the </a:t>
                </a:r>
                <a:r>
                  <a:rPr lang="en-US" b="0" i="1" dirty="0">
                    <a:latin typeface="+mn-lt"/>
                  </a:rPr>
                  <a:t>primary</a:t>
                </a:r>
                <a:r>
                  <a:rPr lang="en-US" b="0" dirty="0">
                    <a:latin typeface="+mn-lt"/>
                  </a:rPr>
                  <a:t> and the </a:t>
                </a:r>
                <a:r>
                  <a:rPr lang="en-US" b="0" i="1" dirty="0">
                    <a:latin typeface="+mn-lt"/>
                  </a:rPr>
                  <a:t>lookback</a:t>
                </a:r>
                <a:r>
                  <a:rPr lang="en-US" b="0" dirty="0">
                    <a:latin typeface="+mn-lt"/>
                  </a:rPr>
                  <a:t> simulation times.</a:t>
                </a:r>
              </a:p>
              <a:p>
                <a:pPr marL="285750" lvl="0" indent="-285750">
                  <a:lnSpc>
                    <a:spcPct val="150000"/>
                  </a:lnSpc>
                  <a:buFont typeface="Arial" panose="020B0604020202020204" pitchFamily="34" charset="0"/>
                  <a:buChar char="•"/>
                </a:pPr>
                <a:endParaRPr lang="en-US" b="0" dirty="0">
                  <a:latin typeface="+mn-lt"/>
                </a:endParaRPr>
              </a:p>
              <a:p>
                <a:pPr lvl="0"/>
                <a:endParaRPr lang="en-US" b="0" dirty="0">
                  <a:latin typeface="+mn-lt"/>
                </a:endParaRP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990600"/>
                <a:ext cx="8458200" cy="5715000"/>
              </a:xfrm>
              <a:blipFill rotWithShape="1">
                <a:blip r:embed="rId2"/>
                <a:stretch>
                  <a:fillRect l="-1225"/>
                </a:stretch>
              </a:blipFill>
            </p:spPr>
            <p:txBody>
              <a:bodyPr/>
              <a:lstStyle/>
              <a:p>
                <a:r>
                  <a:rPr lang="en-US">
                    <a:noFill/>
                  </a:rPr>
                  <a:t> </a:t>
                </a:r>
              </a:p>
            </p:txBody>
          </p:sp>
        </mc:Fallback>
      </mc:AlternateContent>
    </p:spTree>
    <p:extLst>
      <p:ext uri="{BB962C8B-B14F-4D97-AF65-F5344CB8AC3E}">
        <p14:creationId xmlns:p14="http://schemas.microsoft.com/office/powerpoint/2010/main" val="1427972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Exposure in the Presence of Margin</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990600"/>
                <a:ext cx="8458200" cy="5715000"/>
              </a:xfrm>
            </p:spPr>
            <p:txBody>
              <a:bodyPr/>
              <a:lstStyle/>
              <a:p>
                <a:pPr algn="ctr">
                  <a:lnSpc>
                    <a:spcPct val="150000"/>
                  </a:lnSpc>
                </a:pPr>
                <a:r>
                  <a:rPr lang="en-US" sz="1600" dirty="0"/>
                  <a:t>Collateralized Exposure and Margin Period of Risk - 5</a:t>
                </a:r>
              </a:p>
              <a:p>
                <a:pPr>
                  <a:lnSpc>
                    <a:spcPct val="150000"/>
                  </a:lnSpc>
                </a:pPr>
                <a:endParaRPr lang="en-US" b="0" dirty="0"/>
              </a:p>
              <a:p>
                <a:pPr marL="285750" lvl="0" indent="-285750">
                  <a:lnSpc>
                    <a:spcPct val="150000"/>
                  </a:lnSpc>
                  <a:buFont typeface="Arial" panose="020B0604020202020204" pitchFamily="34" charset="0"/>
                  <a:buChar char="•"/>
                </a:pPr>
                <a:r>
                  <a:rPr lang="en-US" u="sng" dirty="0"/>
                  <a:t>Collateral PLUS Collateralized/Uncollateralized Portfolio Values</a:t>
                </a:r>
                <a:r>
                  <a:rPr lang="en-US" dirty="0"/>
                  <a:t>:</a:t>
                </a:r>
                <a:r>
                  <a:rPr lang="en-US" b="0" dirty="0">
                    <a:latin typeface="+mn-lt"/>
                  </a:rPr>
                  <a:t> Given </a:t>
                </a:r>
                <a14:m>
                  <m:oMath xmlns:m="http://schemas.openxmlformats.org/officeDocument/2006/math">
                    <m:r>
                      <a:rPr lang="en-US" b="0" i="1">
                        <a:latin typeface="Cambria Math"/>
                      </a:rPr>
                      <m:t>𝑉</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𝑘</m:t>
                            </m:r>
                            <m:r>
                              <a:rPr lang="en-US" b="0" i="1">
                                <a:latin typeface="Cambria Math"/>
                              </a:rPr>
                              <m:t>−1</m:t>
                            </m:r>
                          </m:sub>
                        </m:sSub>
                      </m:e>
                    </m:d>
                  </m:oMath>
                </a14:m>
                <a:r>
                  <a:rPr lang="en-US" b="0" dirty="0">
                    <a:latin typeface="+mn-lt"/>
                  </a:rPr>
                  <a:t> and </a:t>
                </a:r>
                <a14:m>
                  <m:oMath xmlns:m="http://schemas.openxmlformats.org/officeDocument/2006/math">
                    <m:r>
                      <a:rPr lang="en-US" b="0" i="1">
                        <a:latin typeface="Cambria Math"/>
                      </a:rPr>
                      <m:t>𝐶</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𝑘</m:t>
                            </m:r>
                            <m:r>
                              <a:rPr lang="en-US" b="0" i="1">
                                <a:latin typeface="Cambria Math"/>
                              </a:rPr>
                              <m:t>−1</m:t>
                            </m:r>
                          </m:sub>
                        </m:sSub>
                      </m:e>
                    </m:d>
                  </m:oMath>
                </a14:m>
                <a:r>
                  <a:rPr lang="en-US" b="0" dirty="0">
                    <a:latin typeface="+mn-lt"/>
                  </a:rPr>
                  <a:t> one calculates:</a:t>
                </a:r>
              </a:p>
              <a:p>
                <a:pPr lvl="2">
                  <a:lnSpc>
                    <a:spcPct val="150000"/>
                  </a:lnSpc>
                </a:pPr>
                <a:r>
                  <a:rPr lang="en-US" dirty="0"/>
                  <a:t>Uncollateralized Portfolio Value </a:t>
                </a:r>
                <a14:m>
                  <m:oMath xmlns:m="http://schemas.openxmlformats.org/officeDocument/2006/math">
                    <m:r>
                      <a:rPr lang="en-US" i="1">
                        <a:latin typeface="Cambria Math"/>
                      </a:rPr>
                      <m:t>𝑉</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𝑡</m:t>
                            </m:r>
                          </m:e>
                          <m:sub>
                            <m:r>
                              <a:rPr lang="en-US" i="1">
                                <a:latin typeface="Cambria Math"/>
                              </a:rPr>
                              <m:t>𝑘</m:t>
                            </m:r>
                          </m:sub>
                        </m:sSub>
                        <m:r>
                          <a:rPr lang="en-US" i="1">
                            <a:latin typeface="Cambria Math"/>
                          </a:rPr>
                          <m:t>−∆</m:t>
                        </m:r>
                        <m:r>
                          <a:rPr lang="en-US" i="1">
                            <a:latin typeface="Cambria Math"/>
                          </a:rPr>
                          <m:t>𝑡</m:t>
                        </m:r>
                      </m:e>
                    </m:d>
                  </m:oMath>
                </a14:m>
                <a:r>
                  <a:rPr lang="en-US" dirty="0"/>
                  <a:t> at the next lookback time </a:t>
                </a:r>
                <a14:m>
                  <m:oMath xmlns:m="http://schemas.openxmlformats.org/officeDocument/2006/math">
                    <m:sSub>
                      <m:sSubPr>
                        <m:ctrlPr>
                          <a:rPr lang="en-US" i="1">
                            <a:latin typeface="Cambria Math" panose="02040503050406030204" pitchFamily="18" charset="0"/>
                          </a:rPr>
                        </m:ctrlPr>
                      </m:sSubPr>
                      <m:e>
                        <m:r>
                          <a:rPr lang="en-US" i="1">
                            <a:latin typeface="Cambria Math"/>
                          </a:rPr>
                          <m:t>𝑡</m:t>
                        </m:r>
                      </m:e>
                      <m:sub>
                        <m:r>
                          <a:rPr lang="en-US" i="1">
                            <a:latin typeface="Cambria Math"/>
                          </a:rPr>
                          <m:t>𝑘</m:t>
                        </m:r>
                      </m:sub>
                    </m:sSub>
                    <m:r>
                      <a:rPr lang="en-US" i="1">
                        <a:latin typeface="Cambria Math"/>
                      </a:rPr>
                      <m:t>−∆</m:t>
                    </m:r>
                    <m:r>
                      <a:rPr lang="en-US" i="1">
                        <a:latin typeface="Cambria Math"/>
                      </a:rPr>
                      <m:t>𝑡</m:t>
                    </m:r>
                  </m:oMath>
                </a14:m>
                <a:endParaRPr lang="en-US" dirty="0"/>
              </a:p>
              <a:p>
                <a:pPr lvl="2">
                  <a:lnSpc>
                    <a:spcPct val="150000"/>
                  </a:lnSpc>
                </a:pPr>
                <a:r>
                  <a:rPr lang="en-US" dirty="0"/>
                  <a:t>Uncollateralized Portfolio Value </a:t>
                </a:r>
                <a14:m>
                  <m:oMath xmlns:m="http://schemas.openxmlformats.org/officeDocument/2006/math">
                    <m:r>
                      <a:rPr lang="en-US" i="1">
                        <a:latin typeface="Cambria Math"/>
                      </a:rPr>
                      <m:t>𝑉</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𝑡</m:t>
                            </m:r>
                          </m:e>
                          <m:sub>
                            <m:r>
                              <a:rPr lang="en-US" i="1">
                                <a:latin typeface="Cambria Math"/>
                              </a:rPr>
                              <m:t>𝑘</m:t>
                            </m:r>
                          </m:sub>
                        </m:sSub>
                      </m:e>
                    </m:d>
                  </m:oMath>
                </a14:m>
                <a:r>
                  <a:rPr lang="en-US" dirty="0"/>
                  <a:t> at the next primary time </a:t>
                </a:r>
                <a14:m>
                  <m:oMath xmlns:m="http://schemas.openxmlformats.org/officeDocument/2006/math">
                    <m:sSub>
                      <m:sSubPr>
                        <m:ctrlPr>
                          <a:rPr lang="en-US" i="1">
                            <a:latin typeface="Cambria Math" panose="02040503050406030204" pitchFamily="18" charset="0"/>
                          </a:rPr>
                        </m:ctrlPr>
                      </m:sSubPr>
                      <m:e>
                        <m:r>
                          <a:rPr lang="en-US" i="1">
                            <a:latin typeface="Cambria Math"/>
                          </a:rPr>
                          <m:t>𝑡</m:t>
                        </m:r>
                      </m:e>
                      <m:sub>
                        <m:r>
                          <a:rPr lang="en-US" i="1">
                            <a:latin typeface="Cambria Math"/>
                          </a:rPr>
                          <m:t>𝑘</m:t>
                        </m:r>
                      </m:sub>
                    </m:sSub>
                  </m:oMath>
                </a14:m>
                <a:endParaRPr lang="en-US" dirty="0"/>
              </a:p>
              <a:p>
                <a:pPr lvl="2">
                  <a:lnSpc>
                    <a:spcPct val="150000"/>
                  </a:lnSpc>
                </a:pPr>
                <a:r>
                  <a:rPr lang="en-US" dirty="0"/>
                  <a:t>Collateral at </a:t>
                </a:r>
                <a14:m>
                  <m:oMath xmlns:m="http://schemas.openxmlformats.org/officeDocument/2006/math">
                    <m:sSub>
                      <m:sSubPr>
                        <m:ctrlPr>
                          <a:rPr lang="en-US" i="1">
                            <a:latin typeface="Cambria Math" panose="02040503050406030204" pitchFamily="18" charset="0"/>
                          </a:rPr>
                        </m:ctrlPr>
                      </m:sSubPr>
                      <m:e>
                        <m:r>
                          <a:rPr lang="en-US" i="1">
                            <a:latin typeface="Cambria Math"/>
                          </a:rPr>
                          <m:t>𝑡</m:t>
                        </m:r>
                      </m:e>
                      <m:sub>
                        <m:r>
                          <a:rPr lang="en-US" i="1">
                            <a:latin typeface="Cambria Math"/>
                          </a:rPr>
                          <m:t>𝑘</m:t>
                        </m:r>
                      </m:sub>
                    </m:sSub>
                  </m:oMath>
                </a14:m>
                <a:r>
                  <a:rPr lang="en-US" dirty="0"/>
                  <a:t>:</a:t>
                </a:r>
              </a:p>
              <a:p>
                <a:pPr>
                  <a:lnSpc>
                    <a:spcPct val="150000"/>
                  </a:lnSpc>
                </a:pPr>
                <a:r>
                  <a:rPr lang="en-US" dirty="0">
                    <a:latin typeface="+mn-lt"/>
                  </a:rPr>
                  <a:t> </a:t>
                </a:r>
              </a:p>
              <a:p>
                <a:pPr>
                  <a:lnSpc>
                    <a:spcPct val="150000"/>
                  </a:lnSpc>
                </a:pPr>
                <a14:m>
                  <m:oMathPara xmlns:m="http://schemas.openxmlformats.org/officeDocument/2006/math">
                    <m:oMathParaPr>
                      <m:jc m:val="centerGroup"/>
                    </m:oMathParaPr>
                    <m:oMath xmlns:m="http://schemas.openxmlformats.org/officeDocument/2006/math">
                      <m:r>
                        <a:rPr lang="en-US" i="1">
                          <a:latin typeface="Cambria Math"/>
                        </a:rPr>
                        <m:t>𝐶</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𝑡</m:t>
                              </m:r>
                            </m:e>
                            <m:sub>
                              <m:r>
                                <a:rPr lang="en-US" i="1">
                                  <a:latin typeface="Cambria Math"/>
                                </a:rPr>
                                <m:t>𝑘</m:t>
                              </m:r>
                            </m:sub>
                          </m:sSub>
                        </m:e>
                      </m:d>
                      <m:r>
                        <a:rPr lang="en-US" i="1">
                          <a:latin typeface="Cambria Math"/>
                        </a:rPr>
                        <m:t>=</m:t>
                      </m:r>
                      <m:func>
                        <m:funcPr>
                          <m:ctrlPr>
                            <a:rPr lang="en-US" i="1">
                              <a:latin typeface="Cambria Math" panose="02040503050406030204" pitchFamily="18" charset="0"/>
                            </a:rPr>
                          </m:ctrlPr>
                        </m:funcPr>
                        <m:fName>
                          <m:r>
                            <m:rPr>
                              <m:sty m:val="p"/>
                            </m:rPr>
                            <a:rPr lang="en-US">
                              <a:latin typeface="Cambria Math"/>
                            </a:rPr>
                            <m:t>max</m:t>
                          </m:r>
                        </m:fName>
                        <m:e>
                          <m:d>
                            <m:dPr>
                              <m:ctrlPr>
                                <a:rPr lang="en-US" i="1">
                                  <a:latin typeface="Cambria Math" panose="02040503050406030204" pitchFamily="18" charset="0"/>
                                </a:rPr>
                              </m:ctrlPr>
                            </m:dPr>
                            <m:e>
                              <m:r>
                                <a:rPr lang="en-US" i="1">
                                  <a:latin typeface="Cambria Math"/>
                                </a:rPr>
                                <m:t>𝑉</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𝑡</m:t>
                                      </m:r>
                                    </m:e>
                                    <m:sub>
                                      <m:r>
                                        <a:rPr lang="en-US" i="1">
                                          <a:latin typeface="Cambria Math"/>
                                        </a:rPr>
                                        <m:t>𝑘</m:t>
                                      </m:r>
                                    </m:sub>
                                  </m:sSub>
                                  <m:r>
                                    <a:rPr lang="en-US" i="1">
                                      <a:latin typeface="Cambria Math"/>
                                    </a:rPr>
                                    <m:t>−∆</m:t>
                                  </m:r>
                                  <m:r>
                                    <a:rPr lang="en-US" i="1">
                                      <a:latin typeface="Cambria Math"/>
                                    </a:rPr>
                                    <m:t>𝑡</m:t>
                                  </m:r>
                                </m:e>
                              </m:d>
                              <m:r>
                                <a:rPr lang="en-US" i="1">
                                  <a:latin typeface="Cambria Math"/>
                                </a:rPr>
                                <m:t>−</m:t>
                              </m:r>
                              <m:r>
                                <a:rPr lang="en-US" i="1">
                                  <a:latin typeface="Cambria Math"/>
                                </a:rPr>
                                <m:t>𝐻</m:t>
                              </m:r>
                              <m:r>
                                <a:rPr lang="en-US" i="1">
                                  <a:latin typeface="Cambria Math"/>
                                </a:rPr>
                                <m:t>, 0</m:t>
                              </m:r>
                            </m:e>
                          </m:d>
                        </m:e>
                      </m:func>
                    </m:oMath>
                  </m:oMathPara>
                </a14:m>
                <a:endParaRPr lang="en-US" dirty="0">
                  <a:latin typeface="+mn-lt"/>
                </a:endParaRPr>
              </a:p>
              <a:p>
                <a:pPr>
                  <a:lnSpc>
                    <a:spcPct val="150000"/>
                  </a:lnSpc>
                </a:pPr>
                <a:r>
                  <a:rPr lang="en-US" dirty="0">
                    <a:latin typeface="+mn-lt"/>
                  </a:rPr>
                  <a:t> </a:t>
                </a:r>
              </a:p>
              <a:p>
                <a:pPr lvl="2">
                  <a:lnSpc>
                    <a:spcPct val="150000"/>
                  </a:lnSpc>
                </a:pPr>
                <a:r>
                  <a:rPr lang="en-US" dirty="0"/>
                  <a:t>Collateralized Portfolio Value at </a:t>
                </a:r>
                <a14:m>
                  <m:oMath xmlns:m="http://schemas.openxmlformats.org/officeDocument/2006/math">
                    <m:sSub>
                      <m:sSubPr>
                        <m:ctrlPr>
                          <a:rPr lang="en-US" i="1">
                            <a:latin typeface="Cambria Math" panose="02040503050406030204" pitchFamily="18" charset="0"/>
                          </a:rPr>
                        </m:ctrlPr>
                      </m:sSubPr>
                      <m:e>
                        <m:r>
                          <a:rPr lang="en-US" i="1">
                            <a:latin typeface="Cambria Math"/>
                          </a:rPr>
                          <m:t>𝑡</m:t>
                        </m:r>
                      </m:e>
                      <m:sub>
                        <m:r>
                          <a:rPr lang="en-US" i="1">
                            <a:latin typeface="Cambria Math"/>
                          </a:rPr>
                          <m:t>𝑘</m:t>
                        </m:r>
                      </m:sub>
                    </m:sSub>
                  </m:oMath>
                </a14:m>
                <a:r>
                  <a:rPr lang="en-US" dirty="0"/>
                  <a:t>:</a:t>
                </a:r>
              </a:p>
              <a:p>
                <a:pPr>
                  <a:lnSpc>
                    <a:spcPct val="150000"/>
                  </a:lnSpc>
                </a:pPr>
                <a:r>
                  <a:rPr lang="en-US" dirty="0">
                    <a:latin typeface="+mn-lt"/>
                  </a:rPr>
                  <a:t> </a:t>
                </a:r>
              </a:p>
              <a:p>
                <a:pPr>
                  <a:lnSpc>
                    <a:spcPct val="150000"/>
                  </a:lnSpc>
                </a:pPr>
                <a14:m>
                  <m:oMathPara xmlns:m="http://schemas.openxmlformats.org/officeDocument/2006/math">
                    <m:oMathParaPr>
                      <m:jc m:val="centerGroup"/>
                    </m:oMathParaPr>
                    <m:oMath xmlns:m="http://schemas.openxmlformats.org/officeDocument/2006/math">
                      <m:r>
                        <a:rPr lang="en-US" i="1">
                          <a:latin typeface="Cambria Math"/>
                        </a:rPr>
                        <m:t>𝐶</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𝑡</m:t>
                              </m:r>
                            </m:e>
                            <m:sub>
                              <m:r>
                                <a:rPr lang="en-US" i="1">
                                  <a:latin typeface="Cambria Math"/>
                                </a:rPr>
                                <m:t>𝑘</m:t>
                              </m:r>
                            </m:sub>
                          </m:sSub>
                        </m:e>
                      </m:d>
                      <m:r>
                        <a:rPr lang="en-US" i="1">
                          <a:latin typeface="Cambria Math"/>
                        </a:rPr>
                        <m:t>=</m:t>
                      </m:r>
                      <m:r>
                        <a:rPr lang="en-US" i="1">
                          <a:latin typeface="Cambria Math"/>
                        </a:rPr>
                        <m:t>𝑉</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𝑡</m:t>
                              </m:r>
                            </m:e>
                            <m:sub>
                              <m:r>
                                <a:rPr lang="en-US" i="1">
                                  <a:latin typeface="Cambria Math"/>
                                </a:rPr>
                                <m:t>𝑘</m:t>
                              </m:r>
                            </m:sub>
                          </m:sSub>
                        </m:e>
                      </m:d>
                      <m:r>
                        <a:rPr lang="en-US" i="1">
                          <a:latin typeface="Cambria Math"/>
                        </a:rPr>
                        <m:t>−</m:t>
                      </m:r>
                      <m:r>
                        <a:rPr lang="en-US" i="1">
                          <a:latin typeface="Cambria Math"/>
                        </a:rPr>
                        <m:t>𝐶</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𝑡</m:t>
                              </m:r>
                            </m:e>
                            <m:sub>
                              <m:r>
                                <a:rPr lang="en-US" i="1">
                                  <a:latin typeface="Cambria Math"/>
                                </a:rPr>
                                <m:t>𝑘</m:t>
                              </m:r>
                            </m:sub>
                          </m:sSub>
                        </m:e>
                      </m:d>
                    </m:oMath>
                  </m:oMathPara>
                </a14:m>
                <a:endParaRPr lang="en-US" dirty="0">
                  <a:latin typeface="+mn-lt"/>
                </a:endParaRPr>
              </a:p>
              <a:p>
                <a:pPr>
                  <a:lnSpc>
                    <a:spcPct val="150000"/>
                  </a:lnSpc>
                </a:pPr>
                <a:r>
                  <a:rPr lang="en-US" dirty="0">
                    <a:latin typeface="+mn-lt"/>
                  </a:rPr>
                  <a:t> </a:t>
                </a:r>
              </a:p>
              <a:p>
                <a:pPr lvl="2">
                  <a:lnSpc>
                    <a:spcPct val="150000"/>
                  </a:lnSpc>
                </a:pPr>
                <a:r>
                  <a:rPr lang="en-US" dirty="0"/>
                  <a:t>Collateralized Exposure at </a:t>
                </a:r>
                <a14:m>
                  <m:oMath xmlns:m="http://schemas.openxmlformats.org/officeDocument/2006/math">
                    <m:sSub>
                      <m:sSubPr>
                        <m:ctrlPr>
                          <a:rPr lang="en-US" i="1">
                            <a:latin typeface="Cambria Math" panose="02040503050406030204" pitchFamily="18" charset="0"/>
                          </a:rPr>
                        </m:ctrlPr>
                      </m:sSubPr>
                      <m:e>
                        <m:r>
                          <a:rPr lang="en-US" i="1">
                            <a:latin typeface="Cambria Math"/>
                          </a:rPr>
                          <m:t>𝑡</m:t>
                        </m:r>
                      </m:e>
                      <m:sub>
                        <m:r>
                          <a:rPr lang="en-US" i="1">
                            <a:latin typeface="Cambria Math"/>
                          </a:rPr>
                          <m:t>𝑘</m:t>
                        </m:r>
                      </m:sub>
                    </m:sSub>
                  </m:oMath>
                </a14:m>
                <a:r>
                  <a:rPr lang="en-US" dirty="0"/>
                  <a:t>:</a:t>
                </a:r>
              </a:p>
              <a:p>
                <a:pPr>
                  <a:lnSpc>
                    <a:spcPct val="150000"/>
                  </a:lnSpc>
                </a:pPr>
                <a:r>
                  <a:rPr lang="en-US" dirty="0">
                    <a:latin typeface="+mn-lt"/>
                  </a:rPr>
                  <a:t> </a:t>
                </a:r>
              </a:p>
              <a:p>
                <a:pPr>
                  <a:lnSpc>
                    <a:spcPct val="150000"/>
                  </a:lnSpc>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𝐸</m:t>
                          </m:r>
                        </m:e>
                        <m:sub>
                          <m:r>
                            <a:rPr lang="en-US" i="1">
                              <a:latin typeface="Cambria Math"/>
                            </a:rPr>
                            <m:t>𝐶</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𝑡</m:t>
                              </m:r>
                            </m:e>
                            <m:sub>
                              <m:r>
                                <a:rPr lang="en-US" i="1">
                                  <a:latin typeface="Cambria Math"/>
                                </a:rPr>
                                <m:t>𝑘</m:t>
                              </m:r>
                            </m:sub>
                          </m:sSub>
                        </m:e>
                      </m:d>
                      <m:r>
                        <a:rPr lang="en-US" i="1">
                          <a:latin typeface="Cambria Math"/>
                        </a:rPr>
                        <m:t>=</m:t>
                      </m:r>
                      <m:func>
                        <m:funcPr>
                          <m:ctrlPr>
                            <a:rPr lang="en-US" i="1">
                              <a:latin typeface="Cambria Math" panose="02040503050406030204" pitchFamily="18" charset="0"/>
                            </a:rPr>
                          </m:ctrlPr>
                        </m:funcPr>
                        <m:fName>
                          <m:r>
                            <m:rPr>
                              <m:sty m:val="p"/>
                            </m:rPr>
                            <a:rPr lang="en-US">
                              <a:latin typeface="Cambria Math"/>
                            </a:rPr>
                            <m:t>max</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𝑉</m:t>
                                  </m:r>
                                </m:e>
                                <m:sub>
                                  <m:r>
                                    <a:rPr lang="en-US" i="1">
                                      <a:latin typeface="Cambria Math"/>
                                    </a:rPr>
                                    <m:t>𝐶</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𝑡</m:t>
                                      </m:r>
                                    </m:e>
                                    <m:sub>
                                      <m:r>
                                        <a:rPr lang="en-US" i="1">
                                          <a:latin typeface="Cambria Math"/>
                                        </a:rPr>
                                        <m:t>𝑘</m:t>
                                      </m:r>
                                    </m:sub>
                                  </m:sSub>
                                </m:e>
                              </m:d>
                              <m:r>
                                <a:rPr lang="en-US" i="1">
                                  <a:latin typeface="Cambria Math"/>
                                </a:rPr>
                                <m:t>, 0</m:t>
                              </m:r>
                            </m:e>
                          </m:d>
                        </m:e>
                      </m:func>
                    </m:oMath>
                  </m:oMathPara>
                </a14:m>
                <a:endParaRPr lang="en-US" dirty="0">
                  <a:latin typeface="+mn-lt"/>
                </a:endParaRPr>
              </a:p>
              <a:p>
                <a:pPr marL="285750" lvl="0" indent="-285750">
                  <a:lnSpc>
                    <a:spcPct val="150000"/>
                  </a:lnSpc>
                  <a:buFont typeface="Arial" panose="020B0604020202020204" pitchFamily="34" charset="0"/>
                  <a:buChar char="•"/>
                </a:pPr>
                <a:endParaRPr lang="en-US" b="0" dirty="0">
                  <a:latin typeface="+mn-lt"/>
                </a:endParaRPr>
              </a:p>
              <a:p>
                <a:pPr marL="285750" lvl="0" indent="-285750">
                  <a:lnSpc>
                    <a:spcPct val="150000"/>
                  </a:lnSpc>
                  <a:buFont typeface="Arial" panose="020B0604020202020204" pitchFamily="34" charset="0"/>
                  <a:buChar char="•"/>
                </a:pPr>
                <a:endParaRPr lang="en-US" b="0" dirty="0">
                  <a:latin typeface="+mn-lt"/>
                </a:endParaRPr>
              </a:p>
              <a:p>
                <a:pPr>
                  <a:lnSpc>
                    <a:spcPct val="150000"/>
                  </a:lnSpc>
                </a:pPr>
                <a:endParaRPr lang="en-US" b="0" dirty="0">
                  <a:latin typeface="+mn-lt"/>
                </a:endParaRPr>
              </a:p>
              <a:p>
                <a:pPr lvl="0"/>
                <a:endParaRPr lang="en-US" b="0" dirty="0">
                  <a:latin typeface="+mn-lt"/>
                </a:endParaRP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990600"/>
                <a:ext cx="8458200" cy="5715000"/>
              </a:xfrm>
              <a:blipFill rotWithShape="1">
                <a:blip r:embed="rId2"/>
                <a:stretch>
                  <a:fillRect l="-1153"/>
                </a:stretch>
              </a:blipFill>
            </p:spPr>
            <p:txBody>
              <a:bodyPr/>
              <a:lstStyle/>
              <a:p>
                <a:r>
                  <a:rPr lang="en-US">
                    <a:noFill/>
                  </a:rPr>
                  <a:t> </a:t>
                </a:r>
              </a:p>
            </p:txBody>
          </p:sp>
        </mc:Fallback>
      </mc:AlternateContent>
    </p:spTree>
    <p:extLst>
      <p:ext uri="{BB962C8B-B14F-4D97-AF65-F5344CB8AC3E}">
        <p14:creationId xmlns:p14="http://schemas.microsoft.com/office/powerpoint/2010/main" val="48507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Exposure in the Presence of Margin</a:t>
            </a:r>
          </a:p>
        </p:txBody>
      </p:sp>
      <p:sp>
        <p:nvSpPr>
          <p:cNvPr id="10" name="Text Placeholder 9"/>
          <p:cNvSpPr>
            <a:spLocks noGrp="1"/>
          </p:cNvSpPr>
          <p:nvPr>
            <p:ph type="body" sz="quarter" idx="15"/>
          </p:nvPr>
        </p:nvSpPr>
        <p:spPr>
          <a:xfrm>
            <a:off x="304800" y="990600"/>
            <a:ext cx="8458200" cy="5715000"/>
          </a:xfrm>
        </p:spPr>
        <p:txBody>
          <a:bodyPr/>
          <a:lstStyle/>
          <a:p>
            <a:pPr algn="ctr">
              <a:lnSpc>
                <a:spcPct val="150000"/>
              </a:lnSpc>
            </a:pPr>
            <a:r>
              <a:rPr lang="en-US" sz="1600" dirty="0"/>
              <a:t>Collateralized Exposure and Margin Period of Risk - 6</a:t>
            </a:r>
          </a:p>
          <a:p>
            <a:pPr>
              <a:lnSpc>
                <a:spcPct val="150000"/>
              </a:lnSpc>
            </a:pPr>
            <a:endParaRPr lang="en-US" b="0" dirty="0"/>
          </a:p>
          <a:p>
            <a:pPr marL="285750" lvl="0" indent="-285750">
              <a:lnSpc>
                <a:spcPct val="150000"/>
              </a:lnSpc>
              <a:buFont typeface="Arial" panose="020B0604020202020204" pitchFamily="34" charset="0"/>
              <a:buChar char="•"/>
            </a:pPr>
            <a:r>
              <a:rPr lang="en-US" u="sng" dirty="0"/>
              <a:t>Simulating the Collateralized Portfolio Value</a:t>
            </a:r>
            <a:r>
              <a:rPr lang="en-US" dirty="0"/>
              <a:t>:</a:t>
            </a:r>
            <a:r>
              <a:rPr lang="en-US" b="0" dirty="0">
                <a:latin typeface="+mn-lt"/>
              </a:rPr>
              <a:t> Collateralized threshold can go above the threshold due to MPR and MTA.</a:t>
            </a:r>
          </a:p>
          <a:p>
            <a:pPr>
              <a:lnSpc>
                <a:spcPct val="150000"/>
              </a:lnSpc>
            </a:pPr>
            <a:endParaRPr lang="en-US" dirty="0">
              <a:latin typeface="+mn-lt"/>
            </a:endParaRPr>
          </a:p>
          <a:p>
            <a:pPr marL="285750" lvl="0" indent="-285750">
              <a:lnSpc>
                <a:spcPct val="150000"/>
              </a:lnSpc>
              <a:buFont typeface="Arial" panose="020B0604020202020204" pitchFamily="34" charset="0"/>
              <a:buChar char="•"/>
            </a:pPr>
            <a:endParaRPr lang="en-US" b="0" dirty="0">
              <a:latin typeface="+mn-lt"/>
            </a:endParaRPr>
          </a:p>
          <a:p>
            <a:pPr marL="285750" lvl="0" indent="-285750">
              <a:lnSpc>
                <a:spcPct val="150000"/>
              </a:lnSpc>
              <a:buFont typeface="Arial" panose="020B0604020202020204" pitchFamily="34" charset="0"/>
              <a:buChar char="•"/>
            </a:pPr>
            <a:endParaRPr lang="en-US" b="0" dirty="0">
              <a:latin typeface="+mn-lt"/>
            </a:endParaRPr>
          </a:p>
          <a:p>
            <a:pPr>
              <a:lnSpc>
                <a:spcPct val="150000"/>
              </a:lnSpc>
            </a:pPr>
            <a:endParaRPr lang="en-US" b="0" dirty="0">
              <a:latin typeface="+mn-lt"/>
            </a:endParaRPr>
          </a:p>
          <a:p>
            <a:pPr lvl="0"/>
            <a:endParaRPr lang="en-US" b="0" dirty="0">
              <a:latin typeface="+mn-lt"/>
            </a:endParaRPr>
          </a:p>
        </p:txBody>
      </p:sp>
    </p:spTree>
    <p:extLst>
      <p:ext uri="{BB962C8B-B14F-4D97-AF65-F5344CB8AC3E}">
        <p14:creationId xmlns:p14="http://schemas.microsoft.com/office/powerpoint/2010/main" val="1193712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Exposure in the Presence of Margin</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990600"/>
                <a:ext cx="8458200" cy="5715000"/>
              </a:xfrm>
            </p:spPr>
            <p:txBody>
              <a:bodyPr/>
              <a:lstStyle/>
              <a:p>
                <a:pPr algn="ctr">
                  <a:lnSpc>
                    <a:spcPct val="150000"/>
                  </a:lnSpc>
                </a:pPr>
                <a:r>
                  <a:rPr lang="en-US" sz="1600" dirty="0"/>
                  <a:t>Semi-Analytical Method for Collateralized EE - 1</a:t>
                </a:r>
              </a:p>
              <a:p>
                <a:pPr>
                  <a:lnSpc>
                    <a:spcPct val="150000"/>
                  </a:lnSpc>
                </a:pPr>
                <a:endParaRPr lang="en-US" b="0" dirty="0"/>
              </a:p>
              <a:p>
                <a:pPr marL="285750" indent="-285750">
                  <a:lnSpc>
                    <a:spcPct val="150000"/>
                  </a:lnSpc>
                  <a:buFont typeface="Arial" panose="020B0604020202020204" pitchFamily="34" charset="0"/>
                  <a:buChar char="•"/>
                </a:pPr>
                <a:r>
                  <a:rPr lang="en-US" u="sng" dirty="0"/>
                  <a:t>Portfolio Value at Primary Points</a:t>
                </a:r>
                <a:r>
                  <a:rPr lang="en-US" dirty="0"/>
                  <a:t>:</a:t>
                </a:r>
                <a:r>
                  <a:rPr lang="en-US" b="0" dirty="0">
                    <a:latin typeface="+mn-lt"/>
                  </a:rPr>
                  <a:t> Assume that the simulation is only run for the primary time points </a:t>
                </a:r>
                <a14:m>
                  <m:oMath xmlns:m="http://schemas.openxmlformats.org/officeDocument/2006/math">
                    <m:r>
                      <a:rPr lang="en-US" b="0" i="1">
                        <a:latin typeface="Cambria Math"/>
                      </a:rPr>
                      <m:t>𝑡</m:t>
                    </m:r>
                  </m:oMath>
                </a14:m>
                <a:r>
                  <a:rPr lang="en-US" b="0" dirty="0">
                    <a:latin typeface="+mn-lt"/>
                  </a:rPr>
                  <a:t> and the portfolio distribution has been obtained in the form of </a:t>
                </a:r>
                <a14:m>
                  <m:oMath xmlns:m="http://schemas.openxmlformats.org/officeDocument/2006/math">
                    <m:r>
                      <a:rPr lang="en-US" b="0" i="1">
                        <a:latin typeface="Cambria Math"/>
                      </a:rPr>
                      <m:t>𝑀</m:t>
                    </m:r>
                  </m:oMath>
                </a14:m>
                <a:r>
                  <a:rPr lang="en-US" b="0" dirty="0">
                    <a:latin typeface="+mn-lt"/>
                  </a:rPr>
                  <a:t> quantities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𝑉</m:t>
                        </m:r>
                      </m:e>
                      <m:sub>
                        <m:r>
                          <a:rPr lang="en-US" b="0" i="1">
                            <a:latin typeface="Cambria Math"/>
                          </a:rPr>
                          <m:t>𝑗</m:t>
                        </m:r>
                      </m:sub>
                    </m:sSub>
                    <m:d>
                      <m:dPr>
                        <m:ctrlPr>
                          <a:rPr lang="en-US" b="0" i="1">
                            <a:latin typeface="Cambria Math" panose="02040503050406030204" pitchFamily="18" charset="0"/>
                          </a:rPr>
                        </m:ctrlPr>
                      </m:dPr>
                      <m:e>
                        <m:r>
                          <a:rPr lang="en-US" b="0" i="1">
                            <a:latin typeface="Cambria Math"/>
                          </a:rPr>
                          <m:t>𝑡</m:t>
                        </m:r>
                      </m:e>
                    </m:d>
                  </m:oMath>
                </a14:m>
                <a:r>
                  <a:rPr lang="en-US" b="0" dirty="0">
                    <a:latin typeface="+mn-lt"/>
                  </a:rPr>
                  <a:t>, where </a:t>
                </a:r>
                <a14:m>
                  <m:oMath xmlns:m="http://schemas.openxmlformats.org/officeDocument/2006/math">
                    <m:r>
                      <a:rPr lang="en-US" b="0" i="1">
                        <a:latin typeface="Cambria Math"/>
                      </a:rPr>
                      <m:t>𝑗</m:t>
                    </m:r>
                  </m:oMath>
                </a14:m>
                <a:r>
                  <a:rPr lang="en-US" b="0" dirty="0">
                    <a:latin typeface="+mn-lt"/>
                  </a:rPr>
                  <a:t> (from </a:t>
                </a:r>
                <a14:m>
                  <m:oMath xmlns:m="http://schemas.openxmlformats.org/officeDocument/2006/math">
                    <m:r>
                      <a:rPr lang="en-US" b="0" i="1">
                        <a:latin typeface="Cambria Math"/>
                      </a:rPr>
                      <m:t>1</m:t>
                    </m:r>
                  </m:oMath>
                </a14:m>
                <a:r>
                  <a:rPr lang="en-US" b="0" dirty="0">
                    <a:latin typeface="+mn-lt"/>
                  </a:rPr>
                  <a:t> to </a:t>
                </a:r>
                <a14:m>
                  <m:oMath xmlns:m="http://schemas.openxmlformats.org/officeDocument/2006/math">
                    <m:r>
                      <a:rPr lang="en-US" b="0" i="1">
                        <a:latin typeface="Cambria Math"/>
                      </a:rPr>
                      <m:t>𝑀</m:t>
                    </m:r>
                  </m:oMath>
                </a14:m>
                <a:r>
                  <a:rPr lang="en-US" b="0" dirty="0">
                    <a:latin typeface="+mn-lt"/>
                  </a:rPr>
                  <a:t>) designates different scenarios.</a:t>
                </a:r>
              </a:p>
              <a:p>
                <a:pPr marL="285750" lvl="0" indent="-285750">
                  <a:lnSpc>
                    <a:spcPct val="150000"/>
                  </a:lnSpc>
                  <a:buFont typeface="Arial" panose="020B0604020202020204" pitchFamily="34" charset="0"/>
                  <a:buChar char="•"/>
                </a:pPr>
                <a:r>
                  <a:rPr lang="en-US" u="sng" dirty="0"/>
                  <a:t>Evaluating the Unconditional Portfolio Distribution</a:t>
                </a:r>
                <a:r>
                  <a:rPr lang="en-US" dirty="0"/>
                  <a:t>:</a:t>
                </a:r>
                <a:r>
                  <a:rPr lang="en-US" b="0" dirty="0">
                    <a:latin typeface="+mn-lt"/>
                  </a:rPr>
                  <a:t> From the set </a:t>
                </a:r>
                <a14:m>
                  <m:oMath xmlns:m="http://schemas.openxmlformats.org/officeDocument/2006/math">
                    <m:d>
                      <m:dPr>
                        <m:begChr m:val="{"/>
                        <m:endChr m:val="}"/>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𝑉</m:t>
                            </m:r>
                          </m:e>
                          <m:sub>
                            <m:r>
                              <a:rPr lang="en-US" b="0" i="1">
                                <a:latin typeface="Cambria Math"/>
                              </a:rPr>
                              <m:t>𝑗</m:t>
                            </m:r>
                          </m:sub>
                        </m:sSub>
                        <m:d>
                          <m:dPr>
                            <m:ctrlPr>
                              <a:rPr lang="en-US" b="0" i="1">
                                <a:latin typeface="Cambria Math" panose="02040503050406030204" pitchFamily="18" charset="0"/>
                              </a:rPr>
                            </m:ctrlPr>
                          </m:dPr>
                          <m:e>
                            <m:r>
                              <a:rPr lang="en-US" b="0" i="1">
                                <a:latin typeface="Cambria Math"/>
                              </a:rPr>
                              <m:t>𝑡</m:t>
                            </m:r>
                          </m:e>
                        </m:d>
                      </m:e>
                    </m:d>
                  </m:oMath>
                </a14:m>
                <a:r>
                  <a:rPr lang="en-US" b="0" dirty="0">
                    <a:latin typeface="+mn-lt"/>
                  </a:rPr>
                  <a:t> once can estimate the unconditional expectation </a:t>
                </a:r>
                <a14:m>
                  <m:oMath xmlns:m="http://schemas.openxmlformats.org/officeDocument/2006/math">
                    <m:r>
                      <a:rPr lang="en-US" b="0" i="1">
                        <a:latin typeface="Cambria Math"/>
                      </a:rPr>
                      <m:t>𝜇</m:t>
                    </m:r>
                    <m:d>
                      <m:dPr>
                        <m:ctrlPr>
                          <a:rPr lang="en-US" b="0" i="1">
                            <a:latin typeface="Cambria Math" panose="02040503050406030204" pitchFamily="18" charset="0"/>
                          </a:rPr>
                        </m:ctrlPr>
                      </m:dPr>
                      <m:e>
                        <m:r>
                          <a:rPr lang="en-US" b="0" i="1">
                            <a:latin typeface="Cambria Math"/>
                          </a:rPr>
                          <m:t>𝑡</m:t>
                        </m:r>
                      </m:e>
                    </m:d>
                  </m:oMath>
                </a14:m>
                <a:r>
                  <a:rPr lang="en-US" b="0" dirty="0">
                    <a:latin typeface="+mn-lt"/>
                  </a:rPr>
                  <a:t> and standard deviation </a:t>
                </a:r>
                <a14:m>
                  <m:oMath xmlns:m="http://schemas.openxmlformats.org/officeDocument/2006/math">
                    <m:r>
                      <a:rPr lang="en-US" b="0" i="1">
                        <a:latin typeface="Cambria Math"/>
                      </a:rPr>
                      <m:t>𝜎</m:t>
                    </m:r>
                    <m:d>
                      <m:dPr>
                        <m:ctrlPr>
                          <a:rPr lang="en-US" b="0" i="1">
                            <a:latin typeface="Cambria Math" panose="02040503050406030204" pitchFamily="18" charset="0"/>
                          </a:rPr>
                        </m:ctrlPr>
                      </m:dPr>
                      <m:e>
                        <m:r>
                          <a:rPr lang="en-US" b="0" i="1">
                            <a:latin typeface="Cambria Math"/>
                          </a:rPr>
                          <m:t>𝑡</m:t>
                        </m:r>
                      </m:e>
                    </m:d>
                  </m:oMath>
                </a14:m>
                <a:r>
                  <a:rPr lang="en-US" b="0" dirty="0">
                    <a:latin typeface="+mn-lt"/>
                  </a:rPr>
                  <a:t> of the portfolio value, as well as any other distributional parameter.</a:t>
                </a:r>
              </a:p>
              <a:p>
                <a:pPr marL="285750" lvl="0" indent="-285750">
                  <a:lnSpc>
                    <a:spcPct val="150000"/>
                  </a:lnSpc>
                  <a:buFont typeface="Arial" panose="020B0604020202020204" pitchFamily="34" charset="0"/>
                  <a:buChar char="•"/>
                </a:pPr>
                <a:r>
                  <a:rPr lang="en-US" u="sng" dirty="0"/>
                  <a:t>Collateralized EE at Lookback Points</a:t>
                </a:r>
                <a:r>
                  <a:rPr lang="en-US" dirty="0"/>
                  <a:t>:</a:t>
                </a:r>
                <a:r>
                  <a:rPr lang="en-US" b="0" dirty="0">
                    <a:latin typeface="+mn-lt"/>
                  </a:rPr>
                  <a:t> Can the collateralized EE profile be estimated without simulating the portfolio value at the lookback time points </a:t>
                </a:r>
                <a14:m>
                  <m:oMath xmlns:m="http://schemas.openxmlformats.org/officeDocument/2006/math">
                    <m:d>
                      <m:dPr>
                        <m:begChr m:val="{"/>
                        <m:endChr m:val="}"/>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𝑉</m:t>
                            </m:r>
                          </m:e>
                          <m:sub>
                            <m:r>
                              <a:rPr lang="en-US" b="0" i="1">
                                <a:latin typeface="Cambria Math"/>
                              </a:rPr>
                              <m:t>𝑗</m:t>
                            </m:r>
                          </m:sub>
                        </m:sSub>
                        <m:d>
                          <m:dPr>
                            <m:ctrlPr>
                              <a:rPr lang="en-US" b="0" i="1">
                                <a:latin typeface="Cambria Math" panose="02040503050406030204" pitchFamily="18" charset="0"/>
                              </a:rPr>
                            </m:ctrlPr>
                          </m:dPr>
                          <m:e>
                            <m:r>
                              <a:rPr lang="en-US" b="0" i="1">
                                <a:latin typeface="Cambria Math"/>
                              </a:rPr>
                              <m:t>𝑡</m:t>
                            </m:r>
                            <m:r>
                              <a:rPr lang="en-US" b="0" i="1">
                                <a:latin typeface="Cambria Math"/>
                              </a:rPr>
                              <m:t>−∆</m:t>
                            </m:r>
                            <m:r>
                              <a:rPr lang="en-US" b="0" i="1">
                                <a:latin typeface="Cambria Math"/>
                              </a:rPr>
                              <m:t>𝑡</m:t>
                            </m:r>
                          </m:e>
                        </m:d>
                      </m:e>
                    </m:d>
                  </m:oMath>
                </a14:m>
                <a:r>
                  <a:rPr lang="en-US" b="0" dirty="0">
                    <a:latin typeface="+mn-lt"/>
                  </a:rPr>
                  <a:t>?</a:t>
                </a:r>
              </a:p>
              <a:p>
                <a:pPr marL="285750" indent="-285750">
                  <a:lnSpc>
                    <a:spcPct val="150000"/>
                  </a:lnSpc>
                  <a:buFont typeface="Arial" panose="020B0604020202020204" pitchFamily="34" charset="0"/>
                  <a:buChar char="•"/>
                </a:pPr>
                <a:endParaRPr lang="en-US" b="0" dirty="0">
                  <a:latin typeface="+mn-lt"/>
                </a:endParaRPr>
              </a:p>
              <a:p>
                <a:pPr lvl="0">
                  <a:lnSpc>
                    <a:spcPct val="150000"/>
                  </a:lnSpc>
                </a:pPr>
                <a:endParaRPr lang="en-US" b="0" dirty="0">
                  <a:latin typeface="+mn-lt"/>
                </a:endParaRP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990600"/>
                <a:ext cx="8458200" cy="5715000"/>
              </a:xfrm>
              <a:blipFill rotWithShape="1">
                <a:blip r:embed="rId2"/>
                <a:stretch>
                  <a:fillRect l="-1153"/>
                </a:stretch>
              </a:blipFill>
            </p:spPr>
            <p:txBody>
              <a:bodyPr/>
              <a:lstStyle/>
              <a:p>
                <a:r>
                  <a:rPr lang="en-US">
                    <a:noFill/>
                  </a:rPr>
                  <a:t> </a:t>
                </a:r>
              </a:p>
            </p:txBody>
          </p:sp>
        </mc:Fallback>
      </mc:AlternateContent>
    </p:spTree>
    <p:extLst>
      <p:ext uri="{BB962C8B-B14F-4D97-AF65-F5344CB8AC3E}">
        <p14:creationId xmlns:p14="http://schemas.microsoft.com/office/powerpoint/2010/main" val="406794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Exposure in the Presence of Margin</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990600"/>
                <a:ext cx="8458200" cy="5715000"/>
              </a:xfrm>
            </p:spPr>
            <p:txBody>
              <a:bodyPr/>
              <a:lstStyle/>
              <a:p>
                <a:pPr algn="ctr">
                  <a:lnSpc>
                    <a:spcPct val="150000"/>
                  </a:lnSpc>
                </a:pPr>
                <a:r>
                  <a:rPr lang="en-US" sz="1600" dirty="0"/>
                  <a:t>Semi-Analytical Method for Collateralized EE - 2</a:t>
                </a:r>
              </a:p>
              <a:p>
                <a:pPr>
                  <a:lnSpc>
                    <a:spcPct val="150000"/>
                  </a:lnSpc>
                </a:pPr>
                <a:endParaRPr lang="en-US" b="0" dirty="0"/>
              </a:p>
              <a:p>
                <a:pPr marL="285750" lvl="0" indent="-285750">
                  <a:buFont typeface="Arial" panose="020B0604020202020204" pitchFamily="34" charset="0"/>
                  <a:buChar char="•"/>
                </a:pPr>
                <a:r>
                  <a:rPr lang="en-US" u="sng" dirty="0"/>
                  <a:t>Collateralized EE Conditional on Path</a:t>
                </a:r>
                <a:r>
                  <a:rPr lang="en-US" dirty="0"/>
                  <a:t>: </a:t>
                </a:r>
                <a:r>
                  <a:rPr lang="en-US" b="0" dirty="0">
                    <a:latin typeface="+mn-lt"/>
                  </a:rPr>
                  <a:t>Collateralized EE can be represented as</a:t>
                </a:r>
              </a:p>
              <a:p>
                <a:r>
                  <a:rPr lang="en-US" dirty="0"/>
                  <a:t> </a:t>
                </a: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𝐸𝐸</m:t>
                          </m:r>
                        </m:e>
                        <m:sub>
                          <m:r>
                            <a:rPr lang="en-US" i="1">
                              <a:latin typeface="Cambria Math"/>
                            </a:rPr>
                            <m:t>𝐶</m:t>
                          </m:r>
                        </m:sub>
                      </m:sSub>
                      <m:d>
                        <m:dPr>
                          <m:ctrlPr>
                            <a:rPr lang="en-US" i="1">
                              <a:latin typeface="Cambria Math" panose="02040503050406030204" pitchFamily="18" charset="0"/>
                            </a:rPr>
                          </m:ctrlPr>
                        </m:dPr>
                        <m:e>
                          <m:r>
                            <a:rPr lang="en-US" i="1">
                              <a:latin typeface="Cambria Math"/>
                            </a:rPr>
                            <m:t>𝑡</m:t>
                          </m:r>
                        </m:e>
                      </m:d>
                      <m:r>
                        <a:rPr lang="en-US" i="1">
                          <a:latin typeface="Cambria Math"/>
                        </a:rPr>
                        <m:t>=</m:t>
                      </m:r>
                      <m:r>
                        <a:rPr lang="en-US" i="1">
                          <a:latin typeface="Cambria Math"/>
                        </a:rPr>
                        <m:t>𝔼</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𝐸𝐸</m:t>
                              </m:r>
                            </m:e>
                            <m:sub>
                              <m:r>
                                <a:rPr lang="en-US" i="1">
                                  <a:latin typeface="Cambria Math"/>
                                </a:rPr>
                                <m:t>𝐶</m:t>
                              </m:r>
                              <m:r>
                                <a:rPr lang="en-US" i="1">
                                  <a:latin typeface="Cambria Math"/>
                                </a:rPr>
                                <m:t>, </m:t>
                              </m:r>
                              <m:r>
                                <a:rPr lang="en-US" i="1">
                                  <a:latin typeface="Cambria Math"/>
                                </a:rPr>
                                <m:t>𝑗</m:t>
                              </m:r>
                            </m:sub>
                          </m:sSub>
                          <m:d>
                            <m:dPr>
                              <m:ctrlPr>
                                <a:rPr lang="en-US" i="1">
                                  <a:latin typeface="Cambria Math" panose="02040503050406030204" pitchFamily="18" charset="0"/>
                                </a:rPr>
                              </m:ctrlPr>
                            </m:dPr>
                            <m:e>
                              <m:r>
                                <a:rPr lang="en-US" i="1">
                                  <a:latin typeface="Cambria Math"/>
                                </a:rPr>
                                <m:t>𝑡</m:t>
                              </m:r>
                            </m:e>
                          </m:d>
                        </m:e>
                      </m:d>
                    </m:oMath>
                  </m:oMathPara>
                </a14:m>
                <a:endParaRPr lang="en-US" dirty="0"/>
              </a:p>
              <a:p>
                <a:r>
                  <a:rPr lang="en-US" dirty="0"/>
                  <a:t> </a:t>
                </a:r>
              </a:p>
              <a:p>
                <a:r>
                  <a:rPr lang="en-US" b="0" dirty="0">
                    <a:latin typeface="+mn-lt"/>
                  </a:rPr>
                  <a:t>where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𝐸𝐸</m:t>
                        </m:r>
                      </m:e>
                      <m:sub>
                        <m:r>
                          <a:rPr lang="en-US" b="0" i="1">
                            <a:latin typeface="Cambria Math"/>
                          </a:rPr>
                          <m:t>𝐶</m:t>
                        </m:r>
                        <m:r>
                          <a:rPr lang="en-US" b="0" i="1">
                            <a:latin typeface="Cambria Math"/>
                          </a:rPr>
                          <m:t>, </m:t>
                        </m:r>
                        <m:r>
                          <a:rPr lang="en-US" b="0" i="1">
                            <a:latin typeface="Cambria Math"/>
                          </a:rPr>
                          <m:t>𝑗</m:t>
                        </m:r>
                      </m:sub>
                    </m:sSub>
                    <m:d>
                      <m:dPr>
                        <m:ctrlPr>
                          <a:rPr lang="en-US" b="0" i="1">
                            <a:latin typeface="Cambria Math" panose="02040503050406030204" pitchFamily="18" charset="0"/>
                          </a:rPr>
                        </m:ctrlPr>
                      </m:dPr>
                      <m:e>
                        <m:r>
                          <a:rPr lang="en-US" b="0" i="1">
                            <a:latin typeface="Cambria Math"/>
                          </a:rPr>
                          <m:t>𝑡</m:t>
                        </m:r>
                      </m:e>
                    </m:d>
                  </m:oMath>
                </a14:m>
                <a:r>
                  <a:rPr lang="en-US" b="0" dirty="0">
                    <a:latin typeface="+mn-lt"/>
                  </a:rPr>
                  <a:t> is the collateralized EE conditional on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𝑉</m:t>
                        </m:r>
                      </m:e>
                      <m:sub>
                        <m:r>
                          <a:rPr lang="en-US" b="0" i="1">
                            <a:latin typeface="Cambria Math"/>
                          </a:rPr>
                          <m:t>𝐶</m:t>
                        </m:r>
                        <m:r>
                          <a:rPr lang="en-US" b="0" i="1">
                            <a:latin typeface="Cambria Math"/>
                          </a:rPr>
                          <m:t>, </m:t>
                        </m:r>
                        <m:r>
                          <a:rPr lang="en-US" b="0" i="1">
                            <a:latin typeface="Cambria Math"/>
                          </a:rPr>
                          <m:t>𝑗</m:t>
                        </m:r>
                      </m:sub>
                    </m:sSub>
                    <m:d>
                      <m:dPr>
                        <m:ctrlPr>
                          <a:rPr lang="en-US" b="0" i="1">
                            <a:latin typeface="Cambria Math" panose="02040503050406030204" pitchFamily="18" charset="0"/>
                          </a:rPr>
                        </m:ctrlPr>
                      </m:dPr>
                      <m:e>
                        <m:r>
                          <a:rPr lang="en-US" b="0" i="1">
                            <a:latin typeface="Cambria Math"/>
                          </a:rPr>
                          <m:t>𝑡</m:t>
                        </m:r>
                      </m:e>
                    </m:d>
                  </m:oMath>
                </a14:m>
                <a:r>
                  <a:rPr lang="en-US" b="0" dirty="0">
                    <a:latin typeface="+mn-lt"/>
                  </a:rPr>
                  <a:t>:</a:t>
                </a:r>
              </a:p>
              <a:p>
                <a:r>
                  <a:rPr lang="en-US" dirty="0"/>
                  <a:t> </a:t>
                </a: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𝐸𝐸</m:t>
                          </m:r>
                        </m:e>
                        <m:sub>
                          <m:r>
                            <a:rPr lang="en-US" i="1">
                              <a:latin typeface="Cambria Math"/>
                            </a:rPr>
                            <m:t>𝐶</m:t>
                          </m:r>
                          <m:r>
                            <a:rPr lang="en-US" i="1">
                              <a:latin typeface="Cambria Math"/>
                            </a:rPr>
                            <m:t>, </m:t>
                          </m:r>
                          <m:r>
                            <a:rPr lang="en-US" i="1">
                              <a:latin typeface="Cambria Math"/>
                            </a:rPr>
                            <m:t>𝑗</m:t>
                          </m:r>
                        </m:sub>
                      </m:sSub>
                      <m:d>
                        <m:dPr>
                          <m:ctrlPr>
                            <a:rPr lang="en-US" i="1">
                              <a:latin typeface="Cambria Math" panose="02040503050406030204" pitchFamily="18" charset="0"/>
                            </a:rPr>
                          </m:ctrlPr>
                        </m:dPr>
                        <m:e>
                          <m:r>
                            <a:rPr lang="en-US" i="1">
                              <a:latin typeface="Cambria Math"/>
                            </a:rPr>
                            <m:t>𝑡</m:t>
                          </m:r>
                        </m:e>
                      </m:d>
                      <m:r>
                        <a:rPr lang="en-US" i="1">
                          <a:latin typeface="Cambria Math"/>
                        </a:rPr>
                        <m:t>=</m:t>
                      </m:r>
                      <m:r>
                        <a:rPr lang="en-US" i="1">
                          <a:latin typeface="Cambria Math"/>
                        </a:rPr>
                        <m:t>𝔼</m:t>
                      </m:r>
                      <m:d>
                        <m:dPr>
                          <m:begChr m:val="["/>
                          <m:endChr m:val="]"/>
                          <m:ctrlPr>
                            <a:rPr lang="en-US" i="1">
                              <a:latin typeface="Cambria Math" panose="02040503050406030204" pitchFamily="18" charset="0"/>
                            </a:rPr>
                          </m:ctrlPr>
                        </m:dPr>
                        <m:e>
                          <m:func>
                            <m:funcPr>
                              <m:ctrlPr>
                                <a:rPr lang="en-US" i="1">
                                  <a:latin typeface="Cambria Math" panose="02040503050406030204" pitchFamily="18" charset="0"/>
                                </a:rPr>
                              </m:ctrlPr>
                            </m:funcPr>
                            <m:fName>
                              <m:r>
                                <m:rPr>
                                  <m:sty m:val="p"/>
                                </m:rPr>
                                <a:rPr lang="en-US">
                                  <a:latin typeface="Cambria Math"/>
                                </a:rPr>
                                <m:t>max</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𝑉</m:t>
                                      </m:r>
                                    </m:e>
                                    <m:sub>
                                      <m:r>
                                        <a:rPr lang="en-US" i="1">
                                          <a:latin typeface="Cambria Math"/>
                                        </a:rPr>
                                        <m:t>𝐶</m:t>
                                      </m:r>
                                      <m:r>
                                        <a:rPr lang="en-US" i="1">
                                          <a:latin typeface="Cambria Math"/>
                                        </a:rPr>
                                        <m:t>, </m:t>
                                      </m:r>
                                      <m:r>
                                        <a:rPr lang="en-US" i="1">
                                          <a:latin typeface="Cambria Math"/>
                                        </a:rPr>
                                        <m:t>𝑗</m:t>
                                      </m:r>
                                    </m:sub>
                                  </m:sSub>
                                  <m:d>
                                    <m:dPr>
                                      <m:ctrlPr>
                                        <a:rPr lang="en-US" i="1">
                                          <a:latin typeface="Cambria Math" panose="02040503050406030204" pitchFamily="18" charset="0"/>
                                        </a:rPr>
                                      </m:ctrlPr>
                                    </m:dPr>
                                    <m:e>
                                      <m:r>
                                        <a:rPr lang="en-US" i="1">
                                          <a:latin typeface="Cambria Math"/>
                                        </a:rPr>
                                        <m:t>𝑡</m:t>
                                      </m:r>
                                    </m:e>
                                  </m:d>
                                  <m:r>
                                    <a:rPr lang="en-US" i="1">
                                      <a:latin typeface="Cambria Math"/>
                                    </a:rPr>
                                    <m:t>, 0</m:t>
                                  </m:r>
                                </m:e>
                              </m:d>
                            </m:e>
                          </m:func>
                          <m:r>
                            <a:rPr lang="en-US" i="1">
                              <a:latin typeface="Cambria Math"/>
                            </a:rPr>
                            <m:t>|</m:t>
                          </m:r>
                          <m:sSub>
                            <m:sSubPr>
                              <m:ctrlPr>
                                <a:rPr lang="en-US" i="1">
                                  <a:latin typeface="Cambria Math" panose="02040503050406030204" pitchFamily="18" charset="0"/>
                                </a:rPr>
                              </m:ctrlPr>
                            </m:sSubPr>
                            <m:e>
                              <m:r>
                                <a:rPr lang="en-US" i="1">
                                  <a:latin typeface="Cambria Math"/>
                                </a:rPr>
                                <m:t>𝑉</m:t>
                              </m:r>
                            </m:e>
                            <m:sub>
                              <m:r>
                                <a:rPr lang="en-US" i="1">
                                  <a:latin typeface="Cambria Math"/>
                                </a:rPr>
                                <m:t>𝑗</m:t>
                              </m:r>
                            </m:sub>
                          </m:sSub>
                          <m:d>
                            <m:dPr>
                              <m:ctrlPr>
                                <a:rPr lang="en-US" i="1">
                                  <a:latin typeface="Cambria Math" panose="02040503050406030204" pitchFamily="18" charset="0"/>
                                </a:rPr>
                              </m:ctrlPr>
                            </m:dPr>
                            <m:e>
                              <m:r>
                                <a:rPr lang="en-US" i="1">
                                  <a:latin typeface="Cambria Math"/>
                                </a:rPr>
                                <m:t>𝑡</m:t>
                              </m:r>
                            </m:e>
                          </m:d>
                        </m:e>
                      </m:d>
                    </m:oMath>
                  </m:oMathPara>
                </a14:m>
                <a:endParaRPr lang="en-US" dirty="0"/>
              </a:p>
              <a:p>
                <a:r>
                  <a:rPr lang="en-US" dirty="0"/>
                  <a:t> </a:t>
                </a:r>
              </a:p>
              <a:p>
                <a:pPr marL="285750" lvl="0" indent="-285750">
                  <a:buFont typeface="Arial" panose="020B0604020202020204" pitchFamily="34" charset="0"/>
                  <a:buChar char="•"/>
                </a:pPr>
                <a:r>
                  <a:rPr lang="en-US" u="sng" dirty="0"/>
                  <a:t>The Conditional Collateralized Portfolio Value</a:t>
                </a:r>
                <a:r>
                  <a:rPr lang="en-US" dirty="0"/>
                  <a:t>:</a:t>
                </a:r>
                <a:r>
                  <a:rPr lang="en-US" b="0" dirty="0">
                    <a:latin typeface="+mn-lt"/>
                  </a:rPr>
                  <a:t> The collateralized portfolio value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𝑉</m:t>
                        </m:r>
                      </m:e>
                      <m:sub>
                        <m:r>
                          <a:rPr lang="en-US" b="0" i="1">
                            <a:latin typeface="Cambria Math"/>
                          </a:rPr>
                          <m:t>𝐶</m:t>
                        </m:r>
                        <m:r>
                          <a:rPr lang="en-US" b="0" i="1">
                            <a:latin typeface="Cambria Math"/>
                          </a:rPr>
                          <m:t>, </m:t>
                        </m:r>
                        <m:r>
                          <a:rPr lang="en-US" b="0" i="1">
                            <a:latin typeface="Cambria Math"/>
                          </a:rPr>
                          <m:t>𝑗</m:t>
                        </m:r>
                      </m:sub>
                    </m:sSub>
                    <m:d>
                      <m:dPr>
                        <m:ctrlPr>
                          <a:rPr lang="en-US" b="0" i="1">
                            <a:latin typeface="Cambria Math" panose="02040503050406030204" pitchFamily="18" charset="0"/>
                          </a:rPr>
                        </m:ctrlPr>
                      </m:dPr>
                      <m:e>
                        <m:r>
                          <a:rPr lang="en-US" b="0" i="1">
                            <a:latin typeface="Cambria Math"/>
                          </a:rPr>
                          <m:t>𝑡</m:t>
                        </m:r>
                      </m:e>
                    </m:d>
                  </m:oMath>
                </a14:m>
                <a:r>
                  <a:rPr lang="en-US" b="0" dirty="0">
                    <a:latin typeface="+mn-lt"/>
                  </a:rPr>
                  <a:t> is</a:t>
                </a:r>
              </a:p>
              <a:p>
                <a:r>
                  <a:rPr lang="en-US" dirty="0"/>
                  <a:t> </a:t>
                </a: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𝑉</m:t>
                          </m:r>
                        </m:e>
                        <m:sub>
                          <m:r>
                            <a:rPr lang="en-US" i="1">
                              <a:latin typeface="Cambria Math"/>
                            </a:rPr>
                            <m:t>𝐶</m:t>
                          </m:r>
                          <m:r>
                            <a:rPr lang="en-US" i="1">
                              <a:latin typeface="Cambria Math"/>
                            </a:rPr>
                            <m:t>, </m:t>
                          </m:r>
                          <m:r>
                            <a:rPr lang="en-US" i="1">
                              <a:latin typeface="Cambria Math"/>
                            </a:rPr>
                            <m:t>𝑗</m:t>
                          </m:r>
                        </m:sub>
                      </m:sSub>
                      <m:d>
                        <m:dPr>
                          <m:ctrlPr>
                            <a:rPr lang="en-US" i="1">
                              <a:latin typeface="Cambria Math" panose="02040503050406030204" pitchFamily="18" charset="0"/>
                            </a:rPr>
                          </m:ctrlPr>
                        </m:dPr>
                        <m:e>
                          <m:r>
                            <a:rPr lang="en-US" i="1">
                              <a:latin typeface="Cambria Math"/>
                            </a:rPr>
                            <m:t>𝑡</m:t>
                          </m:r>
                        </m:e>
                      </m:d>
                      <m:r>
                        <a:rPr lang="en-US" i="1">
                          <a:latin typeface="Cambria Math"/>
                        </a:rPr>
                        <m:t>=</m:t>
                      </m:r>
                      <m:func>
                        <m:funcPr>
                          <m:ctrlPr>
                            <a:rPr lang="en-US" i="1">
                              <a:latin typeface="Cambria Math" panose="02040503050406030204" pitchFamily="18" charset="0"/>
                            </a:rPr>
                          </m:ctrlPr>
                        </m:funcPr>
                        <m:fName>
                          <m:r>
                            <m:rPr>
                              <m:sty m:val="p"/>
                            </m:rPr>
                            <a:rPr lang="en-US">
                              <a:latin typeface="Cambria Math"/>
                            </a:rPr>
                            <m:t>min</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𝑉</m:t>
                                  </m:r>
                                </m:e>
                                <m:sub>
                                  <m:r>
                                    <a:rPr lang="en-US" i="1">
                                      <a:latin typeface="Cambria Math"/>
                                    </a:rPr>
                                    <m:t>𝑗</m:t>
                                  </m:r>
                                </m:sub>
                              </m:sSub>
                              <m:d>
                                <m:dPr>
                                  <m:ctrlPr>
                                    <a:rPr lang="en-US" i="1">
                                      <a:latin typeface="Cambria Math" panose="02040503050406030204" pitchFamily="18" charset="0"/>
                                    </a:rPr>
                                  </m:ctrlPr>
                                </m:dPr>
                                <m:e>
                                  <m:r>
                                    <a:rPr lang="en-US" i="1">
                                      <a:latin typeface="Cambria Math"/>
                                    </a:rPr>
                                    <m:t>𝑡</m:t>
                                  </m:r>
                                </m:e>
                              </m:d>
                              <m:r>
                                <a:rPr lang="en-US" i="1">
                                  <a:latin typeface="Cambria Math"/>
                                </a:rPr>
                                <m:t>, </m:t>
                              </m:r>
                              <m:r>
                                <a:rPr lang="en-US" i="1">
                                  <a:latin typeface="Cambria Math"/>
                                </a:rPr>
                                <m:t>𝐻</m:t>
                              </m:r>
                              <m:r>
                                <a:rPr lang="en-US" i="1">
                                  <a:latin typeface="Cambria Math"/>
                                </a:rPr>
                                <m:t>+</m:t>
                              </m:r>
                              <m:sSub>
                                <m:sSubPr>
                                  <m:ctrlPr>
                                    <a:rPr lang="en-US" i="1">
                                      <a:latin typeface="Cambria Math" panose="02040503050406030204" pitchFamily="18" charset="0"/>
                                    </a:rPr>
                                  </m:ctrlPr>
                                </m:sSubPr>
                                <m:e>
                                  <m:r>
                                    <a:rPr lang="en-US" i="1">
                                      <a:latin typeface="Cambria Math"/>
                                    </a:rPr>
                                    <m:t>𝑉</m:t>
                                  </m:r>
                                </m:e>
                                <m:sub>
                                  <m:r>
                                    <a:rPr lang="en-US" i="1">
                                      <a:latin typeface="Cambria Math"/>
                                    </a:rPr>
                                    <m:t>𝑗</m:t>
                                  </m:r>
                                </m:sub>
                              </m:sSub>
                              <m:d>
                                <m:dPr>
                                  <m:ctrlPr>
                                    <a:rPr lang="en-US" i="1">
                                      <a:latin typeface="Cambria Math" panose="02040503050406030204" pitchFamily="18" charset="0"/>
                                    </a:rPr>
                                  </m:ctrlPr>
                                </m:dPr>
                                <m:e>
                                  <m:r>
                                    <a:rPr lang="en-US" i="1">
                                      <a:latin typeface="Cambria Math"/>
                                    </a:rPr>
                                    <m:t>𝑡</m:t>
                                  </m:r>
                                </m:e>
                              </m:d>
                              <m:r>
                                <a:rPr lang="en-US" i="1">
                                  <a:latin typeface="Cambria Math"/>
                                </a:rPr>
                                <m:t>−</m:t>
                              </m:r>
                              <m:sSub>
                                <m:sSubPr>
                                  <m:ctrlPr>
                                    <a:rPr lang="en-US" i="1">
                                      <a:latin typeface="Cambria Math" panose="02040503050406030204" pitchFamily="18" charset="0"/>
                                    </a:rPr>
                                  </m:ctrlPr>
                                </m:sSubPr>
                                <m:e>
                                  <m:r>
                                    <a:rPr lang="en-US" i="1">
                                      <a:latin typeface="Cambria Math"/>
                                    </a:rPr>
                                    <m:t>𝑉</m:t>
                                  </m:r>
                                </m:e>
                                <m:sub>
                                  <m:r>
                                    <a:rPr lang="en-US" i="1">
                                      <a:latin typeface="Cambria Math"/>
                                    </a:rPr>
                                    <m:t>𝑗</m:t>
                                  </m:r>
                                </m:sub>
                              </m:sSub>
                              <m:d>
                                <m:dPr>
                                  <m:ctrlPr>
                                    <a:rPr lang="en-US" i="1">
                                      <a:latin typeface="Cambria Math" panose="02040503050406030204" pitchFamily="18" charset="0"/>
                                    </a:rPr>
                                  </m:ctrlPr>
                                </m:dPr>
                                <m:e>
                                  <m:r>
                                    <a:rPr lang="en-US" i="1">
                                      <a:latin typeface="Cambria Math"/>
                                    </a:rPr>
                                    <m:t>𝑡</m:t>
                                  </m:r>
                                  <m:r>
                                    <a:rPr lang="en-US" i="1">
                                      <a:latin typeface="Cambria Math"/>
                                    </a:rPr>
                                    <m:t>−∆</m:t>
                                  </m:r>
                                  <m:r>
                                    <a:rPr lang="en-US" i="1">
                                      <a:latin typeface="Cambria Math"/>
                                    </a:rPr>
                                    <m:t>𝑡</m:t>
                                  </m:r>
                                </m:e>
                              </m:d>
                            </m:e>
                          </m:d>
                        </m:e>
                      </m:func>
                    </m:oMath>
                  </m:oMathPara>
                </a14:m>
                <a:endParaRPr lang="en-US" dirty="0"/>
              </a:p>
              <a:p>
                <a:r>
                  <a:rPr lang="en-US" dirty="0"/>
                  <a:t> </a:t>
                </a:r>
              </a:p>
              <a:p>
                <a:pPr marL="285750" lvl="0" indent="-285750">
                  <a:lnSpc>
                    <a:spcPct val="150000"/>
                  </a:lnSpc>
                  <a:buFont typeface="Arial" panose="020B0604020202020204" pitchFamily="34" charset="0"/>
                  <a:buChar char="•"/>
                </a:pPr>
                <a:r>
                  <a:rPr lang="en-US" u="sng" dirty="0"/>
                  <a:t>Goal - Computing the Collateralized EE Analytically</a:t>
                </a:r>
                <a:r>
                  <a:rPr lang="en-US" dirty="0"/>
                  <a:t>:</a:t>
                </a:r>
                <a:r>
                  <a:rPr lang="en-US" b="0" dirty="0">
                    <a:latin typeface="+mn-lt"/>
                  </a:rPr>
                  <a:t> If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𝐸𝐸</m:t>
                        </m:r>
                      </m:e>
                      <m:sub>
                        <m:r>
                          <a:rPr lang="en-US" b="0" i="1">
                            <a:latin typeface="Cambria Math"/>
                          </a:rPr>
                          <m:t>𝐶</m:t>
                        </m:r>
                        <m:r>
                          <a:rPr lang="en-US" b="0" i="1">
                            <a:latin typeface="Cambria Math"/>
                          </a:rPr>
                          <m:t>, </m:t>
                        </m:r>
                        <m:r>
                          <a:rPr lang="en-US" b="0" i="1">
                            <a:latin typeface="Cambria Math"/>
                          </a:rPr>
                          <m:t>𝑗</m:t>
                        </m:r>
                      </m:sub>
                    </m:sSub>
                    <m:d>
                      <m:dPr>
                        <m:ctrlPr>
                          <a:rPr lang="en-US" b="0" i="1">
                            <a:latin typeface="Cambria Math" panose="02040503050406030204" pitchFamily="18" charset="0"/>
                          </a:rPr>
                        </m:ctrlPr>
                      </m:dPr>
                      <m:e>
                        <m:r>
                          <a:rPr lang="en-US" b="0" i="1">
                            <a:latin typeface="Cambria Math"/>
                          </a:rPr>
                          <m:t>𝑡</m:t>
                        </m:r>
                      </m:e>
                    </m:d>
                  </m:oMath>
                </a14:m>
                <a:r>
                  <a:rPr lang="en-US" b="0" dirty="0">
                    <a:latin typeface="+mn-lt"/>
                  </a:rPr>
                  <a:t> can be computed analytically, the </a:t>
                </a:r>
                <a:r>
                  <a:rPr lang="en-US" b="0" i="1" dirty="0">
                    <a:latin typeface="+mn-lt"/>
                  </a:rPr>
                  <a:t>unconditionally collateralized EE</a:t>
                </a:r>
                <a:r>
                  <a:rPr lang="en-US" b="0" dirty="0">
                    <a:latin typeface="+mn-lt"/>
                  </a:rPr>
                  <a:t> can be obtained as a simple average of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𝐸𝐸</m:t>
                        </m:r>
                      </m:e>
                      <m:sub>
                        <m:r>
                          <a:rPr lang="en-US" b="0" i="1">
                            <a:latin typeface="Cambria Math"/>
                          </a:rPr>
                          <m:t>𝐶</m:t>
                        </m:r>
                        <m:r>
                          <a:rPr lang="en-US" b="0" i="1">
                            <a:latin typeface="Cambria Math"/>
                          </a:rPr>
                          <m:t>, </m:t>
                        </m:r>
                        <m:r>
                          <a:rPr lang="en-US" b="0" i="1">
                            <a:latin typeface="Cambria Math"/>
                          </a:rPr>
                          <m:t>𝑗</m:t>
                        </m:r>
                      </m:sub>
                    </m:sSub>
                    <m:d>
                      <m:dPr>
                        <m:ctrlPr>
                          <a:rPr lang="en-US" b="0" i="1">
                            <a:latin typeface="Cambria Math" panose="02040503050406030204" pitchFamily="18" charset="0"/>
                          </a:rPr>
                        </m:ctrlPr>
                      </m:dPr>
                      <m:e>
                        <m:r>
                          <a:rPr lang="en-US" b="0" i="1">
                            <a:latin typeface="Cambria Math"/>
                          </a:rPr>
                          <m:t>𝑡</m:t>
                        </m:r>
                      </m:e>
                    </m:d>
                  </m:oMath>
                </a14:m>
                <a:r>
                  <a:rPr lang="en-US" b="0" dirty="0">
                    <a:latin typeface="+mn-lt"/>
                  </a:rPr>
                  <a:t> across all scenarios </a:t>
                </a:r>
                <a14:m>
                  <m:oMath xmlns:m="http://schemas.openxmlformats.org/officeDocument/2006/math">
                    <m:r>
                      <a:rPr lang="en-US" b="0" i="1">
                        <a:latin typeface="Cambria Math"/>
                      </a:rPr>
                      <m:t>𝑗</m:t>
                    </m:r>
                  </m:oMath>
                </a14:m>
                <a:endParaRPr lang="en-US" b="0" dirty="0">
                  <a:latin typeface="+mn-lt"/>
                </a:endParaRPr>
              </a:p>
              <a:p>
                <a:pPr marL="285750" lvl="0" indent="-285750">
                  <a:lnSpc>
                    <a:spcPct val="150000"/>
                  </a:lnSpc>
                  <a:buFont typeface="Arial" panose="020B0604020202020204" pitchFamily="34" charset="0"/>
                  <a:buChar char="•"/>
                </a:pPr>
                <a:r>
                  <a:rPr lang="en-US" u="sng" dirty="0"/>
                  <a:t>Assumption of Normal Portfolio Value</a:t>
                </a:r>
                <a:r>
                  <a:rPr lang="en-US" dirty="0"/>
                  <a:t>:</a:t>
                </a:r>
                <a:r>
                  <a:rPr lang="en-US" b="0" dirty="0">
                    <a:latin typeface="+mn-lt"/>
                  </a:rPr>
                  <a:t> Assume that the portfolio value </a:t>
                </a:r>
                <a14:m>
                  <m:oMath xmlns:m="http://schemas.openxmlformats.org/officeDocument/2006/math">
                    <m:r>
                      <a:rPr lang="en-US" b="0" i="1">
                        <a:latin typeface="Cambria Math"/>
                      </a:rPr>
                      <m:t>𝑉</m:t>
                    </m:r>
                    <m:d>
                      <m:dPr>
                        <m:ctrlPr>
                          <a:rPr lang="en-US" b="0" i="1">
                            <a:latin typeface="Cambria Math" panose="02040503050406030204" pitchFamily="18" charset="0"/>
                          </a:rPr>
                        </m:ctrlPr>
                      </m:dPr>
                      <m:e>
                        <m:r>
                          <a:rPr lang="en-US" b="0" i="1">
                            <a:latin typeface="Cambria Math"/>
                          </a:rPr>
                          <m:t>𝑡</m:t>
                        </m:r>
                      </m:e>
                    </m:d>
                  </m:oMath>
                </a14:m>
                <a:r>
                  <a:rPr lang="en-US" b="0" dirty="0">
                    <a:latin typeface="+mn-lt"/>
                  </a:rPr>
                  <a:t> at time </a:t>
                </a:r>
                <a14:m>
                  <m:oMath xmlns:m="http://schemas.openxmlformats.org/officeDocument/2006/math">
                    <m:r>
                      <a:rPr lang="en-US" b="0" i="1">
                        <a:latin typeface="Cambria Math"/>
                      </a:rPr>
                      <m:t>𝑡</m:t>
                    </m:r>
                  </m:oMath>
                </a14:m>
                <a:r>
                  <a:rPr lang="en-US" b="0" dirty="0">
                    <a:latin typeface="+mn-lt"/>
                  </a:rPr>
                  <a:t> is normally distributed with mean </a:t>
                </a:r>
                <a14:m>
                  <m:oMath xmlns:m="http://schemas.openxmlformats.org/officeDocument/2006/math">
                    <m:r>
                      <a:rPr lang="en-US" b="0" i="1">
                        <a:latin typeface="Cambria Math"/>
                      </a:rPr>
                      <m:t>𝜇</m:t>
                    </m:r>
                    <m:d>
                      <m:dPr>
                        <m:ctrlPr>
                          <a:rPr lang="en-US" b="0" i="1">
                            <a:latin typeface="Cambria Math" panose="02040503050406030204" pitchFamily="18" charset="0"/>
                          </a:rPr>
                        </m:ctrlPr>
                      </m:dPr>
                      <m:e>
                        <m:r>
                          <a:rPr lang="en-US" b="0" i="1">
                            <a:latin typeface="Cambria Math"/>
                          </a:rPr>
                          <m:t>𝑡</m:t>
                        </m:r>
                      </m:e>
                    </m:d>
                  </m:oMath>
                </a14:m>
                <a:r>
                  <a:rPr lang="en-US" b="0" dirty="0">
                    <a:latin typeface="+mn-lt"/>
                  </a:rPr>
                  <a:t> and standard deviation </a:t>
                </a:r>
                <a14:m>
                  <m:oMath xmlns:m="http://schemas.openxmlformats.org/officeDocument/2006/math">
                    <m:r>
                      <a:rPr lang="en-US" b="0" i="1">
                        <a:latin typeface="Cambria Math"/>
                      </a:rPr>
                      <m:t>𝜎</m:t>
                    </m:r>
                    <m:d>
                      <m:dPr>
                        <m:ctrlPr>
                          <a:rPr lang="en-US" b="0" i="1">
                            <a:latin typeface="Cambria Math" panose="02040503050406030204" pitchFamily="18" charset="0"/>
                          </a:rPr>
                        </m:ctrlPr>
                      </m:dPr>
                      <m:e>
                        <m:r>
                          <a:rPr lang="en-US" b="0" i="1">
                            <a:latin typeface="Cambria Math"/>
                          </a:rPr>
                          <m:t>𝑡</m:t>
                        </m:r>
                      </m:e>
                    </m:d>
                  </m:oMath>
                </a14:m>
                <a:r>
                  <a:rPr lang="en-US" b="0" dirty="0">
                    <a:latin typeface="+mn-lt"/>
                  </a:rPr>
                  <a:t>.</a:t>
                </a:r>
              </a:p>
              <a:p>
                <a:pPr marL="285750" lvl="0" indent="-285750">
                  <a:lnSpc>
                    <a:spcPct val="150000"/>
                  </a:lnSpc>
                  <a:buFont typeface="Arial" panose="020B0604020202020204" pitchFamily="34" charset="0"/>
                  <a:buChar char="•"/>
                </a:pPr>
                <a:r>
                  <a:rPr lang="en-US" u="sng" dirty="0"/>
                  <a:t>Brownian Bridge for Secondary Nodes</a:t>
                </a:r>
                <a:r>
                  <a:rPr lang="en-US" dirty="0"/>
                  <a:t>:</a:t>
                </a:r>
                <a:r>
                  <a:rPr lang="en-US" b="0" dirty="0">
                    <a:latin typeface="+mn-lt"/>
                  </a:rPr>
                  <a:t> One can construct a </a:t>
                </a:r>
                <a:r>
                  <a:rPr lang="en-US" b="0" i="1" dirty="0">
                    <a:latin typeface="+mn-lt"/>
                  </a:rPr>
                  <a:t>Brownian Bridge</a:t>
                </a:r>
                <a:r>
                  <a:rPr lang="en-US" b="0" dirty="0">
                    <a:latin typeface="+mn-lt"/>
                  </a:rPr>
                  <a:t> from </a:t>
                </a:r>
                <a14:m>
                  <m:oMath xmlns:m="http://schemas.openxmlformats.org/officeDocument/2006/math">
                    <m:r>
                      <a:rPr lang="en-US" b="0" i="1">
                        <a:latin typeface="Cambria Math"/>
                      </a:rPr>
                      <m:t>𝑉</m:t>
                    </m:r>
                    <m:d>
                      <m:dPr>
                        <m:ctrlPr>
                          <a:rPr lang="en-US" b="0" i="1">
                            <a:latin typeface="Cambria Math" panose="02040503050406030204" pitchFamily="18" charset="0"/>
                          </a:rPr>
                        </m:ctrlPr>
                      </m:dPr>
                      <m:e>
                        <m:r>
                          <a:rPr lang="en-US" b="0" i="1">
                            <a:latin typeface="Cambria Math"/>
                          </a:rPr>
                          <m:t>0</m:t>
                        </m:r>
                      </m:e>
                    </m:d>
                  </m:oMath>
                </a14:m>
                <a:r>
                  <a:rPr lang="en-US" b="0" dirty="0">
                    <a:latin typeface="+mn-lt"/>
                  </a:rPr>
                  <a:t> to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𝑉</m:t>
                        </m:r>
                      </m:e>
                      <m:sub>
                        <m:r>
                          <a:rPr lang="en-US" b="0" i="1">
                            <a:latin typeface="Cambria Math"/>
                          </a:rPr>
                          <m:t>𝑗</m:t>
                        </m:r>
                      </m:sub>
                    </m:sSub>
                    <m:d>
                      <m:dPr>
                        <m:ctrlPr>
                          <a:rPr lang="en-US" b="0" i="1">
                            <a:latin typeface="Cambria Math" panose="02040503050406030204" pitchFamily="18" charset="0"/>
                          </a:rPr>
                        </m:ctrlPr>
                      </m:dPr>
                      <m:e>
                        <m:r>
                          <a:rPr lang="en-US" b="0" i="1">
                            <a:latin typeface="Cambria Math"/>
                          </a:rPr>
                          <m:t>𝑡</m:t>
                        </m:r>
                      </m:e>
                    </m:d>
                  </m:oMath>
                </a14:m>
                <a:r>
                  <a:rPr lang="en-US" b="0" dirty="0">
                    <a:latin typeface="+mn-lt"/>
                  </a:rPr>
                  <a:t>.</a:t>
                </a:r>
              </a:p>
              <a:p>
                <a:pPr>
                  <a:lnSpc>
                    <a:spcPct val="150000"/>
                  </a:lnSpc>
                </a:pPr>
                <a:endParaRPr lang="en-US" b="0" dirty="0">
                  <a:latin typeface="+mn-lt"/>
                </a:endParaRP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990600"/>
                <a:ext cx="8458200" cy="5715000"/>
              </a:xfrm>
              <a:blipFill rotWithShape="1">
                <a:blip r:embed="rId2"/>
                <a:stretch>
                  <a:fillRect l="-1225"/>
                </a:stretch>
              </a:blipFill>
            </p:spPr>
            <p:txBody>
              <a:bodyPr/>
              <a:lstStyle/>
              <a:p>
                <a:r>
                  <a:rPr lang="en-US">
                    <a:noFill/>
                  </a:rPr>
                  <a:t> </a:t>
                </a:r>
              </a:p>
            </p:txBody>
          </p:sp>
        </mc:Fallback>
      </mc:AlternateContent>
    </p:spTree>
    <p:extLst>
      <p:ext uri="{BB962C8B-B14F-4D97-AF65-F5344CB8AC3E}">
        <p14:creationId xmlns:p14="http://schemas.microsoft.com/office/powerpoint/2010/main" val="3911863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Exposure in the Presence of Margin</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990600"/>
                <a:ext cx="8458200" cy="5715000"/>
              </a:xfrm>
            </p:spPr>
            <p:txBody>
              <a:bodyPr/>
              <a:lstStyle/>
              <a:p>
                <a:pPr algn="ctr">
                  <a:lnSpc>
                    <a:spcPct val="150000"/>
                  </a:lnSpc>
                </a:pPr>
                <a:r>
                  <a:rPr lang="en-US" sz="1600" dirty="0"/>
                  <a:t>Semi-Analytical Method for Collateralized EE - 3</a:t>
                </a:r>
              </a:p>
              <a:p>
                <a:pPr>
                  <a:lnSpc>
                    <a:spcPct val="150000"/>
                  </a:lnSpc>
                </a:pPr>
                <a:endParaRPr lang="en-US" b="0" dirty="0"/>
              </a:p>
              <a:p>
                <a:pPr marL="285750" lvl="0" indent="-285750">
                  <a:lnSpc>
                    <a:spcPct val="150000"/>
                  </a:lnSpc>
                  <a:buFont typeface="Arial" panose="020B0604020202020204" pitchFamily="34" charset="0"/>
                  <a:buChar char="•"/>
                </a:pPr>
                <a14:m>
                  <m:oMath xmlns:m="http://schemas.openxmlformats.org/officeDocument/2006/math">
                    <m:sSub>
                      <m:sSubPr>
                        <m:ctrlPr>
                          <a:rPr lang="en-US" i="1" u="sng">
                            <a:latin typeface="Cambria Math" panose="02040503050406030204" pitchFamily="18" charset="0"/>
                          </a:rPr>
                        </m:ctrlPr>
                      </m:sSubPr>
                      <m:e>
                        <m:r>
                          <a:rPr lang="en-US" i="1" u="sng">
                            <a:latin typeface="Cambria Math"/>
                          </a:rPr>
                          <m:t>𝑉</m:t>
                        </m:r>
                      </m:e>
                      <m:sub>
                        <m:r>
                          <a:rPr lang="en-US" i="1" u="sng">
                            <a:latin typeface="Cambria Math"/>
                          </a:rPr>
                          <m:t>𝑗</m:t>
                        </m:r>
                      </m:sub>
                    </m:sSub>
                    <m:d>
                      <m:dPr>
                        <m:ctrlPr>
                          <a:rPr lang="en-US" i="1" u="sng">
                            <a:latin typeface="Cambria Math" panose="02040503050406030204" pitchFamily="18" charset="0"/>
                          </a:rPr>
                        </m:ctrlPr>
                      </m:dPr>
                      <m:e>
                        <m:r>
                          <a:rPr lang="en-US" i="1" u="sng">
                            <a:latin typeface="Cambria Math"/>
                          </a:rPr>
                          <m:t>𝑡</m:t>
                        </m:r>
                        <m:r>
                          <a:rPr lang="en-US" i="1" u="sng">
                            <a:latin typeface="Cambria Math"/>
                          </a:rPr>
                          <m:t>−∆</m:t>
                        </m:r>
                        <m:r>
                          <a:rPr lang="en-US" i="1" u="sng">
                            <a:latin typeface="Cambria Math"/>
                          </a:rPr>
                          <m:t>𝑡</m:t>
                        </m:r>
                      </m:e>
                    </m:d>
                  </m:oMath>
                </a14:m>
                <a:r>
                  <a:rPr lang="en-US" u="sng" dirty="0"/>
                  <a:t> Mean and Standard Deviation</a:t>
                </a:r>
                <a:r>
                  <a:rPr lang="en-US" dirty="0"/>
                  <a:t>:</a:t>
                </a:r>
                <a:r>
                  <a:rPr lang="en-US" b="0" dirty="0">
                    <a:latin typeface="+mn-lt"/>
                  </a:rPr>
                  <a:t> Conditional on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𝑉</m:t>
                        </m:r>
                      </m:e>
                      <m:sub>
                        <m:r>
                          <a:rPr lang="en-US" b="0" i="1">
                            <a:latin typeface="Cambria Math"/>
                          </a:rPr>
                          <m:t>𝑗</m:t>
                        </m:r>
                      </m:sub>
                    </m:sSub>
                    <m:d>
                      <m:dPr>
                        <m:ctrlPr>
                          <a:rPr lang="en-US" b="0" i="1">
                            <a:latin typeface="Cambria Math" panose="02040503050406030204" pitchFamily="18" charset="0"/>
                          </a:rPr>
                        </m:ctrlPr>
                      </m:dPr>
                      <m:e>
                        <m:r>
                          <a:rPr lang="en-US" b="0" i="1">
                            <a:latin typeface="Cambria Math"/>
                          </a:rPr>
                          <m:t>𝑡</m:t>
                        </m:r>
                      </m:e>
                    </m:d>
                  </m:oMath>
                </a14:m>
                <a:r>
                  <a:rPr lang="en-US" b="0" dirty="0">
                    <a:latin typeface="+mn-lt"/>
                  </a:rPr>
                  <a:t>,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𝑉</m:t>
                        </m:r>
                      </m:e>
                      <m:sub>
                        <m:r>
                          <a:rPr lang="en-US" b="0" i="1">
                            <a:latin typeface="Cambria Math"/>
                          </a:rPr>
                          <m:t>𝑗</m:t>
                        </m:r>
                      </m:sub>
                    </m:sSub>
                    <m:d>
                      <m:dPr>
                        <m:ctrlPr>
                          <a:rPr lang="en-US" b="0" i="1">
                            <a:latin typeface="Cambria Math" panose="02040503050406030204" pitchFamily="18" charset="0"/>
                          </a:rPr>
                        </m:ctrlPr>
                      </m:dPr>
                      <m:e>
                        <m:r>
                          <a:rPr lang="en-US" b="0" i="1">
                            <a:latin typeface="Cambria Math"/>
                          </a:rPr>
                          <m:t>𝑡</m:t>
                        </m:r>
                        <m:r>
                          <a:rPr lang="en-US" b="0" i="1">
                            <a:latin typeface="Cambria Math"/>
                          </a:rPr>
                          <m:t>−∆</m:t>
                        </m:r>
                        <m:r>
                          <a:rPr lang="en-US" b="0" i="1">
                            <a:latin typeface="Cambria Math"/>
                          </a:rPr>
                          <m:t>𝑡</m:t>
                        </m:r>
                      </m:e>
                    </m:d>
                  </m:oMath>
                </a14:m>
                <a:r>
                  <a:rPr lang="en-US" b="0" dirty="0">
                    <a:latin typeface="+mn-lt"/>
                  </a:rPr>
                  <a:t> has a </a:t>
                </a:r>
                <a:r>
                  <a:rPr lang="en-US" b="0" i="1" dirty="0">
                    <a:latin typeface="+mn-lt"/>
                  </a:rPr>
                  <a:t>normal distribution</a:t>
                </a:r>
                <a:r>
                  <a:rPr lang="en-US" b="0" dirty="0">
                    <a:latin typeface="+mn-lt"/>
                  </a:rPr>
                  <a:t> with </a:t>
                </a:r>
                <a:r>
                  <a:rPr lang="en-US" b="0" i="1" dirty="0">
                    <a:latin typeface="+mn-lt"/>
                  </a:rPr>
                  <a:t>expectation</a:t>
                </a:r>
                <a:endParaRPr lang="en-US" b="0" dirty="0">
                  <a:latin typeface="+mn-lt"/>
                </a:endParaRPr>
              </a:p>
              <a:p>
                <a:pPr>
                  <a:lnSpc>
                    <a:spcPct val="150000"/>
                  </a:lnSpc>
                </a:pPr>
                <a:r>
                  <a:rPr lang="en-US" dirty="0"/>
                  <a:t> </a:t>
                </a:r>
              </a:p>
              <a:p>
                <a:pPr>
                  <a:lnSpc>
                    <a:spcPct val="150000"/>
                  </a:lnSpc>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𝛼</m:t>
                          </m:r>
                        </m:e>
                        <m:sub>
                          <m:r>
                            <a:rPr lang="en-US" i="1">
                              <a:latin typeface="Cambria Math"/>
                            </a:rPr>
                            <m:t>𝑗</m:t>
                          </m:r>
                        </m:sub>
                      </m:sSub>
                      <m:d>
                        <m:dPr>
                          <m:ctrlPr>
                            <a:rPr lang="en-US" i="1">
                              <a:latin typeface="Cambria Math" panose="02040503050406030204" pitchFamily="18" charset="0"/>
                            </a:rPr>
                          </m:ctrlPr>
                        </m:dPr>
                        <m:e>
                          <m:r>
                            <a:rPr lang="en-US" i="1">
                              <a:latin typeface="Cambria Math"/>
                            </a:rPr>
                            <m:t>𝑡</m:t>
                          </m:r>
                        </m:e>
                      </m:d>
                      <m:r>
                        <a:rPr lang="en-US" i="1">
                          <a:latin typeface="Cambria Math"/>
                        </a:rPr>
                        <m:t>=</m:t>
                      </m:r>
                      <m:f>
                        <m:fPr>
                          <m:ctrlPr>
                            <a:rPr lang="en-US" i="1">
                              <a:latin typeface="Cambria Math" panose="02040503050406030204" pitchFamily="18" charset="0"/>
                            </a:rPr>
                          </m:ctrlPr>
                        </m:fPr>
                        <m:num>
                          <m:r>
                            <a:rPr lang="en-US" i="1">
                              <a:latin typeface="Cambria Math"/>
                            </a:rPr>
                            <m:t>∆</m:t>
                          </m:r>
                          <m:r>
                            <a:rPr lang="en-US" i="1">
                              <a:latin typeface="Cambria Math"/>
                            </a:rPr>
                            <m:t>𝑡</m:t>
                          </m:r>
                        </m:num>
                        <m:den>
                          <m:r>
                            <a:rPr lang="en-US" i="1">
                              <a:latin typeface="Cambria Math"/>
                            </a:rPr>
                            <m:t>𝑡</m:t>
                          </m:r>
                        </m:den>
                      </m:f>
                      <m:r>
                        <a:rPr lang="en-US" i="1">
                          <a:latin typeface="Cambria Math"/>
                        </a:rPr>
                        <m:t>𝑉</m:t>
                      </m:r>
                      <m:d>
                        <m:dPr>
                          <m:ctrlPr>
                            <a:rPr lang="en-US" i="1">
                              <a:latin typeface="Cambria Math" panose="02040503050406030204" pitchFamily="18" charset="0"/>
                            </a:rPr>
                          </m:ctrlPr>
                        </m:dPr>
                        <m:e>
                          <m:r>
                            <a:rPr lang="en-US" i="1">
                              <a:latin typeface="Cambria Math"/>
                            </a:rPr>
                            <m:t>0</m:t>
                          </m:r>
                        </m:e>
                      </m:d>
                      <m:r>
                        <a:rPr lang="en-US" i="1">
                          <a:latin typeface="Cambria Math"/>
                        </a:rPr>
                        <m:t>+</m:t>
                      </m:r>
                      <m:f>
                        <m:fPr>
                          <m:ctrlPr>
                            <a:rPr lang="en-US" i="1">
                              <a:latin typeface="Cambria Math" panose="02040503050406030204" pitchFamily="18" charset="0"/>
                            </a:rPr>
                          </m:ctrlPr>
                        </m:fPr>
                        <m:num>
                          <m:r>
                            <a:rPr lang="en-US" i="1">
                              <a:latin typeface="Cambria Math"/>
                            </a:rPr>
                            <m:t>𝑡</m:t>
                          </m:r>
                          <m:r>
                            <a:rPr lang="en-US" i="1">
                              <a:latin typeface="Cambria Math"/>
                            </a:rPr>
                            <m:t>−∆</m:t>
                          </m:r>
                          <m:r>
                            <a:rPr lang="en-US" i="1">
                              <a:latin typeface="Cambria Math"/>
                            </a:rPr>
                            <m:t>𝑡</m:t>
                          </m:r>
                        </m:num>
                        <m:den>
                          <m:r>
                            <a:rPr lang="en-US" i="1">
                              <a:latin typeface="Cambria Math"/>
                            </a:rPr>
                            <m:t>𝑡</m:t>
                          </m:r>
                        </m:den>
                      </m:f>
                      <m:sSub>
                        <m:sSubPr>
                          <m:ctrlPr>
                            <a:rPr lang="en-US" i="1">
                              <a:latin typeface="Cambria Math" panose="02040503050406030204" pitchFamily="18" charset="0"/>
                            </a:rPr>
                          </m:ctrlPr>
                        </m:sSubPr>
                        <m:e>
                          <m:r>
                            <a:rPr lang="en-US" i="1">
                              <a:latin typeface="Cambria Math"/>
                            </a:rPr>
                            <m:t>𝑉</m:t>
                          </m:r>
                        </m:e>
                        <m:sub>
                          <m:r>
                            <a:rPr lang="en-US" i="1">
                              <a:latin typeface="Cambria Math"/>
                            </a:rPr>
                            <m:t>𝑗</m:t>
                          </m:r>
                        </m:sub>
                      </m:sSub>
                      <m:d>
                        <m:dPr>
                          <m:ctrlPr>
                            <a:rPr lang="en-US" i="1">
                              <a:latin typeface="Cambria Math" panose="02040503050406030204" pitchFamily="18" charset="0"/>
                            </a:rPr>
                          </m:ctrlPr>
                        </m:dPr>
                        <m:e>
                          <m:r>
                            <a:rPr lang="en-US" i="1">
                              <a:latin typeface="Cambria Math"/>
                            </a:rPr>
                            <m:t>𝑡</m:t>
                          </m:r>
                        </m:e>
                      </m:d>
                    </m:oMath>
                  </m:oMathPara>
                </a14:m>
                <a:endParaRPr lang="en-US" dirty="0"/>
              </a:p>
              <a:p>
                <a:pPr>
                  <a:lnSpc>
                    <a:spcPct val="150000"/>
                  </a:lnSpc>
                </a:pPr>
                <a:r>
                  <a:rPr lang="en-US" dirty="0"/>
                  <a:t> </a:t>
                </a:r>
              </a:p>
              <a:p>
                <a:pPr>
                  <a:lnSpc>
                    <a:spcPct val="150000"/>
                  </a:lnSpc>
                </a:pPr>
                <a:r>
                  <a:rPr lang="en-US" b="0" dirty="0">
                    <a:latin typeface="+mn-lt"/>
                  </a:rPr>
                  <a:t>and </a:t>
                </a:r>
                <a:r>
                  <a:rPr lang="en-US" b="0" i="1" dirty="0">
                    <a:latin typeface="+mn-lt"/>
                  </a:rPr>
                  <a:t>standard deviation</a:t>
                </a:r>
                <a:endParaRPr lang="en-US" b="0" dirty="0">
                  <a:latin typeface="+mn-lt"/>
                </a:endParaRPr>
              </a:p>
              <a:p>
                <a:pPr>
                  <a:lnSpc>
                    <a:spcPct val="150000"/>
                  </a:lnSpc>
                </a:pPr>
                <a:r>
                  <a:rPr lang="en-US" dirty="0"/>
                  <a:t> </a:t>
                </a:r>
              </a:p>
              <a:p>
                <a:pPr>
                  <a:lnSpc>
                    <a:spcPct val="150000"/>
                  </a:lnSpc>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𝛽</m:t>
                          </m:r>
                        </m:e>
                        <m:sub>
                          <m:r>
                            <a:rPr lang="en-US" i="1">
                              <a:latin typeface="Cambria Math"/>
                            </a:rPr>
                            <m:t>𝑗</m:t>
                          </m:r>
                        </m:sub>
                      </m:sSub>
                      <m:d>
                        <m:dPr>
                          <m:ctrlPr>
                            <a:rPr lang="en-US" i="1">
                              <a:latin typeface="Cambria Math" panose="02040503050406030204" pitchFamily="18" charset="0"/>
                            </a:rPr>
                          </m:ctrlPr>
                        </m:dPr>
                        <m:e>
                          <m:r>
                            <a:rPr lang="en-US" i="1">
                              <a:latin typeface="Cambria Math"/>
                            </a:rPr>
                            <m:t>𝑡</m:t>
                          </m:r>
                        </m:e>
                      </m:d>
                      <m:r>
                        <a:rPr lang="en-US" i="1">
                          <a:latin typeface="Cambria Math"/>
                        </a:rPr>
                        <m:t>=</m:t>
                      </m:r>
                      <m:r>
                        <a:rPr lang="en-US" i="1">
                          <a:latin typeface="Cambria Math"/>
                        </a:rPr>
                        <m:t>𝜎</m:t>
                      </m:r>
                      <m:d>
                        <m:dPr>
                          <m:ctrlPr>
                            <a:rPr lang="en-US" i="1">
                              <a:latin typeface="Cambria Math" panose="02040503050406030204" pitchFamily="18" charset="0"/>
                            </a:rPr>
                          </m:ctrlPr>
                        </m:dPr>
                        <m:e>
                          <m:r>
                            <a:rPr lang="en-US" i="1">
                              <a:latin typeface="Cambria Math"/>
                            </a:rPr>
                            <m:t>𝑡</m:t>
                          </m:r>
                        </m:e>
                      </m:d>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a:rPr>
                                <m:t>∆</m:t>
                              </m:r>
                              <m:r>
                                <a:rPr lang="en-US" i="1">
                                  <a:latin typeface="Cambria Math"/>
                                </a:rPr>
                                <m:t>𝑡</m:t>
                              </m:r>
                              <m:d>
                                <m:dPr>
                                  <m:ctrlPr>
                                    <a:rPr lang="en-US" i="1">
                                      <a:latin typeface="Cambria Math" panose="02040503050406030204" pitchFamily="18" charset="0"/>
                                    </a:rPr>
                                  </m:ctrlPr>
                                </m:dPr>
                                <m:e>
                                  <m:r>
                                    <a:rPr lang="en-US" i="1">
                                      <a:latin typeface="Cambria Math"/>
                                    </a:rPr>
                                    <m:t>𝑡</m:t>
                                  </m:r>
                                  <m:r>
                                    <a:rPr lang="en-US" i="1">
                                      <a:latin typeface="Cambria Math"/>
                                    </a:rPr>
                                    <m:t>−∆</m:t>
                                  </m:r>
                                  <m:r>
                                    <a:rPr lang="en-US" i="1">
                                      <a:latin typeface="Cambria Math"/>
                                    </a:rPr>
                                    <m:t>𝑡</m:t>
                                  </m:r>
                                </m:e>
                              </m:d>
                            </m:num>
                            <m:den>
                              <m:sSup>
                                <m:sSupPr>
                                  <m:ctrlPr>
                                    <a:rPr lang="en-US" i="1">
                                      <a:latin typeface="Cambria Math" panose="02040503050406030204" pitchFamily="18" charset="0"/>
                                    </a:rPr>
                                  </m:ctrlPr>
                                </m:sSupPr>
                                <m:e>
                                  <m:r>
                                    <a:rPr lang="en-US" i="1">
                                      <a:latin typeface="Cambria Math"/>
                                    </a:rPr>
                                    <m:t>𝑡</m:t>
                                  </m:r>
                                </m:e>
                                <m:sup>
                                  <m:r>
                                    <a:rPr lang="en-US" i="1">
                                      <a:latin typeface="Cambria Math"/>
                                    </a:rPr>
                                    <m:t>2</m:t>
                                  </m:r>
                                </m:sup>
                              </m:sSup>
                            </m:den>
                          </m:f>
                        </m:e>
                      </m:rad>
                    </m:oMath>
                  </m:oMathPara>
                </a14:m>
                <a:endParaRPr lang="en-US" dirty="0"/>
              </a:p>
              <a:p>
                <a:pPr>
                  <a:lnSpc>
                    <a:spcPct val="150000"/>
                  </a:lnSpc>
                </a:pPr>
                <a:r>
                  <a:rPr lang="en-US" dirty="0"/>
                  <a:t> </a:t>
                </a:r>
              </a:p>
              <a:p>
                <a:pPr marL="285750" indent="-285750">
                  <a:lnSpc>
                    <a:spcPct val="150000"/>
                  </a:lnSpc>
                  <a:buFont typeface="Arial" panose="020B0604020202020204" pitchFamily="34" charset="0"/>
                  <a:buChar char="•"/>
                </a:pPr>
                <a:r>
                  <a:rPr lang="en-US" u="sng" dirty="0"/>
                  <a:t>Closed Form Conditional Collateralized EE</a:t>
                </a:r>
                <a:r>
                  <a:rPr lang="en-US" dirty="0"/>
                  <a:t>:</a:t>
                </a:r>
                <a:r>
                  <a:rPr lang="en-US" b="0" dirty="0">
                    <a:latin typeface="+mn-lt"/>
                  </a:rPr>
                  <a:t> </a:t>
                </a:r>
                <a:r>
                  <a:rPr lang="en-US" b="0" i="1" dirty="0">
                    <a:latin typeface="+mn-lt"/>
                  </a:rPr>
                  <a:t>Conditional Collateralized EE</a:t>
                </a:r>
                <a:r>
                  <a:rPr lang="en-US" b="0" dirty="0">
                    <a:latin typeface="+mn-lt"/>
                  </a:rPr>
                  <a:t> can be obtained in a closed form.</a:t>
                </a:r>
              </a:p>
              <a:p>
                <a:pPr marL="285750" lvl="0" indent="-285750">
                  <a:buFont typeface="Arial" panose="020B0604020202020204" pitchFamily="34" charset="0"/>
                  <a:buChar char="•"/>
                </a:pPr>
                <a:endParaRPr lang="en-US" b="0" dirty="0">
                  <a:latin typeface="+mn-lt"/>
                </a:endParaRP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990600"/>
                <a:ext cx="8458200" cy="5715000"/>
              </a:xfrm>
              <a:blipFill rotWithShape="1">
                <a:blip r:embed="rId2"/>
                <a:stretch>
                  <a:fillRect l="-1225"/>
                </a:stretch>
              </a:blipFill>
            </p:spPr>
            <p:txBody>
              <a:bodyPr/>
              <a:lstStyle/>
              <a:p>
                <a:r>
                  <a:rPr lang="en-US">
                    <a:noFill/>
                  </a:rPr>
                  <a:t> </a:t>
                </a:r>
              </a:p>
            </p:txBody>
          </p:sp>
        </mc:Fallback>
      </mc:AlternateContent>
    </p:spTree>
    <p:extLst>
      <p:ext uri="{BB962C8B-B14F-4D97-AF65-F5344CB8AC3E}">
        <p14:creationId xmlns:p14="http://schemas.microsoft.com/office/powerpoint/2010/main" val="3439150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Exposure in the Presence of Margin</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990600"/>
                <a:ext cx="8458200" cy="5715000"/>
              </a:xfrm>
            </p:spPr>
            <p:txBody>
              <a:bodyPr/>
              <a:lstStyle/>
              <a:p>
                <a:pPr algn="ctr">
                  <a:lnSpc>
                    <a:spcPct val="150000"/>
                  </a:lnSpc>
                </a:pPr>
                <a:r>
                  <a:rPr lang="en-US" sz="1600" dirty="0"/>
                  <a:t>Semi-Analytical Method for Collateralized EE - 4</a:t>
                </a:r>
              </a:p>
              <a:p>
                <a:pPr>
                  <a:lnSpc>
                    <a:spcPct val="150000"/>
                  </a:lnSpc>
                </a:pPr>
                <a:endParaRPr lang="en-US" b="0" dirty="0"/>
              </a:p>
              <a:p>
                <a:pPr marL="285750" lvl="0" indent="-285750">
                  <a:lnSpc>
                    <a:spcPct val="150000"/>
                  </a:lnSpc>
                  <a:buFont typeface="Arial" panose="020B0604020202020204" pitchFamily="34" charset="0"/>
                  <a:buChar char="•"/>
                </a:pPr>
                <a:r>
                  <a:rPr lang="en-US" u="sng" dirty="0"/>
                  <a:t>Piece-wise Constant Local Volatility</a:t>
                </a:r>
                <a:r>
                  <a:rPr lang="en-US" dirty="0"/>
                  <a:t>:</a:t>
                </a:r>
                <a:r>
                  <a:rPr lang="en-US" b="0" dirty="0">
                    <a:latin typeface="+mn-lt"/>
                  </a:rPr>
                  <a:t> It is assumed that, conditional on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𝑉</m:t>
                        </m:r>
                      </m:e>
                      <m:sub>
                        <m:r>
                          <a:rPr lang="en-US" b="0" i="1">
                            <a:latin typeface="Cambria Math"/>
                          </a:rPr>
                          <m:t>𝑗</m:t>
                        </m:r>
                      </m:sub>
                    </m:sSub>
                    <m:d>
                      <m:dPr>
                        <m:ctrlPr>
                          <a:rPr lang="en-US" b="0" i="1">
                            <a:latin typeface="Cambria Math" panose="02040503050406030204" pitchFamily="18" charset="0"/>
                          </a:rPr>
                        </m:ctrlPr>
                      </m:dPr>
                      <m:e>
                        <m:r>
                          <a:rPr lang="en-US" b="0" i="1">
                            <a:latin typeface="Cambria Math"/>
                          </a:rPr>
                          <m:t>𝑡</m:t>
                        </m:r>
                      </m:e>
                    </m:d>
                  </m:oMath>
                </a14:m>
                <a:r>
                  <a:rPr lang="en-US" b="0" dirty="0">
                    <a:latin typeface="+mn-lt"/>
                  </a:rPr>
                  <a:t>, the distribution of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𝑉</m:t>
                        </m:r>
                      </m:e>
                      <m:sub>
                        <m:r>
                          <a:rPr lang="en-US" b="0" i="1">
                            <a:latin typeface="Cambria Math"/>
                          </a:rPr>
                          <m:t>𝑗</m:t>
                        </m:r>
                      </m:sub>
                    </m:sSub>
                    <m:d>
                      <m:dPr>
                        <m:ctrlPr>
                          <a:rPr lang="en-US" b="0" i="1">
                            <a:latin typeface="Cambria Math" panose="02040503050406030204" pitchFamily="18" charset="0"/>
                          </a:rPr>
                        </m:ctrlPr>
                      </m:dPr>
                      <m:e>
                        <m:r>
                          <a:rPr lang="en-US" b="0" i="1">
                            <a:latin typeface="Cambria Math"/>
                          </a:rPr>
                          <m:t>𝑡</m:t>
                        </m:r>
                        <m:r>
                          <a:rPr lang="en-US" b="0" i="1">
                            <a:latin typeface="Cambria Math"/>
                          </a:rPr>
                          <m:t>−∆</m:t>
                        </m:r>
                        <m:r>
                          <a:rPr lang="en-US" b="0" i="1">
                            <a:latin typeface="Cambria Math"/>
                          </a:rPr>
                          <m:t>𝑡</m:t>
                        </m:r>
                      </m:e>
                    </m:d>
                  </m:oMath>
                </a14:m>
                <a:r>
                  <a:rPr lang="en-US" b="0" dirty="0">
                    <a:latin typeface="+mn-lt"/>
                  </a:rPr>
                  <a:t> is normal, but </a:t>
                </a:r>
                <a14:m>
                  <m:oMath xmlns:m="http://schemas.openxmlformats.org/officeDocument/2006/math">
                    <m:r>
                      <a:rPr lang="en-US" b="0" i="1">
                        <a:latin typeface="Cambria Math"/>
                      </a:rPr>
                      <m:t>𝜎</m:t>
                    </m:r>
                    <m:d>
                      <m:dPr>
                        <m:ctrlPr>
                          <a:rPr lang="en-US" b="0" i="1">
                            <a:latin typeface="Cambria Math" panose="02040503050406030204" pitchFamily="18" charset="0"/>
                          </a:rPr>
                        </m:ctrlPr>
                      </m:dPr>
                      <m:e>
                        <m:r>
                          <a:rPr lang="en-US" b="0" i="1">
                            <a:latin typeface="Cambria Math"/>
                          </a:rPr>
                          <m:t>𝑡</m:t>
                        </m:r>
                      </m:e>
                    </m:d>
                  </m:oMath>
                </a14:m>
                <a:r>
                  <a:rPr lang="en-US" b="0" dirty="0">
                    <a:latin typeface="+mn-lt"/>
                  </a:rPr>
                  <a:t> will be replaced by the local quantity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𝜎</m:t>
                        </m:r>
                      </m:e>
                      <m:sub>
                        <m:r>
                          <a:rPr lang="en-US" b="0" i="1">
                            <a:latin typeface="Cambria Math"/>
                          </a:rPr>
                          <m:t>𝐿𝑂𝐶</m:t>
                        </m:r>
                      </m:sub>
                    </m:sSub>
                    <m:d>
                      <m:dPr>
                        <m:ctrlPr>
                          <a:rPr lang="en-US" b="0" i="1">
                            <a:latin typeface="Cambria Math" panose="02040503050406030204" pitchFamily="18" charset="0"/>
                          </a:rPr>
                        </m:ctrlPr>
                      </m:dPr>
                      <m:e>
                        <m:r>
                          <a:rPr lang="en-US" b="0" i="1">
                            <a:latin typeface="Cambria Math"/>
                          </a:rPr>
                          <m:t>𝑡</m:t>
                        </m:r>
                      </m:e>
                    </m:d>
                  </m:oMath>
                </a14:m>
                <a:r>
                  <a:rPr lang="en-US" b="0" dirty="0">
                    <a:latin typeface="+mn-lt"/>
                  </a:rPr>
                  <a:t>.</a:t>
                </a:r>
              </a:p>
              <a:p>
                <a:pPr marL="285750" lvl="0" indent="-285750">
                  <a:lnSpc>
                    <a:spcPct val="150000"/>
                  </a:lnSpc>
                  <a:buFont typeface="Arial" panose="020B0604020202020204" pitchFamily="34" charset="0"/>
                  <a:buChar char="•"/>
                </a:pPr>
                <a:r>
                  <a:rPr lang="en-US" u="sng" dirty="0"/>
                  <a:t>Portfolio Value Monotonically Increasing with </a:t>
                </a:r>
                <a14:m>
                  <m:oMath xmlns:m="http://schemas.openxmlformats.org/officeDocument/2006/math">
                    <m:r>
                      <a:rPr lang="en-US" i="1" u="sng">
                        <a:latin typeface="Cambria Math"/>
                      </a:rPr>
                      <m:t>𝑍</m:t>
                    </m:r>
                  </m:oMath>
                </a14:m>
                <a:r>
                  <a:rPr lang="en-US" dirty="0"/>
                  <a:t>:</a:t>
                </a:r>
                <a:r>
                  <a:rPr lang="en-US" b="0" dirty="0">
                    <a:latin typeface="+mn-lt"/>
                  </a:rPr>
                  <a:t> The portfolio value </a:t>
                </a:r>
                <a14:m>
                  <m:oMath xmlns:m="http://schemas.openxmlformats.org/officeDocument/2006/math">
                    <m:r>
                      <a:rPr lang="en-US" b="0" i="1">
                        <a:latin typeface="Cambria Math"/>
                      </a:rPr>
                      <m:t>𝑉</m:t>
                    </m:r>
                    <m:d>
                      <m:dPr>
                        <m:ctrlPr>
                          <a:rPr lang="en-US" b="0" i="1">
                            <a:latin typeface="Cambria Math" panose="02040503050406030204" pitchFamily="18" charset="0"/>
                          </a:rPr>
                        </m:ctrlPr>
                      </m:dPr>
                      <m:e>
                        <m:r>
                          <a:rPr lang="en-US" b="0" i="1">
                            <a:latin typeface="Cambria Math"/>
                          </a:rPr>
                          <m:t>𝑡</m:t>
                        </m:r>
                      </m:e>
                    </m:d>
                  </m:oMath>
                </a14:m>
                <a:r>
                  <a:rPr lang="en-US" b="0" dirty="0">
                    <a:latin typeface="+mn-lt"/>
                  </a:rPr>
                  <a:t> at time </a:t>
                </a:r>
                <a14:m>
                  <m:oMath xmlns:m="http://schemas.openxmlformats.org/officeDocument/2006/math">
                    <m:r>
                      <a:rPr lang="en-US" b="0" i="1">
                        <a:latin typeface="Cambria Math"/>
                      </a:rPr>
                      <m:t>𝑡</m:t>
                    </m:r>
                  </m:oMath>
                </a14:m>
                <a:r>
                  <a:rPr lang="en-US" b="0" dirty="0">
                    <a:latin typeface="+mn-lt"/>
                  </a:rPr>
                  <a:t> is described using</a:t>
                </a:r>
              </a:p>
              <a:p>
                <a:pPr>
                  <a:lnSpc>
                    <a:spcPct val="150000"/>
                  </a:lnSpc>
                </a:pPr>
                <a:r>
                  <a:rPr lang="en-US" dirty="0"/>
                  <a:t> </a:t>
                </a:r>
              </a:p>
              <a:p>
                <a:pPr>
                  <a:lnSpc>
                    <a:spcPct val="150000"/>
                  </a:lnSpc>
                </a:pPr>
                <a14:m>
                  <m:oMathPara xmlns:m="http://schemas.openxmlformats.org/officeDocument/2006/math">
                    <m:oMathParaPr>
                      <m:jc m:val="centerGroup"/>
                    </m:oMathParaPr>
                    <m:oMath xmlns:m="http://schemas.openxmlformats.org/officeDocument/2006/math">
                      <m:r>
                        <a:rPr lang="en-US" i="1">
                          <a:latin typeface="Cambria Math"/>
                        </a:rPr>
                        <m:t>𝑉</m:t>
                      </m:r>
                      <m:d>
                        <m:dPr>
                          <m:ctrlPr>
                            <a:rPr lang="en-US" i="1">
                              <a:latin typeface="Cambria Math" panose="02040503050406030204" pitchFamily="18" charset="0"/>
                            </a:rPr>
                          </m:ctrlPr>
                        </m:dPr>
                        <m:e>
                          <m:r>
                            <a:rPr lang="en-US" i="1">
                              <a:latin typeface="Cambria Math"/>
                            </a:rPr>
                            <m:t>𝑡</m:t>
                          </m:r>
                        </m:e>
                      </m:d>
                      <m:r>
                        <a:rPr lang="en-US" i="1">
                          <a:latin typeface="Cambria Math"/>
                        </a:rPr>
                        <m:t>=</m:t>
                      </m:r>
                      <m:r>
                        <a:rPr lang="en-US" i="1">
                          <a:latin typeface="Cambria Math"/>
                        </a:rPr>
                        <m:t>𝜗</m:t>
                      </m:r>
                      <m:d>
                        <m:dPr>
                          <m:ctrlPr>
                            <a:rPr lang="en-US" i="1">
                              <a:latin typeface="Cambria Math" panose="02040503050406030204" pitchFamily="18" charset="0"/>
                            </a:rPr>
                          </m:ctrlPr>
                        </m:dPr>
                        <m:e>
                          <m:r>
                            <a:rPr lang="en-US" i="1">
                              <a:latin typeface="Cambria Math"/>
                            </a:rPr>
                            <m:t>𝑡</m:t>
                          </m:r>
                          <m:r>
                            <a:rPr lang="en-US" i="1">
                              <a:latin typeface="Cambria Math"/>
                            </a:rPr>
                            <m:t>, </m:t>
                          </m:r>
                          <m:r>
                            <a:rPr lang="en-US" i="1">
                              <a:latin typeface="Cambria Math"/>
                            </a:rPr>
                            <m:t>𝑍</m:t>
                          </m:r>
                        </m:e>
                      </m:d>
                    </m:oMath>
                  </m:oMathPara>
                </a14:m>
                <a:endParaRPr lang="en-US" dirty="0"/>
              </a:p>
              <a:p>
                <a:pPr>
                  <a:lnSpc>
                    <a:spcPct val="150000"/>
                  </a:lnSpc>
                </a:pPr>
                <a:r>
                  <a:rPr lang="en-US" dirty="0"/>
                  <a:t> </a:t>
                </a:r>
              </a:p>
              <a:p>
                <a:pPr>
                  <a:lnSpc>
                    <a:spcPct val="150000"/>
                  </a:lnSpc>
                </a:pPr>
                <a:r>
                  <a:rPr lang="en-US" b="0" dirty="0">
                    <a:latin typeface="+mn-lt"/>
                  </a:rPr>
                  <a:t>where </a:t>
                </a:r>
                <a14:m>
                  <m:oMath xmlns:m="http://schemas.openxmlformats.org/officeDocument/2006/math">
                    <m:r>
                      <a:rPr lang="en-US" b="0" i="1">
                        <a:latin typeface="Cambria Math"/>
                      </a:rPr>
                      <m:t>𝜗</m:t>
                    </m:r>
                    <m:d>
                      <m:dPr>
                        <m:ctrlPr>
                          <a:rPr lang="en-US" b="0" i="1">
                            <a:latin typeface="Cambria Math" panose="02040503050406030204" pitchFamily="18" charset="0"/>
                          </a:rPr>
                        </m:ctrlPr>
                      </m:dPr>
                      <m:e>
                        <m:r>
                          <a:rPr lang="en-US" b="0" i="1">
                            <a:latin typeface="Cambria Math"/>
                          </a:rPr>
                          <m:t>𝑡</m:t>
                        </m:r>
                        <m:r>
                          <a:rPr lang="en-US" b="0" i="1">
                            <a:latin typeface="Cambria Math"/>
                          </a:rPr>
                          <m:t>, </m:t>
                        </m:r>
                        <m:r>
                          <a:rPr lang="en-US" b="0" i="1">
                            <a:latin typeface="Cambria Math"/>
                          </a:rPr>
                          <m:t>𝑍</m:t>
                        </m:r>
                      </m:e>
                    </m:d>
                  </m:oMath>
                </a14:m>
                <a:r>
                  <a:rPr lang="en-US" b="0" dirty="0">
                    <a:latin typeface="+mn-lt"/>
                  </a:rPr>
                  <a:t> is a monotonically increasing function of the standard normal random variable </a:t>
                </a:r>
                <a14:m>
                  <m:oMath xmlns:m="http://schemas.openxmlformats.org/officeDocument/2006/math">
                    <m:r>
                      <a:rPr lang="en-US" b="0" i="1">
                        <a:latin typeface="Cambria Math"/>
                      </a:rPr>
                      <m:t>𝑍</m:t>
                    </m:r>
                  </m:oMath>
                </a14:m>
                <a:r>
                  <a:rPr lang="en-US" b="0" dirty="0">
                    <a:latin typeface="+mn-lt"/>
                  </a:rPr>
                  <a:t>.</a:t>
                </a:r>
              </a:p>
              <a:p>
                <a:pPr marL="285750" lvl="0" indent="-285750">
                  <a:lnSpc>
                    <a:spcPct val="150000"/>
                  </a:lnSpc>
                  <a:buFont typeface="Arial" panose="020B0604020202020204" pitchFamily="34" charset="0"/>
                  <a:buChar char="•"/>
                </a:pPr>
                <a:r>
                  <a:rPr lang="en-US" u="sng" dirty="0"/>
                  <a:t>The </a:t>
                </a:r>
                <a:r>
                  <a:rPr lang="en-US" i="1" u="sng" dirty="0"/>
                  <a:t>Equivalent Normal</a:t>
                </a:r>
                <a:r>
                  <a:rPr lang="en-US" u="sng" dirty="0"/>
                  <a:t> Portfolio Process</a:t>
                </a:r>
                <a:r>
                  <a:rPr lang="en-US" dirty="0"/>
                  <a:t>:</a:t>
                </a:r>
                <a:r>
                  <a:rPr lang="en-US" b="0" dirty="0">
                    <a:latin typeface="+mn-lt"/>
                  </a:rPr>
                  <a:t> A </a:t>
                </a:r>
                <a:r>
                  <a:rPr lang="en-US" b="0" i="1" dirty="0">
                    <a:latin typeface="+mn-lt"/>
                  </a:rPr>
                  <a:t>normal equivalent</a:t>
                </a:r>
                <a:r>
                  <a:rPr lang="en-US" b="0" dirty="0">
                    <a:latin typeface="+mn-lt"/>
                  </a:rPr>
                  <a:t> portfolio process is defined as</a:t>
                </a:r>
              </a:p>
              <a:p>
                <a:pPr>
                  <a:lnSpc>
                    <a:spcPct val="150000"/>
                  </a:lnSpc>
                </a:pPr>
                <a:r>
                  <a:rPr lang="en-US" dirty="0"/>
                  <a:t> </a:t>
                </a:r>
              </a:p>
              <a:p>
                <a:pPr>
                  <a:lnSpc>
                    <a:spcPct val="150000"/>
                  </a:lnSpc>
                </a:pPr>
                <a14:m>
                  <m:oMathPara xmlns:m="http://schemas.openxmlformats.org/officeDocument/2006/math">
                    <m:oMathParaPr>
                      <m:jc m:val="centerGroup"/>
                    </m:oMathParaPr>
                    <m:oMath xmlns:m="http://schemas.openxmlformats.org/officeDocument/2006/math">
                      <m:r>
                        <a:rPr lang="en-US" i="1">
                          <a:latin typeface="Cambria Math"/>
                        </a:rPr>
                        <m:t>𝑊</m:t>
                      </m:r>
                      <m:d>
                        <m:dPr>
                          <m:ctrlPr>
                            <a:rPr lang="en-US" i="1">
                              <a:latin typeface="Cambria Math" panose="02040503050406030204" pitchFamily="18" charset="0"/>
                            </a:rPr>
                          </m:ctrlPr>
                        </m:dPr>
                        <m:e>
                          <m:r>
                            <a:rPr lang="en-US" i="1">
                              <a:latin typeface="Cambria Math"/>
                            </a:rPr>
                            <m:t>𝑡</m:t>
                          </m:r>
                        </m:e>
                      </m:d>
                      <m:r>
                        <a:rPr lang="en-US" i="1">
                          <a:latin typeface="Cambria Math"/>
                        </a:rPr>
                        <m:t>=</m:t>
                      </m:r>
                      <m:r>
                        <a:rPr lang="en-US" i="1">
                          <a:latin typeface="Cambria Math"/>
                        </a:rPr>
                        <m:t>𝜔</m:t>
                      </m:r>
                      <m:d>
                        <m:dPr>
                          <m:ctrlPr>
                            <a:rPr lang="en-US" i="1">
                              <a:latin typeface="Cambria Math" panose="02040503050406030204" pitchFamily="18" charset="0"/>
                            </a:rPr>
                          </m:ctrlPr>
                        </m:dPr>
                        <m:e>
                          <m:r>
                            <a:rPr lang="en-US" i="1">
                              <a:latin typeface="Cambria Math"/>
                            </a:rPr>
                            <m:t>𝑡</m:t>
                          </m:r>
                          <m:r>
                            <a:rPr lang="en-US" i="1">
                              <a:latin typeface="Cambria Math"/>
                            </a:rPr>
                            <m:t>, </m:t>
                          </m:r>
                          <m:r>
                            <a:rPr lang="en-US" i="1">
                              <a:latin typeface="Cambria Math"/>
                            </a:rPr>
                            <m:t>𝑍</m:t>
                          </m:r>
                        </m:e>
                      </m:d>
                      <m:r>
                        <a:rPr lang="en-US" i="1">
                          <a:latin typeface="Cambria Math"/>
                        </a:rPr>
                        <m:t>=</m:t>
                      </m:r>
                      <m:r>
                        <a:rPr lang="en-US" i="1">
                          <a:latin typeface="Cambria Math"/>
                        </a:rPr>
                        <m:t>𝜇</m:t>
                      </m:r>
                      <m:d>
                        <m:dPr>
                          <m:ctrlPr>
                            <a:rPr lang="en-US" i="1">
                              <a:latin typeface="Cambria Math" panose="02040503050406030204" pitchFamily="18" charset="0"/>
                            </a:rPr>
                          </m:ctrlPr>
                        </m:dPr>
                        <m:e>
                          <m:r>
                            <a:rPr lang="en-US" i="1">
                              <a:latin typeface="Cambria Math"/>
                            </a:rPr>
                            <m:t>𝑡</m:t>
                          </m:r>
                        </m:e>
                      </m:d>
                      <m:r>
                        <a:rPr lang="en-US" i="1">
                          <a:latin typeface="Cambria Math"/>
                        </a:rPr>
                        <m:t>+</m:t>
                      </m:r>
                      <m:r>
                        <a:rPr lang="en-US" i="1">
                          <a:latin typeface="Cambria Math"/>
                        </a:rPr>
                        <m:t>𝜎</m:t>
                      </m:r>
                      <m:d>
                        <m:dPr>
                          <m:ctrlPr>
                            <a:rPr lang="en-US" i="1">
                              <a:latin typeface="Cambria Math" panose="02040503050406030204" pitchFamily="18" charset="0"/>
                            </a:rPr>
                          </m:ctrlPr>
                        </m:dPr>
                        <m:e>
                          <m:r>
                            <a:rPr lang="en-US" i="1">
                              <a:latin typeface="Cambria Math"/>
                            </a:rPr>
                            <m:t>𝑡</m:t>
                          </m:r>
                        </m:e>
                      </m:d>
                      <m:r>
                        <a:rPr lang="en-US" i="1">
                          <a:latin typeface="Cambria Math"/>
                        </a:rPr>
                        <m:t>𝑍</m:t>
                      </m:r>
                    </m:oMath>
                  </m:oMathPara>
                </a14:m>
                <a:endParaRPr lang="en-US" dirty="0"/>
              </a:p>
              <a:p>
                <a:pPr>
                  <a:lnSpc>
                    <a:spcPct val="150000"/>
                  </a:lnSpc>
                </a:pPr>
                <a:r>
                  <a:rPr lang="en-US" dirty="0"/>
                  <a:t> </a:t>
                </a:r>
              </a:p>
              <a:p>
                <a:pPr marL="285750" lvl="0" indent="-285750">
                  <a:lnSpc>
                    <a:spcPct val="150000"/>
                  </a:lnSpc>
                  <a:buFont typeface="Arial" panose="020B0604020202020204" pitchFamily="34" charset="0"/>
                  <a:buChar char="•"/>
                </a:pPr>
                <a:r>
                  <a:rPr lang="en-US" u="sng" dirty="0"/>
                  <a:t>Density Scaling to determine </a:t>
                </a:r>
                <a14:m>
                  <m:oMath xmlns:m="http://schemas.openxmlformats.org/officeDocument/2006/math">
                    <m:sSub>
                      <m:sSubPr>
                        <m:ctrlPr>
                          <a:rPr lang="en-US" i="1" u="sng">
                            <a:latin typeface="Cambria Math" panose="02040503050406030204" pitchFamily="18" charset="0"/>
                          </a:rPr>
                        </m:ctrlPr>
                      </m:sSubPr>
                      <m:e>
                        <m:r>
                          <a:rPr lang="en-US" i="1" u="sng">
                            <a:latin typeface="Cambria Math"/>
                          </a:rPr>
                          <m:t>𝜎</m:t>
                        </m:r>
                      </m:e>
                      <m:sub>
                        <m:r>
                          <a:rPr lang="en-US" i="1" u="sng">
                            <a:latin typeface="Cambria Math"/>
                          </a:rPr>
                          <m:t>𝐿𝑂𝐶</m:t>
                        </m:r>
                      </m:sub>
                    </m:sSub>
                    <m:d>
                      <m:dPr>
                        <m:ctrlPr>
                          <a:rPr lang="en-US" i="1" u="sng">
                            <a:latin typeface="Cambria Math" panose="02040503050406030204" pitchFamily="18" charset="0"/>
                          </a:rPr>
                        </m:ctrlPr>
                      </m:dPr>
                      <m:e>
                        <m:r>
                          <a:rPr lang="en-US" i="1" u="sng">
                            <a:latin typeface="Cambria Math"/>
                          </a:rPr>
                          <m:t>𝑡</m:t>
                        </m:r>
                      </m:e>
                    </m:d>
                  </m:oMath>
                </a14:m>
                <a:r>
                  <a:rPr lang="en-US" dirty="0"/>
                  <a:t>:</a:t>
                </a:r>
                <a:r>
                  <a:rPr lang="en-US" b="0" dirty="0">
                    <a:latin typeface="+mn-lt"/>
                  </a:rPr>
                  <a:t> To obtain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𝜎</m:t>
                        </m:r>
                      </m:e>
                      <m:sub>
                        <m:r>
                          <a:rPr lang="en-US" b="0" i="1">
                            <a:latin typeface="Cambria Math"/>
                          </a:rPr>
                          <m:t>𝐿𝑂𝐶</m:t>
                        </m:r>
                      </m:sub>
                    </m:sSub>
                    <m:d>
                      <m:dPr>
                        <m:ctrlPr>
                          <a:rPr lang="en-US" b="0" i="1">
                            <a:latin typeface="Cambria Math" panose="02040503050406030204" pitchFamily="18" charset="0"/>
                          </a:rPr>
                        </m:ctrlPr>
                      </m:dPr>
                      <m:e>
                        <m:r>
                          <a:rPr lang="en-US" b="0" i="1">
                            <a:latin typeface="Cambria Math"/>
                          </a:rPr>
                          <m:t>𝑡</m:t>
                        </m:r>
                      </m:e>
                    </m:d>
                  </m:oMath>
                </a14:m>
                <a:r>
                  <a:rPr lang="en-US" b="0" dirty="0">
                    <a:latin typeface="+mn-lt"/>
                  </a:rPr>
                  <a:t>, </a:t>
                </a:r>
                <a14:m>
                  <m:oMath xmlns:m="http://schemas.openxmlformats.org/officeDocument/2006/math">
                    <m:r>
                      <a:rPr lang="en-US" b="0" i="1">
                        <a:latin typeface="Cambria Math"/>
                      </a:rPr>
                      <m:t>𝜎</m:t>
                    </m:r>
                    <m:d>
                      <m:dPr>
                        <m:ctrlPr>
                          <a:rPr lang="en-US" b="0" i="1">
                            <a:latin typeface="Cambria Math" panose="02040503050406030204" pitchFamily="18" charset="0"/>
                          </a:rPr>
                        </m:ctrlPr>
                      </m:dPr>
                      <m:e>
                        <m:r>
                          <a:rPr lang="en-US" b="0" i="1">
                            <a:latin typeface="Cambria Math"/>
                          </a:rPr>
                          <m:t>𝑡</m:t>
                        </m:r>
                      </m:e>
                    </m:d>
                  </m:oMath>
                </a14:m>
                <a:r>
                  <a:rPr lang="en-US" b="0" dirty="0">
                    <a:latin typeface="+mn-lt"/>
                  </a:rPr>
                  <a:t> will be scaled by the probability densities of </a:t>
                </a:r>
                <a14:m>
                  <m:oMath xmlns:m="http://schemas.openxmlformats.org/officeDocument/2006/math">
                    <m:r>
                      <a:rPr lang="en-US" b="0" i="1">
                        <a:latin typeface="Cambria Math"/>
                      </a:rPr>
                      <m:t>𝑊</m:t>
                    </m:r>
                    <m:d>
                      <m:dPr>
                        <m:ctrlPr>
                          <a:rPr lang="en-US" b="0" i="1">
                            <a:latin typeface="Cambria Math" panose="02040503050406030204" pitchFamily="18" charset="0"/>
                          </a:rPr>
                        </m:ctrlPr>
                      </m:dPr>
                      <m:e>
                        <m:r>
                          <a:rPr lang="en-US" b="0" i="1">
                            <a:latin typeface="Cambria Math"/>
                          </a:rPr>
                          <m:t>𝑡</m:t>
                        </m:r>
                      </m:e>
                    </m:d>
                  </m:oMath>
                </a14:m>
                <a:r>
                  <a:rPr lang="en-US" b="0" dirty="0">
                    <a:latin typeface="+mn-lt"/>
                  </a:rPr>
                  <a:t> and </a:t>
                </a:r>
                <a14:m>
                  <m:oMath xmlns:m="http://schemas.openxmlformats.org/officeDocument/2006/math">
                    <m:r>
                      <a:rPr lang="en-US" b="0" i="1">
                        <a:latin typeface="Cambria Math"/>
                      </a:rPr>
                      <m:t>𝑉</m:t>
                    </m:r>
                    <m:d>
                      <m:dPr>
                        <m:ctrlPr>
                          <a:rPr lang="en-US" b="0" i="1">
                            <a:latin typeface="Cambria Math" panose="02040503050406030204" pitchFamily="18" charset="0"/>
                          </a:rPr>
                        </m:ctrlPr>
                      </m:dPr>
                      <m:e>
                        <m:r>
                          <a:rPr lang="en-US" b="0" i="1">
                            <a:latin typeface="Cambria Math"/>
                          </a:rPr>
                          <m:t>𝑡</m:t>
                        </m:r>
                      </m:e>
                    </m:d>
                  </m:oMath>
                </a14:m>
                <a:r>
                  <a:rPr lang="en-US" b="0" dirty="0">
                    <a:latin typeface="+mn-lt"/>
                  </a:rPr>
                  <a:t>.</a:t>
                </a:r>
              </a:p>
              <a:p>
                <a:pPr>
                  <a:lnSpc>
                    <a:spcPct val="150000"/>
                  </a:lnSpc>
                </a:pPr>
                <a:endParaRPr lang="en-US" b="0" dirty="0"/>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990600"/>
                <a:ext cx="8458200" cy="5715000"/>
              </a:xfrm>
              <a:blipFill rotWithShape="1">
                <a:blip r:embed="rId2"/>
                <a:stretch>
                  <a:fillRect l="-1225" r="-1729"/>
                </a:stretch>
              </a:blipFill>
            </p:spPr>
            <p:txBody>
              <a:bodyPr/>
              <a:lstStyle/>
              <a:p>
                <a:r>
                  <a:rPr lang="en-US">
                    <a:noFill/>
                  </a:rPr>
                  <a:t> </a:t>
                </a:r>
              </a:p>
            </p:txBody>
          </p:sp>
        </mc:Fallback>
      </mc:AlternateContent>
    </p:spTree>
    <p:extLst>
      <p:ext uri="{BB962C8B-B14F-4D97-AF65-F5344CB8AC3E}">
        <p14:creationId xmlns:p14="http://schemas.microsoft.com/office/powerpoint/2010/main" val="3995248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Exposure in the Presence of Margin</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990600"/>
                <a:ext cx="8458200" cy="5715000"/>
              </a:xfrm>
            </p:spPr>
            <p:txBody>
              <a:bodyPr/>
              <a:lstStyle/>
              <a:p>
                <a:pPr algn="ctr">
                  <a:lnSpc>
                    <a:spcPct val="150000"/>
                  </a:lnSpc>
                </a:pPr>
                <a:r>
                  <a:rPr lang="en-US" sz="1600" dirty="0"/>
                  <a:t>Semi-Analytical Method for Collateralized EE - 5</a:t>
                </a:r>
              </a:p>
              <a:p>
                <a:pPr>
                  <a:lnSpc>
                    <a:spcPct val="150000"/>
                  </a:lnSpc>
                </a:pPr>
                <a:endParaRPr lang="en-US" b="0" dirty="0"/>
              </a:p>
              <a:p>
                <a:pPr marL="285750" lvl="0" indent="-285750">
                  <a:lnSpc>
                    <a:spcPct val="150000"/>
                  </a:lnSpc>
                  <a:buFont typeface="Arial" panose="020B0604020202020204" pitchFamily="34" charset="0"/>
                  <a:buChar char="•"/>
                </a:pPr>
                <a:r>
                  <a:rPr lang="en-US" u="sng" dirty="0"/>
                  <a:t>Standard Deviation Scaled Probability Density</a:t>
                </a:r>
                <a:r>
                  <a:rPr lang="en-US" dirty="0"/>
                  <a:t>:</a:t>
                </a:r>
                <a:r>
                  <a:rPr lang="en-US" b="0" dirty="0">
                    <a:latin typeface="+mn-lt"/>
                  </a:rPr>
                  <a:t> The probability density of the quantity </a:t>
                </a:r>
                <a14:m>
                  <m:oMath xmlns:m="http://schemas.openxmlformats.org/officeDocument/2006/math">
                    <m:r>
                      <a:rPr lang="en-US" b="0" i="1">
                        <a:latin typeface="Cambria Math"/>
                      </a:rPr>
                      <m:t>𝑋</m:t>
                    </m:r>
                  </m:oMath>
                </a14:m>
                <a:r>
                  <a:rPr lang="en-US" b="0" dirty="0">
                    <a:latin typeface="+mn-lt"/>
                  </a:rPr>
                  <a:t> is denoted via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𝑓</m:t>
                        </m:r>
                      </m:e>
                      <m:sub>
                        <m:r>
                          <a:rPr lang="en-US" b="0" i="1">
                            <a:latin typeface="Cambria Math"/>
                          </a:rPr>
                          <m:t>𝑋</m:t>
                        </m:r>
                      </m:sub>
                    </m:sSub>
                    <m:d>
                      <m:dPr>
                        <m:ctrlPr>
                          <a:rPr lang="en-US" b="0" i="1">
                            <a:latin typeface="Cambria Math" panose="02040503050406030204" pitchFamily="18" charset="0"/>
                          </a:rPr>
                        </m:ctrlPr>
                      </m:dPr>
                      <m:e>
                        <m:r>
                          <a:rPr lang="en-US" b="0" i="1">
                            <a:latin typeface="Cambria Math"/>
                          </a:rPr>
                          <m:t>∙</m:t>
                        </m:r>
                      </m:e>
                    </m:d>
                  </m:oMath>
                </a14:m>
                <a:r>
                  <a:rPr lang="en-US" b="0" dirty="0">
                    <a:latin typeface="+mn-lt"/>
                  </a:rPr>
                  <a:t> and the standard deviation is scaled according to</a:t>
                </a:r>
              </a:p>
              <a:p>
                <a:pPr>
                  <a:lnSpc>
                    <a:spcPct val="150000"/>
                  </a:lnSpc>
                </a:pPr>
                <a:r>
                  <a:rPr lang="en-US" dirty="0"/>
                  <a:t> </a:t>
                </a:r>
              </a:p>
              <a:p>
                <a:pPr>
                  <a:lnSpc>
                    <a:spcPct val="150000"/>
                  </a:lnSpc>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𝜎</m:t>
                          </m:r>
                        </m:e>
                        <m:sub>
                          <m:r>
                            <a:rPr lang="en-US" i="1">
                              <a:latin typeface="Cambria Math"/>
                            </a:rPr>
                            <m:t>𝐿𝑂𝐶</m:t>
                          </m:r>
                        </m:sub>
                      </m:sSub>
                      <m:d>
                        <m:dPr>
                          <m:ctrlPr>
                            <a:rPr lang="en-US" i="1">
                              <a:latin typeface="Cambria Math" panose="02040503050406030204" pitchFamily="18" charset="0"/>
                            </a:rPr>
                          </m:ctrlPr>
                        </m:dPr>
                        <m:e>
                          <m:r>
                            <a:rPr lang="en-US" i="1">
                              <a:latin typeface="Cambria Math"/>
                            </a:rPr>
                            <m:t>𝑡</m:t>
                          </m:r>
                        </m:e>
                      </m:d>
                      <m:r>
                        <a:rPr lang="en-US" i="1">
                          <a:latin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𝑓</m:t>
                              </m:r>
                            </m:e>
                            <m:sub>
                              <m:r>
                                <a:rPr lang="en-US" i="1">
                                  <a:latin typeface="Cambria Math"/>
                                </a:rPr>
                                <m:t>𝑊</m:t>
                              </m:r>
                              <m:d>
                                <m:dPr>
                                  <m:ctrlPr>
                                    <a:rPr lang="en-US" i="1">
                                      <a:latin typeface="Cambria Math" panose="02040503050406030204" pitchFamily="18" charset="0"/>
                                    </a:rPr>
                                  </m:ctrlPr>
                                </m:dPr>
                                <m:e>
                                  <m:r>
                                    <a:rPr lang="en-US" i="1">
                                      <a:latin typeface="Cambria Math"/>
                                    </a:rPr>
                                    <m:t>𝑡</m:t>
                                  </m:r>
                                </m:e>
                              </m:d>
                            </m:sub>
                          </m:sSub>
                          <m:d>
                            <m:dPr>
                              <m:ctrlPr>
                                <a:rPr lang="en-US" i="1">
                                  <a:latin typeface="Cambria Math" panose="02040503050406030204" pitchFamily="18" charset="0"/>
                                </a:rPr>
                              </m:ctrlPr>
                            </m:dPr>
                            <m:e>
                              <m:r>
                                <a:rPr lang="en-US" i="1">
                                  <a:latin typeface="Cambria Math"/>
                                </a:rPr>
                                <m:t>𝜔</m:t>
                              </m:r>
                              <m:d>
                                <m:dPr>
                                  <m:ctrlPr>
                                    <a:rPr lang="en-US" i="1">
                                      <a:latin typeface="Cambria Math" panose="02040503050406030204" pitchFamily="18" charset="0"/>
                                    </a:rPr>
                                  </m:ctrlPr>
                                </m:dPr>
                                <m:e>
                                  <m:r>
                                    <a:rPr lang="en-US" i="1">
                                      <a:latin typeface="Cambria Math"/>
                                    </a:rPr>
                                    <m:t>𝑡</m:t>
                                  </m:r>
                                  <m:r>
                                    <a:rPr lang="en-US" i="1">
                                      <a:latin typeface="Cambria Math"/>
                                    </a:rPr>
                                    <m:t>, </m:t>
                                  </m:r>
                                  <m:r>
                                    <a:rPr lang="en-US" i="1">
                                      <a:latin typeface="Cambria Math"/>
                                    </a:rPr>
                                    <m:t>𝑍</m:t>
                                  </m:r>
                                </m:e>
                              </m:d>
                            </m:e>
                          </m:d>
                        </m:num>
                        <m:den>
                          <m:sSub>
                            <m:sSubPr>
                              <m:ctrlPr>
                                <a:rPr lang="en-US" i="1">
                                  <a:latin typeface="Cambria Math" panose="02040503050406030204" pitchFamily="18" charset="0"/>
                                </a:rPr>
                              </m:ctrlPr>
                            </m:sSubPr>
                            <m:e>
                              <m:r>
                                <a:rPr lang="en-US" i="1">
                                  <a:latin typeface="Cambria Math"/>
                                </a:rPr>
                                <m:t>𝑓</m:t>
                              </m:r>
                            </m:e>
                            <m:sub>
                              <m:r>
                                <a:rPr lang="en-US" i="1">
                                  <a:latin typeface="Cambria Math"/>
                                </a:rPr>
                                <m:t>𝑉</m:t>
                              </m:r>
                              <m:d>
                                <m:dPr>
                                  <m:ctrlPr>
                                    <a:rPr lang="en-US" i="1">
                                      <a:latin typeface="Cambria Math" panose="02040503050406030204" pitchFamily="18" charset="0"/>
                                    </a:rPr>
                                  </m:ctrlPr>
                                </m:dPr>
                                <m:e>
                                  <m:r>
                                    <a:rPr lang="en-US" i="1">
                                      <a:latin typeface="Cambria Math"/>
                                    </a:rPr>
                                    <m:t>𝑡</m:t>
                                  </m:r>
                                </m:e>
                              </m:d>
                            </m:sub>
                          </m:sSub>
                          <m:d>
                            <m:dPr>
                              <m:ctrlPr>
                                <a:rPr lang="en-US" i="1">
                                  <a:latin typeface="Cambria Math" panose="02040503050406030204" pitchFamily="18" charset="0"/>
                                </a:rPr>
                              </m:ctrlPr>
                            </m:dPr>
                            <m:e>
                              <m:r>
                                <a:rPr lang="en-US" i="1">
                                  <a:latin typeface="Cambria Math"/>
                                </a:rPr>
                                <m:t>𝜗</m:t>
                              </m:r>
                              <m:d>
                                <m:dPr>
                                  <m:ctrlPr>
                                    <a:rPr lang="en-US" i="1">
                                      <a:latin typeface="Cambria Math" panose="02040503050406030204" pitchFamily="18" charset="0"/>
                                    </a:rPr>
                                  </m:ctrlPr>
                                </m:dPr>
                                <m:e>
                                  <m:r>
                                    <a:rPr lang="en-US" i="1">
                                      <a:latin typeface="Cambria Math"/>
                                    </a:rPr>
                                    <m:t>𝑡</m:t>
                                  </m:r>
                                  <m:r>
                                    <a:rPr lang="en-US" i="1">
                                      <a:latin typeface="Cambria Math"/>
                                    </a:rPr>
                                    <m:t>, </m:t>
                                  </m:r>
                                  <m:r>
                                    <a:rPr lang="en-US" i="1">
                                      <a:latin typeface="Cambria Math"/>
                                    </a:rPr>
                                    <m:t>𝑍</m:t>
                                  </m:r>
                                </m:e>
                              </m:d>
                            </m:e>
                          </m:d>
                        </m:den>
                      </m:f>
                      <m:r>
                        <a:rPr lang="en-US" i="1">
                          <a:latin typeface="Cambria Math"/>
                        </a:rPr>
                        <m:t>𝜎</m:t>
                      </m:r>
                      <m:d>
                        <m:dPr>
                          <m:ctrlPr>
                            <a:rPr lang="en-US" i="1">
                              <a:latin typeface="Cambria Math" panose="02040503050406030204" pitchFamily="18" charset="0"/>
                            </a:rPr>
                          </m:ctrlPr>
                        </m:dPr>
                        <m:e>
                          <m:r>
                            <a:rPr lang="en-US" i="1">
                              <a:latin typeface="Cambria Math"/>
                            </a:rPr>
                            <m:t>𝑡</m:t>
                          </m:r>
                        </m:e>
                      </m:d>
                    </m:oMath>
                  </m:oMathPara>
                </a14:m>
                <a:endParaRPr lang="en-US" dirty="0"/>
              </a:p>
              <a:p>
                <a:pPr>
                  <a:lnSpc>
                    <a:spcPct val="150000"/>
                  </a:lnSpc>
                </a:pPr>
                <a:r>
                  <a:rPr lang="en-US" dirty="0"/>
                  <a:t> </a:t>
                </a:r>
              </a:p>
              <a:p>
                <a:pPr marL="285750" lvl="0" indent="-285750">
                  <a:lnSpc>
                    <a:spcPct val="150000"/>
                  </a:lnSpc>
                  <a:buFont typeface="Arial" panose="020B0604020202020204" pitchFamily="34" charset="0"/>
                  <a:buChar char="•"/>
                </a:pPr>
                <a:endParaRPr lang="en-US" b="0" dirty="0">
                  <a:latin typeface="+mn-lt"/>
                </a:endParaRPr>
              </a:p>
              <a:p>
                <a:pPr marL="285750" lvl="0" indent="-285750">
                  <a:lnSpc>
                    <a:spcPct val="150000"/>
                  </a:lnSpc>
                  <a:buFont typeface="Arial" panose="020B0604020202020204" pitchFamily="34" charset="0"/>
                  <a:buChar char="•"/>
                </a:pPr>
                <a:r>
                  <a:rPr lang="en-US" u="sng" dirty="0"/>
                  <a:t>Changing Variables from </a:t>
                </a:r>
                <a14:m>
                  <m:oMath xmlns:m="http://schemas.openxmlformats.org/officeDocument/2006/math">
                    <m:r>
                      <a:rPr lang="en-US" i="1" u="sng">
                        <a:latin typeface="Cambria Math"/>
                      </a:rPr>
                      <m:t>𝑊</m:t>
                    </m:r>
                    <m:r>
                      <a:rPr lang="en-US" i="1" u="sng">
                        <a:latin typeface="Cambria Math"/>
                      </a:rPr>
                      <m:t>/</m:t>
                    </m:r>
                    <m:r>
                      <a:rPr lang="en-US" i="1" u="sng">
                        <a:latin typeface="Cambria Math"/>
                      </a:rPr>
                      <m:t>𝑉</m:t>
                    </m:r>
                  </m:oMath>
                </a14:m>
                <a:r>
                  <a:rPr lang="en-US" u="sng" dirty="0"/>
                  <a:t> to </a:t>
                </a:r>
                <a14:m>
                  <m:oMath xmlns:m="http://schemas.openxmlformats.org/officeDocument/2006/math">
                    <m:r>
                      <a:rPr lang="en-US" i="1" u="sng">
                        <a:latin typeface="Cambria Math"/>
                      </a:rPr>
                      <m:t>𝑍</m:t>
                    </m:r>
                  </m:oMath>
                </a14:m>
                <a:r>
                  <a:rPr lang="en-US" dirty="0"/>
                  <a:t>:</a:t>
                </a:r>
                <a:r>
                  <a:rPr lang="en-US" b="0" dirty="0">
                    <a:latin typeface="+mn-lt"/>
                  </a:rPr>
                  <a:t> Changing the variables from </a:t>
                </a:r>
                <a14:m>
                  <m:oMath xmlns:m="http://schemas.openxmlformats.org/officeDocument/2006/math">
                    <m:r>
                      <a:rPr lang="en-US" b="0" i="1">
                        <a:latin typeface="Cambria Math"/>
                      </a:rPr>
                      <m:t>𝑉</m:t>
                    </m:r>
                    <m:d>
                      <m:dPr>
                        <m:ctrlPr>
                          <a:rPr lang="en-US" b="0" i="1">
                            <a:latin typeface="Cambria Math" panose="02040503050406030204" pitchFamily="18" charset="0"/>
                          </a:rPr>
                        </m:ctrlPr>
                      </m:dPr>
                      <m:e>
                        <m:r>
                          <a:rPr lang="en-US" b="0" i="1">
                            <a:latin typeface="Cambria Math"/>
                          </a:rPr>
                          <m:t>𝑡</m:t>
                        </m:r>
                      </m:e>
                    </m:d>
                  </m:oMath>
                </a14:m>
                <a:r>
                  <a:rPr lang="en-US" b="0" dirty="0">
                    <a:latin typeface="+mn-lt"/>
                  </a:rPr>
                  <a:t> and </a:t>
                </a:r>
                <a14:m>
                  <m:oMath xmlns:m="http://schemas.openxmlformats.org/officeDocument/2006/math">
                    <m:r>
                      <a:rPr lang="en-US" b="0" i="1">
                        <a:latin typeface="Cambria Math"/>
                      </a:rPr>
                      <m:t>𝑊</m:t>
                    </m:r>
                    <m:d>
                      <m:dPr>
                        <m:ctrlPr>
                          <a:rPr lang="en-US" b="0" i="1">
                            <a:latin typeface="Cambria Math" panose="02040503050406030204" pitchFamily="18" charset="0"/>
                          </a:rPr>
                        </m:ctrlPr>
                      </m:dPr>
                      <m:e>
                        <m:r>
                          <a:rPr lang="en-US" b="0" i="1">
                            <a:latin typeface="Cambria Math"/>
                          </a:rPr>
                          <m:t>𝑡</m:t>
                        </m:r>
                      </m:e>
                    </m:d>
                  </m:oMath>
                </a14:m>
                <a:r>
                  <a:rPr lang="en-US" b="0" dirty="0">
                    <a:latin typeface="+mn-lt"/>
                  </a:rPr>
                  <a:t> to </a:t>
                </a:r>
                <a14:m>
                  <m:oMath xmlns:m="http://schemas.openxmlformats.org/officeDocument/2006/math">
                    <m:r>
                      <a:rPr lang="en-US" b="0" i="1">
                        <a:latin typeface="Cambria Math"/>
                      </a:rPr>
                      <m:t>𝑍</m:t>
                    </m:r>
                  </m:oMath>
                </a14:m>
                <a:r>
                  <a:rPr lang="en-US" b="0" dirty="0">
                    <a:latin typeface="+mn-lt"/>
                  </a:rPr>
                  <a:t>, one gets</a:t>
                </a:r>
              </a:p>
              <a:p>
                <a:pPr>
                  <a:lnSpc>
                    <a:spcPct val="150000"/>
                  </a:lnSpc>
                </a:pPr>
                <a:r>
                  <a:rPr lang="en-US" dirty="0"/>
                  <a:t> </a:t>
                </a:r>
              </a:p>
              <a:p>
                <a:pPr>
                  <a:lnSpc>
                    <a:spcPct val="150000"/>
                  </a:lnSpc>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𝑓</m:t>
                          </m:r>
                        </m:e>
                        <m:sub>
                          <m:r>
                            <a:rPr lang="en-US" i="1">
                              <a:latin typeface="Cambria Math"/>
                            </a:rPr>
                            <m:t>𝑉</m:t>
                          </m:r>
                          <m:d>
                            <m:dPr>
                              <m:ctrlPr>
                                <a:rPr lang="en-US" i="1">
                                  <a:latin typeface="Cambria Math" panose="02040503050406030204" pitchFamily="18" charset="0"/>
                                </a:rPr>
                              </m:ctrlPr>
                            </m:dPr>
                            <m:e>
                              <m:r>
                                <a:rPr lang="en-US" i="1">
                                  <a:latin typeface="Cambria Math"/>
                                </a:rPr>
                                <m:t>𝑡</m:t>
                              </m:r>
                            </m:e>
                          </m:d>
                        </m:sub>
                      </m:sSub>
                      <m:d>
                        <m:dPr>
                          <m:ctrlPr>
                            <a:rPr lang="en-US" i="1">
                              <a:latin typeface="Cambria Math" panose="02040503050406030204" pitchFamily="18" charset="0"/>
                            </a:rPr>
                          </m:ctrlPr>
                        </m:dPr>
                        <m:e>
                          <m:r>
                            <a:rPr lang="en-US" i="1">
                              <a:latin typeface="Cambria Math"/>
                            </a:rPr>
                            <m:t>𝜗</m:t>
                          </m:r>
                          <m:d>
                            <m:dPr>
                              <m:ctrlPr>
                                <a:rPr lang="en-US" i="1">
                                  <a:latin typeface="Cambria Math" panose="02040503050406030204" pitchFamily="18" charset="0"/>
                                </a:rPr>
                              </m:ctrlPr>
                            </m:dPr>
                            <m:e>
                              <m:r>
                                <a:rPr lang="en-US" i="1">
                                  <a:latin typeface="Cambria Math"/>
                                </a:rPr>
                                <m:t>𝑡</m:t>
                              </m:r>
                              <m:r>
                                <a:rPr lang="en-US" i="1">
                                  <a:latin typeface="Cambria Math"/>
                                </a:rPr>
                                <m:t>, </m:t>
                              </m:r>
                              <m:r>
                                <a:rPr lang="en-US" i="1">
                                  <a:latin typeface="Cambria Math"/>
                                </a:rPr>
                                <m:t>𝑍</m:t>
                              </m:r>
                            </m:e>
                          </m:d>
                        </m:e>
                      </m:d>
                      <m:r>
                        <a:rPr lang="en-US" i="1">
                          <a:latin typeface="Cambria Math"/>
                        </a:rPr>
                        <m:t>=</m:t>
                      </m:r>
                      <m:f>
                        <m:fPr>
                          <m:ctrlPr>
                            <a:rPr lang="en-US" i="1">
                              <a:latin typeface="Cambria Math" panose="02040503050406030204" pitchFamily="18" charset="0"/>
                            </a:rPr>
                          </m:ctrlPr>
                        </m:fPr>
                        <m:num>
                          <m:r>
                            <a:rPr lang="en-US" i="1">
                              <a:latin typeface="Cambria Math"/>
                            </a:rPr>
                            <m:t>𝜙</m:t>
                          </m:r>
                          <m:d>
                            <m:dPr>
                              <m:ctrlPr>
                                <a:rPr lang="en-US" i="1">
                                  <a:latin typeface="Cambria Math" panose="02040503050406030204" pitchFamily="18" charset="0"/>
                                </a:rPr>
                              </m:ctrlPr>
                            </m:dPr>
                            <m:e>
                              <m:r>
                                <a:rPr lang="en-US" i="1">
                                  <a:latin typeface="Cambria Math"/>
                                </a:rPr>
                                <m:t>𝑍</m:t>
                              </m:r>
                            </m:e>
                          </m:d>
                        </m:num>
                        <m:den>
                          <m:r>
                            <a:rPr lang="en-US" i="1">
                              <a:latin typeface="Cambria Math"/>
                            </a:rPr>
                            <m:t>𝜕𝜗</m:t>
                          </m:r>
                          <m:d>
                            <m:dPr>
                              <m:ctrlPr>
                                <a:rPr lang="en-US" i="1">
                                  <a:latin typeface="Cambria Math" panose="02040503050406030204" pitchFamily="18" charset="0"/>
                                </a:rPr>
                              </m:ctrlPr>
                            </m:dPr>
                            <m:e>
                              <m:r>
                                <a:rPr lang="en-US" i="1">
                                  <a:latin typeface="Cambria Math"/>
                                </a:rPr>
                                <m:t>𝑡</m:t>
                              </m:r>
                              <m:r>
                                <a:rPr lang="en-US" i="1">
                                  <a:latin typeface="Cambria Math"/>
                                </a:rPr>
                                <m:t>, </m:t>
                              </m:r>
                              <m:r>
                                <a:rPr lang="en-US" i="1">
                                  <a:latin typeface="Cambria Math"/>
                                </a:rPr>
                                <m:t>𝑍</m:t>
                              </m:r>
                            </m:e>
                          </m:d>
                          <m:r>
                            <a:rPr lang="en-US" i="1">
                              <a:latin typeface="Cambria Math"/>
                            </a:rPr>
                            <m:t>/</m:t>
                          </m:r>
                          <m:r>
                            <a:rPr lang="en-US" i="1">
                              <a:latin typeface="Cambria Math"/>
                            </a:rPr>
                            <m:t>𝜕</m:t>
                          </m:r>
                          <m:r>
                            <a:rPr lang="en-US" i="1">
                              <a:latin typeface="Cambria Math"/>
                            </a:rPr>
                            <m:t>𝑍</m:t>
                          </m:r>
                        </m:den>
                      </m:f>
                    </m:oMath>
                  </m:oMathPara>
                </a14:m>
                <a:endParaRPr lang="en-US" dirty="0"/>
              </a:p>
              <a:p>
                <a:pPr>
                  <a:lnSpc>
                    <a:spcPct val="150000"/>
                  </a:lnSpc>
                </a:pPr>
                <a:r>
                  <a:rPr lang="en-US" dirty="0"/>
                  <a:t> </a:t>
                </a:r>
              </a:p>
              <a:p>
                <a:pPr>
                  <a:lnSpc>
                    <a:spcPct val="150000"/>
                  </a:lnSpc>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𝑓</m:t>
                          </m:r>
                        </m:e>
                        <m:sub>
                          <m:r>
                            <a:rPr lang="en-US" i="1">
                              <a:latin typeface="Cambria Math"/>
                            </a:rPr>
                            <m:t>𝑊</m:t>
                          </m:r>
                          <m:d>
                            <m:dPr>
                              <m:ctrlPr>
                                <a:rPr lang="en-US" i="1">
                                  <a:latin typeface="Cambria Math" panose="02040503050406030204" pitchFamily="18" charset="0"/>
                                </a:rPr>
                              </m:ctrlPr>
                            </m:dPr>
                            <m:e>
                              <m:r>
                                <a:rPr lang="en-US" i="1">
                                  <a:latin typeface="Cambria Math"/>
                                </a:rPr>
                                <m:t>𝑡</m:t>
                              </m:r>
                            </m:e>
                          </m:d>
                        </m:sub>
                      </m:sSub>
                      <m:d>
                        <m:dPr>
                          <m:ctrlPr>
                            <a:rPr lang="en-US" i="1">
                              <a:latin typeface="Cambria Math" panose="02040503050406030204" pitchFamily="18" charset="0"/>
                            </a:rPr>
                          </m:ctrlPr>
                        </m:dPr>
                        <m:e>
                          <m:r>
                            <a:rPr lang="en-US" i="1">
                              <a:latin typeface="Cambria Math"/>
                            </a:rPr>
                            <m:t>𝜔</m:t>
                          </m:r>
                          <m:d>
                            <m:dPr>
                              <m:ctrlPr>
                                <a:rPr lang="en-US" i="1">
                                  <a:latin typeface="Cambria Math" panose="02040503050406030204" pitchFamily="18" charset="0"/>
                                </a:rPr>
                              </m:ctrlPr>
                            </m:dPr>
                            <m:e>
                              <m:r>
                                <a:rPr lang="en-US" i="1">
                                  <a:latin typeface="Cambria Math"/>
                                </a:rPr>
                                <m:t>𝑡</m:t>
                              </m:r>
                              <m:r>
                                <a:rPr lang="en-US" i="1">
                                  <a:latin typeface="Cambria Math"/>
                                </a:rPr>
                                <m:t>, </m:t>
                              </m:r>
                              <m:r>
                                <a:rPr lang="en-US" i="1">
                                  <a:latin typeface="Cambria Math"/>
                                </a:rPr>
                                <m:t>𝑍</m:t>
                              </m:r>
                            </m:e>
                          </m:d>
                        </m:e>
                      </m:d>
                      <m:r>
                        <a:rPr lang="en-US" i="1">
                          <a:latin typeface="Cambria Math"/>
                        </a:rPr>
                        <m:t>=</m:t>
                      </m:r>
                      <m:f>
                        <m:fPr>
                          <m:ctrlPr>
                            <a:rPr lang="en-US" i="1">
                              <a:latin typeface="Cambria Math" panose="02040503050406030204" pitchFamily="18" charset="0"/>
                            </a:rPr>
                          </m:ctrlPr>
                        </m:fPr>
                        <m:num>
                          <m:r>
                            <a:rPr lang="en-US" i="1">
                              <a:latin typeface="Cambria Math"/>
                            </a:rPr>
                            <m:t>𝜙</m:t>
                          </m:r>
                          <m:d>
                            <m:dPr>
                              <m:ctrlPr>
                                <a:rPr lang="en-US" i="1">
                                  <a:latin typeface="Cambria Math" panose="02040503050406030204" pitchFamily="18" charset="0"/>
                                </a:rPr>
                              </m:ctrlPr>
                            </m:dPr>
                            <m:e>
                              <m:r>
                                <a:rPr lang="en-US" i="1">
                                  <a:latin typeface="Cambria Math"/>
                                </a:rPr>
                                <m:t>𝑍</m:t>
                              </m:r>
                            </m:e>
                          </m:d>
                        </m:num>
                        <m:den>
                          <m:r>
                            <a:rPr lang="en-US" i="1">
                              <a:latin typeface="Cambria Math"/>
                            </a:rPr>
                            <m:t>𝜎</m:t>
                          </m:r>
                          <m:d>
                            <m:dPr>
                              <m:ctrlPr>
                                <a:rPr lang="en-US" i="1">
                                  <a:latin typeface="Cambria Math" panose="02040503050406030204" pitchFamily="18" charset="0"/>
                                </a:rPr>
                              </m:ctrlPr>
                            </m:dPr>
                            <m:e>
                              <m:r>
                                <a:rPr lang="en-US" i="1">
                                  <a:latin typeface="Cambria Math"/>
                                </a:rPr>
                                <m:t>𝑡</m:t>
                              </m:r>
                            </m:e>
                          </m:d>
                        </m:den>
                      </m:f>
                    </m:oMath>
                  </m:oMathPara>
                </a14:m>
                <a:endParaRPr lang="en-US" dirty="0"/>
              </a:p>
              <a:p>
                <a:pPr>
                  <a:lnSpc>
                    <a:spcPct val="150000"/>
                  </a:lnSpc>
                </a:pPr>
                <a:endParaRPr lang="en-US" b="0" dirty="0"/>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990600"/>
                <a:ext cx="8458200" cy="5715000"/>
              </a:xfrm>
              <a:blipFill rotWithShape="1">
                <a:blip r:embed="rId2"/>
                <a:stretch>
                  <a:fillRect l="-1153"/>
                </a:stretch>
              </a:blipFill>
            </p:spPr>
            <p:txBody>
              <a:bodyPr/>
              <a:lstStyle/>
              <a:p>
                <a:r>
                  <a:rPr lang="en-US">
                    <a:noFill/>
                  </a:rPr>
                  <a:t> </a:t>
                </a:r>
              </a:p>
            </p:txBody>
          </p:sp>
        </mc:Fallback>
      </mc:AlternateContent>
    </p:spTree>
    <p:extLst>
      <p:ext uri="{BB962C8B-B14F-4D97-AF65-F5344CB8AC3E}">
        <p14:creationId xmlns:p14="http://schemas.microsoft.com/office/powerpoint/2010/main" val="3156804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Exposure in the Presence of Margin</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990600"/>
                <a:ext cx="8458200" cy="5715000"/>
              </a:xfrm>
            </p:spPr>
            <p:txBody>
              <a:bodyPr/>
              <a:lstStyle/>
              <a:p>
                <a:pPr algn="ctr">
                  <a:lnSpc>
                    <a:spcPct val="150000"/>
                  </a:lnSpc>
                </a:pPr>
                <a:r>
                  <a:rPr lang="en-US" sz="1600" dirty="0"/>
                  <a:t>Semi-Analytical Method for Collateralized EE - 6</a:t>
                </a:r>
              </a:p>
              <a:p>
                <a:pPr>
                  <a:lnSpc>
                    <a:spcPct val="150000"/>
                  </a:lnSpc>
                </a:pPr>
                <a:endParaRPr lang="en-US" b="0" dirty="0"/>
              </a:p>
              <a:p>
                <a:pPr marL="285750" lvl="0" indent="-285750">
                  <a:lnSpc>
                    <a:spcPct val="150000"/>
                  </a:lnSpc>
                  <a:buFont typeface="Arial" panose="020B0604020202020204" pitchFamily="34" charset="0"/>
                  <a:buChar char="•"/>
                </a:pPr>
                <a:r>
                  <a:rPr lang="en-US" u="sng" dirty="0"/>
                  <a:t>Substitution to the Definition of </a:t>
                </a:r>
                <a14:m>
                  <m:oMath xmlns:m="http://schemas.openxmlformats.org/officeDocument/2006/math">
                    <m:sSub>
                      <m:sSubPr>
                        <m:ctrlPr>
                          <a:rPr lang="en-US" i="1" u="sng">
                            <a:latin typeface="Cambria Math" panose="02040503050406030204" pitchFamily="18" charset="0"/>
                          </a:rPr>
                        </m:ctrlPr>
                      </m:sSubPr>
                      <m:e>
                        <m:r>
                          <a:rPr lang="en-US" i="1" u="sng">
                            <a:latin typeface="Cambria Math"/>
                          </a:rPr>
                          <m:t>𝜎</m:t>
                        </m:r>
                      </m:e>
                      <m:sub>
                        <m:r>
                          <a:rPr lang="en-US" i="1" u="sng">
                            <a:latin typeface="Cambria Math"/>
                          </a:rPr>
                          <m:t>𝐿𝑂𝐶</m:t>
                        </m:r>
                      </m:sub>
                    </m:sSub>
                    <m:d>
                      <m:dPr>
                        <m:ctrlPr>
                          <a:rPr lang="en-US" i="1" u="sng">
                            <a:latin typeface="Cambria Math" panose="02040503050406030204" pitchFamily="18" charset="0"/>
                          </a:rPr>
                        </m:ctrlPr>
                      </m:dPr>
                      <m:e>
                        <m:r>
                          <a:rPr lang="en-US" i="1" u="sng">
                            <a:latin typeface="Cambria Math"/>
                          </a:rPr>
                          <m:t>𝑡</m:t>
                        </m:r>
                      </m:e>
                    </m:d>
                  </m:oMath>
                </a14:m>
                <a:r>
                  <a:rPr lang="en-US" dirty="0"/>
                  <a:t>:</a:t>
                </a:r>
                <a:r>
                  <a:rPr lang="en-US" b="0" dirty="0">
                    <a:latin typeface="+mn-lt"/>
                  </a:rPr>
                  <a:t> Substituting to the definition of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𝜎</m:t>
                        </m:r>
                      </m:e>
                      <m:sub>
                        <m:r>
                          <a:rPr lang="en-US" b="0" i="1">
                            <a:latin typeface="Cambria Math"/>
                          </a:rPr>
                          <m:t>𝐿𝑂𝐶</m:t>
                        </m:r>
                      </m:sub>
                    </m:sSub>
                    <m:d>
                      <m:dPr>
                        <m:ctrlPr>
                          <a:rPr lang="en-US" b="0" i="1">
                            <a:latin typeface="Cambria Math" panose="02040503050406030204" pitchFamily="18" charset="0"/>
                          </a:rPr>
                        </m:ctrlPr>
                      </m:dPr>
                      <m:e>
                        <m:r>
                          <a:rPr lang="en-US" b="0" i="1">
                            <a:latin typeface="Cambria Math"/>
                          </a:rPr>
                          <m:t>𝑡</m:t>
                        </m:r>
                      </m:e>
                    </m:d>
                  </m:oMath>
                </a14:m>
                <a:r>
                  <a:rPr lang="en-US" b="0" dirty="0">
                    <a:latin typeface="+mn-lt"/>
                  </a:rPr>
                  <a:t> above gives</a:t>
                </a:r>
              </a:p>
              <a:p>
                <a:pPr>
                  <a:lnSpc>
                    <a:spcPct val="150000"/>
                  </a:lnSpc>
                </a:pPr>
                <a:r>
                  <a:rPr lang="en-US" dirty="0"/>
                  <a:t> </a:t>
                </a:r>
              </a:p>
              <a:p>
                <a:pPr>
                  <a:lnSpc>
                    <a:spcPct val="150000"/>
                  </a:lnSpc>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𝜎</m:t>
                          </m:r>
                        </m:e>
                        <m:sub>
                          <m:r>
                            <a:rPr lang="en-US" i="1">
                              <a:latin typeface="Cambria Math"/>
                            </a:rPr>
                            <m:t>𝐿𝑂𝐶</m:t>
                          </m:r>
                        </m:sub>
                      </m:sSub>
                      <m:d>
                        <m:dPr>
                          <m:ctrlPr>
                            <a:rPr lang="en-US" i="1">
                              <a:latin typeface="Cambria Math" panose="02040503050406030204" pitchFamily="18" charset="0"/>
                            </a:rPr>
                          </m:ctrlPr>
                        </m:dPr>
                        <m:e>
                          <m:r>
                            <a:rPr lang="en-US" i="1">
                              <a:latin typeface="Cambria Math"/>
                            </a:rPr>
                            <m:t>𝑡</m:t>
                          </m:r>
                        </m:e>
                      </m:d>
                      <m:r>
                        <a:rPr lang="en-US" i="1">
                          <a:latin typeface="Cambria Math"/>
                        </a:rPr>
                        <m:t>=</m:t>
                      </m:r>
                      <m:f>
                        <m:fPr>
                          <m:ctrlPr>
                            <a:rPr lang="en-US" i="1">
                              <a:latin typeface="Cambria Math" panose="02040503050406030204" pitchFamily="18" charset="0"/>
                            </a:rPr>
                          </m:ctrlPr>
                        </m:fPr>
                        <m:num>
                          <m:r>
                            <a:rPr lang="en-US" i="1">
                              <a:latin typeface="Cambria Math"/>
                            </a:rPr>
                            <m:t>𝜕𝜗</m:t>
                          </m:r>
                          <m:d>
                            <m:dPr>
                              <m:ctrlPr>
                                <a:rPr lang="en-US" i="1">
                                  <a:latin typeface="Cambria Math" panose="02040503050406030204" pitchFamily="18" charset="0"/>
                                </a:rPr>
                              </m:ctrlPr>
                            </m:dPr>
                            <m:e>
                              <m:r>
                                <a:rPr lang="en-US" i="1">
                                  <a:latin typeface="Cambria Math"/>
                                </a:rPr>
                                <m:t>𝑡</m:t>
                              </m:r>
                              <m:r>
                                <a:rPr lang="en-US" i="1">
                                  <a:latin typeface="Cambria Math"/>
                                </a:rPr>
                                <m:t>, </m:t>
                              </m:r>
                              <m:r>
                                <a:rPr lang="en-US" i="1">
                                  <a:latin typeface="Cambria Math"/>
                                </a:rPr>
                                <m:t>𝑍</m:t>
                              </m:r>
                            </m:e>
                          </m:d>
                        </m:num>
                        <m:den>
                          <m:r>
                            <a:rPr lang="en-US" i="1">
                              <a:latin typeface="Cambria Math"/>
                            </a:rPr>
                            <m:t>𝜕</m:t>
                          </m:r>
                          <m:r>
                            <a:rPr lang="en-US" i="1">
                              <a:latin typeface="Cambria Math"/>
                            </a:rPr>
                            <m:t>𝑍</m:t>
                          </m:r>
                        </m:den>
                      </m:f>
                    </m:oMath>
                  </m:oMathPara>
                </a14:m>
                <a:endParaRPr lang="en-US" dirty="0"/>
              </a:p>
              <a:p>
                <a:pPr>
                  <a:lnSpc>
                    <a:spcPct val="150000"/>
                  </a:lnSpc>
                </a:pPr>
                <a:r>
                  <a:rPr lang="en-US" dirty="0"/>
                  <a:t> </a:t>
                </a:r>
              </a:p>
              <a:p>
                <a:pPr marL="285750" lvl="0" indent="-285750">
                  <a:lnSpc>
                    <a:spcPct val="150000"/>
                  </a:lnSpc>
                  <a:buFont typeface="Arial" panose="020B0604020202020204" pitchFamily="34" charset="0"/>
                  <a:buChar char="•"/>
                </a:pPr>
                <a:r>
                  <a:rPr lang="en-US" u="sng" dirty="0"/>
                  <a:t>Estimating CDF - The Base Methodology</a:t>
                </a:r>
                <a:r>
                  <a:rPr lang="en-US" dirty="0"/>
                  <a:t>:</a:t>
                </a:r>
                <a:r>
                  <a:rPr lang="en-US" b="0" dirty="0">
                    <a:latin typeface="+mn-lt"/>
                  </a:rPr>
                  <a:t> The values of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𝑍</m:t>
                        </m:r>
                      </m:e>
                      <m:sub>
                        <m:r>
                          <a:rPr lang="en-US" b="0" i="1">
                            <a:latin typeface="Cambria Math"/>
                          </a:rPr>
                          <m:t>𝑗</m:t>
                        </m:r>
                      </m:sub>
                    </m:sSub>
                  </m:oMath>
                </a14:m>
                <a:r>
                  <a:rPr lang="en-US" b="0" dirty="0">
                    <a:latin typeface="+mn-lt"/>
                  </a:rPr>
                  <a:t> corresponding to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𝑉</m:t>
                        </m:r>
                      </m:e>
                      <m:sub>
                        <m:r>
                          <a:rPr lang="en-US" b="0" i="1">
                            <a:latin typeface="Cambria Math"/>
                          </a:rPr>
                          <m:t>𝑗</m:t>
                        </m:r>
                      </m:sub>
                    </m:sSub>
                    <m:d>
                      <m:dPr>
                        <m:ctrlPr>
                          <a:rPr lang="en-US" b="0" i="1">
                            <a:latin typeface="Cambria Math" panose="02040503050406030204" pitchFamily="18" charset="0"/>
                          </a:rPr>
                        </m:ctrlPr>
                      </m:dPr>
                      <m:e>
                        <m:r>
                          <a:rPr lang="en-US" b="0" i="1">
                            <a:latin typeface="Cambria Math"/>
                          </a:rPr>
                          <m:t>𝑡</m:t>
                        </m:r>
                      </m:e>
                    </m:d>
                  </m:oMath>
                </a14:m>
                <a:r>
                  <a:rPr lang="en-US" b="0" dirty="0">
                    <a:latin typeface="+mn-lt"/>
                  </a:rPr>
                  <a:t> can be obtained from</a:t>
                </a:r>
              </a:p>
              <a:p>
                <a:pPr>
                  <a:lnSpc>
                    <a:spcPct val="150000"/>
                  </a:lnSpc>
                </a:pPr>
                <a:r>
                  <a:rPr lang="en-US" dirty="0"/>
                  <a:t> </a:t>
                </a:r>
              </a:p>
              <a:p>
                <a:pPr>
                  <a:lnSpc>
                    <a:spcPct val="150000"/>
                  </a:lnSpc>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𝑍</m:t>
                          </m:r>
                        </m:e>
                        <m:sub>
                          <m:r>
                            <a:rPr lang="en-US" i="1">
                              <a:latin typeface="Cambria Math"/>
                            </a:rPr>
                            <m:t>𝑗</m:t>
                          </m:r>
                        </m:sub>
                      </m:sSub>
                      <m:r>
                        <a:rPr lang="en-US" i="1">
                          <a:latin typeface="Cambria Math"/>
                        </a:rPr>
                        <m:t>=</m:t>
                      </m:r>
                      <m:sSup>
                        <m:sSupPr>
                          <m:ctrlPr>
                            <a:rPr lang="en-US" i="1">
                              <a:latin typeface="Cambria Math" panose="02040503050406030204" pitchFamily="18" charset="0"/>
                            </a:rPr>
                          </m:ctrlPr>
                        </m:sSupPr>
                        <m:e>
                          <m:r>
                            <m:rPr>
                              <m:sty m:val="p"/>
                            </m:rPr>
                            <a:rPr lang="en-US">
                              <a:latin typeface="Cambria Math"/>
                            </a:rPr>
                            <m:t>Φ</m:t>
                          </m:r>
                        </m:e>
                        <m:sup>
                          <m:r>
                            <a:rPr lang="en-US" i="1">
                              <a:latin typeface="Cambria Math"/>
                            </a:rPr>
                            <m:t>−1</m:t>
                          </m:r>
                        </m:sup>
                      </m:s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𝐹</m:t>
                              </m:r>
                            </m:e>
                            <m:sub>
                              <m:r>
                                <a:rPr lang="en-US" i="1">
                                  <a:latin typeface="Cambria Math"/>
                                </a:rPr>
                                <m:t>𝑉</m:t>
                              </m:r>
                              <m:d>
                                <m:dPr>
                                  <m:ctrlPr>
                                    <a:rPr lang="en-US" i="1">
                                      <a:latin typeface="Cambria Math" panose="02040503050406030204" pitchFamily="18" charset="0"/>
                                    </a:rPr>
                                  </m:ctrlPr>
                                </m:dPr>
                                <m:e>
                                  <m:r>
                                    <a:rPr lang="en-US" i="1">
                                      <a:latin typeface="Cambria Math"/>
                                    </a:rPr>
                                    <m:t>𝑡</m:t>
                                  </m:r>
                                </m:e>
                              </m:d>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𝑉</m:t>
                                  </m:r>
                                </m:e>
                                <m:sub>
                                  <m:r>
                                    <a:rPr lang="en-US" i="1">
                                      <a:latin typeface="Cambria Math"/>
                                    </a:rPr>
                                    <m:t>𝑗</m:t>
                                  </m:r>
                                </m:sub>
                              </m:sSub>
                              <m:d>
                                <m:dPr>
                                  <m:ctrlPr>
                                    <a:rPr lang="en-US" i="1">
                                      <a:latin typeface="Cambria Math" panose="02040503050406030204" pitchFamily="18" charset="0"/>
                                    </a:rPr>
                                  </m:ctrlPr>
                                </m:dPr>
                                <m:e>
                                  <m:r>
                                    <a:rPr lang="en-US" i="1">
                                      <a:latin typeface="Cambria Math"/>
                                    </a:rPr>
                                    <m:t>𝑡</m:t>
                                  </m:r>
                                </m:e>
                              </m:d>
                            </m:e>
                          </m:d>
                        </m:e>
                      </m:d>
                    </m:oMath>
                  </m:oMathPara>
                </a14:m>
                <a:endParaRPr lang="en-US" dirty="0"/>
              </a:p>
              <a:p>
                <a:pPr>
                  <a:lnSpc>
                    <a:spcPct val="150000"/>
                  </a:lnSpc>
                </a:pPr>
                <a:r>
                  <a:rPr lang="en-US" dirty="0"/>
                  <a:t> </a:t>
                </a:r>
              </a:p>
              <a:p>
                <a:pPr marL="285750" lvl="0" indent="-285750">
                  <a:lnSpc>
                    <a:spcPct val="150000"/>
                  </a:lnSpc>
                  <a:buFont typeface="Arial" panose="020B0604020202020204" pitchFamily="34" charset="0"/>
                  <a:buChar char="•"/>
                </a:pPr>
                <a:r>
                  <a:rPr lang="en-US" u="sng" dirty="0"/>
                  <a:t>Estimating the CDF - Sorting the Realizations</a:t>
                </a:r>
                <a:r>
                  <a:rPr lang="en-US" dirty="0"/>
                  <a:t>:</a:t>
                </a:r>
                <a:r>
                  <a:rPr lang="en-US" b="0" dirty="0">
                    <a:latin typeface="+mn-lt"/>
                  </a:rPr>
                  <a:t> One sorts the array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𝑉</m:t>
                        </m:r>
                      </m:e>
                      <m:sub>
                        <m:r>
                          <a:rPr lang="en-US" b="0" i="1">
                            <a:latin typeface="Cambria Math"/>
                          </a:rPr>
                          <m:t>𝑗</m:t>
                        </m:r>
                      </m:sub>
                    </m:sSub>
                    <m:d>
                      <m:dPr>
                        <m:ctrlPr>
                          <a:rPr lang="en-US" b="0" i="1">
                            <a:latin typeface="Cambria Math" panose="02040503050406030204" pitchFamily="18" charset="0"/>
                          </a:rPr>
                        </m:ctrlPr>
                      </m:dPr>
                      <m:e>
                        <m:r>
                          <a:rPr lang="en-US" b="0" i="1">
                            <a:latin typeface="Cambria Math"/>
                          </a:rPr>
                          <m:t>𝑡</m:t>
                        </m:r>
                      </m:e>
                    </m:d>
                  </m:oMath>
                </a14:m>
                <a:r>
                  <a:rPr lang="en-US" b="0" dirty="0">
                    <a:latin typeface="+mn-lt"/>
                  </a:rPr>
                  <a:t> in increasing order so that</a:t>
                </a:r>
              </a:p>
              <a:p>
                <a:pPr>
                  <a:lnSpc>
                    <a:spcPct val="150000"/>
                  </a:lnSpc>
                </a:pPr>
                <a:r>
                  <a:rPr lang="en-US" dirty="0"/>
                  <a:t> </a:t>
                </a:r>
              </a:p>
              <a:p>
                <a:pPr>
                  <a:lnSpc>
                    <a:spcPct val="150000"/>
                  </a:lnSpc>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𝑉</m:t>
                          </m:r>
                        </m:e>
                        <m:sub>
                          <m:d>
                            <m:dPr>
                              <m:begChr m:val="["/>
                              <m:endChr m:val="]"/>
                              <m:ctrlPr>
                                <a:rPr lang="en-US" i="1">
                                  <a:latin typeface="Cambria Math" panose="02040503050406030204" pitchFamily="18" charset="0"/>
                                </a:rPr>
                              </m:ctrlPr>
                            </m:dPr>
                            <m:e>
                              <m:r>
                                <a:rPr lang="en-US" i="1">
                                  <a:latin typeface="Cambria Math"/>
                                </a:rPr>
                                <m:t>𝑗</m:t>
                              </m:r>
                              <m:d>
                                <m:dPr>
                                  <m:ctrlPr>
                                    <a:rPr lang="en-US" i="1">
                                      <a:latin typeface="Cambria Math" panose="02040503050406030204" pitchFamily="18" charset="0"/>
                                    </a:rPr>
                                  </m:ctrlPr>
                                </m:dPr>
                                <m:e>
                                  <m:r>
                                    <a:rPr lang="en-US" i="1">
                                      <a:latin typeface="Cambria Math"/>
                                    </a:rPr>
                                    <m:t>𝑘</m:t>
                                  </m:r>
                                </m:e>
                              </m:d>
                            </m:e>
                          </m:d>
                        </m:sub>
                      </m:sSub>
                      <m:d>
                        <m:dPr>
                          <m:ctrlPr>
                            <a:rPr lang="en-US" i="1">
                              <a:latin typeface="Cambria Math" panose="02040503050406030204" pitchFamily="18" charset="0"/>
                            </a:rPr>
                          </m:ctrlPr>
                        </m:dPr>
                        <m:e>
                          <m:r>
                            <a:rPr lang="en-US" i="1">
                              <a:latin typeface="Cambria Math"/>
                            </a:rPr>
                            <m:t>𝑡</m:t>
                          </m:r>
                        </m:e>
                      </m:d>
                      <m:r>
                        <a:rPr lang="en-US" i="1">
                          <a:latin typeface="Cambria Math"/>
                        </a:rPr>
                        <m:t>=</m:t>
                      </m:r>
                      <m:sSub>
                        <m:sSubPr>
                          <m:ctrlPr>
                            <a:rPr lang="en-US" i="1">
                              <a:latin typeface="Cambria Math" panose="02040503050406030204" pitchFamily="18" charset="0"/>
                            </a:rPr>
                          </m:ctrlPr>
                        </m:sSubPr>
                        <m:e>
                          <m:r>
                            <a:rPr lang="en-US" i="1">
                              <a:latin typeface="Cambria Math"/>
                            </a:rPr>
                            <m:t>𝑉</m:t>
                          </m:r>
                        </m:e>
                        <m:sub>
                          <m:r>
                            <a:rPr lang="en-US" i="1">
                              <a:latin typeface="Cambria Math"/>
                            </a:rPr>
                            <m:t>𝑘</m:t>
                          </m:r>
                          <m:r>
                            <a:rPr lang="en-US" i="1">
                              <a:latin typeface="Cambria Math"/>
                            </a:rPr>
                            <m:t>, </m:t>
                          </m:r>
                          <m:r>
                            <a:rPr lang="en-US" i="1">
                              <a:latin typeface="Cambria Math"/>
                            </a:rPr>
                            <m:t>𝑆𝑂𝑅𝑇𝐸𝐷</m:t>
                          </m:r>
                        </m:sub>
                      </m:sSub>
                      <m:d>
                        <m:dPr>
                          <m:ctrlPr>
                            <a:rPr lang="en-US" i="1">
                              <a:latin typeface="Cambria Math" panose="02040503050406030204" pitchFamily="18" charset="0"/>
                            </a:rPr>
                          </m:ctrlPr>
                        </m:dPr>
                        <m:e>
                          <m:r>
                            <a:rPr lang="en-US" i="1">
                              <a:latin typeface="Cambria Math"/>
                            </a:rPr>
                            <m:t>𝑡</m:t>
                          </m:r>
                        </m:e>
                      </m:d>
                    </m:oMath>
                  </m:oMathPara>
                </a14:m>
                <a:endParaRPr lang="en-US" dirty="0"/>
              </a:p>
              <a:p>
                <a:pPr>
                  <a:lnSpc>
                    <a:spcPct val="150000"/>
                  </a:lnSpc>
                </a:pPr>
                <a:r>
                  <a:rPr lang="en-US" dirty="0"/>
                  <a:t> </a:t>
                </a:r>
              </a:p>
              <a:p>
                <a:pPr>
                  <a:lnSpc>
                    <a:spcPct val="150000"/>
                  </a:lnSpc>
                </a:pPr>
                <a:r>
                  <a:rPr lang="en-US" b="0" dirty="0">
                    <a:latin typeface="+mn-lt"/>
                  </a:rPr>
                  <a:t>where </a:t>
                </a:r>
                <a14:m>
                  <m:oMath xmlns:m="http://schemas.openxmlformats.org/officeDocument/2006/math">
                    <m:r>
                      <a:rPr lang="en-US" b="0" i="1">
                        <a:latin typeface="Cambria Math"/>
                      </a:rPr>
                      <m:t>𝑗</m:t>
                    </m:r>
                    <m:d>
                      <m:dPr>
                        <m:ctrlPr>
                          <a:rPr lang="en-US" b="0" i="1">
                            <a:latin typeface="Cambria Math" panose="02040503050406030204" pitchFamily="18" charset="0"/>
                          </a:rPr>
                        </m:ctrlPr>
                      </m:dPr>
                      <m:e>
                        <m:r>
                          <a:rPr lang="en-US" b="0" i="1">
                            <a:latin typeface="Cambria Math"/>
                          </a:rPr>
                          <m:t>𝑘</m:t>
                        </m:r>
                      </m:e>
                    </m:d>
                  </m:oMath>
                </a14:m>
                <a:r>
                  <a:rPr lang="en-US" b="0" dirty="0">
                    <a:latin typeface="+mn-lt"/>
                  </a:rPr>
                  <a:t> is the sorting index.</a:t>
                </a:r>
              </a:p>
              <a:p>
                <a:pPr lvl="0">
                  <a:lnSpc>
                    <a:spcPct val="150000"/>
                  </a:lnSpc>
                </a:pPr>
                <a:endParaRPr lang="en-US" dirty="0"/>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990600"/>
                <a:ext cx="8458200" cy="5715000"/>
              </a:xfrm>
              <a:blipFill rotWithShape="1">
                <a:blip r:embed="rId2"/>
                <a:stretch>
                  <a:fillRect l="-1225"/>
                </a:stretch>
              </a:blipFill>
            </p:spPr>
            <p:txBody>
              <a:bodyPr/>
              <a:lstStyle/>
              <a:p>
                <a:r>
                  <a:rPr lang="en-US">
                    <a:noFill/>
                  </a:rPr>
                  <a:t> </a:t>
                </a:r>
              </a:p>
            </p:txBody>
          </p:sp>
        </mc:Fallback>
      </mc:AlternateContent>
    </p:spTree>
    <p:extLst>
      <p:ext uri="{BB962C8B-B14F-4D97-AF65-F5344CB8AC3E}">
        <p14:creationId xmlns:p14="http://schemas.microsoft.com/office/powerpoint/2010/main" val="2795778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Exposure in the Presence of Margin</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990600"/>
                <a:ext cx="8458200" cy="5715000"/>
              </a:xfrm>
            </p:spPr>
            <p:txBody>
              <a:bodyPr/>
              <a:lstStyle/>
              <a:p>
                <a:pPr algn="ctr">
                  <a:lnSpc>
                    <a:spcPct val="150000"/>
                  </a:lnSpc>
                </a:pPr>
                <a:r>
                  <a:rPr lang="en-US" sz="1600" dirty="0"/>
                  <a:t>Semi-Analytical Method for Collateralized EE - 7</a:t>
                </a:r>
              </a:p>
              <a:p>
                <a:pPr>
                  <a:lnSpc>
                    <a:spcPct val="150000"/>
                  </a:lnSpc>
                </a:pPr>
                <a:endParaRPr lang="en-US" b="0" dirty="0"/>
              </a:p>
              <a:p>
                <a:pPr marL="285750" lvl="0" indent="-285750">
                  <a:lnSpc>
                    <a:spcPct val="150000"/>
                  </a:lnSpc>
                  <a:buFont typeface="Arial" panose="020B0604020202020204" pitchFamily="34" charset="0"/>
                  <a:buChar char="•"/>
                </a:pPr>
                <a:r>
                  <a:rPr lang="en-US" u="sng" dirty="0"/>
                  <a:t>Estimating CDF - Piecewise Constant Jump</a:t>
                </a:r>
                <a:r>
                  <a:rPr lang="en-US" dirty="0"/>
                  <a:t>:</a:t>
                </a:r>
                <a:r>
                  <a:rPr lang="en-US" b="0" dirty="0">
                    <a:latin typeface="+mn-lt"/>
                  </a:rPr>
                  <a:t> From the sorted array, one can build a piecewise constant CDF that jumps by </a:t>
                </a:r>
                <a14:m>
                  <m:oMath xmlns:m="http://schemas.openxmlformats.org/officeDocument/2006/math">
                    <m:f>
                      <m:fPr>
                        <m:ctrlPr>
                          <a:rPr lang="en-US" b="0" i="1">
                            <a:latin typeface="Cambria Math" panose="02040503050406030204" pitchFamily="18" charset="0"/>
                          </a:rPr>
                        </m:ctrlPr>
                      </m:fPr>
                      <m:num>
                        <m:r>
                          <a:rPr lang="en-US" b="0" i="1">
                            <a:latin typeface="Cambria Math"/>
                          </a:rPr>
                          <m:t>1</m:t>
                        </m:r>
                      </m:num>
                      <m:den>
                        <m:r>
                          <a:rPr lang="en-US" b="0" i="1">
                            <a:latin typeface="Cambria Math"/>
                          </a:rPr>
                          <m:t>𝑀</m:t>
                        </m:r>
                      </m:den>
                    </m:f>
                  </m:oMath>
                </a14:m>
                <a:r>
                  <a:rPr lang="en-US" b="0" dirty="0">
                    <a:latin typeface="+mn-lt"/>
                  </a:rPr>
                  <a:t> as </a:t>
                </a:r>
                <a14:m>
                  <m:oMath xmlns:m="http://schemas.openxmlformats.org/officeDocument/2006/math">
                    <m:r>
                      <a:rPr lang="en-US" b="0" i="1">
                        <a:latin typeface="Cambria Math"/>
                      </a:rPr>
                      <m:t>𝑉</m:t>
                    </m:r>
                    <m:d>
                      <m:dPr>
                        <m:ctrlPr>
                          <a:rPr lang="en-US" b="0" i="1">
                            <a:latin typeface="Cambria Math" panose="02040503050406030204" pitchFamily="18" charset="0"/>
                          </a:rPr>
                        </m:ctrlPr>
                      </m:dPr>
                      <m:e>
                        <m:r>
                          <a:rPr lang="en-US" b="0" i="1">
                            <a:latin typeface="Cambria Math"/>
                          </a:rPr>
                          <m:t>𝑡</m:t>
                        </m:r>
                      </m:e>
                    </m:d>
                  </m:oMath>
                </a14:m>
                <a:r>
                  <a:rPr lang="en-US" b="0" dirty="0">
                    <a:latin typeface="+mn-lt"/>
                  </a:rPr>
                  <a:t> crosses any of the simulated values.</a:t>
                </a:r>
              </a:p>
              <a:p>
                <a:pPr>
                  <a:lnSpc>
                    <a:spcPct val="150000"/>
                  </a:lnSpc>
                </a:pPr>
                <a:r>
                  <a:rPr lang="en-US" dirty="0"/>
                  <a:t> </a:t>
                </a:r>
              </a:p>
              <a:p>
                <a:pPr>
                  <a:lnSpc>
                    <a:spcPct val="150000"/>
                  </a:lnSpc>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𝐹</m:t>
                          </m:r>
                        </m:e>
                        <m:sub>
                          <m:r>
                            <a:rPr lang="en-US" i="1">
                              <a:latin typeface="Cambria Math"/>
                            </a:rPr>
                            <m:t>𝑉</m:t>
                          </m:r>
                          <m:d>
                            <m:dPr>
                              <m:ctrlPr>
                                <a:rPr lang="en-US" i="1">
                                  <a:latin typeface="Cambria Math" panose="02040503050406030204" pitchFamily="18" charset="0"/>
                                </a:rPr>
                              </m:ctrlPr>
                            </m:dPr>
                            <m:e>
                              <m:r>
                                <a:rPr lang="en-US" i="1">
                                  <a:latin typeface="Cambria Math"/>
                                </a:rPr>
                                <m:t>𝑡</m:t>
                              </m:r>
                            </m:e>
                          </m:d>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𝑉</m:t>
                              </m:r>
                            </m:e>
                            <m:sub>
                              <m:r>
                                <a:rPr lang="en-US" i="1">
                                  <a:latin typeface="Cambria Math"/>
                                </a:rPr>
                                <m:t>𝑗</m:t>
                              </m:r>
                            </m:sub>
                          </m:sSub>
                          <m:d>
                            <m:dPr>
                              <m:ctrlPr>
                                <a:rPr lang="en-US" i="1">
                                  <a:latin typeface="Cambria Math" panose="02040503050406030204" pitchFamily="18" charset="0"/>
                                </a:rPr>
                              </m:ctrlPr>
                            </m:dPr>
                            <m:e>
                              <m:r>
                                <a:rPr lang="en-US" i="1">
                                  <a:latin typeface="Cambria Math"/>
                                </a:rPr>
                                <m:t>𝑡</m:t>
                              </m:r>
                            </m:e>
                          </m:d>
                        </m:e>
                      </m:d>
                      <m:r>
                        <a:rPr lang="en-US" i="1">
                          <a:latin typeface="Cambria Math"/>
                        </a:rPr>
                        <m:t>≈</m:t>
                      </m:r>
                      <m:f>
                        <m:fPr>
                          <m:ctrlPr>
                            <a:rPr lang="en-US" i="1">
                              <a:latin typeface="Cambria Math" panose="02040503050406030204" pitchFamily="18" charset="0"/>
                            </a:rPr>
                          </m:ctrlPr>
                        </m:fPr>
                        <m:num>
                          <m:r>
                            <a:rPr lang="en-US" i="1">
                              <a:latin typeface="Cambria Math"/>
                            </a:rPr>
                            <m:t>1</m:t>
                          </m:r>
                        </m:num>
                        <m:den>
                          <m:r>
                            <a:rPr lang="en-US" i="1">
                              <a:latin typeface="Cambria Math"/>
                            </a:rPr>
                            <m:t>2</m:t>
                          </m:r>
                        </m:den>
                      </m:f>
                      <m:f>
                        <m:fPr>
                          <m:ctrlPr>
                            <a:rPr lang="en-US" i="1">
                              <a:latin typeface="Cambria Math" panose="02040503050406030204" pitchFamily="18" charset="0"/>
                            </a:rPr>
                          </m:ctrlPr>
                        </m:fPr>
                        <m:num>
                          <m:r>
                            <a:rPr lang="en-US" i="1">
                              <a:latin typeface="Cambria Math"/>
                            </a:rPr>
                            <m:t>𝑘</m:t>
                          </m:r>
                          <m:r>
                            <a:rPr lang="en-US" i="1">
                              <a:latin typeface="Cambria Math"/>
                            </a:rPr>
                            <m:t>−1</m:t>
                          </m:r>
                        </m:num>
                        <m:den>
                          <m:r>
                            <a:rPr lang="en-US" i="1">
                              <a:latin typeface="Cambria Math"/>
                            </a:rPr>
                            <m:t>𝑀</m:t>
                          </m:r>
                        </m:den>
                      </m:f>
                      <m:r>
                        <a:rPr lang="en-US" i="1">
                          <a:latin typeface="Cambria Math"/>
                        </a:rPr>
                        <m:t>+</m:t>
                      </m:r>
                      <m:f>
                        <m:fPr>
                          <m:ctrlPr>
                            <a:rPr lang="en-US" i="1">
                              <a:latin typeface="Cambria Math" panose="02040503050406030204" pitchFamily="18" charset="0"/>
                            </a:rPr>
                          </m:ctrlPr>
                        </m:fPr>
                        <m:num>
                          <m:r>
                            <a:rPr lang="en-US" i="1">
                              <a:latin typeface="Cambria Math"/>
                            </a:rPr>
                            <m:t>1</m:t>
                          </m:r>
                        </m:num>
                        <m:den>
                          <m:r>
                            <a:rPr lang="en-US" i="1">
                              <a:latin typeface="Cambria Math"/>
                            </a:rPr>
                            <m:t>2</m:t>
                          </m:r>
                        </m:den>
                      </m:f>
                      <m:f>
                        <m:fPr>
                          <m:ctrlPr>
                            <a:rPr lang="en-US" i="1">
                              <a:latin typeface="Cambria Math" panose="02040503050406030204" pitchFamily="18" charset="0"/>
                            </a:rPr>
                          </m:ctrlPr>
                        </m:fPr>
                        <m:num>
                          <m:r>
                            <a:rPr lang="en-US" i="1">
                              <a:latin typeface="Cambria Math"/>
                            </a:rPr>
                            <m:t>𝑘</m:t>
                          </m:r>
                        </m:num>
                        <m:den>
                          <m:r>
                            <a:rPr lang="en-US" i="1">
                              <a:latin typeface="Cambria Math"/>
                            </a:rPr>
                            <m:t>𝑀</m:t>
                          </m:r>
                        </m:den>
                      </m:f>
                      <m:r>
                        <a:rPr lang="en-US" i="1">
                          <a:latin typeface="Cambria Math"/>
                        </a:rPr>
                        <m:t>=</m:t>
                      </m:r>
                      <m:f>
                        <m:fPr>
                          <m:ctrlPr>
                            <a:rPr lang="en-US" i="1">
                              <a:latin typeface="Cambria Math" panose="02040503050406030204" pitchFamily="18" charset="0"/>
                            </a:rPr>
                          </m:ctrlPr>
                        </m:fPr>
                        <m:num>
                          <m:r>
                            <a:rPr lang="en-US" i="1">
                              <a:latin typeface="Cambria Math"/>
                            </a:rPr>
                            <m:t>2</m:t>
                          </m:r>
                          <m:r>
                            <a:rPr lang="en-US" i="1">
                              <a:latin typeface="Cambria Math"/>
                            </a:rPr>
                            <m:t>𝑘</m:t>
                          </m:r>
                          <m:r>
                            <a:rPr lang="en-US" i="1">
                              <a:latin typeface="Cambria Math"/>
                            </a:rPr>
                            <m:t>−1</m:t>
                          </m:r>
                        </m:num>
                        <m:den>
                          <m:r>
                            <a:rPr lang="en-US" i="1">
                              <a:latin typeface="Cambria Math"/>
                            </a:rPr>
                            <m:t>2</m:t>
                          </m:r>
                          <m:r>
                            <a:rPr lang="en-US" i="1">
                              <a:latin typeface="Cambria Math"/>
                            </a:rPr>
                            <m:t>𝑀</m:t>
                          </m:r>
                        </m:den>
                      </m:f>
                      <m:r>
                        <a:rPr lang="en-US" i="1">
                          <a:latin typeface="Cambria Math"/>
                        </a:rPr>
                        <m:t> → </m:t>
                      </m:r>
                      <m:f>
                        <m:fPr>
                          <m:ctrlPr>
                            <a:rPr lang="en-US" i="1">
                              <a:latin typeface="Cambria Math" panose="02040503050406030204" pitchFamily="18" charset="0"/>
                            </a:rPr>
                          </m:ctrlPr>
                        </m:fPr>
                        <m:num>
                          <m:r>
                            <a:rPr lang="en-US" i="1">
                              <a:latin typeface="Cambria Math"/>
                            </a:rPr>
                            <m:t>𝑘</m:t>
                          </m:r>
                          <m:r>
                            <a:rPr lang="en-US" i="1">
                              <a:latin typeface="Cambria Math"/>
                            </a:rPr>
                            <m:t>−0.5</m:t>
                          </m:r>
                        </m:num>
                        <m:den>
                          <m:r>
                            <a:rPr lang="en-US" i="1">
                              <a:latin typeface="Cambria Math"/>
                            </a:rPr>
                            <m:t>𝑀</m:t>
                          </m:r>
                        </m:den>
                      </m:f>
                    </m:oMath>
                  </m:oMathPara>
                </a14:m>
                <a:endParaRPr lang="en-US" dirty="0"/>
              </a:p>
              <a:p>
                <a:pPr>
                  <a:lnSpc>
                    <a:spcPct val="150000"/>
                  </a:lnSpc>
                </a:pPr>
                <a:r>
                  <a:rPr lang="en-US" dirty="0"/>
                  <a:t> </a:t>
                </a:r>
              </a:p>
              <a:p>
                <a:pPr>
                  <a:lnSpc>
                    <a:spcPct val="150000"/>
                  </a:lnSpc>
                </a:pPr>
                <a:r>
                  <a:rPr lang="en-US" b="0" dirty="0">
                    <a:latin typeface="+mn-lt"/>
                  </a:rPr>
                  <a:t>where </a:t>
                </a:r>
                <a14:m>
                  <m:oMath xmlns:m="http://schemas.openxmlformats.org/officeDocument/2006/math">
                    <m:r>
                      <a:rPr lang="en-US" b="0" i="1">
                        <a:latin typeface="Cambria Math"/>
                      </a:rPr>
                      <m:t>0.5</m:t>
                    </m:r>
                  </m:oMath>
                </a14:m>
                <a:r>
                  <a:rPr lang="en-US" b="0" dirty="0">
                    <a:latin typeface="+mn-lt"/>
                  </a:rPr>
                  <a:t> is the de-facto bias reducer.</a:t>
                </a:r>
              </a:p>
              <a:p>
                <a:pPr marL="285750" lvl="0" indent="-285750">
                  <a:lnSpc>
                    <a:spcPct val="150000"/>
                  </a:lnSpc>
                  <a:buFont typeface="Arial" panose="020B0604020202020204" pitchFamily="34" charset="0"/>
                  <a:buChar char="•"/>
                </a:pPr>
                <a:r>
                  <a:rPr lang="en-US" u="sng" dirty="0"/>
                  <a:t>Estimation of the Weiner Wanderer</a:t>
                </a:r>
                <a:r>
                  <a:rPr lang="en-US" dirty="0"/>
                  <a:t>:</a:t>
                </a:r>
                <a:r>
                  <a:rPr lang="en-US" b="0" dirty="0">
                    <a:latin typeface="+mn-lt"/>
                  </a:rPr>
                  <a:t> Now one can obtain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𝑍</m:t>
                        </m:r>
                      </m:e>
                      <m:sub>
                        <m:r>
                          <a:rPr lang="en-US" b="0" i="1">
                            <a:latin typeface="Cambria Math"/>
                          </a:rPr>
                          <m:t>𝑗</m:t>
                        </m:r>
                      </m:sub>
                    </m:sSub>
                  </m:oMath>
                </a14:m>
                <a:r>
                  <a:rPr lang="en-US" b="0" dirty="0">
                    <a:latin typeface="+mn-lt"/>
                  </a:rPr>
                  <a:t> corresponding to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𝑉</m:t>
                        </m:r>
                      </m:e>
                      <m:sub>
                        <m:r>
                          <a:rPr lang="en-US" b="0" i="1">
                            <a:latin typeface="Cambria Math"/>
                          </a:rPr>
                          <m:t>𝑗</m:t>
                        </m:r>
                      </m:sub>
                    </m:sSub>
                    <m:d>
                      <m:dPr>
                        <m:ctrlPr>
                          <a:rPr lang="en-US" b="0" i="1">
                            <a:latin typeface="Cambria Math" panose="02040503050406030204" pitchFamily="18" charset="0"/>
                          </a:rPr>
                        </m:ctrlPr>
                      </m:dPr>
                      <m:e>
                        <m:r>
                          <a:rPr lang="en-US" b="0" i="1">
                            <a:latin typeface="Cambria Math"/>
                          </a:rPr>
                          <m:t>𝑡</m:t>
                        </m:r>
                      </m:e>
                    </m:d>
                  </m:oMath>
                </a14:m>
                <a:r>
                  <a:rPr lang="en-US" b="0" dirty="0">
                    <a:latin typeface="+mn-lt"/>
                  </a:rPr>
                  <a:t> as</a:t>
                </a:r>
              </a:p>
              <a:p>
                <a:pPr>
                  <a:lnSpc>
                    <a:spcPct val="150000"/>
                  </a:lnSpc>
                </a:pPr>
                <a:r>
                  <a:rPr lang="en-US" dirty="0"/>
                  <a:t> </a:t>
                </a:r>
              </a:p>
              <a:p>
                <a:pPr>
                  <a:lnSpc>
                    <a:spcPct val="150000"/>
                  </a:lnSpc>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𝑍</m:t>
                          </m:r>
                        </m:e>
                        <m:sub>
                          <m:d>
                            <m:dPr>
                              <m:begChr m:val="["/>
                              <m:endChr m:val="]"/>
                              <m:ctrlPr>
                                <a:rPr lang="en-US" i="1">
                                  <a:latin typeface="Cambria Math" panose="02040503050406030204" pitchFamily="18" charset="0"/>
                                </a:rPr>
                              </m:ctrlPr>
                            </m:dPr>
                            <m:e>
                              <m:r>
                                <a:rPr lang="en-US" i="1">
                                  <a:latin typeface="Cambria Math"/>
                                </a:rPr>
                                <m:t>𝑗</m:t>
                              </m:r>
                              <m:d>
                                <m:dPr>
                                  <m:ctrlPr>
                                    <a:rPr lang="en-US" i="1">
                                      <a:latin typeface="Cambria Math" panose="02040503050406030204" pitchFamily="18" charset="0"/>
                                    </a:rPr>
                                  </m:ctrlPr>
                                </m:dPr>
                                <m:e>
                                  <m:r>
                                    <a:rPr lang="en-US" i="1">
                                      <a:latin typeface="Cambria Math"/>
                                    </a:rPr>
                                    <m:t>𝑘</m:t>
                                  </m:r>
                                </m:e>
                              </m:d>
                            </m:e>
                          </m:d>
                        </m:sub>
                      </m:sSub>
                      <m:r>
                        <a:rPr lang="en-US" i="1">
                          <a:latin typeface="Cambria Math"/>
                        </a:rPr>
                        <m:t>=</m:t>
                      </m:r>
                      <m:sSup>
                        <m:sSupPr>
                          <m:ctrlPr>
                            <a:rPr lang="en-US" i="1">
                              <a:latin typeface="Cambria Math" panose="02040503050406030204" pitchFamily="18" charset="0"/>
                            </a:rPr>
                          </m:ctrlPr>
                        </m:sSupPr>
                        <m:e>
                          <m:r>
                            <m:rPr>
                              <m:sty m:val="p"/>
                            </m:rPr>
                            <a:rPr lang="en-US">
                              <a:latin typeface="Cambria Math"/>
                            </a:rPr>
                            <m:t>Φ</m:t>
                          </m:r>
                        </m:e>
                        <m:sup>
                          <m:r>
                            <a:rPr lang="en-US" i="1">
                              <a:latin typeface="Cambria Math"/>
                            </a:rPr>
                            <m:t>−1</m:t>
                          </m:r>
                        </m:sup>
                      </m:sSup>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a:rPr>
                                <m:t>2</m:t>
                              </m:r>
                              <m:r>
                                <a:rPr lang="en-US" i="1">
                                  <a:latin typeface="Cambria Math"/>
                                </a:rPr>
                                <m:t>𝑘</m:t>
                              </m:r>
                              <m:r>
                                <a:rPr lang="en-US" i="1">
                                  <a:latin typeface="Cambria Math"/>
                                </a:rPr>
                                <m:t>−1</m:t>
                              </m:r>
                            </m:num>
                            <m:den>
                              <m:r>
                                <a:rPr lang="en-US" i="1">
                                  <a:latin typeface="Cambria Math"/>
                                </a:rPr>
                                <m:t>2</m:t>
                              </m:r>
                              <m:r>
                                <a:rPr lang="en-US" i="1">
                                  <a:latin typeface="Cambria Math"/>
                                </a:rPr>
                                <m:t>𝑀</m:t>
                              </m:r>
                            </m:den>
                          </m:f>
                        </m:e>
                      </m:d>
                    </m:oMath>
                  </m:oMathPara>
                </a14:m>
                <a:endParaRPr lang="en-US" dirty="0"/>
              </a:p>
              <a:p>
                <a:pPr>
                  <a:lnSpc>
                    <a:spcPct val="150000"/>
                  </a:lnSpc>
                </a:pPr>
                <a:r>
                  <a:rPr lang="en-US" dirty="0"/>
                  <a:t> </a:t>
                </a:r>
              </a:p>
              <a:p>
                <a:endParaRPr lang="en-US" b="0" dirty="0">
                  <a:latin typeface="+mn-lt"/>
                </a:endParaRP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990600"/>
                <a:ext cx="8458200" cy="5715000"/>
              </a:xfrm>
              <a:blipFill rotWithShape="1">
                <a:blip r:embed="rId2"/>
                <a:stretch>
                  <a:fillRect l="-1225"/>
                </a:stretch>
              </a:blipFill>
            </p:spPr>
            <p:txBody>
              <a:bodyPr/>
              <a:lstStyle/>
              <a:p>
                <a:r>
                  <a:rPr lang="en-US">
                    <a:noFill/>
                  </a:rPr>
                  <a:t> </a:t>
                </a:r>
              </a:p>
            </p:txBody>
          </p:sp>
        </mc:Fallback>
      </mc:AlternateContent>
    </p:spTree>
    <p:extLst>
      <p:ext uri="{BB962C8B-B14F-4D97-AF65-F5344CB8AC3E}">
        <p14:creationId xmlns:p14="http://schemas.microsoft.com/office/powerpoint/2010/main" val="713496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Exposure in the Presence of Margin</a:t>
            </a:r>
          </a:p>
        </p:txBody>
      </p:sp>
      <p:sp>
        <p:nvSpPr>
          <p:cNvPr id="10" name="Text Placeholder 9"/>
          <p:cNvSpPr>
            <a:spLocks noGrp="1"/>
          </p:cNvSpPr>
          <p:nvPr>
            <p:ph type="body" sz="quarter" idx="15"/>
          </p:nvPr>
        </p:nvSpPr>
        <p:spPr>
          <a:xfrm>
            <a:off x="304800" y="1524000"/>
            <a:ext cx="7620000" cy="4572000"/>
          </a:xfrm>
        </p:spPr>
        <p:txBody>
          <a:bodyPr/>
          <a:lstStyle/>
          <a:p>
            <a:pPr algn="ctr">
              <a:lnSpc>
                <a:spcPct val="150000"/>
              </a:lnSpc>
            </a:pPr>
            <a:r>
              <a:rPr lang="en-US" sz="1600" dirty="0"/>
              <a:t>Overview</a:t>
            </a:r>
          </a:p>
          <a:p>
            <a:pPr>
              <a:lnSpc>
                <a:spcPct val="150000"/>
              </a:lnSpc>
            </a:pPr>
            <a:endParaRPr lang="en-US" b="0" dirty="0"/>
          </a:p>
          <a:p>
            <a:pPr marL="342900" lvl="0" indent="-342900">
              <a:lnSpc>
                <a:spcPct val="150000"/>
              </a:lnSpc>
              <a:buFont typeface="+mj-lt"/>
              <a:buAutoNum type="arabicPeriod"/>
            </a:pPr>
            <a:r>
              <a:rPr lang="en-US" u="sng" dirty="0"/>
              <a:t>Margin Based Credit Exposure Reduction</a:t>
            </a:r>
            <a:r>
              <a:rPr lang="en-US" b="0" dirty="0"/>
              <a:t>: Margin agreements as a means of reducing counterparty credit exposure.</a:t>
            </a:r>
          </a:p>
          <a:p>
            <a:pPr marL="342900" lvl="0" indent="-342900">
              <a:lnSpc>
                <a:spcPct val="150000"/>
              </a:lnSpc>
              <a:buFont typeface="+mj-lt"/>
              <a:buAutoNum type="arabicPeriod"/>
            </a:pPr>
            <a:r>
              <a:rPr lang="en-US" u="sng" dirty="0"/>
              <a:t>Calculating </a:t>
            </a:r>
            <a:r>
              <a:rPr lang="en-US" i="1" u="sng" dirty="0"/>
              <a:t>MPoR</a:t>
            </a:r>
            <a:r>
              <a:rPr lang="en-US" u="sng" dirty="0"/>
              <a:t> Collateralized Exposures</a:t>
            </a:r>
            <a:r>
              <a:rPr lang="en-US" dirty="0"/>
              <a:t>:</a:t>
            </a:r>
          </a:p>
          <a:p>
            <a:pPr marL="587375" lvl="1" indent="-342900">
              <a:lnSpc>
                <a:spcPct val="150000"/>
              </a:lnSpc>
            </a:pPr>
            <a:r>
              <a:rPr lang="en-US" dirty="0"/>
              <a:t>Collateralized Exposure and Margin Period of Risk</a:t>
            </a:r>
          </a:p>
          <a:p>
            <a:pPr marL="587375" lvl="1" indent="-342900">
              <a:lnSpc>
                <a:spcPct val="150000"/>
              </a:lnSpc>
            </a:pPr>
            <a:r>
              <a:rPr lang="en-US" dirty="0"/>
              <a:t>Semi-analytical Method for calculating collateralized EE</a:t>
            </a:r>
          </a:p>
          <a:p>
            <a:pPr marL="342900" indent="-342900">
              <a:lnSpc>
                <a:spcPct val="150000"/>
              </a:lnSpc>
            </a:pPr>
            <a:r>
              <a:rPr lang="en-US" dirty="0"/>
              <a:t>3.  </a:t>
            </a:r>
            <a:r>
              <a:rPr lang="en-US" u="sng" dirty="0"/>
              <a:t>Analysis of Basel Exposure Methods</a:t>
            </a:r>
            <a:r>
              <a:rPr lang="en-US" dirty="0"/>
              <a:t>:</a:t>
            </a:r>
            <a:r>
              <a:rPr lang="en-US" b="0" dirty="0"/>
              <a:t> Analysis of Basel </a:t>
            </a:r>
            <a:r>
              <a:rPr lang="en-US" b="0" i="1" dirty="0"/>
              <a:t>Shortcut</a:t>
            </a:r>
            <a:r>
              <a:rPr lang="en-US" b="0" dirty="0"/>
              <a:t> method for Effective EPE.</a:t>
            </a:r>
          </a:p>
        </p:txBody>
      </p:sp>
    </p:spTree>
    <p:extLst>
      <p:ext uri="{BB962C8B-B14F-4D97-AF65-F5344CB8AC3E}">
        <p14:creationId xmlns:p14="http://schemas.microsoft.com/office/powerpoint/2010/main" val="2409661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Exposure in the Presence of Margin</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990600"/>
                <a:ext cx="8458200" cy="5715000"/>
              </a:xfrm>
            </p:spPr>
            <p:txBody>
              <a:bodyPr/>
              <a:lstStyle/>
              <a:p>
                <a:pPr algn="ctr">
                  <a:lnSpc>
                    <a:spcPct val="150000"/>
                  </a:lnSpc>
                </a:pPr>
                <a:r>
                  <a:rPr lang="en-US" sz="1600" dirty="0"/>
                  <a:t>Semi-Analytical Method for Collateralized EE - 8</a:t>
                </a:r>
              </a:p>
              <a:p>
                <a:pPr>
                  <a:lnSpc>
                    <a:spcPct val="150000"/>
                  </a:lnSpc>
                </a:pPr>
                <a:endParaRPr lang="en-US" b="0" dirty="0"/>
              </a:p>
              <a:p>
                <a:pPr marL="285750" lvl="0" indent="-285750">
                  <a:lnSpc>
                    <a:spcPct val="150000"/>
                  </a:lnSpc>
                  <a:buFont typeface="Arial" panose="020B0604020202020204" pitchFamily="34" charset="0"/>
                  <a:buChar char="•"/>
                </a:pPr>
                <a:r>
                  <a:rPr lang="en-US" u="sng" dirty="0"/>
                  <a:t>Estimating the Local Standard Deviation</a:t>
                </a:r>
                <a:r>
                  <a:rPr lang="en-US" dirty="0"/>
                  <a:t>:</a:t>
                </a:r>
                <a:r>
                  <a:rPr lang="en-US" b="0" dirty="0">
                    <a:latin typeface="+mn-lt"/>
                  </a:rPr>
                  <a:t> Local standard deviation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𝜎</m:t>
                        </m:r>
                      </m:e>
                      <m:sub>
                        <m:r>
                          <a:rPr lang="en-US" b="0" i="1">
                            <a:latin typeface="Cambria Math"/>
                          </a:rPr>
                          <m:t>𝐿𝑂𝐶</m:t>
                        </m:r>
                        <m:r>
                          <a:rPr lang="en-US" b="0" i="1">
                            <a:latin typeface="Cambria Math"/>
                          </a:rPr>
                          <m:t>, </m:t>
                        </m:r>
                        <m:r>
                          <a:rPr lang="en-US" b="0" i="1">
                            <a:latin typeface="Cambria Math"/>
                          </a:rPr>
                          <m:t>𝑗</m:t>
                        </m:r>
                      </m:sub>
                    </m:sSub>
                    <m:d>
                      <m:dPr>
                        <m:ctrlPr>
                          <a:rPr lang="en-US" b="0" i="1">
                            <a:latin typeface="Cambria Math" panose="02040503050406030204" pitchFamily="18" charset="0"/>
                          </a:rPr>
                        </m:ctrlPr>
                      </m:dPr>
                      <m:e>
                        <m:r>
                          <a:rPr lang="en-US" b="0" i="1">
                            <a:latin typeface="Cambria Math"/>
                          </a:rPr>
                          <m:t>𝑡</m:t>
                        </m:r>
                      </m:e>
                    </m:d>
                  </m:oMath>
                </a14:m>
                <a:r>
                  <a:rPr lang="en-US" b="0" dirty="0">
                    <a:latin typeface="+mn-lt"/>
                  </a:rPr>
                  <a:t> can be estimated as</a:t>
                </a:r>
              </a:p>
              <a:p>
                <a:pPr>
                  <a:lnSpc>
                    <a:spcPct val="150000"/>
                  </a:lnSpc>
                </a:pPr>
                <a:r>
                  <a:rPr lang="en-US" dirty="0"/>
                  <a:t> </a:t>
                </a:r>
              </a:p>
              <a:p>
                <a:pPr>
                  <a:lnSpc>
                    <a:spcPct val="150000"/>
                  </a:lnSpc>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𝜎</m:t>
                          </m:r>
                        </m:e>
                        <m:sub>
                          <m:r>
                            <a:rPr lang="en-US" i="1">
                              <a:latin typeface="Cambria Math"/>
                            </a:rPr>
                            <m:t>𝐿𝑂𝐶</m:t>
                          </m:r>
                          <m:r>
                            <a:rPr lang="en-US" i="1">
                              <a:latin typeface="Cambria Math"/>
                            </a:rPr>
                            <m:t>, </m:t>
                          </m:r>
                          <m:d>
                            <m:dPr>
                              <m:begChr m:val="["/>
                              <m:endChr m:val="]"/>
                              <m:ctrlPr>
                                <a:rPr lang="en-US" i="1">
                                  <a:latin typeface="Cambria Math" panose="02040503050406030204" pitchFamily="18" charset="0"/>
                                </a:rPr>
                              </m:ctrlPr>
                            </m:dPr>
                            <m:e>
                              <m:r>
                                <a:rPr lang="en-US" i="1">
                                  <a:latin typeface="Cambria Math"/>
                                </a:rPr>
                                <m:t>𝑗</m:t>
                              </m:r>
                              <m:d>
                                <m:dPr>
                                  <m:ctrlPr>
                                    <a:rPr lang="en-US" i="1">
                                      <a:latin typeface="Cambria Math" panose="02040503050406030204" pitchFamily="18" charset="0"/>
                                    </a:rPr>
                                  </m:ctrlPr>
                                </m:dPr>
                                <m:e>
                                  <m:r>
                                    <a:rPr lang="en-US" i="1">
                                      <a:latin typeface="Cambria Math"/>
                                    </a:rPr>
                                    <m:t>𝑘</m:t>
                                  </m:r>
                                </m:e>
                              </m:d>
                            </m:e>
                          </m:d>
                        </m:sub>
                      </m:sSub>
                      <m:d>
                        <m:dPr>
                          <m:ctrlPr>
                            <a:rPr lang="en-US" i="1">
                              <a:latin typeface="Cambria Math" panose="02040503050406030204" pitchFamily="18" charset="0"/>
                            </a:rPr>
                          </m:ctrlPr>
                        </m:dPr>
                        <m:e>
                          <m:r>
                            <a:rPr lang="en-US" i="1">
                              <a:latin typeface="Cambria Math"/>
                            </a:rPr>
                            <m:t>𝑡</m:t>
                          </m:r>
                        </m:e>
                      </m:d>
                      <m:r>
                        <a:rPr lang="en-US" i="1">
                          <a:latin typeface="Cambria Math"/>
                        </a:rPr>
                        <m:t>≡</m:t>
                      </m:r>
                      <m:sSub>
                        <m:sSubPr>
                          <m:ctrlPr>
                            <a:rPr lang="en-US" i="1">
                              <a:latin typeface="Cambria Math" panose="02040503050406030204" pitchFamily="18" charset="0"/>
                            </a:rPr>
                          </m:ctrlPr>
                        </m:sSubPr>
                        <m:e>
                          <m:r>
                            <a:rPr lang="en-US" i="1">
                              <a:latin typeface="Cambria Math"/>
                            </a:rPr>
                            <m:t>𝜎</m:t>
                          </m:r>
                        </m:e>
                        <m:sub>
                          <m:r>
                            <a:rPr lang="en-US" i="1">
                              <a:latin typeface="Cambria Math"/>
                            </a:rPr>
                            <m:t>𝐿𝑂𝐶</m:t>
                          </m:r>
                        </m:sub>
                      </m:sSub>
                      <m:d>
                        <m:dPr>
                          <m:ctrlPr>
                            <a:rPr lang="en-US" i="1">
                              <a:latin typeface="Cambria Math" panose="02040503050406030204" pitchFamily="18" charset="0"/>
                            </a:rPr>
                          </m:ctrlPr>
                        </m:dPr>
                        <m:e>
                          <m:r>
                            <a:rPr lang="en-US" i="1">
                              <a:latin typeface="Cambria Math"/>
                            </a:rPr>
                            <m:t>𝑡</m:t>
                          </m:r>
                          <m:r>
                            <a:rPr lang="en-US" i="1">
                              <a:latin typeface="Cambria Math"/>
                            </a:rPr>
                            <m:t>, </m:t>
                          </m:r>
                          <m:sSub>
                            <m:sSubPr>
                              <m:ctrlPr>
                                <a:rPr lang="en-US" i="1">
                                  <a:latin typeface="Cambria Math" panose="02040503050406030204" pitchFamily="18" charset="0"/>
                                </a:rPr>
                              </m:ctrlPr>
                            </m:sSubPr>
                            <m:e>
                              <m:r>
                                <a:rPr lang="en-US" i="1">
                                  <a:latin typeface="Cambria Math"/>
                                </a:rPr>
                                <m:t>𝑍</m:t>
                              </m:r>
                            </m:e>
                            <m:sub>
                              <m:d>
                                <m:dPr>
                                  <m:begChr m:val="["/>
                                  <m:endChr m:val="]"/>
                                  <m:ctrlPr>
                                    <a:rPr lang="en-US" i="1">
                                      <a:latin typeface="Cambria Math" panose="02040503050406030204" pitchFamily="18" charset="0"/>
                                    </a:rPr>
                                  </m:ctrlPr>
                                </m:dPr>
                                <m:e>
                                  <m:r>
                                    <a:rPr lang="en-US" i="1">
                                      <a:latin typeface="Cambria Math"/>
                                    </a:rPr>
                                    <m:t>𝑗</m:t>
                                  </m:r>
                                  <m:d>
                                    <m:dPr>
                                      <m:ctrlPr>
                                        <a:rPr lang="en-US" i="1">
                                          <a:latin typeface="Cambria Math" panose="02040503050406030204" pitchFamily="18" charset="0"/>
                                        </a:rPr>
                                      </m:ctrlPr>
                                    </m:dPr>
                                    <m:e>
                                      <m:r>
                                        <a:rPr lang="en-US" i="1">
                                          <a:latin typeface="Cambria Math"/>
                                        </a:rPr>
                                        <m:t>𝑘</m:t>
                                      </m:r>
                                    </m:e>
                                  </m:d>
                                </m:e>
                              </m:d>
                            </m:sub>
                          </m:sSub>
                        </m:e>
                      </m:d>
                      <m:r>
                        <a:rPr lang="en-US" i="1">
                          <a:latin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𝑉</m:t>
                              </m:r>
                            </m:e>
                            <m:sub>
                              <m:d>
                                <m:dPr>
                                  <m:begChr m:val="["/>
                                  <m:endChr m:val="]"/>
                                  <m:ctrlPr>
                                    <a:rPr lang="en-US" i="1">
                                      <a:latin typeface="Cambria Math" panose="02040503050406030204" pitchFamily="18" charset="0"/>
                                    </a:rPr>
                                  </m:ctrlPr>
                                </m:dPr>
                                <m:e>
                                  <m:r>
                                    <a:rPr lang="en-US" i="1">
                                      <a:latin typeface="Cambria Math"/>
                                    </a:rPr>
                                    <m:t>𝑗</m:t>
                                  </m:r>
                                  <m:d>
                                    <m:dPr>
                                      <m:ctrlPr>
                                        <a:rPr lang="en-US" i="1">
                                          <a:latin typeface="Cambria Math" panose="02040503050406030204" pitchFamily="18" charset="0"/>
                                        </a:rPr>
                                      </m:ctrlPr>
                                    </m:dPr>
                                    <m:e>
                                      <m:r>
                                        <a:rPr lang="en-US" i="1">
                                          <a:latin typeface="Cambria Math"/>
                                        </a:rPr>
                                        <m:t>𝑘</m:t>
                                      </m:r>
                                      <m:r>
                                        <a:rPr lang="en-US" i="1">
                                          <a:latin typeface="Cambria Math"/>
                                        </a:rPr>
                                        <m:t>+∆</m:t>
                                      </m:r>
                                      <m:r>
                                        <a:rPr lang="en-US" i="1">
                                          <a:latin typeface="Cambria Math"/>
                                        </a:rPr>
                                        <m:t>𝑘</m:t>
                                      </m:r>
                                    </m:e>
                                  </m:d>
                                </m:e>
                              </m:d>
                            </m:sub>
                          </m:sSub>
                          <m:d>
                            <m:dPr>
                              <m:ctrlPr>
                                <a:rPr lang="en-US" i="1">
                                  <a:latin typeface="Cambria Math" panose="02040503050406030204" pitchFamily="18" charset="0"/>
                                </a:rPr>
                              </m:ctrlPr>
                            </m:dPr>
                            <m:e>
                              <m:r>
                                <a:rPr lang="en-US" i="1">
                                  <a:latin typeface="Cambria Math"/>
                                </a:rPr>
                                <m:t>𝑡</m:t>
                              </m:r>
                            </m:e>
                          </m:d>
                          <m:r>
                            <a:rPr lang="en-US" i="1">
                              <a:latin typeface="Cambria Math"/>
                            </a:rPr>
                            <m:t>−</m:t>
                          </m:r>
                          <m:sSub>
                            <m:sSubPr>
                              <m:ctrlPr>
                                <a:rPr lang="en-US" i="1">
                                  <a:latin typeface="Cambria Math" panose="02040503050406030204" pitchFamily="18" charset="0"/>
                                </a:rPr>
                              </m:ctrlPr>
                            </m:sSubPr>
                            <m:e>
                              <m:r>
                                <a:rPr lang="en-US" i="1">
                                  <a:latin typeface="Cambria Math"/>
                                </a:rPr>
                                <m:t>𝑉</m:t>
                              </m:r>
                            </m:e>
                            <m:sub>
                              <m:d>
                                <m:dPr>
                                  <m:begChr m:val="["/>
                                  <m:endChr m:val="]"/>
                                  <m:ctrlPr>
                                    <a:rPr lang="en-US" i="1">
                                      <a:latin typeface="Cambria Math" panose="02040503050406030204" pitchFamily="18" charset="0"/>
                                    </a:rPr>
                                  </m:ctrlPr>
                                </m:dPr>
                                <m:e>
                                  <m:r>
                                    <a:rPr lang="en-US" i="1">
                                      <a:latin typeface="Cambria Math"/>
                                    </a:rPr>
                                    <m:t>𝑗</m:t>
                                  </m:r>
                                  <m:d>
                                    <m:dPr>
                                      <m:ctrlPr>
                                        <a:rPr lang="en-US" i="1">
                                          <a:latin typeface="Cambria Math" panose="02040503050406030204" pitchFamily="18" charset="0"/>
                                        </a:rPr>
                                      </m:ctrlPr>
                                    </m:dPr>
                                    <m:e>
                                      <m:r>
                                        <a:rPr lang="en-US" i="1">
                                          <a:latin typeface="Cambria Math"/>
                                        </a:rPr>
                                        <m:t>𝑘</m:t>
                                      </m:r>
                                      <m:r>
                                        <a:rPr lang="en-US" i="1">
                                          <a:latin typeface="Cambria Math"/>
                                        </a:rPr>
                                        <m:t>−∆</m:t>
                                      </m:r>
                                      <m:r>
                                        <a:rPr lang="en-US" i="1">
                                          <a:latin typeface="Cambria Math"/>
                                        </a:rPr>
                                        <m:t>𝑘</m:t>
                                      </m:r>
                                    </m:e>
                                  </m:d>
                                </m:e>
                              </m:d>
                            </m:sub>
                          </m:sSub>
                          <m:d>
                            <m:dPr>
                              <m:ctrlPr>
                                <a:rPr lang="en-US" i="1">
                                  <a:latin typeface="Cambria Math" panose="02040503050406030204" pitchFamily="18" charset="0"/>
                                </a:rPr>
                              </m:ctrlPr>
                            </m:dPr>
                            <m:e>
                              <m:r>
                                <a:rPr lang="en-US" i="1">
                                  <a:latin typeface="Cambria Math"/>
                                </a:rPr>
                                <m:t>𝑡</m:t>
                              </m:r>
                            </m:e>
                          </m:d>
                        </m:num>
                        <m:den>
                          <m:sSub>
                            <m:sSubPr>
                              <m:ctrlPr>
                                <a:rPr lang="en-US" i="1">
                                  <a:latin typeface="Cambria Math" panose="02040503050406030204" pitchFamily="18" charset="0"/>
                                </a:rPr>
                              </m:ctrlPr>
                            </m:sSubPr>
                            <m:e>
                              <m:r>
                                <a:rPr lang="en-US" i="1">
                                  <a:latin typeface="Cambria Math"/>
                                </a:rPr>
                                <m:t>𝑍</m:t>
                              </m:r>
                            </m:e>
                            <m:sub>
                              <m:d>
                                <m:dPr>
                                  <m:begChr m:val="["/>
                                  <m:endChr m:val="]"/>
                                  <m:ctrlPr>
                                    <a:rPr lang="en-US" i="1">
                                      <a:latin typeface="Cambria Math" panose="02040503050406030204" pitchFamily="18" charset="0"/>
                                    </a:rPr>
                                  </m:ctrlPr>
                                </m:dPr>
                                <m:e>
                                  <m:r>
                                    <a:rPr lang="en-US" i="1">
                                      <a:latin typeface="Cambria Math"/>
                                    </a:rPr>
                                    <m:t>𝑗</m:t>
                                  </m:r>
                                  <m:d>
                                    <m:dPr>
                                      <m:ctrlPr>
                                        <a:rPr lang="en-US" i="1">
                                          <a:latin typeface="Cambria Math" panose="02040503050406030204" pitchFamily="18" charset="0"/>
                                        </a:rPr>
                                      </m:ctrlPr>
                                    </m:dPr>
                                    <m:e>
                                      <m:r>
                                        <a:rPr lang="en-US" i="1">
                                          <a:latin typeface="Cambria Math"/>
                                        </a:rPr>
                                        <m:t>𝑘</m:t>
                                      </m:r>
                                      <m:r>
                                        <a:rPr lang="en-US" i="1">
                                          <a:latin typeface="Cambria Math"/>
                                        </a:rPr>
                                        <m:t>+∆</m:t>
                                      </m:r>
                                      <m:r>
                                        <a:rPr lang="en-US" i="1">
                                          <a:latin typeface="Cambria Math"/>
                                        </a:rPr>
                                        <m:t>𝑘</m:t>
                                      </m:r>
                                    </m:e>
                                  </m:d>
                                </m:e>
                              </m:d>
                            </m:sub>
                          </m:sSub>
                          <m:r>
                            <a:rPr lang="en-US" i="1">
                              <a:latin typeface="Cambria Math"/>
                            </a:rPr>
                            <m:t>−</m:t>
                          </m:r>
                          <m:sSub>
                            <m:sSubPr>
                              <m:ctrlPr>
                                <a:rPr lang="en-US" i="1">
                                  <a:latin typeface="Cambria Math" panose="02040503050406030204" pitchFamily="18" charset="0"/>
                                </a:rPr>
                              </m:ctrlPr>
                            </m:sSubPr>
                            <m:e>
                              <m:r>
                                <a:rPr lang="en-US" i="1">
                                  <a:latin typeface="Cambria Math"/>
                                </a:rPr>
                                <m:t>𝑍</m:t>
                              </m:r>
                            </m:e>
                            <m:sub>
                              <m:d>
                                <m:dPr>
                                  <m:begChr m:val="["/>
                                  <m:endChr m:val="]"/>
                                  <m:ctrlPr>
                                    <a:rPr lang="en-US" i="1">
                                      <a:latin typeface="Cambria Math" panose="02040503050406030204" pitchFamily="18" charset="0"/>
                                    </a:rPr>
                                  </m:ctrlPr>
                                </m:dPr>
                                <m:e>
                                  <m:r>
                                    <a:rPr lang="en-US" i="1">
                                      <a:latin typeface="Cambria Math"/>
                                    </a:rPr>
                                    <m:t>𝑗</m:t>
                                  </m:r>
                                  <m:d>
                                    <m:dPr>
                                      <m:ctrlPr>
                                        <a:rPr lang="en-US" i="1">
                                          <a:latin typeface="Cambria Math" panose="02040503050406030204" pitchFamily="18" charset="0"/>
                                        </a:rPr>
                                      </m:ctrlPr>
                                    </m:dPr>
                                    <m:e>
                                      <m:r>
                                        <a:rPr lang="en-US" i="1">
                                          <a:latin typeface="Cambria Math"/>
                                        </a:rPr>
                                        <m:t>𝑘</m:t>
                                      </m:r>
                                      <m:r>
                                        <a:rPr lang="en-US" i="1">
                                          <a:latin typeface="Cambria Math"/>
                                        </a:rPr>
                                        <m:t>−∆</m:t>
                                      </m:r>
                                      <m:r>
                                        <a:rPr lang="en-US" i="1">
                                          <a:latin typeface="Cambria Math"/>
                                        </a:rPr>
                                        <m:t>𝑘</m:t>
                                      </m:r>
                                    </m:e>
                                  </m:d>
                                </m:e>
                              </m:d>
                            </m:sub>
                          </m:sSub>
                        </m:den>
                      </m:f>
                    </m:oMath>
                  </m:oMathPara>
                </a14:m>
                <a:endParaRPr lang="en-US" dirty="0"/>
              </a:p>
              <a:p>
                <a:pPr>
                  <a:lnSpc>
                    <a:spcPct val="150000"/>
                  </a:lnSpc>
                </a:pPr>
                <a:r>
                  <a:rPr lang="en-US" dirty="0"/>
                  <a:t> </a:t>
                </a:r>
              </a:p>
              <a:p>
                <a:pPr marL="285750" lvl="0" indent="-285750">
                  <a:lnSpc>
                    <a:spcPct val="150000"/>
                  </a:lnSpc>
                  <a:buFont typeface="Arial" panose="020B0604020202020204" pitchFamily="34" charset="0"/>
                  <a:buChar char="•"/>
                </a:pPr>
                <a:r>
                  <a:rPr lang="en-US" u="sng" dirty="0"/>
                  <a:t>Choice of the Different Amount </a:t>
                </a:r>
                <a14:m>
                  <m:oMath xmlns:m="http://schemas.openxmlformats.org/officeDocument/2006/math">
                    <m:r>
                      <a:rPr lang="en-US" i="1" u="sng">
                        <a:latin typeface="Cambria Math"/>
                      </a:rPr>
                      <m:t>∆</m:t>
                    </m:r>
                    <m:r>
                      <a:rPr lang="en-US" i="1" u="sng">
                        <a:latin typeface="Cambria Math"/>
                      </a:rPr>
                      <m:t>𝑘</m:t>
                    </m:r>
                  </m:oMath>
                </a14:m>
                <a:r>
                  <a:rPr lang="en-US" dirty="0"/>
                  <a:t>:</a:t>
                </a:r>
                <a:r>
                  <a:rPr lang="en-US" b="0" dirty="0">
                    <a:latin typeface="+mn-lt"/>
                  </a:rPr>
                  <a:t> The offset </a:t>
                </a:r>
                <a14:m>
                  <m:oMath xmlns:m="http://schemas.openxmlformats.org/officeDocument/2006/math">
                    <m:r>
                      <a:rPr lang="en-US" b="0" i="1">
                        <a:latin typeface="Cambria Math"/>
                      </a:rPr>
                      <m:t>∆</m:t>
                    </m:r>
                    <m:r>
                      <a:rPr lang="en-US" b="0" i="1">
                        <a:latin typeface="Cambria Math"/>
                      </a:rPr>
                      <m:t>𝑘</m:t>
                    </m:r>
                  </m:oMath>
                </a14:m>
                <a:r>
                  <a:rPr lang="en-US" b="0" dirty="0">
                    <a:latin typeface="+mn-lt"/>
                  </a:rPr>
                  <a:t> should not be too small (too much noise) or too large (loss of </a:t>
                </a:r>
                <a:r>
                  <a:rPr lang="en-US" b="0" i="1" dirty="0">
                    <a:latin typeface="+mn-lt"/>
                  </a:rPr>
                  <a:t>locality</a:t>
                </a:r>
                <a:r>
                  <a:rPr lang="en-US" b="0" dirty="0">
                    <a:latin typeface="+mn-lt"/>
                  </a:rPr>
                  <a:t>). This range works apparently well (Pykhtin (2009)):</a:t>
                </a:r>
              </a:p>
              <a:p>
                <a:pPr>
                  <a:lnSpc>
                    <a:spcPct val="150000"/>
                  </a:lnSpc>
                </a:pPr>
                <a:r>
                  <a:rPr lang="en-US" dirty="0"/>
                  <a:t> </a:t>
                </a:r>
              </a:p>
              <a:p>
                <a:pPr>
                  <a:lnSpc>
                    <a:spcPct val="150000"/>
                  </a:lnSpc>
                </a:pPr>
                <a14:m>
                  <m:oMathPara xmlns:m="http://schemas.openxmlformats.org/officeDocument/2006/math">
                    <m:oMathParaPr>
                      <m:jc m:val="centerGroup"/>
                    </m:oMathParaPr>
                    <m:oMath xmlns:m="http://schemas.openxmlformats.org/officeDocument/2006/math">
                      <m:r>
                        <a:rPr lang="en-US" i="1">
                          <a:latin typeface="Cambria Math"/>
                        </a:rPr>
                        <m:t>20≤∆</m:t>
                      </m:r>
                      <m:r>
                        <a:rPr lang="en-US" i="1">
                          <a:latin typeface="Cambria Math"/>
                        </a:rPr>
                        <m:t>𝑘</m:t>
                      </m:r>
                      <m:r>
                        <a:rPr lang="en-US" i="1">
                          <a:latin typeface="Cambria Math"/>
                        </a:rPr>
                        <m:t>≤0.05</m:t>
                      </m:r>
                      <m:r>
                        <a:rPr lang="en-US" i="1">
                          <a:latin typeface="Cambria Math"/>
                        </a:rPr>
                        <m:t>𝑀</m:t>
                      </m:r>
                    </m:oMath>
                  </m:oMathPara>
                </a14:m>
                <a:endParaRPr lang="en-US" dirty="0"/>
              </a:p>
              <a:p>
                <a:pPr>
                  <a:lnSpc>
                    <a:spcPct val="150000"/>
                  </a:lnSpc>
                </a:pPr>
                <a:r>
                  <a:rPr lang="en-US" dirty="0"/>
                  <a:t> </a:t>
                </a:r>
              </a:p>
              <a:p>
                <a:pPr>
                  <a:lnSpc>
                    <a:spcPct val="150000"/>
                  </a:lnSpc>
                </a:pPr>
                <a:endParaRPr lang="en-US" b="0" dirty="0"/>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990600"/>
                <a:ext cx="8458200" cy="5715000"/>
              </a:xfrm>
              <a:blipFill rotWithShape="1">
                <a:blip r:embed="rId2"/>
                <a:stretch>
                  <a:fillRect l="-1153"/>
                </a:stretch>
              </a:blipFill>
            </p:spPr>
            <p:txBody>
              <a:bodyPr/>
              <a:lstStyle/>
              <a:p>
                <a:r>
                  <a:rPr lang="en-US">
                    <a:noFill/>
                  </a:rPr>
                  <a:t> </a:t>
                </a:r>
              </a:p>
            </p:txBody>
          </p:sp>
        </mc:Fallback>
      </mc:AlternateContent>
    </p:spTree>
    <p:extLst>
      <p:ext uri="{BB962C8B-B14F-4D97-AF65-F5344CB8AC3E}">
        <p14:creationId xmlns:p14="http://schemas.microsoft.com/office/powerpoint/2010/main" val="2160345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Exposure in the Presence of Margin</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990600"/>
                <a:ext cx="8458200" cy="5715000"/>
              </a:xfrm>
            </p:spPr>
            <p:txBody>
              <a:bodyPr/>
              <a:lstStyle/>
              <a:p>
                <a:pPr algn="ctr">
                  <a:lnSpc>
                    <a:spcPct val="150000"/>
                  </a:lnSpc>
                </a:pPr>
                <a:r>
                  <a:rPr lang="en-US" sz="1600" dirty="0"/>
                  <a:t>Semi-Analytical Method for Collateralized EE - 9</a:t>
                </a:r>
              </a:p>
              <a:p>
                <a:pPr>
                  <a:lnSpc>
                    <a:spcPct val="150000"/>
                  </a:lnSpc>
                </a:pPr>
                <a:endParaRPr lang="en-US" b="0" dirty="0"/>
              </a:p>
              <a:p>
                <a:pPr marL="285750" lvl="0" indent="-285750">
                  <a:lnSpc>
                    <a:spcPct val="150000"/>
                  </a:lnSpc>
                  <a:buFont typeface="Arial" panose="020B0604020202020204" pitchFamily="34" charset="0"/>
                  <a:buChar char="•"/>
                </a:pPr>
                <a:r>
                  <a:rPr lang="en-US" u="sng" dirty="0"/>
                  <a:t>The Brownian Bridge Mean and </a:t>
                </a:r>
                <a14:m>
                  <m:oMath xmlns:m="http://schemas.openxmlformats.org/officeDocument/2006/math">
                    <m:r>
                      <a:rPr lang="en-US" i="1" u="sng">
                        <a:latin typeface="Cambria Math"/>
                      </a:rPr>
                      <m:t>𝜎</m:t>
                    </m:r>
                  </m:oMath>
                </a14:m>
                <a:r>
                  <a:rPr lang="en-US" dirty="0"/>
                  <a:t>:</a:t>
                </a:r>
                <a:r>
                  <a:rPr lang="en-US" b="0" dirty="0">
                    <a:latin typeface="+mn-lt"/>
                  </a:rPr>
                  <a:t> Similar to the above it is assumed that, conditional on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𝑉</m:t>
                        </m:r>
                      </m:e>
                      <m:sub>
                        <m:r>
                          <a:rPr lang="en-US" b="0" i="1">
                            <a:latin typeface="Cambria Math"/>
                          </a:rPr>
                          <m:t>𝑗</m:t>
                        </m:r>
                      </m:sub>
                    </m:sSub>
                    <m:d>
                      <m:dPr>
                        <m:ctrlPr>
                          <a:rPr lang="en-US" b="0" i="1">
                            <a:latin typeface="Cambria Math" panose="02040503050406030204" pitchFamily="18" charset="0"/>
                          </a:rPr>
                        </m:ctrlPr>
                      </m:dPr>
                      <m:e>
                        <m:r>
                          <a:rPr lang="en-US" b="0" i="1">
                            <a:latin typeface="Cambria Math"/>
                          </a:rPr>
                          <m:t>𝑡</m:t>
                        </m:r>
                      </m:e>
                    </m:d>
                  </m:oMath>
                </a14:m>
                <a:r>
                  <a:rPr lang="en-US" b="0" dirty="0">
                    <a:latin typeface="+mn-lt"/>
                  </a:rPr>
                  <a:t>,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𝑉</m:t>
                        </m:r>
                      </m:e>
                      <m:sub>
                        <m:r>
                          <a:rPr lang="en-US" b="0" i="1">
                            <a:latin typeface="Cambria Math"/>
                          </a:rPr>
                          <m:t>𝑗</m:t>
                        </m:r>
                      </m:sub>
                    </m:sSub>
                    <m:d>
                      <m:dPr>
                        <m:ctrlPr>
                          <a:rPr lang="en-US" b="0" i="1">
                            <a:latin typeface="Cambria Math" panose="02040503050406030204" pitchFamily="18" charset="0"/>
                          </a:rPr>
                        </m:ctrlPr>
                      </m:dPr>
                      <m:e>
                        <m:r>
                          <a:rPr lang="en-US" b="0" i="1">
                            <a:latin typeface="Cambria Math"/>
                          </a:rPr>
                          <m:t>𝑡</m:t>
                        </m:r>
                        <m:r>
                          <a:rPr lang="en-US" b="0" i="1">
                            <a:latin typeface="Cambria Math"/>
                          </a:rPr>
                          <m:t>−∆</m:t>
                        </m:r>
                        <m:r>
                          <a:rPr lang="en-US" b="0" i="1">
                            <a:latin typeface="Cambria Math"/>
                          </a:rPr>
                          <m:t>𝑡</m:t>
                        </m:r>
                      </m:e>
                    </m:d>
                  </m:oMath>
                </a14:m>
                <a:r>
                  <a:rPr lang="en-US" b="0" dirty="0">
                    <a:latin typeface="+mn-lt"/>
                  </a:rPr>
                  <a:t> has a </a:t>
                </a:r>
                <a:r>
                  <a:rPr lang="en-US" b="0" i="1" dirty="0">
                    <a:latin typeface="+mn-lt"/>
                  </a:rPr>
                  <a:t>normal distribution</a:t>
                </a:r>
                <a:r>
                  <a:rPr lang="en-US" b="0" dirty="0">
                    <a:latin typeface="+mn-lt"/>
                  </a:rPr>
                  <a:t> with </a:t>
                </a:r>
                <a:r>
                  <a:rPr lang="en-US" b="0" i="1" dirty="0">
                    <a:latin typeface="+mn-lt"/>
                  </a:rPr>
                  <a:t>expectation</a:t>
                </a: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𝛼</m:t>
                          </m:r>
                        </m:e>
                        <m:sub>
                          <m:r>
                            <a:rPr lang="en-US" i="1">
                              <a:latin typeface="Cambria Math"/>
                            </a:rPr>
                            <m:t>𝑗</m:t>
                          </m:r>
                        </m:sub>
                      </m:sSub>
                      <m:d>
                        <m:dPr>
                          <m:ctrlPr>
                            <a:rPr lang="en-US" i="1">
                              <a:latin typeface="Cambria Math" panose="02040503050406030204" pitchFamily="18" charset="0"/>
                            </a:rPr>
                          </m:ctrlPr>
                        </m:dPr>
                        <m:e>
                          <m:r>
                            <a:rPr lang="en-US" i="1">
                              <a:latin typeface="Cambria Math"/>
                            </a:rPr>
                            <m:t>𝑡</m:t>
                          </m:r>
                        </m:e>
                      </m:d>
                      <m:r>
                        <a:rPr lang="en-US" i="1">
                          <a:latin typeface="Cambria Math"/>
                        </a:rPr>
                        <m:t>=</m:t>
                      </m:r>
                      <m:f>
                        <m:fPr>
                          <m:ctrlPr>
                            <a:rPr lang="en-US" i="1">
                              <a:latin typeface="Cambria Math" panose="02040503050406030204" pitchFamily="18" charset="0"/>
                            </a:rPr>
                          </m:ctrlPr>
                        </m:fPr>
                        <m:num>
                          <m:r>
                            <a:rPr lang="en-US" i="1">
                              <a:latin typeface="Cambria Math"/>
                            </a:rPr>
                            <m:t>∆</m:t>
                          </m:r>
                          <m:r>
                            <a:rPr lang="en-US" i="1">
                              <a:latin typeface="Cambria Math"/>
                            </a:rPr>
                            <m:t>𝑡</m:t>
                          </m:r>
                        </m:num>
                        <m:den>
                          <m:r>
                            <a:rPr lang="en-US" i="1">
                              <a:latin typeface="Cambria Math"/>
                            </a:rPr>
                            <m:t>𝑡</m:t>
                          </m:r>
                        </m:den>
                      </m:f>
                      <m:r>
                        <a:rPr lang="en-US" i="1">
                          <a:latin typeface="Cambria Math"/>
                        </a:rPr>
                        <m:t>𝑉</m:t>
                      </m:r>
                      <m:d>
                        <m:dPr>
                          <m:ctrlPr>
                            <a:rPr lang="en-US" i="1">
                              <a:latin typeface="Cambria Math" panose="02040503050406030204" pitchFamily="18" charset="0"/>
                            </a:rPr>
                          </m:ctrlPr>
                        </m:dPr>
                        <m:e>
                          <m:r>
                            <a:rPr lang="en-US" i="1">
                              <a:latin typeface="Cambria Math"/>
                            </a:rPr>
                            <m:t>0</m:t>
                          </m:r>
                        </m:e>
                      </m:d>
                      <m:r>
                        <a:rPr lang="en-US" i="1">
                          <a:latin typeface="Cambria Math"/>
                        </a:rPr>
                        <m:t>+</m:t>
                      </m:r>
                      <m:f>
                        <m:fPr>
                          <m:ctrlPr>
                            <a:rPr lang="en-US" i="1">
                              <a:latin typeface="Cambria Math" panose="02040503050406030204" pitchFamily="18" charset="0"/>
                            </a:rPr>
                          </m:ctrlPr>
                        </m:fPr>
                        <m:num>
                          <m:r>
                            <a:rPr lang="en-US" i="1">
                              <a:latin typeface="Cambria Math"/>
                            </a:rPr>
                            <m:t>𝑡</m:t>
                          </m:r>
                          <m:r>
                            <a:rPr lang="en-US" i="1">
                              <a:latin typeface="Cambria Math"/>
                            </a:rPr>
                            <m:t>−∆</m:t>
                          </m:r>
                          <m:r>
                            <a:rPr lang="en-US" i="1">
                              <a:latin typeface="Cambria Math"/>
                            </a:rPr>
                            <m:t>𝑡</m:t>
                          </m:r>
                        </m:num>
                        <m:den>
                          <m:r>
                            <a:rPr lang="en-US" i="1">
                              <a:latin typeface="Cambria Math"/>
                            </a:rPr>
                            <m:t>𝑡</m:t>
                          </m:r>
                        </m:den>
                      </m:f>
                      <m:sSub>
                        <m:sSubPr>
                          <m:ctrlPr>
                            <a:rPr lang="en-US" i="1">
                              <a:latin typeface="Cambria Math" panose="02040503050406030204" pitchFamily="18" charset="0"/>
                            </a:rPr>
                          </m:ctrlPr>
                        </m:sSubPr>
                        <m:e>
                          <m:r>
                            <a:rPr lang="en-US" i="1">
                              <a:latin typeface="Cambria Math"/>
                            </a:rPr>
                            <m:t>𝑉</m:t>
                          </m:r>
                        </m:e>
                        <m:sub>
                          <m:r>
                            <a:rPr lang="en-US" i="1">
                              <a:latin typeface="Cambria Math"/>
                            </a:rPr>
                            <m:t>𝑗</m:t>
                          </m:r>
                        </m:sub>
                      </m:sSub>
                      <m:d>
                        <m:dPr>
                          <m:ctrlPr>
                            <a:rPr lang="en-US" i="1">
                              <a:latin typeface="Cambria Math" panose="02040503050406030204" pitchFamily="18" charset="0"/>
                            </a:rPr>
                          </m:ctrlPr>
                        </m:dPr>
                        <m:e>
                          <m:r>
                            <a:rPr lang="en-US" i="1">
                              <a:latin typeface="Cambria Math"/>
                            </a:rPr>
                            <m:t>𝑡</m:t>
                          </m:r>
                        </m:e>
                      </m:d>
                    </m:oMath>
                  </m:oMathPara>
                </a14:m>
                <a:endParaRPr lang="en-US" dirty="0"/>
              </a:p>
              <a:p>
                <a:pPr>
                  <a:lnSpc>
                    <a:spcPct val="150000"/>
                  </a:lnSpc>
                </a:pPr>
                <a:r>
                  <a:rPr lang="en-US" b="0" dirty="0">
                    <a:latin typeface="+mn-lt"/>
                  </a:rPr>
                  <a:t>and </a:t>
                </a:r>
                <a:r>
                  <a:rPr lang="en-US" b="0" i="1" dirty="0">
                    <a:latin typeface="+mn-lt"/>
                  </a:rPr>
                  <a:t>standard deviation</a:t>
                </a: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𝛽</m:t>
                          </m:r>
                        </m:e>
                        <m:sub>
                          <m:r>
                            <a:rPr lang="en-US" i="1">
                              <a:latin typeface="Cambria Math"/>
                            </a:rPr>
                            <m:t>𝑗</m:t>
                          </m:r>
                        </m:sub>
                      </m:sSub>
                      <m:d>
                        <m:dPr>
                          <m:ctrlPr>
                            <a:rPr lang="en-US" i="1">
                              <a:latin typeface="Cambria Math" panose="02040503050406030204" pitchFamily="18" charset="0"/>
                            </a:rPr>
                          </m:ctrlPr>
                        </m:dPr>
                        <m:e>
                          <m:r>
                            <a:rPr lang="en-US" i="1">
                              <a:latin typeface="Cambria Math"/>
                            </a:rPr>
                            <m:t>𝑡</m:t>
                          </m:r>
                        </m:e>
                      </m:d>
                      <m:r>
                        <a:rPr lang="en-US" i="1">
                          <a:latin typeface="Cambria Math"/>
                        </a:rPr>
                        <m:t>=</m:t>
                      </m:r>
                      <m:r>
                        <a:rPr lang="en-US" i="1">
                          <a:latin typeface="Cambria Math"/>
                        </a:rPr>
                        <m:t>𝜎</m:t>
                      </m:r>
                      <m:d>
                        <m:dPr>
                          <m:ctrlPr>
                            <a:rPr lang="en-US" i="1">
                              <a:latin typeface="Cambria Math" panose="02040503050406030204" pitchFamily="18" charset="0"/>
                            </a:rPr>
                          </m:ctrlPr>
                        </m:dPr>
                        <m:e>
                          <m:r>
                            <a:rPr lang="en-US" i="1">
                              <a:latin typeface="Cambria Math"/>
                            </a:rPr>
                            <m:t>𝑡</m:t>
                          </m:r>
                        </m:e>
                      </m:d>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a:rPr>
                                <m:t>∆</m:t>
                              </m:r>
                              <m:r>
                                <a:rPr lang="en-US" i="1">
                                  <a:latin typeface="Cambria Math"/>
                                </a:rPr>
                                <m:t>𝑡</m:t>
                              </m:r>
                              <m:d>
                                <m:dPr>
                                  <m:ctrlPr>
                                    <a:rPr lang="en-US" i="1">
                                      <a:latin typeface="Cambria Math" panose="02040503050406030204" pitchFamily="18" charset="0"/>
                                    </a:rPr>
                                  </m:ctrlPr>
                                </m:dPr>
                                <m:e>
                                  <m:r>
                                    <a:rPr lang="en-US" i="1">
                                      <a:latin typeface="Cambria Math"/>
                                    </a:rPr>
                                    <m:t>𝑡</m:t>
                                  </m:r>
                                  <m:r>
                                    <a:rPr lang="en-US" i="1">
                                      <a:latin typeface="Cambria Math"/>
                                    </a:rPr>
                                    <m:t>−∆</m:t>
                                  </m:r>
                                  <m:r>
                                    <a:rPr lang="en-US" i="1">
                                      <a:latin typeface="Cambria Math"/>
                                    </a:rPr>
                                    <m:t>𝑡</m:t>
                                  </m:r>
                                </m:e>
                              </m:d>
                            </m:num>
                            <m:den>
                              <m:sSup>
                                <m:sSupPr>
                                  <m:ctrlPr>
                                    <a:rPr lang="en-US" i="1">
                                      <a:latin typeface="Cambria Math" panose="02040503050406030204" pitchFamily="18" charset="0"/>
                                    </a:rPr>
                                  </m:ctrlPr>
                                </m:sSupPr>
                                <m:e>
                                  <m:r>
                                    <a:rPr lang="en-US" i="1">
                                      <a:latin typeface="Cambria Math"/>
                                    </a:rPr>
                                    <m:t>𝑡</m:t>
                                  </m:r>
                                </m:e>
                                <m:sup>
                                  <m:r>
                                    <a:rPr lang="en-US" i="1">
                                      <a:latin typeface="Cambria Math"/>
                                    </a:rPr>
                                    <m:t>2</m:t>
                                  </m:r>
                                </m:sup>
                              </m:sSup>
                            </m:den>
                          </m:f>
                        </m:e>
                      </m:rad>
                    </m:oMath>
                  </m:oMathPara>
                </a14:m>
                <a:endParaRPr lang="en-US" dirty="0"/>
              </a:p>
              <a:p>
                <a:pPr>
                  <a:lnSpc>
                    <a:spcPct val="150000"/>
                  </a:lnSpc>
                </a:pPr>
                <a:r>
                  <a:rPr lang="en-US" dirty="0"/>
                  <a:t> </a:t>
                </a:r>
              </a:p>
              <a:p>
                <a:pPr marL="285750" lvl="0" indent="-285750">
                  <a:lnSpc>
                    <a:spcPct val="150000"/>
                  </a:lnSpc>
                  <a:buFont typeface="Arial" panose="020B0604020202020204" pitchFamily="34" charset="0"/>
                  <a:buChar char="•"/>
                </a:pPr>
                <a:r>
                  <a:rPr lang="en-US" u="sng" dirty="0"/>
                  <a:t>The Collateralized Exposure Mean and </a:t>
                </a:r>
                <a14:m>
                  <m:oMath xmlns:m="http://schemas.openxmlformats.org/officeDocument/2006/math">
                    <m:r>
                      <a:rPr lang="en-US" i="1" u="sng">
                        <a:latin typeface="Cambria Math"/>
                      </a:rPr>
                      <m:t>𝜎</m:t>
                    </m:r>
                  </m:oMath>
                </a14:m>
                <a:r>
                  <a:rPr lang="en-US" dirty="0"/>
                  <a:t>:</a:t>
                </a:r>
                <a:r>
                  <a:rPr lang="en-US" b="0" dirty="0">
                    <a:latin typeface="+mn-lt"/>
                  </a:rPr>
                  <a:t> The </a:t>
                </a:r>
                <a:r>
                  <a:rPr lang="en-US" b="0" i="1" dirty="0">
                    <a:latin typeface="+mn-lt"/>
                  </a:rPr>
                  <a:t>collateralized exposure</a:t>
                </a:r>
                <a:r>
                  <a:rPr lang="en-US" b="0" dirty="0">
                    <a:latin typeface="+mn-lt"/>
                  </a:rPr>
                  <a:t> depends on </a:t>
                </a:r>
                <a14:m>
                  <m:oMath xmlns:m="http://schemas.openxmlformats.org/officeDocument/2006/math">
                    <m:r>
                      <a:rPr lang="en-US" b="0" i="1">
                        <a:latin typeface="Cambria Math"/>
                      </a:rPr>
                      <m:t>∆</m:t>
                    </m:r>
                    <m:sSub>
                      <m:sSubPr>
                        <m:ctrlPr>
                          <a:rPr lang="en-US" b="0" i="1">
                            <a:latin typeface="Cambria Math" panose="02040503050406030204" pitchFamily="18" charset="0"/>
                          </a:rPr>
                        </m:ctrlPr>
                      </m:sSubPr>
                      <m:e>
                        <m:r>
                          <a:rPr lang="en-US" b="0" i="1">
                            <a:latin typeface="Cambria Math"/>
                          </a:rPr>
                          <m:t>𝑉</m:t>
                        </m:r>
                      </m:e>
                      <m:sub>
                        <m:r>
                          <a:rPr lang="en-US" b="0" i="1">
                            <a:latin typeface="Cambria Math"/>
                          </a:rPr>
                          <m:t>𝑗</m:t>
                        </m:r>
                      </m:sub>
                    </m:sSub>
                    <m:d>
                      <m:dPr>
                        <m:ctrlPr>
                          <a:rPr lang="en-US" b="0" i="1">
                            <a:latin typeface="Cambria Math" panose="02040503050406030204" pitchFamily="18" charset="0"/>
                          </a:rPr>
                        </m:ctrlPr>
                      </m:dPr>
                      <m:e>
                        <m:r>
                          <a:rPr lang="en-US" b="0" i="1">
                            <a:latin typeface="Cambria Math"/>
                          </a:rPr>
                          <m:t>𝑡</m:t>
                        </m:r>
                      </m:e>
                    </m:d>
                  </m:oMath>
                </a14:m>
                <a:r>
                  <a:rPr lang="en-US" b="0" dirty="0">
                    <a:latin typeface="+mn-lt"/>
                  </a:rPr>
                  <a:t>, which is also normal conditional on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𝑉</m:t>
                        </m:r>
                      </m:e>
                      <m:sub>
                        <m:r>
                          <a:rPr lang="en-US" b="0" i="1">
                            <a:latin typeface="Cambria Math"/>
                          </a:rPr>
                          <m:t>𝑗</m:t>
                        </m:r>
                      </m:sub>
                    </m:sSub>
                    <m:d>
                      <m:dPr>
                        <m:ctrlPr>
                          <a:rPr lang="en-US" b="0" i="1">
                            <a:latin typeface="Cambria Math" panose="02040503050406030204" pitchFamily="18" charset="0"/>
                          </a:rPr>
                        </m:ctrlPr>
                      </m:dPr>
                      <m:e>
                        <m:r>
                          <a:rPr lang="en-US" b="0" i="1">
                            <a:latin typeface="Cambria Math"/>
                          </a:rPr>
                          <m:t>𝑡</m:t>
                        </m:r>
                      </m:e>
                    </m:d>
                  </m:oMath>
                </a14:m>
                <a:r>
                  <a:rPr lang="en-US" b="0" dirty="0">
                    <a:latin typeface="+mn-lt"/>
                  </a:rPr>
                  <a:t> with the same standard deviation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𝛽</m:t>
                        </m:r>
                      </m:e>
                      <m:sub>
                        <m:r>
                          <a:rPr lang="en-US" b="0" i="1">
                            <a:latin typeface="Cambria Math"/>
                          </a:rPr>
                          <m:t>𝑗</m:t>
                        </m:r>
                      </m:sub>
                    </m:sSub>
                    <m:d>
                      <m:dPr>
                        <m:ctrlPr>
                          <a:rPr lang="en-US" b="0" i="1">
                            <a:latin typeface="Cambria Math" panose="02040503050406030204" pitchFamily="18" charset="0"/>
                          </a:rPr>
                        </m:ctrlPr>
                      </m:dPr>
                      <m:e>
                        <m:r>
                          <a:rPr lang="en-US" b="0" i="1">
                            <a:latin typeface="Cambria Math"/>
                          </a:rPr>
                          <m:t>𝑡</m:t>
                        </m:r>
                      </m:e>
                    </m:d>
                  </m:oMath>
                </a14:m>
                <a:r>
                  <a:rPr lang="en-US" b="0" dirty="0">
                    <a:latin typeface="+mn-lt"/>
                  </a:rPr>
                  <a:t> and expectation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𝛼</m:t>
                        </m:r>
                      </m:e>
                      <m:sub>
                        <m:r>
                          <a:rPr lang="en-US" b="0" i="1">
                            <a:latin typeface="Cambria Math"/>
                          </a:rPr>
                          <m:t>𝐶</m:t>
                        </m:r>
                        <m:r>
                          <a:rPr lang="en-US" b="0" i="1">
                            <a:latin typeface="Cambria Math"/>
                          </a:rPr>
                          <m:t>, </m:t>
                        </m:r>
                        <m:r>
                          <a:rPr lang="en-US" b="0" i="1">
                            <a:latin typeface="Cambria Math"/>
                          </a:rPr>
                          <m:t>𝑗</m:t>
                        </m:r>
                      </m:sub>
                    </m:sSub>
                    <m:d>
                      <m:dPr>
                        <m:ctrlPr>
                          <a:rPr lang="en-US" b="0" i="1">
                            <a:latin typeface="Cambria Math" panose="02040503050406030204" pitchFamily="18" charset="0"/>
                          </a:rPr>
                        </m:ctrlPr>
                      </m:dPr>
                      <m:e>
                        <m:r>
                          <a:rPr lang="en-US" b="0" i="1">
                            <a:latin typeface="Cambria Math"/>
                          </a:rPr>
                          <m:t>𝑡</m:t>
                        </m:r>
                      </m:e>
                    </m:d>
                  </m:oMath>
                </a14:m>
                <a:r>
                  <a:rPr lang="en-US" b="0" dirty="0">
                    <a:latin typeface="+mn-lt"/>
                  </a:rPr>
                  <a:t> given by</a:t>
                </a:r>
              </a:p>
              <a:p>
                <a:pPr>
                  <a:lnSpc>
                    <a:spcPct val="150000"/>
                  </a:lnSpc>
                </a:pPr>
                <a:r>
                  <a:rPr lang="en-US" dirty="0"/>
                  <a:t> </a:t>
                </a:r>
              </a:p>
              <a:p>
                <a:pPr>
                  <a:lnSpc>
                    <a:spcPct val="150000"/>
                  </a:lnSpc>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𝛼</m:t>
                          </m:r>
                        </m:e>
                        <m:sub>
                          <m:r>
                            <a:rPr lang="en-US" i="1">
                              <a:latin typeface="Cambria Math"/>
                            </a:rPr>
                            <m:t>𝐶</m:t>
                          </m:r>
                          <m:r>
                            <a:rPr lang="en-US" i="1">
                              <a:latin typeface="Cambria Math"/>
                            </a:rPr>
                            <m:t>, </m:t>
                          </m:r>
                          <m:r>
                            <a:rPr lang="en-US" i="1">
                              <a:latin typeface="Cambria Math"/>
                            </a:rPr>
                            <m:t>𝑗</m:t>
                          </m:r>
                        </m:sub>
                      </m:sSub>
                      <m:d>
                        <m:dPr>
                          <m:ctrlPr>
                            <a:rPr lang="en-US" i="1">
                              <a:latin typeface="Cambria Math" panose="02040503050406030204" pitchFamily="18" charset="0"/>
                            </a:rPr>
                          </m:ctrlPr>
                        </m:dPr>
                        <m:e>
                          <m:r>
                            <a:rPr lang="en-US" i="1">
                              <a:latin typeface="Cambria Math"/>
                            </a:rPr>
                            <m:t>𝑡</m:t>
                          </m:r>
                        </m:e>
                      </m:d>
                      <m:r>
                        <a:rPr lang="en-US" i="1">
                          <a:latin typeface="Cambria Math"/>
                        </a:rPr>
                        <m:t>=</m:t>
                      </m:r>
                      <m:sSub>
                        <m:sSubPr>
                          <m:ctrlPr>
                            <a:rPr lang="en-US" i="1">
                              <a:latin typeface="Cambria Math" panose="02040503050406030204" pitchFamily="18" charset="0"/>
                            </a:rPr>
                          </m:ctrlPr>
                        </m:sSubPr>
                        <m:e>
                          <m:r>
                            <a:rPr lang="en-US" i="1">
                              <a:latin typeface="Cambria Math"/>
                            </a:rPr>
                            <m:t>𝑉</m:t>
                          </m:r>
                        </m:e>
                        <m:sub>
                          <m:r>
                            <a:rPr lang="en-US" i="1">
                              <a:latin typeface="Cambria Math"/>
                            </a:rPr>
                            <m:t>𝑗</m:t>
                          </m:r>
                        </m:sub>
                      </m:sSub>
                      <m:d>
                        <m:dPr>
                          <m:ctrlPr>
                            <a:rPr lang="en-US" i="1">
                              <a:latin typeface="Cambria Math" panose="02040503050406030204" pitchFamily="18" charset="0"/>
                            </a:rPr>
                          </m:ctrlPr>
                        </m:dPr>
                        <m:e>
                          <m:r>
                            <a:rPr lang="en-US" i="1">
                              <a:latin typeface="Cambria Math"/>
                            </a:rPr>
                            <m:t>𝑡</m:t>
                          </m:r>
                        </m:e>
                      </m:d>
                      <m:r>
                        <a:rPr lang="en-US" i="1">
                          <a:latin typeface="Cambria Math"/>
                        </a:rPr>
                        <m:t>−</m:t>
                      </m:r>
                      <m:sSub>
                        <m:sSubPr>
                          <m:ctrlPr>
                            <a:rPr lang="en-US" i="1">
                              <a:latin typeface="Cambria Math" panose="02040503050406030204" pitchFamily="18" charset="0"/>
                            </a:rPr>
                          </m:ctrlPr>
                        </m:sSubPr>
                        <m:e>
                          <m:r>
                            <a:rPr lang="en-US" i="1">
                              <a:latin typeface="Cambria Math"/>
                            </a:rPr>
                            <m:t>𝛼</m:t>
                          </m:r>
                        </m:e>
                        <m:sub>
                          <m:r>
                            <a:rPr lang="en-US" i="1">
                              <a:latin typeface="Cambria Math"/>
                            </a:rPr>
                            <m:t>𝑗</m:t>
                          </m:r>
                        </m:sub>
                      </m:sSub>
                      <m:d>
                        <m:dPr>
                          <m:ctrlPr>
                            <a:rPr lang="en-US" i="1">
                              <a:latin typeface="Cambria Math" panose="02040503050406030204" pitchFamily="18" charset="0"/>
                            </a:rPr>
                          </m:ctrlPr>
                        </m:dPr>
                        <m:e>
                          <m:r>
                            <a:rPr lang="en-US" i="1">
                              <a:latin typeface="Cambria Math"/>
                            </a:rPr>
                            <m:t>𝑡</m:t>
                          </m:r>
                        </m:e>
                      </m:d>
                      <m:r>
                        <a:rPr lang="en-US" i="1">
                          <a:latin typeface="Cambria Math"/>
                        </a:rPr>
                        <m:t>=</m:t>
                      </m:r>
                      <m:f>
                        <m:fPr>
                          <m:ctrlPr>
                            <a:rPr lang="en-US" i="1">
                              <a:latin typeface="Cambria Math" panose="02040503050406030204" pitchFamily="18" charset="0"/>
                            </a:rPr>
                          </m:ctrlPr>
                        </m:fPr>
                        <m:num>
                          <m:r>
                            <a:rPr lang="en-US" i="1">
                              <a:latin typeface="Cambria Math"/>
                            </a:rPr>
                            <m:t>∆</m:t>
                          </m:r>
                          <m:r>
                            <a:rPr lang="en-US" i="1">
                              <a:latin typeface="Cambria Math"/>
                            </a:rPr>
                            <m:t>𝑡</m:t>
                          </m:r>
                        </m:num>
                        <m:den>
                          <m:r>
                            <a:rPr lang="en-US" i="1">
                              <a:latin typeface="Cambria Math"/>
                            </a:rPr>
                            <m:t>𝑡</m:t>
                          </m:r>
                        </m:den>
                      </m:f>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𝑉</m:t>
                              </m:r>
                            </m:e>
                            <m:sub>
                              <m:r>
                                <a:rPr lang="en-US" i="1">
                                  <a:latin typeface="Cambria Math"/>
                                </a:rPr>
                                <m:t>𝑗</m:t>
                              </m:r>
                            </m:sub>
                          </m:sSub>
                          <m:d>
                            <m:dPr>
                              <m:ctrlPr>
                                <a:rPr lang="en-US" i="1">
                                  <a:latin typeface="Cambria Math" panose="02040503050406030204" pitchFamily="18" charset="0"/>
                                </a:rPr>
                              </m:ctrlPr>
                            </m:dPr>
                            <m:e>
                              <m:r>
                                <a:rPr lang="en-US" i="1">
                                  <a:latin typeface="Cambria Math"/>
                                </a:rPr>
                                <m:t>𝑡</m:t>
                              </m:r>
                            </m:e>
                          </m:d>
                          <m:r>
                            <a:rPr lang="en-US" i="1">
                              <a:latin typeface="Cambria Math"/>
                            </a:rPr>
                            <m:t>−</m:t>
                          </m:r>
                          <m:r>
                            <a:rPr lang="en-US" i="1">
                              <a:latin typeface="Cambria Math"/>
                            </a:rPr>
                            <m:t>𝑉</m:t>
                          </m:r>
                          <m:d>
                            <m:dPr>
                              <m:ctrlPr>
                                <a:rPr lang="en-US" i="1">
                                  <a:latin typeface="Cambria Math" panose="02040503050406030204" pitchFamily="18" charset="0"/>
                                </a:rPr>
                              </m:ctrlPr>
                            </m:dPr>
                            <m:e>
                              <m:r>
                                <a:rPr lang="en-US" i="1">
                                  <a:latin typeface="Cambria Math"/>
                                </a:rPr>
                                <m:t>0</m:t>
                              </m:r>
                            </m:e>
                          </m:d>
                        </m:e>
                      </m:d>
                    </m:oMath>
                  </m:oMathPara>
                </a14:m>
                <a:endParaRPr lang="en-US" dirty="0"/>
              </a:p>
              <a:p>
                <a:pPr>
                  <a:lnSpc>
                    <a:spcPct val="150000"/>
                  </a:lnSpc>
                </a:pPr>
                <a:r>
                  <a:rPr lang="en-US" dirty="0"/>
                  <a:t> </a:t>
                </a:r>
              </a:p>
              <a:p>
                <a:pPr>
                  <a:lnSpc>
                    <a:spcPct val="150000"/>
                  </a:lnSpc>
                </a:pPr>
                <a:endParaRPr lang="en-US" b="0" dirty="0"/>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990600"/>
                <a:ext cx="8458200" cy="5715000"/>
              </a:xfrm>
              <a:blipFill rotWithShape="1">
                <a:blip r:embed="rId2"/>
                <a:stretch>
                  <a:fillRect l="-1225" r="-288"/>
                </a:stretch>
              </a:blipFill>
            </p:spPr>
            <p:txBody>
              <a:bodyPr/>
              <a:lstStyle/>
              <a:p>
                <a:r>
                  <a:rPr lang="en-US">
                    <a:noFill/>
                  </a:rPr>
                  <a:t> </a:t>
                </a:r>
              </a:p>
            </p:txBody>
          </p:sp>
        </mc:Fallback>
      </mc:AlternateContent>
    </p:spTree>
    <p:extLst>
      <p:ext uri="{BB962C8B-B14F-4D97-AF65-F5344CB8AC3E}">
        <p14:creationId xmlns:p14="http://schemas.microsoft.com/office/powerpoint/2010/main" val="2522830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Exposure in the Presence of Margin</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990600"/>
                <a:ext cx="8458200" cy="5715000"/>
              </a:xfrm>
            </p:spPr>
            <p:txBody>
              <a:bodyPr/>
              <a:lstStyle/>
              <a:p>
                <a:pPr algn="ctr">
                  <a:lnSpc>
                    <a:spcPct val="150000"/>
                  </a:lnSpc>
                </a:pPr>
                <a:r>
                  <a:rPr lang="en-US" sz="1600" dirty="0"/>
                  <a:t>Semi-Analytical Method for Collateralized EE - 10</a:t>
                </a:r>
              </a:p>
              <a:p>
                <a:pPr>
                  <a:lnSpc>
                    <a:spcPct val="150000"/>
                  </a:lnSpc>
                </a:pPr>
                <a:endParaRPr lang="en-US" b="0" dirty="0"/>
              </a:p>
              <a:p>
                <a:pPr marL="285750" lvl="0" indent="-285750">
                  <a:lnSpc>
                    <a:spcPct val="150000"/>
                  </a:lnSpc>
                  <a:buFont typeface="Arial" panose="020B0604020202020204" pitchFamily="34" charset="0"/>
                  <a:buChar char="•"/>
                </a:pPr>
                <a:r>
                  <a:rPr lang="en-US" u="sng" dirty="0"/>
                  <a:t>Collateralized EE Conditional on </a:t>
                </a:r>
                <a14:m>
                  <m:oMath xmlns:m="http://schemas.openxmlformats.org/officeDocument/2006/math">
                    <m:r>
                      <a:rPr lang="en-US" i="1" u="sng">
                        <a:latin typeface="Cambria Math"/>
                      </a:rPr>
                      <m:t>𝑗</m:t>
                    </m:r>
                  </m:oMath>
                </a14:m>
                <a:r>
                  <a:rPr lang="en-US" dirty="0"/>
                  <a:t>:</a:t>
                </a:r>
                <a:r>
                  <a:rPr lang="en-US" b="0" dirty="0">
                    <a:latin typeface="+mn-lt"/>
                  </a:rPr>
                  <a:t> Collateralized EE conditional on scenario </a:t>
                </a:r>
                <a14:m>
                  <m:oMath xmlns:m="http://schemas.openxmlformats.org/officeDocument/2006/math">
                    <m:r>
                      <a:rPr lang="en-US" b="0" i="1">
                        <a:latin typeface="Cambria Math"/>
                      </a:rPr>
                      <m:t>𝑗</m:t>
                    </m:r>
                  </m:oMath>
                </a14:m>
                <a:r>
                  <a:rPr lang="en-US" b="0" dirty="0">
                    <a:latin typeface="+mn-lt"/>
                  </a:rPr>
                  <a:t> at time </a:t>
                </a:r>
                <a14:m>
                  <m:oMath xmlns:m="http://schemas.openxmlformats.org/officeDocument/2006/math">
                    <m:r>
                      <a:rPr lang="en-US" b="0" i="1">
                        <a:latin typeface="Cambria Math"/>
                      </a:rPr>
                      <m:t>𝑡</m:t>
                    </m:r>
                  </m:oMath>
                </a14:m>
                <a:r>
                  <a:rPr lang="en-US" b="0" dirty="0">
                    <a:latin typeface="+mn-lt"/>
                  </a:rPr>
                  <a:t> is</a:t>
                </a:r>
              </a:p>
              <a:p>
                <a:pPr>
                  <a:lnSpc>
                    <a:spcPct val="150000"/>
                  </a:lnSpc>
                </a:pPr>
                <a:r>
                  <a:rPr lang="en-US" dirty="0"/>
                  <a:t> </a:t>
                </a:r>
              </a:p>
              <a:p>
                <a:pPr>
                  <a:lnSpc>
                    <a:spcPct val="150000"/>
                  </a:lnSpc>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𝐸𝐸</m:t>
                          </m:r>
                        </m:e>
                        <m:sub>
                          <m:r>
                            <a:rPr lang="en-US" i="1">
                              <a:latin typeface="Cambria Math"/>
                            </a:rPr>
                            <m:t>𝐶</m:t>
                          </m:r>
                          <m:r>
                            <a:rPr lang="en-US" i="1">
                              <a:latin typeface="Cambria Math"/>
                            </a:rPr>
                            <m:t>, </m:t>
                          </m:r>
                          <m:r>
                            <a:rPr lang="en-US" i="1">
                              <a:latin typeface="Cambria Math"/>
                            </a:rPr>
                            <m:t>𝑗</m:t>
                          </m:r>
                        </m:sub>
                      </m:sSub>
                      <m:d>
                        <m:dPr>
                          <m:ctrlPr>
                            <a:rPr lang="en-US" i="1">
                              <a:latin typeface="Cambria Math" panose="02040503050406030204" pitchFamily="18" charset="0"/>
                            </a:rPr>
                          </m:ctrlPr>
                        </m:dPr>
                        <m:e>
                          <m:r>
                            <a:rPr lang="en-US" i="1">
                              <a:latin typeface="Cambria Math"/>
                            </a:rPr>
                            <m:t>𝑡</m:t>
                          </m:r>
                        </m:e>
                      </m:d>
                      <m:r>
                        <a:rPr lang="en-US" i="1">
                          <a:latin typeface="Cambria Math"/>
                        </a:rPr>
                        <m:t>=</m:t>
                      </m:r>
                      <m:r>
                        <a:rPr lang="en-US" i="1">
                          <a:latin typeface="Cambria Math"/>
                        </a:rPr>
                        <m:t>𝔼</m:t>
                      </m:r>
                      <m:d>
                        <m:dPr>
                          <m:begChr m:val="["/>
                          <m:endChr m:val="]"/>
                          <m:ctrlPr>
                            <a:rPr lang="en-US" i="1">
                              <a:latin typeface="Cambria Math" panose="02040503050406030204" pitchFamily="18" charset="0"/>
                            </a:rPr>
                          </m:ctrlPr>
                        </m:dPr>
                        <m:e>
                          <m:func>
                            <m:funcPr>
                              <m:ctrlPr>
                                <a:rPr lang="en-US" i="1">
                                  <a:latin typeface="Cambria Math" panose="02040503050406030204" pitchFamily="18" charset="0"/>
                                </a:rPr>
                              </m:ctrlPr>
                            </m:funcPr>
                            <m:fName>
                              <m:r>
                                <m:rPr>
                                  <m:sty m:val="p"/>
                                </m:rPr>
                                <a:rPr lang="en-US">
                                  <a:latin typeface="Cambria Math"/>
                                </a:rPr>
                                <m:t>max</m:t>
                              </m:r>
                            </m:fName>
                            <m:e>
                              <m:d>
                                <m:dPr>
                                  <m:ctrlPr>
                                    <a:rPr lang="en-US" i="1">
                                      <a:latin typeface="Cambria Math" panose="02040503050406030204" pitchFamily="18" charset="0"/>
                                    </a:rPr>
                                  </m:ctrlPr>
                                </m:dPr>
                                <m:e>
                                  <m:func>
                                    <m:funcPr>
                                      <m:ctrlPr>
                                        <a:rPr lang="en-US" i="1">
                                          <a:latin typeface="Cambria Math" panose="02040503050406030204" pitchFamily="18" charset="0"/>
                                        </a:rPr>
                                      </m:ctrlPr>
                                    </m:funcPr>
                                    <m:fName>
                                      <m:r>
                                        <m:rPr>
                                          <m:sty m:val="p"/>
                                        </m:rPr>
                                        <a:rPr lang="en-US">
                                          <a:latin typeface="Cambria Math"/>
                                        </a:rPr>
                                        <m:t>min</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𝑉</m:t>
                                              </m:r>
                                            </m:e>
                                            <m:sub>
                                              <m:r>
                                                <a:rPr lang="en-US" i="1">
                                                  <a:latin typeface="Cambria Math"/>
                                                </a:rPr>
                                                <m:t>𝑗</m:t>
                                              </m:r>
                                            </m:sub>
                                          </m:sSub>
                                          <m:d>
                                            <m:dPr>
                                              <m:ctrlPr>
                                                <a:rPr lang="en-US" i="1">
                                                  <a:latin typeface="Cambria Math" panose="02040503050406030204" pitchFamily="18" charset="0"/>
                                                </a:rPr>
                                              </m:ctrlPr>
                                            </m:dPr>
                                            <m:e>
                                              <m:r>
                                                <a:rPr lang="en-US" i="1">
                                                  <a:latin typeface="Cambria Math"/>
                                                </a:rPr>
                                                <m:t>𝑡</m:t>
                                              </m:r>
                                            </m:e>
                                          </m:d>
                                          <m:r>
                                            <a:rPr lang="en-US" i="1">
                                              <a:latin typeface="Cambria Math"/>
                                            </a:rPr>
                                            <m:t>, </m:t>
                                          </m:r>
                                          <m:r>
                                            <a:rPr lang="en-US" i="1">
                                              <a:latin typeface="Cambria Math"/>
                                            </a:rPr>
                                            <m:t>𝐻</m:t>
                                          </m:r>
                                          <m:r>
                                            <a:rPr lang="en-US" i="1">
                                              <a:latin typeface="Cambria Math"/>
                                            </a:rPr>
                                            <m:t>+∆</m:t>
                                          </m:r>
                                          <m:sSub>
                                            <m:sSubPr>
                                              <m:ctrlPr>
                                                <a:rPr lang="en-US" i="1">
                                                  <a:latin typeface="Cambria Math" panose="02040503050406030204" pitchFamily="18" charset="0"/>
                                                </a:rPr>
                                              </m:ctrlPr>
                                            </m:sSubPr>
                                            <m:e>
                                              <m:r>
                                                <a:rPr lang="en-US" i="1">
                                                  <a:latin typeface="Cambria Math"/>
                                                </a:rPr>
                                                <m:t>𝑉</m:t>
                                              </m:r>
                                            </m:e>
                                            <m:sub>
                                              <m:r>
                                                <a:rPr lang="en-US" i="1">
                                                  <a:latin typeface="Cambria Math"/>
                                                </a:rPr>
                                                <m:t>𝑗</m:t>
                                              </m:r>
                                            </m:sub>
                                          </m:sSub>
                                          <m:d>
                                            <m:dPr>
                                              <m:ctrlPr>
                                                <a:rPr lang="en-US" i="1">
                                                  <a:latin typeface="Cambria Math" panose="02040503050406030204" pitchFamily="18" charset="0"/>
                                                </a:rPr>
                                              </m:ctrlPr>
                                            </m:dPr>
                                            <m:e>
                                              <m:r>
                                                <a:rPr lang="en-US" i="1">
                                                  <a:latin typeface="Cambria Math"/>
                                                </a:rPr>
                                                <m:t>𝑡</m:t>
                                              </m:r>
                                            </m:e>
                                          </m:d>
                                        </m:e>
                                      </m:d>
                                    </m:e>
                                  </m:func>
                                  <m:r>
                                    <a:rPr lang="en-US" i="1">
                                      <a:latin typeface="Cambria Math"/>
                                    </a:rPr>
                                    <m:t>, 0</m:t>
                                  </m:r>
                                </m:e>
                              </m:d>
                            </m:e>
                          </m:func>
                          <m:r>
                            <a:rPr lang="en-US" i="1">
                              <a:latin typeface="Cambria Math"/>
                            </a:rPr>
                            <m:t>|</m:t>
                          </m:r>
                          <m:sSub>
                            <m:sSubPr>
                              <m:ctrlPr>
                                <a:rPr lang="en-US" i="1">
                                  <a:latin typeface="Cambria Math" panose="02040503050406030204" pitchFamily="18" charset="0"/>
                                </a:rPr>
                              </m:ctrlPr>
                            </m:sSubPr>
                            <m:e>
                              <m:r>
                                <a:rPr lang="en-US" i="1">
                                  <a:latin typeface="Cambria Math"/>
                                </a:rPr>
                                <m:t>𝑉</m:t>
                              </m:r>
                            </m:e>
                            <m:sub>
                              <m:r>
                                <a:rPr lang="en-US" i="1">
                                  <a:latin typeface="Cambria Math"/>
                                </a:rPr>
                                <m:t>𝑗</m:t>
                              </m:r>
                            </m:sub>
                          </m:sSub>
                          <m:d>
                            <m:dPr>
                              <m:ctrlPr>
                                <a:rPr lang="en-US" i="1">
                                  <a:latin typeface="Cambria Math" panose="02040503050406030204" pitchFamily="18" charset="0"/>
                                </a:rPr>
                              </m:ctrlPr>
                            </m:dPr>
                            <m:e>
                              <m:r>
                                <a:rPr lang="en-US" i="1">
                                  <a:latin typeface="Cambria Math"/>
                                </a:rPr>
                                <m:t>𝑡</m:t>
                              </m:r>
                            </m:e>
                          </m:d>
                        </m:e>
                      </m:d>
                    </m:oMath>
                  </m:oMathPara>
                </a14:m>
                <a:endParaRPr lang="en-US" dirty="0"/>
              </a:p>
              <a:p>
                <a:pPr>
                  <a:lnSpc>
                    <a:spcPct val="150000"/>
                  </a:lnSpc>
                </a:pPr>
                <a:r>
                  <a:rPr lang="en-US" dirty="0"/>
                  <a:t> </a:t>
                </a:r>
              </a:p>
              <a:p>
                <a:pPr marL="285750" lvl="0" indent="-285750">
                  <a:lnSpc>
                    <a:spcPct val="150000"/>
                  </a:lnSpc>
                  <a:buFont typeface="Arial" panose="020B0604020202020204" pitchFamily="34" charset="0"/>
                  <a:buChar char="•"/>
                </a:pPr>
                <a:r>
                  <a:rPr lang="en-US" u="sng" dirty="0"/>
                  <a:t>Collateralized EE on Negative Exposure</a:t>
                </a:r>
                <a:r>
                  <a:rPr lang="en-US" dirty="0"/>
                  <a:t>:</a:t>
                </a:r>
                <a:r>
                  <a:rPr lang="en-US" b="0" dirty="0"/>
                  <a:t>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𝐸𝐸</m:t>
                        </m:r>
                      </m:e>
                      <m:sub>
                        <m:r>
                          <a:rPr lang="en-US" b="0" i="1">
                            <a:latin typeface="Cambria Math"/>
                          </a:rPr>
                          <m:t>𝐶</m:t>
                        </m:r>
                        <m:r>
                          <a:rPr lang="en-US" b="0" i="1">
                            <a:latin typeface="Cambria Math"/>
                          </a:rPr>
                          <m:t>, </m:t>
                        </m:r>
                        <m:r>
                          <a:rPr lang="en-US" b="0" i="1">
                            <a:latin typeface="Cambria Math"/>
                          </a:rPr>
                          <m:t>𝑗</m:t>
                        </m:r>
                      </m:sub>
                    </m:sSub>
                    <m:d>
                      <m:dPr>
                        <m:ctrlPr>
                          <a:rPr lang="en-US" b="0" i="1">
                            <a:latin typeface="Cambria Math" panose="02040503050406030204" pitchFamily="18" charset="0"/>
                          </a:rPr>
                        </m:ctrlPr>
                      </m:dPr>
                      <m:e>
                        <m:r>
                          <a:rPr lang="en-US" b="0" i="1">
                            <a:latin typeface="Cambria Math"/>
                          </a:rPr>
                          <m:t>𝑡</m:t>
                        </m:r>
                      </m:e>
                    </m:d>
                  </m:oMath>
                </a14:m>
                <a:r>
                  <a:rPr lang="en-US" b="0" dirty="0"/>
                  <a:t> equals </a:t>
                </a:r>
                <a:r>
                  <a:rPr lang="en-US" b="0" i="1" dirty="0"/>
                  <a:t>zero</a:t>
                </a:r>
                <a:r>
                  <a:rPr lang="en-US" b="0" dirty="0"/>
                  <a:t> whenever</a:t>
                </a:r>
              </a:p>
              <a:p>
                <a:pPr>
                  <a:lnSpc>
                    <a:spcPct val="150000"/>
                  </a:lnSpc>
                </a:pPr>
                <a:r>
                  <a:rPr lang="en-US" dirty="0"/>
                  <a:t> </a:t>
                </a:r>
              </a:p>
              <a:p>
                <a:pPr>
                  <a:lnSpc>
                    <a:spcPct val="150000"/>
                  </a:lnSpc>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𝑉</m:t>
                          </m:r>
                        </m:e>
                        <m:sub>
                          <m:r>
                            <a:rPr lang="en-US" i="1">
                              <a:latin typeface="Cambria Math"/>
                            </a:rPr>
                            <m:t>𝑗</m:t>
                          </m:r>
                        </m:sub>
                      </m:sSub>
                      <m:d>
                        <m:dPr>
                          <m:ctrlPr>
                            <a:rPr lang="en-US" i="1">
                              <a:latin typeface="Cambria Math" panose="02040503050406030204" pitchFamily="18" charset="0"/>
                            </a:rPr>
                          </m:ctrlPr>
                        </m:dPr>
                        <m:e>
                          <m:r>
                            <a:rPr lang="en-US" i="1">
                              <a:latin typeface="Cambria Math"/>
                            </a:rPr>
                            <m:t>𝑡</m:t>
                          </m:r>
                        </m:e>
                      </m:d>
                      <m:r>
                        <a:rPr lang="en-US" i="1">
                          <a:latin typeface="Cambria Math"/>
                        </a:rPr>
                        <m:t>&gt;0</m:t>
                      </m:r>
                    </m:oMath>
                  </m:oMathPara>
                </a14:m>
                <a:endParaRPr lang="en-US" dirty="0"/>
              </a:p>
              <a:p>
                <a:pPr>
                  <a:lnSpc>
                    <a:spcPct val="150000"/>
                  </a:lnSpc>
                </a:pPr>
                <a:r>
                  <a:rPr lang="en-US" dirty="0"/>
                  <a:t> </a:t>
                </a:r>
              </a:p>
              <a:p>
                <a:pPr>
                  <a:lnSpc>
                    <a:spcPct val="150000"/>
                  </a:lnSpc>
                </a:pPr>
                <a:r>
                  <a:rPr lang="en-US" b="0" dirty="0"/>
                  <a:t>so that</a:t>
                </a:r>
              </a:p>
              <a:p>
                <a:pPr>
                  <a:lnSpc>
                    <a:spcPct val="150000"/>
                  </a:lnSpc>
                </a:pPr>
                <a:r>
                  <a:rPr lang="en-US" dirty="0"/>
                  <a:t> </a:t>
                </a:r>
              </a:p>
              <a:p>
                <a:pPr>
                  <a:lnSpc>
                    <a:spcPct val="150000"/>
                  </a:lnSpc>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𝐸𝐸</m:t>
                          </m:r>
                        </m:e>
                        <m:sub>
                          <m:r>
                            <a:rPr lang="en-US" i="1">
                              <a:latin typeface="Cambria Math"/>
                            </a:rPr>
                            <m:t>𝐶</m:t>
                          </m:r>
                          <m:r>
                            <a:rPr lang="en-US" i="1">
                              <a:latin typeface="Cambria Math"/>
                            </a:rPr>
                            <m:t>, </m:t>
                          </m:r>
                          <m:r>
                            <a:rPr lang="en-US" i="1">
                              <a:latin typeface="Cambria Math"/>
                            </a:rPr>
                            <m:t>𝑗</m:t>
                          </m:r>
                        </m:sub>
                      </m:sSub>
                      <m:d>
                        <m:dPr>
                          <m:ctrlPr>
                            <a:rPr lang="en-US" i="1">
                              <a:latin typeface="Cambria Math" panose="02040503050406030204" pitchFamily="18" charset="0"/>
                            </a:rPr>
                          </m:ctrlPr>
                        </m:dPr>
                        <m:e>
                          <m:r>
                            <a:rPr lang="en-US" i="1">
                              <a:latin typeface="Cambria Math"/>
                            </a:rPr>
                            <m:t>𝑡</m:t>
                          </m:r>
                        </m:e>
                      </m:d>
                      <m:r>
                        <a:rPr lang="en-US" i="1">
                          <a:latin typeface="Cambria Math"/>
                        </a:rPr>
                        <m:t>=</m:t>
                      </m:r>
                      <m:sSub>
                        <m:sSubPr>
                          <m:ctrlPr>
                            <a:rPr lang="en-US" i="1">
                              <a:latin typeface="Cambria Math" panose="02040503050406030204" pitchFamily="18" charset="0"/>
                            </a:rPr>
                          </m:ctrlPr>
                        </m:sSubPr>
                        <m:e>
                          <m:r>
                            <a:rPr lang="en-US" i="1">
                              <a:latin typeface="Cambria Math"/>
                            </a:rPr>
                            <m:t>𝕀</m:t>
                          </m:r>
                        </m:e>
                        <m:sub>
                          <m:sSub>
                            <m:sSubPr>
                              <m:ctrlPr>
                                <a:rPr lang="en-US" i="1">
                                  <a:latin typeface="Cambria Math" panose="02040503050406030204" pitchFamily="18" charset="0"/>
                                </a:rPr>
                              </m:ctrlPr>
                            </m:sSubPr>
                            <m:e>
                              <m:r>
                                <a:rPr lang="en-US" i="1">
                                  <a:latin typeface="Cambria Math"/>
                                </a:rPr>
                                <m:t>𝑉</m:t>
                              </m:r>
                            </m:e>
                            <m:sub>
                              <m:r>
                                <a:rPr lang="en-US" i="1">
                                  <a:latin typeface="Cambria Math"/>
                                </a:rPr>
                                <m:t>𝑗</m:t>
                              </m:r>
                            </m:sub>
                          </m:sSub>
                          <m:d>
                            <m:dPr>
                              <m:ctrlPr>
                                <a:rPr lang="en-US" i="1">
                                  <a:latin typeface="Cambria Math" panose="02040503050406030204" pitchFamily="18" charset="0"/>
                                </a:rPr>
                              </m:ctrlPr>
                            </m:dPr>
                            <m:e>
                              <m:r>
                                <a:rPr lang="en-US" i="1">
                                  <a:latin typeface="Cambria Math"/>
                                </a:rPr>
                                <m:t>𝑡</m:t>
                              </m:r>
                            </m:e>
                          </m:d>
                          <m:r>
                            <a:rPr lang="en-US" i="1">
                              <a:latin typeface="Cambria Math"/>
                            </a:rPr>
                            <m:t>&gt;0</m:t>
                          </m:r>
                        </m:sub>
                      </m:sSub>
                      <m:r>
                        <a:rPr lang="en-US" i="1">
                          <a:latin typeface="Cambria Math"/>
                        </a:rPr>
                        <m:t>𝔼</m:t>
                      </m:r>
                      <m:d>
                        <m:dPr>
                          <m:begChr m:val="["/>
                          <m:endChr m:val="]"/>
                          <m:ctrlPr>
                            <a:rPr lang="en-US" i="1">
                              <a:latin typeface="Cambria Math" panose="02040503050406030204" pitchFamily="18" charset="0"/>
                            </a:rPr>
                          </m:ctrlPr>
                        </m:dPr>
                        <m:e>
                          <m:func>
                            <m:funcPr>
                              <m:ctrlPr>
                                <a:rPr lang="en-US" i="1">
                                  <a:latin typeface="Cambria Math" panose="02040503050406030204" pitchFamily="18" charset="0"/>
                                </a:rPr>
                              </m:ctrlPr>
                            </m:funcPr>
                            <m:fName>
                              <m:r>
                                <m:rPr>
                                  <m:sty m:val="p"/>
                                </m:rPr>
                                <a:rPr lang="en-US">
                                  <a:latin typeface="Cambria Math"/>
                                </a:rPr>
                                <m:t>min</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𝑉</m:t>
                                      </m:r>
                                    </m:e>
                                    <m:sub>
                                      <m:r>
                                        <a:rPr lang="en-US" i="1">
                                          <a:latin typeface="Cambria Math"/>
                                        </a:rPr>
                                        <m:t>𝑗</m:t>
                                      </m:r>
                                    </m:sub>
                                  </m:sSub>
                                  <m:d>
                                    <m:dPr>
                                      <m:ctrlPr>
                                        <a:rPr lang="en-US" i="1">
                                          <a:latin typeface="Cambria Math" panose="02040503050406030204" pitchFamily="18" charset="0"/>
                                        </a:rPr>
                                      </m:ctrlPr>
                                    </m:dPr>
                                    <m:e>
                                      <m:r>
                                        <a:rPr lang="en-US" i="1">
                                          <a:latin typeface="Cambria Math"/>
                                        </a:rPr>
                                        <m:t>𝑡</m:t>
                                      </m:r>
                                    </m:e>
                                  </m:d>
                                  <m:r>
                                    <a:rPr lang="en-US" i="1">
                                      <a:latin typeface="Cambria Math"/>
                                    </a:rPr>
                                    <m:t>, </m:t>
                                  </m:r>
                                  <m:r>
                                    <a:rPr lang="en-US" i="1">
                                      <a:latin typeface="Cambria Math"/>
                                    </a:rPr>
                                    <m:t>𝐻</m:t>
                                  </m:r>
                                  <m:r>
                                    <a:rPr lang="en-US" i="1">
                                      <a:latin typeface="Cambria Math"/>
                                    </a:rPr>
                                    <m:t>+∆</m:t>
                                  </m:r>
                                  <m:sSub>
                                    <m:sSubPr>
                                      <m:ctrlPr>
                                        <a:rPr lang="en-US" i="1">
                                          <a:latin typeface="Cambria Math" panose="02040503050406030204" pitchFamily="18" charset="0"/>
                                        </a:rPr>
                                      </m:ctrlPr>
                                    </m:sSubPr>
                                    <m:e>
                                      <m:r>
                                        <a:rPr lang="en-US" i="1">
                                          <a:latin typeface="Cambria Math"/>
                                        </a:rPr>
                                        <m:t>𝑉</m:t>
                                      </m:r>
                                    </m:e>
                                    <m:sub>
                                      <m:r>
                                        <a:rPr lang="en-US" i="1">
                                          <a:latin typeface="Cambria Math"/>
                                        </a:rPr>
                                        <m:t>𝑗</m:t>
                                      </m:r>
                                    </m:sub>
                                  </m:sSub>
                                  <m:d>
                                    <m:dPr>
                                      <m:ctrlPr>
                                        <a:rPr lang="en-US" i="1">
                                          <a:latin typeface="Cambria Math" panose="02040503050406030204" pitchFamily="18" charset="0"/>
                                        </a:rPr>
                                      </m:ctrlPr>
                                    </m:dPr>
                                    <m:e>
                                      <m:r>
                                        <a:rPr lang="en-US" i="1">
                                          <a:latin typeface="Cambria Math"/>
                                        </a:rPr>
                                        <m:t>𝑡</m:t>
                                      </m:r>
                                    </m:e>
                                  </m:d>
                                </m:e>
                              </m:d>
                            </m:e>
                          </m:func>
                          <m:r>
                            <a:rPr lang="en-US" i="1">
                              <a:latin typeface="Cambria Math"/>
                            </a:rPr>
                            <m:t>|</m:t>
                          </m:r>
                          <m:sSub>
                            <m:sSubPr>
                              <m:ctrlPr>
                                <a:rPr lang="en-US" i="1">
                                  <a:latin typeface="Cambria Math" panose="02040503050406030204" pitchFamily="18" charset="0"/>
                                </a:rPr>
                              </m:ctrlPr>
                            </m:sSubPr>
                            <m:e>
                              <m:r>
                                <a:rPr lang="en-US" i="1">
                                  <a:latin typeface="Cambria Math"/>
                                </a:rPr>
                                <m:t>𝑉</m:t>
                              </m:r>
                            </m:e>
                            <m:sub>
                              <m:r>
                                <a:rPr lang="en-US" i="1">
                                  <a:latin typeface="Cambria Math"/>
                                </a:rPr>
                                <m:t>𝑗</m:t>
                              </m:r>
                            </m:sub>
                          </m:sSub>
                          <m:d>
                            <m:dPr>
                              <m:ctrlPr>
                                <a:rPr lang="en-US" i="1">
                                  <a:latin typeface="Cambria Math" panose="02040503050406030204" pitchFamily="18" charset="0"/>
                                </a:rPr>
                              </m:ctrlPr>
                            </m:dPr>
                            <m:e>
                              <m:r>
                                <a:rPr lang="en-US" i="1">
                                  <a:latin typeface="Cambria Math"/>
                                </a:rPr>
                                <m:t>𝑡</m:t>
                              </m:r>
                            </m:e>
                          </m:d>
                        </m:e>
                      </m:d>
                    </m:oMath>
                  </m:oMathPara>
                </a14:m>
                <a:endParaRPr lang="en-US" dirty="0"/>
              </a:p>
              <a:p>
                <a:pPr>
                  <a:lnSpc>
                    <a:spcPct val="150000"/>
                  </a:lnSpc>
                </a:pPr>
                <a:r>
                  <a:rPr lang="en-US" dirty="0"/>
                  <a:t> </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990600"/>
                <a:ext cx="8458200" cy="5715000"/>
              </a:xfrm>
              <a:blipFill rotWithShape="1">
                <a:blip r:embed="rId2"/>
                <a:stretch>
                  <a:fillRect l="-1225"/>
                </a:stretch>
              </a:blipFill>
            </p:spPr>
            <p:txBody>
              <a:bodyPr/>
              <a:lstStyle/>
              <a:p>
                <a:r>
                  <a:rPr lang="en-US">
                    <a:noFill/>
                  </a:rPr>
                  <a:t> </a:t>
                </a:r>
              </a:p>
            </p:txBody>
          </p:sp>
        </mc:Fallback>
      </mc:AlternateContent>
    </p:spTree>
    <p:extLst>
      <p:ext uri="{BB962C8B-B14F-4D97-AF65-F5344CB8AC3E}">
        <p14:creationId xmlns:p14="http://schemas.microsoft.com/office/powerpoint/2010/main" val="27893825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Exposure in the Presence of Margin</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990600"/>
                <a:ext cx="8458200" cy="5715000"/>
              </a:xfrm>
            </p:spPr>
            <p:txBody>
              <a:bodyPr/>
              <a:lstStyle/>
              <a:p>
                <a:pPr algn="ctr">
                  <a:lnSpc>
                    <a:spcPct val="150000"/>
                  </a:lnSpc>
                </a:pPr>
                <a:r>
                  <a:rPr lang="en-US" sz="1600" dirty="0"/>
                  <a:t>Semi-Analytical Method for Collateralized EE - 11</a:t>
                </a:r>
              </a:p>
              <a:p>
                <a:pPr>
                  <a:lnSpc>
                    <a:spcPct val="150000"/>
                  </a:lnSpc>
                </a:pPr>
                <a:endParaRPr lang="en-US" b="0" dirty="0"/>
              </a:p>
              <a:p>
                <a:pPr marL="285750" lvl="0" indent="-285750">
                  <a:lnSpc>
                    <a:spcPct val="150000"/>
                  </a:lnSpc>
                  <a:buFont typeface="Arial" panose="020B0604020202020204" pitchFamily="34" charset="0"/>
                  <a:buChar char="•"/>
                </a:pPr>
                <a:r>
                  <a:rPr lang="en-US" u="sng" dirty="0"/>
                  <a:t>Integral Form for Collateralized EE</a:t>
                </a:r>
                <a:r>
                  <a:rPr lang="en-US" dirty="0"/>
                  <a:t>:</a:t>
                </a:r>
                <a:r>
                  <a:rPr lang="en-US" b="0" dirty="0"/>
                  <a:t> Since </a:t>
                </a:r>
                <a14:m>
                  <m:oMath xmlns:m="http://schemas.openxmlformats.org/officeDocument/2006/math">
                    <m:r>
                      <a:rPr lang="en-US" b="0" i="1">
                        <a:latin typeface="Cambria Math"/>
                      </a:rPr>
                      <m:t>∆</m:t>
                    </m:r>
                    <m:sSub>
                      <m:sSubPr>
                        <m:ctrlPr>
                          <a:rPr lang="en-US" b="0" i="1">
                            <a:latin typeface="Cambria Math" panose="02040503050406030204" pitchFamily="18" charset="0"/>
                          </a:rPr>
                        </m:ctrlPr>
                      </m:sSubPr>
                      <m:e>
                        <m:r>
                          <a:rPr lang="en-US" b="0" i="1">
                            <a:latin typeface="Cambria Math"/>
                          </a:rPr>
                          <m:t>𝑉</m:t>
                        </m:r>
                      </m:e>
                      <m:sub>
                        <m:r>
                          <a:rPr lang="en-US" b="0" i="1">
                            <a:latin typeface="Cambria Math"/>
                          </a:rPr>
                          <m:t>𝑗</m:t>
                        </m:r>
                      </m:sub>
                    </m:sSub>
                    <m:d>
                      <m:dPr>
                        <m:ctrlPr>
                          <a:rPr lang="en-US" b="0" i="1">
                            <a:latin typeface="Cambria Math" panose="02040503050406030204" pitchFamily="18" charset="0"/>
                          </a:rPr>
                        </m:ctrlPr>
                      </m:dPr>
                      <m:e>
                        <m:r>
                          <a:rPr lang="en-US" b="0" i="1">
                            <a:latin typeface="Cambria Math"/>
                          </a:rPr>
                          <m:t>𝑡</m:t>
                        </m:r>
                      </m:e>
                    </m:d>
                  </m:oMath>
                </a14:m>
                <a:r>
                  <a:rPr lang="en-US" b="0" dirty="0"/>
                  <a:t> has a normal distribution, one can write</a:t>
                </a:r>
              </a:p>
              <a:p>
                <a:pPr>
                  <a:lnSpc>
                    <a:spcPct val="150000"/>
                  </a:lnSpc>
                </a:pPr>
                <a:r>
                  <a:rPr lang="en-US" dirty="0"/>
                  <a:t> </a:t>
                </a:r>
              </a:p>
              <a:p>
                <a:pPr>
                  <a:lnSpc>
                    <a:spcPct val="150000"/>
                  </a:lnSpc>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𝐸𝐸</m:t>
                          </m:r>
                        </m:e>
                        <m:sub>
                          <m:r>
                            <a:rPr lang="en-US" i="1">
                              <a:latin typeface="Cambria Math"/>
                            </a:rPr>
                            <m:t>𝐶</m:t>
                          </m:r>
                          <m:r>
                            <a:rPr lang="en-US" i="1">
                              <a:latin typeface="Cambria Math"/>
                            </a:rPr>
                            <m:t>, </m:t>
                          </m:r>
                          <m:r>
                            <a:rPr lang="en-US" i="1">
                              <a:latin typeface="Cambria Math"/>
                            </a:rPr>
                            <m:t>𝑗</m:t>
                          </m:r>
                        </m:sub>
                      </m:sSub>
                      <m:d>
                        <m:dPr>
                          <m:ctrlPr>
                            <a:rPr lang="en-US" i="1">
                              <a:latin typeface="Cambria Math" panose="02040503050406030204" pitchFamily="18" charset="0"/>
                            </a:rPr>
                          </m:ctrlPr>
                        </m:dPr>
                        <m:e>
                          <m:r>
                            <a:rPr lang="en-US" i="1">
                              <a:latin typeface="Cambria Math"/>
                            </a:rPr>
                            <m:t>𝑡</m:t>
                          </m:r>
                        </m:e>
                      </m:d>
                      <m:r>
                        <a:rPr lang="en-US" i="1">
                          <a:latin typeface="Cambria Math"/>
                        </a:rPr>
                        <m:t>=</m:t>
                      </m:r>
                      <m:sSub>
                        <m:sSubPr>
                          <m:ctrlPr>
                            <a:rPr lang="en-US" i="1">
                              <a:latin typeface="Cambria Math" panose="02040503050406030204" pitchFamily="18" charset="0"/>
                            </a:rPr>
                          </m:ctrlPr>
                        </m:sSubPr>
                        <m:e>
                          <m:r>
                            <a:rPr lang="en-US" i="1">
                              <a:latin typeface="Cambria Math"/>
                            </a:rPr>
                            <m:t>𝕀</m:t>
                          </m:r>
                        </m:e>
                        <m:sub>
                          <m:sSub>
                            <m:sSubPr>
                              <m:ctrlPr>
                                <a:rPr lang="en-US" i="1">
                                  <a:latin typeface="Cambria Math" panose="02040503050406030204" pitchFamily="18" charset="0"/>
                                </a:rPr>
                              </m:ctrlPr>
                            </m:sSubPr>
                            <m:e>
                              <m:r>
                                <a:rPr lang="en-US" i="1">
                                  <a:latin typeface="Cambria Math"/>
                                </a:rPr>
                                <m:t>𝑉</m:t>
                              </m:r>
                            </m:e>
                            <m:sub>
                              <m:r>
                                <a:rPr lang="en-US" i="1">
                                  <a:latin typeface="Cambria Math"/>
                                </a:rPr>
                                <m:t>𝑗</m:t>
                              </m:r>
                            </m:sub>
                          </m:sSub>
                          <m:d>
                            <m:dPr>
                              <m:ctrlPr>
                                <a:rPr lang="en-US" i="1">
                                  <a:latin typeface="Cambria Math" panose="02040503050406030204" pitchFamily="18" charset="0"/>
                                </a:rPr>
                              </m:ctrlPr>
                            </m:dPr>
                            <m:e>
                              <m:r>
                                <a:rPr lang="en-US" i="1">
                                  <a:latin typeface="Cambria Math"/>
                                </a:rPr>
                                <m:t>𝑡</m:t>
                              </m:r>
                            </m:e>
                          </m:d>
                          <m:r>
                            <a:rPr lang="en-US" i="1">
                              <a:latin typeface="Cambria Math"/>
                            </a:rPr>
                            <m:t>&gt;0</m:t>
                          </m:r>
                        </m:sub>
                      </m:sSub>
                      <m:nary>
                        <m:naryPr>
                          <m:limLoc m:val="undOvr"/>
                          <m:ctrlPr>
                            <a:rPr lang="en-US" i="1">
                              <a:latin typeface="Cambria Math" panose="02040503050406030204" pitchFamily="18" charset="0"/>
                            </a:rPr>
                          </m:ctrlPr>
                        </m:naryPr>
                        <m:sub>
                          <m:r>
                            <a:rPr lang="en-US" i="1">
                              <a:latin typeface="Cambria Math"/>
                            </a:rPr>
                            <m:t>−∞</m:t>
                          </m:r>
                        </m:sub>
                        <m:sup>
                          <m:r>
                            <a:rPr lang="en-US" i="1">
                              <a:latin typeface="Cambria Math"/>
                            </a:rPr>
                            <m:t>+∞</m:t>
                          </m:r>
                        </m:sup>
                        <m:e>
                          <m:func>
                            <m:funcPr>
                              <m:ctrlPr>
                                <a:rPr lang="en-US" i="1">
                                  <a:latin typeface="Cambria Math" panose="02040503050406030204" pitchFamily="18" charset="0"/>
                                </a:rPr>
                              </m:ctrlPr>
                            </m:funcPr>
                            <m:fName>
                              <m:r>
                                <m:rPr>
                                  <m:sty m:val="p"/>
                                </m:rPr>
                                <a:rPr lang="en-US">
                                  <a:latin typeface="Cambria Math"/>
                                </a:rPr>
                                <m:t>min</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𝑉</m:t>
                                      </m:r>
                                    </m:e>
                                    <m:sub>
                                      <m:r>
                                        <a:rPr lang="en-US" i="1">
                                          <a:latin typeface="Cambria Math"/>
                                        </a:rPr>
                                        <m:t>𝑗</m:t>
                                      </m:r>
                                    </m:sub>
                                  </m:sSub>
                                  <m:d>
                                    <m:dPr>
                                      <m:ctrlPr>
                                        <a:rPr lang="en-US" i="1">
                                          <a:latin typeface="Cambria Math" panose="02040503050406030204" pitchFamily="18" charset="0"/>
                                        </a:rPr>
                                      </m:ctrlPr>
                                    </m:dPr>
                                    <m:e>
                                      <m:r>
                                        <a:rPr lang="en-US" i="1">
                                          <a:latin typeface="Cambria Math"/>
                                        </a:rPr>
                                        <m:t>𝑡</m:t>
                                      </m:r>
                                    </m:e>
                                  </m:d>
                                  <m:r>
                                    <a:rPr lang="en-US" i="1">
                                      <a:latin typeface="Cambria Math"/>
                                    </a:rPr>
                                    <m:t>, </m:t>
                                  </m:r>
                                  <m:r>
                                    <a:rPr lang="en-US" i="1">
                                      <a:latin typeface="Cambria Math"/>
                                    </a:rPr>
                                    <m:t>𝐻</m:t>
                                  </m:r>
                                  <m:r>
                                    <a:rPr lang="en-US" i="1">
                                      <a:latin typeface="Cambria Math"/>
                                    </a:rPr>
                                    <m:t>+</m:t>
                                  </m:r>
                                  <m:sSub>
                                    <m:sSubPr>
                                      <m:ctrlPr>
                                        <a:rPr lang="en-US" i="1">
                                          <a:latin typeface="Cambria Math" panose="02040503050406030204" pitchFamily="18" charset="0"/>
                                        </a:rPr>
                                      </m:ctrlPr>
                                    </m:sSubPr>
                                    <m:e>
                                      <m:r>
                                        <a:rPr lang="en-US" i="1">
                                          <a:latin typeface="Cambria Math"/>
                                        </a:rPr>
                                        <m:t>𝛼</m:t>
                                      </m:r>
                                    </m:e>
                                    <m:sub>
                                      <m:r>
                                        <a:rPr lang="en-US" i="1">
                                          <a:latin typeface="Cambria Math"/>
                                        </a:rPr>
                                        <m:t>𝐶</m:t>
                                      </m:r>
                                      <m:r>
                                        <a:rPr lang="en-US" i="1">
                                          <a:latin typeface="Cambria Math"/>
                                        </a:rPr>
                                        <m:t>, </m:t>
                                      </m:r>
                                      <m:r>
                                        <a:rPr lang="en-US" i="1">
                                          <a:latin typeface="Cambria Math"/>
                                        </a:rPr>
                                        <m:t>𝑗</m:t>
                                      </m:r>
                                    </m:sub>
                                  </m:sSub>
                                  <m:d>
                                    <m:dPr>
                                      <m:ctrlPr>
                                        <a:rPr lang="en-US" i="1">
                                          <a:latin typeface="Cambria Math" panose="02040503050406030204" pitchFamily="18" charset="0"/>
                                        </a:rPr>
                                      </m:ctrlPr>
                                    </m:dPr>
                                    <m:e>
                                      <m:r>
                                        <a:rPr lang="en-US" i="1">
                                          <a:latin typeface="Cambria Math"/>
                                        </a:rPr>
                                        <m:t>𝑡</m:t>
                                      </m:r>
                                    </m:e>
                                  </m:d>
                                  <m:r>
                                    <a:rPr lang="en-US" i="1">
                                      <a:latin typeface="Cambria Math"/>
                                    </a:rPr>
                                    <m:t>+</m:t>
                                  </m:r>
                                  <m:sSub>
                                    <m:sSubPr>
                                      <m:ctrlPr>
                                        <a:rPr lang="en-US" i="1">
                                          <a:latin typeface="Cambria Math" panose="02040503050406030204" pitchFamily="18" charset="0"/>
                                        </a:rPr>
                                      </m:ctrlPr>
                                    </m:sSubPr>
                                    <m:e>
                                      <m:r>
                                        <a:rPr lang="en-US" i="1">
                                          <a:latin typeface="Cambria Math"/>
                                        </a:rPr>
                                        <m:t>𝛽</m:t>
                                      </m:r>
                                    </m:e>
                                    <m:sub>
                                      <m:r>
                                        <a:rPr lang="en-US" i="1">
                                          <a:latin typeface="Cambria Math"/>
                                        </a:rPr>
                                        <m:t>𝑗</m:t>
                                      </m:r>
                                    </m:sub>
                                  </m:sSub>
                                  <m:d>
                                    <m:dPr>
                                      <m:ctrlPr>
                                        <a:rPr lang="en-US" i="1">
                                          <a:latin typeface="Cambria Math" panose="02040503050406030204" pitchFamily="18" charset="0"/>
                                        </a:rPr>
                                      </m:ctrlPr>
                                    </m:dPr>
                                    <m:e>
                                      <m:r>
                                        <a:rPr lang="en-US" i="1">
                                          <a:latin typeface="Cambria Math"/>
                                        </a:rPr>
                                        <m:t>𝑡</m:t>
                                      </m:r>
                                    </m:e>
                                  </m:d>
                                  <m:r>
                                    <a:rPr lang="en-US" i="1">
                                      <a:latin typeface="Cambria Math"/>
                                    </a:rPr>
                                    <m:t>𝑍</m:t>
                                  </m:r>
                                </m:e>
                              </m:d>
                            </m:e>
                          </m:func>
                          <m:r>
                            <a:rPr lang="en-US" i="1">
                              <a:latin typeface="Cambria Math"/>
                            </a:rPr>
                            <m:t>𝜙</m:t>
                          </m:r>
                          <m:d>
                            <m:dPr>
                              <m:ctrlPr>
                                <a:rPr lang="en-US" i="1">
                                  <a:latin typeface="Cambria Math" panose="02040503050406030204" pitchFamily="18" charset="0"/>
                                </a:rPr>
                              </m:ctrlPr>
                            </m:dPr>
                            <m:e>
                              <m:r>
                                <a:rPr lang="en-US" i="1">
                                  <a:latin typeface="Cambria Math"/>
                                </a:rPr>
                                <m:t>𝑍</m:t>
                              </m:r>
                            </m:e>
                          </m:d>
                          <m:r>
                            <a:rPr lang="en-US" i="1">
                              <a:latin typeface="Cambria Math"/>
                            </a:rPr>
                            <m:t>𝑑𝑍</m:t>
                          </m:r>
                        </m:e>
                      </m:nary>
                      <m:r>
                        <a:rPr lang="en-US" i="1">
                          <a:latin typeface="Cambria Math"/>
                        </a:rPr>
                        <m:t>=</m:t>
                      </m:r>
                      <m:sSub>
                        <m:sSubPr>
                          <m:ctrlPr>
                            <a:rPr lang="en-US" i="1">
                              <a:latin typeface="Cambria Math" panose="02040503050406030204" pitchFamily="18" charset="0"/>
                            </a:rPr>
                          </m:ctrlPr>
                        </m:sSubPr>
                        <m:e>
                          <m:r>
                            <a:rPr lang="en-US" i="1">
                              <a:latin typeface="Cambria Math"/>
                            </a:rPr>
                            <m:t>𝕀</m:t>
                          </m:r>
                        </m:e>
                        <m:sub>
                          <m:sSub>
                            <m:sSubPr>
                              <m:ctrlPr>
                                <a:rPr lang="en-US" i="1">
                                  <a:latin typeface="Cambria Math" panose="02040503050406030204" pitchFamily="18" charset="0"/>
                                </a:rPr>
                              </m:ctrlPr>
                            </m:sSubPr>
                            <m:e>
                              <m:r>
                                <a:rPr lang="en-US" i="1">
                                  <a:latin typeface="Cambria Math"/>
                                </a:rPr>
                                <m:t>𝑉</m:t>
                              </m:r>
                            </m:e>
                            <m:sub>
                              <m:r>
                                <a:rPr lang="en-US" i="1">
                                  <a:latin typeface="Cambria Math"/>
                                </a:rPr>
                                <m:t>𝑗</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𝑡</m:t>
                                  </m:r>
                                </m:e>
                                <m:sub>
                                  <m:r>
                                    <a:rPr lang="en-US" i="1">
                                      <a:latin typeface="Cambria Math"/>
                                    </a:rPr>
                                    <m:t>𝑘</m:t>
                                  </m:r>
                                </m:sub>
                              </m:sSub>
                            </m:e>
                          </m:d>
                          <m:r>
                            <a:rPr lang="en-US" i="1">
                              <a:latin typeface="Cambria Math"/>
                            </a:rPr>
                            <m:t>&gt;0</m:t>
                          </m:r>
                        </m:sub>
                      </m:sSub>
                      <m:d>
                        <m:dPr>
                          <m:begChr m:val="{"/>
                          <m:endChr m:val="}"/>
                          <m:ctrlPr>
                            <a:rPr lang="en-US" i="1">
                              <a:latin typeface="Cambria Math" panose="02040503050406030204" pitchFamily="18" charset="0"/>
                            </a:rPr>
                          </m:ctrlPr>
                        </m:dPr>
                        <m:e>
                          <m:nary>
                            <m:naryPr>
                              <m:limLoc m:val="undOvr"/>
                              <m:ctrlPr>
                                <a:rPr lang="en-US" i="1">
                                  <a:latin typeface="Cambria Math" panose="02040503050406030204" pitchFamily="18" charset="0"/>
                                </a:rPr>
                              </m:ctrlPr>
                            </m:naryPr>
                            <m:sub>
                              <m:r>
                                <a:rPr lang="en-US" i="1">
                                  <a:latin typeface="Cambria Math"/>
                                </a:rPr>
                                <m:t>−</m:t>
                              </m:r>
                              <m:sSub>
                                <m:sSubPr>
                                  <m:ctrlPr>
                                    <a:rPr lang="en-US" i="1">
                                      <a:latin typeface="Cambria Math" panose="02040503050406030204" pitchFamily="18" charset="0"/>
                                    </a:rPr>
                                  </m:ctrlPr>
                                </m:sSubPr>
                                <m:e>
                                  <m:r>
                                    <a:rPr lang="en-US" i="1">
                                      <a:latin typeface="Cambria Math"/>
                                    </a:rPr>
                                    <m:t>𝑑</m:t>
                                  </m:r>
                                </m:e>
                                <m:sub>
                                  <m:r>
                                    <a:rPr lang="en-US" i="1">
                                      <a:latin typeface="Cambria Math"/>
                                    </a:rPr>
                                    <m:t>2</m:t>
                                  </m:r>
                                </m:sub>
                              </m:sSub>
                            </m:sub>
                            <m:sup>
                              <m:r>
                                <a:rPr lang="en-US" i="1">
                                  <a:latin typeface="Cambria Math"/>
                                </a:rPr>
                                <m:t>−</m:t>
                              </m:r>
                              <m:sSub>
                                <m:sSubPr>
                                  <m:ctrlPr>
                                    <a:rPr lang="en-US" i="1">
                                      <a:latin typeface="Cambria Math" panose="02040503050406030204" pitchFamily="18" charset="0"/>
                                    </a:rPr>
                                  </m:ctrlPr>
                                </m:sSubPr>
                                <m:e>
                                  <m:r>
                                    <a:rPr lang="en-US" i="1">
                                      <a:latin typeface="Cambria Math"/>
                                    </a:rPr>
                                    <m:t>𝑑</m:t>
                                  </m:r>
                                </m:e>
                                <m:sub>
                                  <m:r>
                                    <a:rPr lang="en-US" i="1">
                                      <a:latin typeface="Cambria Math"/>
                                    </a:rPr>
                                    <m:t>1</m:t>
                                  </m:r>
                                </m:sub>
                              </m:sSub>
                            </m:sup>
                            <m:e>
                              <m:d>
                                <m:dPr>
                                  <m:begChr m:val="["/>
                                  <m:endChr m:val="]"/>
                                  <m:ctrlPr>
                                    <a:rPr lang="en-US" i="1">
                                      <a:latin typeface="Cambria Math" panose="02040503050406030204" pitchFamily="18" charset="0"/>
                                    </a:rPr>
                                  </m:ctrlPr>
                                </m:dPr>
                                <m:e>
                                  <m:r>
                                    <a:rPr lang="en-US" i="1">
                                      <a:latin typeface="Cambria Math"/>
                                    </a:rPr>
                                    <m:t>𝐻</m:t>
                                  </m:r>
                                  <m:r>
                                    <a:rPr lang="en-US" i="1">
                                      <a:latin typeface="Cambria Math"/>
                                    </a:rPr>
                                    <m:t>+</m:t>
                                  </m:r>
                                  <m:sSub>
                                    <m:sSubPr>
                                      <m:ctrlPr>
                                        <a:rPr lang="en-US" i="1">
                                          <a:latin typeface="Cambria Math" panose="02040503050406030204" pitchFamily="18" charset="0"/>
                                        </a:rPr>
                                      </m:ctrlPr>
                                    </m:sSubPr>
                                    <m:e>
                                      <m:r>
                                        <a:rPr lang="en-US" i="1">
                                          <a:latin typeface="Cambria Math"/>
                                        </a:rPr>
                                        <m:t>𝛼</m:t>
                                      </m:r>
                                    </m:e>
                                    <m:sub>
                                      <m:r>
                                        <a:rPr lang="en-US" i="1">
                                          <a:latin typeface="Cambria Math"/>
                                        </a:rPr>
                                        <m:t>𝐶</m:t>
                                      </m:r>
                                      <m:r>
                                        <a:rPr lang="en-US" i="1">
                                          <a:latin typeface="Cambria Math"/>
                                        </a:rPr>
                                        <m:t>, </m:t>
                                      </m:r>
                                      <m:r>
                                        <a:rPr lang="en-US" i="1">
                                          <a:latin typeface="Cambria Math"/>
                                        </a:rPr>
                                        <m:t>𝑗</m:t>
                                      </m:r>
                                    </m:sub>
                                  </m:sSub>
                                  <m:d>
                                    <m:dPr>
                                      <m:ctrlPr>
                                        <a:rPr lang="en-US" i="1">
                                          <a:latin typeface="Cambria Math" panose="02040503050406030204" pitchFamily="18" charset="0"/>
                                        </a:rPr>
                                      </m:ctrlPr>
                                    </m:dPr>
                                    <m:e>
                                      <m:r>
                                        <a:rPr lang="en-US" i="1">
                                          <a:latin typeface="Cambria Math"/>
                                        </a:rPr>
                                        <m:t>𝑡</m:t>
                                      </m:r>
                                    </m:e>
                                  </m:d>
                                  <m:r>
                                    <a:rPr lang="en-US" i="1">
                                      <a:latin typeface="Cambria Math"/>
                                    </a:rPr>
                                    <m:t>+</m:t>
                                  </m:r>
                                  <m:sSub>
                                    <m:sSubPr>
                                      <m:ctrlPr>
                                        <a:rPr lang="en-US" i="1">
                                          <a:latin typeface="Cambria Math" panose="02040503050406030204" pitchFamily="18" charset="0"/>
                                        </a:rPr>
                                      </m:ctrlPr>
                                    </m:sSubPr>
                                    <m:e>
                                      <m:r>
                                        <a:rPr lang="en-US" i="1">
                                          <a:latin typeface="Cambria Math"/>
                                        </a:rPr>
                                        <m:t>𝛽</m:t>
                                      </m:r>
                                    </m:e>
                                    <m:sub>
                                      <m:r>
                                        <a:rPr lang="en-US" i="1">
                                          <a:latin typeface="Cambria Math"/>
                                        </a:rPr>
                                        <m:t>𝑗</m:t>
                                      </m:r>
                                    </m:sub>
                                  </m:sSub>
                                  <m:d>
                                    <m:dPr>
                                      <m:ctrlPr>
                                        <a:rPr lang="en-US" i="1">
                                          <a:latin typeface="Cambria Math" panose="02040503050406030204" pitchFamily="18" charset="0"/>
                                        </a:rPr>
                                      </m:ctrlPr>
                                    </m:dPr>
                                    <m:e>
                                      <m:r>
                                        <a:rPr lang="en-US" i="1">
                                          <a:latin typeface="Cambria Math"/>
                                        </a:rPr>
                                        <m:t>𝑡</m:t>
                                      </m:r>
                                    </m:e>
                                  </m:d>
                                  <m:r>
                                    <a:rPr lang="en-US" i="1">
                                      <a:latin typeface="Cambria Math"/>
                                    </a:rPr>
                                    <m:t>𝑍</m:t>
                                  </m:r>
                                </m:e>
                              </m:d>
                              <m:r>
                                <a:rPr lang="en-US" i="1">
                                  <a:latin typeface="Cambria Math"/>
                                </a:rPr>
                                <m:t>𝜙</m:t>
                              </m:r>
                              <m:d>
                                <m:dPr>
                                  <m:ctrlPr>
                                    <a:rPr lang="en-US" i="1">
                                      <a:latin typeface="Cambria Math" panose="02040503050406030204" pitchFamily="18" charset="0"/>
                                    </a:rPr>
                                  </m:ctrlPr>
                                </m:dPr>
                                <m:e>
                                  <m:r>
                                    <a:rPr lang="en-US" i="1">
                                      <a:latin typeface="Cambria Math"/>
                                    </a:rPr>
                                    <m:t>𝑍</m:t>
                                  </m:r>
                                </m:e>
                              </m:d>
                              <m:r>
                                <a:rPr lang="en-US" i="1">
                                  <a:latin typeface="Cambria Math"/>
                                </a:rPr>
                                <m:t>𝑑𝑍</m:t>
                              </m:r>
                            </m:e>
                          </m:nary>
                          <m:r>
                            <a:rPr lang="en-US" i="1">
                              <a:latin typeface="Cambria Math"/>
                            </a:rPr>
                            <m:t>+</m:t>
                          </m:r>
                          <m:sSub>
                            <m:sSubPr>
                              <m:ctrlPr>
                                <a:rPr lang="en-US" i="1">
                                  <a:latin typeface="Cambria Math" panose="02040503050406030204" pitchFamily="18" charset="0"/>
                                </a:rPr>
                              </m:ctrlPr>
                            </m:sSubPr>
                            <m:e>
                              <m:r>
                                <a:rPr lang="en-US" i="1">
                                  <a:latin typeface="Cambria Math"/>
                                </a:rPr>
                                <m:t>𝑉</m:t>
                              </m:r>
                            </m:e>
                            <m:sub>
                              <m:r>
                                <a:rPr lang="en-US" i="1">
                                  <a:latin typeface="Cambria Math"/>
                                </a:rPr>
                                <m:t>𝑗</m:t>
                              </m:r>
                            </m:sub>
                          </m:sSub>
                          <m:d>
                            <m:dPr>
                              <m:ctrlPr>
                                <a:rPr lang="en-US" i="1">
                                  <a:latin typeface="Cambria Math" panose="02040503050406030204" pitchFamily="18" charset="0"/>
                                </a:rPr>
                              </m:ctrlPr>
                            </m:dPr>
                            <m:e>
                              <m:r>
                                <a:rPr lang="en-US" i="1">
                                  <a:latin typeface="Cambria Math"/>
                                </a:rPr>
                                <m:t>𝑡</m:t>
                              </m:r>
                            </m:e>
                          </m:d>
                          <m:nary>
                            <m:naryPr>
                              <m:limLoc m:val="undOvr"/>
                              <m:ctrlPr>
                                <a:rPr lang="en-US" i="1">
                                  <a:latin typeface="Cambria Math" panose="02040503050406030204" pitchFamily="18" charset="0"/>
                                </a:rPr>
                              </m:ctrlPr>
                            </m:naryPr>
                            <m:sub>
                              <m:r>
                                <a:rPr lang="en-US" i="1">
                                  <a:latin typeface="Cambria Math"/>
                                </a:rPr>
                                <m:t>−</m:t>
                              </m:r>
                              <m:sSub>
                                <m:sSubPr>
                                  <m:ctrlPr>
                                    <a:rPr lang="en-US" i="1">
                                      <a:latin typeface="Cambria Math" panose="02040503050406030204" pitchFamily="18" charset="0"/>
                                    </a:rPr>
                                  </m:ctrlPr>
                                </m:sSubPr>
                                <m:e>
                                  <m:r>
                                    <a:rPr lang="en-US" i="1">
                                      <a:latin typeface="Cambria Math"/>
                                    </a:rPr>
                                    <m:t>𝑑</m:t>
                                  </m:r>
                                </m:e>
                                <m:sub>
                                  <m:r>
                                    <a:rPr lang="en-US" i="1">
                                      <a:latin typeface="Cambria Math"/>
                                    </a:rPr>
                                    <m:t>1</m:t>
                                  </m:r>
                                </m:sub>
                              </m:sSub>
                            </m:sub>
                            <m:sup>
                              <m:r>
                                <a:rPr lang="en-US" i="1">
                                  <a:latin typeface="Cambria Math"/>
                                </a:rPr>
                                <m:t>+∞</m:t>
                              </m:r>
                            </m:sup>
                            <m:e>
                              <m:r>
                                <a:rPr lang="en-US" i="1">
                                  <a:latin typeface="Cambria Math"/>
                                </a:rPr>
                                <m:t>𝜙</m:t>
                              </m:r>
                              <m:d>
                                <m:dPr>
                                  <m:ctrlPr>
                                    <a:rPr lang="en-US" i="1">
                                      <a:latin typeface="Cambria Math" panose="02040503050406030204" pitchFamily="18" charset="0"/>
                                    </a:rPr>
                                  </m:ctrlPr>
                                </m:dPr>
                                <m:e>
                                  <m:r>
                                    <a:rPr lang="en-US" i="1">
                                      <a:latin typeface="Cambria Math"/>
                                    </a:rPr>
                                    <m:t>𝑍</m:t>
                                  </m:r>
                                </m:e>
                              </m:d>
                              <m:r>
                                <a:rPr lang="en-US" i="1">
                                  <a:latin typeface="Cambria Math"/>
                                </a:rPr>
                                <m:t>𝑑𝑍</m:t>
                              </m:r>
                            </m:e>
                          </m:nary>
                        </m:e>
                      </m:d>
                    </m:oMath>
                  </m:oMathPara>
                </a14:m>
                <a:endParaRPr lang="en-US" dirty="0"/>
              </a:p>
              <a:p>
                <a:pPr>
                  <a:lnSpc>
                    <a:spcPct val="150000"/>
                  </a:lnSpc>
                </a:pPr>
                <a:r>
                  <a:rPr lang="en-US" dirty="0"/>
                  <a:t> </a:t>
                </a:r>
              </a:p>
              <a:p>
                <a:pPr>
                  <a:lnSpc>
                    <a:spcPct val="150000"/>
                  </a:lnSpc>
                </a:pPr>
                <a:endParaRPr lang="en-US" dirty="0"/>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990600"/>
                <a:ext cx="8458200" cy="5715000"/>
              </a:xfrm>
              <a:blipFill rotWithShape="1">
                <a:blip r:embed="rId2"/>
                <a:stretch>
                  <a:fillRect l="-1153"/>
                </a:stretch>
              </a:blipFill>
            </p:spPr>
            <p:txBody>
              <a:bodyPr/>
              <a:lstStyle/>
              <a:p>
                <a:r>
                  <a:rPr lang="en-US">
                    <a:noFill/>
                  </a:rPr>
                  <a:t> </a:t>
                </a:r>
              </a:p>
            </p:txBody>
          </p:sp>
        </mc:Fallback>
      </mc:AlternateContent>
    </p:spTree>
    <p:extLst>
      <p:ext uri="{BB962C8B-B14F-4D97-AF65-F5344CB8AC3E}">
        <p14:creationId xmlns:p14="http://schemas.microsoft.com/office/powerpoint/2010/main" val="2405467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Exposure in the Presence of Margin</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990600"/>
                <a:ext cx="8458200" cy="5715000"/>
              </a:xfrm>
            </p:spPr>
            <p:txBody>
              <a:bodyPr/>
              <a:lstStyle/>
              <a:p>
                <a:pPr algn="ctr">
                  <a:lnSpc>
                    <a:spcPct val="150000"/>
                  </a:lnSpc>
                </a:pPr>
                <a:r>
                  <a:rPr lang="en-US" sz="1600" dirty="0"/>
                  <a:t>Semi-Analytical Method for Collateralized EE - 12</a:t>
                </a:r>
              </a:p>
              <a:p>
                <a:pPr>
                  <a:lnSpc>
                    <a:spcPct val="150000"/>
                  </a:lnSpc>
                </a:pPr>
                <a:endParaRPr lang="en-US" b="0" dirty="0"/>
              </a:p>
              <a:p>
                <a:pPr marL="285750" lvl="0" indent="-285750">
                  <a:lnSpc>
                    <a:spcPct val="150000"/>
                  </a:lnSpc>
                  <a:buFont typeface="Arial" panose="020B0604020202020204" pitchFamily="34" charset="0"/>
                  <a:buChar char="•"/>
                </a:pPr>
                <a:r>
                  <a:rPr lang="en-US" u="sng" dirty="0"/>
                  <a:t>Conditional Collateralized EE Closed Form</a:t>
                </a:r>
                <a:r>
                  <a:rPr lang="en-US" dirty="0"/>
                  <a:t>:</a:t>
                </a:r>
                <a:r>
                  <a:rPr lang="en-US" b="0" dirty="0">
                    <a:latin typeface="+mn-lt"/>
                  </a:rPr>
                  <a:t> Evaluating the integrals, one obtains</a:t>
                </a:r>
              </a:p>
              <a:p>
                <a:pPr>
                  <a:lnSpc>
                    <a:spcPct val="150000"/>
                  </a:lnSpc>
                </a:pPr>
                <a:r>
                  <a:rPr lang="en-US" dirty="0"/>
                  <a:t> </a:t>
                </a:r>
              </a:p>
              <a:p>
                <a:pPr>
                  <a:lnSpc>
                    <a:spcPct val="150000"/>
                  </a:lnSpc>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𝐸𝐸</m:t>
                          </m:r>
                        </m:e>
                        <m:sub>
                          <m:r>
                            <a:rPr lang="en-US" i="1">
                              <a:latin typeface="Cambria Math"/>
                            </a:rPr>
                            <m:t>𝐶</m:t>
                          </m:r>
                          <m:r>
                            <a:rPr lang="en-US" i="1">
                              <a:latin typeface="Cambria Math"/>
                            </a:rPr>
                            <m:t>, </m:t>
                          </m:r>
                          <m:r>
                            <a:rPr lang="en-US" i="1">
                              <a:latin typeface="Cambria Math"/>
                            </a:rPr>
                            <m:t>𝑗</m:t>
                          </m:r>
                        </m:sub>
                      </m:sSub>
                      <m:d>
                        <m:dPr>
                          <m:ctrlPr>
                            <a:rPr lang="en-US" i="1">
                              <a:latin typeface="Cambria Math" panose="02040503050406030204" pitchFamily="18" charset="0"/>
                            </a:rPr>
                          </m:ctrlPr>
                        </m:dPr>
                        <m:e>
                          <m:r>
                            <a:rPr lang="en-US" i="1">
                              <a:latin typeface="Cambria Math"/>
                            </a:rPr>
                            <m:t>𝑡</m:t>
                          </m:r>
                        </m:e>
                      </m:d>
                      <m:r>
                        <a:rPr lang="en-US" i="1">
                          <a:latin typeface="Cambria Math"/>
                        </a:rPr>
                        <m:t>=</m:t>
                      </m:r>
                      <m:sSub>
                        <m:sSubPr>
                          <m:ctrlPr>
                            <a:rPr lang="en-US" i="1">
                              <a:latin typeface="Cambria Math" panose="02040503050406030204" pitchFamily="18" charset="0"/>
                            </a:rPr>
                          </m:ctrlPr>
                        </m:sSubPr>
                        <m:e>
                          <m:r>
                            <a:rPr lang="en-US" i="1">
                              <a:latin typeface="Cambria Math"/>
                            </a:rPr>
                            <m:t>𝕀</m:t>
                          </m:r>
                        </m:e>
                        <m:sub>
                          <m:sSub>
                            <m:sSubPr>
                              <m:ctrlPr>
                                <a:rPr lang="en-US" i="1">
                                  <a:latin typeface="Cambria Math" panose="02040503050406030204" pitchFamily="18" charset="0"/>
                                </a:rPr>
                              </m:ctrlPr>
                            </m:sSubPr>
                            <m:e>
                              <m:r>
                                <a:rPr lang="en-US" i="1">
                                  <a:latin typeface="Cambria Math"/>
                                </a:rPr>
                                <m:t>𝑉</m:t>
                              </m:r>
                            </m:e>
                            <m:sub>
                              <m:r>
                                <a:rPr lang="en-US" i="1">
                                  <a:latin typeface="Cambria Math"/>
                                </a:rPr>
                                <m:t>𝑗</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𝑡</m:t>
                                  </m:r>
                                </m:e>
                                <m:sub>
                                  <m:r>
                                    <a:rPr lang="en-US" i="1">
                                      <a:latin typeface="Cambria Math"/>
                                    </a:rPr>
                                    <m:t>𝑘</m:t>
                                  </m:r>
                                </m:sub>
                              </m:sSub>
                            </m:e>
                          </m:d>
                          <m:r>
                            <a:rPr lang="en-US" i="1">
                              <a:latin typeface="Cambria Math"/>
                            </a:rPr>
                            <m:t>&gt;0</m:t>
                          </m:r>
                        </m:sub>
                      </m:sSub>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r>
                                <a:rPr lang="en-US" i="1">
                                  <a:latin typeface="Cambria Math"/>
                                </a:rPr>
                                <m:t>𝐻</m:t>
                              </m:r>
                              <m:r>
                                <a:rPr lang="en-US" i="1">
                                  <a:latin typeface="Cambria Math"/>
                                </a:rPr>
                                <m:t>+</m:t>
                              </m:r>
                              <m:sSub>
                                <m:sSubPr>
                                  <m:ctrlPr>
                                    <a:rPr lang="en-US" i="1">
                                      <a:latin typeface="Cambria Math" panose="02040503050406030204" pitchFamily="18" charset="0"/>
                                    </a:rPr>
                                  </m:ctrlPr>
                                </m:sSubPr>
                                <m:e>
                                  <m:r>
                                    <a:rPr lang="en-US" i="1">
                                      <a:latin typeface="Cambria Math"/>
                                    </a:rPr>
                                    <m:t>𝛼</m:t>
                                  </m:r>
                                </m:e>
                                <m:sub>
                                  <m:r>
                                    <a:rPr lang="en-US" i="1">
                                      <a:latin typeface="Cambria Math"/>
                                    </a:rPr>
                                    <m:t>𝐶</m:t>
                                  </m:r>
                                  <m:r>
                                    <a:rPr lang="en-US" i="1">
                                      <a:latin typeface="Cambria Math"/>
                                    </a:rPr>
                                    <m:t>, </m:t>
                                  </m:r>
                                  <m:r>
                                    <a:rPr lang="en-US" i="1">
                                      <a:latin typeface="Cambria Math"/>
                                    </a:rPr>
                                    <m:t>𝑗</m:t>
                                  </m:r>
                                </m:sub>
                              </m:sSub>
                              <m:d>
                                <m:dPr>
                                  <m:ctrlPr>
                                    <a:rPr lang="en-US" i="1">
                                      <a:latin typeface="Cambria Math" panose="02040503050406030204" pitchFamily="18" charset="0"/>
                                    </a:rPr>
                                  </m:ctrlPr>
                                </m:dPr>
                                <m:e>
                                  <m:r>
                                    <a:rPr lang="en-US" i="1">
                                      <a:latin typeface="Cambria Math"/>
                                    </a:rPr>
                                    <m:t>𝑡</m:t>
                                  </m:r>
                                </m:e>
                              </m:d>
                            </m:e>
                          </m:d>
                          <m:d>
                            <m:dPr>
                              <m:begChr m:val="["/>
                              <m:endChr m:val="]"/>
                              <m:ctrlPr>
                                <a:rPr lang="en-US" i="1">
                                  <a:latin typeface="Cambria Math" panose="02040503050406030204" pitchFamily="18" charset="0"/>
                                </a:rPr>
                              </m:ctrlPr>
                            </m:dPr>
                            <m:e>
                              <m:r>
                                <m:rPr>
                                  <m:sty m:val="p"/>
                                </m:rPr>
                                <a:rPr lang="en-US">
                                  <a:latin typeface="Cambria Math"/>
                                </a:rPr>
                                <m:t>Φ</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𝑑</m:t>
                                      </m:r>
                                    </m:e>
                                    <m:sub>
                                      <m:r>
                                        <a:rPr lang="en-US" i="1">
                                          <a:latin typeface="Cambria Math"/>
                                        </a:rPr>
                                        <m:t>2</m:t>
                                      </m:r>
                                    </m:sub>
                                  </m:sSub>
                                </m:e>
                              </m:d>
                              <m:r>
                                <a:rPr lang="en-US" i="1">
                                  <a:latin typeface="Cambria Math"/>
                                </a:rPr>
                                <m:t>−</m:t>
                              </m:r>
                              <m:r>
                                <m:rPr>
                                  <m:sty m:val="p"/>
                                </m:rPr>
                                <a:rPr lang="en-US">
                                  <a:latin typeface="Cambria Math"/>
                                </a:rPr>
                                <m:t>Φ</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𝑑</m:t>
                                      </m:r>
                                    </m:e>
                                    <m:sub>
                                      <m:r>
                                        <a:rPr lang="en-US" i="1">
                                          <a:latin typeface="Cambria Math"/>
                                        </a:rPr>
                                        <m:t>1</m:t>
                                      </m:r>
                                    </m:sub>
                                  </m:sSub>
                                </m:e>
                              </m:d>
                            </m:e>
                          </m:d>
                          <m:r>
                            <a:rPr lang="en-US" i="1">
                              <a:latin typeface="Cambria Math"/>
                            </a:rPr>
                            <m:t>+</m:t>
                          </m:r>
                          <m:sSub>
                            <m:sSubPr>
                              <m:ctrlPr>
                                <a:rPr lang="en-US" i="1">
                                  <a:latin typeface="Cambria Math" panose="02040503050406030204" pitchFamily="18" charset="0"/>
                                </a:rPr>
                              </m:ctrlPr>
                            </m:sSubPr>
                            <m:e>
                              <m:r>
                                <a:rPr lang="en-US" i="1">
                                  <a:latin typeface="Cambria Math"/>
                                </a:rPr>
                                <m:t>𝛽</m:t>
                              </m:r>
                            </m:e>
                            <m:sub>
                              <m:r>
                                <a:rPr lang="en-US" i="1">
                                  <a:latin typeface="Cambria Math"/>
                                </a:rPr>
                                <m:t>𝑗</m:t>
                              </m:r>
                            </m:sub>
                          </m:sSub>
                          <m:d>
                            <m:dPr>
                              <m:ctrlPr>
                                <a:rPr lang="en-US" i="1">
                                  <a:latin typeface="Cambria Math" panose="02040503050406030204" pitchFamily="18" charset="0"/>
                                </a:rPr>
                              </m:ctrlPr>
                            </m:dPr>
                            <m:e>
                              <m:r>
                                <a:rPr lang="en-US" i="1">
                                  <a:latin typeface="Cambria Math"/>
                                </a:rPr>
                                <m:t>𝑡</m:t>
                              </m:r>
                            </m:e>
                          </m:d>
                          <m:d>
                            <m:dPr>
                              <m:begChr m:val="["/>
                              <m:endChr m:val="]"/>
                              <m:ctrlPr>
                                <a:rPr lang="en-US" i="1">
                                  <a:latin typeface="Cambria Math" panose="02040503050406030204" pitchFamily="18" charset="0"/>
                                </a:rPr>
                              </m:ctrlPr>
                            </m:dPr>
                            <m:e>
                              <m:r>
                                <a:rPr lang="en-US" i="1">
                                  <a:latin typeface="Cambria Math"/>
                                </a:rPr>
                                <m:t>𝜙</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𝑑</m:t>
                                      </m:r>
                                    </m:e>
                                    <m:sub>
                                      <m:r>
                                        <a:rPr lang="en-US" i="1">
                                          <a:latin typeface="Cambria Math"/>
                                        </a:rPr>
                                        <m:t>2</m:t>
                                      </m:r>
                                    </m:sub>
                                  </m:sSub>
                                </m:e>
                              </m:d>
                              <m:r>
                                <a:rPr lang="en-US" i="1">
                                  <a:latin typeface="Cambria Math"/>
                                </a:rPr>
                                <m:t>−</m:t>
                              </m:r>
                              <m:r>
                                <a:rPr lang="en-US" i="1">
                                  <a:latin typeface="Cambria Math"/>
                                </a:rPr>
                                <m:t>𝜙</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𝑑</m:t>
                                      </m:r>
                                    </m:e>
                                    <m:sub>
                                      <m:r>
                                        <a:rPr lang="en-US" i="1">
                                          <a:latin typeface="Cambria Math"/>
                                        </a:rPr>
                                        <m:t>1</m:t>
                                      </m:r>
                                    </m:sub>
                                  </m:sSub>
                                </m:e>
                              </m:d>
                            </m:e>
                          </m:d>
                          <m:r>
                            <a:rPr lang="en-US" i="1">
                              <a:latin typeface="Cambria Math"/>
                            </a:rPr>
                            <m:t>+</m:t>
                          </m:r>
                          <m:sSub>
                            <m:sSubPr>
                              <m:ctrlPr>
                                <a:rPr lang="en-US" i="1">
                                  <a:latin typeface="Cambria Math" panose="02040503050406030204" pitchFamily="18" charset="0"/>
                                </a:rPr>
                              </m:ctrlPr>
                            </m:sSubPr>
                            <m:e>
                              <m:r>
                                <a:rPr lang="en-US" i="1">
                                  <a:latin typeface="Cambria Math"/>
                                </a:rPr>
                                <m:t>𝑉</m:t>
                              </m:r>
                            </m:e>
                            <m:sub>
                              <m:r>
                                <a:rPr lang="en-US" i="1">
                                  <a:latin typeface="Cambria Math"/>
                                </a:rPr>
                                <m:t>𝑗</m:t>
                              </m:r>
                            </m:sub>
                          </m:sSub>
                          <m:d>
                            <m:dPr>
                              <m:ctrlPr>
                                <a:rPr lang="en-US" i="1">
                                  <a:latin typeface="Cambria Math" panose="02040503050406030204" pitchFamily="18" charset="0"/>
                                </a:rPr>
                              </m:ctrlPr>
                            </m:dPr>
                            <m:e>
                              <m:r>
                                <a:rPr lang="en-US" i="1">
                                  <a:latin typeface="Cambria Math"/>
                                </a:rPr>
                                <m:t>𝑡</m:t>
                              </m:r>
                            </m:e>
                          </m:d>
                          <m:r>
                            <m:rPr>
                              <m:sty m:val="p"/>
                            </m:rPr>
                            <a:rPr lang="en-US">
                              <a:latin typeface="Cambria Math"/>
                            </a:rPr>
                            <m:t>Φ</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𝑑</m:t>
                                  </m:r>
                                </m:e>
                                <m:sub>
                                  <m:r>
                                    <a:rPr lang="en-US" i="1">
                                      <a:latin typeface="Cambria Math"/>
                                    </a:rPr>
                                    <m:t>1</m:t>
                                  </m:r>
                                </m:sub>
                              </m:sSub>
                            </m:e>
                          </m:d>
                        </m:e>
                      </m:d>
                    </m:oMath>
                  </m:oMathPara>
                </a14:m>
                <a:endParaRPr lang="en-US" dirty="0"/>
              </a:p>
              <a:p>
                <a:pPr>
                  <a:lnSpc>
                    <a:spcPct val="150000"/>
                  </a:lnSpc>
                </a:pPr>
                <a:r>
                  <a:rPr lang="en-US" dirty="0"/>
                  <a:t> </a:t>
                </a:r>
              </a:p>
              <a:p>
                <a:pPr>
                  <a:lnSpc>
                    <a:spcPct val="150000"/>
                  </a:lnSpc>
                </a:pPr>
                <a:r>
                  <a:rPr lang="en-US" b="0" dirty="0">
                    <a:latin typeface="+mn-lt"/>
                  </a:rPr>
                  <a:t>where</a:t>
                </a:r>
              </a:p>
              <a:p>
                <a:pPr>
                  <a:lnSpc>
                    <a:spcPct val="150000"/>
                  </a:lnSpc>
                </a:pPr>
                <a:r>
                  <a:rPr lang="en-US" dirty="0"/>
                  <a:t> </a:t>
                </a:r>
              </a:p>
              <a:p>
                <a:pPr>
                  <a:lnSpc>
                    <a:spcPct val="150000"/>
                  </a:lnSpc>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𝑑</m:t>
                          </m:r>
                        </m:e>
                        <m:sub>
                          <m:r>
                            <a:rPr lang="en-US" i="1">
                              <a:latin typeface="Cambria Math"/>
                            </a:rPr>
                            <m:t>1</m:t>
                          </m:r>
                        </m:sub>
                      </m:sSub>
                      <m:r>
                        <a:rPr lang="en-US" i="1">
                          <a:latin typeface="Cambria Math"/>
                        </a:rPr>
                        <m:t>=</m:t>
                      </m:r>
                      <m:f>
                        <m:fPr>
                          <m:ctrlPr>
                            <a:rPr lang="en-US" i="1">
                              <a:latin typeface="Cambria Math" panose="02040503050406030204" pitchFamily="18" charset="0"/>
                            </a:rPr>
                          </m:ctrlPr>
                        </m:fPr>
                        <m:num>
                          <m:r>
                            <a:rPr lang="en-US" i="1">
                              <a:latin typeface="Cambria Math"/>
                            </a:rPr>
                            <m:t>𝐻</m:t>
                          </m:r>
                          <m:r>
                            <a:rPr lang="en-US" i="1">
                              <a:latin typeface="Cambria Math"/>
                            </a:rPr>
                            <m:t>+</m:t>
                          </m:r>
                          <m:sSub>
                            <m:sSubPr>
                              <m:ctrlPr>
                                <a:rPr lang="en-US" i="1">
                                  <a:latin typeface="Cambria Math" panose="02040503050406030204" pitchFamily="18" charset="0"/>
                                </a:rPr>
                              </m:ctrlPr>
                            </m:sSubPr>
                            <m:e>
                              <m:r>
                                <a:rPr lang="en-US" i="1">
                                  <a:latin typeface="Cambria Math"/>
                                </a:rPr>
                                <m:t>𝛼</m:t>
                              </m:r>
                            </m:e>
                            <m:sub>
                              <m:r>
                                <a:rPr lang="en-US" i="1">
                                  <a:latin typeface="Cambria Math"/>
                                </a:rPr>
                                <m:t>𝐶</m:t>
                              </m:r>
                              <m:r>
                                <a:rPr lang="en-US" i="1">
                                  <a:latin typeface="Cambria Math"/>
                                </a:rPr>
                                <m:t>, </m:t>
                              </m:r>
                              <m:r>
                                <a:rPr lang="en-US" i="1">
                                  <a:latin typeface="Cambria Math"/>
                                </a:rPr>
                                <m:t>𝑗</m:t>
                              </m:r>
                            </m:sub>
                          </m:sSub>
                          <m:d>
                            <m:dPr>
                              <m:ctrlPr>
                                <a:rPr lang="en-US" i="1">
                                  <a:latin typeface="Cambria Math" panose="02040503050406030204" pitchFamily="18" charset="0"/>
                                </a:rPr>
                              </m:ctrlPr>
                            </m:dPr>
                            <m:e>
                              <m:r>
                                <a:rPr lang="en-US" i="1">
                                  <a:latin typeface="Cambria Math"/>
                                </a:rPr>
                                <m:t>𝑡</m:t>
                              </m:r>
                            </m:e>
                          </m:d>
                          <m:r>
                            <a:rPr lang="en-US" i="1">
                              <a:latin typeface="Cambria Math"/>
                            </a:rPr>
                            <m:t>−</m:t>
                          </m:r>
                          <m:sSub>
                            <m:sSubPr>
                              <m:ctrlPr>
                                <a:rPr lang="en-US" i="1">
                                  <a:latin typeface="Cambria Math" panose="02040503050406030204" pitchFamily="18" charset="0"/>
                                </a:rPr>
                              </m:ctrlPr>
                            </m:sSubPr>
                            <m:e>
                              <m:r>
                                <a:rPr lang="en-US" i="1">
                                  <a:latin typeface="Cambria Math"/>
                                </a:rPr>
                                <m:t>𝑉</m:t>
                              </m:r>
                            </m:e>
                            <m:sub>
                              <m:r>
                                <a:rPr lang="en-US" i="1">
                                  <a:latin typeface="Cambria Math"/>
                                </a:rPr>
                                <m:t>𝑗</m:t>
                              </m:r>
                            </m:sub>
                          </m:sSub>
                          <m:d>
                            <m:dPr>
                              <m:ctrlPr>
                                <a:rPr lang="en-US" i="1">
                                  <a:latin typeface="Cambria Math" panose="02040503050406030204" pitchFamily="18" charset="0"/>
                                </a:rPr>
                              </m:ctrlPr>
                            </m:dPr>
                            <m:e>
                              <m:r>
                                <a:rPr lang="en-US" i="1">
                                  <a:latin typeface="Cambria Math"/>
                                </a:rPr>
                                <m:t>𝑡</m:t>
                              </m:r>
                            </m:e>
                          </m:d>
                        </m:num>
                        <m:den>
                          <m:sSub>
                            <m:sSubPr>
                              <m:ctrlPr>
                                <a:rPr lang="en-US" i="1">
                                  <a:latin typeface="Cambria Math" panose="02040503050406030204" pitchFamily="18" charset="0"/>
                                </a:rPr>
                              </m:ctrlPr>
                            </m:sSubPr>
                            <m:e>
                              <m:r>
                                <a:rPr lang="en-US" i="1">
                                  <a:latin typeface="Cambria Math"/>
                                </a:rPr>
                                <m:t>𝛽</m:t>
                              </m:r>
                            </m:e>
                            <m:sub>
                              <m:r>
                                <a:rPr lang="en-US" i="1">
                                  <a:latin typeface="Cambria Math"/>
                                </a:rPr>
                                <m:t>𝑗</m:t>
                              </m:r>
                            </m:sub>
                          </m:sSub>
                          <m:d>
                            <m:dPr>
                              <m:ctrlPr>
                                <a:rPr lang="en-US" i="1">
                                  <a:latin typeface="Cambria Math" panose="02040503050406030204" pitchFamily="18" charset="0"/>
                                </a:rPr>
                              </m:ctrlPr>
                            </m:dPr>
                            <m:e>
                              <m:r>
                                <a:rPr lang="en-US" i="1">
                                  <a:latin typeface="Cambria Math"/>
                                </a:rPr>
                                <m:t>𝑡</m:t>
                              </m:r>
                            </m:e>
                          </m:d>
                        </m:den>
                      </m:f>
                    </m:oMath>
                  </m:oMathPara>
                </a14:m>
                <a:endParaRPr lang="en-US" dirty="0"/>
              </a:p>
              <a:p>
                <a:pPr>
                  <a:lnSpc>
                    <a:spcPct val="150000"/>
                  </a:lnSpc>
                </a:pPr>
                <a:r>
                  <a:rPr lang="en-US" dirty="0"/>
                  <a:t> </a:t>
                </a:r>
              </a:p>
              <a:p>
                <a:pPr>
                  <a:lnSpc>
                    <a:spcPct val="150000"/>
                  </a:lnSpc>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𝑑</m:t>
                          </m:r>
                        </m:e>
                        <m:sub>
                          <m:r>
                            <a:rPr lang="en-US" i="1">
                              <a:latin typeface="Cambria Math"/>
                            </a:rPr>
                            <m:t>2</m:t>
                          </m:r>
                        </m:sub>
                      </m:sSub>
                      <m:r>
                        <a:rPr lang="en-US" i="1">
                          <a:latin typeface="Cambria Math"/>
                        </a:rPr>
                        <m:t>=</m:t>
                      </m:r>
                      <m:f>
                        <m:fPr>
                          <m:ctrlPr>
                            <a:rPr lang="en-US" i="1">
                              <a:latin typeface="Cambria Math" panose="02040503050406030204" pitchFamily="18" charset="0"/>
                            </a:rPr>
                          </m:ctrlPr>
                        </m:fPr>
                        <m:num>
                          <m:r>
                            <a:rPr lang="en-US" i="1">
                              <a:latin typeface="Cambria Math"/>
                            </a:rPr>
                            <m:t>𝐻</m:t>
                          </m:r>
                          <m:r>
                            <a:rPr lang="en-US" i="1">
                              <a:latin typeface="Cambria Math"/>
                            </a:rPr>
                            <m:t>+</m:t>
                          </m:r>
                          <m:sSub>
                            <m:sSubPr>
                              <m:ctrlPr>
                                <a:rPr lang="en-US" i="1">
                                  <a:latin typeface="Cambria Math" panose="02040503050406030204" pitchFamily="18" charset="0"/>
                                </a:rPr>
                              </m:ctrlPr>
                            </m:sSubPr>
                            <m:e>
                              <m:r>
                                <a:rPr lang="en-US" i="1">
                                  <a:latin typeface="Cambria Math"/>
                                </a:rPr>
                                <m:t>𝛼</m:t>
                              </m:r>
                            </m:e>
                            <m:sub>
                              <m:r>
                                <a:rPr lang="en-US" i="1">
                                  <a:latin typeface="Cambria Math"/>
                                </a:rPr>
                                <m:t>𝐶</m:t>
                              </m:r>
                              <m:r>
                                <a:rPr lang="en-US" i="1">
                                  <a:latin typeface="Cambria Math"/>
                                </a:rPr>
                                <m:t>, </m:t>
                              </m:r>
                              <m:r>
                                <a:rPr lang="en-US" i="1">
                                  <a:latin typeface="Cambria Math"/>
                                </a:rPr>
                                <m:t>𝑗</m:t>
                              </m:r>
                            </m:sub>
                          </m:sSub>
                          <m:d>
                            <m:dPr>
                              <m:ctrlPr>
                                <a:rPr lang="en-US" i="1">
                                  <a:latin typeface="Cambria Math" panose="02040503050406030204" pitchFamily="18" charset="0"/>
                                </a:rPr>
                              </m:ctrlPr>
                            </m:dPr>
                            <m:e>
                              <m:r>
                                <a:rPr lang="en-US" i="1">
                                  <a:latin typeface="Cambria Math"/>
                                </a:rPr>
                                <m:t>𝑡</m:t>
                              </m:r>
                            </m:e>
                          </m:d>
                        </m:num>
                        <m:den>
                          <m:sSub>
                            <m:sSubPr>
                              <m:ctrlPr>
                                <a:rPr lang="en-US" i="1">
                                  <a:latin typeface="Cambria Math" panose="02040503050406030204" pitchFamily="18" charset="0"/>
                                </a:rPr>
                              </m:ctrlPr>
                            </m:sSubPr>
                            <m:e>
                              <m:r>
                                <a:rPr lang="en-US" i="1">
                                  <a:latin typeface="Cambria Math"/>
                                </a:rPr>
                                <m:t>𝛽</m:t>
                              </m:r>
                            </m:e>
                            <m:sub>
                              <m:r>
                                <a:rPr lang="en-US" i="1">
                                  <a:latin typeface="Cambria Math"/>
                                </a:rPr>
                                <m:t>𝑗</m:t>
                              </m:r>
                            </m:sub>
                          </m:sSub>
                          <m:d>
                            <m:dPr>
                              <m:ctrlPr>
                                <a:rPr lang="en-US" i="1">
                                  <a:latin typeface="Cambria Math" panose="02040503050406030204" pitchFamily="18" charset="0"/>
                                </a:rPr>
                              </m:ctrlPr>
                            </m:dPr>
                            <m:e>
                              <m:r>
                                <a:rPr lang="en-US" i="1">
                                  <a:latin typeface="Cambria Math"/>
                                </a:rPr>
                                <m:t>𝑡</m:t>
                              </m:r>
                            </m:e>
                          </m:d>
                        </m:den>
                      </m:f>
                    </m:oMath>
                  </m:oMathPara>
                </a14:m>
                <a:endParaRPr lang="en-US" dirty="0"/>
              </a:p>
              <a:p>
                <a:pPr>
                  <a:lnSpc>
                    <a:spcPct val="150000"/>
                  </a:lnSpc>
                </a:pPr>
                <a:endParaRPr lang="en-US" dirty="0"/>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990600"/>
                <a:ext cx="8458200" cy="5715000"/>
              </a:xfrm>
              <a:blipFill rotWithShape="1">
                <a:blip r:embed="rId2"/>
                <a:stretch>
                  <a:fillRect l="-1225"/>
                </a:stretch>
              </a:blipFill>
            </p:spPr>
            <p:txBody>
              <a:bodyPr/>
              <a:lstStyle/>
              <a:p>
                <a:r>
                  <a:rPr lang="en-US">
                    <a:noFill/>
                  </a:rPr>
                  <a:t> </a:t>
                </a:r>
              </a:p>
            </p:txBody>
          </p:sp>
        </mc:Fallback>
      </mc:AlternateContent>
    </p:spTree>
    <p:extLst>
      <p:ext uri="{BB962C8B-B14F-4D97-AF65-F5344CB8AC3E}">
        <p14:creationId xmlns:p14="http://schemas.microsoft.com/office/powerpoint/2010/main" val="2673529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Exposure in the Presence of Margin</a:t>
            </a:r>
          </a:p>
        </p:txBody>
      </p:sp>
      <p:sp>
        <p:nvSpPr>
          <p:cNvPr id="10" name="Text Placeholder 9"/>
          <p:cNvSpPr>
            <a:spLocks noGrp="1"/>
          </p:cNvSpPr>
          <p:nvPr>
            <p:ph type="body" sz="quarter" idx="15"/>
          </p:nvPr>
        </p:nvSpPr>
        <p:spPr>
          <a:xfrm>
            <a:off x="304800" y="990600"/>
            <a:ext cx="8458200" cy="5715000"/>
          </a:xfrm>
        </p:spPr>
        <p:txBody>
          <a:bodyPr/>
          <a:lstStyle/>
          <a:p>
            <a:pPr algn="ctr">
              <a:lnSpc>
                <a:spcPct val="150000"/>
              </a:lnSpc>
            </a:pPr>
            <a:r>
              <a:rPr lang="en-US" sz="1600" dirty="0"/>
              <a:t>Analysis of Basel “Shortcut” Method for Collateralized Effective EPE - 1</a:t>
            </a:r>
          </a:p>
          <a:p>
            <a:pPr>
              <a:lnSpc>
                <a:spcPct val="150000"/>
              </a:lnSpc>
            </a:pPr>
            <a:endParaRPr lang="en-US" b="0" dirty="0"/>
          </a:p>
          <a:p>
            <a:pPr marL="285750" lvl="0" indent="-285750">
              <a:lnSpc>
                <a:spcPct val="150000"/>
              </a:lnSpc>
              <a:buFont typeface="Arial" panose="020B0604020202020204" pitchFamily="34" charset="0"/>
              <a:buChar char="•"/>
            </a:pPr>
            <a:r>
              <a:rPr lang="en-US" u="sng" dirty="0"/>
              <a:t>Basel 2 Exposure Capital Requirements</a:t>
            </a:r>
            <a:r>
              <a:rPr lang="en-US" dirty="0"/>
              <a:t>: </a:t>
            </a:r>
            <a:r>
              <a:rPr lang="en-US" b="0" dirty="0">
                <a:latin typeface="+mn-lt"/>
              </a:rPr>
              <a:t>Basel 2 minimal capital requirements for the counterparty risk are determined by wholesale exposure rules with exposure at default obtained from expected exposure profile as follows.</a:t>
            </a:r>
          </a:p>
          <a:p>
            <a:pPr>
              <a:lnSpc>
                <a:spcPct val="150000"/>
              </a:lnSpc>
            </a:pPr>
            <a:endParaRPr lang="en-US" dirty="0"/>
          </a:p>
        </p:txBody>
      </p:sp>
    </p:spTree>
    <p:extLst>
      <p:ext uri="{BB962C8B-B14F-4D97-AF65-F5344CB8AC3E}">
        <p14:creationId xmlns:p14="http://schemas.microsoft.com/office/powerpoint/2010/main" val="1450499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Exposure in the Presence of Margin</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990600"/>
                <a:ext cx="8458200" cy="5715000"/>
              </a:xfrm>
            </p:spPr>
            <p:txBody>
              <a:bodyPr/>
              <a:lstStyle/>
              <a:p>
                <a:pPr algn="ctr">
                  <a:lnSpc>
                    <a:spcPct val="150000"/>
                  </a:lnSpc>
                </a:pPr>
                <a:r>
                  <a:rPr lang="en-US" sz="1600" dirty="0"/>
                  <a:t>Analysis of Basel “Shortcut” Method for Collateralized Effective EPE - 2</a:t>
                </a:r>
              </a:p>
              <a:p>
                <a:pPr>
                  <a:lnSpc>
                    <a:spcPct val="150000"/>
                  </a:lnSpc>
                </a:pPr>
                <a:endParaRPr lang="en-US" b="0" dirty="0"/>
              </a:p>
              <a:p>
                <a:pPr marL="285750" lvl="0" indent="-285750">
                  <a:lnSpc>
                    <a:spcPct val="150000"/>
                  </a:lnSpc>
                  <a:buFont typeface="Arial" panose="020B0604020202020204" pitchFamily="34" charset="0"/>
                  <a:buChar char="•"/>
                </a:pPr>
                <a:r>
                  <a:rPr lang="en-US" u="sng" dirty="0"/>
                  <a:t>Exposure at Default - Basel Variants</a:t>
                </a:r>
                <a:r>
                  <a:rPr lang="en-US" dirty="0"/>
                  <a:t>:</a:t>
                </a:r>
              </a:p>
              <a:p>
                <a:pPr lvl="2">
                  <a:lnSpc>
                    <a:spcPct val="150000"/>
                  </a:lnSpc>
                </a:pPr>
                <a:r>
                  <a:rPr lang="en-US" dirty="0"/>
                  <a:t>Expected Exposure (EE) – Expected Exposure Profile (EE)</a:t>
                </a:r>
              </a:p>
              <a:p>
                <a:pPr lvl="2">
                  <a:lnSpc>
                    <a:spcPct val="150000"/>
                  </a:lnSpc>
                </a:pPr>
                <a:r>
                  <a:rPr lang="en-US" dirty="0"/>
                  <a:t>Expected Positive Exposure (EPE) –</a:t>
                </a:r>
              </a:p>
              <a:p>
                <a:pPr>
                  <a:lnSpc>
                    <a:spcPct val="150000"/>
                  </a:lnSpc>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𝐸𝑃𝐸</m:t>
                      </m:r>
                      <m:r>
                        <a:rPr lang="en-US" i="1">
                          <a:latin typeface="Cambria Math" panose="02040503050406030204" pitchFamily="18" charset="0"/>
                        </a:rPr>
                        <m:t>=</m:t>
                      </m:r>
                      <m:nary>
                        <m:naryPr>
                          <m:limLoc m:val="undOvr"/>
                          <m:ctrlPr>
                            <a:rPr lang="en-US" i="1">
                              <a:latin typeface="Cambria Math" panose="02040503050406030204" pitchFamily="18" charset="0"/>
                            </a:rPr>
                          </m:ctrlPr>
                        </m:naryPr>
                        <m:sub>
                          <m:r>
                            <a:rPr lang="en-US" i="1">
                              <a:latin typeface="Cambria Math" panose="02040503050406030204" pitchFamily="18" charset="0"/>
                            </a:rPr>
                            <m:t>0</m:t>
                          </m:r>
                        </m:sub>
                        <m:sup>
                          <m:r>
                            <a:rPr lang="en-US" i="1">
                              <a:latin typeface="Cambria Math" panose="02040503050406030204" pitchFamily="18" charset="0"/>
                            </a:rPr>
                            <m:t>1 </m:t>
                          </m:r>
                          <m:r>
                            <a:rPr lang="en-US" i="1">
                              <a:latin typeface="Cambria Math" panose="02040503050406030204" pitchFamily="18" charset="0"/>
                            </a:rPr>
                            <m:t>𝑌𝑒𝑎𝑟</m:t>
                          </m:r>
                        </m:sup>
                        <m:e>
                          <m:r>
                            <a:rPr lang="en-US" i="1">
                              <a:latin typeface="Cambria Math" panose="02040503050406030204" pitchFamily="18" charset="0"/>
                            </a:rPr>
                            <m:t>𝐸𝐸</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𝑑𝑡</m:t>
                          </m:r>
                        </m:e>
                      </m:nary>
                    </m:oMath>
                  </m:oMathPara>
                </a14:m>
                <a:endParaRPr lang="en-US" dirty="0"/>
              </a:p>
              <a:p>
                <a:pPr lvl="2">
                  <a:lnSpc>
                    <a:spcPct val="150000"/>
                  </a:lnSpc>
                </a:pPr>
                <a:r>
                  <a:rPr lang="en-US" dirty="0"/>
                  <a:t>Effective EE -</a:t>
                </a:r>
              </a:p>
              <a:p>
                <a:pPr>
                  <a:lnSpc>
                    <a:spcPct val="150000"/>
                  </a:lnSpc>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𝐸𝑓𝑓𝑒𝑐𝑡𝑖𝑣𝑒</m:t>
                      </m:r>
                      <m:r>
                        <a:rPr lang="en-US" i="1">
                          <a:latin typeface="Cambria Math" panose="02040503050406030204" pitchFamily="18" charset="0"/>
                        </a:rPr>
                        <m:t> </m:t>
                      </m:r>
                      <m:r>
                        <a:rPr lang="en-US" i="1">
                          <a:latin typeface="Cambria Math" panose="02040503050406030204" pitchFamily="18" charset="0"/>
                        </a:rPr>
                        <m:t>𝐸𝐸</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𝑘</m:t>
                              </m:r>
                            </m:sub>
                          </m:sSub>
                        </m:e>
                      </m:d>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max</m:t>
                          </m:r>
                        </m:fName>
                        <m:e>
                          <m:d>
                            <m:dPr>
                              <m:ctrlPr>
                                <a:rPr lang="en-US" i="1">
                                  <a:latin typeface="Cambria Math" panose="02040503050406030204" pitchFamily="18" charset="0"/>
                                </a:rPr>
                              </m:ctrlPr>
                            </m:dPr>
                            <m:e>
                              <m:r>
                                <a:rPr lang="en-US" i="1">
                                  <a:latin typeface="Cambria Math" panose="02040503050406030204" pitchFamily="18" charset="0"/>
                                </a:rPr>
                                <m:t>𝐸𝐸</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𝑘</m:t>
                                      </m:r>
                                    </m:sub>
                                  </m:sSub>
                                </m:e>
                              </m:d>
                              <m:r>
                                <a:rPr lang="en-US" i="1">
                                  <a:latin typeface="Cambria Math" panose="02040503050406030204" pitchFamily="18" charset="0"/>
                                </a:rPr>
                                <m:t>, </m:t>
                              </m:r>
                              <m:r>
                                <a:rPr lang="en-US" i="1">
                                  <a:latin typeface="Cambria Math" panose="02040503050406030204" pitchFamily="18" charset="0"/>
                                </a:rPr>
                                <m:t>𝐸𝑓𝑓𝑒𝑐𝑡𝑖𝑣𝑒</m:t>
                              </m:r>
                              <m:r>
                                <a:rPr lang="en-US" i="1">
                                  <a:latin typeface="Cambria Math" panose="02040503050406030204" pitchFamily="18" charset="0"/>
                                </a:rPr>
                                <m:t> </m:t>
                              </m:r>
                              <m:r>
                                <a:rPr lang="en-US" i="1">
                                  <a:latin typeface="Cambria Math" panose="02040503050406030204" pitchFamily="18" charset="0"/>
                                </a:rPr>
                                <m:t>𝐸𝐸</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𝑘</m:t>
                                      </m:r>
                                      <m:r>
                                        <a:rPr lang="en-US" i="1">
                                          <a:latin typeface="Cambria Math" panose="02040503050406030204" pitchFamily="18" charset="0"/>
                                        </a:rPr>
                                        <m:t>−1</m:t>
                                      </m:r>
                                    </m:sub>
                                  </m:sSub>
                                </m:e>
                              </m:d>
                            </m:e>
                          </m:d>
                        </m:e>
                      </m:func>
                    </m:oMath>
                  </m:oMathPara>
                </a14:m>
                <a:endParaRPr lang="en-US" dirty="0"/>
              </a:p>
              <a:p>
                <a:pPr lvl="2">
                  <a:lnSpc>
                    <a:spcPct val="150000"/>
                  </a:lnSpc>
                </a:pPr>
                <a:r>
                  <a:rPr lang="en-US" dirty="0"/>
                  <a:t>Effective EPE –</a:t>
                </a:r>
              </a:p>
              <a:p>
                <a:pPr>
                  <a:lnSpc>
                    <a:spcPct val="150000"/>
                  </a:lnSpc>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𝐸𝑓𝑓𝑒𝑐𝑡𝑖𝑣𝑒</m:t>
                      </m:r>
                      <m:r>
                        <a:rPr lang="en-US" i="1">
                          <a:latin typeface="Cambria Math" panose="02040503050406030204" pitchFamily="18" charset="0"/>
                        </a:rPr>
                        <m:t> </m:t>
                      </m:r>
                      <m:r>
                        <a:rPr lang="en-US" i="1">
                          <a:latin typeface="Cambria Math" panose="02040503050406030204" pitchFamily="18" charset="0"/>
                        </a:rPr>
                        <m:t>𝐸𝑃𝐸</m:t>
                      </m:r>
                      <m:r>
                        <a:rPr lang="en-US" i="1">
                          <a:latin typeface="Cambria Math" panose="02040503050406030204" pitchFamily="18" charset="0"/>
                        </a:rPr>
                        <m:t>=</m:t>
                      </m:r>
                      <m:nary>
                        <m:naryPr>
                          <m:limLoc m:val="undOvr"/>
                          <m:ctrlPr>
                            <a:rPr lang="en-US" i="1">
                              <a:latin typeface="Cambria Math" panose="02040503050406030204" pitchFamily="18" charset="0"/>
                            </a:rPr>
                          </m:ctrlPr>
                        </m:naryPr>
                        <m:sub>
                          <m:r>
                            <a:rPr lang="en-US" i="1">
                              <a:latin typeface="Cambria Math" panose="02040503050406030204" pitchFamily="18" charset="0"/>
                            </a:rPr>
                            <m:t>0</m:t>
                          </m:r>
                        </m:sub>
                        <m:sup>
                          <m:r>
                            <a:rPr lang="en-US" i="1">
                              <a:latin typeface="Cambria Math" panose="02040503050406030204" pitchFamily="18" charset="0"/>
                            </a:rPr>
                            <m:t>1 </m:t>
                          </m:r>
                          <m:r>
                            <a:rPr lang="en-US" i="1">
                              <a:latin typeface="Cambria Math" panose="02040503050406030204" pitchFamily="18" charset="0"/>
                            </a:rPr>
                            <m:t>𝑌𝑒𝑎𝑟</m:t>
                          </m:r>
                        </m:sup>
                        <m:e>
                          <m:r>
                            <a:rPr lang="en-US" i="1">
                              <a:latin typeface="Cambria Math" panose="02040503050406030204" pitchFamily="18" charset="0"/>
                            </a:rPr>
                            <m:t>𝐸𝑓𝑓𝑒𝑐𝑡𝑖𝑣𝑒</m:t>
                          </m:r>
                          <m:r>
                            <a:rPr lang="en-US" i="1">
                              <a:latin typeface="Cambria Math" panose="02040503050406030204" pitchFamily="18" charset="0"/>
                            </a:rPr>
                            <m:t> </m:t>
                          </m:r>
                          <m:r>
                            <a:rPr lang="en-US" i="1">
                              <a:latin typeface="Cambria Math" panose="02040503050406030204" pitchFamily="18" charset="0"/>
                            </a:rPr>
                            <m:t>𝐸𝐸</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𝑑𝑡</m:t>
                          </m:r>
                        </m:e>
                      </m:nary>
                    </m:oMath>
                  </m:oMathPara>
                </a14:m>
                <a:endParaRPr lang="en-US" dirty="0"/>
              </a:p>
              <a:p>
                <a:pPr lvl="2">
                  <a:lnSpc>
                    <a:spcPct val="150000"/>
                  </a:lnSpc>
                </a:pPr>
                <a:r>
                  <a:rPr lang="en-US" dirty="0"/>
                  <a:t>Exposure at Default (EAD) –</a:t>
                </a:r>
              </a:p>
              <a:p>
                <a:pPr>
                  <a:lnSpc>
                    <a:spcPct val="150000"/>
                  </a:lnSpc>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𝐸𝐴𝐷</m:t>
                      </m:r>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m:t>
                      </m:r>
                      <m:r>
                        <a:rPr lang="en-US" i="1">
                          <a:latin typeface="Cambria Math" panose="02040503050406030204" pitchFamily="18" charset="0"/>
                        </a:rPr>
                        <m:t>𝐸𝑓𝑓𝑒𝑐𝑡𝑖𝑣𝑒</m:t>
                      </m:r>
                      <m:r>
                        <a:rPr lang="en-US" i="1">
                          <a:latin typeface="Cambria Math" panose="02040503050406030204" pitchFamily="18" charset="0"/>
                        </a:rPr>
                        <m:t> </m:t>
                      </m:r>
                      <m:r>
                        <a:rPr lang="en-US" i="1">
                          <a:latin typeface="Cambria Math" panose="02040503050406030204" pitchFamily="18" charset="0"/>
                        </a:rPr>
                        <m:t>𝐸𝑃𝐸</m:t>
                      </m:r>
                    </m:oMath>
                  </m:oMathPara>
                </a14:m>
                <a:endParaRPr lang="en-US" dirty="0"/>
              </a:p>
              <a:p>
                <a:pPr>
                  <a:lnSpc>
                    <a:spcPct val="150000"/>
                  </a:lnSpc>
                </a:pPr>
                <a:endParaRPr lang="en-US" dirty="0"/>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990600"/>
                <a:ext cx="8458200" cy="5715000"/>
              </a:xfrm>
              <a:blipFill rotWithShape="1">
                <a:blip r:embed="rId2"/>
                <a:stretch>
                  <a:fillRect l="-1153"/>
                </a:stretch>
              </a:blipFill>
            </p:spPr>
            <p:txBody>
              <a:bodyPr/>
              <a:lstStyle/>
              <a:p>
                <a:r>
                  <a:rPr lang="en-US">
                    <a:noFill/>
                  </a:rPr>
                  <a:t> </a:t>
                </a:r>
              </a:p>
            </p:txBody>
          </p:sp>
        </mc:Fallback>
      </mc:AlternateContent>
    </p:spTree>
    <p:extLst>
      <p:ext uri="{BB962C8B-B14F-4D97-AF65-F5344CB8AC3E}">
        <p14:creationId xmlns:p14="http://schemas.microsoft.com/office/powerpoint/2010/main" val="29410454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Exposure in the Presence of Margin</a:t>
            </a:r>
          </a:p>
        </p:txBody>
      </p:sp>
      <p:sp>
        <p:nvSpPr>
          <p:cNvPr id="10" name="Text Placeholder 9"/>
          <p:cNvSpPr>
            <a:spLocks noGrp="1"/>
          </p:cNvSpPr>
          <p:nvPr>
            <p:ph type="body" sz="quarter" idx="15"/>
          </p:nvPr>
        </p:nvSpPr>
        <p:spPr>
          <a:xfrm>
            <a:off x="304800" y="990600"/>
            <a:ext cx="8458200" cy="5715000"/>
          </a:xfrm>
        </p:spPr>
        <p:txBody>
          <a:bodyPr/>
          <a:lstStyle/>
          <a:p>
            <a:pPr algn="ctr">
              <a:lnSpc>
                <a:spcPct val="150000"/>
              </a:lnSpc>
            </a:pPr>
            <a:r>
              <a:rPr lang="en-US" sz="1600" dirty="0"/>
              <a:t>Analysis of Basel “Shortcut” Method for Collateralized Effective EPE - 3</a:t>
            </a:r>
          </a:p>
          <a:p>
            <a:pPr>
              <a:lnSpc>
                <a:spcPct val="150000"/>
              </a:lnSpc>
            </a:pPr>
            <a:endParaRPr lang="en-US" b="0" dirty="0"/>
          </a:p>
          <a:p>
            <a:pPr marL="285750" lvl="0" indent="-285750">
              <a:lnSpc>
                <a:spcPct val="150000"/>
              </a:lnSpc>
              <a:buFont typeface="Arial" panose="020B0604020202020204" pitchFamily="34" charset="0"/>
              <a:buChar char="•"/>
            </a:pPr>
            <a:r>
              <a:rPr lang="en-US" u="sng" dirty="0"/>
              <a:t>Incorporating the Margin Agreement</a:t>
            </a:r>
            <a:r>
              <a:rPr lang="en-US" dirty="0"/>
              <a:t>:</a:t>
            </a:r>
            <a:r>
              <a:rPr lang="en-US" b="0" dirty="0">
                <a:latin typeface="+mn-lt"/>
              </a:rPr>
              <a:t> For collateralized counterparties, the netting set level Effective EPE must incorporate the effect of margin agreement.</a:t>
            </a:r>
          </a:p>
          <a:p>
            <a:pPr marL="285750" lvl="0" indent="-285750">
              <a:lnSpc>
                <a:spcPct val="150000"/>
              </a:lnSpc>
              <a:buFont typeface="Arial" panose="020B0604020202020204" pitchFamily="34" charset="0"/>
              <a:buChar char="•"/>
            </a:pPr>
            <a:r>
              <a:rPr lang="en-US" u="sng" dirty="0"/>
              <a:t>Effective EPE using Internal Model of Collateral</a:t>
            </a:r>
            <a:r>
              <a:rPr lang="en-US" dirty="0"/>
              <a:t>:</a:t>
            </a:r>
            <a:r>
              <a:rPr lang="en-US" b="0" dirty="0">
                <a:latin typeface="+mn-lt"/>
              </a:rPr>
              <a:t> Collateralized Effective EPE can be calculated using an </a:t>
            </a:r>
            <a:r>
              <a:rPr lang="en-US" b="0" i="1" dirty="0">
                <a:latin typeface="+mn-lt"/>
              </a:rPr>
              <a:t>internal model of collateral</a:t>
            </a:r>
            <a:r>
              <a:rPr lang="en-US" b="0" dirty="0">
                <a:latin typeface="+mn-lt"/>
              </a:rPr>
              <a:t>.</a:t>
            </a:r>
          </a:p>
          <a:p>
            <a:pPr marL="285750" lvl="0" indent="-285750">
              <a:lnSpc>
                <a:spcPct val="150000"/>
              </a:lnSpc>
              <a:buFont typeface="Arial" panose="020B0604020202020204" pitchFamily="34" charset="0"/>
              <a:buChar char="•"/>
            </a:pPr>
            <a:r>
              <a:rPr lang="en-US" u="sng" dirty="0"/>
              <a:t>Basel 2 Simple and Conservative Shortcut</a:t>
            </a:r>
            <a:r>
              <a:rPr lang="en-US" dirty="0"/>
              <a:t>:</a:t>
            </a:r>
            <a:r>
              <a:rPr lang="en-US" b="0" dirty="0">
                <a:latin typeface="+mn-lt"/>
              </a:rPr>
              <a:t> Alternatively dealers can use a </a:t>
            </a:r>
            <a:r>
              <a:rPr lang="en-US" b="0" i="1" dirty="0">
                <a:latin typeface="+mn-lt"/>
              </a:rPr>
              <a:t>simple and conservative approximation</a:t>
            </a:r>
            <a:r>
              <a:rPr lang="en-US" b="0" dirty="0">
                <a:latin typeface="+mn-lt"/>
              </a:rPr>
              <a:t> to the effective EPE, and sets the effective EPE for a margined counterparty equal to the lesser of:</a:t>
            </a:r>
          </a:p>
          <a:p>
            <a:pPr lvl="2">
              <a:lnSpc>
                <a:spcPct val="150000"/>
              </a:lnSpc>
            </a:pPr>
            <a:r>
              <a:rPr lang="en-US" dirty="0"/>
              <a:t>The </a:t>
            </a:r>
            <a:r>
              <a:rPr lang="en-US" i="1" dirty="0"/>
              <a:t>Threshold</a:t>
            </a:r>
            <a:r>
              <a:rPr lang="en-US" dirty="0"/>
              <a:t>, if positive, under the margin agreement </a:t>
            </a:r>
            <a:r>
              <a:rPr lang="en-US" i="1" dirty="0"/>
              <a:t>plus</a:t>
            </a:r>
            <a:r>
              <a:rPr lang="en-US" dirty="0"/>
              <a:t> an </a:t>
            </a:r>
            <a:r>
              <a:rPr lang="en-US" i="1" dirty="0"/>
              <a:t>add-on</a:t>
            </a:r>
            <a:r>
              <a:rPr lang="en-US" dirty="0"/>
              <a:t> that reflects the potential increase in exposure over the margin period of risk. The </a:t>
            </a:r>
            <a:r>
              <a:rPr lang="en-US" i="1" dirty="0"/>
              <a:t>add-on</a:t>
            </a:r>
            <a:r>
              <a:rPr lang="en-US" dirty="0"/>
              <a:t> is computed as the </a:t>
            </a:r>
            <a:r>
              <a:rPr lang="en-US" i="1" dirty="0"/>
              <a:t>expected increase in the netting set’s exposure</a:t>
            </a:r>
            <a:r>
              <a:rPr lang="en-US" dirty="0"/>
              <a:t> beginning from the current exposure of zero over the margin period of risk.</a:t>
            </a:r>
          </a:p>
          <a:p>
            <a:pPr lvl="2">
              <a:lnSpc>
                <a:spcPct val="150000"/>
              </a:lnSpc>
            </a:pPr>
            <a:r>
              <a:rPr lang="en-US" i="1" dirty="0"/>
              <a:t>Effective EPE without a margin agreement</a:t>
            </a:r>
            <a:r>
              <a:rPr lang="en-US" dirty="0"/>
              <a:t>.</a:t>
            </a:r>
          </a:p>
          <a:p>
            <a:pPr marL="1587" lvl="1" indent="0">
              <a:buNone/>
            </a:pPr>
            <a:endParaRPr lang="en-US" dirty="0"/>
          </a:p>
        </p:txBody>
      </p:sp>
    </p:spTree>
    <p:extLst>
      <p:ext uri="{BB962C8B-B14F-4D97-AF65-F5344CB8AC3E}">
        <p14:creationId xmlns:p14="http://schemas.microsoft.com/office/powerpoint/2010/main" val="608150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Exposure in the Presence of Margin</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990600"/>
                <a:ext cx="8458200" cy="5715000"/>
              </a:xfrm>
            </p:spPr>
            <p:txBody>
              <a:bodyPr/>
              <a:lstStyle/>
              <a:p>
                <a:pPr algn="ctr">
                  <a:lnSpc>
                    <a:spcPct val="150000"/>
                  </a:lnSpc>
                </a:pPr>
                <a:r>
                  <a:rPr lang="en-US" sz="1600" dirty="0"/>
                  <a:t>Analysis of Basel “Shortcut” Method for Collateralized Effective EPE - 4</a:t>
                </a:r>
              </a:p>
              <a:p>
                <a:pPr>
                  <a:lnSpc>
                    <a:spcPct val="150000"/>
                  </a:lnSpc>
                </a:pPr>
                <a:endParaRPr lang="en-US" b="0" dirty="0"/>
              </a:p>
              <a:p>
                <a:pPr marL="285750" lvl="0" indent="-285750">
                  <a:lnSpc>
                    <a:spcPct val="150000"/>
                  </a:lnSpc>
                  <a:buFont typeface="Arial" panose="020B0604020202020204" pitchFamily="34" charset="0"/>
                  <a:buChar char="•"/>
                </a:pPr>
                <a:r>
                  <a:rPr lang="en-US" u="sng" dirty="0"/>
                  <a:t>Derivation of the “Shortcut” Method</a:t>
                </a:r>
                <a:r>
                  <a:rPr lang="en-US" dirty="0"/>
                  <a:t>:</a:t>
                </a:r>
                <a:r>
                  <a:rPr lang="en-US" b="0" dirty="0">
                    <a:latin typeface="+mn-lt"/>
                  </a:rPr>
                  <a:t> The Basel “Shortcut” method can be obtained as follows:</a:t>
                </a:r>
              </a:p>
              <a:p>
                <a:pPr>
                  <a:lnSpc>
                    <a:spcPct val="150000"/>
                  </a:lnSpc>
                </a:pPr>
                <a:endParaRPr lang="en-US" dirty="0"/>
              </a:p>
              <a:p>
                <a:pPr>
                  <a:lnSpc>
                    <a:spcPct val="150000"/>
                  </a:lnSpc>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𝐸𝐸</m:t>
                          </m:r>
                        </m:e>
                        <m:sub>
                          <m:r>
                            <a:rPr lang="en-US" i="1">
                              <a:latin typeface="Cambria Math" panose="02040503050406030204" pitchFamily="18" charset="0"/>
                            </a:rPr>
                            <m:t>𝐶</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𝔼</m:t>
                      </m:r>
                      <m:d>
                        <m:dPr>
                          <m:begChr m:val="["/>
                          <m:endChr m:val="]"/>
                          <m:ctrlPr>
                            <a:rPr lang="en-US" i="1">
                              <a:latin typeface="Cambria Math" panose="02040503050406030204" pitchFamily="18" charset="0"/>
                            </a:rPr>
                          </m:ctrlPr>
                        </m:dPr>
                        <m:e>
                          <m:func>
                            <m:funcPr>
                              <m:ctrlPr>
                                <a:rPr lang="en-US" i="1">
                                  <a:latin typeface="Cambria Math" panose="02040503050406030204" pitchFamily="18" charset="0"/>
                                </a:rPr>
                              </m:ctrlPr>
                            </m:funcPr>
                            <m:fName>
                              <m:r>
                                <m:rPr>
                                  <m:sty m:val="p"/>
                                </m:rPr>
                                <a:rPr lang="en-US">
                                  <a:latin typeface="Cambria Math" panose="02040503050406030204" pitchFamily="18" charset="0"/>
                                </a:rPr>
                                <m:t>max</m:t>
                              </m:r>
                            </m:fName>
                            <m:e>
                              <m:d>
                                <m:dPr>
                                  <m:ctrlPr>
                                    <a:rPr lang="en-US" i="1">
                                      <a:latin typeface="Cambria Math" panose="02040503050406030204" pitchFamily="18" charset="0"/>
                                    </a:rPr>
                                  </m:ctrlPr>
                                </m:dPr>
                                <m:e>
                                  <m:func>
                                    <m:funcPr>
                                      <m:ctrlPr>
                                        <a:rPr lang="en-US" i="1">
                                          <a:latin typeface="Cambria Math" panose="02040503050406030204" pitchFamily="18" charset="0"/>
                                        </a:rPr>
                                      </m:ctrlPr>
                                    </m:funcPr>
                                    <m:fName>
                                      <m:r>
                                        <m:rPr>
                                          <m:sty m:val="p"/>
                                        </m:rPr>
                                        <a:rPr lang="en-US">
                                          <a:latin typeface="Cambria Math" panose="02040503050406030204" pitchFamily="18" charset="0"/>
                                        </a:rPr>
                                        <m:t>min</m:t>
                                      </m:r>
                                    </m:fName>
                                    <m:e>
                                      <m:d>
                                        <m:dPr>
                                          <m:ctrlPr>
                                            <a:rPr lang="en-US" i="1">
                                              <a:latin typeface="Cambria Math" panose="02040503050406030204" pitchFamily="18" charset="0"/>
                                            </a:rPr>
                                          </m:ctrlPr>
                                        </m:dPr>
                                        <m:e>
                                          <m:r>
                                            <a:rPr lang="en-US" i="1">
                                              <a:latin typeface="Cambria Math" panose="02040503050406030204" pitchFamily="18" charset="0"/>
                                            </a:rPr>
                                            <m:t>𝑉</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 </m:t>
                                          </m:r>
                                          <m:r>
                                            <a:rPr lang="en-US" i="1">
                                              <a:latin typeface="Cambria Math" panose="02040503050406030204" pitchFamily="18" charset="0"/>
                                            </a:rPr>
                                            <m:t>𝐻</m:t>
                                          </m:r>
                                          <m:r>
                                            <a:rPr lang="en-US" i="1">
                                              <a:latin typeface="Cambria Math" panose="02040503050406030204" pitchFamily="18" charset="0"/>
                                            </a:rPr>
                                            <m:t>+∆</m:t>
                                          </m:r>
                                          <m:r>
                                            <a:rPr lang="en-US" i="1">
                                              <a:latin typeface="Cambria Math" panose="02040503050406030204" pitchFamily="18" charset="0"/>
                                            </a:rPr>
                                            <m:t>𝑉</m:t>
                                          </m:r>
                                          <m:d>
                                            <m:dPr>
                                              <m:ctrlPr>
                                                <a:rPr lang="en-US" i="1">
                                                  <a:latin typeface="Cambria Math" panose="02040503050406030204" pitchFamily="18" charset="0"/>
                                                </a:rPr>
                                              </m:ctrlPr>
                                            </m:dPr>
                                            <m:e>
                                              <m:r>
                                                <a:rPr lang="en-US" i="1">
                                                  <a:latin typeface="Cambria Math" panose="02040503050406030204" pitchFamily="18" charset="0"/>
                                                </a:rPr>
                                                <m:t>𝑡</m:t>
                                              </m:r>
                                            </m:e>
                                          </m:d>
                                        </m:e>
                                      </m:d>
                                    </m:e>
                                  </m:func>
                                  <m:r>
                                    <a:rPr lang="en-US" i="1">
                                      <a:latin typeface="Cambria Math" panose="02040503050406030204" pitchFamily="18" charset="0"/>
                                    </a:rPr>
                                    <m:t>, 0</m:t>
                                  </m:r>
                                </m:e>
                              </m:d>
                            </m:e>
                          </m:func>
                        </m:e>
                      </m:d>
                      <m:r>
                        <a:rPr lang="en-US" i="1">
                          <a:latin typeface="Cambria Math" panose="02040503050406030204" pitchFamily="18" charset="0"/>
                        </a:rPr>
                        <m:t>=</m:t>
                      </m:r>
                      <m:r>
                        <a:rPr lang="en-US" i="1">
                          <a:latin typeface="Cambria Math" panose="02040503050406030204" pitchFamily="18" charset="0"/>
                        </a:rPr>
                        <m:t>𝔼</m:t>
                      </m:r>
                      <m:d>
                        <m:dPr>
                          <m:begChr m:val="["/>
                          <m:endChr m:val="]"/>
                          <m:ctrlPr>
                            <a:rPr lang="en-US" i="1">
                              <a:latin typeface="Cambria Math" panose="02040503050406030204" pitchFamily="18" charset="0"/>
                            </a:rPr>
                          </m:ctrlPr>
                        </m:dPr>
                        <m:e>
                          <m:func>
                            <m:funcPr>
                              <m:ctrlPr>
                                <a:rPr lang="en-US" i="1">
                                  <a:latin typeface="Cambria Math" panose="02040503050406030204" pitchFamily="18" charset="0"/>
                                </a:rPr>
                              </m:ctrlPr>
                            </m:funcPr>
                            <m:fName>
                              <m:r>
                                <m:rPr>
                                  <m:sty m:val="p"/>
                                </m:rPr>
                                <a:rPr lang="en-US">
                                  <a:latin typeface="Cambria Math" panose="02040503050406030204" pitchFamily="18" charset="0"/>
                                </a:rPr>
                                <m:t>min</m:t>
                              </m:r>
                            </m:fName>
                            <m:e>
                              <m:d>
                                <m:dPr>
                                  <m:ctrlPr>
                                    <a:rPr lang="en-US" i="1">
                                      <a:latin typeface="Cambria Math" panose="02040503050406030204" pitchFamily="18" charset="0"/>
                                    </a:rPr>
                                  </m:ctrlPr>
                                </m:dPr>
                                <m:e>
                                  <m:r>
                                    <a:rPr lang="en-US" i="1">
                                      <a:latin typeface="Cambria Math" panose="02040503050406030204" pitchFamily="18" charset="0"/>
                                    </a:rPr>
                                    <m:t>𝐸</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 </m:t>
                                  </m:r>
                                  <m:r>
                                    <a:rPr lang="en-US" i="1">
                                      <a:latin typeface="Cambria Math" panose="02040503050406030204" pitchFamily="18" charset="0"/>
                                    </a:rPr>
                                    <m:t>𝐻</m:t>
                                  </m:r>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max</m:t>
                                      </m:r>
                                    </m:fName>
                                    <m:e>
                                      <m:d>
                                        <m:dPr>
                                          <m:ctrlPr>
                                            <a:rPr lang="en-US" i="1">
                                              <a:latin typeface="Cambria Math" panose="02040503050406030204" pitchFamily="18" charset="0"/>
                                            </a:rPr>
                                          </m:ctrlPr>
                                        </m:dPr>
                                        <m:e>
                                          <m:r>
                                            <a:rPr lang="en-US" i="1">
                                              <a:latin typeface="Cambria Math" panose="02040503050406030204" pitchFamily="18" charset="0"/>
                                            </a:rPr>
                                            <m:t>∆</m:t>
                                          </m:r>
                                          <m:r>
                                            <a:rPr lang="en-US" i="1">
                                              <a:latin typeface="Cambria Math" panose="02040503050406030204" pitchFamily="18" charset="0"/>
                                            </a:rPr>
                                            <m:t>𝑉</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 −</m:t>
                                          </m:r>
                                          <m:r>
                                            <a:rPr lang="en-US" i="1">
                                              <a:latin typeface="Cambria Math" panose="02040503050406030204" pitchFamily="18" charset="0"/>
                                            </a:rPr>
                                            <m:t>𝐻</m:t>
                                          </m:r>
                                        </m:e>
                                      </m:d>
                                    </m:e>
                                  </m:func>
                                </m:e>
                              </m:d>
                            </m:e>
                          </m:func>
                        </m:e>
                      </m:d>
                      <m:r>
                        <a:rPr lang="en-US" i="1">
                          <a:latin typeface="Cambria Math" panose="02040503050406030204" pitchFamily="18" charset="0"/>
                        </a:rPr>
                        <m:t>≤</m:t>
                      </m:r>
                      <m:r>
                        <a:rPr lang="en-US" i="1">
                          <a:latin typeface="Cambria Math" panose="02040503050406030204" pitchFamily="18" charset="0"/>
                        </a:rPr>
                        <m:t>𝔼</m:t>
                      </m:r>
                      <m:d>
                        <m:dPr>
                          <m:begChr m:val="["/>
                          <m:endChr m:val="]"/>
                          <m:ctrlPr>
                            <a:rPr lang="en-US" i="1">
                              <a:latin typeface="Cambria Math" panose="02040503050406030204" pitchFamily="18" charset="0"/>
                            </a:rPr>
                          </m:ctrlPr>
                        </m:dPr>
                        <m:e>
                          <m:func>
                            <m:funcPr>
                              <m:ctrlPr>
                                <a:rPr lang="en-US" i="1">
                                  <a:latin typeface="Cambria Math" panose="02040503050406030204" pitchFamily="18" charset="0"/>
                                </a:rPr>
                              </m:ctrlPr>
                            </m:funcPr>
                            <m:fName>
                              <m:r>
                                <m:rPr>
                                  <m:sty m:val="p"/>
                                </m:rPr>
                                <a:rPr lang="en-US">
                                  <a:latin typeface="Cambria Math" panose="02040503050406030204" pitchFamily="18" charset="0"/>
                                </a:rPr>
                                <m:t>min</m:t>
                              </m:r>
                            </m:fName>
                            <m:e>
                              <m:d>
                                <m:dPr>
                                  <m:ctrlPr>
                                    <a:rPr lang="en-US" i="1">
                                      <a:latin typeface="Cambria Math" panose="02040503050406030204" pitchFamily="18" charset="0"/>
                                    </a:rPr>
                                  </m:ctrlPr>
                                </m:dPr>
                                <m:e>
                                  <m:r>
                                    <a:rPr lang="en-US" i="1">
                                      <a:latin typeface="Cambria Math" panose="02040503050406030204" pitchFamily="18" charset="0"/>
                                    </a:rPr>
                                    <m:t>𝐸</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 </m:t>
                                  </m:r>
                                  <m:r>
                                    <a:rPr lang="en-US" i="1">
                                      <a:latin typeface="Cambria Math" panose="02040503050406030204" pitchFamily="18" charset="0"/>
                                    </a:rPr>
                                    <m:t>𝐻</m:t>
                                  </m:r>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max</m:t>
                                      </m:r>
                                    </m:fName>
                                    <m:e>
                                      <m:d>
                                        <m:dPr>
                                          <m:ctrlPr>
                                            <a:rPr lang="en-US" i="1">
                                              <a:latin typeface="Cambria Math" panose="02040503050406030204" pitchFamily="18" charset="0"/>
                                            </a:rPr>
                                          </m:ctrlPr>
                                        </m:dPr>
                                        <m:e>
                                          <m:r>
                                            <a:rPr lang="en-US" i="1">
                                              <a:latin typeface="Cambria Math" panose="02040503050406030204" pitchFamily="18" charset="0"/>
                                            </a:rPr>
                                            <m:t>∆</m:t>
                                          </m:r>
                                          <m:r>
                                            <a:rPr lang="en-US" i="1">
                                              <a:latin typeface="Cambria Math" panose="02040503050406030204" pitchFamily="18" charset="0"/>
                                            </a:rPr>
                                            <m:t>𝑉</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 0</m:t>
                                          </m:r>
                                        </m:e>
                                      </m:d>
                                    </m:e>
                                  </m:func>
                                </m:e>
                              </m:d>
                            </m:e>
                          </m:func>
                        </m:e>
                      </m:d>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min</m:t>
                          </m:r>
                        </m:fName>
                        <m:e>
                          <m:d>
                            <m:dPr>
                              <m:ctrlPr>
                                <a:rPr lang="en-US" i="1">
                                  <a:latin typeface="Cambria Math" panose="02040503050406030204" pitchFamily="18" charset="0"/>
                                </a:rPr>
                              </m:ctrlPr>
                            </m:dPr>
                            <m:e>
                              <m:r>
                                <a:rPr lang="en-US" i="1">
                                  <a:latin typeface="Cambria Math" panose="02040503050406030204" pitchFamily="18" charset="0"/>
                                </a:rPr>
                                <m:t>𝐸𝐸</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 </m:t>
                              </m:r>
                              <m:r>
                                <a:rPr lang="en-US" i="1">
                                  <a:latin typeface="Cambria Math" panose="02040503050406030204" pitchFamily="18" charset="0"/>
                                </a:rPr>
                                <m:t>𝐻</m:t>
                              </m:r>
                              <m:r>
                                <a:rPr lang="en-US" i="1">
                                  <a:latin typeface="Cambria Math" panose="02040503050406030204" pitchFamily="18" charset="0"/>
                                </a:rPr>
                                <m:t>+</m:t>
                              </m:r>
                              <m:r>
                                <a:rPr lang="en-US" i="1">
                                  <a:latin typeface="Cambria Math" panose="02040503050406030204" pitchFamily="18" charset="0"/>
                                </a:rPr>
                                <m:t>𝔼</m:t>
                              </m:r>
                              <m:d>
                                <m:dPr>
                                  <m:begChr m:val="["/>
                                  <m:endChr m:val="]"/>
                                  <m:ctrlPr>
                                    <a:rPr lang="en-US" i="1">
                                      <a:latin typeface="Cambria Math" panose="02040503050406030204" pitchFamily="18" charset="0"/>
                                    </a:rPr>
                                  </m:ctrlPr>
                                </m:dPr>
                                <m:e>
                                  <m:func>
                                    <m:funcPr>
                                      <m:ctrlPr>
                                        <a:rPr lang="en-US" i="1">
                                          <a:latin typeface="Cambria Math" panose="02040503050406030204" pitchFamily="18" charset="0"/>
                                        </a:rPr>
                                      </m:ctrlPr>
                                    </m:funcPr>
                                    <m:fName>
                                      <m:r>
                                        <m:rPr>
                                          <m:sty m:val="p"/>
                                        </m:rPr>
                                        <a:rPr lang="en-US">
                                          <a:latin typeface="Cambria Math" panose="02040503050406030204" pitchFamily="18" charset="0"/>
                                        </a:rPr>
                                        <m:t>max</m:t>
                                      </m:r>
                                    </m:fName>
                                    <m:e>
                                      <m:d>
                                        <m:dPr>
                                          <m:ctrlPr>
                                            <a:rPr lang="en-US" i="1">
                                              <a:latin typeface="Cambria Math" panose="02040503050406030204" pitchFamily="18" charset="0"/>
                                            </a:rPr>
                                          </m:ctrlPr>
                                        </m:dPr>
                                        <m:e>
                                          <m:r>
                                            <a:rPr lang="en-US" i="1">
                                              <a:latin typeface="Cambria Math" panose="02040503050406030204" pitchFamily="18" charset="0"/>
                                            </a:rPr>
                                            <m:t>∆</m:t>
                                          </m:r>
                                          <m:r>
                                            <a:rPr lang="en-US" i="1">
                                              <a:latin typeface="Cambria Math" panose="02040503050406030204" pitchFamily="18" charset="0"/>
                                            </a:rPr>
                                            <m:t>𝑉</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 0</m:t>
                                          </m:r>
                                        </m:e>
                                      </m:d>
                                    </m:e>
                                  </m:func>
                                </m:e>
                              </m:d>
                            </m:e>
                          </m:d>
                        </m:e>
                      </m:func>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min</m:t>
                          </m:r>
                        </m:fName>
                        <m:e>
                          <m:d>
                            <m:dPr>
                              <m:ctrlPr>
                                <a:rPr lang="en-US" i="1">
                                  <a:latin typeface="Cambria Math" panose="02040503050406030204" pitchFamily="18" charset="0"/>
                                </a:rPr>
                              </m:ctrlPr>
                            </m:dPr>
                            <m:e>
                              <m:r>
                                <a:rPr lang="en-US" i="1">
                                  <a:latin typeface="Cambria Math" panose="02040503050406030204" pitchFamily="18" charset="0"/>
                                </a:rPr>
                                <m:t>𝐸𝐸</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 </m:t>
                              </m:r>
                              <m:r>
                                <a:rPr lang="en-US" i="1">
                                  <a:latin typeface="Cambria Math" panose="02040503050406030204" pitchFamily="18" charset="0"/>
                                </a:rPr>
                                <m:t>𝐻</m:t>
                              </m:r>
                              <m:r>
                                <a:rPr lang="en-US" i="1">
                                  <a:latin typeface="Cambria Math" panose="02040503050406030204" pitchFamily="18" charset="0"/>
                                </a:rPr>
                                <m:t>+</m:t>
                              </m:r>
                              <m:r>
                                <a:rPr lang="en-US" i="1">
                                  <a:latin typeface="Cambria Math" panose="02040503050406030204" pitchFamily="18" charset="0"/>
                                </a:rPr>
                                <m:t>𝔼</m:t>
                              </m:r>
                              <m:d>
                                <m:dPr>
                                  <m:begChr m:val="["/>
                                  <m:endChr m:val="]"/>
                                  <m:ctrlPr>
                                    <a:rPr lang="en-US" i="1">
                                      <a:latin typeface="Cambria Math" panose="02040503050406030204" pitchFamily="18" charset="0"/>
                                    </a:rPr>
                                  </m:ctrlPr>
                                </m:dPr>
                                <m:e>
                                  <m:func>
                                    <m:funcPr>
                                      <m:ctrlPr>
                                        <a:rPr lang="en-US" i="1">
                                          <a:latin typeface="Cambria Math" panose="02040503050406030204" pitchFamily="18" charset="0"/>
                                        </a:rPr>
                                      </m:ctrlPr>
                                    </m:funcPr>
                                    <m:fName>
                                      <m:r>
                                        <m:rPr>
                                          <m:sty m:val="p"/>
                                        </m:rPr>
                                        <a:rPr lang="en-US">
                                          <a:latin typeface="Cambria Math" panose="02040503050406030204" pitchFamily="18" charset="0"/>
                                        </a:rPr>
                                        <m:t>max</m:t>
                                      </m:r>
                                    </m:fName>
                                    <m:e>
                                      <m:d>
                                        <m:dPr>
                                          <m:ctrlPr>
                                            <a:rPr lang="en-US" i="1">
                                              <a:latin typeface="Cambria Math" panose="02040503050406030204" pitchFamily="18" charset="0"/>
                                            </a:rPr>
                                          </m:ctrlPr>
                                        </m:dPr>
                                        <m:e>
                                          <m:r>
                                            <a:rPr lang="en-US" i="1">
                                              <a:latin typeface="Cambria Math" panose="02040503050406030204" pitchFamily="18" charset="0"/>
                                            </a:rPr>
                                            <m:t>∆</m:t>
                                          </m:r>
                                          <m:r>
                                            <a:rPr lang="en-US" i="1">
                                              <a:latin typeface="Cambria Math" panose="02040503050406030204" pitchFamily="18" charset="0"/>
                                            </a:rPr>
                                            <m:t>𝑉</m:t>
                                          </m:r>
                                          <m:d>
                                            <m:dPr>
                                              <m:ctrlPr>
                                                <a:rPr lang="en-US" i="1">
                                                  <a:latin typeface="Cambria Math" panose="02040503050406030204" pitchFamily="18" charset="0"/>
                                                </a:rPr>
                                              </m:ctrlPr>
                                            </m:dPr>
                                            <m:e>
                                              <m:r>
                                                <a:rPr lang="en-US" i="1">
                                                  <a:latin typeface="Cambria Math" panose="02040503050406030204" pitchFamily="18" charset="0"/>
                                                </a:rPr>
                                                <m:t>∆</m:t>
                                              </m:r>
                                              <m:r>
                                                <a:rPr lang="en-US" i="1">
                                                  <a:latin typeface="Cambria Math" panose="02040503050406030204" pitchFamily="18" charset="0"/>
                                                </a:rPr>
                                                <m:t>𝑡</m:t>
                                              </m:r>
                                            </m:e>
                                          </m:d>
                                          <m:r>
                                            <a:rPr lang="en-US" i="1">
                                              <a:latin typeface="Cambria Math" panose="02040503050406030204" pitchFamily="18" charset="0"/>
                                            </a:rPr>
                                            <m:t>, 0</m:t>
                                          </m:r>
                                        </m:e>
                                      </m:d>
                                    </m:e>
                                  </m:func>
                                </m:e>
                              </m:d>
                            </m:e>
                          </m:d>
                        </m:e>
                      </m:fun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𝐸𝐸</m:t>
                          </m:r>
                        </m:e>
                        <m:sub>
                          <m:r>
                            <a:rPr lang="en-US" i="1">
                              <a:latin typeface="Cambria Math" panose="02040503050406030204" pitchFamily="18" charset="0"/>
                            </a:rPr>
                            <m:t>𝐶</m:t>
                          </m:r>
                          <m:r>
                            <a:rPr lang="en-US" i="1">
                              <a:latin typeface="Cambria Math" panose="02040503050406030204" pitchFamily="18" charset="0"/>
                            </a:rPr>
                            <m:t>, </m:t>
                          </m:r>
                          <m:r>
                            <a:rPr lang="en-US" i="1">
                              <a:latin typeface="Cambria Math" panose="02040503050406030204" pitchFamily="18" charset="0"/>
                            </a:rPr>
                            <m:t>𝐵𝑆𝑀</m:t>
                          </m:r>
                        </m:sub>
                      </m:sSub>
                      <m:d>
                        <m:dPr>
                          <m:ctrlPr>
                            <a:rPr lang="en-US" i="1">
                              <a:latin typeface="Cambria Math" panose="02040503050406030204" pitchFamily="18" charset="0"/>
                            </a:rPr>
                          </m:ctrlPr>
                        </m:dPr>
                        <m:e>
                          <m:r>
                            <a:rPr lang="en-US" i="1">
                              <a:latin typeface="Cambria Math" panose="02040503050406030204" pitchFamily="18" charset="0"/>
                            </a:rPr>
                            <m:t>𝑡</m:t>
                          </m:r>
                        </m:e>
                      </m:d>
                    </m:oMath>
                  </m:oMathPara>
                </a14:m>
                <a:endParaRPr lang="en-US" dirty="0"/>
              </a:p>
              <a:p>
                <a:pPr>
                  <a:lnSpc>
                    <a:spcPct val="150000"/>
                  </a:lnSpc>
                </a:pPr>
                <a:endParaRPr lang="en-US" dirty="0"/>
              </a:p>
              <a:p>
                <a:pPr marL="285750" lvl="0" indent="-285750">
                  <a:lnSpc>
                    <a:spcPct val="150000"/>
                  </a:lnSpc>
                  <a:buFont typeface="Arial" panose="020B0604020202020204" pitchFamily="34" charset="0"/>
                  <a:buChar char="•"/>
                </a:pPr>
                <a:r>
                  <a:rPr lang="en-US" u="sng" dirty="0"/>
                  <a:t>Enhancing the Exposure Conservativeness</a:t>
                </a:r>
                <a:r>
                  <a:rPr lang="en-US" dirty="0"/>
                  <a:t>:</a:t>
                </a:r>
                <a:r>
                  <a:rPr lang="en-US" b="0" dirty="0">
                    <a:latin typeface="+mn-lt"/>
                  </a:rPr>
                  <a:t> Time averaging adds more conservativeness:</a:t>
                </a:r>
              </a:p>
              <a:p>
                <a:pPr>
                  <a:lnSpc>
                    <a:spcPct val="150000"/>
                  </a:lnSpc>
                </a:pPr>
                <a:endParaRPr lang="en-US" dirty="0"/>
              </a:p>
              <a:p>
                <a:pPr>
                  <a:lnSpc>
                    <a:spcPct val="150000"/>
                  </a:lnSpc>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𝑇</m:t>
                          </m:r>
                        </m:den>
                      </m:f>
                      <m:nary>
                        <m:naryPr>
                          <m:limLoc m:val="undOvr"/>
                          <m:ctrlPr>
                            <a:rPr lang="en-US" i="1">
                              <a:latin typeface="Cambria Math" panose="02040503050406030204" pitchFamily="18" charset="0"/>
                            </a:rPr>
                          </m:ctrlPr>
                        </m:naryPr>
                        <m:sub>
                          <m:r>
                            <a:rPr lang="en-US" i="1">
                              <a:latin typeface="Cambria Math" panose="02040503050406030204" pitchFamily="18" charset="0"/>
                            </a:rPr>
                            <m:t>0</m:t>
                          </m:r>
                        </m:sub>
                        <m:sup>
                          <m:r>
                            <a:rPr lang="en-US" i="1">
                              <a:latin typeface="Cambria Math" panose="02040503050406030204" pitchFamily="18" charset="0"/>
                            </a:rPr>
                            <m:t>𝑇</m:t>
                          </m:r>
                        </m:sup>
                        <m:e>
                          <m:sSub>
                            <m:sSubPr>
                              <m:ctrlPr>
                                <a:rPr lang="en-US" i="1">
                                  <a:latin typeface="Cambria Math" panose="02040503050406030204" pitchFamily="18" charset="0"/>
                                </a:rPr>
                              </m:ctrlPr>
                            </m:sSubPr>
                            <m:e>
                              <m:r>
                                <a:rPr lang="en-US" i="1">
                                  <a:latin typeface="Cambria Math" panose="02040503050406030204" pitchFamily="18" charset="0"/>
                                </a:rPr>
                                <m:t>𝐸𝐸</m:t>
                              </m:r>
                            </m:e>
                            <m:sub>
                              <m:r>
                                <a:rPr lang="en-US" i="1">
                                  <a:latin typeface="Cambria Math" panose="02040503050406030204" pitchFamily="18" charset="0"/>
                                </a:rPr>
                                <m:t>𝐶</m:t>
                              </m:r>
                              <m:r>
                                <a:rPr lang="en-US" i="1">
                                  <a:latin typeface="Cambria Math" panose="02040503050406030204" pitchFamily="18" charset="0"/>
                                </a:rPr>
                                <m:t>, </m:t>
                              </m:r>
                              <m:r>
                                <a:rPr lang="en-US" i="1">
                                  <a:latin typeface="Cambria Math" panose="02040503050406030204" pitchFamily="18" charset="0"/>
                                </a:rPr>
                                <m:t>𝐵𝑆𝑀</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𝑑𝑡</m:t>
                          </m:r>
                        </m:e>
                      </m:nary>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min</m:t>
                          </m:r>
                        </m:fName>
                        <m:e>
                          <m:d>
                            <m:dPr>
                              <m:ctrlPr>
                                <a:rPr lang="en-US" i="1">
                                  <a:latin typeface="Cambria Math" panose="02040503050406030204" pitchFamily="18" charset="0"/>
                                </a:rPr>
                              </m:ctrlPr>
                            </m:dPr>
                            <m:e>
                              <m:r>
                                <a:rPr lang="en-US" i="1">
                                  <a:latin typeface="Cambria Math" panose="02040503050406030204" pitchFamily="18" charset="0"/>
                                </a:rPr>
                                <m:t>𝐸𝑃𝐸</m:t>
                              </m:r>
                              <m:r>
                                <a:rPr lang="en-US" i="1">
                                  <a:latin typeface="Cambria Math" panose="02040503050406030204" pitchFamily="18" charset="0"/>
                                </a:rPr>
                                <m:t>, </m:t>
                              </m:r>
                              <m:r>
                                <a:rPr lang="en-US" i="1">
                                  <a:latin typeface="Cambria Math" panose="02040503050406030204" pitchFamily="18" charset="0"/>
                                </a:rPr>
                                <m:t>𝐻</m:t>
                              </m:r>
                              <m:r>
                                <a:rPr lang="en-US" i="1">
                                  <a:latin typeface="Cambria Math" panose="02040503050406030204" pitchFamily="18" charset="0"/>
                                </a:rPr>
                                <m:t>+</m:t>
                              </m:r>
                              <m:r>
                                <a:rPr lang="en-US" i="1">
                                  <a:latin typeface="Cambria Math" panose="02040503050406030204" pitchFamily="18" charset="0"/>
                                </a:rPr>
                                <m:t>𝔼</m:t>
                              </m:r>
                              <m:d>
                                <m:dPr>
                                  <m:begChr m:val="["/>
                                  <m:endChr m:val="]"/>
                                  <m:ctrlPr>
                                    <a:rPr lang="en-US" i="1">
                                      <a:latin typeface="Cambria Math" panose="02040503050406030204" pitchFamily="18" charset="0"/>
                                    </a:rPr>
                                  </m:ctrlPr>
                                </m:dPr>
                                <m:e>
                                  <m:func>
                                    <m:funcPr>
                                      <m:ctrlPr>
                                        <a:rPr lang="en-US" i="1">
                                          <a:latin typeface="Cambria Math" panose="02040503050406030204" pitchFamily="18" charset="0"/>
                                        </a:rPr>
                                      </m:ctrlPr>
                                    </m:funcPr>
                                    <m:fName>
                                      <m:r>
                                        <m:rPr>
                                          <m:sty m:val="p"/>
                                        </m:rPr>
                                        <a:rPr lang="en-US">
                                          <a:latin typeface="Cambria Math" panose="02040503050406030204" pitchFamily="18" charset="0"/>
                                        </a:rPr>
                                        <m:t>max</m:t>
                                      </m:r>
                                    </m:fName>
                                    <m:e>
                                      <m:d>
                                        <m:dPr>
                                          <m:ctrlPr>
                                            <a:rPr lang="en-US" i="1">
                                              <a:latin typeface="Cambria Math" panose="02040503050406030204" pitchFamily="18" charset="0"/>
                                            </a:rPr>
                                          </m:ctrlPr>
                                        </m:dPr>
                                        <m:e>
                                          <m:r>
                                            <a:rPr lang="en-US" i="1">
                                              <a:latin typeface="Cambria Math" panose="02040503050406030204" pitchFamily="18" charset="0"/>
                                            </a:rPr>
                                            <m:t>∆</m:t>
                                          </m:r>
                                          <m:r>
                                            <a:rPr lang="en-US" i="1">
                                              <a:latin typeface="Cambria Math" panose="02040503050406030204" pitchFamily="18" charset="0"/>
                                            </a:rPr>
                                            <m:t>𝑉</m:t>
                                          </m:r>
                                          <m:d>
                                            <m:dPr>
                                              <m:ctrlPr>
                                                <a:rPr lang="en-US" i="1">
                                                  <a:latin typeface="Cambria Math" panose="02040503050406030204" pitchFamily="18" charset="0"/>
                                                </a:rPr>
                                              </m:ctrlPr>
                                            </m:dPr>
                                            <m:e>
                                              <m:r>
                                                <a:rPr lang="en-US" i="1">
                                                  <a:latin typeface="Cambria Math" panose="02040503050406030204" pitchFamily="18" charset="0"/>
                                                </a:rPr>
                                                <m:t>∆</m:t>
                                              </m:r>
                                              <m:r>
                                                <a:rPr lang="en-US" i="1">
                                                  <a:latin typeface="Cambria Math" panose="02040503050406030204" pitchFamily="18" charset="0"/>
                                                </a:rPr>
                                                <m:t>𝑡</m:t>
                                              </m:r>
                                            </m:e>
                                          </m:d>
                                          <m:r>
                                            <a:rPr lang="en-US" i="1">
                                              <a:latin typeface="Cambria Math" panose="02040503050406030204" pitchFamily="18" charset="0"/>
                                            </a:rPr>
                                            <m:t>, 0</m:t>
                                          </m:r>
                                        </m:e>
                                      </m:d>
                                    </m:e>
                                  </m:func>
                                </m:e>
                              </m:d>
                            </m:e>
                          </m:d>
                        </m:e>
                      </m:func>
                    </m:oMath>
                  </m:oMathPara>
                </a14:m>
                <a:endParaRPr lang="en-US" dirty="0"/>
              </a:p>
              <a:p>
                <a:pPr>
                  <a:lnSpc>
                    <a:spcPct val="150000"/>
                  </a:lnSpc>
                </a:pPr>
                <a:endParaRPr lang="en-US" dirty="0"/>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990600"/>
                <a:ext cx="8458200" cy="5715000"/>
              </a:xfrm>
              <a:blipFill rotWithShape="1">
                <a:blip r:embed="rId2"/>
                <a:stretch>
                  <a:fillRect l="-1153"/>
                </a:stretch>
              </a:blipFill>
            </p:spPr>
            <p:txBody>
              <a:bodyPr/>
              <a:lstStyle/>
              <a:p>
                <a:r>
                  <a:rPr lang="en-US">
                    <a:noFill/>
                  </a:rPr>
                  <a:t> </a:t>
                </a:r>
              </a:p>
            </p:txBody>
          </p:sp>
        </mc:Fallback>
      </mc:AlternateContent>
    </p:spTree>
    <p:extLst>
      <p:ext uri="{BB962C8B-B14F-4D97-AF65-F5344CB8AC3E}">
        <p14:creationId xmlns:p14="http://schemas.microsoft.com/office/powerpoint/2010/main" val="34925192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Exposure in the Presence of Margin</a:t>
            </a:r>
          </a:p>
        </p:txBody>
      </p:sp>
      <p:sp>
        <p:nvSpPr>
          <p:cNvPr id="10" name="Text Placeholder 9"/>
          <p:cNvSpPr>
            <a:spLocks noGrp="1"/>
          </p:cNvSpPr>
          <p:nvPr>
            <p:ph type="body" sz="quarter" idx="15"/>
          </p:nvPr>
        </p:nvSpPr>
        <p:spPr>
          <a:xfrm>
            <a:off x="304800" y="990600"/>
            <a:ext cx="8458200" cy="5715000"/>
          </a:xfrm>
        </p:spPr>
        <p:txBody>
          <a:bodyPr/>
          <a:lstStyle/>
          <a:p>
            <a:pPr algn="ctr">
              <a:lnSpc>
                <a:spcPct val="150000"/>
              </a:lnSpc>
            </a:pPr>
            <a:r>
              <a:rPr lang="en-US" sz="1600" dirty="0"/>
              <a:t>Conclusion</a:t>
            </a:r>
          </a:p>
          <a:p>
            <a:pPr>
              <a:lnSpc>
                <a:spcPct val="150000"/>
              </a:lnSpc>
            </a:pPr>
            <a:endParaRPr lang="en-US" b="0" dirty="0"/>
          </a:p>
          <a:p>
            <a:pPr marL="285750" lvl="0" indent="-285750">
              <a:lnSpc>
                <a:spcPct val="150000"/>
              </a:lnSpc>
              <a:buFont typeface="Arial" panose="020B0604020202020204" pitchFamily="34" charset="0"/>
              <a:buChar char="•"/>
            </a:pPr>
            <a:r>
              <a:rPr lang="en-US" u="sng" dirty="0"/>
              <a:t>Margin Agreements for Risk Mitigation</a:t>
            </a:r>
            <a:r>
              <a:rPr lang="en-US" dirty="0"/>
              <a:t>:</a:t>
            </a:r>
            <a:r>
              <a:rPr lang="en-US" b="0" dirty="0">
                <a:latin typeface="+mn-lt"/>
              </a:rPr>
              <a:t> Margin agreements are important risk mitigation tools that need to be modeled accurately.</a:t>
            </a:r>
          </a:p>
          <a:p>
            <a:pPr marL="285750" lvl="0" indent="-285750">
              <a:lnSpc>
                <a:spcPct val="150000"/>
              </a:lnSpc>
              <a:buFont typeface="Arial" panose="020B0604020202020204" pitchFamily="34" charset="0"/>
              <a:buChar char="•"/>
            </a:pPr>
            <a:r>
              <a:rPr lang="en-US" u="sng" dirty="0"/>
              <a:t>Complete MC Doubles Simulation Time</a:t>
            </a:r>
            <a:r>
              <a:rPr lang="en-US" dirty="0"/>
              <a:t>:</a:t>
            </a:r>
            <a:r>
              <a:rPr lang="en-US" b="0" dirty="0">
                <a:latin typeface="+mn-lt"/>
              </a:rPr>
              <a:t> Full Monte Carlo is the most flexible approach, but requires simulating trade values at secondary time points, thus doubling the simulation time.</a:t>
            </a:r>
          </a:p>
          <a:p>
            <a:pPr marL="285750" lvl="0" indent="-285750">
              <a:lnSpc>
                <a:spcPct val="150000"/>
              </a:lnSpc>
              <a:buFont typeface="Arial" panose="020B0604020202020204" pitchFamily="34" charset="0"/>
              <a:buChar char="•"/>
            </a:pPr>
            <a:r>
              <a:rPr lang="en-US" u="sng" dirty="0"/>
              <a:t>Semi-Analytical Approach Avoids That</a:t>
            </a:r>
            <a:r>
              <a:rPr lang="en-US" dirty="0"/>
              <a:t>:</a:t>
            </a:r>
            <a:r>
              <a:rPr lang="en-US" b="0" dirty="0">
                <a:latin typeface="+mn-lt"/>
              </a:rPr>
              <a:t> Pykhtin (2009) has presented an accurate semi-analytical approach of calculating the EE that avoids doubling of the simulation time.</a:t>
            </a:r>
          </a:p>
          <a:p>
            <a:pPr marL="285750" lvl="0" indent="-285750">
              <a:lnSpc>
                <a:spcPct val="150000"/>
              </a:lnSpc>
              <a:buFont typeface="Arial" panose="020B0604020202020204" pitchFamily="34" charset="0"/>
              <a:buChar char="•"/>
            </a:pPr>
            <a:r>
              <a:rPr lang="en-US" u="sng" dirty="0"/>
              <a:t>Basel 2 Shortcuts are too Conservative</a:t>
            </a:r>
            <a:r>
              <a:rPr lang="en-US" dirty="0"/>
              <a:t>:</a:t>
            </a:r>
            <a:r>
              <a:rPr lang="en-US" b="0" dirty="0">
                <a:latin typeface="+mn-lt"/>
              </a:rPr>
              <a:t> Basel 2 “Shortcut” method for Effective EPE has sound theoretical grounds, but is too conservative.</a:t>
            </a:r>
          </a:p>
          <a:p>
            <a:pPr>
              <a:lnSpc>
                <a:spcPct val="150000"/>
              </a:lnSpc>
            </a:pPr>
            <a:endParaRPr lang="en-US" dirty="0"/>
          </a:p>
          <a:p>
            <a:pPr>
              <a:lnSpc>
                <a:spcPct val="150000"/>
              </a:lnSpc>
            </a:pPr>
            <a:r>
              <a:rPr lang="en-US" dirty="0"/>
              <a:t> </a:t>
            </a:r>
          </a:p>
          <a:p>
            <a:pPr algn="ctr">
              <a:lnSpc>
                <a:spcPct val="150000"/>
              </a:lnSpc>
            </a:pPr>
            <a:r>
              <a:rPr lang="en-US" dirty="0"/>
              <a:t>References</a:t>
            </a:r>
          </a:p>
          <a:p>
            <a:pPr>
              <a:lnSpc>
                <a:spcPct val="150000"/>
              </a:lnSpc>
            </a:pPr>
            <a:r>
              <a:rPr lang="en-US" dirty="0"/>
              <a:t> </a:t>
            </a:r>
          </a:p>
          <a:p>
            <a:pPr marL="285750" lvl="0" indent="-285750">
              <a:lnSpc>
                <a:spcPct val="150000"/>
              </a:lnSpc>
              <a:buFont typeface="Arial" panose="020B0604020202020204" pitchFamily="34" charset="0"/>
              <a:buChar char="•"/>
            </a:pPr>
            <a:r>
              <a:rPr lang="en-US" dirty="0"/>
              <a:t>Pykhtin, M. (2009): </a:t>
            </a:r>
            <a:r>
              <a:rPr lang="en-US" u="sng" dirty="0">
                <a:hlinkClick r:id="rId2"/>
              </a:rPr>
              <a:t>Modeling Counterparty Credit Exposure in the Presence of Margin Agreements</a:t>
            </a:r>
            <a:endParaRPr lang="en-US" dirty="0"/>
          </a:p>
          <a:p>
            <a:pPr lvl="0">
              <a:lnSpc>
                <a:spcPct val="150000"/>
              </a:lnSpc>
            </a:pPr>
            <a:endParaRPr lang="en-US" b="0" dirty="0">
              <a:latin typeface="+mn-lt"/>
            </a:endParaRPr>
          </a:p>
        </p:txBody>
      </p:sp>
    </p:spTree>
    <p:extLst>
      <p:ext uri="{BB962C8B-B14F-4D97-AF65-F5344CB8AC3E}">
        <p14:creationId xmlns:p14="http://schemas.microsoft.com/office/powerpoint/2010/main" val="3723242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Exposure in the Presence of Margin</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990600"/>
                <a:ext cx="8458200" cy="5715000"/>
              </a:xfrm>
            </p:spPr>
            <p:txBody>
              <a:bodyPr/>
              <a:lstStyle/>
              <a:p>
                <a:pPr algn="ctr">
                  <a:lnSpc>
                    <a:spcPct val="150000"/>
                  </a:lnSpc>
                </a:pPr>
                <a:r>
                  <a:rPr lang="en-US" sz="1600" dirty="0"/>
                  <a:t>Margin Agreements as a Means of Reducing Counterparty Credit Exposure - 1</a:t>
                </a:r>
              </a:p>
              <a:p>
                <a:pPr>
                  <a:lnSpc>
                    <a:spcPct val="150000"/>
                  </a:lnSpc>
                </a:pPr>
                <a:endParaRPr lang="en-US" b="0" dirty="0"/>
              </a:p>
              <a:p>
                <a:pPr marL="342900" lvl="0" indent="-342900">
                  <a:lnSpc>
                    <a:spcPct val="150000"/>
                  </a:lnSpc>
                  <a:buFont typeface="+mj-lt"/>
                  <a:buAutoNum type="arabicPeriod"/>
                </a:pPr>
                <a:r>
                  <a:rPr lang="en-US" sz="1200" u="sng" dirty="0"/>
                  <a:t>Definition of Counterparty Credit Risk</a:t>
                </a:r>
                <a:r>
                  <a:rPr lang="en-US" sz="1200" dirty="0"/>
                  <a:t>:</a:t>
                </a:r>
                <a:r>
                  <a:rPr lang="en-US" sz="1200" b="0" dirty="0"/>
                  <a:t> </a:t>
                </a:r>
                <a:r>
                  <a:rPr lang="en-US" sz="1200" b="0" i="1" dirty="0">
                    <a:latin typeface="+mn-lt"/>
                  </a:rPr>
                  <a:t>Counterparty Credit Risk</a:t>
                </a:r>
                <a:r>
                  <a:rPr lang="en-US" sz="1200" b="0" dirty="0">
                    <a:latin typeface="+mn-lt"/>
                  </a:rPr>
                  <a:t> is the risk that a counterparty in an </a:t>
                </a:r>
                <a:r>
                  <a:rPr lang="en-US" sz="1200" b="0" i="1" dirty="0">
                    <a:latin typeface="+mn-lt"/>
                  </a:rPr>
                  <a:t>OTC</a:t>
                </a:r>
                <a:r>
                  <a:rPr lang="en-US" sz="1200" b="0" dirty="0">
                    <a:latin typeface="+mn-lt"/>
                  </a:rPr>
                  <a:t> derivative transaction will default prior to the expiration of the contract and will be unable to make all contractual payments. </a:t>
                </a:r>
                <a:r>
                  <a:rPr lang="en-US" sz="1200" b="0" i="1" dirty="0">
                    <a:latin typeface="+mn-lt"/>
                  </a:rPr>
                  <a:t>Exchange-traded </a:t>
                </a:r>
                <a:r>
                  <a:rPr lang="en-US" sz="1200" b="0" dirty="0">
                    <a:latin typeface="+mn-lt"/>
                  </a:rPr>
                  <a:t>derivatives bear no counterparty risk.</a:t>
                </a:r>
              </a:p>
              <a:p>
                <a:pPr marL="342900" lvl="0" indent="-342900">
                  <a:lnSpc>
                    <a:spcPct val="150000"/>
                  </a:lnSpc>
                  <a:buFont typeface="+mj-lt"/>
                  <a:buAutoNum type="arabicPeriod"/>
                </a:pPr>
                <a:r>
                  <a:rPr lang="en-US" sz="1200" u="sng" dirty="0"/>
                  <a:t>Counterparty vs. Lending Risk Difference</a:t>
                </a:r>
                <a:r>
                  <a:rPr lang="en-US" sz="1200" dirty="0"/>
                  <a:t>: </a:t>
                </a:r>
                <a:r>
                  <a:rPr lang="en-US" sz="1200" b="0" dirty="0">
                    <a:latin typeface="+mn-lt"/>
                  </a:rPr>
                  <a:t>The primary feature that distinguishes counterpart risk from lending risk is the uncertainty of exposure at any future time. For a loan, the exposure at any future date is the outstanding balance, which is certain – not taking into account pre-payments. For a derivative, the exposure at any future date is the replacement cost, which is determined by the market value at that date, and is, therefore, uncertain</a:t>
                </a:r>
                <a:r>
                  <a:rPr lang="en-US" sz="1200" b="0" dirty="0"/>
                  <a:t>.</a:t>
                </a:r>
              </a:p>
              <a:p>
                <a:pPr marL="342900" lvl="0" indent="-342900">
                  <a:lnSpc>
                    <a:spcPct val="150000"/>
                  </a:lnSpc>
                  <a:buFont typeface="+mj-lt"/>
                  <a:buAutoNum type="arabicPeriod"/>
                </a:pPr>
                <a:r>
                  <a:rPr lang="en-US" sz="1200" u="sng" dirty="0"/>
                  <a:t>Bilateral Nature of the Counterparty Risk</a:t>
                </a:r>
                <a:r>
                  <a:rPr lang="en-US" sz="1200" b="0" dirty="0"/>
                  <a:t>: </a:t>
                </a:r>
                <a:r>
                  <a:rPr lang="en-US" sz="1200" b="0" dirty="0">
                    <a:latin typeface="+mn-lt"/>
                  </a:rPr>
                  <a:t>Since derivative portfolio value can be both positive and negative, counterparty risk is </a:t>
                </a:r>
                <a:r>
                  <a:rPr lang="en-US" sz="1200" b="0" i="1" dirty="0">
                    <a:latin typeface="+mn-lt"/>
                  </a:rPr>
                  <a:t>bilateral</a:t>
                </a:r>
                <a:r>
                  <a:rPr lang="en-US" sz="1200" b="0" dirty="0">
                    <a:latin typeface="+mn-lt"/>
                  </a:rPr>
                  <a:t>.</a:t>
                </a:r>
              </a:p>
              <a:p>
                <a:pPr marL="342900" lvl="0" indent="-342900">
                  <a:buFont typeface="+mj-lt"/>
                  <a:buAutoNum type="arabicPeriod"/>
                </a:pPr>
                <a:r>
                  <a:rPr lang="en-US" sz="1200" u="sng" dirty="0"/>
                  <a:t>Spot/Forward Contract Market Value</a:t>
                </a:r>
                <a:r>
                  <a:rPr lang="en-US" sz="1200" dirty="0"/>
                  <a:t>:</a:t>
                </a:r>
                <a:r>
                  <a:rPr lang="en-US" sz="1200" dirty="0">
                    <a:latin typeface="+mn-lt"/>
                  </a:rPr>
                  <a:t> </a:t>
                </a:r>
                <a:r>
                  <a:rPr lang="en-US" sz="1200" b="0" dirty="0">
                    <a:latin typeface="+mn-lt"/>
                  </a:rPr>
                  <a:t>Market value for counter </a:t>
                </a:r>
                <a14:m>
                  <m:oMath xmlns:m="http://schemas.openxmlformats.org/officeDocument/2006/math">
                    <m:r>
                      <a:rPr lang="en-US" sz="1200" b="0" i="1">
                        <a:latin typeface="Cambria Math"/>
                      </a:rPr>
                      <m:t>𝑖</m:t>
                    </m:r>
                  </m:oMath>
                </a14:m>
                <a:r>
                  <a:rPr lang="en-US" sz="1200" b="0" dirty="0">
                    <a:latin typeface="+mn-lt"/>
                  </a:rPr>
                  <a:t> with counterparty is known only at the current date</a:t>
                </a:r>
              </a:p>
              <a:p>
                <a:r>
                  <a:rPr lang="en-US" sz="1200" b="0" dirty="0">
                    <a:latin typeface="+mn-lt"/>
                  </a:rPr>
                  <a:t> </a:t>
                </a:r>
              </a:p>
              <a:p>
                <a:pPr/>
                <a14:m>
                  <m:oMathPara xmlns:m="http://schemas.openxmlformats.org/officeDocument/2006/math">
                    <m:oMathParaPr>
                      <m:jc m:val="centerGroup"/>
                    </m:oMathParaPr>
                    <m:oMath xmlns:m="http://schemas.openxmlformats.org/officeDocument/2006/math">
                      <m:r>
                        <a:rPr lang="en-US" sz="1200" b="0" i="1">
                          <a:latin typeface="Cambria Math"/>
                        </a:rPr>
                        <m:t>𝑡</m:t>
                      </m:r>
                      <m:r>
                        <a:rPr lang="en-US" sz="1200" b="0" i="1">
                          <a:latin typeface="Cambria Math"/>
                        </a:rPr>
                        <m:t>=0</m:t>
                      </m:r>
                    </m:oMath>
                  </m:oMathPara>
                </a14:m>
                <a:endParaRPr lang="en-US" sz="1200" b="0" dirty="0">
                  <a:latin typeface="+mn-lt"/>
                </a:endParaRPr>
              </a:p>
              <a:p>
                <a:r>
                  <a:rPr lang="en-US" sz="1200" b="0" dirty="0">
                    <a:latin typeface="+mn-lt"/>
                  </a:rPr>
                  <a:t> </a:t>
                </a:r>
              </a:p>
              <a:p>
                <a:pPr lvl="2"/>
                <a:r>
                  <a:rPr lang="en-US" b="0" dirty="0"/>
                  <a:t>For any future date </a:t>
                </a:r>
                <a14:m>
                  <m:oMath xmlns:m="http://schemas.openxmlformats.org/officeDocument/2006/math">
                    <m:r>
                      <a:rPr lang="en-US" b="0" i="1">
                        <a:latin typeface="Cambria Math"/>
                      </a:rPr>
                      <m:t>𝑡</m:t>
                    </m:r>
                  </m:oMath>
                </a14:m>
                <a:r>
                  <a:rPr lang="en-US" b="0" dirty="0"/>
                  <a:t> this value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𝑉</m:t>
                        </m:r>
                      </m:e>
                      <m:sub>
                        <m:r>
                          <a:rPr lang="en-US" b="0" i="1">
                            <a:latin typeface="Cambria Math"/>
                          </a:rPr>
                          <m:t>𝑖</m:t>
                        </m:r>
                      </m:sub>
                    </m:sSub>
                    <m:d>
                      <m:dPr>
                        <m:ctrlPr>
                          <a:rPr lang="en-US" b="0" i="1">
                            <a:latin typeface="Cambria Math" panose="02040503050406030204" pitchFamily="18" charset="0"/>
                          </a:rPr>
                        </m:ctrlPr>
                      </m:dPr>
                      <m:e>
                        <m:r>
                          <a:rPr lang="en-US" b="0" i="1">
                            <a:latin typeface="Cambria Math"/>
                          </a:rPr>
                          <m:t>𝑡</m:t>
                        </m:r>
                      </m:e>
                    </m:d>
                  </m:oMath>
                </a14:m>
                <a:r>
                  <a:rPr lang="en-US" b="0" dirty="0"/>
                  <a:t> is uncertain and should be assumed random.</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990600"/>
                <a:ext cx="8458200" cy="5715000"/>
              </a:xfrm>
              <a:blipFill rotWithShape="1">
                <a:blip r:embed="rId2"/>
                <a:stretch>
                  <a:fillRect l="-1009" r="-576"/>
                </a:stretch>
              </a:blipFill>
            </p:spPr>
            <p:txBody>
              <a:bodyPr/>
              <a:lstStyle/>
              <a:p>
                <a:r>
                  <a:rPr lang="en-US">
                    <a:noFill/>
                  </a:rPr>
                  <a:t> </a:t>
                </a:r>
              </a:p>
            </p:txBody>
          </p:sp>
        </mc:Fallback>
      </mc:AlternateContent>
    </p:spTree>
    <p:extLst>
      <p:ext uri="{BB962C8B-B14F-4D97-AF65-F5344CB8AC3E}">
        <p14:creationId xmlns:p14="http://schemas.microsoft.com/office/powerpoint/2010/main" val="3366169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Exposure in the Presence of Margin</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990600"/>
                <a:ext cx="8458200" cy="5715000"/>
              </a:xfrm>
            </p:spPr>
            <p:txBody>
              <a:bodyPr/>
              <a:lstStyle/>
              <a:p>
                <a:pPr algn="ctr">
                  <a:lnSpc>
                    <a:spcPct val="150000"/>
                  </a:lnSpc>
                </a:pPr>
                <a:r>
                  <a:rPr lang="en-US" sz="1200" dirty="0"/>
                  <a:t>Margin Agreements as a Means of Reducing Counterparty Credit Exposure - 2</a:t>
                </a:r>
              </a:p>
              <a:p>
                <a:pPr>
                  <a:lnSpc>
                    <a:spcPct val="150000"/>
                  </a:lnSpc>
                </a:pPr>
                <a:endParaRPr lang="en-US" sz="1200" b="0" dirty="0"/>
              </a:p>
              <a:p>
                <a:pPr marL="171450" lvl="0" indent="-171450">
                  <a:buFont typeface="Arial" panose="020B0604020202020204" pitchFamily="34" charset="0"/>
                  <a:buChar char="•"/>
                </a:pPr>
                <a:r>
                  <a:rPr lang="en-US" sz="1200" u="sng" dirty="0"/>
                  <a:t>Replacement Cost at Counterparty Default</a:t>
                </a:r>
                <a:r>
                  <a:rPr lang="en-US" sz="1200" dirty="0"/>
                  <a:t>:</a:t>
                </a:r>
                <a:r>
                  <a:rPr lang="en-US" sz="1200" b="0" dirty="0">
                    <a:latin typeface="+mn-lt"/>
                  </a:rPr>
                  <a:t> If a counterparty defaults at a time </a:t>
                </a:r>
                <a14:m>
                  <m:oMath xmlns:m="http://schemas.openxmlformats.org/officeDocument/2006/math">
                    <m:r>
                      <a:rPr lang="en-US" sz="1200" b="0" i="1">
                        <a:latin typeface="Cambria Math"/>
                      </a:rPr>
                      <m:t>𝜏</m:t>
                    </m:r>
                  </m:oMath>
                </a14:m>
                <a:r>
                  <a:rPr lang="en-US" sz="1200" b="0" dirty="0">
                    <a:latin typeface="+mn-lt"/>
                  </a:rPr>
                  <a:t> prior to the contract maturity, the economic loss is equal to the replacement loss of the contract. If</a:t>
                </a:r>
              </a:p>
              <a:p>
                <a:r>
                  <a:rPr lang="en-US" sz="1200" dirty="0"/>
                  <a:t> </a:t>
                </a:r>
              </a:p>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a:rPr>
                            <m:t>𝑉</m:t>
                          </m:r>
                        </m:e>
                        <m:sub>
                          <m:r>
                            <a:rPr lang="en-US" sz="1200" i="1">
                              <a:latin typeface="Cambria Math"/>
                            </a:rPr>
                            <m:t>𝑖</m:t>
                          </m:r>
                        </m:sub>
                      </m:sSub>
                      <m:d>
                        <m:dPr>
                          <m:ctrlPr>
                            <a:rPr lang="en-US" sz="1200" i="1">
                              <a:latin typeface="Cambria Math" panose="02040503050406030204" pitchFamily="18" charset="0"/>
                            </a:rPr>
                          </m:ctrlPr>
                        </m:dPr>
                        <m:e>
                          <m:r>
                            <a:rPr lang="en-US" sz="1200" i="1">
                              <a:latin typeface="Cambria Math"/>
                            </a:rPr>
                            <m:t>𝜏</m:t>
                          </m:r>
                        </m:e>
                      </m:d>
                      <m:r>
                        <a:rPr lang="en-US" sz="1200" i="1">
                          <a:latin typeface="Cambria Math"/>
                        </a:rPr>
                        <m:t>&gt;0</m:t>
                      </m:r>
                    </m:oMath>
                  </m:oMathPara>
                </a14:m>
                <a:endParaRPr lang="en-US" sz="1200" dirty="0"/>
              </a:p>
              <a:p>
                <a:r>
                  <a:rPr lang="en-US" sz="1200" dirty="0"/>
                  <a:t> </a:t>
                </a:r>
              </a:p>
              <a:p>
                <a:pPr marL="1587" lvl="1" indent="0">
                  <a:buNone/>
                </a:pPr>
                <a:r>
                  <a:rPr lang="en-US" b="0" dirty="0"/>
                  <a:t>the dealer does not receive anything from the defaulted counterparty, but has to pay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𝑉</m:t>
                        </m:r>
                      </m:e>
                      <m:sub>
                        <m:r>
                          <a:rPr lang="en-US" b="0" i="1">
                            <a:latin typeface="Cambria Math"/>
                          </a:rPr>
                          <m:t>𝑖</m:t>
                        </m:r>
                      </m:sub>
                    </m:sSub>
                    <m:d>
                      <m:dPr>
                        <m:ctrlPr>
                          <a:rPr lang="en-US" b="0" i="1">
                            <a:latin typeface="Cambria Math" panose="02040503050406030204" pitchFamily="18" charset="0"/>
                          </a:rPr>
                        </m:ctrlPr>
                      </m:dPr>
                      <m:e>
                        <m:r>
                          <a:rPr lang="en-US" b="0" i="1">
                            <a:latin typeface="Cambria Math"/>
                          </a:rPr>
                          <m:t>𝜏</m:t>
                        </m:r>
                      </m:e>
                    </m:d>
                  </m:oMath>
                </a14:m>
                <a:r>
                  <a:rPr lang="en-US" b="0" dirty="0"/>
                  <a:t> to another counterparty to replace the contract. If</a:t>
                </a:r>
              </a:p>
              <a:p>
                <a:r>
                  <a:rPr lang="en-US" sz="1200" dirty="0"/>
                  <a:t> </a:t>
                </a:r>
              </a:p>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a:rPr>
                            <m:t>𝑉</m:t>
                          </m:r>
                        </m:e>
                        <m:sub>
                          <m:r>
                            <a:rPr lang="en-US" sz="1200" i="1">
                              <a:latin typeface="Cambria Math"/>
                            </a:rPr>
                            <m:t>𝑖</m:t>
                          </m:r>
                        </m:sub>
                      </m:sSub>
                      <m:d>
                        <m:dPr>
                          <m:ctrlPr>
                            <a:rPr lang="en-US" sz="1200" i="1">
                              <a:latin typeface="Cambria Math" panose="02040503050406030204" pitchFamily="18" charset="0"/>
                            </a:rPr>
                          </m:ctrlPr>
                        </m:dPr>
                        <m:e>
                          <m:r>
                            <a:rPr lang="en-US" sz="1200" i="1">
                              <a:latin typeface="Cambria Math"/>
                            </a:rPr>
                            <m:t>𝜏</m:t>
                          </m:r>
                        </m:e>
                      </m:d>
                      <m:r>
                        <a:rPr lang="en-US" sz="1200" i="1">
                          <a:latin typeface="Cambria Math"/>
                        </a:rPr>
                        <m:t>&lt;0</m:t>
                      </m:r>
                    </m:oMath>
                  </m:oMathPara>
                </a14:m>
                <a:endParaRPr lang="en-US" sz="1200" dirty="0"/>
              </a:p>
              <a:p>
                <a:r>
                  <a:rPr lang="en-US" sz="1200" dirty="0"/>
                  <a:t> </a:t>
                </a:r>
              </a:p>
              <a:p>
                <a:r>
                  <a:rPr lang="en-US" sz="1200" b="0" dirty="0"/>
                  <a:t>the dealer receives </a:t>
                </a:r>
                <a14:m>
                  <m:oMath xmlns:m="http://schemas.openxmlformats.org/officeDocument/2006/math">
                    <m:sSub>
                      <m:sSubPr>
                        <m:ctrlPr>
                          <a:rPr lang="en-US" sz="1200" b="0" i="1">
                            <a:latin typeface="Cambria Math" panose="02040503050406030204" pitchFamily="18" charset="0"/>
                          </a:rPr>
                        </m:ctrlPr>
                      </m:sSubPr>
                      <m:e>
                        <m:r>
                          <a:rPr lang="en-US" sz="1200" b="0" i="1">
                            <a:latin typeface="Cambria Math"/>
                          </a:rPr>
                          <m:t>𝑉</m:t>
                        </m:r>
                      </m:e>
                      <m:sub>
                        <m:r>
                          <a:rPr lang="en-US" sz="1200" b="0" i="1">
                            <a:latin typeface="Cambria Math"/>
                          </a:rPr>
                          <m:t>𝑖</m:t>
                        </m:r>
                      </m:sub>
                    </m:sSub>
                    <m:d>
                      <m:dPr>
                        <m:ctrlPr>
                          <a:rPr lang="en-US" sz="1200" b="0" i="1">
                            <a:latin typeface="Cambria Math" panose="02040503050406030204" pitchFamily="18" charset="0"/>
                          </a:rPr>
                        </m:ctrlPr>
                      </m:dPr>
                      <m:e>
                        <m:r>
                          <a:rPr lang="en-US" sz="1200" b="0" i="1">
                            <a:latin typeface="Cambria Math"/>
                          </a:rPr>
                          <m:t>𝜏</m:t>
                        </m:r>
                      </m:e>
                    </m:d>
                  </m:oMath>
                </a14:m>
                <a:r>
                  <a:rPr lang="en-US" sz="1200" b="0" dirty="0"/>
                  <a:t> from another counterparty, but has to forward this amount to the defaulted counterparty.</a:t>
                </a:r>
              </a:p>
              <a:p>
                <a:pPr marL="171450" lvl="0" indent="-171450">
                  <a:buFont typeface="Arial" panose="020B0604020202020204" pitchFamily="34" charset="0"/>
                  <a:buChar char="•"/>
                </a:pPr>
                <a:r>
                  <a:rPr lang="en-US" sz="1200" u="sng" dirty="0"/>
                  <a:t>Forward Exposure at Contract Level</a:t>
                </a:r>
                <a:r>
                  <a:rPr lang="en-US" sz="1200" dirty="0"/>
                  <a:t>: </a:t>
                </a:r>
                <a:r>
                  <a:rPr lang="en-US" sz="1200" b="0" dirty="0">
                    <a:latin typeface="+mn-lt"/>
                  </a:rPr>
                  <a:t>Combining these two scenarios the contract-level exposure </a:t>
                </a:r>
                <a14:m>
                  <m:oMath xmlns:m="http://schemas.openxmlformats.org/officeDocument/2006/math">
                    <m:sSub>
                      <m:sSubPr>
                        <m:ctrlPr>
                          <a:rPr lang="en-US" sz="1200" b="0" i="1">
                            <a:latin typeface="Cambria Math" panose="02040503050406030204" pitchFamily="18" charset="0"/>
                          </a:rPr>
                        </m:ctrlPr>
                      </m:sSubPr>
                      <m:e>
                        <m:r>
                          <a:rPr lang="en-US" sz="1200" b="0" i="1">
                            <a:latin typeface="Cambria Math"/>
                          </a:rPr>
                          <m:t>𝐸</m:t>
                        </m:r>
                      </m:e>
                      <m:sub>
                        <m:r>
                          <a:rPr lang="en-US" sz="1200" b="0" i="1">
                            <a:latin typeface="Cambria Math"/>
                          </a:rPr>
                          <m:t>𝑖</m:t>
                        </m:r>
                      </m:sub>
                    </m:sSub>
                    <m:d>
                      <m:dPr>
                        <m:ctrlPr>
                          <a:rPr lang="en-US" sz="1200" b="0" i="1">
                            <a:latin typeface="Cambria Math" panose="02040503050406030204" pitchFamily="18" charset="0"/>
                          </a:rPr>
                        </m:ctrlPr>
                      </m:dPr>
                      <m:e>
                        <m:r>
                          <a:rPr lang="en-US" sz="1200" b="0" i="1">
                            <a:latin typeface="Cambria Math"/>
                          </a:rPr>
                          <m:t>𝑡</m:t>
                        </m:r>
                      </m:e>
                    </m:d>
                  </m:oMath>
                </a14:m>
                <a:r>
                  <a:rPr lang="en-US" sz="1200" b="0" dirty="0">
                    <a:latin typeface="+mn-lt"/>
                  </a:rPr>
                  <a:t> at time </a:t>
                </a:r>
                <a14:m>
                  <m:oMath xmlns:m="http://schemas.openxmlformats.org/officeDocument/2006/math">
                    <m:r>
                      <a:rPr lang="en-US" sz="1200" b="0" i="1">
                        <a:latin typeface="Cambria Math"/>
                      </a:rPr>
                      <m:t>𝑡</m:t>
                    </m:r>
                  </m:oMath>
                </a14:m>
                <a:r>
                  <a:rPr lang="en-US" sz="1200" b="0" dirty="0">
                    <a:latin typeface="+mn-lt"/>
                  </a:rPr>
                  <a:t> is specified according to</a:t>
                </a:r>
              </a:p>
              <a:p>
                <a:r>
                  <a:rPr lang="en-US" sz="1200" dirty="0"/>
                  <a:t> </a:t>
                </a:r>
              </a:p>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a:rPr>
                            <m:t>𝐸</m:t>
                          </m:r>
                        </m:e>
                        <m:sub>
                          <m:r>
                            <a:rPr lang="en-US" sz="1200" i="1">
                              <a:latin typeface="Cambria Math"/>
                            </a:rPr>
                            <m:t>𝑖</m:t>
                          </m:r>
                        </m:sub>
                      </m:sSub>
                      <m:d>
                        <m:dPr>
                          <m:ctrlPr>
                            <a:rPr lang="en-US" sz="1200" i="1">
                              <a:latin typeface="Cambria Math" panose="02040503050406030204" pitchFamily="18" charset="0"/>
                            </a:rPr>
                          </m:ctrlPr>
                        </m:dPr>
                        <m:e>
                          <m:r>
                            <a:rPr lang="en-US" sz="1200" i="1">
                              <a:latin typeface="Cambria Math"/>
                            </a:rPr>
                            <m:t>𝑡</m:t>
                          </m:r>
                        </m:e>
                      </m:d>
                      <m:r>
                        <a:rPr lang="en-US" sz="1200" i="1">
                          <a:latin typeface="Cambria Math"/>
                        </a:rPr>
                        <m:t>=</m:t>
                      </m:r>
                      <m:func>
                        <m:funcPr>
                          <m:ctrlPr>
                            <a:rPr lang="en-US" sz="1200" i="1">
                              <a:latin typeface="Cambria Math" panose="02040503050406030204" pitchFamily="18" charset="0"/>
                            </a:rPr>
                          </m:ctrlPr>
                        </m:funcPr>
                        <m:fName>
                          <m:r>
                            <m:rPr>
                              <m:sty m:val="p"/>
                            </m:rPr>
                            <a:rPr lang="en-US" sz="1200">
                              <a:latin typeface="Cambria Math"/>
                            </a:rPr>
                            <m:t>max</m:t>
                          </m:r>
                        </m:fName>
                        <m:e>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a:rPr>
                                    <m:t>𝑉</m:t>
                                  </m:r>
                                </m:e>
                                <m:sub>
                                  <m:r>
                                    <a:rPr lang="en-US" sz="1200" i="1">
                                      <a:latin typeface="Cambria Math"/>
                                    </a:rPr>
                                    <m:t>𝑖</m:t>
                                  </m:r>
                                </m:sub>
                              </m:sSub>
                              <m:d>
                                <m:dPr>
                                  <m:ctrlPr>
                                    <a:rPr lang="en-US" sz="1200" i="1">
                                      <a:latin typeface="Cambria Math" panose="02040503050406030204" pitchFamily="18" charset="0"/>
                                    </a:rPr>
                                  </m:ctrlPr>
                                </m:dPr>
                                <m:e>
                                  <m:r>
                                    <a:rPr lang="en-US" sz="1200" i="1">
                                      <a:latin typeface="Cambria Math"/>
                                    </a:rPr>
                                    <m:t>𝑡</m:t>
                                  </m:r>
                                </m:e>
                              </m:d>
                              <m:r>
                                <a:rPr lang="en-US" sz="1200" i="1">
                                  <a:latin typeface="Cambria Math"/>
                                </a:rPr>
                                <m:t>, 0</m:t>
                              </m:r>
                            </m:e>
                          </m:d>
                        </m:e>
                      </m:func>
                    </m:oMath>
                  </m:oMathPara>
                </a14:m>
                <a:endParaRPr lang="en-US" sz="1200" dirty="0"/>
              </a:p>
              <a:p>
                <a:r>
                  <a:rPr lang="en-US" sz="1200" dirty="0"/>
                  <a:t> </a:t>
                </a:r>
              </a:p>
              <a:p>
                <a:pPr marL="171450" lvl="0" indent="-171450">
                  <a:buFont typeface="Arial" panose="020B0604020202020204" pitchFamily="34" charset="0"/>
                  <a:buChar char="•"/>
                </a:pPr>
                <a:r>
                  <a:rPr lang="en-US" sz="1200" u="sng" dirty="0"/>
                  <a:t>Definition of Counterparty Level Exposure</a:t>
                </a:r>
                <a:r>
                  <a:rPr lang="en-US" sz="1200" dirty="0"/>
                  <a:t>:</a:t>
                </a:r>
                <a:r>
                  <a:rPr lang="en-US" sz="1200" b="0" dirty="0">
                    <a:latin typeface="+mn-lt"/>
                  </a:rPr>
                  <a:t> </a:t>
                </a:r>
                <a:r>
                  <a:rPr lang="en-US" sz="1200" b="0" i="1" dirty="0">
                    <a:latin typeface="+mn-lt"/>
                  </a:rPr>
                  <a:t>Counterparty level exposure</a:t>
                </a:r>
                <a:r>
                  <a:rPr lang="en-US" sz="1200" b="0" dirty="0">
                    <a:latin typeface="+mn-lt"/>
                  </a:rPr>
                  <a:t> at a future time </a:t>
                </a:r>
                <a14:m>
                  <m:oMath xmlns:m="http://schemas.openxmlformats.org/officeDocument/2006/math">
                    <m:r>
                      <a:rPr lang="en-US" sz="1200" b="0" i="1">
                        <a:latin typeface="Cambria Math"/>
                      </a:rPr>
                      <m:t>𝑡</m:t>
                    </m:r>
                  </m:oMath>
                </a14:m>
                <a:r>
                  <a:rPr lang="en-US" sz="1200" b="0" dirty="0">
                    <a:latin typeface="+mn-lt"/>
                  </a:rPr>
                  <a:t> can be defined as the loss experienced by the dealer if the counterparty defaults at time </a:t>
                </a:r>
                <a14:m>
                  <m:oMath xmlns:m="http://schemas.openxmlformats.org/officeDocument/2006/math">
                    <m:r>
                      <a:rPr lang="en-US" sz="1200" b="0" i="1">
                        <a:latin typeface="Cambria Math"/>
                      </a:rPr>
                      <m:t>𝑡</m:t>
                    </m:r>
                  </m:oMath>
                </a14:m>
                <a:r>
                  <a:rPr lang="en-US" sz="1200" b="0" dirty="0">
                    <a:latin typeface="+mn-lt"/>
                  </a:rPr>
                  <a:t> under the assumption of no recovery.</a:t>
                </a:r>
              </a:p>
              <a:p>
                <a:pPr marL="171450" lvl="0" indent="-171450">
                  <a:buFont typeface="Arial" panose="020B0604020202020204" pitchFamily="34" charset="0"/>
                  <a:buChar char="•"/>
                </a:pPr>
                <a:r>
                  <a:rPr lang="en-US" sz="1200" u="sng" dirty="0"/>
                  <a:t>Unmitigated Counterpart Level Positive Exposure</a:t>
                </a:r>
                <a:r>
                  <a:rPr lang="en-US" sz="1200" dirty="0"/>
                  <a:t>:</a:t>
                </a:r>
                <a:r>
                  <a:rPr lang="en-US" sz="1200" b="0" dirty="0"/>
                  <a:t> It the counterparty risk is not mitigated in any way, the </a:t>
                </a:r>
                <a:r>
                  <a:rPr lang="en-US" sz="1200" b="0" i="1" dirty="0"/>
                  <a:t>counterparty level</a:t>
                </a:r>
                <a:r>
                  <a:rPr lang="en-US" sz="1200" b="0" dirty="0"/>
                  <a:t> exposure equals the sum of </a:t>
                </a:r>
                <a:r>
                  <a:rPr lang="en-US" sz="1200" b="0" i="1" dirty="0"/>
                  <a:t>contract-level</a:t>
                </a:r>
                <a:r>
                  <a:rPr lang="en-US" sz="1200" b="0" dirty="0"/>
                  <a:t> exposure:</a:t>
                </a:r>
              </a:p>
              <a:p>
                <a:r>
                  <a:rPr lang="en-US" sz="1200" dirty="0"/>
                  <a:t> </a:t>
                </a:r>
              </a:p>
              <a:p>
                <a:pPr/>
                <a14:m>
                  <m:oMathPara xmlns:m="http://schemas.openxmlformats.org/officeDocument/2006/math">
                    <m:oMathParaPr>
                      <m:jc m:val="centerGroup"/>
                    </m:oMathParaPr>
                    <m:oMath xmlns:m="http://schemas.openxmlformats.org/officeDocument/2006/math">
                      <m:r>
                        <a:rPr lang="en-US" sz="1200" i="1">
                          <a:latin typeface="Cambria Math"/>
                        </a:rPr>
                        <m:t>𝐸</m:t>
                      </m:r>
                      <m:d>
                        <m:dPr>
                          <m:ctrlPr>
                            <a:rPr lang="en-US" sz="1200" i="1">
                              <a:latin typeface="Cambria Math" panose="02040503050406030204" pitchFamily="18" charset="0"/>
                            </a:rPr>
                          </m:ctrlPr>
                        </m:dPr>
                        <m:e>
                          <m:r>
                            <a:rPr lang="en-US" sz="1200" i="1">
                              <a:latin typeface="Cambria Math"/>
                            </a:rPr>
                            <m:t>𝑡</m:t>
                          </m:r>
                        </m:e>
                      </m:d>
                      <m:r>
                        <a:rPr lang="en-US" sz="1200" i="1">
                          <a:latin typeface="Cambria Math"/>
                        </a:rPr>
                        <m:t>=</m:t>
                      </m:r>
                      <m:nary>
                        <m:naryPr>
                          <m:chr m:val="∑"/>
                          <m:limLoc m:val="undOvr"/>
                          <m:supHide m:val="on"/>
                          <m:ctrlPr>
                            <a:rPr lang="en-US" sz="1200" i="1">
                              <a:latin typeface="Cambria Math" panose="02040503050406030204" pitchFamily="18" charset="0"/>
                            </a:rPr>
                          </m:ctrlPr>
                        </m:naryPr>
                        <m:sub>
                          <m:r>
                            <a:rPr lang="en-US" sz="1200" i="1">
                              <a:latin typeface="Cambria Math"/>
                            </a:rPr>
                            <m:t>𝑖</m:t>
                          </m:r>
                        </m:sub>
                        <m:sup/>
                        <m:e>
                          <m:sSub>
                            <m:sSubPr>
                              <m:ctrlPr>
                                <a:rPr lang="en-US" sz="1200" i="1">
                                  <a:latin typeface="Cambria Math" panose="02040503050406030204" pitchFamily="18" charset="0"/>
                                </a:rPr>
                              </m:ctrlPr>
                            </m:sSubPr>
                            <m:e>
                              <m:r>
                                <a:rPr lang="en-US" sz="1200" i="1">
                                  <a:latin typeface="Cambria Math"/>
                                </a:rPr>
                                <m:t>𝐸</m:t>
                              </m:r>
                            </m:e>
                            <m:sub>
                              <m:r>
                                <a:rPr lang="en-US" sz="1200" i="1">
                                  <a:latin typeface="Cambria Math"/>
                                </a:rPr>
                                <m:t>𝑖</m:t>
                              </m:r>
                            </m:sub>
                          </m:sSub>
                          <m:d>
                            <m:dPr>
                              <m:ctrlPr>
                                <a:rPr lang="en-US" sz="1200" i="1">
                                  <a:latin typeface="Cambria Math" panose="02040503050406030204" pitchFamily="18" charset="0"/>
                                </a:rPr>
                              </m:ctrlPr>
                            </m:dPr>
                            <m:e>
                              <m:r>
                                <a:rPr lang="en-US" sz="1200" i="1">
                                  <a:latin typeface="Cambria Math"/>
                                </a:rPr>
                                <m:t>𝑡</m:t>
                              </m:r>
                            </m:e>
                          </m:d>
                        </m:e>
                      </m:nary>
                      <m:r>
                        <a:rPr lang="en-US" sz="1200" i="1">
                          <a:latin typeface="Cambria Math"/>
                        </a:rPr>
                        <m:t>=</m:t>
                      </m:r>
                      <m:func>
                        <m:funcPr>
                          <m:ctrlPr>
                            <a:rPr lang="en-US" sz="1200" i="1">
                              <a:latin typeface="Cambria Math" panose="02040503050406030204" pitchFamily="18" charset="0"/>
                            </a:rPr>
                          </m:ctrlPr>
                        </m:funcPr>
                        <m:fName>
                          <m:r>
                            <m:rPr>
                              <m:sty m:val="p"/>
                            </m:rPr>
                            <a:rPr lang="en-US" sz="1200">
                              <a:latin typeface="Cambria Math"/>
                            </a:rPr>
                            <m:t>max</m:t>
                          </m:r>
                        </m:fName>
                        <m:e>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a:rPr>
                                    <m:t>𝑉</m:t>
                                  </m:r>
                                </m:e>
                                <m:sub>
                                  <m:r>
                                    <a:rPr lang="en-US" sz="1200" i="1">
                                      <a:latin typeface="Cambria Math"/>
                                    </a:rPr>
                                    <m:t>𝑖</m:t>
                                  </m:r>
                                </m:sub>
                              </m:sSub>
                              <m:d>
                                <m:dPr>
                                  <m:ctrlPr>
                                    <a:rPr lang="en-US" sz="1200" i="1">
                                      <a:latin typeface="Cambria Math" panose="02040503050406030204" pitchFamily="18" charset="0"/>
                                    </a:rPr>
                                  </m:ctrlPr>
                                </m:dPr>
                                <m:e>
                                  <m:r>
                                    <a:rPr lang="en-US" sz="1200" i="1">
                                      <a:latin typeface="Cambria Math"/>
                                    </a:rPr>
                                    <m:t>𝑡</m:t>
                                  </m:r>
                                </m:e>
                              </m:d>
                              <m:r>
                                <a:rPr lang="en-US" sz="1200" i="1">
                                  <a:latin typeface="Cambria Math"/>
                                </a:rPr>
                                <m:t>, 0</m:t>
                              </m:r>
                            </m:e>
                          </m:d>
                        </m:e>
                      </m:func>
                    </m:oMath>
                  </m:oMathPara>
                </a14:m>
                <a:endParaRPr lang="en-US" sz="1200" b="0" dirty="0">
                  <a:latin typeface="+mn-lt"/>
                </a:endParaRP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990600"/>
                <a:ext cx="8458200" cy="5715000"/>
              </a:xfrm>
              <a:blipFill rotWithShape="1">
                <a:blip r:embed="rId2"/>
                <a:stretch>
                  <a:fillRect l="-1081" r="-504" b="-10139"/>
                </a:stretch>
              </a:blipFill>
            </p:spPr>
            <p:txBody>
              <a:bodyPr/>
              <a:lstStyle/>
              <a:p>
                <a:r>
                  <a:rPr lang="en-US">
                    <a:noFill/>
                  </a:rPr>
                  <a:t> </a:t>
                </a:r>
              </a:p>
            </p:txBody>
          </p:sp>
        </mc:Fallback>
      </mc:AlternateContent>
    </p:spTree>
    <p:extLst>
      <p:ext uri="{BB962C8B-B14F-4D97-AF65-F5344CB8AC3E}">
        <p14:creationId xmlns:p14="http://schemas.microsoft.com/office/powerpoint/2010/main" val="456612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Exposure in the Presence of Margin</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990600"/>
                <a:ext cx="8458200" cy="5715000"/>
              </a:xfrm>
            </p:spPr>
            <p:txBody>
              <a:bodyPr/>
              <a:lstStyle/>
              <a:p>
                <a:pPr algn="ctr">
                  <a:lnSpc>
                    <a:spcPct val="150000"/>
                  </a:lnSpc>
                </a:pPr>
                <a:r>
                  <a:rPr lang="en-US" sz="1600" dirty="0"/>
                  <a:t>Margin Agreements as a Means of Reducing Counterparty Credit Exposure - 3</a:t>
                </a:r>
              </a:p>
              <a:p>
                <a:pPr>
                  <a:lnSpc>
                    <a:spcPct val="150000"/>
                  </a:lnSpc>
                </a:pPr>
                <a:endParaRPr lang="en-US" b="0" dirty="0"/>
              </a:p>
              <a:p>
                <a:pPr marL="171450" lvl="0" indent="-171450">
                  <a:lnSpc>
                    <a:spcPct val="150000"/>
                  </a:lnSpc>
                  <a:buFont typeface="Arial" panose="020B0604020202020204" pitchFamily="34" charset="0"/>
                  <a:buChar char="•"/>
                </a:pPr>
                <a:r>
                  <a:rPr lang="en-US" sz="1200" u="sng" dirty="0"/>
                  <a:t>Counterparty Level Exposure under Netting</a:t>
                </a:r>
                <a:r>
                  <a:rPr lang="en-US" sz="1200" dirty="0"/>
                  <a:t>:</a:t>
                </a:r>
                <a:r>
                  <a:rPr lang="en-US" sz="1200" b="0" dirty="0">
                    <a:latin typeface="+mn-lt"/>
                  </a:rPr>
                  <a:t> If there are </a:t>
                </a:r>
                <a:r>
                  <a:rPr lang="en-US" sz="1200" b="0" i="1" dirty="0">
                    <a:latin typeface="+mn-lt"/>
                  </a:rPr>
                  <a:t>netting agreements</a:t>
                </a:r>
                <a:r>
                  <a:rPr lang="en-US" sz="1200" b="0" dirty="0">
                    <a:latin typeface="+mn-lt"/>
                  </a:rPr>
                  <a:t>, derivatives with positive values at the time of the default offset the ones with negative values within each netting set </a:t>
                </a:r>
                <a14:m>
                  <m:oMath xmlns:m="http://schemas.openxmlformats.org/officeDocument/2006/math">
                    <m:sSub>
                      <m:sSubPr>
                        <m:ctrlPr>
                          <a:rPr lang="en-US" sz="1200" b="0" i="1">
                            <a:latin typeface="Cambria Math" panose="02040503050406030204" pitchFamily="18" charset="0"/>
                          </a:rPr>
                        </m:ctrlPr>
                      </m:sSubPr>
                      <m:e>
                        <m:r>
                          <a:rPr lang="en-US" sz="1200" b="0" i="1">
                            <a:latin typeface="Cambria Math"/>
                          </a:rPr>
                          <m:t>𝑁𝑆</m:t>
                        </m:r>
                      </m:e>
                      <m:sub>
                        <m:r>
                          <a:rPr lang="en-US" sz="1200" b="0" i="1">
                            <a:latin typeface="Cambria Math"/>
                          </a:rPr>
                          <m:t>𝑘</m:t>
                        </m:r>
                      </m:sub>
                    </m:sSub>
                  </m:oMath>
                </a14:m>
                <a:r>
                  <a:rPr lang="en-US" sz="1200" b="0" dirty="0">
                    <a:latin typeface="+mn-lt"/>
                  </a:rPr>
                  <a:t> so that the </a:t>
                </a:r>
                <a:r>
                  <a:rPr lang="en-US" sz="1200" b="0" i="1" dirty="0">
                    <a:latin typeface="+mn-lt"/>
                  </a:rPr>
                  <a:t>counterparty-level exposure</a:t>
                </a:r>
                <a:r>
                  <a:rPr lang="en-US" sz="1200" b="0" dirty="0">
                    <a:latin typeface="+mn-lt"/>
                  </a:rPr>
                  <a:t> is</a:t>
                </a:r>
              </a:p>
              <a:p>
                <a:pPr>
                  <a:lnSpc>
                    <a:spcPct val="150000"/>
                  </a:lnSpc>
                </a:pPr>
                <a:r>
                  <a:rPr lang="en-US" sz="1200" b="0" dirty="0">
                    <a:latin typeface="+mn-lt"/>
                  </a:rPr>
                  <a:t> </a:t>
                </a:r>
              </a:p>
              <a:p>
                <a:pPr>
                  <a:lnSpc>
                    <a:spcPct val="150000"/>
                  </a:lnSpc>
                </a:pPr>
                <a14:m>
                  <m:oMathPara xmlns:m="http://schemas.openxmlformats.org/officeDocument/2006/math">
                    <m:oMathParaPr>
                      <m:jc m:val="centerGroup"/>
                    </m:oMathParaPr>
                    <m:oMath xmlns:m="http://schemas.openxmlformats.org/officeDocument/2006/math">
                      <m:r>
                        <a:rPr lang="en-US" sz="1200" b="0" i="1">
                          <a:latin typeface="Cambria Math"/>
                        </a:rPr>
                        <m:t>𝐸</m:t>
                      </m:r>
                      <m:d>
                        <m:dPr>
                          <m:ctrlPr>
                            <a:rPr lang="en-US" sz="1200" b="0" i="1">
                              <a:latin typeface="Cambria Math" panose="02040503050406030204" pitchFamily="18" charset="0"/>
                            </a:rPr>
                          </m:ctrlPr>
                        </m:dPr>
                        <m:e>
                          <m:r>
                            <a:rPr lang="en-US" sz="1200" b="0" i="1">
                              <a:latin typeface="Cambria Math"/>
                            </a:rPr>
                            <m:t>𝑡</m:t>
                          </m:r>
                        </m:e>
                      </m:d>
                      <m:r>
                        <a:rPr lang="en-US" sz="1200" b="0" i="1">
                          <a:latin typeface="Cambria Math"/>
                        </a:rPr>
                        <m:t>=</m:t>
                      </m:r>
                      <m:nary>
                        <m:naryPr>
                          <m:chr m:val="∑"/>
                          <m:limLoc m:val="undOvr"/>
                          <m:supHide m:val="on"/>
                          <m:ctrlPr>
                            <a:rPr lang="en-US" sz="1200" b="0" i="1">
                              <a:latin typeface="Cambria Math" panose="02040503050406030204" pitchFamily="18" charset="0"/>
                            </a:rPr>
                          </m:ctrlPr>
                        </m:naryPr>
                        <m:sub>
                          <m:r>
                            <a:rPr lang="en-US" sz="1200" b="0" i="1">
                              <a:latin typeface="Cambria Math"/>
                            </a:rPr>
                            <m:t>𝑘</m:t>
                          </m:r>
                        </m:sub>
                        <m:sup/>
                        <m:e>
                          <m:sSub>
                            <m:sSubPr>
                              <m:ctrlPr>
                                <a:rPr lang="en-US" sz="1200" b="0" i="1">
                                  <a:latin typeface="Cambria Math" panose="02040503050406030204" pitchFamily="18" charset="0"/>
                                </a:rPr>
                              </m:ctrlPr>
                            </m:sSubPr>
                            <m:e>
                              <m:r>
                                <a:rPr lang="en-US" sz="1200" b="0" i="1">
                                  <a:latin typeface="Cambria Math"/>
                                </a:rPr>
                                <m:t>𝐸</m:t>
                              </m:r>
                            </m:e>
                            <m:sub>
                              <m:sSub>
                                <m:sSubPr>
                                  <m:ctrlPr>
                                    <a:rPr lang="en-US" sz="1200" b="0" i="1">
                                      <a:latin typeface="Cambria Math" panose="02040503050406030204" pitchFamily="18" charset="0"/>
                                    </a:rPr>
                                  </m:ctrlPr>
                                </m:sSubPr>
                                <m:e>
                                  <m:r>
                                    <a:rPr lang="en-US" sz="1200" b="0" i="1">
                                      <a:latin typeface="Cambria Math"/>
                                    </a:rPr>
                                    <m:t>𝑁𝑆</m:t>
                                  </m:r>
                                </m:e>
                                <m:sub>
                                  <m:r>
                                    <a:rPr lang="en-US" sz="1200" b="0" i="1">
                                      <a:latin typeface="Cambria Math"/>
                                    </a:rPr>
                                    <m:t>𝑘</m:t>
                                  </m:r>
                                </m:sub>
                              </m:sSub>
                            </m:sub>
                          </m:sSub>
                          <m:d>
                            <m:dPr>
                              <m:ctrlPr>
                                <a:rPr lang="en-US" sz="1200" b="0" i="1">
                                  <a:latin typeface="Cambria Math" panose="02040503050406030204" pitchFamily="18" charset="0"/>
                                </a:rPr>
                              </m:ctrlPr>
                            </m:dPr>
                            <m:e>
                              <m:r>
                                <a:rPr lang="en-US" sz="1200" b="0" i="1">
                                  <a:latin typeface="Cambria Math"/>
                                </a:rPr>
                                <m:t>𝑡</m:t>
                              </m:r>
                            </m:e>
                          </m:d>
                        </m:e>
                      </m:nary>
                      <m:r>
                        <a:rPr lang="en-US" sz="1200" b="0" i="1">
                          <a:latin typeface="Cambria Math"/>
                        </a:rPr>
                        <m:t>=</m:t>
                      </m:r>
                      <m:nary>
                        <m:naryPr>
                          <m:chr m:val="∑"/>
                          <m:limLoc m:val="undOvr"/>
                          <m:supHide m:val="on"/>
                          <m:ctrlPr>
                            <a:rPr lang="en-US" sz="1200" b="0" i="1">
                              <a:latin typeface="Cambria Math" panose="02040503050406030204" pitchFamily="18" charset="0"/>
                            </a:rPr>
                          </m:ctrlPr>
                        </m:naryPr>
                        <m:sub>
                          <m:r>
                            <a:rPr lang="en-US" sz="1200" b="0" i="1">
                              <a:latin typeface="Cambria Math"/>
                            </a:rPr>
                            <m:t>𝑘</m:t>
                          </m:r>
                        </m:sub>
                        <m:sup/>
                        <m:e>
                          <m:func>
                            <m:funcPr>
                              <m:ctrlPr>
                                <a:rPr lang="en-US" sz="1200" b="0" i="1">
                                  <a:latin typeface="Cambria Math" panose="02040503050406030204" pitchFamily="18" charset="0"/>
                                </a:rPr>
                              </m:ctrlPr>
                            </m:funcPr>
                            <m:fName>
                              <m:r>
                                <m:rPr>
                                  <m:sty m:val="p"/>
                                </m:rPr>
                                <a:rPr lang="en-US" sz="1200" b="0">
                                  <a:latin typeface="Cambria Math"/>
                                </a:rPr>
                                <m:t>max</m:t>
                              </m:r>
                            </m:fName>
                            <m:e>
                              <m:d>
                                <m:dPr>
                                  <m:ctrlPr>
                                    <a:rPr lang="en-US" sz="1200" b="0" i="1">
                                      <a:latin typeface="Cambria Math" panose="02040503050406030204" pitchFamily="18" charset="0"/>
                                    </a:rPr>
                                  </m:ctrlPr>
                                </m:dPr>
                                <m:e>
                                  <m:nary>
                                    <m:naryPr>
                                      <m:chr m:val="∑"/>
                                      <m:limLoc m:val="undOvr"/>
                                      <m:supHide m:val="on"/>
                                      <m:ctrlPr>
                                        <a:rPr lang="en-US" sz="1200" b="0" i="1">
                                          <a:latin typeface="Cambria Math" panose="02040503050406030204" pitchFamily="18" charset="0"/>
                                        </a:rPr>
                                      </m:ctrlPr>
                                    </m:naryPr>
                                    <m:sub>
                                      <m:r>
                                        <a:rPr lang="en-US" sz="1200" b="0" i="1">
                                          <a:latin typeface="Cambria Math"/>
                                        </a:rPr>
                                        <m:t>𝑖</m:t>
                                      </m:r>
                                      <m:r>
                                        <a:rPr lang="en-US" sz="1200" b="0" i="1">
                                          <a:latin typeface="Cambria Math"/>
                                        </a:rPr>
                                        <m:t>∈</m:t>
                                      </m:r>
                                      <m:sSub>
                                        <m:sSubPr>
                                          <m:ctrlPr>
                                            <a:rPr lang="en-US" sz="1200" b="0" i="1">
                                              <a:latin typeface="Cambria Math" panose="02040503050406030204" pitchFamily="18" charset="0"/>
                                            </a:rPr>
                                          </m:ctrlPr>
                                        </m:sSubPr>
                                        <m:e>
                                          <m:r>
                                            <a:rPr lang="en-US" sz="1200" b="0" i="1">
                                              <a:latin typeface="Cambria Math"/>
                                            </a:rPr>
                                            <m:t>𝑁𝑆</m:t>
                                          </m:r>
                                        </m:e>
                                        <m:sub>
                                          <m:r>
                                            <a:rPr lang="en-US" sz="1200" b="0" i="1">
                                              <a:latin typeface="Cambria Math"/>
                                            </a:rPr>
                                            <m:t>𝑘</m:t>
                                          </m:r>
                                        </m:sub>
                                      </m:sSub>
                                    </m:sub>
                                    <m:sup/>
                                    <m:e>
                                      <m:sSub>
                                        <m:sSubPr>
                                          <m:ctrlPr>
                                            <a:rPr lang="en-US" sz="1200" b="0" i="1">
                                              <a:latin typeface="Cambria Math" panose="02040503050406030204" pitchFamily="18" charset="0"/>
                                            </a:rPr>
                                          </m:ctrlPr>
                                        </m:sSubPr>
                                        <m:e>
                                          <m:r>
                                            <a:rPr lang="en-US" sz="1200" b="0" i="1">
                                              <a:latin typeface="Cambria Math"/>
                                            </a:rPr>
                                            <m:t>𝑉</m:t>
                                          </m:r>
                                        </m:e>
                                        <m:sub>
                                          <m:r>
                                            <a:rPr lang="en-US" sz="1200" b="0" i="1">
                                              <a:latin typeface="Cambria Math"/>
                                            </a:rPr>
                                            <m:t>𝑖</m:t>
                                          </m:r>
                                        </m:sub>
                                      </m:sSub>
                                      <m:d>
                                        <m:dPr>
                                          <m:ctrlPr>
                                            <a:rPr lang="en-US" sz="1200" b="0" i="1">
                                              <a:latin typeface="Cambria Math" panose="02040503050406030204" pitchFamily="18" charset="0"/>
                                            </a:rPr>
                                          </m:ctrlPr>
                                        </m:dPr>
                                        <m:e>
                                          <m:r>
                                            <a:rPr lang="en-US" sz="1200" b="0" i="1">
                                              <a:latin typeface="Cambria Math"/>
                                            </a:rPr>
                                            <m:t>𝑡</m:t>
                                          </m:r>
                                        </m:e>
                                      </m:d>
                                    </m:e>
                                  </m:nary>
                                  <m:r>
                                    <a:rPr lang="en-US" sz="1200" b="0" i="1">
                                      <a:latin typeface="Cambria Math"/>
                                    </a:rPr>
                                    <m:t>, 0</m:t>
                                  </m:r>
                                </m:e>
                              </m:d>
                            </m:e>
                          </m:func>
                        </m:e>
                      </m:nary>
                    </m:oMath>
                  </m:oMathPara>
                </a14:m>
                <a:endParaRPr lang="en-US" sz="1200" b="0" dirty="0">
                  <a:latin typeface="+mn-lt"/>
                </a:endParaRPr>
              </a:p>
              <a:p>
                <a:pPr>
                  <a:lnSpc>
                    <a:spcPct val="150000"/>
                  </a:lnSpc>
                </a:pPr>
                <a:r>
                  <a:rPr lang="en-US" sz="1200" b="0" dirty="0">
                    <a:latin typeface="+mn-lt"/>
                  </a:rPr>
                  <a:t> </a:t>
                </a:r>
              </a:p>
              <a:p>
                <a:pPr>
                  <a:lnSpc>
                    <a:spcPct val="150000"/>
                  </a:lnSpc>
                </a:pPr>
                <a:r>
                  <a:rPr lang="en-US" sz="1200" b="0" dirty="0">
                    <a:latin typeface="+mn-lt"/>
                  </a:rPr>
                  <a:t>Each non-</a:t>
                </a:r>
                <a:r>
                  <a:rPr lang="en-US" sz="1200" b="0" dirty="0" err="1">
                    <a:latin typeface="+mn-lt"/>
                  </a:rPr>
                  <a:t>nettable</a:t>
                </a:r>
                <a:r>
                  <a:rPr lang="en-US" sz="1200" b="0" dirty="0">
                    <a:latin typeface="+mn-lt"/>
                  </a:rPr>
                  <a:t> trade represents a netting set.</a:t>
                </a:r>
              </a:p>
              <a:p>
                <a:pPr marL="171450" indent="-171450">
                  <a:lnSpc>
                    <a:spcPct val="150000"/>
                  </a:lnSpc>
                  <a:buFont typeface="Arial" panose="020B0604020202020204" pitchFamily="34" charset="0"/>
                  <a:buChar char="•"/>
                </a:pPr>
                <a:r>
                  <a:rPr lang="en-US" sz="1200" u="sng" dirty="0"/>
                  <a:t>Purpose of a Margin Agreement</a:t>
                </a:r>
                <a:r>
                  <a:rPr lang="en-US" sz="1200" dirty="0"/>
                  <a:t>:</a:t>
                </a:r>
                <a:r>
                  <a:rPr lang="en-US" sz="1200" b="0" dirty="0">
                    <a:latin typeface="+mn-lt"/>
                  </a:rPr>
                  <a:t> </a:t>
                </a:r>
                <a:r>
                  <a:rPr lang="en-US" sz="1200" b="0" i="1" dirty="0">
                    <a:latin typeface="+mn-lt"/>
                  </a:rPr>
                  <a:t>Margin agreements</a:t>
                </a:r>
                <a:r>
                  <a:rPr lang="en-US" sz="1200" b="0" dirty="0">
                    <a:latin typeface="+mn-lt"/>
                  </a:rPr>
                  <a:t> allow for further reductions to counterparty level exposure.</a:t>
                </a:r>
              </a:p>
              <a:p>
                <a:pPr marL="171450" indent="-171450">
                  <a:lnSpc>
                    <a:spcPct val="150000"/>
                  </a:lnSpc>
                  <a:buFont typeface="Arial" panose="020B0604020202020204" pitchFamily="34" charset="0"/>
                  <a:buChar char="•"/>
                </a:pPr>
                <a:r>
                  <a:rPr lang="en-US" sz="1200" u="sng" dirty="0"/>
                  <a:t>Bilateral Posting under Margin Agreements</a:t>
                </a:r>
                <a:r>
                  <a:rPr lang="en-US" sz="1200" dirty="0"/>
                  <a:t>:</a:t>
                </a:r>
                <a:r>
                  <a:rPr lang="en-US" sz="1200" b="0" dirty="0">
                    <a:latin typeface="+mn-lt"/>
                  </a:rPr>
                  <a:t> Margin agreement is a legally binding contract between two counterparties that requires one or both counterparties to post collateral under certain conditions. A margin threshold is defined for one (unilateral agreement) or both (bilateral agreement) counterparties. If the difference between the net portfolio value and the already posted collateral exceeds the threshold, the counterparty must provide sufficient collateral to cover this excess (subject to the minimum transfer amount).</a:t>
                </a:r>
              </a:p>
              <a:p>
                <a:pPr marL="171450" lvl="0" indent="-171450">
                  <a:lnSpc>
                    <a:spcPct val="150000"/>
                  </a:lnSpc>
                  <a:buFont typeface="Arial" panose="020B0604020202020204" pitchFamily="34" charset="0"/>
                  <a:buChar char="•"/>
                </a:pPr>
                <a:r>
                  <a:rPr lang="en-US" sz="1200" u="sng" dirty="0"/>
                  <a:t>Threshold Value in Margin Agreements</a:t>
                </a:r>
                <a:r>
                  <a:rPr lang="en-US" sz="1200" dirty="0"/>
                  <a:t>:</a:t>
                </a:r>
                <a:r>
                  <a:rPr lang="en-US" sz="1200" b="0" dirty="0">
                    <a:latin typeface="+mn-lt"/>
                  </a:rPr>
                  <a:t> The threshold value depends primarily on the margin value of the counterparty.</a:t>
                </a:r>
              </a:p>
              <a:p>
                <a:endParaRPr lang="en-US" sz="1200" b="0" dirty="0">
                  <a:latin typeface="+mn-lt"/>
                </a:endParaRP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990600"/>
                <a:ext cx="8458200" cy="5715000"/>
              </a:xfrm>
              <a:blipFill rotWithShape="1">
                <a:blip r:embed="rId2"/>
                <a:stretch>
                  <a:fillRect l="-1081" r="-1081"/>
                </a:stretch>
              </a:blipFill>
            </p:spPr>
            <p:txBody>
              <a:bodyPr/>
              <a:lstStyle/>
              <a:p>
                <a:r>
                  <a:rPr lang="en-US">
                    <a:noFill/>
                  </a:rPr>
                  <a:t> </a:t>
                </a:r>
              </a:p>
            </p:txBody>
          </p:sp>
        </mc:Fallback>
      </mc:AlternateContent>
    </p:spTree>
    <p:extLst>
      <p:ext uri="{BB962C8B-B14F-4D97-AF65-F5344CB8AC3E}">
        <p14:creationId xmlns:p14="http://schemas.microsoft.com/office/powerpoint/2010/main" val="190262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Exposure in the Presence of Margin</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990600"/>
                <a:ext cx="8458200" cy="5715000"/>
              </a:xfrm>
            </p:spPr>
            <p:txBody>
              <a:bodyPr/>
              <a:lstStyle/>
              <a:p>
                <a:pPr algn="ctr">
                  <a:lnSpc>
                    <a:spcPct val="150000"/>
                  </a:lnSpc>
                </a:pPr>
                <a:r>
                  <a:rPr lang="en-US" sz="1600" dirty="0"/>
                  <a:t>Margin Agreements as a Means of Reducing Counterparty Credit Exposure - 4</a:t>
                </a:r>
              </a:p>
              <a:p>
                <a:pPr>
                  <a:lnSpc>
                    <a:spcPct val="150000"/>
                  </a:lnSpc>
                </a:pPr>
                <a:endParaRPr lang="en-US" b="0" dirty="0"/>
              </a:p>
              <a:p>
                <a:pPr marL="171450" lvl="0" indent="-171450">
                  <a:buFont typeface="Arial" panose="020B0604020202020204" pitchFamily="34" charset="0"/>
                  <a:buChar char="•"/>
                </a:pPr>
                <a:r>
                  <a:rPr lang="en-US" sz="1200" u="sng" dirty="0"/>
                  <a:t>Netting Set Level Margin Agreement</a:t>
                </a:r>
                <a:r>
                  <a:rPr lang="en-US" sz="1200" dirty="0"/>
                  <a:t>:</a:t>
                </a:r>
                <a:r>
                  <a:rPr lang="en-US" sz="1200" b="0" dirty="0">
                    <a:latin typeface="+mn-lt"/>
                  </a:rPr>
                  <a:t> Assuming that every margin agreement requires a netting agreement, the exposure to the counterparty is</a:t>
                </a:r>
              </a:p>
              <a:p>
                <a:r>
                  <a:rPr lang="en-US" sz="1200" b="0" dirty="0">
                    <a:latin typeface="+mn-lt"/>
                  </a:rPr>
                  <a:t> </a:t>
                </a:r>
              </a:p>
              <a:p>
                <a:pPr/>
                <a14:m>
                  <m:oMathPara xmlns:m="http://schemas.openxmlformats.org/officeDocument/2006/math">
                    <m:oMathParaPr>
                      <m:jc m:val="centerGroup"/>
                    </m:oMathParaPr>
                    <m:oMath xmlns:m="http://schemas.openxmlformats.org/officeDocument/2006/math">
                      <m:sSub>
                        <m:sSubPr>
                          <m:ctrlPr>
                            <a:rPr lang="en-US" sz="1200" b="0" i="1">
                              <a:latin typeface="Cambria Math" panose="02040503050406030204" pitchFamily="18" charset="0"/>
                            </a:rPr>
                          </m:ctrlPr>
                        </m:sSubPr>
                        <m:e>
                          <m:r>
                            <a:rPr lang="en-US" sz="1200" b="0" i="1">
                              <a:latin typeface="Cambria Math"/>
                            </a:rPr>
                            <m:t>𝐸</m:t>
                          </m:r>
                        </m:e>
                        <m:sub>
                          <m:r>
                            <a:rPr lang="en-US" sz="1200" b="0" i="1">
                              <a:latin typeface="Cambria Math"/>
                            </a:rPr>
                            <m:t>𝐶</m:t>
                          </m:r>
                        </m:sub>
                      </m:sSub>
                      <m:d>
                        <m:dPr>
                          <m:ctrlPr>
                            <a:rPr lang="en-US" sz="1200" b="0" i="1">
                              <a:latin typeface="Cambria Math" panose="02040503050406030204" pitchFamily="18" charset="0"/>
                            </a:rPr>
                          </m:ctrlPr>
                        </m:dPr>
                        <m:e>
                          <m:r>
                            <a:rPr lang="en-US" sz="1200" b="0" i="1">
                              <a:latin typeface="Cambria Math"/>
                            </a:rPr>
                            <m:t>𝑡</m:t>
                          </m:r>
                        </m:e>
                      </m:d>
                      <m:r>
                        <a:rPr lang="en-US" sz="1200" b="0" i="1">
                          <a:latin typeface="Cambria Math"/>
                        </a:rPr>
                        <m:t>=</m:t>
                      </m:r>
                      <m:nary>
                        <m:naryPr>
                          <m:chr m:val="∑"/>
                          <m:limLoc m:val="undOvr"/>
                          <m:supHide m:val="on"/>
                          <m:ctrlPr>
                            <a:rPr lang="en-US" sz="1200" b="0" i="1">
                              <a:latin typeface="Cambria Math" panose="02040503050406030204" pitchFamily="18" charset="0"/>
                            </a:rPr>
                          </m:ctrlPr>
                        </m:naryPr>
                        <m:sub>
                          <m:r>
                            <a:rPr lang="en-US" sz="1200" b="0" i="1">
                              <a:latin typeface="Cambria Math"/>
                            </a:rPr>
                            <m:t>𝑘</m:t>
                          </m:r>
                        </m:sub>
                        <m:sup/>
                        <m:e>
                          <m:func>
                            <m:funcPr>
                              <m:ctrlPr>
                                <a:rPr lang="en-US" sz="1200" b="0" i="1">
                                  <a:latin typeface="Cambria Math" panose="02040503050406030204" pitchFamily="18" charset="0"/>
                                </a:rPr>
                              </m:ctrlPr>
                            </m:funcPr>
                            <m:fName>
                              <m:r>
                                <m:rPr>
                                  <m:sty m:val="p"/>
                                </m:rPr>
                                <a:rPr lang="en-US" sz="1200" b="0">
                                  <a:latin typeface="Cambria Math"/>
                                </a:rPr>
                                <m:t>max</m:t>
                              </m:r>
                            </m:fName>
                            <m:e>
                              <m:d>
                                <m:dPr>
                                  <m:ctrlPr>
                                    <a:rPr lang="en-US" sz="1200" b="0" i="1">
                                      <a:latin typeface="Cambria Math" panose="02040503050406030204" pitchFamily="18" charset="0"/>
                                    </a:rPr>
                                  </m:ctrlPr>
                                </m:dPr>
                                <m:e>
                                  <m:nary>
                                    <m:naryPr>
                                      <m:chr m:val="∑"/>
                                      <m:limLoc m:val="undOvr"/>
                                      <m:supHide m:val="on"/>
                                      <m:ctrlPr>
                                        <a:rPr lang="en-US" sz="1200" b="0" i="1">
                                          <a:latin typeface="Cambria Math" panose="02040503050406030204" pitchFamily="18" charset="0"/>
                                        </a:rPr>
                                      </m:ctrlPr>
                                    </m:naryPr>
                                    <m:sub>
                                      <m:r>
                                        <a:rPr lang="en-US" sz="1200" b="0" i="1">
                                          <a:latin typeface="Cambria Math"/>
                                        </a:rPr>
                                        <m:t>𝑖</m:t>
                                      </m:r>
                                      <m:r>
                                        <a:rPr lang="en-US" sz="1200" b="0" i="1">
                                          <a:latin typeface="Cambria Math"/>
                                        </a:rPr>
                                        <m:t>∈</m:t>
                                      </m:r>
                                      <m:sSub>
                                        <m:sSubPr>
                                          <m:ctrlPr>
                                            <a:rPr lang="en-US" sz="1200" b="0" i="1">
                                              <a:latin typeface="Cambria Math" panose="02040503050406030204" pitchFamily="18" charset="0"/>
                                            </a:rPr>
                                          </m:ctrlPr>
                                        </m:sSubPr>
                                        <m:e>
                                          <m:r>
                                            <a:rPr lang="en-US" sz="1200" b="0" i="1">
                                              <a:latin typeface="Cambria Math"/>
                                            </a:rPr>
                                            <m:t>𝑁𝑆</m:t>
                                          </m:r>
                                        </m:e>
                                        <m:sub>
                                          <m:r>
                                            <a:rPr lang="en-US" sz="1200" b="0" i="1">
                                              <a:latin typeface="Cambria Math"/>
                                            </a:rPr>
                                            <m:t>𝑘</m:t>
                                          </m:r>
                                        </m:sub>
                                      </m:sSub>
                                    </m:sub>
                                    <m:sup/>
                                    <m:e>
                                      <m:sSub>
                                        <m:sSubPr>
                                          <m:ctrlPr>
                                            <a:rPr lang="en-US" sz="1200" b="0" i="1">
                                              <a:latin typeface="Cambria Math" panose="02040503050406030204" pitchFamily="18" charset="0"/>
                                            </a:rPr>
                                          </m:ctrlPr>
                                        </m:sSubPr>
                                        <m:e>
                                          <m:r>
                                            <a:rPr lang="en-US" sz="1200" b="0" i="1">
                                              <a:latin typeface="Cambria Math"/>
                                            </a:rPr>
                                            <m:t>𝑉</m:t>
                                          </m:r>
                                        </m:e>
                                        <m:sub>
                                          <m:r>
                                            <a:rPr lang="en-US" sz="1200" b="0" i="1">
                                              <a:latin typeface="Cambria Math"/>
                                            </a:rPr>
                                            <m:t>𝑖</m:t>
                                          </m:r>
                                        </m:sub>
                                      </m:sSub>
                                      <m:d>
                                        <m:dPr>
                                          <m:ctrlPr>
                                            <a:rPr lang="en-US" sz="1200" b="0" i="1">
                                              <a:latin typeface="Cambria Math" panose="02040503050406030204" pitchFamily="18" charset="0"/>
                                            </a:rPr>
                                          </m:ctrlPr>
                                        </m:dPr>
                                        <m:e>
                                          <m:r>
                                            <a:rPr lang="en-US" sz="1200" b="0" i="1">
                                              <a:latin typeface="Cambria Math"/>
                                            </a:rPr>
                                            <m:t>𝑡</m:t>
                                          </m:r>
                                        </m:e>
                                      </m:d>
                                    </m:e>
                                  </m:nary>
                                  <m:r>
                                    <a:rPr lang="en-US" sz="1200" b="0" i="1">
                                      <a:latin typeface="Cambria Math"/>
                                    </a:rPr>
                                    <m:t>−</m:t>
                                  </m:r>
                                  <m:sSub>
                                    <m:sSubPr>
                                      <m:ctrlPr>
                                        <a:rPr lang="en-US" sz="1200" b="0" i="1">
                                          <a:latin typeface="Cambria Math" panose="02040503050406030204" pitchFamily="18" charset="0"/>
                                        </a:rPr>
                                      </m:ctrlPr>
                                    </m:sSubPr>
                                    <m:e>
                                      <m:r>
                                        <a:rPr lang="en-US" sz="1200" b="0" i="1">
                                          <a:latin typeface="Cambria Math"/>
                                        </a:rPr>
                                        <m:t>𝐶</m:t>
                                      </m:r>
                                    </m:e>
                                    <m:sub>
                                      <m:r>
                                        <a:rPr lang="en-US" sz="1200" b="0" i="1">
                                          <a:latin typeface="Cambria Math"/>
                                        </a:rPr>
                                        <m:t>𝑘</m:t>
                                      </m:r>
                                    </m:sub>
                                  </m:sSub>
                                  <m:d>
                                    <m:dPr>
                                      <m:ctrlPr>
                                        <a:rPr lang="en-US" sz="1200" b="0" i="1">
                                          <a:latin typeface="Cambria Math" panose="02040503050406030204" pitchFamily="18" charset="0"/>
                                        </a:rPr>
                                      </m:ctrlPr>
                                    </m:dPr>
                                    <m:e>
                                      <m:r>
                                        <a:rPr lang="en-US" sz="1200" b="0" i="1">
                                          <a:latin typeface="Cambria Math"/>
                                        </a:rPr>
                                        <m:t>𝑡</m:t>
                                      </m:r>
                                    </m:e>
                                  </m:d>
                                  <m:r>
                                    <a:rPr lang="en-US" sz="1200" b="0" i="1">
                                      <a:latin typeface="Cambria Math"/>
                                    </a:rPr>
                                    <m:t>, 0</m:t>
                                  </m:r>
                                </m:e>
                              </m:d>
                            </m:e>
                          </m:func>
                        </m:e>
                      </m:nary>
                    </m:oMath>
                  </m:oMathPara>
                </a14:m>
                <a:endParaRPr lang="en-US" sz="1200" b="0" dirty="0">
                  <a:latin typeface="+mn-lt"/>
                </a:endParaRPr>
              </a:p>
              <a:p>
                <a:r>
                  <a:rPr lang="en-US" sz="1200" b="0" dirty="0">
                    <a:latin typeface="+mn-lt"/>
                  </a:rPr>
                  <a:t> </a:t>
                </a:r>
              </a:p>
              <a:p>
                <a:r>
                  <a:rPr lang="en-US" sz="1200" b="0" dirty="0">
                    <a:latin typeface="+mn-lt"/>
                  </a:rPr>
                  <a:t>where </a:t>
                </a:r>
                <a14:m>
                  <m:oMath xmlns:m="http://schemas.openxmlformats.org/officeDocument/2006/math">
                    <m:sSub>
                      <m:sSubPr>
                        <m:ctrlPr>
                          <a:rPr lang="en-US" sz="1200" b="0" i="1">
                            <a:latin typeface="Cambria Math" panose="02040503050406030204" pitchFamily="18" charset="0"/>
                          </a:rPr>
                        </m:ctrlPr>
                      </m:sSubPr>
                      <m:e>
                        <m:r>
                          <a:rPr lang="en-US" sz="1200" b="0" i="1">
                            <a:latin typeface="Cambria Math"/>
                          </a:rPr>
                          <m:t>𝐶</m:t>
                        </m:r>
                      </m:e>
                      <m:sub>
                        <m:r>
                          <a:rPr lang="en-US" sz="1200" b="0" i="1">
                            <a:latin typeface="Cambria Math"/>
                          </a:rPr>
                          <m:t>𝑘</m:t>
                        </m:r>
                      </m:sub>
                    </m:sSub>
                    <m:d>
                      <m:dPr>
                        <m:ctrlPr>
                          <a:rPr lang="en-US" sz="1200" b="0" i="1">
                            <a:latin typeface="Cambria Math" panose="02040503050406030204" pitchFamily="18" charset="0"/>
                          </a:rPr>
                        </m:ctrlPr>
                      </m:dPr>
                      <m:e>
                        <m:r>
                          <a:rPr lang="en-US" sz="1200" b="0" i="1">
                            <a:latin typeface="Cambria Math"/>
                          </a:rPr>
                          <m:t>𝑡</m:t>
                        </m:r>
                      </m:e>
                    </m:d>
                  </m:oMath>
                </a14:m>
                <a:r>
                  <a:rPr lang="en-US" sz="1200" b="0" dirty="0">
                    <a:latin typeface="+mn-lt"/>
                  </a:rPr>
                  <a:t> is the market value of the collateral for the netting set </a:t>
                </a:r>
                <a14:m>
                  <m:oMath xmlns:m="http://schemas.openxmlformats.org/officeDocument/2006/math">
                    <m:sSub>
                      <m:sSubPr>
                        <m:ctrlPr>
                          <a:rPr lang="en-US" sz="1200" b="0" i="1">
                            <a:latin typeface="Cambria Math" panose="02040503050406030204" pitchFamily="18" charset="0"/>
                          </a:rPr>
                        </m:ctrlPr>
                      </m:sSubPr>
                      <m:e>
                        <m:r>
                          <a:rPr lang="en-US" sz="1200" b="0" i="1">
                            <a:latin typeface="Cambria Math"/>
                          </a:rPr>
                          <m:t>𝑁𝑆</m:t>
                        </m:r>
                      </m:e>
                      <m:sub>
                        <m:r>
                          <a:rPr lang="en-US" sz="1200" b="0" i="1">
                            <a:latin typeface="Cambria Math"/>
                          </a:rPr>
                          <m:t>𝑘</m:t>
                        </m:r>
                      </m:sub>
                    </m:sSub>
                  </m:oMath>
                </a14:m>
                <a:r>
                  <a:rPr lang="en-US" sz="1200" b="0" dirty="0">
                    <a:latin typeface="+mn-lt"/>
                  </a:rPr>
                  <a:t> at time </a:t>
                </a:r>
                <a14:m>
                  <m:oMath xmlns:m="http://schemas.openxmlformats.org/officeDocument/2006/math">
                    <m:r>
                      <a:rPr lang="en-US" sz="1200" b="0" i="1">
                        <a:latin typeface="Cambria Math"/>
                      </a:rPr>
                      <m:t>𝑡</m:t>
                    </m:r>
                  </m:oMath>
                </a14:m>
                <a:r>
                  <a:rPr lang="en-US" sz="1200" b="0" dirty="0">
                    <a:latin typeface="+mn-lt"/>
                  </a:rPr>
                  <a:t>. If the netting set is not covered by a margin agreement, then</a:t>
                </a:r>
              </a:p>
              <a:p>
                <a:r>
                  <a:rPr lang="en-US" sz="1200" b="0" dirty="0">
                    <a:latin typeface="+mn-lt"/>
                  </a:rPr>
                  <a:t> </a:t>
                </a:r>
              </a:p>
              <a:p>
                <a:pPr/>
                <a14:m>
                  <m:oMathPara xmlns:m="http://schemas.openxmlformats.org/officeDocument/2006/math">
                    <m:oMathParaPr>
                      <m:jc m:val="centerGroup"/>
                    </m:oMathParaPr>
                    <m:oMath xmlns:m="http://schemas.openxmlformats.org/officeDocument/2006/math">
                      <m:sSub>
                        <m:sSubPr>
                          <m:ctrlPr>
                            <a:rPr lang="en-US" sz="1200" b="0" i="1">
                              <a:latin typeface="Cambria Math" panose="02040503050406030204" pitchFamily="18" charset="0"/>
                            </a:rPr>
                          </m:ctrlPr>
                        </m:sSubPr>
                        <m:e>
                          <m:r>
                            <a:rPr lang="en-US" sz="1200" b="0" i="1">
                              <a:latin typeface="Cambria Math"/>
                            </a:rPr>
                            <m:t>𝐶</m:t>
                          </m:r>
                        </m:e>
                        <m:sub>
                          <m:r>
                            <a:rPr lang="en-US" sz="1200" b="0" i="1">
                              <a:latin typeface="Cambria Math"/>
                            </a:rPr>
                            <m:t>𝑘</m:t>
                          </m:r>
                        </m:sub>
                      </m:sSub>
                      <m:d>
                        <m:dPr>
                          <m:ctrlPr>
                            <a:rPr lang="en-US" sz="1200" b="0" i="1">
                              <a:latin typeface="Cambria Math" panose="02040503050406030204" pitchFamily="18" charset="0"/>
                            </a:rPr>
                          </m:ctrlPr>
                        </m:dPr>
                        <m:e>
                          <m:r>
                            <a:rPr lang="en-US" sz="1200" b="0" i="1">
                              <a:latin typeface="Cambria Math"/>
                            </a:rPr>
                            <m:t>𝑡</m:t>
                          </m:r>
                        </m:e>
                      </m:d>
                      <m:r>
                        <a:rPr lang="en-US" sz="1200" b="0" i="1">
                          <a:latin typeface="Cambria Math"/>
                        </a:rPr>
                        <m:t>=0</m:t>
                      </m:r>
                    </m:oMath>
                  </m:oMathPara>
                </a14:m>
                <a:endParaRPr lang="en-US" sz="1200" b="0" dirty="0">
                  <a:latin typeface="+mn-lt"/>
                </a:endParaRPr>
              </a:p>
              <a:p>
                <a:endParaRPr lang="en-US" sz="1200" b="0" dirty="0">
                  <a:latin typeface="+mn-lt"/>
                </a:endParaRPr>
              </a:p>
              <a:p>
                <a:pPr marL="171450" lvl="0" indent="-171450">
                  <a:buFont typeface="Arial" panose="020B0604020202020204" pitchFamily="34" charset="0"/>
                  <a:buChar char="•"/>
                </a:pPr>
                <a:r>
                  <a:rPr lang="en-US" sz="1200" u="sng" dirty="0"/>
                  <a:t>Netting Set Collateralized Portfolio Value</a:t>
                </a:r>
                <a:r>
                  <a:rPr lang="en-US" sz="1200" dirty="0"/>
                  <a:t>:</a:t>
                </a:r>
                <a:r>
                  <a:rPr lang="en-US" sz="1200" b="0" dirty="0">
                    <a:latin typeface="+mn-lt"/>
                  </a:rPr>
                  <a:t> To simplify the notations, consider a single netting set</a:t>
                </a:r>
              </a:p>
              <a:p>
                <a:r>
                  <a:rPr lang="en-US" sz="1200" b="0" dirty="0">
                    <a:latin typeface="+mn-lt"/>
                  </a:rPr>
                  <a:t> </a:t>
                </a:r>
              </a:p>
              <a:p>
                <a:pPr/>
                <a14:m>
                  <m:oMathPara xmlns:m="http://schemas.openxmlformats.org/officeDocument/2006/math">
                    <m:oMathParaPr>
                      <m:jc m:val="centerGroup"/>
                    </m:oMathParaPr>
                    <m:oMath xmlns:m="http://schemas.openxmlformats.org/officeDocument/2006/math">
                      <m:sSub>
                        <m:sSubPr>
                          <m:ctrlPr>
                            <a:rPr lang="en-US" sz="1200" b="0" i="1">
                              <a:latin typeface="Cambria Math" panose="02040503050406030204" pitchFamily="18" charset="0"/>
                            </a:rPr>
                          </m:ctrlPr>
                        </m:sSubPr>
                        <m:e>
                          <m:r>
                            <a:rPr lang="en-US" sz="1200" b="0" i="1">
                              <a:latin typeface="Cambria Math"/>
                            </a:rPr>
                            <m:t>𝐸</m:t>
                          </m:r>
                        </m:e>
                        <m:sub>
                          <m:r>
                            <a:rPr lang="en-US" sz="1200" b="0" i="1">
                              <a:latin typeface="Cambria Math"/>
                            </a:rPr>
                            <m:t>𝐶</m:t>
                          </m:r>
                        </m:sub>
                      </m:sSub>
                      <m:d>
                        <m:dPr>
                          <m:ctrlPr>
                            <a:rPr lang="en-US" sz="1200" b="0" i="1">
                              <a:latin typeface="Cambria Math" panose="02040503050406030204" pitchFamily="18" charset="0"/>
                            </a:rPr>
                          </m:ctrlPr>
                        </m:dPr>
                        <m:e>
                          <m:r>
                            <a:rPr lang="en-US" sz="1200" b="0" i="1">
                              <a:latin typeface="Cambria Math"/>
                            </a:rPr>
                            <m:t>𝑡</m:t>
                          </m:r>
                        </m:e>
                      </m:d>
                      <m:r>
                        <a:rPr lang="en-US" sz="1200" b="0" i="1">
                          <a:latin typeface="Cambria Math"/>
                        </a:rPr>
                        <m:t>=</m:t>
                      </m:r>
                      <m:func>
                        <m:funcPr>
                          <m:ctrlPr>
                            <a:rPr lang="en-US" sz="1200" b="0" i="1">
                              <a:latin typeface="Cambria Math" panose="02040503050406030204" pitchFamily="18" charset="0"/>
                            </a:rPr>
                          </m:ctrlPr>
                        </m:funcPr>
                        <m:fName>
                          <m:r>
                            <m:rPr>
                              <m:sty m:val="p"/>
                            </m:rPr>
                            <a:rPr lang="en-US" sz="1200" b="0">
                              <a:latin typeface="Cambria Math"/>
                            </a:rPr>
                            <m:t>max</m:t>
                          </m:r>
                        </m:fName>
                        <m:e>
                          <m:d>
                            <m:dPr>
                              <m:ctrlPr>
                                <a:rPr lang="en-US" sz="1200" b="0" i="1">
                                  <a:latin typeface="Cambria Math" panose="02040503050406030204" pitchFamily="18" charset="0"/>
                                </a:rPr>
                              </m:ctrlPr>
                            </m:dPr>
                            <m:e>
                              <m:sSub>
                                <m:sSubPr>
                                  <m:ctrlPr>
                                    <a:rPr lang="en-US" sz="1200" b="0" i="1">
                                      <a:latin typeface="Cambria Math" panose="02040503050406030204" pitchFamily="18" charset="0"/>
                                    </a:rPr>
                                  </m:ctrlPr>
                                </m:sSubPr>
                                <m:e>
                                  <m:r>
                                    <a:rPr lang="en-US" sz="1200" b="0" i="1">
                                      <a:latin typeface="Cambria Math"/>
                                    </a:rPr>
                                    <m:t>𝑉</m:t>
                                  </m:r>
                                </m:e>
                                <m:sub>
                                  <m:r>
                                    <a:rPr lang="en-US" sz="1200" b="0" i="1">
                                      <a:latin typeface="Cambria Math"/>
                                    </a:rPr>
                                    <m:t>𝐶</m:t>
                                  </m:r>
                                </m:sub>
                              </m:sSub>
                              <m:d>
                                <m:dPr>
                                  <m:ctrlPr>
                                    <a:rPr lang="en-US" sz="1200" b="0" i="1">
                                      <a:latin typeface="Cambria Math" panose="02040503050406030204" pitchFamily="18" charset="0"/>
                                    </a:rPr>
                                  </m:ctrlPr>
                                </m:dPr>
                                <m:e>
                                  <m:r>
                                    <a:rPr lang="en-US" sz="1200" b="0" i="1">
                                      <a:latin typeface="Cambria Math"/>
                                    </a:rPr>
                                    <m:t>𝑡</m:t>
                                  </m:r>
                                </m:e>
                              </m:d>
                              <m:r>
                                <a:rPr lang="en-US" sz="1200" b="0" i="1">
                                  <a:latin typeface="Cambria Math"/>
                                </a:rPr>
                                <m:t>, 0</m:t>
                              </m:r>
                            </m:e>
                          </m:d>
                        </m:e>
                      </m:func>
                    </m:oMath>
                  </m:oMathPara>
                </a14:m>
                <a:endParaRPr lang="en-US" sz="1200" b="0" dirty="0">
                  <a:latin typeface="+mn-lt"/>
                </a:endParaRPr>
              </a:p>
              <a:p>
                <a:r>
                  <a:rPr lang="en-US" sz="1200" b="0" dirty="0">
                    <a:latin typeface="+mn-lt"/>
                  </a:rPr>
                  <a:t> </a:t>
                </a:r>
              </a:p>
              <a:p>
                <a:r>
                  <a:rPr lang="en-US" sz="1200" b="0" dirty="0">
                    <a:latin typeface="+mn-lt"/>
                  </a:rPr>
                  <a:t>where </a:t>
                </a:r>
                <a14:m>
                  <m:oMath xmlns:m="http://schemas.openxmlformats.org/officeDocument/2006/math">
                    <m:sSub>
                      <m:sSubPr>
                        <m:ctrlPr>
                          <a:rPr lang="en-US" sz="1200" b="0" i="1">
                            <a:latin typeface="Cambria Math" panose="02040503050406030204" pitchFamily="18" charset="0"/>
                          </a:rPr>
                        </m:ctrlPr>
                      </m:sSubPr>
                      <m:e>
                        <m:r>
                          <a:rPr lang="en-US" sz="1200" b="0" i="1">
                            <a:latin typeface="Cambria Math"/>
                          </a:rPr>
                          <m:t>𝑉</m:t>
                        </m:r>
                      </m:e>
                      <m:sub>
                        <m:r>
                          <a:rPr lang="en-US" sz="1200" b="0" i="1">
                            <a:latin typeface="Cambria Math"/>
                          </a:rPr>
                          <m:t>𝐶</m:t>
                        </m:r>
                      </m:sub>
                    </m:sSub>
                    <m:d>
                      <m:dPr>
                        <m:ctrlPr>
                          <a:rPr lang="en-US" sz="1200" b="0" i="1">
                            <a:latin typeface="Cambria Math" panose="02040503050406030204" pitchFamily="18" charset="0"/>
                          </a:rPr>
                        </m:ctrlPr>
                      </m:dPr>
                      <m:e>
                        <m:r>
                          <a:rPr lang="en-US" sz="1200" b="0" i="1">
                            <a:latin typeface="Cambria Math"/>
                          </a:rPr>
                          <m:t>𝑡</m:t>
                        </m:r>
                      </m:e>
                    </m:d>
                  </m:oMath>
                </a14:m>
                <a:r>
                  <a:rPr lang="en-US" sz="1200" b="0" dirty="0">
                    <a:latin typeface="+mn-lt"/>
                  </a:rPr>
                  <a:t> is the collateralized portfolio value at time </a:t>
                </a:r>
                <a14:m>
                  <m:oMath xmlns:m="http://schemas.openxmlformats.org/officeDocument/2006/math">
                    <m:r>
                      <a:rPr lang="en-US" sz="1200" b="0" i="1">
                        <a:latin typeface="Cambria Math"/>
                      </a:rPr>
                      <m:t>𝑡</m:t>
                    </m:r>
                  </m:oMath>
                </a14:m>
                <a:r>
                  <a:rPr lang="en-US" sz="1200" b="0" dirty="0">
                    <a:latin typeface="+mn-lt"/>
                  </a:rPr>
                  <a:t> given by</a:t>
                </a:r>
              </a:p>
              <a:p>
                <a:r>
                  <a:rPr lang="en-US" sz="1200" b="0" dirty="0">
                    <a:latin typeface="+mn-lt"/>
                  </a:rPr>
                  <a:t> </a:t>
                </a:r>
              </a:p>
              <a:p>
                <a:pPr/>
                <a14:m>
                  <m:oMathPara xmlns:m="http://schemas.openxmlformats.org/officeDocument/2006/math">
                    <m:oMathParaPr>
                      <m:jc m:val="centerGroup"/>
                    </m:oMathParaPr>
                    <m:oMath xmlns:m="http://schemas.openxmlformats.org/officeDocument/2006/math">
                      <m:sSub>
                        <m:sSubPr>
                          <m:ctrlPr>
                            <a:rPr lang="en-US" sz="1200" b="0" i="1">
                              <a:latin typeface="Cambria Math" panose="02040503050406030204" pitchFamily="18" charset="0"/>
                            </a:rPr>
                          </m:ctrlPr>
                        </m:sSubPr>
                        <m:e>
                          <m:r>
                            <a:rPr lang="en-US" sz="1200" b="0" i="1">
                              <a:latin typeface="Cambria Math"/>
                            </a:rPr>
                            <m:t>𝑉</m:t>
                          </m:r>
                        </m:e>
                        <m:sub>
                          <m:r>
                            <a:rPr lang="en-US" sz="1200" b="0" i="1">
                              <a:latin typeface="Cambria Math"/>
                            </a:rPr>
                            <m:t>𝐶</m:t>
                          </m:r>
                        </m:sub>
                      </m:sSub>
                      <m:d>
                        <m:dPr>
                          <m:ctrlPr>
                            <a:rPr lang="en-US" sz="1200" b="0" i="1">
                              <a:latin typeface="Cambria Math" panose="02040503050406030204" pitchFamily="18" charset="0"/>
                            </a:rPr>
                          </m:ctrlPr>
                        </m:dPr>
                        <m:e>
                          <m:r>
                            <a:rPr lang="en-US" sz="1200" b="0" i="1">
                              <a:latin typeface="Cambria Math"/>
                            </a:rPr>
                            <m:t>𝑡</m:t>
                          </m:r>
                        </m:e>
                      </m:d>
                      <m:r>
                        <a:rPr lang="en-US" sz="1200" b="0" i="1">
                          <a:latin typeface="Cambria Math"/>
                        </a:rPr>
                        <m:t>=</m:t>
                      </m:r>
                      <m:r>
                        <a:rPr lang="en-US" sz="1200" b="0" i="1">
                          <a:latin typeface="Cambria Math"/>
                        </a:rPr>
                        <m:t>𝑉</m:t>
                      </m:r>
                      <m:d>
                        <m:dPr>
                          <m:ctrlPr>
                            <a:rPr lang="en-US" sz="1200" b="0" i="1">
                              <a:latin typeface="Cambria Math" panose="02040503050406030204" pitchFamily="18" charset="0"/>
                            </a:rPr>
                          </m:ctrlPr>
                        </m:dPr>
                        <m:e>
                          <m:r>
                            <a:rPr lang="en-US" sz="1200" b="0" i="1">
                              <a:latin typeface="Cambria Math"/>
                            </a:rPr>
                            <m:t>𝑡</m:t>
                          </m:r>
                        </m:e>
                      </m:d>
                      <m:r>
                        <a:rPr lang="en-US" sz="1200" b="0" i="1">
                          <a:latin typeface="Cambria Math"/>
                        </a:rPr>
                        <m:t>−</m:t>
                      </m:r>
                      <m:r>
                        <a:rPr lang="en-US" sz="1200" b="0" i="1">
                          <a:latin typeface="Cambria Math"/>
                        </a:rPr>
                        <m:t>𝐶</m:t>
                      </m:r>
                      <m:d>
                        <m:dPr>
                          <m:ctrlPr>
                            <a:rPr lang="en-US" sz="1200" b="0" i="1">
                              <a:latin typeface="Cambria Math" panose="02040503050406030204" pitchFamily="18" charset="0"/>
                            </a:rPr>
                          </m:ctrlPr>
                        </m:dPr>
                        <m:e>
                          <m:r>
                            <a:rPr lang="en-US" sz="1200" b="0" i="1">
                              <a:latin typeface="Cambria Math"/>
                            </a:rPr>
                            <m:t>𝑡</m:t>
                          </m:r>
                        </m:e>
                      </m:d>
                      <m:r>
                        <a:rPr lang="en-US" sz="1200" b="0" i="1">
                          <a:latin typeface="Cambria Math"/>
                        </a:rPr>
                        <m:t>=</m:t>
                      </m:r>
                      <m:nary>
                        <m:naryPr>
                          <m:chr m:val="∑"/>
                          <m:limLoc m:val="undOvr"/>
                          <m:supHide m:val="on"/>
                          <m:ctrlPr>
                            <a:rPr lang="en-US" sz="1200" b="0" i="1">
                              <a:latin typeface="Cambria Math" panose="02040503050406030204" pitchFamily="18" charset="0"/>
                            </a:rPr>
                          </m:ctrlPr>
                        </m:naryPr>
                        <m:sub>
                          <m:r>
                            <a:rPr lang="en-US" sz="1200" b="0" i="1">
                              <a:latin typeface="Cambria Math"/>
                            </a:rPr>
                            <m:t>𝑖</m:t>
                          </m:r>
                        </m:sub>
                        <m:sup/>
                        <m:e>
                          <m:sSub>
                            <m:sSubPr>
                              <m:ctrlPr>
                                <a:rPr lang="en-US" sz="1200" b="0" i="1">
                                  <a:latin typeface="Cambria Math" panose="02040503050406030204" pitchFamily="18" charset="0"/>
                                </a:rPr>
                              </m:ctrlPr>
                            </m:sSubPr>
                            <m:e>
                              <m:r>
                                <a:rPr lang="en-US" sz="1200" b="0" i="1">
                                  <a:latin typeface="Cambria Math"/>
                                </a:rPr>
                                <m:t>𝑉</m:t>
                              </m:r>
                            </m:e>
                            <m:sub>
                              <m:r>
                                <a:rPr lang="en-US" sz="1200" b="0" i="1">
                                  <a:latin typeface="Cambria Math"/>
                                </a:rPr>
                                <m:t>𝑖</m:t>
                              </m:r>
                            </m:sub>
                          </m:sSub>
                          <m:d>
                            <m:dPr>
                              <m:ctrlPr>
                                <a:rPr lang="en-US" sz="1200" b="0" i="1">
                                  <a:latin typeface="Cambria Math" panose="02040503050406030204" pitchFamily="18" charset="0"/>
                                </a:rPr>
                              </m:ctrlPr>
                            </m:dPr>
                            <m:e>
                              <m:r>
                                <a:rPr lang="en-US" sz="1200" b="0" i="1">
                                  <a:latin typeface="Cambria Math"/>
                                </a:rPr>
                                <m:t>𝑡</m:t>
                              </m:r>
                            </m:e>
                          </m:d>
                        </m:e>
                      </m:nary>
                      <m:r>
                        <a:rPr lang="en-US" sz="1200" b="0" i="1">
                          <a:latin typeface="Cambria Math"/>
                        </a:rPr>
                        <m:t>−</m:t>
                      </m:r>
                      <m:r>
                        <a:rPr lang="en-US" sz="1200" b="0" i="1">
                          <a:latin typeface="Cambria Math"/>
                        </a:rPr>
                        <m:t>𝐶</m:t>
                      </m:r>
                      <m:d>
                        <m:dPr>
                          <m:ctrlPr>
                            <a:rPr lang="en-US" sz="1200" b="0" i="1">
                              <a:latin typeface="Cambria Math" panose="02040503050406030204" pitchFamily="18" charset="0"/>
                            </a:rPr>
                          </m:ctrlPr>
                        </m:dPr>
                        <m:e>
                          <m:r>
                            <a:rPr lang="en-US" sz="1200" b="0" i="1">
                              <a:latin typeface="Cambria Math"/>
                            </a:rPr>
                            <m:t>𝑡</m:t>
                          </m:r>
                        </m:e>
                      </m:d>
                    </m:oMath>
                  </m:oMathPara>
                </a14:m>
                <a:endParaRPr lang="en-US" sz="1200" b="0" dirty="0">
                  <a:latin typeface="+mn-lt"/>
                </a:endParaRPr>
              </a:p>
              <a:p>
                <a:endParaRPr lang="en-US" sz="1200" b="0" dirty="0">
                  <a:latin typeface="+mn-lt"/>
                </a:endParaRP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990600"/>
                <a:ext cx="8458200" cy="5715000"/>
              </a:xfrm>
              <a:blipFill rotWithShape="1">
                <a:blip r:embed="rId2"/>
                <a:stretch>
                  <a:fillRect l="-1081" b="-107"/>
                </a:stretch>
              </a:blipFill>
            </p:spPr>
            <p:txBody>
              <a:bodyPr/>
              <a:lstStyle/>
              <a:p>
                <a:r>
                  <a:rPr lang="en-US">
                    <a:noFill/>
                  </a:rPr>
                  <a:t> </a:t>
                </a:r>
              </a:p>
            </p:txBody>
          </p:sp>
        </mc:Fallback>
      </mc:AlternateContent>
    </p:spTree>
    <p:extLst>
      <p:ext uri="{BB962C8B-B14F-4D97-AF65-F5344CB8AC3E}">
        <p14:creationId xmlns:p14="http://schemas.microsoft.com/office/powerpoint/2010/main" val="3056844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Exposure in the Presence of Margin</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990600"/>
                <a:ext cx="8458200" cy="5715000"/>
              </a:xfrm>
            </p:spPr>
            <p:txBody>
              <a:bodyPr/>
              <a:lstStyle/>
              <a:p>
                <a:pPr algn="ctr">
                  <a:lnSpc>
                    <a:spcPct val="150000"/>
                  </a:lnSpc>
                </a:pPr>
                <a:r>
                  <a:rPr lang="en-US" sz="1600" dirty="0"/>
                  <a:t>Collateralized Exposure and Margin Period of Risk - 1</a:t>
                </a:r>
              </a:p>
              <a:p>
                <a:pPr>
                  <a:lnSpc>
                    <a:spcPct val="150000"/>
                  </a:lnSpc>
                </a:pPr>
                <a:endParaRPr lang="en-US" b="0" dirty="0"/>
              </a:p>
              <a:p>
                <a:pPr marL="285750" lvl="0" indent="-285750">
                  <a:lnSpc>
                    <a:spcPct val="150000"/>
                  </a:lnSpc>
                  <a:buFont typeface="Arial" panose="020B0604020202020204" pitchFamily="34" charset="0"/>
                  <a:buChar char="•"/>
                </a:pPr>
                <a:r>
                  <a:rPr lang="en-US" u="sng" dirty="0"/>
                  <a:t>Collateral as Excess Portfolio Value</a:t>
                </a:r>
                <a:r>
                  <a:rPr lang="en-US" b="0" dirty="0">
                    <a:latin typeface="+mn-lt"/>
                  </a:rPr>
                  <a:t>: Collateral covers the excess portfolio value </a:t>
                </a:r>
                <a14:m>
                  <m:oMath xmlns:m="http://schemas.openxmlformats.org/officeDocument/2006/math">
                    <m:r>
                      <a:rPr lang="en-US" b="0" i="1">
                        <a:latin typeface="Cambria Math"/>
                      </a:rPr>
                      <m:t>𝑉</m:t>
                    </m:r>
                    <m:d>
                      <m:dPr>
                        <m:ctrlPr>
                          <a:rPr lang="en-US" b="0" i="1">
                            <a:latin typeface="Cambria Math" panose="02040503050406030204" pitchFamily="18" charset="0"/>
                          </a:rPr>
                        </m:ctrlPr>
                      </m:dPr>
                      <m:e>
                        <m:r>
                          <a:rPr lang="en-US" b="0" i="1">
                            <a:latin typeface="Cambria Math"/>
                          </a:rPr>
                          <m:t>𝑡</m:t>
                        </m:r>
                      </m:e>
                    </m:d>
                  </m:oMath>
                </a14:m>
                <a:r>
                  <a:rPr lang="en-US" b="0" dirty="0">
                    <a:latin typeface="+mn-lt"/>
                  </a:rPr>
                  <a:t> over the threshold </a:t>
                </a:r>
                <a14:m>
                  <m:oMath xmlns:m="http://schemas.openxmlformats.org/officeDocument/2006/math">
                    <m:r>
                      <a:rPr lang="en-US" b="0" i="1">
                        <a:latin typeface="Cambria Math"/>
                      </a:rPr>
                      <m:t>𝐻</m:t>
                    </m:r>
                  </m:oMath>
                </a14:m>
                <a:r>
                  <a:rPr lang="en-US" b="0" dirty="0">
                    <a:latin typeface="+mn-lt"/>
                  </a:rPr>
                  <a:t>:</a:t>
                </a:r>
              </a:p>
              <a:p>
                <a:pPr>
                  <a:lnSpc>
                    <a:spcPct val="150000"/>
                  </a:lnSpc>
                </a:pPr>
                <a:r>
                  <a:rPr lang="en-US" dirty="0"/>
                  <a:t> </a:t>
                </a:r>
              </a:p>
              <a:p>
                <a:pPr>
                  <a:lnSpc>
                    <a:spcPct val="150000"/>
                  </a:lnSpc>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𝑉</m:t>
                          </m:r>
                        </m:e>
                        <m:sub>
                          <m:r>
                            <a:rPr lang="en-US" i="1">
                              <a:latin typeface="Cambria Math"/>
                            </a:rPr>
                            <m:t>𝐶</m:t>
                          </m:r>
                        </m:sub>
                      </m:sSub>
                      <m:d>
                        <m:dPr>
                          <m:ctrlPr>
                            <a:rPr lang="en-US" i="1">
                              <a:latin typeface="Cambria Math" panose="02040503050406030204" pitchFamily="18" charset="0"/>
                            </a:rPr>
                          </m:ctrlPr>
                        </m:dPr>
                        <m:e>
                          <m:r>
                            <a:rPr lang="en-US" i="1">
                              <a:latin typeface="Cambria Math"/>
                            </a:rPr>
                            <m:t>𝑡</m:t>
                          </m:r>
                        </m:e>
                      </m:d>
                      <m:r>
                        <a:rPr lang="en-US" i="1">
                          <a:latin typeface="Cambria Math"/>
                        </a:rPr>
                        <m:t>=</m:t>
                      </m:r>
                      <m:func>
                        <m:funcPr>
                          <m:ctrlPr>
                            <a:rPr lang="en-US" i="1">
                              <a:latin typeface="Cambria Math" panose="02040503050406030204" pitchFamily="18" charset="0"/>
                            </a:rPr>
                          </m:ctrlPr>
                        </m:funcPr>
                        <m:fName>
                          <m:r>
                            <m:rPr>
                              <m:sty m:val="p"/>
                            </m:rPr>
                            <a:rPr lang="en-US">
                              <a:latin typeface="Cambria Math"/>
                            </a:rPr>
                            <m:t>max</m:t>
                          </m:r>
                        </m:fName>
                        <m:e>
                          <m:d>
                            <m:dPr>
                              <m:ctrlPr>
                                <a:rPr lang="en-US" i="1">
                                  <a:latin typeface="Cambria Math" panose="02040503050406030204" pitchFamily="18" charset="0"/>
                                </a:rPr>
                              </m:ctrlPr>
                            </m:dPr>
                            <m:e>
                              <m:r>
                                <a:rPr lang="en-US" i="1">
                                  <a:latin typeface="Cambria Math"/>
                                </a:rPr>
                                <m:t>𝑉</m:t>
                              </m:r>
                              <m:d>
                                <m:dPr>
                                  <m:ctrlPr>
                                    <a:rPr lang="en-US" i="1">
                                      <a:latin typeface="Cambria Math" panose="02040503050406030204" pitchFamily="18" charset="0"/>
                                    </a:rPr>
                                  </m:ctrlPr>
                                </m:dPr>
                                <m:e>
                                  <m:r>
                                    <a:rPr lang="en-US" i="1">
                                      <a:latin typeface="Cambria Math"/>
                                    </a:rPr>
                                    <m:t>𝑡</m:t>
                                  </m:r>
                                </m:e>
                              </m:d>
                              <m:r>
                                <a:rPr lang="en-US" i="1">
                                  <a:latin typeface="Cambria Math"/>
                                </a:rPr>
                                <m:t>−</m:t>
                              </m:r>
                              <m:r>
                                <a:rPr lang="en-US" i="1">
                                  <a:latin typeface="Cambria Math"/>
                                </a:rPr>
                                <m:t>𝐻</m:t>
                              </m:r>
                              <m:r>
                                <a:rPr lang="en-US" i="1">
                                  <a:latin typeface="Cambria Math"/>
                                </a:rPr>
                                <m:t>, 0</m:t>
                              </m:r>
                            </m:e>
                          </m:d>
                        </m:e>
                      </m:func>
                      <m:r>
                        <a:rPr lang="en-US" i="1">
                          <a:latin typeface="Cambria Math"/>
                        </a:rPr>
                        <m:t>=−</m:t>
                      </m:r>
                      <m:func>
                        <m:funcPr>
                          <m:ctrlPr>
                            <a:rPr lang="en-US" i="1">
                              <a:latin typeface="Cambria Math" panose="02040503050406030204" pitchFamily="18" charset="0"/>
                            </a:rPr>
                          </m:ctrlPr>
                        </m:funcPr>
                        <m:fName>
                          <m:r>
                            <m:rPr>
                              <m:sty m:val="p"/>
                            </m:rPr>
                            <a:rPr lang="en-US">
                              <a:latin typeface="Cambria Math"/>
                            </a:rPr>
                            <m:t>min</m:t>
                          </m:r>
                        </m:fName>
                        <m:e>
                          <m:d>
                            <m:dPr>
                              <m:ctrlPr>
                                <a:rPr lang="en-US" i="1">
                                  <a:latin typeface="Cambria Math" panose="02040503050406030204" pitchFamily="18" charset="0"/>
                                </a:rPr>
                              </m:ctrlPr>
                            </m:dPr>
                            <m:e>
                              <m:r>
                                <a:rPr lang="en-US" i="1">
                                  <a:latin typeface="Cambria Math"/>
                                </a:rPr>
                                <m:t>𝐻</m:t>
                              </m:r>
                              <m:r>
                                <a:rPr lang="en-US" i="1">
                                  <a:latin typeface="Cambria Math"/>
                                </a:rPr>
                                <m:t>−</m:t>
                              </m:r>
                              <m:r>
                                <a:rPr lang="en-US" i="1">
                                  <a:latin typeface="Cambria Math"/>
                                </a:rPr>
                                <m:t>𝑉</m:t>
                              </m:r>
                              <m:d>
                                <m:dPr>
                                  <m:ctrlPr>
                                    <a:rPr lang="en-US" i="1">
                                      <a:latin typeface="Cambria Math" panose="02040503050406030204" pitchFamily="18" charset="0"/>
                                    </a:rPr>
                                  </m:ctrlPr>
                                </m:dPr>
                                <m:e>
                                  <m:r>
                                    <a:rPr lang="en-US" i="1">
                                      <a:latin typeface="Cambria Math"/>
                                    </a:rPr>
                                    <m:t>𝑡</m:t>
                                  </m:r>
                                </m:e>
                              </m:d>
                              <m:r>
                                <a:rPr lang="en-US" i="1">
                                  <a:latin typeface="Cambria Math"/>
                                </a:rPr>
                                <m:t>, 0</m:t>
                              </m:r>
                            </m:e>
                          </m:d>
                        </m:e>
                      </m:func>
                    </m:oMath>
                  </m:oMathPara>
                </a14:m>
                <a:endParaRPr lang="en-US" dirty="0"/>
              </a:p>
              <a:p>
                <a:pPr lvl="0">
                  <a:lnSpc>
                    <a:spcPct val="150000"/>
                  </a:lnSpc>
                </a:pPr>
                <a:endParaRPr lang="en-US" b="0" dirty="0">
                  <a:latin typeface="+mn-lt"/>
                </a:endParaRPr>
              </a:p>
              <a:p>
                <a:pPr marL="171450" lvl="0" indent="-171450">
                  <a:lnSpc>
                    <a:spcPct val="150000"/>
                  </a:lnSpc>
                  <a:buFont typeface="Arial" panose="020B0604020202020204" pitchFamily="34" charset="0"/>
                  <a:buChar char="•"/>
                </a:pPr>
                <a:r>
                  <a:rPr lang="en-US" u="sng" dirty="0"/>
                  <a:t>Expression for the Collateralized Portfolio Value</a:t>
                </a:r>
                <a:r>
                  <a:rPr lang="en-US" dirty="0"/>
                  <a:t>:</a:t>
                </a:r>
                <a:r>
                  <a:rPr lang="en-US" b="0" dirty="0">
                    <a:latin typeface="+mn-lt"/>
                  </a:rPr>
                  <a:t> Therefore the collateralized portfolio value is</a:t>
                </a:r>
              </a:p>
              <a:p>
                <a:pPr>
                  <a:lnSpc>
                    <a:spcPct val="150000"/>
                  </a:lnSpc>
                </a:pPr>
                <a:r>
                  <a:rPr lang="en-US" dirty="0"/>
                  <a:t> </a:t>
                </a:r>
              </a:p>
              <a:p>
                <a:pPr>
                  <a:lnSpc>
                    <a:spcPct val="150000"/>
                  </a:lnSpc>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𝑉</m:t>
                          </m:r>
                        </m:e>
                        <m:sub>
                          <m:r>
                            <a:rPr lang="en-US" i="1">
                              <a:latin typeface="Cambria Math"/>
                            </a:rPr>
                            <m:t>𝐶</m:t>
                          </m:r>
                        </m:sub>
                      </m:sSub>
                      <m:d>
                        <m:dPr>
                          <m:ctrlPr>
                            <a:rPr lang="en-US" i="1">
                              <a:latin typeface="Cambria Math" panose="02040503050406030204" pitchFamily="18" charset="0"/>
                            </a:rPr>
                          </m:ctrlPr>
                        </m:dPr>
                        <m:e>
                          <m:r>
                            <a:rPr lang="en-US" i="1">
                              <a:latin typeface="Cambria Math"/>
                            </a:rPr>
                            <m:t>𝑡</m:t>
                          </m:r>
                        </m:e>
                      </m:d>
                      <m:r>
                        <a:rPr lang="en-US" i="1">
                          <a:latin typeface="Cambria Math"/>
                        </a:rPr>
                        <m:t>=</m:t>
                      </m:r>
                      <m:r>
                        <a:rPr lang="en-US" i="1">
                          <a:latin typeface="Cambria Math"/>
                        </a:rPr>
                        <m:t>𝑉</m:t>
                      </m:r>
                      <m:d>
                        <m:dPr>
                          <m:ctrlPr>
                            <a:rPr lang="en-US" i="1">
                              <a:latin typeface="Cambria Math" panose="02040503050406030204" pitchFamily="18" charset="0"/>
                            </a:rPr>
                          </m:ctrlPr>
                        </m:dPr>
                        <m:e>
                          <m:r>
                            <a:rPr lang="en-US" i="1">
                              <a:latin typeface="Cambria Math"/>
                            </a:rPr>
                            <m:t>𝑡</m:t>
                          </m:r>
                        </m:e>
                      </m:d>
                      <m:r>
                        <a:rPr lang="en-US" i="1">
                          <a:latin typeface="Cambria Math"/>
                        </a:rPr>
                        <m:t>−</m:t>
                      </m:r>
                      <m:r>
                        <a:rPr lang="en-US" i="1">
                          <a:latin typeface="Cambria Math"/>
                        </a:rPr>
                        <m:t>𝐶</m:t>
                      </m:r>
                      <m:d>
                        <m:dPr>
                          <m:ctrlPr>
                            <a:rPr lang="en-US" i="1">
                              <a:latin typeface="Cambria Math" panose="02040503050406030204" pitchFamily="18" charset="0"/>
                            </a:rPr>
                          </m:ctrlPr>
                        </m:dPr>
                        <m:e>
                          <m:r>
                            <a:rPr lang="en-US" i="1">
                              <a:latin typeface="Cambria Math"/>
                            </a:rPr>
                            <m:t>𝑡</m:t>
                          </m:r>
                        </m:e>
                      </m:d>
                      <m:r>
                        <a:rPr lang="en-US" i="1">
                          <a:latin typeface="Cambria Math"/>
                        </a:rPr>
                        <m:t>=</m:t>
                      </m:r>
                      <m:func>
                        <m:funcPr>
                          <m:ctrlPr>
                            <a:rPr lang="en-US" i="1">
                              <a:latin typeface="Cambria Math" panose="02040503050406030204" pitchFamily="18" charset="0"/>
                            </a:rPr>
                          </m:ctrlPr>
                        </m:funcPr>
                        <m:fName>
                          <m:r>
                            <m:rPr>
                              <m:sty m:val="p"/>
                            </m:rPr>
                            <a:rPr lang="en-US">
                              <a:latin typeface="Cambria Math"/>
                            </a:rPr>
                            <m:t>min</m:t>
                          </m:r>
                        </m:fName>
                        <m:e>
                          <m:d>
                            <m:dPr>
                              <m:ctrlPr>
                                <a:rPr lang="en-US" i="1">
                                  <a:latin typeface="Cambria Math" panose="02040503050406030204" pitchFamily="18" charset="0"/>
                                </a:rPr>
                              </m:ctrlPr>
                            </m:dPr>
                            <m:e>
                              <m:r>
                                <a:rPr lang="en-US" i="1">
                                  <a:latin typeface="Cambria Math"/>
                                </a:rPr>
                                <m:t>𝑉</m:t>
                              </m:r>
                              <m:d>
                                <m:dPr>
                                  <m:ctrlPr>
                                    <a:rPr lang="en-US" i="1">
                                      <a:latin typeface="Cambria Math" panose="02040503050406030204" pitchFamily="18" charset="0"/>
                                    </a:rPr>
                                  </m:ctrlPr>
                                </m:dPr>
                                <m:e>
                                  <m:r>
                                    <a:rPr lang="en-US" i="1">
                                      <a:latin typeface="Cambria Math"/>
                                    </a:rPr>
                                    <m:t>𝑡</m:t>
                                  </m:r>
                                </m:e>
                              </m:d>
                              <m:r>
                                <a:rPr lang="en-US" i="1">
                                  <a:latin typeface="Cambria Math"/>
                                </a:rPr>
                                <m:t>, </m:t>
                              </m:r>
                              <m:r>
                                <a:rPr lang="en-US" i="1">
                                  <a:latin typeface="Cambria Math"/>
                                </a:rPr>
                                <m:t>𝐻</m:t>
                              </m:r>
                            </m:e>
                          </m:d>
                        </m:e>
                      </m:func>
                    </m:oMath>
                  </m:oMathPara>
                </a14:m>
                <a:endParaRPr lang="en-US" dirty="0"/>
              </a:p>
              <a:p>
                <a:pPr>
                  <a:lnSpc>
                    <a:spcPct val="150000"/>
                  </a:lnSpc>
                </a:pPr>
                <a:r>
                  <a:rPr lang="en-US" dirty="0"/>
                  <a:t> </a:t>
                </a:r>
              </a:p>
              <a:p>
                <a:pPr marL="171450" lvl="0" indent="-171450">
                  <a:lnSpc>
                    <a:spcPct val="150000"/>
                  </a:lnSpc>
                  <a:buFont typeface="Arial" panose="020B0604020202020204" pitchFamily="34" charset="0"/>
                  <a:buChar char="•"/>
                </a:pPr>
                <a:r>
                  <a:rPr lang="en-US" u="sng" dirty="0"/>
                  <a:t>Floor/Ceiling of the Collateralized Exposure</a:t>
                </a:r>
                <a:r>
                  <a:rPr lang="en-US" dirty="0"/>
                  <a:t>:</a:t>
                </a:r>
              </a:p>
              <a:p>
                <a:pPr>
                  <a:lnSpc>
                    <a:spcPct val="150000"/>
                  </a:lnSpc>
                </a:pPr>
                <a:endParaRPr lang="en-US" dirty="0"/>
              </a:p>
              <a:p>
                <a:pPr>
                  <a:lnSpc>
                    <a:spcPct val="150000"/>
                  </a:lnSpc>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𝐸</m:t>
                          </m:r>
                        </m:e>
                        <m:sub>
                          <m:r>
                            <a:rPr lang="en-US" i="1">
                              <a:latin typeface="Cambria Math"/>
                            </a:rPr>
                            <m:t>𝐶</m:t>
                          </m:r>
                        </m:sub>
                      </m:sSub>
                      <m:d>
                        <m:dPr>
                          <m:ctrlPr>
                            <a:rPr lang="en-US" i="1">
                              <a:latin typeface="Cambria Math" panose="02040503050406030204" pitchFamily="18" charset="0"/>
                            </a:rPr>
                          </m:ctrlPr>
                        </m:dPr>
                        <m:e>
                          <m:r>
                            <a:rPr lang="en-US" i="1">
                              <a:latin typeface="Cambria Math"/>
                            </a:rPr>
                            <m:t>𝑡</m:t>
                          </m:r>
                        </m:e>
                      </m:d>
                      <m:r>
                        <a:rPr lang="en-US" i="1">
                          <a:latin typeface="Cambria Math"/>
                        </a:rPr>
                        <m:t>=</m:t>
                      </m:r>
                      <m:func>
                        <m:funcPr>
                          <m:ctrlPr>
                            <a:rPr lang="en-US" i="1">
                              <a:latin typeface="Cambria Math" panose="02040503050406030204" pitchFamily="18" charset="0"/>
                            </a:rPr>
                          </m:ctrlPr>
                        </m:funcPr>
                        <m:fName>
                          <m:r>
                            <m:rPr>
                              <m:sty m:val="p"/>
                            </m:rPr>
                            <a:rPr lang="en-US">
                              <a:latin typeface="Cambria Math"/>
                            </a:rPr>
                            <m:t>max</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𝑉</m:t>
                                  </m:r>
                                </m:e>
                                <m:sub>
                                  <m:r>
                                    <a:rPr lang="en-US" i="1">
                                      <a:latin typeface="Cambria Math"/>
                                    </a:rPr>
                                    <m:t>𝐶</m:t>
                                  </m:r>
                                </m:sub>
                              </m:sSub>
                              <m:d>
                                <m:dPr>
                                  <m:ctrlPr>
                                    <a:rPr lang="en-US" i="1">
                                      <a:latin typeface="Cambria Math" panose="02040503050406030204" pitchFamily="18" charset="0"/>
                                    </a:rPr>
                                  </m:ctrlPr>
                                </m:dPr>
                                <m:e>
                                  <m:r>
                                    <a:rPr lang="en-US" i="1">
                                      <a:latin typeface="Cambria Math"/>
                                    </a:rPr>
                                    <m:t>𝑡</m:t>
                                  </m:r>
                                </m:e>
                              </m:d>
                              <m:r>
                                <a:rPr lang="en-US" i="1">
                                  <a:latin typeface="Cambria Math"/>
                                </a:rPr>
                                <m:t>, 0</m:t>
                              </m:r>
                            </m:e>
                          </m:d>
                        </m:e>
                      </m:func>
                      <m:r>
                        <a:rPr lang="en-US" i="1">
                          <a:latin typeface="Cambria Math"/>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m>
                                <m:mPr>
                                  <m:mcs>
                                    <m:mc>
                                      <m:mcPr>
                                        <m:count m:val="2"/>
                                        <m:mcJc m:val="center"/>
                                      </m:mcPr>
                                    </m:mc>
                                  </m:mcs>
                                  <m:ctrlPr>
                                    <a:rPr lang="en-US" i="1">
                                      <a:latin typeface="Cambria Math" panose="02040503050406030204" pitchFamily="18" charset="0"/>
                                    </a:rPr>
                                  </m:ctrlPr>
                                </m:mPr>
                                <m:mr>
                                  <m:e>
                                    <m:r>
                                      <a:rPr lang="en-US" i="1">
                                        <a:latin typeface="Cambria Math"/>
                                      </a:rPr>
                                      <m:t>0</m:t>
                                    </m:r>
                                  </m:e>
                                  <m:e>
                                    <m:r>
                                      <a:rPr lang="en-US" i="1">
                                        <a:latin typeface="Cambria Math"/>
                                      </a:rPr>
                                      <m:t>𝑉</m:t>
                                    </m:r>
                                    <m:d>
                                      <m:dPr>
                                        <m:ctrlPr>
                                          <a:rPr lang="en-US" i="1">
                                            <a:latin typeface="Cambria Math" panose="02040503050406030204" pitchFamily="18" charset="0"/>
                                          </a:rPr>
                                        </m:ctrlPr>
                                      </m:dPr>
                                      <m:e>
                                        <m:r>
                                          <a:rPr lang="en-US" i="1">
                                            <a:latin typeface="Cambria Math"/>
                                          </a:rPr>
                                          <m:t>𝑡</m:t>
                                        </m:r>
                                      </m:e>
                                    </m:d>
                                    <m:r>
                                      <a:rPr lang="en-US" i="1">
                                        <a:latin typeface="Cambria Math"/>
                                      </a:rPr>
                                      <m:t>&lt;0</m:t>
                                    </m:r>
                                  </m:e>
                                </m:mr>
                              </m:m>
                            </m:e>
                            <m:e>
                              <m:m>
                                <m:mPr>
                                  <m:mcs>
                                    <m:mc>
                                      <m:mcPr>
                                        <m:count m:val="2"/>
                                        <m:mcJc m:val="center"/>
                                      </m:mcPr>
                                    </m:mc>
                                  </m:mcs>
                                  <m:ctrlPr>
                                    <a:rPr lang="en-US" i="1">
                                      <a:latin typeface="Cambria Math" panose="02040503050406030204" pitchFamily="18" charset="0"/>
                                    </a:rPr>
                                  </m:ctrlPr>
                                </m:mPr>
                                <m:mr>
                                  <m:e>
                                    <m:r>
                                      <a:rPr lang="en-US" i="1">
                                        <a:latin typeface="Cambria Math"/>
                                      </a:rPr>
                                      <m:t>𝑉</m:t>
                                    </m:r>
                                    <m:d>
                                      <m:dPr>
                                        <m:ctrlPr>
                                          <a:rPr lang="en-US" i="1">
                                            <a:latin typeface="Cambria Math" panose="02040503050406030204" pitchFamily="18" charset="0"/>
                                          </a:rPr>
                                        </m:ctrlPr>
                                      </m:dPr>
                                      <m:e>
                                        <m:r>
                                          <a:rPr lang="en-US" i="1">
                                            <a:latin typeface="Cambria Math"/>
                                          </a:rPr>
                                          <m:t>𝑡</m:t>
                                        </m:r>
                                      </m:e>
                                    </m:d>
                                  </m:e>
                                  <m:e>
                                    <m:r>
                                      <a:rPr lang="en-US" i="1">
                                        <a:latin typeface="Cambria Math"/>
                                      </a:rPr>
                                      <m:t>0&lt;</m:t>
                                    </m:r>
                                    <m:r>
                                      <a:rPr lang="en-US" i="1">
                                        <a:latin typeface="Cambria Math"/>
                                      </a:rPr>
                                      <m:t>𝑉</m:t>
                                    </m:r>
                                    <m:d>
                                      <m:dPr>
                                        <m:ctrlPr>
                                          <a:rPr lang="en-US" i="1">
                                            <a:latin typeface="Cambria Math" panose="02040503050406030204" pitchFamily="18" charset="0"/>
                                          </a:rPr>
                                        </m:ctrlPr>
                                      </m:dPr>
                                      <m:e>
                                        <m:r>
                                          <a:rPr lang="en-US" i="1">
                                            <a:latin typeface="Cambria Math"/>
                                          </a:rPr>
                                          <m:t>𝑡</m:t>
                                        </m:r>
                                      </m:e>
                                    </m:d>
                                    <m:r>
                                      <a:rPr lang="en-US" i="1">
                                        <a:latin typeface="Cambria Math"/>
                                      </a:rPr>
                                      <m:t>&lt;</m:t>
                                    </m:r>
                                    <m:r>
                                      <a:rPr lang="en-US" i="1">
                                        <a:latin typeface="Cambria Math"/>
                                      </a:rPr>
                                      <m:t>𝐻</m:t>
                                    </m:r>
                                  </m:e>
                                </m:mr>
                              </m:m>
                            </m:e>
                            <m:e>
                              <m:m>
                                <m:mPr>
                                  <m:mcs>
                                    <m:mc>
                                      <m:mcPr>
                                        <m:count m:val="2"/>
                                        <m:mcJc m:val="center"/>
                                      </m:mcPr>
                                    </m:mc>
                                  </m:mcs>
                                  <m:ctrlPr>
                                    <a:rPr lang="en-US" i="1">
                                      <a:latin typeface="Cambria Math" panose="02040503050406030204" pitchFamily="18" charset="0"/>
                                    </a:rPr>
                                  </m:ctrlPr>
                                </m:mPr>
                                <m:mr>
                                  <m:e>
                                    <m:r>
                                      <a:rPr lang="en-US" i="1">
                                        <a:latin typeface="Cambria Math"/>
                                      </a:rPr>
                                      <m:t>𝐻</m:t>
                                    </m:r>
                                  </m:e>
                                  <m:e>
                                    <m:r>
                                      <a:rPr lang="en-US" i="1">
                                        <a:latin typeface="Cambria Math"/>
                                      </a:rPr>
                                      <m:t>𝑉</m:t>
                                    </m:r>
                                    <m:d>
                                      <m:dPr>
                                        <m:ctrlPr>
                                          <a:rPr lang="en-US" i="1">
                                            <a:latin typeface="Cambria Math" panose="02040503050406030204" pitchFamily="18" charset="0"/>
                                          </a:rPr>
                                        </m:ctrlPr>
                                      </m:dPr>
                                      <m:e>
                                        <m:r>
                                          <a:rPr lang="en-US" i="1">
                                            <a:latin typeface="Cambria Math"/>
                                          </a:rPr>
                                          <m:t>𝑡</m:t>
                                        </m:r>
                                      </m:e>
                                    </m:d>
                                    <m:r>
                                      <a:rPr lang="en-US" i="1">
                                        <a:latin typeface="Cambria Math"/>
                                      </a:rPr>
                                      <m:t>&gt;</m:t>
                                    </m:r>
                                    <m:r>
                                      <a:rPr lang="en-US" i="1">
                                        <a:latin typeface="Cambria Math"/>
                                      </a:rPr>
                                      <m:t>𝐻</m:t>
                                    </m:r>
                                  </m:e>
                                </m:mr>
                              </m:m>
                            </m:e>
                          </m:eqArr>
                        </m:e>
                      </m:d>
                    </m:oMath>
                  </m:oMathPara>
                </a14:m>
                <a:endParaRPr lang="en-US" dirty="0"/>
              </a:p>
              <a:p>
                <a:pPr>
                  <a:lnSpc>
                    <a:spcPct val="150000"/>
                  </a:lnSpc>
                </a:pPr>
                <a:r>
                  <a:rPr lang="en-US" dirty="0"/>
                  <a:t> </a:t>
                </a:r>
                <a:r>
                  <a:rPr lang="en-US" b="0" dirty="0">
                    <a:latin typeface="+mn-lt"/>
                  </a:rPr>
                  <a:t>is limited from above and by zero from below.</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990600"/>
                <a:ext cx="8458200" cy="5715000"/>
              </a:xfrm>
              <a:blipFill rotWithShape="1">
                <a:blip r:embed="rId2"/>
                <a:stretch>
                  <a:fillRect l="-1153"/>
                </a:stretch>
              </a:blipFill>
            </p:spPr>
            <p:txBody>
              <a:bodyPr/>
              <a:lstStyle/>
              <a:p>
                <a:r>
                  <a:rPr lang="en-US">
                    <a:noFill/>
                  </a:rPr>
                  <a:t> </a:t>
                </a:r>
              </a:p>
            </p:txBody>
          </p:sp>
        </mc:Fallback>
      </mc:AlternateContent>
    </p:spTree>
    <p:extLst>
      <p:ext uri="{BB962C8B-B14F-4D97-AF65-F5344CB8AC3E}">
        <p14:creationId xmlns:p14="http://schemas.microsoft.com/office/powerpoint/2010/main" val="2833841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Exposure in the Presence of Margin</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990600"/>
                <a:ext cx="8458200" cy="5715000"/>
              </a:xfrm>
            </p:spPr>
            <p:txBody>
              <a:bodyPr/>
              <a:lstStyle/>
              <a:p>
                <a:pPr algn="ctr">
                  <a:lnSpc>
                    <a:spcPct val="150000"/>
                  </a:lnSpc>
                </a:pPr>
                <a:r>
                  <a:rPr lang="en-US" sz="1600" dirty="0"/>
                  <a:t>Collateralized Exposure and Margin Period of Risk - 2</a:t>
                </a:r>
              </a:p>
              <a:p>
                <a:pPr>
                  <a:lnSpc>
                    <a:spcPct val="150000"/>
                  </a:lnSpc>
                </a:pPr>
                <a:endParaRPr lang="en-US" b="0" dirty="0"/>
              </a:p>
              <a:p>
                <a:pPr marL="285750" indent="-285750">
                  <a:lnSpc>
                    <a:spcPct val="150000"/>
                  </a:lnSpc>
                  <a:buFont typeface="Arial" panose="020B0604020202020204" pitchFamily="34" charset="0"/>
                  <a:buChar char="•"/>
                </a:pPr>
                <a:r>
                  <a:rPr lang="en-US" u="sng" dirty="0"/>
                  <a:t>Margin Period of Risk (MPoR)</a:t>
                </a:r>
                <a:r>
                  <a:rPr lang="en-US" dirty="0"/>
                  <a:t>:</a:t>
                </a:r>
                <a:r>
                  <a:rPr lang="en-US" b="0" dirty="0">
                    <a:latin typeface="+mn-lt"/>
                  </a:rPr>
                  <a:t> Even with a daily margin call frequency, there is a significant period delay known as the </a:t>
                </a:r>
                <a:r>
                  <a:rPr lang="en-US" b="0" i="1" dirty="0">
                    <a:latin typeface="+mn-lt"/>
                  </a:rPr>
                  <a:t>margin period of risk (MPoR)</a:t>
                </a:r>
                <a:r>
                  <a:rPr lang="en-US" b="0" dirty="0">
                    <a:latin typeface="+mn-lt"/>
                  </a:rPr>
                  <a:t> between a margin call that the counterparty does not respond to and the start of the default procedures. Margin calls can be disputed, and it may take several days to realize that the counterparty is defaulting rather than disputing the call. Further there is a grace period after the counterparty issues a notice of default. During this grace period the dealer and/or the counterparty may still post collateral.</a:t>
                </a:r>
              </a:p>
              <a:p>
                <a:pPr marL="285750" indent="-285750">
                  <a:lnSpc>
                    <a:spcPct val="150000"/>
                  </a:lnSpc>
                  <a:buFont typeface="Arial" panose="020B0604020202020204" pitchFamily="34" charset="0"/>
                  <a:buChar char="•"/>
                </a:pPr>
                <a:r>
                  <a:rPr lang="en-US" u="sng" dirty="0"/>
                  <a:t>Counterparty Variation Margin Posting Delay</a:t>
                </a:r>
                <a:r>
                  <a:rPr lang="en-US" dirty="0"/>
                  <a:t>:</a:t>
                </a:r>
                <a:r>
                  <a:rPr lang="en-US" b="0" dirty="0">
                    <a:latin typeface="+mn-lt"/>
                  </a:rPr>
                  <a:t> Thus the collateral available at time </a:t>
                </a:r>
                <a14:m>
                  <m:oMath xmlns:m="http://schemas.openxmlformats.org/officeDocument/2006/math">
                    <m:r>
                      <a:rPr lang="en-US" b="0" i="1">
                        <a:latin typeface="Cambria Math"/>
                      </a:rPr>
                      <m:t>𝑡</m:t>
                    </m:r>
                  </m:oMath>
                </a14:m>
                <a:r>
                  <a:rPr lang="en-US" b="0" dirty="0">
                    <a:latin typeface="+mn-lt"/>
                  </a:rPr>
                  <a:t> is determined by the portfolio value at time </a:t>
                </a:r>
                <a14:m>
                  <m:oMath xmlns:m="http://schemas.openxmlformats.org/officeDocument/2006/math">
                    <m:r>
                      <a:rPr lang="en-US" b="0" i="1">
                        <a:latin typeface="Cambria Math"/>
                      </a:rPr>
                      <m:t>𝑡</m:t>
                    </m:r>
                    <m:r>
                      <a:rPr lang="en-US" b="0" i="1">
                        <a:latin typeface="Cambria Math"/>
                      </a:rPr>
                      <m:t>−∆</m:t>
                    </m:r>
                    <m:r>
                      <a:rPr lang="en-US" b="0" i="1">
                        <a:latin typeface="Cambria Math"/>
                      </a:rPr>
                      <m:t>𝑡</m:t>
                    </m:r>
                  </m:oMath>
                </a14:m>
                <a:r>
                  <a:rPr lang="en-US" b="0" dirty="0">
                    <a:latin typeface="+mn-lt"/>
                  </a:rPr>
                  <a:t>.</a:t>
                </a:r>
              </a:p>
              <a:p>
                <a:pPr marL="285750" indent="-285750">
                  <a:lnSpc>
                    <a:spcPct val="150000"/>
                  </a:lnSpc>
                  <a:buFont typeface="Arial" panose="020B0604020202020204" pitchFamily="34" charset="0"/>
                  <a:buChar char="•"/>
                </a:pPr>
                <a:r>
                  <a:rPr lang="en-US" u="sng" dirty="0"/>
                  <a:t>Delay Dependence - Call Frequency and Product Liquidity</a:t>
                </a:r>
                <a:r>
                  <a:rPr lang="en-US" dirty="0"/>
                  <a:t>:</a:t>
                </a:r>
                <a:r>
                  <a:rPr lang="en-US" b="0" dirty="0">
                    <a:latin typeface="+mn-lt"/>
                  </a:rPr>
                  <a:t> While </a:t>
                </a:r>
                <a14:m>
                  <m:oMath xmlns:m="http://schemas.openxmlformats.org/officeDocument/2006/math">
                    <m:r>
                      <a:rPr lang="en-US" b="0" i="1">
                        <a:latin typeface="Cambria Math"/>
                      </a:rPr>
                      <m:t>∆</m:t>
                    </m:r>
                    <m:r>
                      <a:rPr lang="en-US" b="0" i="1">
                        <a:latin typeface="Cambria Math"/>
                      </a:rPr>
                      <m:t>𝑡</m:t>
                    </m:r>
                  </m:oMath>
                </a14:m>
                <a:r>
                  <a:rPr lang="en-US" b="0" dirty="0">
                    <a:latin typeface="+mn-lt"/>
                  </a:rPr>
                  <a:t> is not known with certainty, it is usually assumed to be a fixed number. The assume value of </a:t>
                </a:r>
                <a14:m>
                  <m:oMath xmlns:m="http://schemas.openxmlformats.org/officeDocument/2006/math">
                    <m:r>
                      <a:rPr lang="en-US" b="0" i="1">
                        <a:latin typeface="Cambria Math"/>
                      </a:rPr>
                      <m:t>∆</m:t>
                    </m:r>
                    <m:r>
                      <a:rPr lang="en-US" b="0" i="1">
                        <a:latin typeface="Cambria Math"/>
                      </a:rPr>
                      <m:t>𝑡</m:t>
                    </m:r>
                  </m:oMath>
                </a14:m>
                <a:r>
                  <a:rPr lang="en-US" b="0" dirty="0">
                    <a:latin typeface="+mn-lt"/>
                  </a:rPr>
                  <a:t> depends on the margin call frequency and the trade liquidity.</a:t>
                </a:r>
              </a:p>
              <a:p>
                <a:pPr marL="285750" lvl="0" indent="-285750">
                  <a:lnSpc>
                    <a:spcPct val="150000"/>
                  </a:lnSpc>
                  <a:buFont typeface="Arial" panose="020B0604020202020204" pitchFamily="34" charset="0"/>
                  <a:buChar char="•"/>
                </a:pPr>
                <a:r>
                  <a:rPr lang="en-US" u="sng" dirty="0"/>
                  <a:t>Delay Dependence - Call Frequency and Product Liquidity</a:t>
                </a:r>
                <a:r>
                  <a:rPr lang="en-US" dirty="0"/>
                  <a:t>:</a:t>
                </a:r>
                <a:r>
                  <a:rPr lang="en-US" b="0" dirty="0"/>
                  <a:t> While </a:t>
                </a:r>
                <a14:m>
                  <m:oMath xmlns:m="http://schemas.openxmlformats.org/officeDocument/2006/math">
                    <m:r>
                      <a:rPr lang="en-US" b="0" i="1">
                        <a:latin typeface="Cambria Math"/>
                      </a:rPr>
                      <m:t>∆</m:t>
                    </m:r>
                    <m:r>
                      <a:rPr lang="en-US" b="0" i="1">
                        <a:latin typeface="Cambria Math"/>
                      </a:rPr>
                      <m:t>𝑡</m:t>
                    </m:r>
                  </m:oMath>
                </a14:m>
                <a:r>
                  <a:rPr lang="en-US" b="0" dirty="0"/>
                  <a:t> is not known with certainty, it is usually assumed to be a fixed number. The assumed value of </a:t>
                </a:r>
                <a14:m>
                  <m:oMath xmlns:m="http://schemas.openxmlformats.org/officeDocument/2006/math">
                    <m:r>
                      <a:rPr lang="en-US" b="0" i="1">
                        <a:latin typeface="Cambria Math"/>
                      </a:rPr>
                      <m:t>∆</m:t>
                    </m:r>
                    <m:r>
                      <a:rPr lang="en-US" b="0" i="1">
                        <a:latin typeface="Cambria Math"/>
                      </a:rPr>
                      <m:t>𝑡</m:t>
                    </m:r>
                  </m:oMath>
                </a14:m>
                <a:r>
                  <a:rPr lang="en-US" b="0" dirty="0"/>
                  <a:t> depends on the margin call frequency and the trade liquidity.</a:t>
                </a:r>
                <a:endParaRPr lang="en-US" b="0" dirty="0">
                  <a:latin typeface="+mn-lt"/>
                </a:endParaRP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990600"/>
                <a:ext cx="8458200" cy="5715000"/>
              </a:xfrm>
              <a:blipFill rotWithShape="1">
                <a:blip r:embed="rId2"/>
                <a:stretch>
                  <a:fillRect l="-1153" r="-1513"/>
                </a:stretch>
              </a:blipFill>
            </p:spPr>
            <p:txBody>
              <a:bodyPr/>
              <a:lstStyle/>
              <a:p>
                <a:r>
                  <a:rPr lang="en-US">
                    <a:noFill/>
                  </a:rPr>
                  <a:t> </a:t>
                </a:r>
              </a:p>
            </p:txBody>
          </p:sp>
        </mc:Fallback>
      </mc:AlternateContent>
    </p:spTree>
    <p:extLst>
      <p:ext uri="{BB962C8B-B14F-4D97-AF65-F5344CB8AC3E}">
        <p14:creationId xmlns:p14="http://schemas.microsoft.com/office/powerpoint/2010/main" val="1817646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Exposure in the Presence of Margin</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990600"/>
                <a:ext cx="8458200" cy="5715000"/>
              </a:xfrm>
            </p:spPr>
            <p:txBody>
              <a:bodyPr/>
              <a:lstStyle/>
              <a:p>
                <a:pPr algn="ctr">
                  <a:lnSpc>
                    <a:spcPct val="150000"/>
                  </a:lnSpc>
                </a:pPr>
                <a:r>
                  <a:rPr lang="en-US" sz="1600" dirty="0"/>
                  <a:t>Collateralized Exposure and Margin Period of Risk - 3</a:t>
                </a:r>
              </a:p>
              <a:p>
                <a:pPr>
                  <a:lnSpc>
                    <a:spcPct val="150000"/>
                  </a:lnSpc>
                </a:pPr>
                <a:endParaRPr lang="en-US" b="0" dirty="0"/>
              </a:p>
              <a:p>
                <a:pPr marL="285750" lvl="0" indent="-285750">
                  <a:lnSpc>
                    <a:spcPct val="150000"/>
                  </a:lnSpc>
                  <a:buFont typeface="Arial" panose="020B0604020202020204" pitchFamily="34" charset="0"/>
                  <a:buChar char="•"/>
                </a:pPr>
                <a:r>
                  <a:rPr lang="en-US" u="sng" dirty="0"/>
                  <a:t>MPoR Start - Collateral/Portfolio Values</a:t>
                </a:r>
                <a:r>
                  <a:rPr lang="en-US" dirty="0"/>
                  <a:t>:</a:t>
                </a:r>
                <a:r>
                  <a:rPr lang="en-US" b="0" dirty="0">
                    <a:latin typeface="+mn-lt"/>
                  </a:rPr>
                  <a:t> Suppose that at time </a:t>
                </a:r>
                <a14:m>
                  <m:oMath xmlns:m="http://schemas.openxmlformats.org/officeDocument/2006/math">
                    <m:r>
                      <a:rPr lang="en-US" b="0" i="1">
                        <a:latin typeface="Cambria Math"/>
                      </a:rPr>
                      <m:t>𝑡</m:t>
                    </m:r>
                    <m:r>
                      <a:rPr lang="en-US" b="0" i="1">
                        <a:latin typeface="Cambria Math"/>
                      </a:rPr>
                      <m:t>−∆</m:t>
                    </m:r>
                    <m:r>
                      <a:rPr lang="en-US" b="0" i="1">
                        <a:latin typeface="Cambria Math"/>
                      </a:rPr>
                      <m:t>𝑡</m:t>
                    </m:r>
                  </m:oMath>
                </a14:m>
                <a:r>
                  <a:rPr lang="en-US" b="0" dirty="0">
                    <a:latin typeface="+mn-lt"/>
                  </a:rPr>
                  <a:t> the unilateral collateral value is </a:t>
                </a:r>
                <a14:m>
                  <m:oMath xmlns:m="http://schemas.openxmlformats.org/officeDocument/2006/math">
                    <m:r>
                      <a:rPr lang="en-US" b="0" i="1">
                        <a:latin typeface="Cambria Math"/>
                      </a:rPr>
                      <m:t>𝐶</m:t>
                    </m:r>
                    <m:d>
                      <m:dPr>
                        <m:ctrlPr>
                          <a:rPr lang="en-US" b="0" i="1">
                            <a:latin typeface="Cambria Math" panose="02040503050406030204" pitchFamily="18" charset="0"/>
                          </a:rPr>
                        </m:ctrlPr>
                      </m:dPr>
                      <m:e>
                        <m:r>
                          <a:rPr lang="en-US" b="0" i="1">
                            <a:latin typeface="Cambria Math"/>
                          </a:rPr>
                          <m:t>𝑡</m:t>
                        </m:r>
                        <m:r>
                          <a:rPr lang="en-US" b="0" i="1">
                            <a:latin typeface="Cambria Math"/>
                          </a:rPr>
                          <m:t>−∆</m:t>
                        </m:r>
                        <m:r>
                          <a:rPr lang="en-US" b="0" i="1">
                            <a:latin typeface="Cambria Math"/>
                          </a:rPr>
                          <m:t>𝑡</m:t>
                        </m:r>
                      </m:e>
                    </m:d>
                  </m:oMath>
                </a14:m>
                <a:r>
                  <a:rPr lang="en-US" b="0" dirty="0">
                    <a:latin typeface="+mn-lt"/>
                  </a:rPr>
                  <a:t> and the portfolio value is </a:t>
                </a:r>
                <a14:m>
                  <m:oMath xmlns:m="http://schemas.openxmlformats.org/officeDocument/2006/math">
                    <m:r>
                      <a:rPr lang="en-US" b="0" i="1">
                        <a:latin typeface="Cambria Math"/>
                      </a:rPr>
                      <m:t>𝑉</m:t>
                    </m:r>
                    <m:d>
                      <m:dPr>
                        <m:ctrlPr>
                          <a:rPr lang="en-US" b="0" i="1">
                            <a:latin typeface="Cambria Math" panose="02040503050406030204" pitchFamily="18" charset="0"/>
                          </a:rPr>
                        </m:ctrlPr>
                      </m:dPr>
                      <m:e>
                        <m:r>
                          <a:rPr lang="en-US" b="0" i="1">
                            <a:latin typeface="Cambria Math"/>
                          </a:rPr>
                          <m:t>𝑡</m:t>
                        </m:r>
                        <m:r>
                          <a:rPr lang="en-US" b="0" i="1">
                            <a:latin typeface="Cambria Math"/>
                          </a:rPr>
                          <m:t>−∆</m:t>
                        </m:r>
                        <m:r>
                          <a:rPr lang="en-US" b="0" i="1">
                            <a:latin typeface="Cambria Math"/>
                          </a:rPr>
                          <m:t>𝑡</m:t>
                        </m:r>
                      </m:e>
                    </m:d>
                  </m:oMath>
                </a14:m>
                <a:r>
                  <a:rPr lang="en-US" b="0" dirty="0">
                    <a:latin typeface="+mn-lt"/>
                  </a:rPr>
                  <a:t>.</a:t>
                </a:r>
              </a:p>
              <a:p>
                <a:pPr marL="285750" lvl="0" indent="-285750">
                  <a:lnSpc>
                    <a:spcPct val="150000"/>
                  </a:lnSpc>
                  <a:buFont typeface="Arial" panose="020B0604020202020204" pitchFamily="34" charset="0"/>
                  <a:buChar char="•"/>
                </a:pPr>
                <a:r>
                  <a:rPr lang="en-US" u="sng" dirty="0"/>
                  <a:t>Unilateral Counterparty Collateral at </a:t>
                </a:r>
                <a14:m>
                  <m:oMath xmlns:m="http://schemas.openxmlformats.org/officeDocument/2006/math">
                    <m:r>
                      <a:rPr lang="en-US" i="1" u="sng">
                        <a:latin typeface="Cambria Math"/>
                      </a:rPr>
                      <m:t>𝑡</m:t>
                    </m:r>
                  </m:oMath>
                </a14:m>
                <a:r>
                  <a:rPr lang="en-US" dirty="0"/>
                  <a:t>:</a:t>
                </a:r>
                <a:r>
                  <a:rPr lang="en-US" b="0" dirty="0">
                    <a:latin typeface="+mn-lt"/>
                  </a:rPr>
                  <a:t> The unilateral counterparty collateral </a:t>
                </a:r>
                <a14:m>
                  <m:oMath xmlns:m="http://schemas.openxmlformats.org/officeDocument/2006/math">
                    <m:r>
                      <a:rPr lang="en-US" b="0" i="1">
                        <a:latin typeface="Cambria Math"/>
                      </a:rPr>
                      <m:t>𝐶</m:t>
                    </m:r>
                    <m:d>
                      <m:dPr>
                        <m:ctrlPr>
                          <a:rPr lang="en-US" b="0" i="1">
                            <a:latin typeface="Cambria Math" panose="02040503050406030204" pitchFamily="18" charset="0"/>
                          </a:rPr>
                        </m:ctrlPr>
                      </m:dPr>
                      <m:e>
                        <m:r>
                          <a:rPr lang="en-US" b="0" i="1">
                            <a:latin typeface="Cambria Math"/>
                          </a:rPr>
                          <m:t>𝑡</m:t>
                        </m:r>
                      </m:e>
                    </m:d>
                  </m:oMath>
                </a14:m>
                <a:r>
                  <a:rPr lang="en-US" b="0" dirty="0">
                    <a:latin typeface="+mn-lt"/>
                  </a:rPr>
                  <a:t> available at time </a:t>
                </a:r>
                <a14:m>
                  <m:oMath xmlns:m="http://schemas.openxmlformats.org/officeDocument/2006/math">
                    <m:r>
                      <a:rPr lang="en-US" b="0" i="1">
                        <a:latin typeface="Cambria Math"/>
                      </a:rPr>
                      <m:t>𝑡</m:t>
                    </m:r>
                  </m:oMath>
                </a14:m>
                <a:r>
                  <a:rPr lang="en-US" b="0" dirty="0">
                    <a:latin typeface="+mn-lt"/>
                  </a:rPr>
                  <a:t> is</a:t>
                </a:r>
              </a:p>
              <a:p>
                <a:pPr>
                  <a:lnSpc>
                    <a:spcPct val="150000"/>
                  </a:lnSpc>
                </a:pPr>
                <a:r>
                  <a:rPr lang="en-US" dirty="0"/>
                  <a:t> </a:t>
                </a:r>
              </a:p>
              <a:p>
                <a:pPr>
                  <a:lnSpc>
                    <a:spcPct val="150000"/>
                  </a:lnSpc>
                </a:pPr>
                <a14:m>
                  <m:oMathPara xmlns:m="http://schemas.openxmlformats.org/officeDocument/2006/math">
                    <m:oMathParaPr>
                      <m:jc m:val="centerGroup"/>
                    </m:oMathParaPr>
                    <m:oMath xmlns:m="http://schemas.openxmlformats.org/officeDocument/2006/math">
                      <m:r>
                        <a:rPr lang="en-US" i="1">
                          <a:latin typeface="Cambria Math"/>
                        </a:rPr>
                        <m:t>𝐶</m:t>
                      </m:r>
                      <m:d>
                        <m:dPr>
                          <m:ctrlPr>
                            <a:rPr lang="en-US" i="1">
                              <a:latin typeface="Cambria Math" panose="02040503050406030204" pitchFamily="18" charset="0"/>
                            </a:rPr>
                          </m:ctrlPr>
                        </m:dPr>
                        <m:e>
                          <m:r>
                            <a:rPr lang="en-US" i="1">
                              <a:latin typeface="Cambria Math"/>
                            </a:rPr>
                            <m:t>𝑡</m:t>
                          </m:r>
                        </m:e>
                      </m:d>
                      <m:r>
                        <a:rPr lang="en-US" i="1">
                          <a:latin typeface="Cambria Math"/>
                        </a:rPr>
                        <m:t>=</m:t>
                      </m:r>
                      <m:r>
                        <a:rPr lang="en-US" i="1">
                          <a:latin typeface="Cambria Math"/>
                        </a:rPr>
                        <m:t>𝐶</m:t>
                      </m:r>
                      <m:d>
                        <m:dPr>
                          <m:ctrlPr>
                            <a:rPr lang="en-US" i="1">
                              <a:latin typeface="Cambria Math" panose="02040503050406030204" pitchFamily="18" charset="0"/>
                            </a:rPr>
                          </m:ctrlPr>
                        </m:dPr>
                        <m:e>
                          <m:r>
                            <a:rPr lang="en-US" i="1">
                              <a:latin typeface="Cambria Math"/>
                            </a:rPr>
                            <m:t>𝑡</m:t>
                          </m:r>
                          <m:r>
                            <a:rPr lang="en-US" i="1">
                              <a:latin typeface="Cambria Math"/>
                            </a:rPr>
                            <m:t>−∆</m:t>
                          </m:r>
                          <m:r>
                            <a:rPr lang="en-US" i="1">
                              <a:latin typeface="Cambria Math"/>
                            </a:rPr>
                            <m:t>𝑡</m:t>
                          </m:r>
                        </m:e>
                      </m:d>
                      <m:r>
                        <a:rPr lang="en-US" i="1">
                          <a:latin typeface="Cambria Math"/>
                        </a:rPr>
                        <m:t>+∆</m:t>
                      </m:r>
                      <m:r>
                        <a:rPr lang="en-US" i="1">
                          <a:latin typeface="Cambria Math"/>
                        </a:rPr>
                        <m:t>𝐶</m:t>
                      </m:r>
                      <m:d>
                        <m:dPr>
                          <m:ctrlPr>
                            <a:rPr lang="en-US" i="1">
                              <a:latin typeface="Cambria Math" panose="02040503050406030204" pitchFamily="18" charset="0"/>
                            </a:rPr>
                          </m:ctrlPr>
                        </m:dPr>
                        <m:e>
                          <m:r>
                            <a:rPr lang="en-US" i="1">
                              <a:latin typeface="Cambria Math"/>
                            </a:rPr>
                            <m:t>𝑡</m:t>
                          </m:r>
                        </m:e>
                      </m:d>
                      <m:r>
                        <a:rPr lang="en-US" i="1">
                          <a:latin typeface="Cambria Math"/>
                        </a:rPr>
                        <m:t>=</m:t>
                      </m:r>
                      <m:func>
                        <m:funcPr>
                          <m:ctrlPr>
                            <a:rPr lang="en-US" i="1">
                              <a:latin typeface="Cambria Math" panose="02040503050406030204" pitchFamily="18" charset="0"/>
                            </a:rPr>
                          </m:ctrlPr>
                        </m:funcPr>
                        <m:fName>
                          <m:r>
                            <m:rPr>
                              <m:sty m:val="p"/>
                            </m:rPr>
                            <a:rPr lang="en-US">
                              <a:latin typeface="Cambria Math"/>
                            </a:rPr>
                            <m:t>max</m:t>
                          </m:r>
                        </m:fName>
                        <m:e>
                          <m:d>
                            <m:dPr>
                              <m:ctrlPr>
                                <a:rPr lang="en-US" i="1">
                                  <a:latin typeface="Cambria Math" panose="02040503050406030204" pitchFamily="18" charset="0"/>
                                </a:rPr>
                              </m:ctrlPr>
                            </m:dPr>
                            <m:e>
                              <m:r>
                                <a:rPr lang="en-US" i="1">
                                  <a:latin typeface="Cambria Math"/>
                                </a:rPr>
                                <m:t>𝑉</m:t>
                              </m:r>
                              <m:d>
                                <m:dPr>
                                  <m:ctrlPr>
                                    <a:rPr lang="en-US" i="1">
                                      <a:latin typeface="Cambria Math" panose="02040503050406030204" pitchFamily="18" charset="0"/>
                                    </a:rPr>
                                  </m:ctrlPr>
                                </m:dPr>
                                <m:e>
                                  <m:r>
                                    <a:rPr lang="en-US" i="1">
                                      <a:latin typeface="Cambria Math"/>
                                    </a:rPr>
                                    <m:t>𝑡</m:t>
                                  </m:r>
                                  <m:r>
                                    <a:rPr lang="en-US" i="1">
                                      <a:latin typeface="Cambria Math"/>
                                    </a:rPr>
                                    <m:t>−∆</m:t>
                                  </m:r>
                                  <m:r>
                                    <a:rPr lang="en-US" i="1">
                                      <a:latin typeface="Cambria Math"/>
                                    </a:rPr>
                                    <m:t>𝑡</m:t>
                                  </m:r>
                                </m:e>
                              </m:d>
                              <m:r>
                                <a:rPr lang="en-US" i="1">
                                  <a:latin typeface="Cambria Math"/>
                                </a:rPr>
                                <m:t>−</m:t>
                              </m:r>
                              <m:r>
                                <a:rPr lang="en-US" i="1">
                                  <a:latin typeface="Cambria Math"/>
                                </a:rPr>
                                <m:t>𝐻</m:t>
                              </m:r>
                              <m:r>
                                <a:rPr lang="en-US" i="1">
                                  <a:latin typeface="Cambria Math"/>
                                </a:rPr>
                                <m:t>, 0</m:t>
                              </m:r>
                            </m:e>
                          </m:d>
                        </m:e>
                      </m:func>
                    </m:oMath>
                  </m:oMathPara>
                </a14:m>
                <a:endParaRPr lang="en-US" b="0" dirty="0">
                  <a:latin typeface="+mn-lt"/>
                </a:endParaRPr>
              </a:p>
              <a:p>
                <a:pPr lvl="0">
                  <a:lnSpc>
                    <a:spcPct val="150000"/>
                  </a:lnSpc>
                </a:pPr>
                <a:endParaRPr lang="en-US" b="0" dirty="0">
                  <a:latin typeface="+mn-lt"/>
                </a:endParaRPr>
              </a:p>
              <a:p>
                <a:pPr marL="285750" lvl="0" indent="-285750">
                  <a:lnSpc>
                    <a:spcPct val="150000"/>
                  </a:lnSpc>
                  <a:buFont typeface="Arial" panose="020B0604020202020204" pitchFamily="34" charset="0"/>
                  <a:buChar char="•"/>
                </a:pPr>
                <a:r>
                  <a:rPr lang="en-US" u="sng" dirty="0"/>
                  <a:t>The Total Collateralized Portfolio Value</a:t>
                </a:r>
                <a:r>
                  <a:rPr lang="en-US" dirty="0"/>
                  <a:t>:</a:t>
                </a:r>
                <a:r>
                  <a:rPr lang="en-US" b="0" dirty="0">
                    <a:latin typeface="+mn-lt"/>
                  </a:rPr>
                  <a:t> The collateralized portfolio value is</a:t>
                </a:r>
              </a:p>
              <a:p>
                <a:pPr>
                  <a:lnSpc>
                    <a:spcPct val="150000"/>
                  </a:lnSpc>
                </a:pPr>
                <a:r>
                  <a:rPr lang="en-US" b="0" dirty="0">
                    <a:latin typeface="+mn-lt"/>
                  </a:rPr>
                  <a:t> </a:t>
                </a: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𝑉</m:t>
                          </m:r>
                        </m:e>
                        <m:sub>
                          <m:r>
                            <a:rPr lang="en-US" b="0" i="1">
                              <a:latin typeface="Cambria Math"/>
                            </a:rPr>
                            <m:t>𝐶</m:t>
                          </m:r>
                        </m:sub>
                      </m:sSub>
                      <m:d>
                        <m:dPr>
                          <m:ctrlPr>
                            <a:rPr lang="en-US" b="0" i="1">
                              <a:latin typeface="Cambria Math" panose="02040503050406030204" pitchFamily="18" charset="0"/>
                            </a:rPr>
                          </m:ctrlPr>
                        </m:dPr>
                        <m:e>
                          <m:r>
                            <a:rPr lang="en-US" b="0" i="1">
                              <a:latin typeface="Cambria Math"/>
                            </a:rPr>
                            <m:t>𝑡</m:t>
                          </m:r>
                        </m:e>
                      </m:d>
                      <m:r>
                        <a:rPr lang="en-US" b="0" i="1">
                          <a:latin typeface="Cambria Math"/>
                        </a:rPr>
                        <m:t>=</m:t>
                      </m:r>
                      <m:r>
                        <a:rPr lang="en-US" b="0" i="1">
                          <a:latin typeface="Cambria Math"/>
                        </a:rPr>
                        <m:t>𝑉</m:t>
                      </m:r>
                      <m:d>
                        <m:dPr>
                          <m:ctrlPr>
                            <a:rPr lang="en-US" b="0" i="1">
                              <a:latin typeface="Cambria Math" panose="02040503050406030204" pitchFamily="18" charset="0"/>
                            </a:rPr>
                          </m:ctrlPr>
                        </m:dPr>
                        <m:e>
                          <m:r>
                            <a:rPr lang="en-US" b="0" i="1">
                              <a:latin typeface="Cambria Math"/>
                            </a:rPr>
                            <m:t>𝑡</m:t>
                          </m:r>
                        </m:e>
                      </m:d>
                      <m:r>
                        <a:rPr lang="en-US" b="0" i="1">
                          <a:latin typeface="Cambria Math"/>
                        </a:rPr>
                        <m:t>−</m:t>
                      </m:r>
                      <m:r>
                        <a:rPr lang="en-US" b="0" i="1">
                          <a:latin typeface="Cambria Math"/>
                        </a:rPr>
                        <m:t>𝐶</m:t>
                      </m:r>
                      <m:d>
                        <m:dPr>
                          <m:ctrlPr>
                            <a:rPr lang="en-US" b="0" i="1">
                              <a:latin typeface="Cambria Math" panose="02040503050406030204" pitchFamily="18" charset="0"/>
                            </a:rPr>
                          </m:ctrlPr>
                        </m:dPr>
                        <m:e>
                          <m:r>
                            <a:rPr lang="en-US" b="0" i="1">
                              <a:latin typeface="Cambria Math"/>
                            </a:rPr>
                            <m:t>𝑡</m:t>
                          </m:r>
                        </m:e>
                      </m:d>
                      <m:r>
                        <a:rPr lang="en-US" b="0" i="1">
                          <a:latin typeface="Cambria Math"/>
                        </a:rPr>
                        <m:t>=</m:t>
                      </m:r>
                      <m:func>
                        <m:funcPr>
                          <m:ctrlPr>
                            <a:rPr lang="en-US" b="0" i="1">
                              <a:latin typeface="Cambria Math" panose="02040503050406030204" pitchFamily="18" charset="0"/>
                            </a:rPr>
                          </m:ctrlPr>
                        </m:funcPr>
                        <m:fName>
                          <m:r>
                            <m:rPr>
                              <m:sty m:val="p"/>
                            </m:rPr>
                            <a:rPr lang="en-US" b="0">
                              <a:latin typeface="Cambria Math"/>
                            </a:rPr>
                            <m:t>min</m:t>
                          </m:r>
                        </m:fName>
                        <m:e>
                          <m:d>
                            <m:dPr>
                              <m:ctrlPr>
                                <a:rPr lang="en-US" b="0" i="1">
                                  <a:latin typeface="Cambria Math" panose="02040503050406030204" pitchFamily="18" charset="0"/>
                                </a:rPr>
                              </m:ctrlPr>
                            </m:dPr>
                            <m:e>
                              <m:r>
                                <a:rPr lang="en-US" b="0" i="1">
                                  <a:latin typeface="Cambria Math"/>
                                </a:rPr>
                                <m:t>𝑉</m:t>
                              </m:r>
                              <m:d>
                                <m:dPr>
                                  <m:ctrlPr>
                                    <a:rPr lang="en-US" b="0" i="1">
                                      <a:latin typeface="Cambria Math" panose="02040503050406030204" pitchFamily="18" charset="0"/>
                                    </a:rPr>
                                  </m:ctrlPr>
                                </m:dPr>
                                <m:e>
                                  <m:r>
                                    <a:rPr lang="en-US" b="0" i="1">
                                      <a:latin typeface="Cambria Math"/>
                                    </a:rPr>
                                    <m:t>𝑡</m:t>
                                  </m:r>
                                </m:e>
                              </m:d>
                              <m:r>
                                <a:rPr lang="en-US" b="0" i="1">
                                  <a:latin typeface="Cambria Math"/>
                                </a:rPr>
                                <m:t>, </m:t>
                              </m:r>
                              <m:r>
                                <a:rPr lang="en-US" b="0" i="1">
                                  <a:latin typeface="Cambria Math"/>
                                </a:rPr>
                                <m:t>𝐻</m:t>
                              </m:r>
                              <m:r>
                                <a:rPr lang="en-US" b="0" i="1">
                                  <a:latin typeface="Cambria Math"/>
                                </a:rPr>
                                <m:t>+∆</m:t>
                              </m:r>
                              <m:r>
                                <a:rPr lang="en-US" b="0" i="1">
                                  <a:latin typeface="Cambria Math"/>
                                </a:rPr>
                                <m:t>𝑉</m:t>
                              </m:r>
                              <m:d>
                                <m:dPr>
                                  <m:ctrlPr>
                                    <a:rPr lang="en-US" b="0" i="1">
                                      <a:latin typeface="Cambria Math" panose="02040503050406030204" pitchFamily="18" charset="0"/>
                                    </a:rPr>
                                  </m:ctrlPr>
                                </m:dPr>
                                <m:e>
                                  <m:r>
                                    <a:rPr lang="en-US" b="0" i="1">
                                      <a:latin typeface="Cambria Math"/>
                                    </a:rPr>
                                    <m:t>𝑡</m:t>
                                  </m:r>
                                </m:e>
                              </m:d>
                            </m:e>
                          </m:d>
                        </m:e>
                      </m:func>
                    </m:oMath>
                  </m:oMathPara>
                </a14:m>
                <a:endParaRPr lang="en-US" b="0" dirty="0">
                  <a:latin typeface="+mn-lt"/>
                </a:endParaRPr>
              </a:p>
              <a:p>
                <a:pPr>
                  <a:lnSpc>
                    <a:spcPct val="150000"/>
                  </a:lnSpc>
                </a:pPr>
                <a:r>
                  <a:rPr lang="en-US" b="0" dirty="0">
                    <a:latin typeface="+mn-lt"/>
                  </a:rPr>
                  <a:t> </a:t>
                </a:r>
              </a:p>
              <a:p>
                <a:pPr>
                  <a:lnSpc>
                    <a:spcPct val="150000"/>
                  </a:lnSpc>
                </a:pPr>
                <a:r>
                  <a:rPr lang="en-US" b="0" dirty="0">
                    <a:latin typeface="+mn-lt"/>
                  </a:rPr>
                  <a:t>where</a:t>
                </a:r>
              </a:p>
              <a:p>
                <a:pPr>
                  <a:lnSpc>
                    <a:spcPct val="150000"/>
                  </a:lnSpc>
                </a:pPr>
                <a:r>
                  <a:rPr lang="en-US" b="0" dirty="0">
                    <a:latin typeface="+mn-lt"/>
                  </a:rPr>
                  <a:t> </a:t>
                </a: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a:rPr>
                        <m:t>∆</m:t>
                      </m:r>
                      <m:r>
                        <a:rPr lang="en-US" b="0" i="1">
                          <a:latin typeface="Cambria Math"/>
                        </a:rPr>
                        <m:t>𝑉</m:t>
                      </m:r>
                      <m:d>
                        <m:dPr>
                          <m:ctrlPr>
                            <a:rPr lang="en-US" b="0" i="1">
                              <a:latin typeface="Cambria Math" panose="02040503050406030204" pitchFamily="18" charset="0"/>
                            </a:rPr>
                          </m:ctrlPr>
                        </m:dPr>
                        <m:e>
                          <m:r>
                            <a:rPr lang="en-US" b="0" i="1">
                              <a:latin typeface="Cambria Math"/>
                            </a:rPr>
                            <m:t>𝑡</m:t>
                          </m:r>
                        </m:e>
                      </m:d>
                      <m:r>
                        <a:rPr lang="en-US" b="0" i="1">
                          <a:latin typeface="Cambria Math"/>
                        </a:rPr>
                        <m:t>=</m:t>
                      </m:r>
                      <m:r>
                        <a:rPr lang="en-US" b="0" i="1">
                          <a:latin typeface="Cambria Math"/>
                        </a:rPr>
                        <m:t>𝑉</m:t>
                      </m:r>
                      <m:d>
                        <m:dPr>
                          <m:ctrlPr>
                            <a:rPr lang="en-US" b="0" i="1">
                              <a:latin typeface="Cambria Math" panose="02040503050406030204" pitchFamily="18" charset="0"/>
                            </a:rPr>
                          </m:ctrlPr>
                        </m:dPr>
                        <m:e>
                          <m:r>
                            <a:rPr lang="en-US" b="0" i="1">
                              <a:latin typeface="Cambria Math"/>
                            </a:rPr>
                            <m:t>𝑡</m:t>
                          </m:r>
                        </m:e>
                      </m:d>
                      <m:r>
                        <a:rPr lang="en-US" b="0" i="1">
                          <a:latin typeface="Cambria Math"/>
                        </a:rPr>
                        <m:t>−</m:t>
                      </m:r>
                      <m:r>
                        <a:rPr lang="en-US" b="0" i="1">
                          <a:latin typeface="Cambria Math"/>
                        </a:rPr>
                        <m:t>𝑉</m:t>
                      </m:r>
                      <m:d>
                        <m:dPr>
                          <m:ctrlPr>
                            <a:rPr lang="en-US" b="0" i="1">
                              <a:latin typeface="Cambria Math" panose="02040503050406030204" pitchFamily="18" charset="0"/>
                            </a:rPr>
                          </m:ctrlPr>
                        </m:dPr>
                        <m:e>
                          <m:r>
                            <a:rPr lang="en-US" b="0" i="1">
                              <a:latin typeface="Cambria Math"/>
                            </a:rPr>
                            <m:t>𝑡</m:t>
                          </m:r>
                          <m:r>
                            <a:rPr lang="en-US" b="0" i="1">
                              <a:latin typeface="Cambria Math"/>
                            </a:rPr>
                            <m:t>−∆</m:t>
                          </m:r>
                          <m:r>
                            <a:rPr lang="en-US" b="0" i="1">
                              <a:latin typeface="Cambria Math"/>
                            </a:rPr>
                            <m:t>𝑡</m:t>
                          </m:r>
                        </m:e>
                      </m:d>
                    </m:oMath>
                  </m:oMathPara>
                </a14:m>
                <a:endParaRPr lang="en-US" b="0" dirty="0">
                  <a:latin typeface="+mn-lt"/>
                </a:endParaRPr>
              </a:p>
              <a:p>
                <a:pPr lvl="0">
                  <a:lnSpc>
                    <a:spcPct val="150000"/>
                  </a:lnSpc>
                </a:pPr>
                <a:endParaRPr lang="en-US" b="0" dirty="0">
                  <a:latin typeface="+mn-lt"/>
                </a:endParaRPr>
              </a:p>
              <a:p>
                <a:pPr lvl="0"/>
                <a:endParaRPr lang="en-US" b="0" dirty="0">
                  <a:latin typeface="+mn-lt"/>
                </a:endParaRP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990600"/>
                <a:ext cx="8458200" cy="5715000"/>
              </a:xfrm>
              <a:blipFill rotWithShape="1">
                <a:blip r:embed="rId2"/>
                <a:stretch>
                  <a:fillRect l="-1225" r="-720"/>
                </a:stretch>
              </a:blipFill>
            </p:spPr>
            <p:txBody>
              <a:bodyPr/>
              <a:lstStyle/>
              <a:p>
                <a:r>
                  <a:rPr lang="en-US">
                    <a:noFill/>
                  </a:rPr>
                  <a:t> </a:t>
                </a:r>
              </a:p>
            </p:txBody>
          </p:sp>
        </mc:Fallback>
      </mc:AlternateContent>
    </p:spTree>
    <p:extLst>
      <p:ext uri="{BB962C8B-B14F-4D97-AF65-F5344CB8AC3E}">
        <p14:creationId xmlns:p14="http://schemas.microsoft.com/office/powerpoint/2010/main" val="1527632108"/>
      </p:ext>
    </p:extLst>
  </p:cSld>
  <p:clrMapOvr>
    <a:masterClrMapping/>
  </p:clrMapOvr>
</p:sld>
</file>

<file path=ppt/theme/theme1.xml><?xml version="1.0" encoding="utf-8"?>
<a:theme xmlns:a="http://schemas.openxmlformats.org/drawingml/2006/main" name="Default Theme">
  <a:themeElements>
    <a:clrScheme name="Main Nomura Global Color">
      <a:dk1>
        <a:srgbClr val="000000"/>
      </a:dk1>
      <a:lt1>
        <a:srgbClr val="FFFFFF"/>
      </a:lt1>
      <a:dk2>
        <a:srgbClr val="000000"/>
      </a:dk2>
      <a:lt2>
        <a:srgbClr val="FFFFFF"/>
      </a:lt2>
      <a:accent1>
        <a:srgbClr val="CB2420"/>
      </a:accent1>
      <a:accent2>
        <a:srgbClr val="737374"/>
      </a:accent2>
      <a:accent3>
        <a:srgbClr val="80A9AE"/>
      </a:accent3>
      <a:accent4>
        <a:srgbClr val="00305C"/>
      </a:accent4>
      <a:accent5>
        <a:srgbClr val="80003F"/>
      </a:accent5>
      <a:accent6>
        <a:srgbClr val="CC8D19"/>
      </a:accent6>
      <a:hlink>
        <a:srgbClr val="B1B1B0"/>
      </a:hlink>
      <a:folHlink>
        <a:srgbClr val="B1B1B0"/>
      </a:folHlink>
    </a:clrScheme>
    <a:fontScheme name="Nomur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40000"/>
            <a:lumOff val="60000"/>
          </a:schemeClr>
        </a:solidFill>
        <a:ln w="12700" cap="flat" cmpd="sng" algn="ctr">
          <a:solidFill>
            <a:schemeClr val="accent2"/>
          </a:solidFill>
          <a:prstDash val="solid"/>
          <a:round/>
          <a:headEnd type="none" w="med" len="med"/>
          <a:tailEnd type="none" w="med" len="med"/>
        </a:ln>
        <a:effectLst/>
      </a:spPr>
      <a:bodyPr vert="horz" wrap="square" lIns="36000" tIns="36000" rIns="36000" bIns="36000" numCol="1" rtlCol="0"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sz="1200" b="1" i="0" u="none" strike="noStrike" cap="none" normalizeH="0" baseline="0" dirty="0" err="1" smtClean="0">
            <a:ln>
              <a:noFill/>
            </a:ln>
            <a:solidFill>
              <a:schemeClr val="tx1"/>
            </a:solidFill>
            <a:effectLst/>
            <a:latin typeface="Arial" charset="0"/>
          </a:defRPr>
        </a:defPPr>
      </a:lstStyle>
    </a:spDef>
    <a:lnDef>
      <a:spPr bwMode="auto">
        <a:solidFill>
          <a:schemeClr val="accent2"/>
        </a:solidFill>
        <a:ln w="9525" cap="flat" cmpd="sng" algn="ctr">
          <a:solidFill>
            <a:schemeClr val="tx1"/>
          </a:solidFill>
          <a:prstDash val="solid"/>
          <a:round/>
          <a:headEnd type="none" w="med" len="med"/>
          <a:tailEnd type="none" w="med" len="med"/>
        </a:ln>
        <a:effectLst/>
      </a:spPr>
      <a:bodyPr/>
      <a:lst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157</TotalTime>
  <Words>1875</Words>
  <Application>Microsoft Office PowerPoint</Application>
  <PresentationFormat>Letter Paper (8.5x11 in)</PresentationFormat>
  <Paragraphs>342</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MS PGothic</vt:lpstr>
      <vt:lpstr>MS PGothic</vt:lpstr>
      <vt:lpstr>Arial</vt:lpstr>
      <vt:lpstr>Arial Unicode MS</vt:lpstr>
      <vt:lpstr>Cambria Math</vt:lpstr>
      <vt:lpstr>Symbol</vt:lpstr>
      <vt:lpstr>Wingdings</vt:lpstr>
      <vt:lpstr>Default Theme</vt:lpstr>
      <vt:lpstr>Exposure Analytics</vt:lpstr>
      <vt:lpstr>Exposure in the Presence of Margin</vt:lpstr>
      <vt:lpstr>Exposure in the Presence of Margin</vt:lpstr>
      <vt:lpstr>Exposure in the Presence of Margin</vt:lpstr>
      <vt:lpstr>Exposure in the Presence of Margin</vt:lpstr>
      <vt:lpstr>Exposure in the Presence of Margin</vt:lpstr>
      <vt:lpstr>Exposure in the Presence of Margin</vt:lpstr>
      <vt:lpstr>Exposure in the Presence of Margin</vt:lpstr>
      <vt:lpstr>Exposure in the Presence of Margin</vt:lpstr>
      <vt:lpstr>Exposure in the Presence of Margin</vt:lpstr>
      <vt:lpstr>Exposure in the Presence of Margin</vt:lpstr>
      <vt:lpstr>Exposure in the Presence of Margin</vt:lpstr>
      <vt:lpstr>Exposure in the Presence of Margin</vt:lpstr>
      <vt:lpstr>Exposure in the Presence of Margin</vt:lpstr>
      <vt:lpstr>Exposure in the Presence of Margin</vt:lpstr>
      <vt:lpstr>Exposure in the Presence of Margin</vt:lpstr>
      <vt:lpstr>Exposure in the Presence of Margin</vt:lpstr>
      <vt:lpstr>Exposure in the Presence of Margin</vt:lpstr>
      <vt:lpstr>Exposure in the Presence of Margin</vt:lpstr>
      <vt:lpstr>Exposure in the Presence of Margin</vt:lpstr>
      <vt:lpstr>Exposure in the Presence of Margin</vt:lpstr>
      <vt:lpstr>Exposure in the Presence of Margin</vt:lpstr>
      <vt:lpstr>Exposure in the Presence of Margin</vt:lpstr>
      <vt:lpstr>Exposure in the Presence of Margin</vt:lpstr>
      <vt:lpstr>Exposure in the Presence of Margin</vt:lpstr>
      <vt:lpstr>Exposure in the Presence of Margin</vt:lpstr>
      <vt:lpstr>Exposure in the Presence of Margin</vt:lpstr>
      <vt:lpstr>Exposure in the Presence of Margin</vt:lpstr>
      <vt:lpstr>Exposure in the Presence of Margin</vt:lpstr>
    </vt:vector>
  </TitlesOfParts>
  <Company>Nomura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Exposure Analytics</dc:title>
  <dc:creator>Krishnamurthy, Lakshmi (IT/US)</dc:creator>
  <cp:lastModifiedBy>DROP</cp:lastModifiedBy>
  <cp:revision>22</cp:revision>
  <dcterms:created xsi:type="dcterms:W3CDTF">2018-07-20T16:48:45Z</dcterms:created>
  <dcterms:modified xsi:type="dcterms:W3CDTF">2018-11-08T02:19:44Z</dcterms:modified>
</cp:coreProperties>
</file>