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542" r:id="rId3"/>
    <p:sldId id="543" r:id="rId4"/>
    <p:sldId id="569" r:id="rId5"/>
    <p:sldId id="570" r:id="rId6"/>
    <p:sldId id="571" r:id="rId7"/>
    <p:sldId id="572" r:id="rId8"/>
    <p:sldId id="573" r:id="rId9"/>
    <p:sldId id="574" r:id="rId10"/>
    <p:sldId id="575" r:id="rId11"/>
    <p:sldId id="576" r:id="rId12"/>
    <p:sldId id="577" r:id="rId13"/>
    <p:sldId id="578" r:id="rId14"/>
    <p:sldId id="579" r:id="rId15"/>
    <p:sldId id="580" r:id="rId16"/>
    <p:sldId id="582" r:id="rId17"/>
    <p:sldId id="581" r:id="rId18"/>
    <p:sldId id="583" r:id="rId19"/>
    <p:sldId id="584" r:id="rId20"/>
    <p:sldId id="586"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96" y="566"/>
      </p:cViewPr>
      <p:guideLst>
        <p:guide orient="horz" pos="2159"/>
        <p:guide pos="28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1"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5" Type="http://schemas.openxmlformats.org/officeDocument/2006/relationships/slideLayout" Target="../slideLayouts/slideLayout2.xml"/><Relationship Id="rId14" Type="http://schemas.openxmlformats.org/officeDocument/2006/relationships/image" Target="../media/image21.png"/><Relationship Id="rId13" Type="http://schemas.openxmlformats.org/officeDocument/2006/relationships/image" Target="../media/image20.png"/><Relationship Id="rId12" Type="http://schemas.openxmlformats.org/officeDocument/2006/relationships/image" Target="../media/image19.png"/><Relationship Id="rId11" Type="http://schemas.openxmlformats.org/officeDocument/2006/relationships/image" Target="../media/image18.png"/><Relationship Id="rId10" Type="http://schemas.openxmlformats.org/officeDocument/2006/relationships/image" Target="../media/image17.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image" Target="../media/image28.png"/><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8" Type="http://schemas.openxmlformats.org/officeDocument/2006/relationships/slideLayout" Target="../slideLayouts/slideLayout2.xml"/><Relationship Id="rId17" Type="http://schemas.openxmlformats.org/officeDocument/2006/relationships/image" Target="../media/image37.png"/><Relationship Id="rId16" Type="http://schemas.openxmlformats.org/officeDocument/2006/relationships/image" Target="../media/image36.png"/><Relationship Id="rId15" Type="http://schemas.openxmlformats.org/officeDocument/2006/relationships/image" Target="../media/image35.png"/><Relationship Id="rId14" Type="http://schemas.openxmlformats.org/officeDocument/2006/relationships/image" Target="../media/image34.png"/><Relationship Id="rId13" Type="http://schemas.openxmlformats.org/officeDocument/2006/relationships/image" Target="../media/image33.png"/><Relationship Id="rId12" Type="http://schemas.openxmlformats.org/officeDocument/2006/relationships/image" Target="../media/image32.png"/><Relationship Id="rId11" Type="http://schemas.openxmlformats.org/officeDocument/2006/relationships/image" Target="../media/image31.png"/><Relationship Id="rId10" Type="http://schemas.openxmlformats.org/officeDocument/2006/relationships/image" Target="../media/image30.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834283"/>
            <a:ext cx="9144000" cy="5263283"/>
          </a:xfrm>
          <a:prstGeom prst="rect">
            <a:avLst/>
          </a:prstGeom>
        </p:spPr>
      </p:pic>
      <p:sp>
        <p:nvSpPr>
          <p:cNvPr id="2" name="标题 1"/>
          <p:cNvSpPr>
            <a:spLocks noGrp="1"/>
          </p:cNvSpPr>
          <p:nvPr>
            <p:ph type="ctrTitle"/>
          </p:nvPr>
        </p:nvSpPr>
        <p:spPr>
          <a:xfrm>
            <a:off x="611189" y="1765262"/>
            <a:ext cx="7921624" cy="1413164"/>
          </a:xfrm>
        </p:spPr>
        <p:txBody>
          <a:bodyPr>
            <a:normAutofit/>
          </a:bodyPr>
          <a:lstStyle/>
          <a:p>
            <a:r>
              <a:rPr lang="zh-CN" altLang="en-US" sz="4000" b="1" dirty="0"/>
              <a:t>计算机网络：自顶向下方法习题</a:t>
            </a:r>
            <a:endParaRPr lang="zh-CN" altLang="en-US" sz="4000" b="1" dirty="0"/>
          </a:p>
        </p:txBody>
      </p:sp>
      <p:sp>
        <p:nvSpPr>
          <p:cNvPr id="3" name="副标题 2"/>
          <p:cNvSpPr>
            <a:spLocks noGrp="1"/>
          </p:cNvSpPr>
          <p:nvPr>
            <p:ph type="subTitle" idx="1"/>
          </p:nvPr>
        </p:nvSpPr>
        <p:spPr>
          <a:xfrm>
            <a:off x="3844597" y="5468863"/>
            <a:ext cx="2360894" cy="629036"/>
          </a:xfrm>
        </p:spPr>
        <p:txBody>
          <a:bodyPr>
            <a:noAutofit/>
          </a:bodyPr>
          <a:lstStyle/>
          <a:p>
            <a:pPr algn="l">
              <a:lnSpc>
                <a:spcPct val="150000"/>
              </a:lnSpc>
              <a:spcBef>
                <a:spcPts val="0"/>
              </a:spcBef>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时间：</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2020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11</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月</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466" y="6040583"/>
            <a:ext cx="679692" cy="679692"/>
          </a:xfrm>
          <a:prstGeom prst="rect">
            <a:avLst/>
          </a:prstGeom>
        </p:spPr>
      </p:pic>
      <p:sp>
        <p:nvSpPr>
          <p:cNvPr id="8" name="文本框 7"/>
          <p:cNvSpPr txBox="1"/>
          <p:nvPr/>
        </p:nvSpPr>
        <p:spPr>
          <a:xfrm>
            <a:off x="950775" y="6292514"/>
            <a:ext cx="3476445" cy="323165"/>
          </a:xfrm>
          <a:prstGeom prst="rect">
            <a:avLst/>
          </a:prstGeom>
          <a:noFill/>
        </p:spPr>
        <p:txBody>
          <a:bodyPr wrap="square" rtlCol="0">
            <a:spAutoFit/>
          </a:bodyPr>
          <a:lstStyle/>
          <a:p>
            <a:r>
              <a:rPr lang="en-US" altLang="zh-CN" sz="1500" dirty="0">
                <a:solidFill>
                  <a:schemeClr val="tx2"/>
                </a:solidFill>
                <a:latin typeface="华文仿宋" panose="02010600040101010101" pitchFamily="2" charset="-122"/>
                <a:ea typeface="华文仿宋" panose="02010600040101010101" pitchFamily="2" charset="-122"/>
                <a:cs typeface="Times New Roman" panose="02020603050405020304" pitchFamily="18" charset="0"/>
              </a:rPr>
              <a:t>China University of Geosciences</a:t>
            </a:r>
            <a:endParaRPr lang="zh-CN" altLang="en-US" sz="1500" dirty="0">
              <a:solidFill>
                <a:schemeClr val="tx2"/>
              </a:solidFill>
              <a:latin typeface="华文仿宋" panose="02010600040101010101" pitchFamily="2" charset="-122"/>
              <a:ea typeface="华文仿宋" panose="02010600040101010101" pitchFamily="2" charset="-122"/>
            </a:endParaRPr>
          </a:p>
        </p:txBody>
      </p:sp>
      <p:cxnSp>
        <p:nvCxnSpPr>
          <p:cNvPr id="10" name="直接连接符 9"/>
          <p:cNvCxnSpPr/>
          <p:nvPr/>
        </p:nvCxnSpPr>
        <p:spPr>
          <a:xfrm>
            <a:off x="887064" y="6618982"/>
            <a:ext cx="3212352" cy="0"/>
          </a:xfrm>
          <a:prstGeom prst="line">
            <a:avLst/>
          </a:prstGeom>
          <a:ln>
            <a:solidFill>
              <a:schemeClr val="tx2"/>
            </a:solidFill>
            <a:tailEnd type="oval" w="med" len="lg"/>
          </a:ln>
        </p:spPr>
        <p:style>
          <a:lnRef idx="1">
            <a:schemeClr val="accent1"/>
          </a:lnRef>
          <a:fillRef idx="0">
            <a:schemeClr val="accent1"/>
          </a:fillRef>
          <a:effectRef idx="0">
            <a:schemeClr val="accent1"/>
          </a:effectRef>
          <a:fontRef idx="minor">
            <a:schemeClr val="tx1"/>
          </a:fontRef>
        </p:style>
      </p:cxnSp>
      <p:sp>
        <p:nvSpPr>
          <p:cNvPr id="16" name="Line 14"/>
          <p:cNvSpPr>
            <a:spLocks noChangeShapeType="1"/>
          </p:cNvSpPr>
          <p:nvPr/>
        </p:nvSpPr>
        <p:spPr bwMode="auto">
          <a:xfrm flipV="1">
            <a:off x="3916684" y="5899972"/>
            <a:ext cx="1725163" cy="3312"/>
          </a:xfrm>
          <a:prstGeom prst="line">
            <a:avLst/>
          </a:prstGeom>
          <a:noFill/>
          <a:ln w="19050">
            <a:solidFill>
              <a:schemeClr val="tx1"/>
            </a:solidFill>
            <a:prstDash val="solid"/>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4"/>
          <p:cNvSpPr>
            <a:spLocks noChangeShapeType="1"/>
          </p:cNvSpPr>
          <p:nvPr/>
        </p:nvSpPr>
        <p:spPr bwMode="auto">
          <a:xfrm flipV="1">
            <a:off x="3916684" y="5527260"/>
            <a:ext cx="1725163" cy="3380"/>
          </a:xfrm>
          <a:prstGeom prst="line">
            <a:avLst/>
          </a:prstGeom>
          <a:noFill/>
          <a:ln w="19050">
            <a:solidFill>
              <a:schemeClr val="tx1"/>
            </a:solidFill>
            <a:prstDash val="solid"/>
            <a:rou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advTm="11243"/>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第二章</a:t>
            </a:r>
            <a:r>
              <a:rPr lang="en-US" altLang="zh-CN" sz="3200" b="1" dirty="0">
                <a:latin typeface="+mj-lt"/>
              </a:rPr>
              <a:t>T24</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590811"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9/20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A</a:t>
            </a:r>
            <a:endParaRPr lang="zh-CN" altLang="en-US" sz="2400" dirty="0">
              <a:latin typeface="Ebrima" panose="02000000000000000000" pitchFamily="2" charset="0"/>
              <a:cs typeface="Ebrima" panose="02000000000000000000" pitchFamily="2" charset="0"/>
            </a:endParaRPr>
          </a:p>
        </p:txBody>
      </p:sp>
      <p:sp>
        <p:nvSpPr>
          <p:cNvPr id="28" name="矩形 27"/>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004938" y="1038726"/>
            <a:ext cx="5961195" cy="461665"/>
          </a:xfrm>
          <a:prstGeom prst="rect">
            <a:avLst/>
          </a:prstGeom>
          <a:noFill/>
        </p:spPr>
        <p:txBody>
          <a:bodyPr wrap="square" rtlCol="0">
            <a:spAutoFit/>
          </a:bodyPr>
          <a:lstStyle/>
          <a:p>
            <a:r>
              <a:rPr lang="en-US" altLang="zh-CN" sz="2400" dirty="0"/>
              <a:t>a.</a:t>
            </a:r>
            <a:endParaRPr lang="en-US" altLang="zh-CN" sz="2400" dirty="0"/>
          </a:p>
        </p:txBody>
      </p:sp>
      <p:grpSp>
        <p:nvGrpSpPr>
          <p:cNvPr id="36" name="组合 35"/>
          <p:cNvGrpSpPr/>
          <p:nvPr/>
        </p:nvGrpSpPr>
        <p:grpSpPr>
          <a:xfrm>
            <a:off x="2203830" y="1269558"/>
            <a:ext cx="6199541" cy="4160950"/>
            <a:chOff x="2531712" y="1318248"/>
            <a:chExt cx="5153533" cy="3242659"/>
          </a:xfrm>
        </p:grpSpPr>
        <p:pic>
          <p:nvPicPr>
            <p:cNvPr id="24" name="图片 23"/>
            <p:cNvPicPr>
              <a:picLocks noChangeAspect="1"/>
            </p:cNvPicPr>
            <p:nvPr/>
          </p:nvPicPr>
          <p:blipFill>
            <a:blip r:embed="rId2"/>
            <a:stretch>
              <a:fillRect/>
            </a:stretch>
          </p:blipFill>
          <p:spPr>
            <a:xfrm>
              <a:off x="5141202" y="2141452"/>
              <a:ext cx="1905165" cy="281964"/>
            </a:xfrm>
            <a:prstGeom prst="rect">
              <a:avLst/>
            </a:prstGeom>
          </p:spPr>
        </p:pic>
        <p:pic>
          <p:nvPicPr>
            <p:cNvPr id="25" name="图片 24"/>
            <p:cNvPicPr>
              <a:picLocks noChangeAspect="1"/>
            </p:cNvPicPr>
            <p:nvPr/>
          </p:nvPicPr>
          <p:blipFill>
            <a:blip r:embed="rId3"/>
            <a:stretch>
              <a:fillRect/>
            </a:stretch>
          </p:blipFill>
          <p:spPr>
            <a:xfrm>
              <a:off x="7007006" y="2181637"/>
              <a:ext cx="678239" cy="259102"/>
            </a:xfrm>
            <a:prstGeom prst="rect">
              <a:avLst/>
            </a:prstGeom>
          </p:spPr>
        </p:pic>
        <p:grpSp>
          <p:nvGrpSpPr>
            <p:cNvPr id="35" name="组合 34"/>
            <p:cNvGrpSpPr/>
            <p:nvPr/>
          </p:nvGrpSpPr>
          <p:grpSpPr>
            <a:xfrm>
              <a:off x="2531712" y="1318248"/>
              <a:ext cx="5096205" cy="3242659"/>
              <a:chOff x="2531712" y="1318248"/>
              <a:chExt cx="5096205" cy="3242659"/>
            </a:xfrm>
          </p:grpSpPr>
          <p:pic>
            <p:nvPicPr>
              <p:cNvPr id="19" name="图片 18"/>
              <p:cNvPicPr>
                <a:picLocks noChangeAspect="1"/>
              </p:cNvPicPr>
              <p:nvPr/>
            </p:nvPicPr>
            <p:blipFill>
              <a:blip r:embed="rId4"/>
              <a:stretch>
                <a:fillRect/>
              </a:stretch>
            </p:blipFill>
            <p:spPr>
              <a:xfrm>
                <a:off x="2636384" y="1318248"/>
                <a:ext cx="4519052" cy="304826"/>
              </a:xfrm>
              <a:prstGeom prst="rect">
                <a:avLst/>
              </a:prstGeom>
            </p:spPr>
          </p:pic>
          <p:pic>
            <p:nvPicPr>
              <p:cNvPr id="21" name="图片 20"/>
              <p:cNvPicPr>
                <a:picLocks noChangeAspect="1"/>
              </p:cNvPicPr>
              <p:nvPr/>
            </p:nvPicPr>
            <p:blipFill>
              <a:blip r:embed="rId5"/>
              <a:stretch>
                <a:fillRect/>
              </a:stretch>
            </p:blipFill>
            <p:spPr>
              <a:xfrm>
                <a:off x="2531712" y="1623074"/>
                <a:ext cx="3246401" cy="243861"/>
              </a:xfrm>
              <a:prstGeom prst="rect">
                <a:avLst/>
              </a:prstGeom>
            </p:spPr>
          </p:pic>
          <p:pic>
            <p:nvPicPr>
              <p:cNvPr id="22" name="图片 21"/>
              <p:cNvPicPr>
                <a:picLocks noChangeAspect="1"/>
              </p:cNvPicPr>
              <p:nvPr/>
            </p:nvPicPr>
            <p:blipFill>
              <a:blip r:embed="rId6"/>
              <a:stretch>
                <a:fillRect/>
              </a:stretch>
            </p:blipFill>
            <p:spPr>
              <a:xfrm>
                <a:off x="2655518" y="1866935"/>
                <a:ext cx="2956816" cy="266723"/>
              </a:xfrm>
              <a:prstGeom prst="rect">
                <a:avLst/>
              </a:prstGeom>
            </p:spPr>
          </p:pic>
          <p:pic>
            <p:nvPicPr>
              <p:cNvPr id="23" name="图片 22"/>
              <p:cNvPicPr>
                <a:picLocks noChangeAspect="1"/>
              </p:cNvPicPr>
              <p:nvPr/>
            </p:nvPicPr>
            <p:blipFill>
              <a:blip r:embed="rId7"/>
              <a:stretch>
                <a:fillRect/>
              </a:stretch>
            </p:blipFill>
            <p:spPr>
              <a:xfrm>
                <a:off x="2636384" y="2133658"/>
                <a:ext cx="2552921" cy="281964"/>
              </a:xfrm>
              <a:prstGeom prst="rect">
                <a:avLst/>
              </a:prstGeom>
            </p:spPr>
          </p:pic>
          <p:pic>
            <p:nvPicPr>
              <p:cNvPr id="27" name="图片 26"/>
              <p:cNvPicPr>
                <a:picLocks noChangeAspect="1"/>
              </p:cNvPicPr>
              <p:nvPr/>
            </p:nvPicPr>
            <p:blipFill>
              <a:blip r:embed="rId8"/>
              <a:stretch>
                <a:fillRect/>
              </a:stretch>
            </p:blipFill>
            <p:spPr>
              <a:xfrm>
                <a:off x="2636384" y="2432325"/>
                <a:ext cx="4519052" cy="251482"/>
              </a:xfrm>
              <a:prstGeom prst="rect">
                <a:avLst/>
              </a:prstGeom>
            </p:spPr>
          </p:pic>
          <p:pic>
            <p:nvPicPr>
              <p:cNvPr id="29" name="图片 28"/>
              <p:cNvPicPr>
                <a:picLocks noChangeAspect="1"/>
              </p:cNvPicPr>
              <p:nvPr/>
            </p:nvPicPr>
            <p:blipFill>
              <a:blip r:embed="rId9"/>
              <a:stretch>
                <a:fillRect/>
              </a:stretch>
            </p:blipFill>
            <p:spPr>
              <a:xfrm>
                <a:off x="2655518" y="2678930"/>
                <a:ext cx="2705334" cy="259102"/>
              </a:xfrm>
              <a:prstGeom prst="rect">
                <a:avLst/>
              </a:prstGeom>
            </p:spPr>
          </p:pic>
          <p:pic>
            <p:nvPicPr>
              <p:cNvPr id="30" name="图片 29"/>
              <p:cNvPicPr>
                <a:picLocks noChangeAspect="1"/>
              </p:cNvPicPr>
              <p:nvPr/>
            </p:nvPicPr>
            <p:blipFill>
              <a:blip r:embed="rId10"/>
              <a:stretch>
                <a:fillRect/>
              </a:stretch>
            </p:blipFill>
            <p:spPr>
              <a:xfrm>
                <a:off x="3434731" y="2918123"/>
                <a:ext cx="3101609" cy="396274"/>
              </a:xfrm>
              <a:prstGeom prst="rect">
                <a:avLst/>
              </a:prstGeom>
            </p:spPr>
          </p:pic>
          <p:pic>
            <p:nvPicPr>
              <p:cNvPr id="31" name="图片 30"/>
              <p:cNvPicPr>
                <a:picLocks noChangeAspect="1"/>
              </p:cNvPicPr>
              <p:nvPr/>
            </p:nvPicPr>
            <p:blipFill>
              <a:blip r:embed="rId11"/>
              <a:stretch>
                <a:fillRect/>
              </a:stretch>
            </p:blipFill>
            <p:spPr>
              <a:xfrm>
                <a:off x="2636384" y="3284207"/>
                <a:ext cx="4991533" cy="289585"/>
              </a:xfrm>
              <a:prstGeom prst="rect">
                <a:avLst/>
              </a:prstGeom>
            </p:spPr>
          </p:pic>
          <p:pic>
            <p:nvPicPr>
              <p:cNvPr id="32" name="图片 31"/>
              <p:cNvPicPr>
                <a:picLocks noChangeAspect="1"/>
              </p:cNvPicPr>
              <p:nvPr/>
            </p:nvPicPr>
            <p:blipFill>
              <a:blip r:embed="rId12"/>
              <a:stretch>
                <a:fillRect/>
              </a:stretch>
            </p:blipFill>
            <p:spPr>
              <a:xfrm>
                <a:off x="2636384" y="3526873"/>
                <a:ext cx="2872989" cy="281964"/>
              </a:xfrm>
              <a:prstGeom prst="rect">
                <a:avLst/>
              </a:prstGeom>
            </p:spPr>
          </p:pic>
          <p:pic>
            <p:nvPicPr>
              <p:cNvPr id="33" name="图片 32"/>
              <p:cNvPicPr>
                <a:picLocks noChangeAspect="1"/>
              </p:cNvPicPr>
              <p:nvPr/>
            </p:nvPicPr>
            <p:blipFill>
              <a:blip r:embed="rId13"/>
              <a:stretch>
                <a:fillRect/>
              </a:stretch>
            </p:blipFill>
            <p:spPr>
              <a:xfrm>
                <a:off x="3912844" y="3781500"/>
                <a:ext cx="1859441" cy="434378"/>
              </a:xfrm>
              <a:prstGeom prst="rect">
                <a:avLst/>
              </a:prstGeom>
            </p:spPr>
          </p:pic>
          <p:pic>
            <p:nvPicPr>
              <p:cNvPr id="34" name="图片 33"/>
              <p:cNvPicPr>
                <a:picLocks noChangeAspect="1"/>
              </p:cNvPicPr>
              <p:nvPr/>
            </p:nvPicPr>
            <p:blipFill>
              <a:blip r:embed="rId14"/>
              <a:stretch>
                <a:fillRect/>
              </a:stretch>
            </p:blipFill>
            <p:spPr>
              <a:xfrm>
                <a:off x="2655518" y="4271322"/>
                <a:ext cx="2705334" cy="289585"/>
              </a:xfrm>
              <a:prstGeom prst="rect">
                <a:avLst/>
              </a:prstGeom>
            </p:spPr>
          </p:pic>
        </p:grpSp>
      </p:grpSp>
    </p:spTree>
  </p:cSld>
  <p:clrMapOvr>
    <a:masterClrMapping/>
  </p:clrMapOvr>
  <p:transition advTm="10832"/>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第二章</a:t>
            </a:r>
            <a:r>
              <a:rPr lang="en-US" altLang="zh-CN" sz="3200" b="1" dirty="0">
                <a:latin typeface="+mj-lt"/>
              </a:rPr>
              <a:t>T24</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617444"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10/20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A</a:t>
            </a:r>
            <a:endParaRPr lang="zh-CN" altLang="en-US" sz="2400" dirty="0">
              <a:latin typeface="Ebrima" panose="02000000000000000000" pitchFamily="2" charset="0"/>
              <a:cs typeface="Ebrima" panose="02000000000000000000" pitchFamily="2" charset="0"/>
            </a:endParaRPr>
          </a:p>
        </p:txBody>
      </p:sp>
      <p:sp>
        <p:nvSpPr>
          <p:cNvPr id="28" name="矩形 27"/>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985979" y="1056737"/>
            <a:ext cx="5961195" cy="4524315"/>
          </a:xfrm>
          <a:prstGeom prst="rect">
            <a:avLst/>
          </a:prstGeom>
          <a:noFill/>
        </p:spPr>
        <p:txBody>
          <a:bodyPr wrap="square" rtlCol="0">
            <a:spAutoFit/>
          </a:bodyPr>
          <a:lstStyle/>
          <a:p>
            <a:r>
              <a:rPr lang="en-US" altLang="zh-CN" sz="2400" dirty="0"/>
              <a:t>b.</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sz="2400" dirty="0"/>
              <a:t>c.</a:t>
            </a:r>
            <a:endParaRPr lang="en-US" altLang="zh-CN" sz="2400" dirty="0"/>
          </a:p>
        </p:txBody>
      </p:sp>
      <p:grpSp>
        <p:nvGrpSpPr>
          <p:cNvPr id="44" name="组合 43"/>
          <p:cNvGrpSpPr/>
          <p:nvPr/>
        </p:nvGrpSpPr>
        <p:grpSpPr>
          <a:xfrm>
            <a:off x="2284148" y="1091139"/>
            <a:ext cx="6099852" cy="4027351"/>
            <a:chOff x="2506605" y="1293634"/>
            <a:chExt cx="5993648" cy="3568914"/>
          </a:xfrm>
        </p:grpSpPr>
        <p:pic>
          <p:nvPicPr>
            <p:cNvPr id="7" name="图片 6"/>
            <p:cNvPicPr>
              <a:picLocks noChangeAspect="1"/>
            </p:cNvPicPr>
            <p:nvPr/>
          </p:nvPicPr>
          <p:blipFill>
            <a:blip r:embed="rId2"/>
            <a:stretch>
              <a:fillRect/>
            </a:stretch>
          </p:blipFill>
          <p:spPr>
            <a:xfrm>
              <a:off x="2544708" y="1293634"/>
              <a:ext cx="4320914" cy="259102"/>
            </a:xfrm>
            <a:prstGeom prst="rect">
              <a:avLst/>
            </a:prstGeom>
          </p:spPr>
        </p:pic>
        <p:pic>
          <p:nvPicPr>
            <p:cNvPr id="11" name="图片 10"/>
            <p:cNvPicPr>
              <a:picLocks noChangeAspect="1"/>
            </p:cNvPicPr>
            <p:nvPr/>
          </p:nvPicPr>
          <p:blipFill>
            <a:blip r:embed="rId3"/>
            <a:stretch>
              <a:fillRect/>
            </a:stretch>
          </p:blipFill>
          <p:spPr>
            <a:xfrm>
              <a:off x="2544708" y="1546733"/>
              <a:ext cx="4290432" cy="297206"/>
            </a:xfrm>
            <a:prstGeom prst="rect">
              <a:avLst/>
            </a:prstGeom>
          </p:spPr>
        </p:pic>
        <p:pic>
          <p:nvPicPr>
            <p:cNvPr id="13" name="图片 12"/>
            <p:cNvPicPr>
              <a:picLocks noChangeAspect="1"/>
            </p:cNvPicPr>
            <p:nvPr/>
          </p:nvPicPr>
          <p:blipFill>
            <a:blip r:embed="rId4"/>
            <a:stretch>
              <a:fillRect/>
            </a:stretch>
          </p:blipFill>
          <p:spPr>
            <a:xfrm>
              <a:off x="2544708" y="1821305"/>
              <a:ext cx="2682472" cy="289585"/>
            </a:xfrm>
            <a:prstGeom prst="rect">
              <a:avLst/>
            </a:prstGeom>
          </p:spPr>
        </p:pic>
        <p:pic>
          <p:nvPicPr>
            <p:cNvPr id="14" name="图片 13"/>
            <p:cNvPicPr>
              <a:picLocks noChangeAspect="1"/>
            </p:cNvPicPr>
            <p:nvPr/>
          </p:nvPicPr>
          <p:blipFill>
            <a:blip r:embed="rId5"/>
            <a:stretch>
              <a:fillRect/>
            </a:stretch>
          </p:blipFill>
          <p:spPr>
            <a:xfrm>
              <a:off x="2544708" y="2126143"/>
              <a:ext cx="3429297" cy="266723"/>
            </a:xfrm>
            <a:prstGeom prst="rect">
              <a:avLst/>
            </a:prstGeom>
          </p:spPr>
        </p:pic>
        <p:pic>
          <p:nvPicPr>
            <p:cNvPr id="15" name="图片 14"/>
            <p:cNvPicPr>
              <a:picLocks noChangeAspect="1"/>
            </p:cNvPicPr>
            <p:nvPr/>
          </p:nvPicPr>
          <p:blipFill>
            <a:blip r:embed="rId6"/>
            <a:stretch>
              <a:fillRect/>
            </a:stretch>
          </p:blipFill>
          <p:spPr>
            <a:xfrm>
              <a:off x="2544708" y="2379153"/>
              <a:ext cx="3894157" cy="304826"/>
            </a:xfrm>
            <a:prstGeom prst="rect">
              <a:avLst/>
            </a:prstGeom>
          </p:spPr>
        </p:pic>
        <p:pic>
          <p:nvPicPr>
            <p:cNvPr id="16" name="图片 15"/>
            <p:cNvPicPr>
              <a:picLocks noChangeAspect="1"/>
            </p:cNvPicPr>
            <p:nvPr/>
          </p:nvPicPr>
          <p:blipFill>
            <a:blip r:embed="rId7"/>
            <a:stretch>
              <a:fillRect/>
            </a:stretch>
          </p:blipFill>
          <p:spPr>
            <a:xfrm>
              <a:off x="2544708" y="2634595"/>
              <a:ext cx="381033" cy="251482"/>
            </a:xfrm>
            <a:prstGeom prst="rect">
              <a:avLst/>
            </a:prstGeom>
          </p:spPr>
        </p:pic>
        <p:pic>
          <p:nvPicPr>
            <p:cNvPr id="17" name="图片 16"/>
            <p:cNvPicPr>
              <a:picLocks noChangeAspect="1"/>
            </p:cNvPicPr>
            <p:nvPr/>
          </p:nvPicPr>
          <p:blipFill>
            <a:blip r:embed="rId8"/>
            <a:stretch>
              <a:fillRect/>
            </a:stretch>
          </p:blipFill>
          <p:spPr>
            <a:xfrm>
              <a:off x="2925741" y="2629598"/>
              <a:ext cx="4465707" cy="312447"/>
            </a:xfrm>
            <a:prstGeom prst="rect">
              <a:avLst/>
            </a:prstGeom>
          </p:spPr>
        </p:pic>
        <p:pic>
          <p:nvPicPr>
            <p:cNvPr id="20" name="图片 19"/>
            <p:cNvPicPr>
              <a:picLocks noChangeAspect="1"/>
            </p:cNvPicPr>
            <p:nvPr/>
          </p:nvPicPr>
          <p:blipFill>
            <a:blip r:embed="rId9"/>
            <a:stretch>
              <a:fillRect/>
            </a:stretch>
          </p:blipFill>
          <p:spPr>
            <a:xfrm>
              <a:off x="2544708" y="2922645"/>
              <a:ext cx="2141406" cy="297206"/>
            </a:xfrm>
            <a:prstGeom prst="rect">
              <a:avLst/>
            </a:prstGeom>
          </p:spPr>
        </p:pic>
        <p:pic>
          <p:nvPicPr>
            <p:cNvPr id="26" name="图片 25"/>
            <p:cNvPicPr>
              <a:picLocks noChangeAspect="1"/>
            </p:cNvPicPr>
            <p:nvPr/>
          </p:nvPicPr>
          <p:blipFill>
            <a:blip r:embed="rId10"/>
            <a:stretch>
              <a:fillRect/>
            </a:stretch>
          </p:blipFill>
          <p:spPr>
            <a:xfrm>
              <a:off x="2544708" y="3192490"/>
              <a:ext cx="1508891" cy="327688"/>
            </a:xfrm>
            <a:prstGeom prst="rect">
              <a:avLst/>
            </a:prstGeom>
          </p:spPr>
        </p:pic>
        <p:pic>
          <p:nvPicPr>
            <p:cNvPr id="37" name="图片 36"/>
            <p:cNvPicPr>
              <a:picLocks noChangeAspect="1"/>
            </p:cNvPicPr>
            <p:nvPr/>
          </p:nvPicPr>
          <p:blipFill>
            <a:blip r:embed="rId11"/>
            <a:stretch>
              <a:fillRect/>
            </a:stretch>
          </p:blipFill>
          <p:spPr>
            <a:xfrm>
              <a:off x="2735224" y="3427747"/>
              <a:ext cx="4907705" cy="335309"/>
            </a:xfrm>
            <a:prstGeom prst="rect">
              <a:avLst/>
            </a:prstGeom>
          </p:spPr>
        </p:pic>
        <p:pic>
          <p:nvPicPr>
            <p:cNvPr id="38" name="图片 37"/>
            <p:cNvPicPr>
              <a:picLocks noChangeAspect="1"/>
            </p:cNvPicPr>
            <p:nvPr/>
          </p:nvPicPr>
          <p:blipFill>
            <a:blip r:embed="rId12"/>
            <a:stretch>
              <a:fillRect/>
            </a:stretch>
          </p:blipFill>
          <p:spPr>
            <a:xfrm>
              <a:off x="2518035" y="3695396"/>
              <a:ext cx="5281118" cy="327688"/>
            </a:xfrm>
            <a:prstGeom prst="rect">
              <a:avLst/>
            </a:prstGeom>
          </p:spPr>
        </p:pic>
        <p:pic>
          <p:nvPicPr>
            <p:cNvPr id="40" name="图片 39"/>
            <p:cNvPicPr>
              <a:picLocks noChangeAspect="1"/>
            </p:cNvPicPr>
            <p:nvPr/>
          </p:nvPicPr>
          <p:blipFill>
            <a:blip r:embed="rId13"/>
            <a:stretch>
              <a:fillRect/>
            </a:stretch>
          </p:blipFill>
          <p:spPr>
            <a:xfrm>
              <a:off x="2518035" y="3977372"/>
              <a:ext cx="5608806" cy="320068"/>
            </a:xfrm>
            <a:prstGeom prst="rect">
              <a:avLst/>
            </a:prstGeom>
          </p:spPr>
        </p:pic>
        <p:pic>
          <p:nvPicPr>
            <p:cNvPr id="41" name="图片 40"/>
            <p:cNvPicPr>
              <a:picLocks noChangeAspect="1"/>
            </p:cNvPicPr>
            <p:nvPr/>
          </p:nvPicPr>
          <p:blipFill>
            <a:blip r:embed="rId14"/>
            <a:stretch>
              <a:fillRect/>
            </a:stretch>
          </p:blipFill>
          <p:spPr>
            <a:xfrm>
              <a:off x="2518035" y="4293666"/>
              <a:ext cx="5982218" cy="312447"/>
            </a:xfrm>
            <a:prstGeom prst="rect">
              <a:avLst/>
            </a:prstGeom>
          </p:spPr>
        </p:pic>
        <p:pic>
          <p:nvPicPr>
            <p:cNvPr id="42" name="图片 41"/>
            <p:cNvPicPr>
              <a:picLocks noChangeAspect="1"/>
            </p:cNvPicPr>
            <p:nvPr/>
          </p:nvPicPr>
          <p:blipFill>
            <a:blip r:embed="rId15"/>
            <a:stretch>
              <a:fillRect/>
            </a:stretch>
          </p:blipFill>
          <p:spPr>
            <a:xfrm>
              <a:off x="2506605" y="4557722"/>
              <a:ext cx="3093988" cy="304826"/>
            </a:xfrm>
            <a:prstGeom prst="rect">
              <a:avLst/>
            </a:prstGeom>
          </p:spPr>
        </p:pic>
      </p:grpSp>
      <p:grpSp>
        <p:nvGrpSpPr>
          <p:cNvPr id="45" name="组合 44"/>
          <p:cNvGrpSpPr/>
          <p:nvPr/>
        </p:nvGrpSpPr>
        <p:grpSpPr>
          <a:xfrm>
            <a:off x="2348882" y="5122394"/>
            <a:ext cx="4055259" cy="716029"/>
            <a:chOff x="2440086" y="1266390"/>
            <a:chExt cx="3703641" cy="624165"/>
          </a:xfrm>
        </p:grpSpPr>
        <p:pic>
          <p:nvPicPr>
            <p:cNvPr id="46" name="图片 45"/>
            <p:cNvPicPr>
              <a:picLocks noChangeAspect="1"/>
            </p:cNvPicPr>
            <p:nvPr/>
          </p:nvPicPr>
          <p:blipFill>
            <a:blip r:embed="rId16"/>
            <a:stretch>
              <a:fillRect/>
            </a:stretch>
          </p:blipFill>
          <p:spPr>
            <a:xfrm>
              <a:off x="2440086" y="1266390"/>
              <a:ext cx="3703641" cy="289585"/>
            </a:xfrm>
            <a:prstGeom prst="rect">
              <a:avLst/>
            </a:prstGeom>
          </p:spPr>
        </p:pic>
        <p:pic>
          <p:nvPicPr>
            <p:cNvPr id="47" name="图片 46"/>
            <p:cNvPicPr>
              <a:picLocks noChangeAspect="1"/>
            </p:cNvPicPr>
            <p:nvPr/>
          </p:nvPicPr>
          <p:blipFill>
            <a:blip r:embed="rId17"/>
            <a:stretch>
              <a:fillRect/>
            </a:stretch>
          </p:blipFill>
          <p:spPr>
            <a:xfrm>
              <a:off x="3076574" y="1570487"/>
              <a:ext cx="2987299" cy="320068"/>
            </a:xfrm>
            <a:prstGeom prst="rect">
              <a:avLst/>
            </a:prstGeom>
          </p:spPr>
        </p:pic>
      </p:grpSp>
    </p:spTree>
  </p:cSld>
  <p:clrMapOvr>
    <a:masterClrMapping/>
  </p:clrMapOvr>
  <p:transition advTm="10832"/>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第三章</a:t>
            </a:r>
            <a:r>
              <a:rPr lang="en-US" altLang="zh-CN" sz="3200" b="1" dirty="0">
                <a:latin typeface="+mj-lt"/>
              </a:rPr>
              <a:t>T40</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693629"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11/20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Q</a:t>
            </a:r>
            <a:endParaRPr lang="zh-CN" altLang="en-US" sz="2400" dirty="0">
              <a:latin typeface="Ebrima" panose="02000000000000000000" pitchFamily="2" charset="0"/>
              <a:cs typeface="Ebrima" panose="02000000000000000000" pitchFamily="2" charset="0"/>
            </a:endParaRPr>
          </a:p>
        </p:txBody>
      </p:sp>
      <p:sp>
        <p:nvSpPr>
          <p:cNvPr id="28" name="矩形 27"/>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004938" y="1021606"/>
            <a:ext cx="5961195" cy="4524315"/>
          </a:xfrm>
          <a:prstGeom prst="rect">
            <a:avLst/>
          </a:prstGeom>
          <a:noFill/>
        </p:spPr>
        <p:txBody>
          <a:bodyPr wrap="square" rtlCol="0">
            <a:spAutoFit/>
          </a:bodyPr>
          <a:lstStyle/>
          <a:p>
            <a:r>
              <a:rPr lang="zh-CN" altLang="en-US" sz="2400" dirty="0"/>
              <a:t>考虑图</a:t>
            </a:r>
            <a:r>
              <a:rPr lang="en-US" altLang="zh-CN" sz="2400" dirty="0"/>
              <a:t>3-58</a:t>
            </a:r>
            <a:r>
              <a:rPr lang="zh-CN" altLang="en-US" sz="2400" dirty="0"/>
              <a:t>。假设</a:t>
            </a:r>
            <a:r>
              <a:rPr lang="en-US" altLang="zh-CN" sz="2400" dirty="0"/>
              <a:t>TCP Reno</a:t>
            </a:r>
            <a:r>
              <a:rPr lang="zh-CN" altLang="en-US" sz="2400" dirty="0"/>
              <a:t>是一个经历如上所示行为的协议，回答下列问题。在各种情况中，简要地论证你的回答。</a:t>
            </a:r>
            <a:endParaRPr lang="en-US" altLang="zh-CN" sz="2400" dirty="0"/>
          </a:p>
          <a:p>
            <a:r>
              <a:rPr lang="en-US" altLang="zh-CN" sz="2400" dirty="0"/>
              <a:t>d.</a:t>
            </a:r>
            <a:r>
              <a:rPr lang="zh-CN" altLang="en-US" sz="2400" dirty="0"/>
              <a:t>在第</a:t>
            </a:r>
            <a:r>
              <a:rPr lang="en-US" altLang="zh-CN" sz="2400" dirty="0"/>
              <a:t>22</a:t>
            </a:r>
            <a:r>
              <a:rPr lang="zh-CN" altLang="en-US" sz="2400" dirty="0"/>
              <a:t>个传输轮回</a:t>
            </a:r>
            <a:endParaRPr lang="en-US" altLang="zh-CN" sz="2400" dirty="0"/>
          </a:p>
          <a:p>
            <a:r>
              <a:rPr lang="zh-CN" altLang="en-US" sz="2400" dirty="0"/>
              <a:t>之后</a:t>
            </a:r>
            <a:r>
              <a:rPr lang="en-US" altLang="zh-CN" sz="2400" dirty="0"/>
              <a:t>,</a:t>
            </a:r>
            <a:r>
              <a:rPr lang="zh-CN" altLang="en-US" sz="2400" dirty="0"/>
              <a:t>报文段的丢失是</a:t>
            </a:r>
            <a:endParaRPr lang="en-US" altLang="zh-CN" sz="2400" dirty="0"/>
          </a:p>
          <a:p>
            <a:r>
              <a:rPr lang="zh-CN" altLang="en-US" sz="2400" dirty="0"/>
              <a:t>根据</a:t>
            </a:r>
            <a:r>
              <a:rPr lang="en-US" altLang="zh-CN" sz="2400" dirty="0"/>
              <a:t>3</a:t>
            </a:r>
            <a:r>
              <a:rPr lang="zh-CN" altLang="en-US" sz="2400" dirty="0"/>
              <a:t>个冗余</a:t>
            </a:r>
            <a:r>
              <a:rPr lang="en-US" altLang="zh-CN" sz="2400" dirty="0"/>
              <a:t>ACK</a:t>
            </a:r>
            <a:r>
              <a:rPr lang="zh-CN" altLang="en-US" sz="2400" dirty="0"/>
              <a:t>还是</a:t>
            </a:r>
            <a:endParaRPr lang="en-US" altLang="zh-CN" sz="2400" dirty="0"/>
          </a:p>
          <a:p>
            <a:r>
              <a:rPr lang="zh-CN" altLang="en-US" sz="2400" dirty="0"/>
              <a:t>根据超时检测出来的</a:t>
            </a:r>
            <a:r>
              <a:rPr lang="en-US" altLang="zh-CN" sz="2400" dirty="0"/>
              <a:t>?</a:t>
            </a:r>
            <a:endParaRPr lang="en-US" altLang="zh-CN" sz="2400" dirty="0"/>
          </a:p>
          <a:p>
            <a:r>
              <a:rPr lang="en-US" altLang="zh-CN" sz="2400" dirty="0"/>
              <a:t>j.</a:t>
            </a:r>
            <a:r>
              <a:rPr lang="zh-CN" altLang="en-US" sz="2400" dirty="0"/>
              <a:t>假定使用</a:t>
            </a:r>
            <a:r>
              <a:rPr lang="en-US" altLang="zh-CN" sz="2400" dirty="0"/>
              <a:t>TCP Tahoe </a:t>
            </a:r>
            <a:endParaRPr lang="en-US" altLang="zh-CN" sz="2400" dirty="0"/>
          </a:p>
          <a:p>
            <a:r>
              <a:rPr lang="en-US" altLang="zh-CN" sz="2400" dirty="0"/>
              <a:t>(</a:t>
            </a:r>
            <a:r>
              <a:rPr lang="zh-CN" altLang="en-US" sz="2400" dirty="0"/>
              <a:t>而不是</a:t>
            </a:r>
            <a:r>
              <a:rPr lang="en-US" altLang="zh-CN" sz="2400" dirty="0"/>
              <a:t>TCP Reno)</a:t>
            </a:r>
            <a:r>
              <a:rPr lang="zh-CN" altLang="en-US" sz="2400" dirty="0"/>
              <a:t>，并</a:t>
            </a:r>
            <a:endParaRPr lang="en-US" altLang="zh-CN" sz="2400" dirty="0"/>
          </a:p>
          <a:p>
            <a:r>
              <a:rPr lang="zh-CN" altLang="en-US" sz="2400" dirty="0"/>
              <a:t>假定在第</a:t>
            </a:r>
            <a:r>
              <a:rPr lang="en-US" altLang="zh-CN" sz="2400" dirty="0"/>
              <a:t>16</a:t>
            </a:r>
            <a:r>
              <a:rPr lang="zh-CN" altLang="en-US" sz="2400" dirty="0"/>
              <a:t>个传输轮</a:t>
            </a:r>
            <a:endParaRPr lang="en-US" altLang="zh-CN" sz="2400" dirty="0"/>
          </a:p>
          <a:p>
            <a:r>
              <a:rPr lang="zh-CN" altLang="en-US" sz="2400" dirty="0"/>
              <a:t>回收到</a:t>
            </a:r>
            <a:r>
              <a:rPr lang="en-US" altLang="zh-CN" sz="2400" dirty="0"/>
              <a:t>3</a:t>
            </a:r>
            <a:r>
              <a:rPr lang="zh-CN" altLang="en-US" sz="2400" dirty="0"/>
              <a:t>个冗余</a:t>
            </a:r>
            <a:r>
              <a:rPr lang="en-US" altLang="zh-CN" sz="2400" dirty="0"/>
              <a:t>ACK</a:t>
            </a:r>
            <a:r>
              <a:rPr lang="zh-CN" altLang="en-US" sz="2400" dirty="0"/>
              <a:t>。在第</a:t>
            </a:r>
            <a:r>
              <a:rPr lang="en-US" altLang="zh-CN" sz="2400" dirty="0"/>
              <a:t>19</a:t>
            </a:r>
            <a:r>
              <a:rPr lang="zh-CN" altLang="en-US" sz="2400" dirty="0"/>
              <a:t>个传输轮回</a:t>
            </a:r>
            <a:r>
              <a:rPr lang="en-US" altLang="zh-CN" sz="2400" dirty="0"/>
              <a:t>, </a:t>
            </a:r>
            <a:r>
              <a:rPr lang="en-US" altLang="zh-CN" sz="2400" dirty="0" err="1"/>
              <a:t>ssthresh</a:t>
            </a:r>
            <a:r>
              <a:rPr lang="zh-CN" altLang="en-US" sz="2400" dirty="0"/>
              <a:t>和拥塞窗口长度是什么</a:t>
            </a:r>
            <a:r>
              <a:rPr lang="en-US" altLang="zh-CN" sz="2400" dirty="0"/>
              <a:t>?</a:t>
            </a:r>
            <a:endParaRPr lang="en-US" altLang="zh-CN" sz="2400" dirty="0"/>
          </a:p>
        </p:txBody>
      </p:sp>
      <p:pic>
        <p:nvPicPr>
          <p:cNvPr id="14" name="图片 13"/>
          <p:cNvPicPr>
            <a:picLocks noChangeAspect="1"/>
          </p:cNvPicPr>
          <p:nvPr/>
        </p:nvPicPr>
        <p:blipFill>
          <a:blip r:embed="rId2"/>
          <a:stretch>
            <a:fillRect/>
          </a:stretch>
        </p:blipFill>
        <p:spPr>
          <a:xfrm>
            <a:off x="5195967" y="2179491"/>
            <a:ext cx="3163438" cy="2473666"/>
          </a:xfrm>
          <a:prstGeom prst="rect">
            <a:avLst/>
          </a:prstGeom>
        </p:spPr>
      </p:pic>
    </p:spTree>
  </p:cSld>
  <p:clrMapOvr>
    <a:masterClrMapping/>
  </p:clrMapOvr>
  <p:transition advTm="10832"/>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第三章</a:t>
            </a:r>
            <a:r>
              <a:rPr lang="en-US" altLang="zh-CN" sz="3200" b="1" dirty="0">
                <a:latin typeface="+mj-lt"/>
              </a:rPr>
              <a:t>T40</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693629"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12/20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A</a:t>
            </a:r>
            <a:endParaRPr lang="zh-CN" altLang="en-US" sz="2400" dirty="0">
              <a:latin typeface="Ebrima" panose="02000000000000000000" pitchFamily="2" charset="0"/>
              <a:cs typeface="Ebrima" panose="02000000000000000000" pitchFamily="2" charset="0"/>
            </a:endParaRPr>
          </a:p>
        </p:txBody>
      </p:sp>
      <p:sp>
        <p:nvSpPr>
          <p:cNvPr id="28" name="矩形 27"/>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040716" y="1387594"/>
            <a:ext cx="5961195" cy="2308324"/>
          </a:xfrm>
          <a:prstGeom prst="rect">
            <a:avLst/>
          </a:prstGeom>
          <a:noFill/>
        </p:spPr>
        <p:txBody>
          <a:bodyPr wrap="square" rtlCol="0">
            <a:spAutoFit/>
          </a:bodyPr>
          <a:lstStyle/>
          <a:p>
            <a:r>
              <a:rPr lang="en-US" altLang="zh-CN" sz="2400" b="0" i="0" dirty="0">
                <a:solidFill>
                  <a:srgbClr val="303030"/>
                </a:solidFill>
                <a:effectLst/>
                <a:latin typeface="Titillium Web"/>
              </a:rPr>
              <a:t>d.</a:t>
            </a:r>
            <a:r>
              <a:rPr lang="zh-CN" altLang="en-US" sz="2400" b="0" i="0" dirty="0">
                <a:solidFill>
                  <a:srgbClr val="303030"/>
                </a:solidFill>
                <a:effectLst/>
                <a:latin typeface="Titillium Web"/>
              </a:rPr>
              <a:t>第</a:t>
            </a:r>
            <a:r>
              <a:rPr lang="en-US" altLang="zh-CN" sz="2400" b="0" i="0" dirty="0">
                <a:solidFill>
                  <a:srgbClr val="303030"/>
                </a:solidFill>
                <a:effectLst/>
                <a:latin typeface="Titillium Web"/>
              </a:rPr>
              <a:t>22</a:t>
            </a:r>
            <a:r>
              <a:rPr lang="zh-CN" altLang="en-US" sz="2400" b="0" i="0" dirty="0">
                <a:solidFill>
                  <a:srgbClr val="303030"/>
                </a:solidFill>
                <a:effectLst/>
                <a:latin typeface="Titillium Web"/>
              </a:rPr>
              <a:t>次传输循环后，由于超时而检测到段丢失，因此，拥塞窗口大小设置为</a:t>
            </a:r>
            <a:r>
              <a:rPr lang="en-US" altLang="zh-CN" sz="2400" b="0" i="0" dirty="0">
                <a:solidFill>
                  <a:srgbClr val="303030"/>
                </a:solidFill>
                <a:effectLst/>
                <a:latin typeface="Titillium Web"/>
              </a:rPr>
              <a:t>1</a:t>
            </a:r>
            <a:r>
              <a:rPr lang="zh-CN" altLang="en-US" sz="2400" b="0" i="0" dirty="0">
                <a:solidFill>
                  <a:srgbClr val="303030"/>
                </a:solidFill>
                <a:effectLst/>
                <a:latin typeface="Titillium Web"/>
              </a:rPr>
              <a:t>。</a:t>
            </a:r>
            <a:endParaRPr lang="en-US" altLang="zh-CN" sz="2400" b="0" i="0" dirty="0">
              <a:solidFill>
                <a:srgbClr val="303030"/>
              </a:solidFill>
              <a:effectLst/>
              <a:latin typeface="Titillium Web"/>
            </a:endParaRPr>
          </a:p>
          <a:p>
            <a:r>
              <a:rPr lang="en-US" altLang="zh-CN" sz="2400" b="0" i="0" dirty="0">
                <a:solidFill>
                  <a:srgbClr val="303030"/>
                </a:solidFill>
                <a:effectLst/>
                <a:latin typeface="Titillium Web"/>
              </a:rPr>
              <a:t>j .</a:t>
            </a:r>
            <a:r>
              <a:rPr lang="zh-CN" altLang="en-US" sz="2400" b="0" i="0" dirty="0">
                <a:solidFill>
                  <a:srgbClr val="303030"/>
                </a:solidFill>
                <a:effectLst/>
                <a:latin typeface="Titillium Web"/>
              </a:rPr>
              <a:t>阈值为</a:t>
            </a:r>
            <a:r>
              <a:rPr lang="en-US" altLang="zh-CN" sz="2400" b="0" i="0" dirty="0">
                <a:solidFill>
                  <a:srgbClr val="303030"/>
                </a:solidFill>
                <a:effectLst/>
                <a:latin typeface="Titillium Web"/>
              </a:rPr>
              <a:t>21</a:t>
            </a:r>
            <a:r>
              <a:rPr lang="zh-CN" altLang="en-US" sz="2400" b="0" i="0" dirty="0">
                <a:solidFill>
                  <a:srgbClr val="303030"/>
                </a:solidFill>
                <a:effectLst/>
                <a:latin typeface="Titillium Web"/>
              </a:rPr>
              <a:t>，拥塞窗口大小为</a:t>
            </a:r>
            <a:r>
              <a:rPr lang="en-US" altLang="zh-CN" sz="2400" b="0" i="0" dirty="0">
                <a:solidFill>
                  <a:srgbClr val="303030"/>
                </a:solidFill>
                <a:effectLst/>
                <a:latin typeface="Titillium Web"/>
              </a:rPr>
              <a:t>1</a:t>
            </a:r>
            <a:r>
              <a:rPr lang="zh-CN" altLang="en-US" sz="2400" b="0" i="0" dirty="0">
                <a:solidFill>
                  <a:srgbClr val="303030"/>
                </a:solidFill>
                <a:effectLst/>
                <a:latin typeface="Titillium Web"/>
              </a:rPr>
              <a:t>。</a:t>
            </a:r>
            <a:endParaRPr lang="en-US" altLang="zh-CN" sz="2400" dirty="0">
              <a:solidFill>
                <a:srgbClr val="303030"/>
              </a:solidFill>
              <a:latin typeface="Titillium Web"/>
            </a:endParaRPr>
          </a:p>
          <a:p>
            <a:endParaRPr lang="en-US" altLang="zh-CN" sz="2400" b="0" i="0" dirty="0">
              <a:solidFill>
                <a:srgbClr val="303030"/>
              </a:solidFill>
              <a:effectLst/>
              <a:latin typeface="Titillium Web"/>
            </a:endParaRPr>
          </a:p>
          <a:p>
            <a:endParaRPr lang="en-US" altLang="zh-CN" sz="2400" b="0" i="0" dirty="0">
              <a:solidFill>
                <a:srgbClr val="303030"/>
              </a:solidFill>
              <a:effectLst/>
              <a:latin typeface="Titillium Web"/>
            </a:endParaRPr>
          </a:p>
          <a:p>
            <a:endParaRPr lang="en-US" altLang="zh-CN" sz="2400" dirty="0"/>
          </a:p>
        </p:txBody>
      </p:sp>
      <p:pic>
        <p:nvPicPr>
          <p:cNvPr id="3" name="图片 2"/>
          <p:cNvPicPr>
            <a:picLocks noChangeAspect="1"/>
          </p:cNvPicPr>
          <p:nvPr/>
        </p:nvPicPr>
        <p:blipFill>
          <a:blip r:embed="rId2"/>
          <a:stretch>
            <a:fillRect/>
          </a:stretch>
        </p:blipFill>
        <p:spPr>
          <a:xfrm>
            <a:off x="3439595" y="2715194"/>
            <a:ext cx="3163438" cy="2473666"/>
          </a:xfrm>
          <a:prstGeom prst="rect">
            <a:avLst/>
          </a:prstGeom>
        </p:spPr>
      </p:pic>
    </p:spTree>
  </p:cSld>
  <p:clrMapOvr>
    <a:masterClrMapping/>
  </p:clrMapOvr>
  <p:transition advTm="10832"/>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第四章</a:t>
            </a:r>
            <a:r>
              <a:rPr lang="en-US" altLang="zh-CN" sz="3200" b="1" dirty="0">
                <a:latin typeface="+mj-lt"/>
              </a:rPr>
              <a:t>T5</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617444"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13/20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Q</a:t>
            </a:r>
            <a:endParaRPr lang="zh-CN" altLang="en-US" sz="2400" dirty="0">
              <a:latin typeface="Ebrima" panose="02000000000000000000" pitchFamily="2" charset="0"/>
              <a:cs typeface="Ebrima" panose="02000000000000000000" pitchFamily="2" charset="0"/>
            </a:endParaRPr>
          </a:p>
        </p:txBody>
      </p:sp>
      <p:sp>
        <p:nvSpPr>
          <p:cNvPr id="28" name="矩形 27"/>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004938" y="1021606"/>
            <a:ext cx="5961195" cy="1200329"/>
          </a:xfrm>
          <a:prstGeom prst="rect">
            <a:avLst/>
          </a:prstGeom>
          <a:noFill/>
        </p:spPr>
        <p:txBody>
          <a:bodyPr wrap="square" rtlCol="0">
            <a:spAutoFit/>
          </a:bodyPr>
          <a:lstStyle/>
          <a:p>
            <a:r>
              <a:rPr lang="zh-CN" altLang="en-US" sz="2400" dirty="0"/>
              <a:t>考虑使用</a:t>
            </a:r>
            <a:r>
              <a:rPr lang="en-US" altLang="zh-CN" sz="2400" dirty="0"/>
              <a:t>32</a:t>
            </a:r>
            <a:r>
              <a:rPr lang="zh-CN" altLang="en-US" sz="2400" dirty="0"/>
              <a:t>比特主机地址的某数据报网络。假定一台路由器具有</a:t>
            </a:r>
            <a:r>
              <a:rPr lang="en-US" altLang="zh-CN" sz="2400" dirty="0"/>
              <a:t>4</a:t>
            </a:r>
            <a:r>
              <a:rPr lang="zh-CN" altLang="en-US" sz="2400" dirty="0"/>
              <a:t>条链路，编号为</a:t>
            </a:r>
            <a:r>
              <a:rPr lang="en-US" altLang="zh-CN" sz="2400" dirty="0"/>
              <a:t>0~3</a:t>
            </a:r>
            <a:r>
              <a:rPr lang="zh-CN" altLang="en-US" sz="2400" dirty="0"/>
              <a:t>，分组能被转发到如下的各链路接口</a:t>
            </a:r>
            <a:r>
              <a:rPr lang="en-US" altLang="zh-CN" sz="2400" dirty="0"/>
              <a:t>:</a:t>
            </a:r>
            <a:endParaRPr lang="en-US" altLang="zh-CN" sz="2400" dirty="0"/>
          </a:p>
        </p:txBody>
      </p:sp>
      <p:pic>
        <p:nvPicPr>
          <p:cNvPr id="7" name="图片 6"/>
          <p:cNvPicPr>
            <a:picLocks noChangeAspect="1"/>
          </p:cNvPicPr>
          <p:nvPr/>
        </p:nvPicPr>
        <p:blipFill>
          <a:blip r:embed="rId2"/>
          <a:stretch>
            <a:fillRect/>
          </a:stretch>
        </p:blipFill>
        <p:spPr>
          <a:xfrm>
            <a:off x="2091989" y="2202996"/>
            <a:ext cx="5961194" cy="3524807"/>
          </a:xfrm>
          <a:prstGeom prst="rect">
            <a:avLst/>
          </a:prstGeom>
        </p:spPr>
      </p:pic>
    </p:spTree>
  </p:cSld>
  <p:clrMapOvr>
    <a:masterClrMapping/>
  </p:clrMapOvr>
  <p:transition advTm="10832"/>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第四章</a:t>
            </a:r>
            <a:r>
              <a:rPr lang="en-US" altLang="zh-CN" sz="3200" b="1" dirty="0">
                <a:latin typeface="+mj-lt"/>
              </a:rPr>
              <a:t>T5</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608567"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14/20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A</a:t>
            </a:r>
            <a:endParaRPr lang="zh-CN" altLang="en-US" sz="2400" dirty="0">
              <a:latin typeface="Ebrima" panose="02000000000000000000" pitchFamily="2" charset="0"/>
              <a:cs typeface="Ebrima" panose="02000000000000000000" pitchFamily="2" charset="0"/>
            </a:endParaRPr>
          </a:p>
        </p:txBody>
      </p:sp>
      <p:sp>
        <p:nvSpPr>
          <p:cNvPr id="28" name="矩形 27"/>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085104" y="1255559"/>
            <a:ext cx="5961195" cy="830997"/>
          </a:xfrm>
          <a:prstGeom prst="rect">
            <a:avLst/>
          </a:prstGeom>
          <a:noFill/>
        </p:spPr>
        <p:txBody>
          <a:bodyPr wrap="square" rtlCol="0">
            <a:spAutoFit/>
          </a:bodyPr>
          <a:lstStyle/>
          <a:p>
            <a:r>
              <a:rPr lang="en-US" altLang="zh-CN" sz="2400" b="0" i="0" dirty="0">
                <a:solidFill>
                  <a:srgbClr val="303030"/>
                </a:solidFill>
                <a:effectLst/>
                <a:latin typeface="Titillium Web"/>
              </a:rPr>
              <a:t>a.</a:t>
            </a:r>
            <a:r>
              <a:rPr lang="zh-CN" altLang="en-US" sz="2400" b="0" i="0" dirty="0">
                <a:solidFill>
                  <a:srgbClr val="303030"/>
                </a:solidFill>
                <a:effectLst/>
                <a:latin typeface="Titillium Web"/>
              </a:rPr>
              <a:t>提供一个具有</a:t>
            </a:r>
            <a:r>
              <a:rPr lang="en-US" altLang="zh-CN" sz="2400" b="0" i="0" dirty="0">
                <a:solidFill>
                  <a:srgbClr val="303030"/>
                </a:solidFill>
                <a:effectLst/>
                <a:latin typeface="Titillium Web"/>
              </a:rPr>
              <a:t>5</a:t>
            </a:r>
            <a:r>
              <a:rPr lang="zh-CN" altLang="en-US" sz="2400" b="0" i="0" dirty="0">
                <a:solidFill>
                  <a:srgbClr val="303030"/>
                </a:solidFill>
                <a:effectLst/>
                <a:latin typeface="Titillium Web"/>
              </a:rPr>
              <a:t>个表项的转发表，使用最长前缀匹配，转发分组到正确的链路接口。</a:t>
            </a:r>
            <a:endParaRPr lang="en-US" altLang="zh-CN" sz="2400" dirty="0"/>
          </a:p>
        </p:txBody>
      </p:sp>
      <p:graphicFrame>
        <p:nvGraphicFramePr>
          <p:cNvPr id="7" name="表格 10"/>
          <p:cNvGraphicFramePr>
            <a:graphicFrameLocks noGrp="1"/>
          </p:cNvGraphicFramePr>
          <p:nvPr/>
        </p:nvGraphicFramePr>
        <p:xfrm>
          <a:off x="2147967" y="2502320"/>
          <a:ext cx="6096000" cy="2225040"/>
        </p:xfrm>
        <a:graphic>
          <a:graphicData uri="http://schemas.openxmlformats.org/drawingml/2006/table">
            <a:tbl>
              <a:tblPr firstRow="1" bandRow="1">
                <a:tableStyleId>{F5AB1C69-6EDB-4FF4-983F-18BD219EF322}</a:tableStyleId>
              </a:tblPr>
              <a:tblGrid>
                <a:gridCol w="3048000"/>
                <a:gridCol w="3048000"/>
              </a:tblGrid>
              <a:tr h="370840">
                <a:tc>
                  <a:txBody>
                    <a:bodyPr/>
                    <a:lstStyle/>
                    <a:p>
                      <a:pPr algn="ctr"/>
                      <a:r>
                        <a:rPr lang="zh-CN" altLang="en-US" dirty="0"/>
                        <a:t>前缀匹配</a:t>
                      </a:r>
                      <a:endParaRPr lang="zh-CN" altLang="en-US" dirty="0"/>
                    </a:p>
                  </a:txBody>
                  <a:tcPr/>
                </a:tc>
                <a:tc>
                  <a:txBody>
                    <a:bodyPr/>
                    <a:lstStyle/>
                    <a:p>
                      <a:pPr algn="ctr"/>
                      <a:r>
                        <a:rPr lang="zh-CN" altLang="en-US" sz="1800" b="1" i="0" kern="1200" dirty="0">
                          <a:solidFill>
                            <a:schemeClr val="lt1"/>
                          </a:solidFill>
                          <a:effectLst/>
                          <a:latin typeface="+mn-lt"/>
                          <a:ea typeface="+mn-ea"/>
                          <a:cs typeface="+mn-cs"/>
                        </a:rPr>
                        <a:t>链路接口</a:t>
                      </a:r>
                      <a:endParaRPr lang="zh-CN" altLang="en-US" dirty="0"/>
                    </a:p>
                  </a:txBody>
                  <a:tcPr/>
                </a:tc>
              </a:tr>
              <a:tr h="370840">
                <a:tc>
                  <a:txBody>
                    <a:bodyPr/>
                    <a:lstStyle/>
                    <a:p>
                      <a:pPr algn="ctr"/>
                      <a:r>
                        <a:rPr lang="en-US" altLang="zh-CN" sz="1800" b="0" i="0" kern="1200" dirty="0">
                          <a:solidFill>
                            <a:schemeClr val="dk1"/>
                          </a:solidFill>
                          <a:effectLst/>
                          <a:latin typeface="+mn-lt"/>
                          <a:ea typeface="+mn-ea"/>
                          <a:cs typeface="+mn-cs"/>
                        </a:rPr>
                        <a:t>11100000 00</a:t>
                      </a:r>
                      <a:endParaRPr lang="zh-CN" altLang="en-US" dirty="0"/>
                    </a:p>
                  </a:txBody>
                  <a:tcPr/>
                </a:tc>
                <a:tc>
                  <a:txBody>
                    <a:bodyPr/>
                    <a:lstStyle/>
                    <a:p>
                      <a:pPr algn="ctr"/>
                      <a:r>
                        <a:rPr lang="en-US" altLang="zh-CN" dirty="0"/>
                        <a:t>0</a:t>
                      </a:r>
                      <a:endParaRPr lang="zh-CN" altLang="en-US" dirty="0"/>
                    </a:p>
                  </a:txBody>
                  <a:tcPr/>
                </a:tc>
              </a:tr>
              <a:tr h="370840">
                <a:tc>
                  <a:txBody>
                    <a:bodyPr/>
                    <a:lstStyle/>
                    <a:p>
                      <a:pPr algn="ctr"/>
                      <a:r>
                        <a:rPr lang="en-US" altLang="zh-CN" sz="1800" b="0" i="0" kern="1200" dirty="0">
                          <a:solidFill>
                            <a:schemeClr val="dk1"/>
                          </a:solidFill>
                          <a:effectLst/>
                          <a:latin typeface="+mn-lt"/>
                          <a:ea typeface="+mn-ea"/>
                          <a:cs typeface="+mn-cs"/>
                        </a:rPr>
                        <a:t>11100000 01000000</a:t>
                      </a:r>
                      <a:endParaRPr lang="zh-CN" altLang="en-US" dirty="0"/>
                    </a:p>
                  </a:txBody>
                  <a:tcPr/>
                </a:tc>
                <a:tc>
                  <a:txBody>
                    <a:bodyPr/>
                    <a:lstStyle/>
                    <a:p>
                      <a:pPr algn="ctr"/>
                      <a:r>
                        <a:rPr lang="en-US" altLang="zh-CN" dirty="0"/>
                        <a:t>1</a:t>
                      </a:r>
                      <a:endParaRPr lang="zh-CN" altLang="en-US" dirty="0"/>
                    </a:p>
                  </a:txBody>
                  <a:tcPr/>
                </a:tc>
              </a:tr>
              <a:tr h="370840">
                <a:tc>
                  <a:txBody>
                    <a:bodyPr/>
                    <a:lstStyle/>
                    <a:p>
                      <a:pPr algn="ctr"/>
                      <a:r>
                        <a:rPr lang="en-US" altLang="zh-CN" sz="1800" b="0" i="0" kern="1200" dirty="0">
                          <a:solidFill>
                            <a:schemeClr val="dk1"/>
                          </a:solidFill>
                          <a:effectLst/>
                          <a:latin typeface="+mn-lt"/>
                          <a:ea typeface="+mn-ea"/>
                          <a:cs typeface="+mn-cs"/>
                        </a:rPr>
                        <a:t>1110000</a:t>
                      </a:r>
                      <a:endParaRPr lang="zh-CN" altLang="en-US" dirty="0"/>
                    </a:p>
                  </a:txBody>
                  <a:tcPr/>
                </a:tc>
                <a:tc>
                  <a:txBody>
                    <a:bodyPr/>
                    <a:lstStyle/>
                    <a:p>
                      <a:pPr algn="ctr"/>
                      <a:r>
                        <a:rPr lang="en-US" altLang="zh-CN" dirty="0"/>
                        <a:t>2</a:t>
                      </a:r>
                      <a:endParaRPr lang="zh-CN" altLang="en-US" dirty="0"/>
                    </a:p>
                  </a:txBody>
                  <a:tcPr/>
                </a:tc>
              </a:tr>
              <a:tr h="370840">
                <a:tc>
                  <a:txBody>
                    <a:bodyPr/>
                    <a:lstStyle/>
                    <a:p>
                      <a:pPr algn="ctr"/>
                      <a:r>
                        <a:rPr lang="en-US" altLang="zh-CN" sz="1800" b="0" i="0" kern="1200" dirty="0">
                          <a:solidFill>
                            <a:schemeClr val="dk1"/>
                          </a:solidFill>
                          <a:effectLst/>
                          <a:latin typeface="+mn-lt"/>
                          <a:ea typeface="+mn-ea"/>
                          <a:cs typeface="+mn-cs"/>
                        </a:rPr>
                        <a:t>11100001 1</a:t>
                      </a:r>
                      <a:endParaRPr lang="zh-CN" altLang="en-US" dirty="0"/>
                    </a:p>
                  </a:txBody>
                  <a:tcPr/>
                </a:tc>
                <a:tc>
                  <a:txBody>
                    <a:bodyPr/>
                    <a:lstStyle/>
                    <a:p>
                      <a:pPr algn="ctr"/>
                      <a:r>
                        <a:rPr lang="en-US" altLang="zh-CN" dirty="0"/>
                        <a:t>3</a:t>
                      </a:r>
                      <a:endParaRPr lang="zh-CN" altLang="en-US" dirty="0"/>
                    </a:p>
                  </a:txBody>
                  <a:tcPr/>
                </a:tc>
              </a:tr>
              <a:tr h="370840">
                <a:tc>
                  <a:txBody>
                    <a:bodyPr/>
                    <a:lstStyle/>
                    <a:p>
                      <a:pPr algn="ctr"/>
                      <a:r>
                        <a:rPr lang="zh-CN" altLang="en-US" sz="1800" b="0" i="0" kern="1200" dirty="0">
                          <a:solidFill>
                            <a:schemeClr val="dk1"/>
                          </a:solidFill>
                          <a:effectLst/>
                          <a:latin typeface="+mn-lt"/>
                          <a:ea typeface="+mn-ea"/>
                          <a:cs typeface="+mn-cs"/>
                        </a:rPr>
                        <a:t>否则</a:t>
                      </a:r>
                      <a:endParaRPr lang="zh-CN" altLang="en-US" dirty="0"/>
                    </a:p>
                  </a:txBody>
                  <a:tcPr/>
                </a:tc>
                <a:tc>
                  <a:txBody>
                    <a:bodyPr/>
                    <a:lstStyle/>
                    <a:p>
                      <a:pPr algn="ctr"/>
                      <a:r>
                        <a:rPr lang="en-US" altLang="zh-CN" dirty="0"/>
                        <a:t>3</a:t>
                      </a:r>
                      <a:endParaRPr lang="zh-CN" altLang="en-US" dirty="0"/>
                    </a:p>
                  </a:txBody>
                  <a:tcPr/>
                </a:tc>
              </a:tr>
            </a:tbl>
          </a:graphicData>
        </a:graphic>
      </p:graphicFrame>
    </p:spTree>
  </p:cSld>
  <p:clrMapOvr>
    <a:masterClrMapping/>
  </p:clrMapOvr>
  <p:transition advTm="10832"/>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第四章</a:t>
            </a:r>
            <a:r>
              <a:rPr lang="en-US" altLang="zh-CN" sz="3200" b="1" dirty="0">
                <a:latin typeface="+mj-lt"/>
              </a:rPr>
              <a:t>T5</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693629"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15/20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A</a:t>
            </a:r>
            <a:endParaRPr lang="zh-CN" altLang="en-US" sz="2400" dirty="0">
              <a:latin typeface="Ebrima" panose="02000000000000000000" pitchFamily="2" charset="0"/>
              <a:cs typeface="Ebrima" panose="02000000000000000000" pitchFamily="2" charset="0"/>
            </a:endParaRPr>
          </a:p>
        </p:txBody>
      </p:sp>
      <p:sp>
        <p:nvSpPr>
          <p:cNvPr id="28" name="矩形 27"/>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085104" y="1255559"/>
            <a:ext cx="5961195" cy="4154984"/>
          </a:xfrm>
          <a:prstGeom prst="rect">
            <a:avLst/>
          </a:prstGeom>
          <a:noFill/>
        </p:spPr>
        <p:txBody>
          <a:bodyPr wrap="square" rtlCol="0">
            <a:spAutoFit/>
          </a:bodyPr>
          <a:lstStyle/>
          <a:p>
            <a:r>
              <a:rPr lang="en-US" altLang="zh-CN" sz="2400" b="0" i="0" dirty="0">
                <a:solidFill>
                  <a:srgbClr val="303030"/>
                </a:solidFill>
                <a:effectLst/>
                <a:latin typeface="Titillium Web"/>
              </a:rPr>
              <a:t>b.</a:t>
            </a:r>
            <a:r>
              <a:rPr lang="zh-CN" altLang="en-US" sz="2400" b="0" i="0" dirty="0">
                <a:solidFill>
                  <a:srgbClr val="303030"/>
                </a:solidFill>
                <a:effectLst/>
                <a:latin typeface="Titillium Web"/>
              </a:rPr>
              <a:t>描述你的转发表是如何为具有下列目的地址的数据报决定适当的链路接口的。</a:t>
            </a:r>
            <a:endParaRPr lang="en-US" altLang="zh-CN" sz="2400" b="0" i="0" dirty="0">
              <a:solidFill>
                <a:srgbClr val="303030"/>
              </a:solidFill>
              <a:effectLst/>
              <a:latin typeface="Titillium Web"/>
            </a:endParaRPr>
          </a:p>
          <a:p>
            <a:endParaRPr lang="en-US" altLang="zh-CN" sz="2400" dirty="0">
              <a:solidFill>
                <a:srgbClr val="303030"/>
              </a:solidFill>
              <a:latin typeface="Titillium Web"/>
            </a:endParaRPr>
          </a:p>
          <a:p>
            <a:endParaRPr lang="en-US" altLang="zh-CN" sz="2400" dirty="0">
              <a:solidFill>
                <a:srgbClr val="303030"/>
              </a:solidFill>
              <a:latin typeface="Titillium Web"/>
            </a:endParaRPr>
          </a:p>
          <a:p>
            <a:endParaRPr lang="en-US" altLang="zh-CN" sz="2400" dirty="0">
              <a:solidFill>
                <a:srgbClr val="303030"/>
              </a:solidFill>
              <a:latin typeface="Titillium Web"/>
            </a:endParaRPr>
          </a:p>
          <a:p>
            <a:r>
              <a:rPr lang="zh-CN" altLang="en-US" sz="2400" b="0" i="0" dirty="0">
                <a:solidFill>
                  <a:srgbClr val="303030"/>
                </a:solidFill>
                <a:effectLst/>
                <a:latin typeface="Titillium Web"/>
              </a:rPr>
              <a:t>第一个地址的前缀匹配是第</a:t>
            </a:r>
            <a:r>
              <a:rPr lang="en-US" altLang="zh-CN" sz="2400" b="0" i="0" dirty="0">
                <a:solidFill>
                  <a:srgbClr val="303030"/>
                </a:solidFill>
                <a:effectLst/>
                <a:latin typeface="Titillium Web"/>
              </a:rPr>
              <a:t>5</a:t>
            </a:r>
            <a:r>
              <a:rPr lang="zh-CN" altLang="en-US" sz="2400" b="0" i="0" dirty="0">
                <a:solidFill>
                  <a:srgbClr val="303030"/>
                </a:solidFill>
                <a:effectLst/>
                <a:latin typeface="Titillium Web"/>
              </a:rPr>
              <a:t>条目的：链路接口</a:t>
            </a:r>
            <a:r>
              <a:rPr lang="en-US" altLang="zh-CN" sz="2400" b="0" i="0" dirty="0">
                <a:solidFill>
                  <a:srgbClr val="303030"/>
                </a:solidFill>
                <a:effectLst/>
                <a:latin typeface="Titillium Web"/>
              </a:rPr>
              <a:t>3</a:t>
            </a:r>
            <a:endParaRPr lang="en-US" altLang="zh-CN" sz="2400" b="0" i="0" dirty="0">
              <a:solidFill>
                <a:srgbClr val="303030"/>
              </a:solidFill>
              <a:effectLst/>
              <a:latin typeface="Titillium Web"/>
            </a:endParaRPr>
          </a:p>
          <a:p>
            <a:r>
              <a:rPr lang="zh-CN" altLang="en-US" sz="2400" b="0" i="0" dirty="0">
                <a:solidFill>
                  <a:srgbClr val="303030"/>
                </a:solidFill>
                <a:effectLst/>
                <a:latin typeface="Titillium Web"/>
              </a:rPr>
              <a:t>第二个地址的前缀匹配是</a:t>
            </a:r>
            <a:r>
              <a:rPr lang="en-US" altLang="zh-CN" sz="2400" b="0" i="0" dirty="0">
                <a:solidFill>
                  <a:srgbClr val="303030"/>
                </a:solidFill>
                <a:effectLst/>
                <a:latin typeface="Titillium Web"/>
              </a:rPr>
              <a:t>3nd</a:t>
            </a:r>
            <a:r>
              <a:rPr lang="zh-CN" altLang="en-US" sz="2400" b="0" i="0" dirty="0">
                <a:solidFill>
                  <a:srgbClr val="303030"/>
                </a:solidFill>
                <a:effectLst/>
                <a:latin typeface="Titillium Web"/>
              </a:rPr>
              <a:t>条目</a:t>
            </a:r>
            <a:r>
              <a:rPr lang="en-US" altLang="zh-CN" sz="2400" b="0" i="0" dirty="0">
                <a:solidFill>
                  <a:srgbClr val="303030"/>
                </a:solidFill>
                <a:effectLst/>
                <a:latin typeface="Titillium Web"/>
              </a:rPr>
              <a:t>:</a:t>
            </a:r>
            <a:r>
              <a:rPr lang="zh-CN" altLang="en-US" sz="2400" b="0" i="0" dirty="0">
                <a:solidFill>
                  <a:srgbClr val="303030"/>
                </a:solidFill>
                <a:effectLst/>
                <a:latin typeface="Titillium Web"/>
              </a:rPr>
              <a:t>链路接口</a:t>
            </a:r>
            <a:r>
              <a:rPr lang="en-US" altLang="zh-CN" sz="2400" b="0" i="0" dirty="0">
                <a:solidFill>
                  <a:srgbClr val="303030"/>
                </a:solidFill>
                <a:effectLst/>
                <a:latin typeface="Titillium Web"/>
              </a:rPr>
              <a:t>2</a:t>
            </a:r>
            <a:endParaRPr lang="en-US" altLang="zh-CN" sz="2400" b="0" i="0" dirty="0">
              <a:solidFill>
                <a:srgbClr val="303030"/>
              </a:solidFill>
              <a:effectLst/>
              <a:latin typeface="Titillium Web"/>
            </a:endParaRPr>
          </a:p>
          <a:p>
            <a:r>
              <a:rPr lang="zh-CN" altLang="en-US" sz="2400" b="0" i="0" dirty="0">
                <a:solidFill>
                  <a:srgbClr val="303030"/>
                </a:solidFill>
                <a:effectLst/>
                <a:latin typeface="Titillium Web"/>
              </a:rPr>
              <a:t>第三个地址的前缀匹配是第</a:t>
            </a:r>
            <a:r>
              <a:rPr lang="en-US" altLang="zh-CN" sz="2400" b="0" i="0" dirty="0">
                <a:solidFill>
                  <a:srgbClr val="303030"/>
                </a:solidFill>
                <a:effectLst/>
                <a:latin typeface="Titillium Web"/>
              </a:rPr>
              <a:t>4</a:t>
            </a:r>
            <a:r>
              <a:rPr lang="zh-CN" altLang="en-US" sz="2400" b="0" i="0" dirty="0">
                <a:solidFill>
                  <a:srgbClr val="303030"/>
                </a:solidFill>
                <a:effectLst/>
                <a:latin typeface="Titillium Web"/>
              </a:rPr>
              <a:t>条目的</a:t>
            </a:r>
            <a:r>
              <a:rPr lang="en-US" altLang="zh-CN" sz="2400" b="0" i="0" dirty="0">
                <a:solidFill>
                  <a:srgbClr val="303030"/>
                </a:solidFill>
                <a:effectLst/>
                <a:latin typeface="Titillium Web"/>
              </a:rPr>
              <a:t>:</a:t>
            </a:r>
            <a:r>
              <a:rPr lang="zh-CN" altLang="en-US" sz="2400" b="0" i="0" dirty="0">
                <a:solidFill>
                  <a:srgbClr val="303030"/>
                </a:solidFill>
                <a:effectLst/>
                <a:latin typeface="Titillium Web"/>
              </a:rPr>
              <a:t>链路接口</a:t>
            </a:r>
            <a:r>
              <a:rPr lang="en-US" altLang="zh-CN" sz="2400" b="0" i="0" dirty="0">
                <a:solidFill>
                  <a:srgbClr val="303030"/>
                </a:solidFill>
                <a:effectLst/>
                <a:latin typeface="Titillium Web"/>
              </a:rPr>
              <a:t>3</a:t>
            </a:r>
            <a:endParaRPr lang="en-US" altLang="zh-CN" sz="2400" dirty="0">
              <a:solidFill>
                <a:srgbClr val="303030"/>
              </a:solidFill>
              <a:latin typeface="Titillium Web"/>
            </a:endParaRPr>
          </a:p>
        </p:txBody>
      </p:sp>
      <p:pic>
        <p:nvPicPr>
          <p:cNvPr id="13" name="图片 12"/>
          <p:cNvPicPr>
            <a:picLocks noChangeAspect="1"/>
          </p:cNvPicPr>
          <p:nvPr/>
        </p:nvPicPr>
        <p:blipFill>
          <a:blip r:embed="rId2"/>
          <a:stretch>
            <a:fillRect/>
          </a:stretch>
        </p:blipFill>
        <p:spPr>
          <a:xfrm>
            <a:off x="3213650" y="2086556"/>
            <a:ext cx="3887528" cy="967362"/>
          </a:xfrm>
          <a:prstGeom prst="rect">
            <a:avLst/>
          </a:prstGeom>
        </p:spPr>
      </p:pic>
    </p:spTree>
  </p:cSld>
  <p:clrMapOvr>
    <a:masterClrMapping/>
  </p:clrMapOvr>
  <p:transition advTm="10832"/>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第四章</a:t>
            </a:r>
            <a:r>
              <a:rPr lang="en-US" altLang="zh-CN" sz="3200" b="1" dirty="0">
                <a:latin typeface="+mj-lt"/>
              </a:rPr>
              <a:t>T7</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693629"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16/20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Q</a:t>
            </a:r>
            <a:endParaRPr lang="zh-CN" altLang="en-US" sz="2400" dirty="0">
              <a:latin typeface="Ebrima" panose="02000000000000000000" pitchFamily="2" charset="0"/>
              <a:cs typeface="Ebrima" panose="02000000000000000000" pitchFamily="2" charset="0"/>
            </a:endParaRPr>
          </a:p>
        </p:txBody>
      </p:sp>
      <p:sp>
        <p:nvSpPr>
          <p:cNvPr id="28" name="矩形 27"/>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085104" y="1255559"/>
            <a:ext cx="5961195" cy="1200329"/>
          </a:xfrm>
          <a:prstGeom prst="rect">
            <a:avLst/>
          </a:prstGeom>
          <a:noFill/>
        </p:spPr>
        <p:txBody>
          <a:bodyPr wrap="square" rtlCol="0">
            <a:spAutoFit/>
          </a:bodyPr>
          <a:lstStyle/>
          <a:p>
            <a:r>
              <a:rPr lang="zh-CN" altLang="en-US" sz="2400" b="0" i="0" dirty="0">
                <a:solidFill>
                  <a:srgbClr val="303030"/>
                </a:solidFill>
                <a:effectLst/>
                <a:latin typeface="Titillium Web"/>
              </a:rPr>
              <a:t>考虑使用</a:t>
            </a:r>
            <a:r>
              <a:rPr lang="en-US" altLang="zh-CN" sz="2400" b="0" i="0" dirty="0">
                <a:solidFill>
                  <a:srgbClr val="303030"/>
                </a:solidFill>
                <a:effectLst/>
                <a:latin typeface="Titillium Web"/>
              </a:rPr>
              <a:t>8</a:t>
            </a:r>
            <a:r>
              <a:rPr lang="zh-CN" altLang="en-US" sz="2400" b="0" i="0" dirty="0">
                <a:solidFill>
                  <a:srgbClr val="303030"/>
                </a:solidFill>
                <a:effectLst/>
                <a:latin typeface="Titillium Web"/>
              </a:rPr>
              <a:t>比特主机地址的数据报网络。假定一台路由器使用最长前缀匹配并具有下列转发表</a:t>
            </a:r>
            <a:r>
              <a:rPr lang="en-US" altLang="zh-CN" sz="2400" b="0" i="0" dirty="0">
                <a:solidFill>
                  <a:srgbClr val="303030"/>
                </a:solidFill>
                <a:effectLst/>
                <a:latin typeface="Titillium Web"/>
              </a:rPr>
              <a:t>:</a:t>
            </a:r>
            <a:endParaRPr lang="en-US" altLang="zh-CN" sz="2400" dirty="0"/>
          </a:p>
        </p:txBody>
      </p:sp>
      <p:pic>
        <p:nvPicPr>
          <p:cNvPr id="11" name="图片 10"/>
          <p:cNvPicPr>
            <a:picLocks noChangeAspect="1"/>
          </p:cNvPicPr>
          <p:nvPr/>
        </p:nvPicPr>
        <p:blipFill>
          <a:blip r:embed="rId2"/>
          <a:stretch>
            <a:fillRect/>
          </a:stretch>
        </p:blipFill>
        <p:spPr>
          <a:xfrm>
            <a:off x="2284160" y="2481984"/>
            <a:ext cx="5563082" cy="1478408"/>
          </a:xfrm>
          <a:prstGeom prst="rect">
            <a:avLst/>
          </a:prstGeom>
        </p:spPr>
      </p:pic>
    </p:spTree>
  </p:cSld>
  <p:clrMapOvr>
    <a:masterClrMapping/>
  </p:clrMapOvr>
  <p:transition advTm="10832"/>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第四章</a:t>
            </a:r>
            <a:r>
              <a:rPr lang="en-US" altLang="zh-CN" sz="3200" b="1" dirty="0">
                <a:latin typeface="+mj-lt"/>
              </a:rPr>
              <a:t>T7</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693629"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17/20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A</a:t>
            </a:r>
            <a:endParaRPr lang="zh-CN" altLang="en-US" sz="2400" dirty="0">
              <a:latin typeface="Ebrima" panose="02000000000000000000" pitchFamily="2" charset="0"/>
              <a:cs typeface="Ebrima" panose="02000000000000000000" pitchFamily="2" charset="0"/>
            </a:endParaRPr>
          </a:p>
        </p:txBody>
      </p:sp>
      <p:sp>
        <p:nvSpPr>
          <p:cNvPr id="28" name="矩形 27"/>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10"/>
          <p:cNvGraphicFramePr>
            <a:graphicFrameLocks noGrp="1"/>
          </p:cNvGraphicFramePr>
          <p:nvPr/>
        </p:nvGraphicFramePr>
        <p:xfrm>
          <a:off x="2147967" y="1448103"/>
          <a:ext cx="6096000" cy="4028440"/>
        </p:xfrm>
        <a:graphic>
          <a:graphicData uri="http://schemas.openxmlformats.org/drawingml/2006/table">
            <a:tbl>
              <a:tblPr firstRow="1" bandRow="1">
                <a:tableStyleId>{F5AB1C69-6EDB-4FF4-983F-18BD219EF322}</a:tableStyleId>
              </a:tblPr>
              <a:tblGrid>
                <a:gridCol w="3048000"/>
                <a:gridCol w="3048000"/>
              </a:tblGrid>
              <a:tr h="370840">
                <a:tc>
                  <a:txBody>
                    <a:bodyPr/>
                    <a:lstStyle/>
                    <a:p>
                      <a:pPr algn="ctr"/>
                      <a:r>
                        <a:rPr lang="en-US" altLang="zh-CN" sz="1800" b="1" i="0" kern="1200" dirty="0">
                          <a:solidFill>
                            <a:schemeClr val="lt1"/>
                          </a:solidFill>
                          <a:effectLst/>
                          <a:latin typeface="+mn-lt"/>
                          <a:ea typeface="+mn-ea"/>
                          <a:cs typeface="+mn-cs"/>
                        </a:rPr>
                        <a:t>Destination Address Range</a:t>
                      </a:r>
                      <a:endParaRPr lang="zh-CN" altLang="en-US" dirty="0"/>
                    </a:p>
                  </a:txBody>
                  <a:tcPr anchor="ctr"/>
                </a:tc>
                <a:tc>
                  <a:txBody>
                    <a:bodyPr/>
                    <a:lstStyle/>
                    <a:p>
                      <a:pPr algn="ctr"/>
                      <a:r>
                        <a:rPr lang="en-US" altLang="zh-CN" sz="1800" b="1" i="0" kern="1200" dirty="0">
                          <a:solidFill>
                            <a:schemeClr val="lt1"/>
                          </a:solidFill>
                          <a:effectLst/>
                          <a:latin typeface="+mn-lt"/>
                          <a:ea typeface="+mn-ea"/>
                          <a:cs typeface="+mn-cs"/>
                        </a:rPr>
                        <a:t>Link Interface</a:t>
                      </a:r>
                      <a:endParaRPr lang="zh-CN" altLang="en-US" dirty="0"/>
                    </a:p>
                  </a:txBody>
                  <a:tcPr anchor="ctr"/>
                </a:tc>
              </a:tr>
              <a:tr h="370840">
                <a:tc>
                  <a:txBody>
                    <a:bodyPr/>
                    <a:lstStyle/>
                    <a:p>
                      <a:pPr algn="ctr"/>
                      <a:r>
                        <a:rPr lang="en-US" altLang="zh-CN" sz="1800" b="0" i="0" kern="1200" dirty="0">
                          <a:solidFill>
                            <a:schemeClr val="dk1"/>
                          </a:solidFill>
                          <a:effectLst/>
                          <a:latin typeface="+mn-lt"/>
                          <a:ea typeface="+mn-ea"/>
                          <a:cs typeface="+mn-cs"/>
                        </a:rPr>
                        <a:t>11000000</a:t>
                      </a:r>
                      <a:endParaRPr lang="en-US" altLang="zh-CN" sz="1800" b="0" i="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b="0" i="0" kern="1200" dirty="0">
                          <a:solidFill>
                            <a:schemeClr val="dk1"/>
                          </a:solidFill>
                          <a:effectLst/>
                          <a:latin typeface="+mn-lt"/>
                          <a:ea typeface="+mn-ea"/>
                          <a:cs typeface="+mn-cs"/>
                        </a:rPr>
                        <a:t>through(32</a:t>
                      </a:r>
                      <a:r>
                        <a:rPr lang="zh-CN" altLang="en-US" sz="1800" b="0" i="0" kern="1200" dirty="0">
                          <a:solidFill>
                            <a:schemeClr val="dk1"/>
                          </a:solidFill>
                          <a:effectLst/>
                          <a:latin typeface="+mn-lt"/>
                          <a:ea typeface="+mn-ea"/>
                          <a:cs typeface="+mn-cs"/>
                        </a:rPr>
                        <a:t>个地址</a:t>
                      </a:r>
                      <a:r>
                        <a:rPr lang="en-US" altLang="zh-CN" sz="1800" b="0" i="0" kern="1200" dirty="0">
                          <a:solidFill>
                            <a:schemeClr val="dk1"/>
                          </a:solidFill>
                          <a:effectLst/>
                          <a:latin typeface="+mn-lt"/>
                          <a:ea typeface="+mn-ea"/>
                          <a:cs typeface="+mn-cs"/>
                        </a:rPr>
                        <a:t>)</a:t>
                      </a:r>
                      <a:endParaRPr lang="zh-CN" altLang="en-US" dirty="0"/>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b="0" i="0" kern="1200" dirty="0">
                          <a:solidFill>
                            <a:schemeClr val="dk1"/>
                          </a:solidFill>
                          <a:effectLst/>
                          <a:latin typeface="+mn-lt"/>
                          <a:ea typeface="+mn-ea"/>
                          <a:cs typeface="+mn-cs"/>
                        </a:rPr>
                        <a:t>11011111</a:t>
                      </a:r>
                      <a:endParaRPr lang="zh-CN" altLang="en-US" dirty="0"/>
                    </a:p>
                  </a:txBody>
                  <a:tcPr anchor="ctr"/>
                </a:tc>
                <a:tc>
                  <a:txBody>
                    <a:bodyPr/>
                    <a:lstStyle/>
                    <a:p>
                      <a:pPr algn="ctr"/>
                      <a:r>
                        <a:rPr lang="en-US" altLang="zh-CN" dirty="0"/>
                        <a:t>0</a:t>
                      </a:r>
                      <a:endParaRPr lang="zh-CN" altLang="en-US" dirty="0"/>
                    </a:p>
                  </a:txBody>
                  <a:tcPr anchor="ctr"/>
                </a:tc>
              </a:tr>
              <a:tr h="370840">
                <a:tc>
                  <a:txBody>
                    <a:bodyPr/>
                    <a:lstStyle/>
                    <a:p>
                      <a:pPr algn="ctr"/>
                      <a:r>
                        <a:rPr lang="en-US" altLang="zh-CN" sz="1800" b="0" i="0" kern="1200" dirty="0">
                          <a:solidFill>
                            <a:schemeClr val="dk1"/>
                          </a:solidFill>
                          <a:effectLst/>
                          <a:latin typeface="+mn-lt"/>
                          <a:ea typeface="+mn-ea"/>
                          <a:cs typeface="+mn-cs"/>
                        </a:rPr>
                        <a:t>10000000</a:t>
                      </a:r>
                      <a:endParaRPr lang="en-US" altLang="zh-CN" sz="1800" b="0" i="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b="0" i="0" kern="1200" dirty="0">
                          <a:solidFill>
                            <a:schemeClr val="dk1"/>
                          </a:solidFill>
                          <a:effectLst/>
                          <a:latin typeface="+mn-lt"/>
                          <a:ea typeface="+mn-ea"/>
                          <a:cs typeface="+mn-cs"/>
                        </a:rPr>
                        <a:t>through</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64</a:t>
                      </a:r>
                      <a:r>
                        <a:rPr lang="zh-CN" altLang="en-US" sz="1800" b="0" i="0" kern="1200" dirty="0">
                          <a:solidFill>
                            <a:schemeClr val="dk1"/>
                          </a:solidFill>
                          <a:effectLst/>
                          <a:latin typeface="+mn-lt"/>
                          <a:ea typeface="+mn-ea"/>
                          <a:cs typeface="+mn-cs"/>
                        </a:rPr>
                        <a:t>个地址）</a:t>
                      </a:r>
                      <a:endParaRPr lang="zh-CN" altLang="en-US" dirty="0"/>
                    </a:p>
                    <a:p>
                      <a:pPr algn="ctr"/>
                      <a:r>
                        <a:rPr lang="en-US" altLang="zh-CN" sz="1800" b="0" i="0" kern="1200" dirty="0">
                          <a:solidFill>
                            <a:schemeClr val="dk1"/>
                          </a:solidFill>
                          <a:effectLst/>
                          <a:latin typeface="+mn-lt"/>
                          <a:ea typeface="+mn-ea"/>
                          <a:cs typeface="+mn-cs"/>
                        </a:rPr>
                        <a:t>10111111</a:t>
                      </a:r>
                      <a:endParaRPr lang="zh-CN" altLang="en-US" dirty="0"/>
                    </a:p>
                  </a:txBody>
                  <a:tcPr anchor="ctr"/>
                </a:tc>
                <a:tc>
                  <a:txBody>
                    <a:bodyPr/>
                    <a:lstStyle/>
                    <a:p>
                      <a:pPr algn="ctr"/>
                      <a:r>
                        <a:rPr lang="en-US" altLang="zh-CN" dirty="0"/>
                        <a:t>1</a:t>
                      </a:r>
                      <a:endParaRPr lang="zh-CN" altLang="en-US" dirty="0"/>
                    </a:p>
                  </a:txBody>
                  <a:tcPr anchor="ctr"/>
                </a:tc>
              </a:tr>
              <a:tr h="370840">
                <a:tc>
                  <a:txBody>
                    <a:bodyPr/>
                    <a:lstStyle/>
                    <a:p>
                      <a:pPr algn="ctr"/>
                      <a:r>
                        <a:rPr lang="en-US" altLang="zh-CN" sz="1800" b="0" i="0" kern="1200" dirty="0">
                          <a:solidFill>
                            <a:schemeClr val="dk1"/>
                          </a:solidFill>
                          <a:effectLst/>
                          <a:latin typeface="+mn-lt"/>
                          <a:ea typeface="+mn-ea"/>
                          <a:cs typeface="+mn-cs"/>
                        </a:rPr>
                        <a:t>11100000</a:t>
                      </a:r>
                      <a:endParaRPr lang="en-US" altLang="zh-CN" sz="1800" b="0" i="0" kern="1200" dirty="0">
                        <a:solidFill>
                          <a:schemeClr val="dk1"/>
                        </a:solidFill>
                        <a:effectLst/>
                        <a:latin typeface="+mn-lt"/>
                        <a:ea typeface="+mn-ea"/>
                        <a:cs typeface="+mn-cs"/>
                      </a:endParaRPr>
                    </a:p>
                    <a:p>
                      <a:pPr algn="ctr"/>
                      <a:r>
                        <a:rPr lang="en-US" altLang="zh-CN" sz="1800" b="0" i="0" kern="1200" dirty="0">
                          <a:solidFill>
                            <a:schemeClr val="dk1"/>
                          </a:solidFill>
                          <a:effectLst/>
                          <a:latin typeface="+mn-lt"/>
                          <a:ea typeface="+mn-ea"/>
                          <a:cs typeface="+mn-cs"/>
                        </a:rPr>
                        <a:t>through(32</a:t>
                      </a:r>
                      <a:r>
                        <a:rPr lang="zh-CN" altLang="en-US" sz="1800" b="0" i="0" kern="1200" dirty="0">
                          <a:solidFill>
                            <a:schemeClr val="dk1"/>
                          </a:solidFill>
                          <a:effectLst/>
                          <a:latin typeface="+mn-lt"/>
                          <a:ea typeface="+mn-ea"/>
                          <a:cs typeface="+mn-cs"/>
                        </a:rPr>
                        <a:t>个地址）</a:t>
                      </a:r>
                      <a:endParaRPr lang="en-US" altLang="zh-CN" sz="1800" b="0" i="0" kern="1200" dirty="0">
                        <a:solidFill>
                          <a:schemeClr val="dk1"/>
                        </a:solidFill>
                        <a:effectLst/>
                        <a:latin typeface="+mn-lt"/>
                        <a:ea typeface="+mn-ea"/>
                        <a:cs typeface="+mn-cs"/>
                      </a:endParaRPr>
                    </a:p>
                    <a:p>
                      <a:pPr algn="ctr"/>
                      <a:r>
                        <a:rPr lang="en-US" altLang="zh-CN" sz="1800" b="0" i="0" kern="1200" dirty="0">
                          <a:solidFill>
                            <a:schemeClr val="dk1"/>
                          </a:solidFill>
                          <a:effectLst/>
                          <a:latin typeface="+mn-lt"/>
                          <a:ea typeface="+mn-ea"/>
                          <a:cs typeface="+mn-cs"/>
                        </a:rPr>
                        <a:t>11111111</a:t>
                      </a:r>
                      <a:endParaRPr lang="zh-CN" altLang="en-US" dirty="0"/>
                    </a:p>
                  </a:txBody>
                  <a:tcPr anchor="ctr"/>
                </a:tc>
                <a:tc>
                  <a:txBody>
                    <a:bodyPr/>
                    <a:lstStyle/>
                    <a:p>
                      <a:pPr algn="ctr"/>
                      <a:r>
                        <a:rPr lang="en-US" altLang="zh-CN" dirty="0"/>
                        <a:t>2</a:t>
                      </a:r>
                      <a:endParaRPr lang="zh-CN" altLang="en-US" dirty="0"/>
                    </a:p>
                  </a:txBody>
                  <a:tcPr anchor="ctr"/>
                </a:tc>
              </a:tr>
              <a:tr h="370840">
                <a:tc>
                  <a:txBody>
                    <a:bodyPr/>
                    <a:lstStyle/>
                    <a:p>
                      <a:pPr algn="ctr"/>
                      <a:r>
                        <a:rPr lang="en-US" altLang="zh-CN" sz="1800" b="0" i="0" kern="1200" dirty="0">
                          <a:solidFill>
                            <a:schemeClr val="dk1"/>
                          </a:solidFill>
                          <a:effectLst/>
                          <a:latin typeface="+mn-lt"/>
                          <a:ea typeface="+mn-ea"/>
                          <a:cs typeface="+mn-cs"/>
                        </a:rPr>
                        <a:t>00000000</a:t>
                      </a:r>
                      <a:endParaRPr lang="en-US" altLang="zh-CN" sz="1800" b="0" i="0" kern="1200" dirty="0">
                        <a:solidFill>
                          <a:schemeClr val="dk1"/>
                        </a:solidFill>
                        <a:effectLst/>
                        <a:latin typeface="+mn-lt"/>
                        <a:ea typeface="+mn-ea"/>
                        <a:cs typeface="+mn-cs"/>
                      </a:endParaRPr>
                    </a:p>
                    <a:p>
                      <a:pPr algn="ctr"/>
                      <a:r>
                        <a:rPr lang="en-US" altLang="zh-CN" sz="1800" b="0" i="0" kern="1200" dirty="0">
                          <a:solidFill>
                            <a:schemeClr val="dk1"/>
                          </a:solidFill>
                          <a:effectLst/>
                          <a:latin typeface="+mn-lt"/>
                          <a:ea typeface="+mn-ea"/>
                          <a:cs typeface="+mn-cs"/>
                        </a:rPr>
                        <a:t>through</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128</a:t>
                      </a:r>
                      <a:r>
                        <a:rPr lang="zh-CN" altLang="en-US" sz="1800" b="0" i="0" kern="1200" dirty="0">
                          <a:solidFill>
                            <a:schemeClr val="dk1"/>
                          </a:solidFill>
                          <a:effectLst/>
                          <a:latin typeface="+mn-lt"/>
                          <a:ea typeface="+mn-ea"/>
                          <a:cs typeface="+mn-cs"/>
                        </a:rPr>
                        <a:t>个地址）</a:t>
                      </a:r>
                      <a:endParaRPr lang="en-US" altLang="zh-CN" sz="1800" b="0" i="0" kern="1200" dirty="0">
                        <a:solidFill>
                          <a:schemeClr val="dk1"/>
                        </a:solidFill>
                        <a:effectLst/>
                        <a:latin typeface="+mn-lt"/>
                        <a:ea typeface="+mn-ea"/>
                        <a:cs typeface="+mn-cs"/>
                      </a:endParaRPr>
                    </a:p>
                    <a:p>
                      <a:pPr algn="ctr"/>
                      <a:r>
                        <a:rPr lang="en-US" altLang="zh-CN" sz="1800" b="0" i="0" kern="1200" dirty="0">
                          <a:solidFill>
                            <a:schemeClr val="dk1"/>
                          </a:solidFill>
                          <a:effectLst/>
                          <a:latin typeface="+mn-lt"/>
                          <a:ea typeface="+mn-ea"/>
                          <a:cs typeface="+mn-cs"/>
                        </a:rPr>
                        <a:t>01111111</a:t>
                      </a:r>
                      <a:endParaRPr lang="zh-CN" altLang="en-US" dirty="0"/>
                    </a:p>
                  </a:txBody>
                  <a:tcPr anchor="ctr"/>
                </a:tc>
                <a:tc>
                  <a:txBody>
                    <a:bodyPr/>
                    <a:lstStyle/>
                    <a:p>
                      <a:pPr algn="ctr"/>
                      <a:r>
                        <a:rPr lang="en-US" altLang="zh-CN" dirty="0"/>
                        <a:t>3</a:t>
                      </a:r>
                      <a:endParaRPr lang="zh-CN" altLang="en-US" dirty="0"/>
                    </a:p>
                  </a:txBody>
                  <a:tcPr anchor="ctr"/>
                </a:tc>
              </a:tr>
            </a:tbl>
          </a:graphicData>
        </a:graphic>
      </p:graphicFrame>
    </p:spTree>
  </p:cSld>
  <p:clrMapOvr>
    <a:masterClrMapping/>
  </p:clrMapOvr>
  <p:transition advTm="10832"/>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6" name="组合 95"/>
          <p:cNvGrpSpPr/>
          <p:nvPr/>
        </p:nvGrpSpPr>
        <p:grpSpPr>
          <a:xfrm>
            <a:off x="-18415" y="825500"/>
            <a:ext cx="9180830" cy="5205730"/>
            <a:chOff x="-29" y="1300"/>
            <a:chExt cx="14458" cy="8198"/>
          </a:xfrm>
        </p:grpSpPr>
        <p:pic>
          <p:nvPicPr>
            <p:cNvPr id="48" name="图片 47"/>
            <p:cNvPicPr>
              <a:picLocks noChangeAspect="1"/>
            </p:cNvPicPr>
            <p:nvPr/>
          </p:nvPicPr>
          <p:blipFill>
            <a:blip r:embed="rId1"/>
            <a:stretch>
              <a:fillRect/>
            </a:stretch>
          </p:blipFill>
          <p:spPr>
            <a:xfrm>
              <a:off x="-29" y="1300"/>
              <a:ext cx="14459" cy="8199"/>
            </a:xfrm>
            <a:prstGeom prst="rect">
              <a:avLst/>
            </a:prstGeom>
          </p:spPr>
        </p:pic>
        <p:cxnSp>
          <p:nvCxnSpPr>
            <p:cNvPr id="49" name="直接连接符 48"/>
            <p:cNvCxnSpPr/>
            <p:nvPr/>
          </p:nvCxnSpPr>
          <p:spPr>
            <a:xfrm flipV="1">
              <a:off x="8309" y="1975"/>
              <a:ext cx="1232" cy="180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9541" y="1975"/>
              <a:ext cx="1488" cy="13"/>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8742" y="2909"/>
              <a:ext cx="2206" cy="268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0948" y="2908"/>
              <a:ext cx="934"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8431" y="5724"/>
              <a:ext cx="2531" cy="623"/>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48" y="5725"/>
              <a:ext cx="1069" cy="13"/>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肘形连接符 55"/>
            <p:cNvCxnSpPr/>
            <p:nvPr/>
          </p:nvCxnSpPr>
          <p:spPr>
            <a:xfrm>
              <a:off x="7971" y="6807"/>
              <a:ext cx="3302" cy="1082"/>
            </a:xfrm>
            <a:prstGeom prst="bentConnector3">
              <a:avLst>
                <a:gd name="adj1" fmla="val 50030"/>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肘形连接符 56"/>
            <p:cNvCxnSpPr/>
            <p:nvPr/>
          </p:nvCxnSpPr>
          <p:spPr>
            <a:xfrm>
              <a:off x="7294" y="6726"/>
              <a:ext cx="2531" cy="2057"/>
            </a:xfrm>
            <a:prstGeom prst="bentConnector3">
              <a:avLst>
                <a:gd name="adj1" fmla="val 316"/>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肘形连接符 57"/>
            <p:cNvCxnSpPr/>
            <p:nvPr/>
          </p:nvCxnSpPr>
          <p:spPr>
            <a:xfrm rot="5400000">
              <a:off x="4522" y="6926"/>
              <a:ext cx="2572" cy="2030"/>
            </a:xfrm>
            <a:prstGeom prst="bentConnector3">
              <a:avLst>
                <a:gd name="adj1" fmla="val 100038"/>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肘形连接符 58"/>
            <p:cNvCxnSpPr/>
            <p:nvPr/>
          </p:nvCxnSpPr>
          <p:spPr>
            <a:xfrm rot="5400000">
              <a:off x="4208" y="6603"/>
              <a:ext cx="2382" cy="2111"/>
            </a:xfrm>
            <a:prstGeom prst="bentConnector3">
              <a:avLst>
                <a:gd name="adj1" fmla="val 100608"/>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4087" y="6117"/>
              <a:ext cx="2233" cy="1989"/>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3099" y="8106"/>
              <a:ext cx="988" cy="14"/>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a:off x="3410" y="5819"/>
              <a:ext cx="2883" cy="1313"/>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2286" y="7132"/>
              <a:ext cx="1123"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3342" y="5535"/>
              <a:ext cx="2924" cy="13"/>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flipV="1">
              <a:off x="3423" y="4574"/>
              <a:ext cx="3140" cy="759"/>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2692" y="4574"/>
              <a:ext cx="730"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flipV="1">
              <a:off x="3626" y="3870"/>
              <a:ext cx="3113" cy="1353"/>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flipV="1">
              <a:off x="2476" y="3856"/>
              <a:ext cx="1150" cy="13"/>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451" y="3288"/>
              <a:ext cx="3478" cy="1935"/>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flipV="1">
              <a:off x="2205" y="3274"/>
              <a:ext cx="1246" cy="14"/>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flipV="1">
              <a:off x="3712" y="2787"/>
              <a:ext cx="3352" cy="2369"/>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flipV="1">
              <a:off x="2364" y="2772"/>
              <a:ext cx="1354" cy="14"/>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flipV="1">
              <a:off x="6820" y="2219"/>
              <a:ext cx="366" cy="3302"/>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4528" y="2226"/>
              <a:ext cx="2288" cy="26"/>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10952" y="1745"/>
              <a:ext cx="2316" cy="434"/>
            </a:xfrm>
            <a:prstGeom prst="rect">
              <a:avLst/>
            </a:prstGeom>
            <a:noFill/>
          </p:spPr>
          <p:txBody>
            <a:bodyPr wrap="square" rtlCol="0">
              <a:spAutoFit/>
            </a:bodyPr>
            <a:p>
              <a:r>
                <a:rPr lang="zh-CN" altLang="en-US"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图像分割</a:t>
              </a:r>
              <a:r>
                <a:rPr lang="en-US" altLang="zh-CN"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 16.47%</a:t>
              </a:r>
              <a:endParaRPr lang="en-US" altLang="zh-CN" sz="12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81" name="文本框 80"/>
            <p:cNvSpPr txBox="1"/>
            <p:nvPr/>
          </p:nvSpPr>
          <p:spPr>
            <a:xfrm>
              <a:off x="11802" y="2673"/>
              <a:ext cx="2316" cy="434"/>
            </a:xfrm>
            <a:prstGeom prst="rect">
              <a:avLst/>
            </a:prstGeom>
            <a:noFill/>
          </p:spPr>
          <p:txBody>
            <a:bodyPr wrap="square" rtlCol="0">
              <a:spAutoFit/>
            </a:bodyPr>
            <a:p>
              <a:r>
                <a:rPr lang="zh-CN" altLang="en-US"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目标检测</a:t>
              </a:r>
              <a:r>
                <a:rPr lang="en-US" altLang="zh-CN"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 11%</a:t>
              </a:r>
              <a:endParaRPr lang="en-US" altLang="zh-CN" sz="12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82" name="文本框 81"/>
            <p:cNvSpPr txBox="1"/>
            <p:nvPr/>
          </p:nvSpPr>
          <p:spPr>
            <a:xfrm>
              <a:off x="11923" y="5501"/>
              <a:ext cx="2316" cy="434"/>
            </a:xfrm>
            <a:prstGeom prst="rect">
              <a:avLst/>
            </a:prstGeom>
            <a:noFill/>
          </p:spPr>
          <p:txBody>
            <a:bodyPr wrap="square" rtlCol="0">
              <a:spAutoFit/>
            </a:bodyPr>
            <a:p>
              <a:r>
                <a:rPr lang="zh-CN" altLang="en-US"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图神经网络</a:t>
              </a:r>
              <a:r>
                <a:rPr lang="en-US" altLang="zh-CN"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 9.18%</a:t>
              </a:r>
              <a:endParaRPr lang="en-US" altLang="zh-CN" sz="12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83" name="文本框 82"/>
            <p:cNvSpPr txBox="1"/>
            <p:nvPr/>
          </p:nvSpPr>
          <p:spPr>
            <a:xfrm>
              <a:off x="11182" y="7672"/>
              <a:ext cx="2316" cy="434"/>
            </a:xfrm>
            <a:prstGeom prst="rect">
              <a:avLst/>
            </a:prstGeom>
            <a:noFill/>
          </p:spPr>
          <p:txBody>
            <a:bodyPr wrap="square" rtlCol="0">
              <a:spAutoFit/>
            </a:bodyPr>
            <a:p>
              <a:r>
                <a:rPr lang="zh-CN" altLang="en-US"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人脸相关</a:t>
              </a:r>
              <a:r>
                <a:rPr lang="en-US" altLang="zh-CN"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 8.47%</a:t>
              </a:r>
              <a:endParaRPr lang="en-US" altLang="zh-CN" sz="12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84" name="文本框 83"/>
            <p:cNvSpPr txBox="1"/>
            <p:nvPr/>
          </p:nvSpPr>
          <p:spPr>
            <a:xfrm>
              <a:off x="9744" y="8574"/>
              <a:ext cx="2316" cy="434"/>
            </a:xfrm>
            <a:prstGeom prst="rect">
              <a:avLst/>
            </a:prstGeom>
            <a:noFill/>
          </p:spPr>
          <p:txBody>
            <a:bodyPr wrap="square" rtlCol="0">
              <a:spAutoFit/>
            </a:bodyPr>
            <a:p>
              <a:r>
                <a:rPr lang="zh-CN" altLang="en-US"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无监督学习</a:t>
              </a:r>
              <a:r>
                <a:rPr lang="en-US" altLang="zh-CN"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 7.56%</a:t>
              </a:r>
              <a:endParaRPr lang="en-US" altLang="zh-CN" sz="12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85" name="文本框 84"/>
            <p:cNvSpPr txBox="1"/>
            <p:nvPr/>
          </p:nvSpPr>
          <p:spPr>
            <a:xfrm>
              <a:off x="1847" y="8630"/>
              <a:ext cx="2618" cy="434"/>
            </a:xfrm>
            <a:prstGeom prst="rect">
              <a:avLst/>
            </a:prstGeom>
            <a:noFill/>
          </p:spPr>
          <p:txBody>
            <a:bodyPr wrap="square" rtlCol="0">
              <a:spAutoFit/>
            </a:bodyPr>
            <a:p>
              <a:r>
                <a:rPr lang="en-US" altLang="zh-CN"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6.39% </a:t>
              </a:r>
              <a:r>
                <a:rPr lang="zh-CN" altLang="en-US"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生成对抗网络</a:t>
              </a:r>
              <a:endParaRPr lang="zh-CN" altLang="en-US" sz="12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86" name="文本框 85"/>
            <p:cNvSpPr txBox="1"/>
            <p:nvPr/>
          </p:nvSpPr>
          <p:spPr>
            <a:xfrm>
              <a:off x="3051" y="9005"/>
              <a:ext cx="1888" cy="434"/>
            </a:xfrm>
            <a:prstGeom prst="rect">
              <a:avLst/>
            </a:prstGeom>
            <a:noFill/>
          </p:spPr>
          <p:txBody>
            <a:bodyPr wrap="square" rtlCol="0">
              <a:spAutoFit/>
            </a:bodyPr>
            <a:p>
              <a:r>
                <a:rPr lang="en-US" altLang="zh-CN"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6.54% </a:t>
              </a:r>
              <a:r>
                <a:rPr lang="zh-CN" altLang="en-US"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域适应</a:t>
              </a:r>
              <a:endParaRPr lang="zh-CN" altLang="en-US" sz="12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87" name="文本框 86"/>
            <p:cNvSpPr txBox="1"/>
            <p:nvPr/>
          </p:nvSpPr>
          <p:spPr>
            <a:xfrm>
              <a:off x="1579" y="7894"/>
              <a:ext cx="1845" cy="434"/>
            </a:xfrm>
            <a:prstGeom prst="rect">
              <a:avLst/>
            </a:prstGeom>
            <a:noFill/>
          </p:spPr>
          <p:txBody>
            <a:bodyPr wrap="square" rtlCol="0">
              <a:spAutoFit/>
            </a:bodyPr>
            <a:p>
              <a:r>
                <a:rPr lang="en-US" altLang="zh-CN"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6.03% </a:t>
              </a:r>
              <a:r>
                <a:rPr lang="zh-CN" altLang="en-US"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点云</a:t>
              </a:r>
              <a:endParaRPr lang="zh-CN" altLang="en-US" sz="12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88" name="文本框 87"/>
            <p:cNvSpPr txBox="1"/>
            <p:nvPr/>
          </p:nvSpPr>
          <p:spPr>
            <a:xfrm>
              <a:off x="83" y="6911"/>
              <a:ext cx="2306" cy="434"/>
            </a:xfrm>
            <a:prstGeom prst="rect">
              <a:avLst/>
            </a:prstGeom>
            <a:noFill/>
          </p:spPr>
          <p:txBody>
            <a:bodyPr wrap="square" rtlCol="0">
              <a:spAutoFit/>
            </a:bodyPr>
            <a:p>
              <a:r>
                <a:rPr lang="en-US" altLang="zh-CN"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5.58% </a:t>
              </a:r>
              <a:r>
                <a:rPr lang="zh-CN" altLang="en-US"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自监督学习</a:t>
              </a:r>
              <a:endParaRPr lang="zh-CN" altLang="en-US" sz="12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89" name="文本框 88"/>
            <p:cNvSpPr txBox="1"/>
            <p:nvPr/>
          </p:nvSpPr>
          <p:spPr>
            <a:xfrm>
              <a:off x="1491" y="5319"/>
              <a:ext cx="2021" cy="434"/>
            </a:xfrm>
            <a:prstGeom prst="rect">
              <a:avLst/>
            </a:prstGeom>
            <a:noFill/>
          </p:spPr>
          <p:txBody>
            <a:bodyPr wrap="square" rtlCol="0">
              <a:spAutoFit/>
            </a:bodyPr>
            <a:p>
              <a:r>
                <a:rPr lang="en-US" altLang="zh-CN"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5.5% </a:t>
              </a:r>
              <a:r>
                <a:rPr lang="zh-CN" altLang="en-US"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视觉跟踪</a:t>
              </a:r>
              <a:endParaRPr lang="zh-CN" altLang="en-US" sz="12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90" name="文本框 89"/>
            <p:cNvSpPr txBox="1"/>
            <p:nvPr/>
          </p:nvSpPr>
          <p:spPr>
            <a:xfrm>
              <a:off x="483" y="4349"/>
              <a:ext cx="2345" cy="434"/>
            </a:xfrm>
            <a:prstGeom prst="rect">
              <a:avLst/>
            </a:prstGeom>
            <a:noFill/>
          </p:spPr>
          <p:txBody>
            <a:bodyPr wrap="square" rtlCol="0">
              <a:spAutoFit/>
            </a:bodyPr>
            <a:p>
              <a:r>
                <a:rPr lang="en-US" altLang="zh-CN"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4.46% </a:t>
              </a:r>
              <a:r>
                <a:rPr lang="zh-CN" altLang="en-US"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目标重识别</a:t>
              </a:r>
              <a:endParaRPr lang="zh-CN" altLang="en-US" sz="12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91" name="文本框 90"/>
            <p:cNvSpPr txBox="1"/>
            <p:nvPr/>
          </p:nvSpPr>
          <p:spPr>
            <a:xfrm>
              <a:off x="412" y="3652"/>
              <a:ext cx="2345" cy="434"/>
            </a:xfrm>
            <a:prstGeom prst="rect">
              <a:avLst/>
            </a:prstGeom>
            <a:noFill/>
          </p:spPr>
          <p:txBody>
            <a:bodyPr wrap="square" rtlCol="0">
              <a:spAutoFit/>
            </a:bodyPr>
            <a:p>
              <a:r>
                <a:rPr lang="en-US" altLang="zh-CN"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4.1% </a:t>
              </a:r>
              <a:r>
                <a:rPr lang="zh-CN" altLang="en-US"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半监督学习</a:t>
              </a:r>
              <a:endParaRPr lang="zh-CN" altLang="en-US" sz="12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92" name="文本框 91"/>
            <p:cNvSpPr txBox="1"/>
            <p:nvPr/>
          </p:nvSpPr>
          <p:spPr>
            <a:xfrm>
              <a:off x="183" y="3046"/>
              <a:ext cx="2345" cy="434"/>
            </a:xfrm>
            <a:prstGeom prst="rect">
              <a:avLst/>
            </a:prstGeom>
            <a:noFill/>
          </p:spPr>
          <p:txBody>
            <a:bodyPr wrap="square" rtlCol="0">
              <a:spAutoFit/>
            </a:bodyPr>
            <a:p>
              <a:r>
                <a:rPr lang="en-US" altLang="zh-CN"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3.54% </a:t>
              </a:r>
              <a:r>
                <a:rPr lang="zh-CN" altLang="en-US"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超分辨率</a:t>
              </a:r>
              <a:endParaRPr lang="zh-CN" altLang="en-US" sz="12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93" name="文本框 92"/>
            <p:cNvSpPr txBox="1"/>
            <p:nvPr/>
          </p:nvSpPr>
          <p:spPr>
            <a:xfrm>
              <a:off x="149" y="2544"/>
              <a:ext cx="2310" cy="434"/>
            </a:xfrm>
            <a:prstGeom prst="rect">
              <a:avLst/>
            </a:prstGeom>
            <a:noFill/>
          </p:spPr>
          <p:txBody>
            <a:bodyPr wrap="square" rtlCol="0">
              <a:spAutoFit/>
            </a:bodyPr>
            <a:p>
              <a:r>
                <a:rPr lang="en-US" altLang="zh-CN"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3.52% </a:t>
              </a:r>
              <a:r>
                <a:rPr lang="zh-CN" altLang="en-US"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少样本学习</a:t>
              </a:r>
              <a:endParaRPr lang="zh-CN" altLang="en-US" sz="12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94" name="文本框 93"/>
            <p:cNvSpPr txBox="1"/>
            <p:nvPr/>
          </p:nvSpPr>
          <p:spPr>
            <a:xfrm>
              <a:off x="2313" y="2020"/>
              <a:ext cx="2310" cy="434"/>
            </a:xfrm>
            <a:prstGeom prst="rect">
              <a:avLst/>
            </a:prstGeom>
            <a:noFill/>
          </p:spPr>
          <p:txBody>
            <a:bodyPr wrap="square" rtlCol="0">
              <a:spAutoFit/>
            </a:bodyPr>
            <a:p>
              <a:r>
                <a:rPr lang="en-US" altLang="zh-CN"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1.58% </a:t>
              </a:r>
              <a:r>
                <a:rPr lang="zh-CN" altLang="en-US" sz="1200" b="1">
                  <a:solidFill>
                    <a:schemeClr val="accent5">
                      <a:lumMod val="75000"/>
                    </a:schemeClr>
                  </a:solidFill>
                  <a:latin typeface="微软雅黑" panose="020B0503020204020204" charset="-122"/>
                  <a:ea typeface="微软雅黑" panose="020B0503020204020204" charset="-122"/>
                  <a:cs typeface="微软雅黑" panose="020B0503020204020204" charset="-122"/>
                </a:rPr>
                <a:t>零样本学习</a:t>
              </a:r>
              <a:endParaRPr lang="zh-CN" altLang="en-US" sz="1200" b="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第二章</a:t>
            </a:r>
            <a:r>
              <a:rPr lang="en-US" altLang="zh-CN" sz="3200" b="1" dirty="0">
                <a:latin typeface="+mj-lt"/>
              </a:rPr>
              <a:t>T6:C</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560185"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1/20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 name="文本框 2"/>
          <p:cNvSpPr txBox="1"/>
          <p:nvPr/>
        </p:nvSpPr>
        <p:spPr>
          <a:xfrm>
            <a:off x="2215369" y="1207575"/>
            <a:ext cx="5961195" cy="830997"/>
          </a:xfrm>
          <a:prstGeom prst="rect">
            <a:avLst/>
          </a:prstGeom>
          <a:noFill/>
        </p:spPr>
        <p:txBody>
          <a:bodyPr wrap="square" rtlCol="0">
            <a:spAutoFit/>
          </a:bodyPr>
          <a:lstStyle/>
          <a:p>
            <a:r>
              <a:rPr lang="zh-CN" altLang="en-US" sz="2400" dirty="0"/>
              <a:t>一个客户能够与给定的服务器打开</a:t>
            </a:r>
            <a:r>
              <a:rPr lang="en-US" altLang="zh-CN" sz="2400" dirty="0"/>
              <a:t>3</a:t>
            </a:r>
            <a:r>
              <a:rPr lang="zh-CN" altLang="en-US" sz="2400" dirty="0"/>
              <a:t>条或更多条并发连接吗？</a:t>
            </a:r>
            <a:endParaRPr lang="zh-CN" altLang="en-US" sz="2400" dirty="0"/>
          </a:p>
        </p:txBody>
      </p:sp>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Q</a:t>
            </a:r>
            <a:endParaRPr lang="zh-CN" altLang="en-US" sz="2400" dirty="0">
              <a:latin typeface="Ebrima" panose="02000000000000000000" pitchFamily="2" charset="0"/>
              <a:cs typeface="Ebrima" panose="02000000000000000000" pitchFamily="2" charset="0"/>
            </a:endParaRPr>
          </a:p>
        </p:txBody>
      </p:sp>
      <p:sp>
        <p:nvSpPr>
          <p:cNvPr id="40" name="椭圆 39"/>
          <p:cNvSpPr/>
          <p:nvPr/>
        </p:nvSpPr>
        <p:spPr>
          <a:xfrm>
            <a:off x="982226" y="2823372"/>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ea typeface="Ebrima" panose="02000000000000000000" pitchFamily="2" charset="0"/>
                <a:cs typeface="Ebrima" panose="02000000000000000000" pitchFamily="2" charset="0"/>
              </a:rPr>
              <a:t>A</a:t>
            </a:r>
            <a:endParaRPr lang="zh-CN" altLang="en-US" sz="2400" dirty="0">
              <a:latin typeface="Ebrima" panose="02000000000000000000" pitchFamily="2" charset="0"/>
              <a:cs typeface="Ebrima" panose="02000000000000000000" pitchFamily="2" charset="0"/>
            </a:endParaRPr>
          </a:p>
        </p:txBody>
      </p:sp>
      <p:sp>
        <p:nvSpPr>
          <p:cNvPr id="28" name="矩形 27"/>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2192785" y="3301492"/>
            <a:ext cx="5749115" cy="1569660"/>
          </a:xfrm>
          <a:prstGeom prst="rect">
            <a:avLst/>
          </a:prstGeom>
          <a:noFill/>
        </p:spPr>
        <p:txBody>
          <a:bodyPr wrap="square" rtlCol="0">
            <a:spAutoFit/>
          </a:bodyPr>
          <a:lstStyle/>
          <a:p>
            <a:r>
              <a:rPr lang="en-US" altLang="zh-CN" sz="2400" dirty="0"/>
              <a:t>(</a:t>
            </a:r>
            <a:r>
              <a:rPr lang="zh-CN" altLang="en-US" sz="2400" b="0" i="0" dirty="0">
                <a:solidFill>
                  <a:srgbClr val="303030"/>
                </a:solidFill>
                <a:effectLst/>
                <a:latin typeface="Monaco"/>
              </a:rPr>
              <a:t>来自</a:t>
            </a:r>
            <a:r>
              <a:rPr lang="en-US" altLang="zh-CN" sz="2400" b="0" i="0" dirty="0">
                <a:solidFill>
                  <a:srgbClr val="303030"/>
                </a:solidFill>
                <a:effectLst/>
                <a:latin typeface="Monaco"/>
              </a:rPr>
              <a:t>RFC 2616 </a:t>
            </a:r>
            <a:r>
              <a:rPr lang="en-US" altLang="zh-CN" sz="2400" dirty="0"/>
              <a:t>)</a:t>
            </a:r>
            <a:r>
              <a:rPr lang="zh-CN" altLang="en-US" sz="2400" dirty="0"/>
              <a:t> “使用持久连接的客户端应该限制同时维护到给定服务器的连接。单用户客户端与任何服务器或代理服务器的连接不应超过</a:t>
            </a:r>
            <a:r>
              <a:rPr lang="en-US" altLang="zh-CN" sz="2400" dirty="0"/>
              <a:t>2</a:t>
            </a:r>
            <a:r>
              <a:rPr lang="zh-CN" altLang="en-US" sz="2400" dirty="0"/>
              <a:t>个。”</a:t>
            </a:r>
            <a:endParaRPr lang="zh-CN" altLang="en-US" sz="2400" dirty="0"/>
          </a:p>
        </p:txBody>
      </p:sp>
      <p:cxnSp>
        <p:nvCxnSpPr>
          <p:cNvPr id="48" name="直接连接符 47"/>
          <p:cNvCxnSpPr/>
          <p:nvPr/>
        </p:nvCxnSpPr>
        <p:spPr>
          <a:xfrm>
            <a:off x="1988564" y="2952131"/>
            <a:ext cx="6414807" cy="0"/>
          </a:xfrm>
          <a:prstGeom prst="line">
            <a:avLst/>
          </a:prstGeom>
          <a:ln w="31750">
            <a:solidFill>
              <a:srgbClr val="808080"/>
            </a:solidFill>
          </a:ln>
        </p:spPr>
        <p:style>
          <a:lnRef idx="1">
            <a:schemeClr val="dk1"/>
          </a:lnRef>
          <a:fillRef idx="0">
            <a:schemeClr val="dk1"/>
          </a:fillRef>
          <a:effectRef idx="0">
            <a:schemeClr val="dk1"/>
          </a:effectRef>
          <a:fontRef idx="minor">
            <a:schemeClr val="tx1"/>
          </a:fontRef>
        </p:style>
      </p:cxnSp>
    </p:spTree>
  </p:cSld>
  <p:clrMapOvr>
    <a:masterClrMapping/>
  </p:clrMapOvr>
  <p:transition advTm="10832"/>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第二章</a:t>
            </a:r>
            <a:r>
              <a:rPr lang="en-US" altLang="zh-CN" sz="3200" b="1" dirty="0">
                <a:latin typeface="+mj-lt"/>
              </a:rPr>
              <a:t>T6:D</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560185"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2/20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 name="文本框 2"/>
          <p:cNvSpPr txBox="1"/>
          <p:nvPr/>
        </p:nvSpPr>
        <p:spPr>
          <a:xfrm>
            <a:off x="2215369" y="1207575"/>
            <a:ext cx="5961195" cy="1938992"/>
          </a:xfrm>
          <a:prstGeom prst="rect">
            <a:avLst/>
          </a:prstGeom>
          <a:noFill/>
        </p:spPr>
        <p:txBody>
          <a:bodyPr wrap="square" rtlCol="0">
            <a:spAutoFit/>
          </a:bodyPr>
          <a:lstStyle/>
          <a:p>
            <a:r>
              <a:rPr lang="zh-CN" altLang="en-US" sz="2400" dirty="0"/>
              <a:t>如果一个服务器或一个客户检测到连接已经空闲一段时间，该服务器或客户可以关闭两者之间的传输连接。一侧开始关闭连接而另一侧通过该连接传输数据是可能的吗</a:t>
            </a:r>
            <a:r>
              <a:rPr lang="en-US" altLang="zh-CN" sz="2400" dirty="0"/>
              <a:t>?</a:t>
            </a:r>
            <a:r>
              <a:rPr lang="zh-CN" altLang="en-US" sz="2400" dirty="0"/>
              <a:t>请解释。</a:t>
            </a:r>
            <a:endParaRPr lang="zh-CN" altLang="en-US" sz="2400" dirty="0"/>
          </a:p>
        </p:txBody>
      </p:sp>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Q</a:t>
            </a:r>
            <a:endParaRPr lang="zh-CN" altLang="en-US" sz="2400" dirty="0">
              <a:latin typeface="Ebrima" panose="02000000000000000000" pitchFamily="2" charset="0"/>
              <a:cs typeface="Ebrima" panose="02000000000000000000" pitchFamily="2" charset="0"/>
            </a:endParaRPr>
          </a:p>
        </p:txBody>
      </p:sp>
      <p:sp>
        <p:nvSpPr>
          <p:cNvPr id="40" name="椭圆 39"/>
          <p:cNvSpPr/>
          <p:nvPr/>
        </p:nvSpPr>
        <p:spPr>
          <a:xfrm>
            <a:off x="982225" y="3196129"/>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ea typeface="Ebrima" panose="02000000000000000000" pitchFamily="2" charset="0"/>
                <a:cs typeface="Ebrima" panose="02000000000000000000" pitchFamily="2" charset="0"/>
              </a:rPr>
              <a:t>A</a:t>
            </a:r>
            <a:endParaRPr lang="zh-CN" altLang="en-US" sz="2400" dirty="0">
              <a:latin typeface="Ebrima" panose="02000000000000000000" pitchFamily="2" charset="0"/>
              <a:cs typeface="Ebrima" panose="02000000000000000000" pitchFamily="2" charset="0"/>
            </a:endParaRPr>
          </a:p>
        </p:txBody>
      </p:sp>
      <p:sp>
        <p:nvSpPr>
          <p:cNvPr id="28" name="矩形 27"/>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2192785" y="3301492"/>
            <a:ext cx="5749115" cy="1938992"/>
          </a:xfrm>
          <a:prstGeom prst="rect">
            <a:avLst/>
          </a:prstGeom>
          <a:noFill/>
        </p:spPr>
        <p:txBody>
          <a:bodyPr wrap="square" rtlCol="0">
            <a:spAutoFit/>
          </a:bodyPr>
          <a:lstStyle/>
          <a:p>
            <a:r>
              <a:rPr lang="zh-CN" altLang="en-US" sz="2400" dirty="0"/>
              <a:t>是。（来自</a:t>
            </a:r>
            <a:r>
              <a:rPr lang="en-US" altLang="zh-CN" sz="2400" dirty="0"/>
              <a:t>RFC 2616</a:t>
            </a:r>
            <a:r>
              <a:rPr lang="zh-CN" altLang="en-US" sz="2400" dirty="0"/>
              <a:t>）在服务器决定关闭“空闲”连接的同时，客户端可能已经开始发送新请求。从服务器的角度来看，连接是在空闲时关闭的，但从客户端的角度来看，请求正在进行中。</a:t>
            </a:r>
            <a:endParaRPr lang="zh-CN" altLang="en-US" sz="2400" dirty="0"/>
          </a:p>
        </p:txBody>
      </p:sp>
      <p:cxnSp>
        <p:nvCxnSpPr>
          <p:cNvPr id="48" name="直接连接符 47"/>
          <p:cNvCxnSpPr/>
          <p:nvPr/>
        </p:nvCxnSpPr>
        <p:spPr>
          <a:xfrm>
            <a:off x="1988564" y="3142434"/>
            <a:ext cx="6414807" cy="0"/>
          </a:xfrm>
          <a:prstGeom prst="line">
            <a:avLst/>
          </a:prstGeom>
          <a:ln w="31750">
            <a:solidFill>
              <a:srgbClr val="808080"/>
            </a:solidFill>
          </a:ln>
        </p:spPr>
        <p:style>
          <a:lnRef idx="1">
            <a:schemeClr val="dk1"/>
          </a:lnRef>
          <a:fillRef idx="0">
            <a:schemeClr val="dk1"/>
          </a:fillRef>
          <a:effectRef idx="0">
            <a:schemeClr val="dk1"/>
          </a:effectRef>
          <a:fontRef idx="minor">
            <a:schemeClr val="tx1"/>
          </a:fontRef>
        </p:style>
      </p:cxnSp>
    </p:spTree>
  </p:cSld>
  <p:clrMapOvr>
    <a:masterClrMapping/>
  </p:clrMapOvr>
  <p:transition advTm="10832"/>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第二章</a:t>
            </a:r>
            <a:r>
              <a:rPr lang="en-US" altLang="zh-CN" sz="3200" b="1" dirty="0">
                <a:latin typeface="+mj-lt"/>
              </a:rPr>
              <a:t>T8</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560185"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3/20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 name="文本框 2"/>
          <p:cNvSpPr txBox="1"/>
          <p:nvPr/>
        </p:nvSpPr>
        <p:spPr>
          <a:xfrm>
            <a:off x="2215369" y="1207575"/>
            <a:ext cx="5961195" cy="1938992"/>
          </a:xfrm>
          <a:prstGeom prst="rect">
            <a:avLst/>
          </a:prstGeom>
          <a:noFill/>
        </p:spPr>
        <p:txBody>
          <a:bodyPr wrap="square" rtlCol="0">
            <a:spAutoFit/>
          </a:bodyPr>
          <a:lstStyle/>
          <a:p>
            <a:r>
              <a:rPr lang="zh-CN" altLang="en-US" sz="2400" dirty="0"/>
              <a:t>参照习题</a:t>
            </a:r>
            <a:r>
              <a:rPr lang="en-US" altLang="zh-CN" sz="2400" dirty="0"/>
              <a:t>P7</a:t>
            </a:r>
            <a:r>
              <a:rPr lang="zh-CN" altLang="en-US" sz="2400" dirty="0"/>
              <a:t>，假定在同</a:t>
            </a:r>
            <a:r>
              <a:rPr lang="en-US" altLang="zh-CN" sz="2400" dirty="0"/>
              <a:t>-</a:t>
            </a:r>
            <a:r>
              <a:rPr lang="zh-CN" altLang="en-US" sz="2400" dirty="0"/>
              <a:t>服务器上某</a:t>
            </a:r>
            <a:r>
              <a:rPr lang="en-US" altLang="zh-CN" sz="2400" dirty="0"/>
              <a:t>HTML</a:t>
            </a:r>
            <a:r>
              <a:rPr lang="zh-CN" altLang="en-US" sz="2400" dirty="0"/>
              <a:t>文件引用了</a:t>
            </a:r>
            <a:r>
              <a:rPr lang="en-US" altLang="zh-CN" sz="2400" dirty="0"/>
              <a:t>8</a:t>
            </a:r>
            <a:r>
              <a:rPr lang="zh-CN" altLang="en-US" sz="2400" dirty="0"/>
              <a:t>个非常小的对象。忽略发送时间，在下列情况下需要多长时间</a:t>
            </a:r>
            <a:r>
              <a:rPr lang="en-US" altLang="zh-CN" sz="2400" dirty="0"/>
              <a:t>:</a:t>
            </a:r>
            <a:endParaRPr lang="en-US" altLang="zh-CN" sz="2400" dirty="0"/>
          </a:p>
          <a:p>
            <a:r>
              <a:rPr lang="en-US" altLang="zh-CN" sz="2400" dirty="0"/>
              <a:t>a</a:t>
            </a:r>
            <a:r>
              <a:rPr lang="zh-CN" altLang="en-US" sz="2400" dirty="0"/>
              <a:t>、没有并行</a:t>
            </a:r>
            <a:r>
              <a:rPr lang="en-US" altLang="zh-CN" sz="2400" dirty="0"/>
              <a:t>TCP</a:t>
            </a:r>
            <a:r>
              <a:rPr lang="zh-CN" altLang="en-US" sz="2400" dirty="0"/>
              <a:t>连接的非持续</a:t>
            </a:r>
            <a:r>
              <a:rPr lang="en-US" altLang="zh-CN" sz="2400" dirty="0"/>
              <a:t>HTTP</a:t>
            </a:r>
            <a:r>
              <a:rPr lang="zh-CN" altLang="en-US" sz="2400" dirty="0"/>
              <a:t>。</a:t>
            </a:r>
            <a:endParaRPr lang="en-US" altLang="zh-CN" sz="2400" dirty="0"/>
          </a:p>
          <a:p>
            <a:r>
              <a:rPr lang="en-US" altLang="zh-CN" sz="2400" dirty="0"/>
              <a:t>b</a:t>
            </a:r>
            <a:r>
              <a:rPr lang="zh-CN" altLang="en-US" sz="2400" dirty="0"/>
              <a:t>、配置有</a:t>
            </a:r>
            <a:r>
              <a:rPr lang="en-US" altLang="zh-CN" sz="2400" dirty="0"/>
              <a:t>5</a:t>
            </a:r>
            <a:r>
              <a:rPr lang="zh-CN" altLang="en-US" sz="2400" dirty="0"/>
              <a:t>个并行连接的非持续</a:t>
            </a:r>
            <a:r>
              <a:rPr lang="en-US" altLang="zh-CN" sz="2400" dirty="0"/>
              <a:t>HTTP</a:t>
            </a:r>
            <a:r>
              <a:rPr lang="zh-CN" altLang="en-US" sz="2400" dirty="0"/>
              <a:t>。</a:t>
            </a:r>
            <a:endParaRPr lang="en-US" altLang="zh-CN" sz="2400" dirty="0"/>
          </a:p>
        </p:txBody>
      </p:sp>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Q</a:t>
            </a:r>
            <a:endParaRPr lang="zh-CN" altLang="en-US" sz="2400" dirty="0">
              <a:latin typeface="Ebrima" panose="02000000000000000000" pitchFamily="2" charset="0"/>
              <a:cs typeface="Ebrima" panose="02000000000000000000" pitchFamily="2" charset="0"/>
            </a:endParaRPr>
          </a:p>
        </p:txBody>
      </p:sp>
      <p:sp>
        <p:nvSpPr>
          <p:cNvPr id="40" name="椭圆 39"/>
          <p:cNvSpPr/>
          <p:nvPr/>
        </p:nvSpPr>
        <p:spPr>
          <a:xfrm>
            <a:off x="982225" y="3196129"/>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ea typeface="Ebrima" panose="02000000000000000000" pitchFamily="2" charset="0"/>
                <a:cs typeface="Ebrima" panose="02000000000000000000" pitchFamily="2" charset="0"/>
              </a:rPr>
              <a:t>A</a:t>
            </a:r>
            <a:endParaRPr lang="zh-CN" altLang="en-US" sz="2400" dirty="0">
              <a:latin typeface="Ebrima" panose="02000000000000000000" pitchFamily="2" charset="0"/>
              <a:cs typeface="Ebrima" panose="02000000000000000000" pitchFamily="2" charset="0"/>
            </a:endParaRPr>
          </a:p>
        </p:txBody>
      </p:sp>
      <p:sp>
        <p:nvSpPr>
          <p:cNvPr id="28" name="矩形 27"/>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2215369" y="3551160"/>
            <a:ext cx="5749115" cy="1815882"/>
          </a:xfrm>
          <a:prstGeom prst="rect">
            <a:avLst/>
          </a:prstGeom>
          <a:noFill/>
        </p:spPr>
        <p:txBody>
          <a:bodyPr wrap="square" rtlCol="0">
            <a:spAutoFit/>
          </a:bodyPr>
          <a:lstStyle/>
          <a:p>
            <a:r>
              <a:rPr lang="en-US" altLang="zh-CN" sz="2400" i="1" dirty="0">
                <a:effectLst/>
                <a:latin typeface="KaTeX_Math"/>
              </a:rPr>
              <a:t>(a)RTT</a:t>
            </a:r>
            <a:r>
              <a:rPr lang="en-US" altLang="zh-CN" sz="2400" i="1" baseline="-25000" dirty="0">
                <a:solidFill>
                  <a:srgbClr val="303030"/>
                </a:solidFill>
                <a:latin typeface="KaTeX_Math"/>
              </a:rPr>
              <a:t>1</a:t>
            </a:r>
            <a:r>
              <a:rPr lang="en-US" altLang="zh-CN" sz="2400" dirty="0">
                <a:effectLst/>
              </a:rPr>
              <a:t>​+</a:t>
            </a:r>
            <a:r>
              <a:rPr lang="en-US" altLang="zh-CN" sz="2400" i="1" dirty="0">
                <a:effectLst/>
                <a:latin typeface="KaTeX_Math"/>
              </a:rPr>
              <a:t>RTT</a:t>
            </a:r>
            <a:r>
              <a:rPr lang="en-US" altLang="zh-CN" sz="2400" i="1" baseline="-25000" dirty="0">
                <a:solidFill>
                  <a:srgbClr val="303030"/>
                </a:solidFill>
                <a:latin typeface="KaTeX_Math"/>
              </a:rPr>
              <a:t>2</a:t>
            </a:r>
            <a:r>
              <a:rPr lang="en-US" altLang="zh-CN" sz="2400" dirty="0">
                <a:effectLst/>
              </a:rPr>
              <a:t>​+…+</a:t>
            </a:r>
            <a:r>
              <a:rPr lang="en-US" altLang="zh-CN" sz="2400" i="1" dirty="0" err="1">
                <a:effectLst/>
                <a:latin typeface="KaTeX_Math"/>
              </a:rPr>
              <a:t>RTT</a:t>
            </a:r>
            <a:r>
              <a:rPr lang="en-US" altLang="zh-CN" sz="2400" i="1" baseline="-25000" dirty="0" err="1">
                <a:solidFill>
                  <a:srgbClr val="303030"/>
                </a:solidFill>
                <a:latin typeface="KaTeX_Math"/>
              </a:rPr>
              <a:t>n</a:t>
            </a:r>
            <a:r>
              <a:rPr lang="en-US" altLang="zh-CN" sz="2400" i="1" baseline="-25000" dirty="0">
                <a:solidFill>
                  <a:srgbClr val="303030"/>
                </a:solidFill>
                <a:latin typeface="KaTeX_Math"/>
              </a:rPr>
              <a:t>​</a:t>
            </a:r>
            <a:r>
              <a:rPr lang="en-US" altLang="zh-CN" sz="2400" dirty="0">
                <a:effectLst/>
              </a:rPr>
              <a:t>+2</a:t>
            </a:r>
            <a:r>
              <a:rPr lang="en-US" altLang="zh-CN" sz="2400" i="1" dirty="0">
                <a:effectLst/>
                <a:latin typeface="KaTeX_Math"/>
              </a:rPr>
              <a:t>RTT</a:t>
            </a:r>
            <a:r>
              <a:rPr lang="en-US" altLang="zh-CN" sz="2400" i="1" baseline="-25000" dirty="0">
                <a:solidFill>
                  <a:srgbClr val="303030"/>
                </a:solidFill>
                <a:latin typeface="KaTeX_Math"/>
              </a:rPr>
              <a:t>0​</a:t>
            </a:r>
            <a:r>
              <a:rPr lang="en-US" altLang="zh-CN" sz="2400" dirty="0">
                <a:effectLst/>
              </a:rPr>
              <a:t>+8⋅2</a:t>
            </a:r>
            <a:r>
              <a:rPr lang="en-US" altLang="zh-CN" sz="2400" i="1" dirty="0">
                <a:effectLst/>
                <a:latin typeface="KaTeX_Math"/>
              </a:rPr>
              <a:t>RTT</a:t>
            </a:r>
            <a:r>
              <a:rPr lang="en-US" altLang="zh-CN" sz="2400" i="1" baseline="-25000" dirty="0">
                <a:solidFill>
                  <a:srgbClr val="303030"/>
                </a:solidFill>
                <a:latin typeface="KaTeX_Math"/>
              </a:rPr>
              <a:t>0</a:t>
            </a:r>
            <a:r>
              <a:rPr lang="en-US" altLang="zh-CN" sz="2400" dirty="0">
                <a:effectLst/>
              </a:rPr>
              <a:t>​ 			=18</a:t>
            </a:r>
            <a:r>
              <a:rPr lang="en-US" altLang="zh-CN" sz="2400" i="1" dirty="0">
                <a:effectLst/>
                <a:latin typeface="KaTeX_Math"/>
              </a:rPr>
              <a:t>RTT</a:t>
            </a:r>
            <a:r>
              <a:rPr lang="en-US" altLang="zh-CN" sz="2400" dirty="0"/>
              <a:t>​</a:t>
            </a:r>
            <a:r>
              <a:rPr lang="en-US" altLang="zh-CN" sz="2400" i="1" baseline="-25000" dirty="0">
                <a:solidFill>
                  <a:srgbClr val="303030"/>
                </a:solidFill>
                <a:latin typeface="KaTeX_Math"/>
              </a:rPr>
              <a:t>0</a:t>
            </a:r>
            <a:r>
              <a:rPr lang="en-US" altLang="zh-CN" sz="2400" dirty="0"/>
              <a:t>+</a:t>
            </a:r>
            <a:r>
              <a:rPr lang="en-US" altLang="zh-CN" sz="2400" i="1" dirty="0">
                <a:effectLst/>
                <a:latin typeface="KaTeX_Math"/>
              </a:rPr>
              <a:t>RTT</a:t>
            </a:r>
            <a:r>
              <a:rPr lang="en-US" altLang="zh-CN" sz="2400" i="1" baseline="-25000" dirty="0">
                <a:solidFill>
                  <a:srgbClr val="303030"/>
                </a:solidFill>
                <a:latin typeface="KaTeX_Math"/>
              </a:rPr>
              <a:t>1</a:t>
            </a:r>
            <a:r>
              <a:rPr lang="en-US" altLang="zh-CN" sz="2400" dirty="0">
                <a:effectLst/>
              </a:rPr>
              <a:t>​+…+</a:t>
            </a:r>
            <a:r>
              <a:rPr lang="en-US" altLang="zh-CN" sz="2400" i="1" dirty="0" err="1">
                <a:effectLst/>
                <a:latin typeface="KaTeX_Math"/>
              </a:rPr>
              <a:t>RTT</a:t>
            </a:r>
            <a:r>
              <a:rPr lang="en-US" altLang="zh-CN" sz="2400" b="0" i="1" baseline="-25000" dirty="0" err="1">
                <a:solidFill>
                  <a:srgbClr val="303030"/>
                </a:solidFill>
                <a:effectLst/>
                <a:latin typeface="KaTeX_Math"/>
              </a:rPr>
              <a:t>n</a:t>
            </a:r>
            <a:r>
              <a:rPr lang="en-US" altLang="zh-CN" sz="2400" b="0" i="0" baseline="-25000" dirty="0">
                <a:solidFill>
                  <a:srgbClr val="303030"/>
                </a:solidFill>
                <a:effectLst/>
                <a:latin typeface="KaTeX_Main"/>
              </a:rPr>
              <a:t>​</a:t>
            </a:r>
            <a:endParaRPr lang="en-US" altLang="zh-CN" sz="2400" b="0" i="0" baseline="-25000" dirty="0">
              <a:solidFill>
                <a:srgbClr val="303030"/>
              </a:solidFill>
              <a:effectLst/>
              <a:latin typeface="KaTeX_Main"/>
            </a:endParaRPr>
          </a:p>
          <a:p>
            <a:r>
              <a:rPr lang="en-US" altLang="zh-CN" sz="2400" b="0" i="0" dirty="0">
                <a:solidFill>
                  <a:srgbClr val="303030"/>
                </a:solidFill>
                <a:effectLst/>
                <a:latin typeface="KaTeX_Main"/>
              </a:rPr>
              <a:t>(b)</a:t>
            </a:r>
            <a:r>
              <a:rPr lang="en-US" altLang="zh-CN" sz="2400" i="1" dirty="0">
                <a:effectLst/>
                <a:latin typeface="KaTeX_Math"/>
              </a:rPr>
              <a:t> RTT</a:t>
            </a:r>
            <a:r>
              <a:rPr lang="en-US" altLang="zh-CN" sz="2400" i="1" baseline="-25000" dirty="0">
                <a:solidFill>
                  <a:srgbClr val="303030"/>
                </a:solidFill>
                <a:latin typeface="KaTeX_Math"/>
              </a:rPr>
              <a:t>1​</a:t>
            </a:r>
            <a:r>
              <a:rPr lang="en-US" altLang="zh-CN" sz="2400" dirty="0">
                <a:effectLst/>
              </a:rPr>
              <a:t>+</a:t>
            </a:r>
            <a:r>
              <a:rPr lang="en-US" altLang="zh-CN" sz="2400" i="1" dirty="0">
                <a:effectLst/>
                <a:latin typeface="KaTeX_Math"/>
              </a:rPr>
              <a:t>RTT</a:t>
            </a:r>
            <a:r>
              <a:rPr lang="en-US" altLang="zh-CN" sz="2400" i="1" baseline="-25000" dirty="0">
                <a:solidFill>
                  <a:srgbClr val="303030"/>
                </a:solidFill>
                <a:latin typeface="KaTeX_Math"/>
              </a:rPr>
              <a:t>2</a:t>
            </a:r>
            <a:r>
              <a:rPr lang="en-US" altLang="zh-CN" sz="2400" dirty="0">
                <a:effectLst/>
              </a:rPr>
              <a:t>​+…+</a:t>
            </a:r>
            <a:r>
              <a:rPr lang="en-US" altLang="zh-CN" sz="2400" i="1" dirty="0" err="1">
                <a:effectLst/>
                <a:latin typeface="KaTeX_Math"/>
              </a:rPr>
              <a:t>RTT</a:t>
            </a:r>
            <a:r>
              <a:rPr lang="en-US" altLang="zh-CN" sz="2400" i="1" baseline="-25000" dirty="0" err="1">
                <a:solidFill>
                  <a:srgbClr val="303030"/>
                </a:solidFill>
                <a:latin typeface="KaTeX_Math"/>
              </a:rPr>
              <a:t>n</a:t>
            </a:r>
            <a:r>
              <a:rPr lang="en-US" altLang="zh-CN" sz="2400" i="1" baseline="-25000" dirty="0">
                <a:solidFill>
                  <a:srgbClr val="303030"/>
                </a:solidFill>
                <a:latin typeface="KaTeX_Math"/>
              </a:rPr>
              <a:t>​</a:t>
            </a:r>
            <a:r>
              <a:rPr lang="en-US" altLang="zh-CN" sz="2400" dirty="0">
                <a:effectLst/>
              </a:rPr>
              <a:t>+2</a:t>
            </a:r>
            <a:r>
              <a:rPr lang="en-US" altLang="zh-CN" sz="2400" i="1" dirty="0">
                <a:effectLst/>
                <a:latin typeface="KaTeX_Math"/>
              </a:rPr>
              <a:t>RTT</a:t>
            </a:r>
            <a:r>
              <a:rPr lang="en-US" altLang="zh-CN" sz="2400" i="1" baseline="-25000" dirty="0">
                <a:solidFill>
                  <a:srgbClr val="303030"/>
                </a:solidFill>
                <a:latin typeface="KaTeX_Math"/>
              </a:rPr>
              <a:t>0</a:t>
            </a:r>
            <a:r>
              <a:rPr lang="en-US" altLang="zh-CN" sz="2400" dirty="0">
                <a:effectLst/>
              </a:rPr>
              <a:t>​+2⋅2</a:t>
            </a:r>
            <a:r>
              <a:rPr lang="en-US" altLang="zh-CN" sz="2400" i="1" dirty="0">
                <a:effectLst/>
                <a:latin typeface="KaTeX_Math"/>
              </a:rPr>
              <a:t>RTT</a:t>
            </a:r>
            <a:r>
              <a:rPr lang="en-US" altLang="zh-CN" sz="2400" i="1" baseline="-25000" dirty="0">
                <a:solidFill>
                  <a:srgbClr val="303030"/>
                </a:solidFill>
                <a:latin typeface="KaTeX_Math"/>
              </a:rPr>
              <a:t>0</a:t>
            </a:r>
            <a:r>
              <a:rPr lang="en-US" altLang="zh-CN" sz="2400" dirty="0">
                <a:effectLst/>
              </a:rPr>
              <a:t>​ 			=6</a:t>
            </a:r>
            <a:r>
              <a:rPr lang="en-US" altLang="zh-CN" sz="2400" i="1" dirty="0">
                <a:effectLst/>
                <a:latin typeface="KaTeX_Math"/>
              </a:rPr>
              <a:t>RTT</a:t>
            </a:r>
            <a:r>
              <a:rPr lang="en-US" altLang="zh-CN" sz="2400" i="1" baseline="-25000" dirty="0">
                <a:solidFill>
                  <a:srgbClr val="303030"/>
                </a:solidFill>
                <a:latin typeface="KaTeX_Math"/>
              </a:rPr>
              <a:t>0</a:t>
            </a:r>
            <a:r>
              <a:rPr lang="en-US" altLang="zh-CN" sz="2400" dirty="0">
                <a:effectLst/>
              </a:rPr>
              <a:t>​+</a:t>
            </a:r>
            <a:r>
              <a:rPr lang="en-US" altLang="zh-CN" sz="2400" i="1" dirty="0">
                <a:effectLst/>
                <a:latin typeface="KaTeX_Math"/>
              </a:rPr>
              <a:t>RTT</a:t>
            </a:r>
            <a:r>
              <a:rPr lang="en-US" altLang="zh-CN" sz="2400" i="1" baseline="-25000" dirty="0">
                <a:solidFill>
                  <a:srgbClr val="303030"/>
                </a:solidFill>
                <a:latin typeface="KaTeX_Math"/>
              </a:rPr>
              <a:t>1</a:t>
            </a:r>
            <a:r>
              <a:rPr lang="en-US" altLang="zh-CN" sz="2400" dirty="0">
                <a:effectLst/>
              </a:rPr>
              <a:t>​+…+</a:t>
            </a:r>
            <a:r>
              <a:rPr lang="en-US" altLang="zh-CN" sz="2400" i="1" dirty="0" err="1">
                <a:effectLst/>
                <a:latin typeface="KaTeX_Math"/>
              </a:rPr>
              <a:t>RTT</a:t>
            </a:r>
            <a:r>
              <a:rPr lang="en-US" altLang="zh-CN" sz="2400" i="1" baseline="-25000" dirty="0" err="1">
                <a:solidFill>
                  <a:srgbClr val="303030"/>
                </a:solidFill>
                <a:latin typeface="KaTeX_Math"/>
              </a:rPr>
              <a:t>n</a:t>
            </a:r>
            <a:r>
              <a:rPr lang="en-US" altLang="zh-CN" sz="2400" b="0" i="0" dirty="0">
                <a:solidFill>
                  <a:srgbClr val="303030"/>
                </a:solidFill>
                <a:effectLst/>
                <a:latin typeface="KaTeX_Main"/>
              </a:rPr>
              <a:t>​</a:t>
            </a:r>
            <a:br>
              <a:rPr lang="en-US" altLang="zh-CN" sz="2400" b="0" i="0" dirty="0">
                <a:solidFill>
                  <a:srgbClr val="303030"/>
                </a:solidFill>
                <a:effectLst/>
                <a:latin typeface="KaTeX_Main"/>
              </a:rPr>
            </a:br>
            <a:endParaRPr lang="en-US" altLang="zh-CN" sz="2400" b="0" i="0" baseline="-25000" dirty="0">
              <a:solidFill>
                <a:srgbClr val="303030"/>
              </a:solidFill>
              <a:effectLst/>
              <a:latin typeface="KaTeX_Main"/>
            </a:endParaRPr>
          </a:p>
        </p:txBody>
      </p:sp>
      <p:cxnSp>
        <p:nvCxnSpPr>
          <p:cNvPr id="48" name="直接连接符 47"/>
          <p:cNvCxnSpPr/>
          <p:nvPr/>
        </p:nvCxnSpPr>
        <p:spPr>
          <a:xfrm>
            <a:off x="1988564" y="3429000"/>
            <a:ext cx="6414807" cy="0"/>
          </a:xfrm>
          <a:prstGeom prst="line">
            <a:avLst/>
          </a:prstGeom>
          <a:ln w="31750">
            <a:solidFill>
              <a:srgbClr val="808080"/>
            </a:solidFill>
          </a:ln>
        </p:spPr>
        <p:style>
          <a:lnRef idx="1">
            <a:schemeClr val="dk1"/>
          </a:lnRef>
          <a:fillRef idx="0">
            <a:schemeClr val="dk1"/>
          </a:fillRef>
          <a:effectRef idx="0">
            <a:schemeClr val="dk1"/>
          </a:effectRef>
          <a:fontRef idx="minor">
            <a:schemeClr val="tx1"/>
          </a:fontRef>
        </p:style>
      </p:cxnSp>
    </p:spTree>
  </p:cSld>
  <p:clrMapOvr>
    <a:masterClrMapping/>
  </p:clrMapOvr>
  <p:transition advTm="10832"/>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第二章</a:t>
            </a:r>
            <a:r>
              <a:rPr lang="en-US" altLang="zh-CN" sz="3200" b="1" dirty="0">
                <a:latin typeface="+mj-lt"/>
              </a:rPr>
              <a:t>T8</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560185"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4/20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 name="文本框 2"/>
          <p:cNvSpPr txBox="1"/>
          <p:nvPr/>
        </p:nvSpPr>
        <p:spPr>
          <a:xfrm>
            <a:off x="2215369" y="1207575"/>
            <a:ext cx="5961195" cy="1569660"/>
          </a:xfrm>
          <a:prstGeom prst="rect">
            <a:avLst/>
          </a:prstGeom>
          <a:noFill/>
        </p:spPr>
        <p:txBody>
          <a:bodyPr wrap="square" rtlCol="0">
            <a:spAutoFit/>
          </a:bodyPr>
          <a:lstStyle/>
          <a:p>
            <a:r>
              <a:rPr lang="zh-CN" altLang="en-US" sz="2400" dirty="0"/>
              <a:t>参照习题</a:t>
            </a:r>
            <a:r>
              <a:rPr lang="en-US" altLang="zh-CN" sz="2400" dirty="0"/>
              <a:t>P7</a:t>
            </a:r>
            <a:r>
              <a:rPr lang="zh-CN" altLang="en-US" sz="2400" dirty="0"/>
              <a:t>，假定在同</a:t>
            </a:r>
            <a:r>
              <a:rPr lang="en-US" altLang="zh-CN" sz="2400" dirty="0"/>
              <a:t>-</a:t>
            </a:r>
            <a:r>
              <a:rPr lang="zh-CN" altLang="en-US" sz="2400" dirty="0"/>
              <a:t>服务器上某</a:t>
            </a:r>
            <a:r>
              <a:rPr lang="en-US" altLang="zh-CN" sz="2400" dirty="0"/>
              <a:t>HTML</a:t>
            </a:r>
            <a:r>
              <a:rPr lang="zh-CN" altLang="en-US" sz="2400" dirty="0"/>
              <a:t>文件引用了</a:t>
            </a:r>
            <a:r>
              <a:rPr lang="en-US" altLang="zh-CN" sz="2400" dirty="0"/>
              <a:t>8</a:t>
            </a:r>
            <a:r>
              <a:rPr lang="zh-CN" altLang="en-US" sz="2400" dirty="0"/>
              <a:t>个非常小的对象。忽略发送时间，在下列情况下需要多长时间</a:t>
            </a:r>
            <a:r>
              <a:rPr lang="en-US" altLang="zh-CN" sz="2400" dirty="0"/>
              <a:t>:</a:t>
            </a:r>
            <a:endParaRPr lang="en-US" altLang="zh-CN" sz="2400" dirty="0"/>
          </a:p>
          <a:p>
            <a:r>
              <a:rPr lang="en-US" altLang="zh-CN" sz="2400" dirty="0"/>
              <a:t>c</a:t>
            </a:r>
            <a:r>
              <a:rPr lang="zh-CN" altLang="en-US" sz="2400" dirty="0"/>
              <a:t>、持续</a:t>
            </a:r>
            <a:r>
              <a:rPr lang="en-US" altLang="zh-CN" sz="2400" dirty="0"/>
              <a:t>HTTP</a:t>
            </a:r>
            <a:r>
              <a:rPr lang="zh-CN" altLang="en-US" sz="2400" dirty="0"/>
              <a:t>。</a:t>
            </a:r>
            <a:endParaRPr lang="en-US" altLang="zh-CN" sz="2400" dirty="0"/>
          </a:p>
        </p:txBody>
      </p:sp>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Q</a:t>
            </a:r>
            <a:endParaRPr lang="zh-CN" altLang="en-US" sz="2400" dirty="0">
              <a:latin typeface="Ebrima" panose="02000000000000000000" pitchFamily="2" charset="0"/>
              <a:cs typeface="Ebrima" panose="02000000000000000000" pitchFamily="2" charset="0"/>
            </a:endParaRPr>
          </a:p>
        </p:txBody>
      </p:sp>
      <p:sp>
        <p:nvSpPr>
          <p:cNvPr id="40" name="椭圆 39"/>
          <p:cNvSpPr/>
          <p:nvPr/>
        </p:nvSpPr>
        <p:spPr>
          <a:xfrm>
            <a:off x="982225" y="3196129"/>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ea typeface="Ebrima" panose="02000000000000000000" pitchFamily="2" charset="0"/>
                <a:cs typeface="Ebrima" panose="02000000000000000000" pitchFamily="2" charset="0"/>
              </a:rPr>
              <a:t>A</a:t>
            </a:r>
            <a:endParaRPr lang="zh-CN" altLang="en-US" sz="2400" dirty="0">
              <a:latin typeface="Ebrima" panose="02000000000000000000" pitchFamily="2" charset="0"/>
              <a:cs typeface="Ebrima" panose="02000000000000000000" pitchFamily="2" charset="0"/>
            </a:endParaRPr>
          </a:p>
        </p:txBody>
      </p:sp>
      <p:sp>
        <p:nvSpPr>
          <p:cNvPr id="28" name="矩形 27"/>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2215369" y="3035067"/>
            <a:ext cx="5749115" cy="3293209"/>
          </a:xfrm>
          <a:prstGeom prst="rect">
            <a:avLst/>
          </a:prstGeom>
          <a:noFill/>
        </p:spPr>
        <p:txBody>
          <a:bodyPr wrap="square" rtlCol="0">
            <a:spAutoFit/>
          </a:bodyPr>
          <a:lstStyle/>
          <a:p>
            <a:r>
              <a:rPr lang="en-US" altLang="zh-CN" sz="2400" dirty="0">
                <a:solidFill>
                  <a:srgbClr val="303030"/>
                </a:solidFill>
                <a:latin typeface="KaTeX_Main"/>
              </a:rPr>
              <a:t>(c)</a:t>
            </a:r>
            <a:r>
              <a:rPr lang="zh-CN" altLang="en-US" sz="2400" dirty="0">
                <a:effectLst/>
              </a:rPr>
              <a:t>与流水线的持久连接。这是</a:t>
            </a:r>
            <a:r>
              <a:rPr lang="en-US" altLang="zh-CN" sz="2400" dirty="0">
                <a:effectLst/>
              </a:rPr>
              <a:t>HTTP</a:t>
            </a:r>
            <a:r>
              <a:rPr lang="zh-CN" altLang="en-US" sz="2400" dirty="0">
                <a:effectLst/>
              </a:rPr>
              <a:t>的默认模式。</a:t>
            </a:r>
            <a:endParaRPr lang="en-US" altLang="zh-CN" sz="2400" dirty="0">
              <a:effectLst/>
            </a:endParaRPr>
          </a:p>
          <a:p>
            <a:r>
              <a:rPr lang="en-US" altLang="zh-CN" sz="2400" dirty="0">
                <a:effectLst/>
                <a:latin typeface="KaTeX_Main"/>
              </a:rPr>
              <a:t>RTT</a:t>
            </a:r>
            <a:r>
              <a:rPr lang="en-US" altLang="zh-CN" sz="2400" i="1" baseline="-25000" dirty="0">
                <a:solidFill>
                  <a:srgbClr val="303030"/>
                </a:solidFill>
                <a:latin typeface="KaTeX_Math"/>
              </a:rPr>
              <a:t>1</a:t>
            </a:r>
            <a:r>
              <a:rPr lang="en-US" altLang="zh-CN" sz="2400" dirty="0">
                <a:effectLst/>
                <a:latin typeface="KaTeX_Main"/>
              </a:rPr>
              <a:t>+RTT</a:t>
            </a:r>
            <a:r>
              <a:rPr lang="en-US" altLang="zh-CN" sz="2400" i="1" baseline="-25000" dirty="0">
                <a:solidFill>
                  <a:srgbClr val="303030"/>
                </a:solidFill>
                <a:latin typeface="KaTeX_Math"/>
              </a:rPr>
              <a:t>2</a:t>
            </a:r>
            <a:r>
              <a:rPr lang="en-US" altLang="zh-CN" sz="2400" dirty="0">
                <a:effectLst/>
                <a:latin typeface="KaTeX_Main"/>
              </a:rPr>
              <a:t>+…+RTT</a:t>
            </a:r>
            <a:r>
              <a:rPr lang="en-US" altLang="zh-CN" sz="2400" i="1" baseline="-25000" dirty="0">
                <a:solidFill>
                  <a:srgbClr val="303030"/>
                </a:solidFill>
                <a:latin typeface="KaTeX_Math"/>
              </a:rPr>
              <a:t>n</a:t>
            </a:r>
            <a:r>
              <a:rPr lang="en-US" altLang="zh-CN" sz="2400" dirty="0">
                <a:effectLst/>
                <a:latin typeface="KaTeX_Main"/>
              </a:rPr>
              <a:t>+2RTT</a:t>
            </a:r>
            <a:r>
              <a:rPr lang="en-US" altLang="zh-CN" sz="2400" i="1" baseline="-25000" dirty="0">
                <a:solidFill>
                  <a:srgbClr val="303030"/>
                </a:solidFill>
                <a:latin typeface="KaTeX_Math"/>
              </a:rPr>
              <a:t>0</a:t>
            </a:r>
            <a:r>
              <a:rPr lang="en-US" altLang="zh-CN" sz="2400" dirty="0">
                <a:effectLst/>
                <a:latin typeface="KaTeX_Main"/>
              </a:rPr>
              <a:t>+RTT</a:t>
            </a:r>
            <a:r>
              <a:rPr lang="en-US" altLang="zh-CN" sz="2400" i="1" baseline="-25000" dirty="0">
                <a:solidFill>
                  <a:srgbClr val="303030"/>
                </a:solidFill>
                <a:latin typeface="KaTeX_Math"/>
              </a:rPr>
              <a:t>0</a:t>
            </a:r>
            <a:endParaRPr lang="en-US" altLang="zh-CN" sz="2400" i="1" baseline="-25000" dirty="0">
              <a:solidFill>
                <a:srgbClr val="303030"/>
              </a:solidFill>
              <a:latin typeface="KaTeX_Math"/>
            </a:endParaRPr>
          </a:p>
          <a:p>
            <a:r>
              <a:rPr lang="en-US" altLang="zh-CN" sz="2400" dirty="0">
                <a:effectLst/>
                <a:latin typeface="KaTeX_Main"/>
              </a:rPr>
              <a:t>		=3RTT</a:t>
            </a:r>
            <a:r>
              <a:rPr lang="en-US" altLang="zh-CN" sz="2400" i="1" baseline="-25000" dirty="0">
                <a:solidFill>
                  <a:srgbClr val="303030"/>
                </a:solidFill>
                <a:latin typeface="KaTeX_Math"/>
              </a:rPr>
              <a:t>0</a:t>
            </a:r>
            <a:r>
              <a:rPr lang="en-US" altLang="zh-CN" sz="2400" dirty="0">
                <a:effectLst/>
                <a:latin typeface="KaTeX_Main"/>
              </a:rPr>
              <a:t>+RTT</a:t>
            </a:r>
            <a:r>
              <a:rPr lang="en-US" altLang="zh-CN" sz="2400" i="1" baseline="-25000" dirty="0">
                <a:solidFill>
                  <a:srgbClr val="303030"/>
                </a:solidFill>
                <a:latin typeface="KaTeX_Math"/>
              </a:rPr>
              <a:t>1</a:t>
            </a:r>
            <a:r>
              <a:rPr lang="en-US" altLang="zh-CN" sz="2400" dirty="0">
                <a:effectLst/>
                <a:latin typeface="KaTeX_Main"/>
              </a:rPr>
              <a:t>+…+</a:t>
            </a:r>
            <a:r>
              <a:rPr lang="en-US" altLang="zh-CN" sz="2400" dirty="0" err="1">
                <a:effectLst/>
                <a:latin typeface="KaTeX_Main"/>
              </a:rPr>
              <a:t>RTT</a:t>
            </a:r>
            <a:r>
              <a:rPr lang="en-US" altLang="zh-CN" sz="2400" i="1" baseline="-25000" dirty="0" err="1">
                <a:solidFill>
                  <a:srgbClr val="303030"/>
                </a:solidFill>
                <a:latin typeface="KaTeX_Math"/>
              </a:rPr>
              <a:t>n</a:t>
            </a:r>
            <a:r>
              <a:rPr lang="zh-CN" altLang="en-US" sz="2400" dirty="0">
                <a:effectLst/>
              </a:rPr>
              <a:t>。</a:t>
            </a:r>
            <a:endParaRPr lang="zh-CN" altLang="en-US" sz="2400" dirty="0">
              <a:effectLst/>
            </a:endParaRPr>
          </a:p>
          <a:p>
            <a:r>
              <a:rPr lang="zh-CN" altLang="en-US" sz="2400" dirty="0">
                <a:effectLst/>
              </a:rPr>
              <a:t>持续连接，没有流水线，没有并行连接。</a:t>
            </a:r>
            <a:endParaRPr lang="en-US" altLang="zh-CN" sz="2400" dirty="0">
              <a:effectLst/>
            </a:endParaRPr>
          </a:p>
          <a:p>
            <a:r>
              <a:rPr lang="en-US" altLang="zh-CN" sz="2400" dirty="0">
                <a:effectLst/>
                <a:latin typeface="KaTeX_Main"/>
              </a:rPr>
              <a:t>RTT</a:t>
            </a:r>
            <a:r>
              <a:rPr lang="en-US" altLang="zh-CN" sz="2400" i="1" baseline="-25000" dirty="0">
                <a:solidFill>
                  <a:srgbClr val="303030"/>
                </a:solidFill>
                <a:latin typeface="KaTeX_Math"/>
              </a:rPr>
              <a:t>1</a:t>
            </a:r>
            <a:r>
              <a:rPr lang="en-US" altLang="zh-CN" sz="2400" dirty="0">
                <a:effectLst/>
                <a:latin typeface="KaTeX_Main"/>
              </a:rPr>
              <a:t>+RTT</a:t>
            </a:r>
            <a:r>
              <a:rPr lang="en-US" altLang="zh-CN" sz="2400" i="1" baseline="-25000" dirty="0">
                <a:solidFill>
                  <a:srgbClr val="303030"/>
                </a:solidFill>
                <a:latin typeface="KaTeX_Math"/>
              </a:rPr>
              <a:t>2</a:t>
            </a:r>
            <a:r>
              <a:rPr lang="en-US" altLang="zh-CN" sz="2400" dirty="0">
                <a:effectLst/>
                <a:latin typeface="KaTeX_Main"/>
              </a:rPr>
              <a:t>+…+RTT</a:t>
            </a:r>
            <a:r>
              <a:rPr lang="en-US" altLang="zh-CN" sz="2400" i="1" baseline="-25000" dirty="0">
                <a:solidFill>
                  <a:srgbClr val="303030"/>
                </a:solidFill>
                <a:latin typeface="KaTeX_Math"/>
              </a:rPr>
              <a:t>n</a:t>
            </a:r>
            <a:r>
              <a:rPr lang="en-US" altLang="zh-CN" sz="2400" dirty="0">
                <a:effectLst/>
                <a:latin typeface="KaTeX_Main"/>
              </a:rPr>
              <a:t>+2RTT</a:t>
            </a:r>
            <a:r>
              <a:rPr lang="en-US" altLang="zh-CN" sz="2400" i="1" baseline="-25000" dirty="0">
                <a:solidFill>
                  <a:srgbClr val="303030"/>
                </a:solidFill>
                <a:latin typeface="KaTeX_Math"/>
              </a:rPr>
              <a:t>0</a:t>
            </a:r>
            <a:r>
              <a:rPr lang="en-US" altLang="zh-CN" sz="2400" dirty="0">
                <a:effectLst/>
                <a:latin typeface="KaTeX_Main"/>
              </a:rPr>
              <a:t>+8RTT</a:t>
            </a:r>
            <a:r>
              <a:rPr lang="en-US" altLang="zh-CN" sz="2400" i="1" baseline="-25000" dirty="0">
                <a:solidFill>
                  <a:srgbClr val="303030"/>
                </a:solidFill>
                <a:latin typeface="KaTeX_Math"/>
              </a:rPr>
              <a:t>0</a:t>
            </a:r>
            <a:endParaRPr lang="en-US" altLang="zh-CN" sz="2400" i="1" baseline="-25000" dirty="0">
              <a:solidFill>
                <a:srgbClr val="303030"/>
              </a:solidFill>
              <a:latin typeface="KaTeX_Math"/>
            </a:endParaRPr>
          </a:p>
          <a:p>
            <a:r>
              <a:rPr lang="en-US" altLang="zh-CN" sz="2400" i="1" baseline="-25000" dirty="0">
                <a:solidFill>
                  <a:srgbClr val="303030"/>
                </a:solidFill>
                <a:effectLst/>
                <a:latin typeface="KaTeX_Math"/>
              </a:rPr>
              <a:t>		</a:t>
            </a:r>
            <a:r>
              <a:rPr lang="en-US" altLang="zh-CN" sz="2400" dirty="0">
                <a:effectLst/>
                <a:latin typeface="KaTeX_Main"/>
              </a:rPr>
              <a:t>=10RTT</a:t>
            </a:r>
            <a:r>
              <a:rPr lang="en-US" altLang="zh-CN" sz="2400" i="1" baseline="-25000" dirty="0">
                <a:solidFill>
                  <a:srgbClr val="303030"/>
                </a:solidFill>
                <a:latin typeface="KaTeX_Math"/>
              </a:rPr>
              <a:t>0</a:t>
            </a:r>
            <a:r>
              <a:rPr lang="en-US" altLang="zh-CN" sz="2400" dirty="0">
                <a:effectLst/>
                <a:latin typeface="KaTeX_Main"/>
              </a:rPr>
              <a:t>+RTT</a:t>
            </a:r>
            <a:r>
              <a:rPr lang="en-US" altLang="zh-CN" sz="2400" i="1" baseline="-25000" dirty="0">
                <a:solidFill>
                  <a:srgbClr val="303030"/>
                </a:solidFill>
                <a:latin typeface="KaTeX_Math"/>
              </a:rPr>
              <a:t>1</a:t>
            </a:r>
            <a:r>
              <a:rPr lang="en-US" altLang="zh-CN" sz="2400" dirty="0">
                <a:effectLst/>
                <a:latin typeface="KaTeX_Main"/>
              </a:rPr>
              <a:t>+…+</a:t>
            </a:r>
            <a:r>
              <a:rPr lang="en-US" altLang="zh-CN" sz="2400" dirty="0" err="1">
                <a:effectLst/>
                <a:latin typeface="KaTeX_Main"/>
              </a:rPr>
              <a:t>RTT</a:t>
            </a:r>
            <a:r>
              <a:rPr lang="en-US" altLang="zh-CN" sz="2400" i="1" baseline="-25000" dirty="0" err="1">
                <a:solidFill>
                  <a:srgbClr val="303030"/>
                </a:solidFill>
                <a:latin typeface="KaTeX_Math"/>
              </a:rPr>
              <a:t>n</a:t>
            </a:r>
            <a:br>
              <a:rPr lang="en-US" altLang="zh-CN" sz="2400" b="0" i="0" dirty="0">
                <a:solidFill>
                  <a:srgbClr val="303030"/>
                </a:solidFill>
                <a:effectLst/>
                <a:latin typeface="KaTeX_Main"/>
              </a:rPr>
            </a:br>
            <a:br>
              <a:rPr lang="en-US" altLang="zh-CN" sz="2400" b="0" i="0" dirty="0">
                <a:solidFill>
                  <a:srgbClr val="303030"/>
                </a:solidFill>
                <a:effectLst/>
                <a:latin typeface="KaTeX_Main"/>
              </a:rPr>
            </a:br>
            <a:endParaRPr lang="en-US" altLang="zh-CN" sz="2400" b="0" i="0" baseline="-25000" dirty="0">
              <a:solidFill>
                <a:srgbClr val="303030"/>
              </a:solidFill>
              <a:effectLst/>
              <a:latin typeface="KaTeX_Main"/>
            </a:endParaRPr>
          </a:p>
        </p:txBody>
      </p:sp>
      <p:cxnSp>
        <p:nvCxnSpPr>
          <p:cNvPr id="48" name="直接连接符 47"/>
          <p:cNvCxnSpPr/>
          <p:nvPr/>
        </p:nvCxnSpPr>
        <p:spPr>
          <a:xfrm>
            <a:off x="1988564" y="2814965"/>
            <a:ext cx="6414807" cy="0"/>
          </a:xfrm>
          <a:prstGeom prst="line">
            <a:avLst/>
          </a:prstGeom>
          <a:ln w="31750">
            <a:solidFill>
              <a:srgbClr val="808080"/>
            </a:solidFill>
          </a:ln>
        </p:spPr>
        <p:style>
          <a:lnRef idx="1">
            <a:schemeClr val="dk1"/>
          </a:lnRef>
          <a:fillRef idx="0">
            <a:schemeClr val="dk1"/>
          </a:fillRef>
          <a:effectRef idx="0">
            <a:schemeClr val="dk1"/>
          </a:effectRef>
          <a:fontRef idx="minor">
            <a:schemeClr val="tx1"/>
          </a:fontRef>
        </p:style>
      </p:cxnSp>
    </p:spTree>
  </p:cSld>
  <p:clrMapOvr>
    <a:masterClrMapping/>
  </p:clrMapOvr>
  <p:transition advTm="10832"/>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第二章</a:t>
            </a:r>
            <a:r>
              <a:rPr lang="en-US" altLang="zh-CN" sz="3200" b="1" dirty="0">
                <a:latin typeface="+mj-lt"/>
              </a:rPr>
              <a:t>T22</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560185"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5/20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 name="文本框 2"/>
          <p:cNvSpPr txBox="1"/>
          <p:nvPr/>
        </p:nvSpPr>
        <p:spPr>
          <a:xfrm>
            <a:off x="2215369" y="1207575"/>
            <a:ext cx="5961195" cy="3046988"/>
          </a:xfrm>
          <a:prstGeom prst="rect">
            <a:avLst/>
          </a:prstGeom>
          <a:noFill/>
        </p:spPr>
        <p:txBody>
          <a:bodyPr wrap="square" rtlCol="0">
            <a:spAutoFit/>
          </a:bodyPr>
          <a:lstStyle/>
          <a:p>
            <a:r>
              <a:rPr lang="zh-CN" altLang="en-US" sz="2400" dirty="0"/>
              <a:t>考虑向</a:t>
            </a:r>
            <a:r>
              <a:rPr lang="en-US" altLang="zh-CN" sz="2400" dirty="0"/>
              <a:t>N</a:t>
            </a:r>
            <a:r>
              <a:rPr lang="zh-CN" altLang="en-US" sz="2400" dirty="0"/>
              <a:t>个对等方分发</a:t>
            </a:r>
            <a:r>
              <a:rPr lang="en-US" altLang="zh-CN" sz="2400" dirty="0"/>
              <a:t>F=15Gb</a:t>
            </a:r>
            <a:r>
              <a:rPr lang="zh-CN" altLang="en-US" sz="2400" dirty="0"/>
              <a:t>的一个文件。该服务器具有</a:t>
            </a:r>
            <a:r>
              <a:rPr lang="en-US" altLang="zh-CN" sz="2400" dirty="0"/>
              <a:t>u, =30Mbps </a:t>
            </a:r>
            <a:r>
              <a:rPr lang="zh-CN" altLang="en-US" sz="2400" dirty="0"/>
              <a:t>的上载速率，每个对等方具有</a:t>
            </a:r>
            <a:r>
              <a:rPr lang="en-US" altLang="zh-CN" sz="2400" dirty="0"/>
              <a:t>d, =2Mbps</a:t>
            </a:r>
            <a:r>
              <a:rPr lang="zh-CN" altLang="en-US" sz="2400" dirty="0"/>
              <a:t>的下载速率和上载速率</a:t>
            </a:r>
            <a:r>
              <a:rPr lang="en-US" altLang="zh-CN" sz="2400" dirty="0"/>
              <a:t>u</a:t>
            </a:r>
            <a:r>
              <a:rPr lang="zh-CN" altLang="en-US" sz="2400" dirty="0"/>
              <a:t>。对于</a:t>
            </a:r>
            <a:r>
              <a:rPr lang="en-US" altLang="zh-CN" sz="2400" dirty="0"/>
              <a:t>N=10</a:t>
            </a:r>
            <a:r>
              <a:rPr lang="zh-CN" altLang="en-US" sz="2400" dirty="0"/>
              <a:t>、</a:t>
            </a:r>
            <a:r>
              <a:rPr lang="en-US" altLang="zh-CN" sz="2400" dirty="0"/>
              <a:t>100</a:t>
            </a:r>
            <a:r>
              <a:rPr lang="zh-CN" altLang="en-US" sz="2400" dirty="0"/>
              <a:t>和</a:t>
            </a:r>
            <a:r>
              <a:rPr lang="en-US" altLang="zh-CN" sz="2400" dirty="0"/>
              <a:t>1000</a:t>
            </a:r>
            <a:r>
              <a:rPr lang="zh-CN" altLang="en-US" sz="2400" dirty="0"/>
              <a:t>并且 </a:t>
            </a:r>
            <a:r>
              <a:rPr lang="en-US" altLang="zh-CN" sz="2400" dirty="0"/>
              <a:t>u = 300kbps</a:t>
            </a:r>
            <a:r>
              <a:rPr lang="zh-CN" altLang="en-US" sz="2400" dirty="0"/>
              <a:t>、</a:t>
            </a:r>
            <a:r>
              <a:rPr lang="en-US" altLang="zh-CN" sz="2400" dirty="0"/>
              <a:t>700kbps </a:t>
            </a:r>
            <a:r>
              <a:rPr lang="zh-CN" altLang="en-US" sz="2400" dirty="0"/>
              <a:t>和</a:t>
            </a:r>
            <a:r>
              <a:rPr lang="en-US" altLang="zh-CN" sz="2400" dirty="0"/>
              <a:t>2Mbps</a:t>
            </a:r>
            <a:r>
              <a:rPr lang="zh-CN" altLang="en-US" sz="2400" dirty="0"/>
              <a:t>，对于</a:t>
            </a:r>
            <a:r>
              <a:rPr lang="en-US" altLang="zh-CN" sz="2400" dirty="0"/>
              <a:t>N</a:t>
            </a:r>
            <a:r>
              <a:rPr lang="zh-CN" altLang="en-US" sz="2400" dirty="0"/>
              <a:t>和</a:t>
            </a:r>
            <a:r>
              <a:rPr lang="en-US" altLang="zh-CN" sz="2400" dirty="0"/>
              <a:t>u</a:t>
            </a:r>
            <a:r>
              <a:rPr lang="zh-CN" altLang="en-US" sz="2400" dirty="0"/>
              <a:t>的每种组合绘制出确定最小分发时间的图表。需要分别针对客户</a:t>
            </a:r>
            <a:r>
              <a:rPr lang="en-US" altLang="zh-CN" sz="2400" dirty="0"/>
              <a:t>–</a:t>
            </a:r>
            <a:r>
              <a:rPr lang="zh-CN" altLang="en-US" sz="2400" dirty="0"/>
              <a:t>服务器分发和</a:t>
            </a:r>
            <a:r>
              <a:rPr lang="en-US" altLang="zh-CN" sz="2400" dirty="0"/>
              <a:t>P2P</a:t>
            </a:r>
            <a:r>
              <a:rPr lang="zh-CN" altLang="en-US" sz="2400" dirty="0"/>
              <a:t>分发两种情况制作。</a:t>
            </a:r>
            <a:endParaRPr lang="en-US" altLang="zh-CN" sz="2400" dirty="0"/>
          </a:p>
        </p:txBody>
      </p:sp>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Q</a:t>
            </a:r>
            <a:endParaRPr lang="zh-CN" altLang="en-US" sz="2400" dirty="0">
              <a:latin typeface="Ebrima" panose="02000000000000000000" pitchFamily="2" charset="0"/>
              <a:cs typeface="Ebrima" panose="02000000000000000000" pitchFamily="2" charset="0"/>
            </a:endParaRPr>
          </a:p>
        </p:txBody>
      </p:sp>
      <p:sp>
        <p:nvSpPr>
          <p:cNvPr id="28" name="矩形 27"/>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Tm="10832"/>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第二章</a:t>
            </a:r>
            <a:r>
              <a:rPr lang="en-US" altLang="zh-CN" sz="3200" b="1" dirty="0">
                <a:latin typeface="+mj-lt"/>
              </a:rPr>
              <a:t>T22</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560185"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6/20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 name="文本框 2"/>
          <p:cNvSpPr txBox="1"/>
          <p:nvPr/>
        </p:nvSpPr>
        <p:spPr>
          <a:xfrm>
            <a:off x="2215369" y="1207575"/>
            <a:ext cx="5961195" cy="3785652"/>
          </a:xfrm>
          <a:prstGeom prst="rect">
            <a:avLst/>
          </a:prstGeom>
          <a:noFill/>
        </p:spPr>
        <p:txBody>
          <a:bodyPr wrap="square" rtlCol="0">
            <a:spAutoFit/>
          </a:bodyPr>
          <a:lstStyle/>
          <a:p>
            <a:pPr algn="l"/>
            <a:r>
              <a:rPr lang="zh-CN" altLang="en-US" sz="2400" b="0" i="0" dirty="0">
                <a:solidFill>
                  <a:srgbClr val="303030"/>
                </a:solidFill>
                <a:effectLst/>
                <a:latin typeface="Titillium Web"/>
              </a:rPr>
              <a:t>在计算客户端</a:t>
            </a:r>
            <a:r>
              <a:rPr lang="en-US" altLang="zh-CN" sz="2400" b="0" i="0" dirty="0">
                <a:solidFill>
                  <a:srgbClr val="303030"/>
                </a:solidFill>
                <a:effectLst/>
                <a:latin typeface="Titillium Web"/>
              </a:rPr>
              <a:t>-</a:t>
            </a:r>
            <a:r>
              <a:rPr lang="zh-CN" altLang="en-US" sz="2400" b="0" i="0" dirty="0">
                <a:solidFill>
                  <a:srgbClr val="303030"/>
                </a:solidFill>
                <a:effectLst/>
                <a:latin typeface="Titillium Web"/>
              </a:rPr>
              <a:t>服务器分发的最小分发时间时，我们使用以下公式：</a:t>
            </a:r>
            <a:endParaRPr lang="zh-CN" altLang="en-US" sz="2400" b="0" i="0" dirty="0">
              <a:solidFill>
                <a:srgbClr val="303030"/>
              </a:solidFill>
              <a:effectLst/>
              <a:latin typeface="Titillium Web"/>
            </a:endParaRPr>
          </a:p>
          <a:p>
            <a:pPr algn="l"/>
            <a:endParaRPr lang="en-US" altLang="zh-CN" sz="2400" b="0" i="0" dirty="0">
              <a:solidFill>
                <a:srgbClr val="303030"/>
              </a:solidFill>
              <a:effectLst/>
              <a:latin typeface="Titillium Web"/>
            </a:endParaRPr>
          </a:p>
          <a:p>
            <a:pPr algn="l"/>
            <a:r>
              <a:rPr lang="zh-CN" altLang="en-US" sz="2400" b="0" i="0" dirty="0">
                <a:solidFill>
                  <a:srgbClr val="303030"/>
                </a:solidFill>
                <a:effectLst/>
                <a:latin typeface="Titillium Web"/>
              </a:rPr>
              <a:t>同样地，在计算</a:t>
            </a:r>
            <a:r>
              <a:rPr lang="en-US" altLang="zh-CN" sz="2400" b="0" i="0" dirty="0">
                <a:solidFill>
                  <a:srgbClr val="303030"/>
                </a:solidFill>
                <a:effectLst/>
                <a:latin typeface="Titillium Web"/>
              </a:rPr>
              <a:t>P2P</a:t>
            </a:r>
            <a:r>
              <a:rPr lang="zh-CN" altLang="en-US" sz="2400" b="0" i="0" dirty="0">
                <a:solidFill>
                  <a:srgbClr val="303030"/>
                </a:solidFill>
                <a:effectLst/>
                <a:latin typeface="Titillium Web"/>
              </a:rPr>
              <a:t>分发的最小分发时间时，我们使用以下公式：</a:t>
            </a:r>
            <a:endParaRPr lang="en-US" altLang="zh-CN" sz="2400" b="0" i="0" dirty="0">
              <a:solidFill>
                <a:srgbClr val="303030"/>
              </a:solidFill>
              <a:effectLst/>
              <a:latin typeface="Titillium Web"/>
            </a:endParaRPr>
          </a:p>
          <a:p>
            <a:pPr algn="l"/>
            <a:endParaRPr lang="zh-CN" altLang="en-US" sz="2400" b="0" i="0" dirty="0">
              <a:solidFill>
                <a:srgbClr val="303030"/>
              </a:solidFill>
              <a:effectLst/>
              <a:latin typeface="Titillium Web"/>
            </a:endParaRPr>
          </a:p>
          <a:p>
            <a:pPr algn="l"/>
            <a:r>
              <a:rPr lang="zh-CN" altLang="en-US" sz="2400" b="0" i="0" dirty="0">
                <a:solidFill>
                  <a:srgbClr val="303030"/>
                </a:solidFill>
                <a:effectLst/>
                <a:latin typeface="Titillium Web"/>
              </a:rPr>
              <a:t>其中</a:t>
            </a:r>
            <a:endParaRPr lang="en-US" altLang="zh-CN" sz="2400" b="0" i="0" dirty="0">
              <a:solidFill>
                <a:srgbClr val="303030"/>
              </a:solidFill>
              <a:effectLst/>
              <a:latin typeface="Titillium Web"/>
            </a:endParaRPr>
          </a:p>
          <a:p>
            <a:pPr algn="l"/>
            <a:endParaRPr lang="en-US" altLang="zh-CN" sz="2400" b="0" i="0" dirty="0">
              <a:solidFill>
                <a:srgbClr val="303030"/>
              </a:solidFill>
              <a:effectLst/>
              <a:latin typeface="Titillium Web"/>
            </a:endParaRPr>
          </a:p>
          <a:p>
            <a:pPr algn="l"/>
            <a:r>
              <a:rPr lang="zh-CN" altLang="en-US" sz="2400" b="0" i="0" dirty="0">
                <a:solidFill>
                  <a:srgbClr val="303030"/>
                </a:solidFill>
                <a:effectLst/>
                <a:latin typeface="Titillium Web"/>
              </a:rPr>
              <a:t>其中</a:t>
            </a:r>
            <a:endParaRPr lang="en-US" altLang="zh-CN" sz="2400" b="0" i="0" dirty="0">
              <a:solidFill>
                <a:srgbClr val="303030"/>
              </a:solidFill>
              <a:effectLst/>
              <a:latin typeface="Titillium Web"/>
            </a:endParaRPr>
          </a:p>
          <a:p>
            <a:pPr algn="l"/>
            <a:endParaRPr lang="zh-CN" altLang="en-US" sz="2400" b="0" i="0" dirty="0">
              <a:solidFill>
                <a:srgbClr val="303030"/>
              </a:solidFill>
              <a:effectLst/>
              <a:latin typeface="Titillium Web"/>
            </a:endParaRPr>
          </a:p>
        </p:txBody>
      </p:sp>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A</a:t>
            </a:r>
            <a:endParaRPr lang="zh-CN" altLang="en-US" sz="2400" dirty="0">
              <a:latin typeface="Ebrima" panose="02000000000000000000" pitchFamily="2" charset="0"/>
              <a:cs typeface="Ebrima" panose="02000000000000000000" pitchFamily="2" charset="0"/>
            </a:endParaRPr>
          </a:p>
        </p:txBody>
      </p:sp>
      <p:sp>
        <p:nvSpPr>
          <p:cNvPr id="28" name="矩形 27"/>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2"/>
          <a:stretch>
            <a:fillRect/>
          </a:stretch>
        </p:blipFill>
        <p:spPr>
          <a:xfrm>
            <a:off x="3440135" y="1929616"/>
            <a:ext cx="2530059" cy="441998"/>
          </a:xfrm>
          <a:prstGeom prst="rect">
            <a:avLst/>
          </a:prstGeom>
        </p:spPr>
      </p:pic>
      <p:pic>
        <p:nvPicPr>
          <p:cNvPr id="11" name="图片 10"/>
          <p:cNvPicPr>
            <a:picLocks noChangeAspect="1"/>
          </p:cNvPicPr>
          <p:nvPr/>
        </p:nvPicPr>
        <p:blipFill>
          <a:blip r:embed="rId3"/>
          <a:stretch>
            <a:fillRect/>
          </a:stretch>
        </p:blipFill>
        <p:spPr>
          <a:xfrm>
            <a:off x="3023838" y="3030546"/>
            <a:ext cx="4145639" cy="502964"/>
          </a:xfrm>
          <a:prstGeom prst="rect">
            <a:avLst/>
          </a:prstGeom>
        </p:spPr>
      </p:pic>
      <p:pic>
        <p:nvPicPr>
          <p:cNvPr id="12" name="图片 11"/>
          <p:cNvPicPr>
            <a:picLocks noChangeAspect="1"/>
          </p:cNvPicPr>
          <p:nvPr/>
        </p:nvPicPr>
        <p:blipFill>
          <a:blip r:embed="rId4"/>
          <a:stretch>
            <a:fillRect/>
          </a:stretch>
        </p:blipFill>
        <p:spPr>
          <a:xfrm>
            <a:off x="3023838" y="3861470"/>
            <a:ext cx="2796782" cy="274344"/>
          </a:xfrm>
          <a:prstGeom prst="rect">
            <a:avLst/>
          </a:prstGeom>
        </p:spPr>
      </p:pic>
      <p:pic>
        <p:nvPicPr>
          <p:cNvPr id="13" name="图片 12"/>
          <p:cNvPicPr>
            <a:picLocks noChangeAspect="1"/>
          </p:cNvPicPr>
          <p:nvPr/>
        </p:nvPicPr>
        <p:blipFill>
          <a:blip r:embed="rId5"/>
          <a:stretch>
            <a:fillRect/>
          </a:stretch>
        </p:blipFill>
        <p:spPr>
          <a:xfrm>
            <a:off x="5639913" y="3655669"/>
            <a:ext cx="1943268" cy="762066"/>
          </a:xfrm>
          <a:prstGeom prst="rect">
            <a:avLst/>
          </a:prstGeom>
        </p:spPr>
      </p:pic>
      <p:pic>
        <p:nvPicPr>
          <p:cNvPr id="14" name="图片 13"/>
          <p:cNvPicPr>
            <a:picLocks noChangeAspect="1"/>
          </p:cNvPicPr>
          <p:nvPr/>
        </p:nvPicPr>
        <p:blipFill>
          <a:blip r:embed="rId6"/>
          <a:stretch>
            <a:fillRect/>
          </a:stretch>
        </p:blipFill>
        <p:spPr>
          <a:xfrm>
            <a:off x="3125095" y="4638541"/>
            <a:ext cx="2514818" cy="312447"/>
          </a:xfrm>
          <a:prstGeom prst="rect">
            <a:avLst/>
          </a:prstGeom>
        </p:spPr>
      </p:pic>
    </p:spTree>
  </p:cSld>
  <p:clrMapOvr>
    <a:masterClrMapping/>
  </p:clrMapOvr>
  <p:transition advTm="10832"/>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第二章</a:t>
            </a:r>
            <a:r>
              <a:rPr lang="en-US" altLang="zh-CN" sz="3200" b="1" dirty="0">
                <a:latin typeface="+mj-lt"/>
              </a:rPr>
              <a:t>T22</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560185"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7/20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 name="文本框 2"/>
          <p:cNvSpPr txBox="1"/>
          <p:nvPr/>
        </p:nvSpPr>
        <p:spPr>
          <a:xfrm>
            <a:off x="2215369" y="1207575"/>
            <a:ext cx="5961195" cy="3416320"/>
          </a:xfrm>
          <a:prstGeom prst="rect">
            <a:avLst/>
          </a:prstGeom>
          <a:noFill/>
        </p:spPr>
        <p:txBody>
          <a:bodyPr wrap="square" rtlCol="0">
            <a:spAutoFit/>
          </a:bodyPr>
          <a:lstStyle/>
          <a:p>
            <a:pPr algn="l"/>
            <a:r>
              <a:rPr lang="en-US" altLang="zh-CN" sz="2400" b="1" i="0" dirty="0">
                <a:solidFill>
                  <a:srgbClr val="303030"/>
                </a:solidFill>
                <a:effectLst/>
                <a:latin typeface="Titillium Web"/>
              </a:rPr>
              <a:t>Client Server</a:t>
            </a:r>
            <a:endParaRPr lang="en-US" altLang="zh-CN" sz="2400" b="1" i="0" dirty="0">
              <a:solidFill>
                <a:srgbClr val="303030"/>
              </a:solidFill>
              <a:effectLst/>
              <a:latin typeface="Titillium Web"/>
            </a:endParaRPr>
          </a:p>
          <a:p>
            <a:pPr algn="l"/>
            <a:endParaRPr lang="en-US" altLang="zh-CN" sz="2400" b="1" dirty="0">
              <a:solidFill>
                <a:srgbClr val="303030"/>
              </a:solidFill>
              <a:latin typeface="Titillium Web"/>
            </a:endParaRPr>
          </a:p>
          <a:p>
            <a:pPr algn="l"/>
            <a:endParaRPr lang="en-US" altLang="zh-CN" sz="2400" b="1" i="0" dirty="0">
              <a:solidFill>
                <a:srgbClr val="303030"/>
              </a:solidFill>
              <a:effectLst/>
              <a:latin typeface="Titillium Web"/>
            </a:endParaRPr>
          </a:p>
          <a:p>
            <a:pPr algn="l"/>
            <a:endParaRPr lang="en-US" altLang="zh-CN" sz="2400" b="1" dirty="0">
              <a:solidFill>
                <a:srgbClr val="303030"/>
              </a:solidFill>
              <a:latin typeface="Titillium Web"/>
            </a:endParaRPr>
          </a:p>
          <a:p>
            <a:pPr algn="l"/>
            <a:endParaRPr lang="en-US" altLang="zh-CN" sz="2400" b="1" i="0" dirty="0">
              <a:solidFill>
                <a:srgbClr val="303030"/>
              </a:solidFill>
              <a:effectLst/>
              <a:latin typeface="Titillium Web"/>
            </a:endParaRPr>
          </a:p>
          <a:p>
            <a:pPr algn="l"/>
            <a:endParaRPr lang="en-US" altLang="zh-CN" sz="2400" b="1" i="0" dirty="0">
              <a:solidFill>
                <a:srgbClr val="303030"/>
              </a:solidFill>
              <a:effectLst/>
              <a:latin typeface="Titillium Web"/>
            </a:endParaRPr>
          </a:p>
          <a:p>
            <a:r>
              <a:rPr lang="en-US" altLang="zh-CN" sz="2400" b="1" i="0" dirty="0">
                <a:solidFill>
                  <a:srgbClr val="303030"/>
                </a:solidFill>
                <a:effectLst/>
                <a:latin typeface="Titillium Web"/>
              </a:rPr>
              <a:t>Peer to Peer</a:t>
            </a:r>
            <a:endParaRPr lang="en-US" altLang="zh-CN" sz="2400" b="1" i="0" dirty="0">
              <a:solidFill>
                <a:srgbClr val="303030"/>
              </a:solidFill>
              <a:effectLst/>
              <a:latin typeface="Titillium Web"/>
            </a:endParaRPr>
          </a:p>
          <a:p>
            <a:pPr algn="l"/>
            <a:endParaRPr lang="en-US" altLang="zh-CN" sz="2400" b="1" i="0" dirty="0">
              <a:solidFill>
                <a:srgbClr val="303030"/>
              </a:solidFill>
              <a:effectLst/>
              <a:latin typeface="Titillium Web"/>
            </a:endParaRPr>
          </a:p>
          <a:p>
            <a:pPr algn="l"/>
            <a:endParaRPr lang="zh-CN" altLang="en-US" sz="2400" b="0" i="0" dirty="0">
              <a:solidFill>
                <a:srgbClr val="303030"/>
              </a:solidFill>
              <a:effectLst/>
              <a:latin typeface="Titillium Web"/>
            </a:endParaRPr>
          </a:p>
        </p:txBody>
      </p:sp>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A</a:t>
            </a:r>
            <a:endParaRPr lang="zh-CN" altLang="en-US" sz="2400" dirty="0">
              <a:latin typeface="Ebrima" panose="02000000000000000000" pitchFamily="2" charset="0"/>
              <a:cs typeface="Ebrima" panose="02000000000000000000" pitchFamily="2" charset="0"/>
            </a:endParaRPr>
          </a:p>
        </p:txBody>
      </p:sp>
      <p:sp>
        <p:nvSpPr>
          <p:cNvPr id="28" name="矩形 27"/>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表格 16"/>
          <p:cNvGraphicFramePr>
            <a:graphicFrameLocks noGrp="1"/>
          </p:cNvGraphicFramePr>
          <p:nvPr/>
        </p:nvGraphicFramePr>
        <p:xfrm>
          <a:off x="2147964" y="1628283"/>
          <a:ext cx="6028600" cy="1828800"/>
        </p:xfrm>
        <a:graphic>
          <a:graphicData uri="http://schemas.openxmlformats.org/drawingml/2006/table">
            <a:tbl>
              <a:tblPr firstRow="1" bandRow="1">
                <a:tableStyleId>{F5AB1C69-6EDB-4FF4-983F-18BD219EF322}</a:tableStyleId>
              </a:tblPr>
              <a:tblGrid>
                <a:gridCol w="1205720"/>
                <a:gridCol w="1205720"/>
                <a:gridCol w="1205720"/>
                <a:gridCol w="1205720"/>
                <a:gridCol w="1205720"/>
              </a:tblGrid>
              <a:tr h="341973">
                <a:tc>
                  <a:txBody>
                    <a:bodyPr/>
                    <a:lstStyle/>
                    <a:p>
                      <a:endParaRPr lang="zh-CN" altLang="en-US"/>
                    </a:p>
                  </a:txBody>
                  <a:tcPr/>
                </a:tc>
                <a:tc>
                  <a:txBody>
                    <a:bodyPr/>
                    <a:lstStyle/>
                    <a:p>
                      <a:endParaRPr lang="zh-CN" altLang="en-US"/>
                    </a:p>
                  </a:txBody>
                  <a:tcPr/>
                </a:tc>
                <a:tc>
                  <a:txBody>
                    <a:bodyPr/>
                    <a:lstStyle/>
                    <a:p>
                      <a:pPr algn="ctr"/>
                      <a:r>
                        <a:rPr lang="en-US" altLang="zh-CN" dirty="0"/>
                        <a:t>N</a:t>
                      </a:r>
                      <a:endParaRPr lang="zh-CN" altLang="en-US" dirty="0"/>
                    </a:p>
                  </a:txBody>
                  <a:tcPr/>
                </a:tc>
                <a:tc>
                  <a:txBody>
                    <a:bodyPr/>
                    <a:lstStyle/>
                    <a:p>
                      <a:endParaRPr lang="zh-CN" altLang="en-US" dirty="0"/>
                    </a:p>
                  </a:txBody>
                  <a:tcPr/>
                </a:tc>
                <a:tc>
                  <a:txBody>
                    <a:bodyPr/>
                    <a:lstStyle/>
                    <a:p>
                      <a:endParaRPr lang="zh-CN" altLang="en-US"/>
                    </a:p>
                  </a:txBody>
                  <a:tcPr/>
                </a:tc>
              </a:tr>
              <a:tr h="341973">
                <a:tc>
                  <a:txBody>
                    <a:bodyPr/>
                    <a:lstStyle/>
                    <a:p>
                      <a:endParaRPr lang="zh-CN" altLang="en-US" dirty="0"/>
                    </a:p>
                  </a:txBody>
                  <a:tcPr/>
                </a:tc>
                <a:tc>
                  <a:txBody>
                    <a:bodyPr/>
                    <a:lstStyle/>
                    <a:p>
                      <a:endParaRPr lang="zh-CN" altLang="en-US" dirty="0"/>
                    </a:p>
                  </a:txBody>
                  <a:tcPr/>
                </a:tc>
                <a:tc>
                  <a:txBody>
                    <a:bodyPr/>
                    <a:lstStyle/>
                    <a:p>
                      <a:r>
                        <a:rPr lang="en-US" altLang="zh-CN" dirty="0"/>
                        <a:t>10</a:t>
                      </a:r>
                      <a:endParaRPr lang="zh-CN" altLang="en-US" dirty="0"/>
                    </a:p>
                  </a:txBody>
                  <a:tcPr/>
                </a:tc>
                <a:tc>
                  <a:txBody>
                    <a:bodyPr/>
                    <a:lstStyle/>
                    <a:p>
                      <a:r>
                        <a:rPr lang="en-US" altLang="zh-CN" dirty="0"/>
                        <a:t>100</a:t>
                      </a:r>
                      <a:endParaRPr lang="zh-CN" altLang="en-US" dirty="0"/>
                    </a:p>
                  </a:txBody>
                  <a:tcPr/>
                </a:tc>
                <a:tc>
                  <a:txBody>
                    <a:bodyPr/>
                    <a:lstStyle/>
                    <a:p>
                      <a:r>
                        <a:rPr lang="en-US" altLang="zh-CN" dirty="0"/>
                        <a:t>1000</a:t>
                      </a:r>
                      <a:endParaRPr lang="zh-CN" altLang="en-US" dirty="0"/>
                    </a:p>
                  </a:txBody>
                  <a:tcPr/>
                </a:tc>
              </a:tr>
              <a:tr h="341973">
                <a:tc>
                  <a:txBody>
                    <a:bodyPr/>
                    <a:lstStyle/>
                    <a:p>
                      <a:endParaRPr lang="zh-CN" altLang="en-US" dirty="0"/>
                    </a:p>
                  </a:txBody>
                  <a:tcPr/>
                </a:tc>
                <a:tc>
                  <a:txBody>
                    <a:bodyPr/>
                    <a:lstStyle/>
                    <a:p>
                      <a:r>
                        <a:rPr lang="en-US" altLang="zh-CN" sz="1800" b="0" i="0" kern="1200" dirty="0">
                          <a:solidFill>
                            <a:schemeClr val="dk1"/>
                          </a:solidFill>
                          <a:effectLst/>
                          <a:latin typeface="+mn-lt"/>
                          <a:ea typeface="+mn-ea"/>
                          <a:cs typeface="+mn-cs"/>
                        </a:rPr>
                        <a:t>300 Kbps</a:t>
                      </a:r>
                      <a:endParaRPr lang="zh-CN" altLang="en-US" dirty="0"/>
                    </a:p>
                  </a:txBody>
                  <a:tcPr/>
                </a:tc>
                <a:tc>
                  <a:txBody>
                    <a:bodyPr/>
                    <a:lstStyle/>
                    <a:p>
                      <a:r>
                        <a:rPr lang="en-US" altLang="zh-CN" sz="1800" b="0" i="0" kern="1200" dirty="0">
                          <a:solidFill>
                            <a:schemeClr val="dk1"/>
                          </a:solidFill>
                          <a:effectLst/>
                          <a:latin typeface="+mn-lt"/>
                          <a:ea typeface="+mn-ea"/>
                          <a:cs typeface="+mn-cs"/>
                        </a:rPr>
                        <a:t>7680</a:t>
                      </a:r>
                      <a:endParaRPr lang="zh-CN" altLang="en-US" dirty="0"/>
                    </a:p>
                  </a:txBody>
                  <a:tcPr/>
                </a:tc>
                <a:tc>
                  <a:txBody>
                    <a:bodyPr/>
                    <a:lstStyle/>
                    <a:p>
                      <a:r>
                        <a:rPr lang="en-US" altLang="zh-CN" sz="1800" b="0" i="0" kern="1200" dirty="0">
                          <a:solidFill>
                            <a:schemeClr val="dk1"/>
                          </a:solidFill>
                          <a:effectLst/>
                          <a:latin typeface="+mn-lt"/>
                          <a:ea typeface="+mn-ea"/>
                          <a:cs typeface="+mn-cs"/>
                        </a:rPr>
                        <a:t>51200</a:t>
                      </a:r>
                      <a:endParaRPr lang="zh-CN" altLang="en-US" dirty="0"/>
                    </a:p>
                  </a:txBody>
                  <a:tcPr/>
                </a:tc>
                <a:tc>
                  <a:txBody>
                    <a:bodyPr/>
                    <a:lstStyle/>
                    <a:p>
                      <a:r>
                        <a:rPr lang="en-US" altLang="zh-CN" sz="1800" b="0" i="0" kern="1200" dirty="0">
                          <a:solidFill>
                            <a:schemeClr val="dk1"/>
                          </a:solidFill>
                          <a:effectLst/>
                          <a:latin typeface="+mn-lt"/>
                          <a:ea typeface="+mn-ea"/>
                          <a:cs typeface="+mn-cs"/>
                        </a:rPr>
                        <a:t>51200</a:t>
                      </a:r>
                      <a:endParaRPr lang="zh-CN" altLang="en-US" dirty="0"/>
                    </a:p>
                  </a:txBody>
                  <a:tcPr/>
                </a:tc>
              </a:tr>
              <a:tr h="341973">
                <a:tc>
                  <a:txBody>
                    <a:bodyPr/>
                    <a:lstStyle/>
                    <a:p>
                      <a:pPr algn="ctr"/>
                      <a:r>
                        <a:rPr lang="en-US" altLang="zh-CN" dirty="0"/>
                        <a:t>U</a:t>
                      </a:r>
                      <a:endParaRPr lang="zh-CN" altLang="en-US" dirty="0"/>
                    </a:p>
                  </a:txBody>
                  <a:tcPr/>
                </a:tc>
                <a:tc>
                  <a:txBody>
                    <a:bodyPr/>
                    <a:lstStyle/>
                    <a:p>
                      <a:r>
                        <a:rPr lang="en-US" altLang="zh-CN" sz="1800" b="0" i="0" kern="1200" dirty="0">
                          <a:solidFill>
                            <a:schemeClr val="dk1"/>
                          </a:solidFill>
                          <a:effectLst/>
                          <a:latin typeface="+mn-lt"/>
                          <a:ea typeface="+mn-ea"/>
                          <a:cs typeface="+mn-cs"/>
                        </a:rPr>
                        <a:t>700 Kbps</a:t>
                      </a:r>
                      <a:endParaRPr lang="zh-CN" altLang="en-US" dirty="0"/>
                    </a:p>
                  </a:txBody>
                  <a:tcPr/>
                </a:tc>
                <a:tc>
                  <a:txBody>
                    <a:bodyPr/>
                    <a:lstStyle/>
                    <a:p>
                      <a:r>
                        <a:rPr lang="en-US" altLang="zh-CN" sz="1800" b="0" i="0" kern="1200" dirty="0">
                          <a:solidFill>
                            <a:schemeClr val="dk1"/>
                          </a:solidFill>
                          <a:effectLst/>
                          <a:latin typeface="+mn-lt"/>
                          <a:ea typeface="+mn-ea"/>
                          <a:cs typeface="+mn-cs"/>
                        </a:rPr>
                        <a:t>7680</a:t>
                      </a:r>
                      <a:endParaRPr lang="zh-CN" altLang="en-US" dirty="0"/>
                    </a:p>
                  </a:txBody>
                  <a:tcPr/>
                </a:tc>
                <a:tc>
                  <a:txBody>
                    <a:bodyPr/>
                    <a:lstStyle/>
                    <a:p>
                      <a:r>
                        <a:rPr lang="en-US" altLang="zh-CN" sz="1800" b="0" i="0" kern="1200" dirty="0">
                          <a:solidFill>
                            <a:schemeClr val="dk1"/>
                          </a:solidFill>
                          <a:effectLst/>
                          <a:latin typeface="+mn-lt"/>
                          <a:ea typeface="+mn-ea"/>
                          <a:cs typeface="+mn-cs"/>
                        </a:rPr>
                        <a:t>51200</a:t>
                      </a:r>
                      <a:endParaRPr lang="zh-CN" altLang="en-US" dirty="0"/>
                    </a:p>
                  </a:txBody>
                  <a:tcPr/>
                </a:tc>
                <a:tc>
                  <a:txBody>
                    <a:bodyPr/>
                    <a:lstStyle/>
                    <a:p>
                      <a:r>
                        <a:rPr lang="en-US" altLang="zh-CN" sz="1800" b="0" i="0" kern="1200" dirty="0">
                          <a:solidFill>
                            <a:schemeClr val="dk1"/>
                          </a:solidFill>
                          <a:effectLst/>
                          <a:latin typeface="+mn-lt"/>
                          <a:ea typeface="+mn-ea"/>
                          <a:cs typeface="+mn-cs"/>
                        </a:rPr>
                        <a:t>51200</a:t>
                      </a:r>
                      <a:endParaRPr lang="zh-CN" altLang="en-US" dirty="0"/>
                    </a:p>
                  </a:txBody>
                  <a:tcPr/>
                </a:tc>
              </a:tr>
              <a:tr h="341973">
                <a:tc>
                  <a:txBody>
                    <a:bodyPr/>
                    <a:lstStyle/>
                    <a:p>
                      <a:endParaRPr lang="zh-CN" altLang="en-US" dirty="0"/>
                    </a:p>
                  </a:txBody>
                  <a:tcPr/>
                </a:tc>
                <a:tc>
                  <a:txBody>
                    <a:bodyPr/>
                    <a:lstStyle/>
                    <a:p>
                      <a:r>
                        <a:rPr lang="en-US" altLang="zh-CN" sz="1800" b="0" i="0" kern="1200" dirty="0">
                          <a:solidFill>
                            <a:schemeClr val="dk1"/>
                          </a:solidFill>
                          <a:effectLst/>
                          <a:latin typeface="+mn-lt"/>
                          <a:ea typeface="+mn-ea"/>
                          <a:cs typeface="+mn-cs"/>
                        </a:rPr>
                        <a:t>2 Mbps</a:t>
                      </a:r>
                      <a:endParaRPr lang="zh-CN" altLang="en-US" dirty="0"/>
                    </a:p>
                  </a:txBody>
                  <a:tcPr/>
                </a:tc>
                <a:tc>
                  <a:txBody>
                    <a:bodyPr/>
                    <a:lstStyle/>
                    <a:p>
                      <a:r>
                        <a:rPr lang="en-US" altLang="zh-CN" sz="1800" b="0" i="0" kern="1200" dirty="0">
                          <a:solidFill>
                            <a:schemeClr val="dk1"/>
                          </a:solidFill>
                          <a:effectLst/>
                          <a:latin typeface="+mn-lt"/>
                          <a:ea typeface="+mn-ea"/>
                          <a:cs typeface="+mn-cs"/>
                        </a:rPr>
                        <a:t>7680</a:t>
                      </a:r>
                      <a:endParaRPr lang="zh-CN" altLang="en-US" dirty="0"/>
                    </a:p>
                  </a:txBody>
                  <a:tcPr/>
                </a:tc>
                <a:tc>
                  <a:txBody>
                    <a:bodyPr/>
                    <a:lstStyle/>
                    <a:p>
                      <a:r>
                        <a:rPr lang="en-US" altLang="zh-CN" sz="1800" b="0" i="0" kern="1200" dirty="0">
                          <a:solidFill>
                            <a:schemeClr val="dk1"/>
                          </a:solidFill>
                          <a:effectLst/>
                          <a:latin typeface="+mn-lt"/>
                          <a:ea typeface="+mn-ea"/>
                          <a:cs typeface="+mn-cs"/>
                        </a:rPr>
                        <a:t>51200</a:t>
                      </a:r>
                      <a:endParaRPr lang="zh-CN" altLang="en-US" dirty="0"/>
                    </a:p>
                  </a:txBody>
                  <a:tcPr/>
                </a:tc>
                <a:tc>
                  <a:txBody>
                    <a:bodyPr/>
                    <a:lstStyle/>
                    <a:p>
                      <a:r>
                        <a:rPr lang="en-US" altLang="zh-CN" sz="1800" b="0" i="0" kern="1200" dirty="0">
                          <a:solidFill>
                            <a:schemeClr val="dk1"/>
                          </a:solidFill>
                          <a:effectLst/>
                          <a:latin typeface="+mn-lt"/>
                          <a:ea typeface="+mn-ea"/>
                          <a:cs typeface="+mn-cs"/>
                        </a:rPr>
                        <a:t>51200</a:t>
                      </a:r>
                      <a:endParaRPr lang="zh-CN" altLang="en-US" dirty="0"/>
                    </a:p>
                  </a:txBody>
                  <a:tcPr/>
                </a:tc>
              </a:tr>
            </a:tbl>
          </a:graphicData>
        </a:graphic>
      </p:graphicFrame>
      <p:graphicFrame>
        <p:nvGraphicFramePr>
          <p:cNvPr id="17" name="表格 16"/>
          <p:cNvGraphicFramePr>
            <a:graphicFrameLocks noGrp="1"/>
          </p:cNvGraphicFramePr>
          <p:nvPr/>
        </p:nvGraphicFramePr>
        <p:xfrm>
          <a:off x="2147964" y="3877791"/>
          <a:ext cx="6028600" cy="1828800"/>
        </p:xfrm>
        <a:graphic>
          <a:graphicData uri="http://schemas.openxmlformats.org/drawingml/2006/table">
            <a:tbl>
              <a:tblPr firstRow="1" bandRow="1">
                <a:tableStyleId>{F5AB1C69-6EDB-4FF4-983F-18BD219EF322}</a:tableStyleId>
              </a:tblPr>
              <a:tblGrid>
                <a:gridCol w="1205720"/>
                <a:gridCol w="1205720"/>
                <a:gridCol w="1205720"/>
                <a:gridCol w="1205720"/>
                <a:gridCol w="1205720"/>
              </a:tblGrid>
              <a:tr h="341973">
                <a:tc>
                  <a:txBody>
                    <a:bodyPr/>
                    <a:lstStyle/>
                    <a:p>
                      <a:endParaRPr lang="zh-CN" altLang="en-US"/>
                    </a:p>
                  </a:txBody>
                  <a:tcPr/>
                </a:tc>
                <a:tc>
                  <a:txBody>
                    <a:bodyPr/>
                    <a:lstStyle/>
                    <a:p>
                      <a:endParaRPr lang="zh-CN" altLang="en-US"/>
                    </a:p>
                  </a:txBody>
                  <a:tcPr/>
                </a:tc>
                <a:tc>
                  <a:txBody>
                    <a:bodyPr/>
                    <a:lstStyle/>
                    <a:p>
                      <a:pPr algn="ctr"/>
                      <a:r>
                        <a:rPr lang="en-US" altLang="zh-CN" dirty="0"/>
                        <a:t>N</a:t>
                      </a:r>
                      <a:endParaRPr lang="zh-CN" altLang="en-US" dirty="0"/>
                    </a:p>
                  </a:txBody>
                  <a:tcPr/>
                </a:tc>
                <a:tc>
                  <a:txBody>
                    <a:bodyPr/>
                    <a:lstStyle/>
                    <a:p>
                      <a:endParaRPr lang="zh-CN" altLang="en-US" dirty="0"/>
                    </a:p>
                  </a:txBody>
                  <a:tcPr/>
                </a:tc>
                <a:tc>
                  <a:txBody>
                    <a:bodyPr/>
                    <a:lstStyle/>
                    <a:p>
                      <a:endParaRPr lang="zh-CN" altLang="en-US"/>
                    </a:p>
                  </a:txBody>
                  <a:tcPr/>
                </a:tc>
              </a:tr>
              <a:tr h="341973">
                <a:tc>
                  <a:txBody>
                    <a:bodyPr/>
                    <a:lstStyle/>
                    <a:p>
                      <a:endParaRPr lang="zh-CN" altLang="en-US" dirty="0"/>
                    </a:p>
                  </a:txBody>
                  <a:tcPr/>
                </a:tc>
                <a:tc>
                  <a:txBody>
                    <a:bodyPr/>
                    <a:lstStyle/>
                    <a:p>
                      <a:endParaRPr lang="zh-CN" altLang="en-US" dirty="0"/>
                    </a:p>
                  </a:txBody>
                  <a:tcPr/>
                </a:tc>
                <a:tc>
                  <a:txBody>
                    <a:bodyPr/>
                    <a:lstStyle/>
                    <a:p>
                      <a:r>
                        <a:rPr lang="en-US" altLang="zh-CN" dirty="0"/>
                        <a:t>10</a:t>
                      </a:r>
                      <a:endParaRPr lang="zh-CN" altLang="en-US" dirty="0"/>
                    </a:p>
                  </a:txBody>
                  <a:tcPr/>
                </a:tc>
                <a:tc>
                  <a:txBody>
                    <a:bodyPr/>
                    <a:lstStyle/>
                    <a:p>
                      <a:r>
                        <a:rPr lang="en-US" altLang="zh-CN" dirty="0"/>
                        <a:t>100</a:t>
                      </a:r>
                      <a:endParaRPr lang="zh-CN" altLang="en-US" dirty="0"/>
                    </a:p>
                  </a:txBody>
                  <a:tcPr/>
                </a:tc>
                <a:tc>
                  <a:txBody>
                    <a:bodyPr/>
                    <a:lstStyle/>
                    <a:p>
                      <a:r>
                        <a:rPr lang="en-US" altLang="zh-CN" dirty="0"/>
                        <a:t>1000</a:t>
                      </a:r>
                      <a:endParaRPr lang="zh-CN" altLang="en-US" dirty="0"/>
                    </a:p>
                  </a:txBody>
                  <a:tcPr/>
                </a:tc>
              </a:tr>
              <a:tr h="341973">
                <a:tc>
                  <a:txBody>
                    <a:bodyPr/>
                    <a:lstStyle/>
                    <a:p>
                      <a:endParaRPr lang="zh-CN" altLang="en-US" dirty="0"/>
                    </a:p>
                  </a:txBody>
                  <a:tcPr/>
                </a:tc>
                <a:tc>
                  <a:txBody>
                    <a:bodyPr/>
                    <a:lstStyle/>
                    <a:p>
                      <a:r>
                        <a:rPr lang="en-US" altLang="zh-CN" sz="1800" b="0" i="0" kern="1200" dirty="0">
                          <a:solidFill>
                            <a:schemeClr val="dk1"/>
                          </a:solidFill>
                          <a:effectLst/>
                          <a:latin typeface="+mn-lt"/>
                          <a:ea typeface="+mn-ea"/>
                          <a:cs typeface="+mn-cs"/>
                        </a:rPr>
                        <a:t>300 Kbps</a:t>
                      </a:r>
                      <a:endParaRPr lang="zh-CN" altLang="en-US" dirty="0"/>
                    </a:p>
                  </a:txBody>
                  <a:tcPr/>
                </a:tc>
                <a:tc>
                  <a:txBody>
                    <a:bodyPr/>
                    <a:lstStyle/>
                    <a:p>
                      <a:r>
                        <a:rPr lang="en-US" altLang="zh-CN" sz="1800" b="0" i="0" kern="1200" dirty="0">
                          <a:solidFill>
                            <a:schemeClr val="dk1"/>
                          </a:solidFill>
                          <a:effectLst/>
                          <a:latin typeface="+mn-lt"/>
                          <a:ea typeface="+mn-ea"/>
                          <a:cs typeface="+mn-cs"/>
                        </a:rPr>
                        <a:t>7680</a:t>
                      </a:r>
                      <a:endParaRPr lang="zh-CN" altLang="en-US" dirty="0"/>
                    </a:p>
                  </a:txBody>
                  <a:tcPr/>
                </a:tc>
                <a:tc>
                  <a:txBody>
                    <a:bodyPr/>
                    <a:lstStyle/>
                    <a:p>
                      <a:r>
                        <a:rPr lang="en-US" altLang="zh-CN" sz="1800" b="0" i="0" kern="1200" dirty="0">
                          <a:solidFill>
                            <a:schemeClr val="dk1"/>
                          </a:solidFill>
                          <a:effectLst/>
                          <a:latin typeface="+mn-lt"/>
                          <a:ea typeface="+mn-ea"/>
                          <a:cs typeface="+mn-cs"/>
                        </a:rPr>
                        <a:t>25904</a:t>
                      </a:r>
                      <a:endParaRPr lang="zh-CN" altLang="en-US" dirty="0"/>
                    </a:p>
                  </a:txBody>
                  <a:tcPr/>
                </a:tc>
                <a:tc>
                  <a:txBody>
                    <a:bodyPr/>
                    <a:lstStyle/>
                    <a:p>
                      <a:r>
                        <a:rPr lang="en-US" altLang="zh-CN" sz="1800" b="0" i="0" kern="1200" dirty="0">
                          <a:solidFill>
                            <a:schemeClr val="dk1"/>
                          </a:solidFill>
                          <a:effectLst/>
                          <a:latin typeface="+mn-lt"/>
                          <a:ea typeface="+mn-ea"/>
                          <a:cs typeface="+mn-cs"/>
                        </a:rPr>
                        <a:t>47559</a:t>
                      </a:r>
                      <a:endParaRPr lang="zh-CN" altLang="en-US" dirty="0"/>
                    </a:p>
                  </a:txBody>
                  <a:tcPr/>
                </a:tc>
              </a:tr>
              <a:tr h="341973">
                <a:tc>
                  <a:txBody>
                    <a:bodyPr/>
                    <a:lstStyle/>
                    <a:p>
                      <a:pPr algn="ctr"/>
                      <a:r>
                        <a:rPr lang="en-US" altLang="zh-CN" dirty="0"/>
                        <a:t>U</a:t>
                      </a:r>
                      <a:endParaRPr lang="zh-CN" altLang="en-US" dirty="0"/>
                    </a:p>
                  </a:txBody>
                  <a:tcPr/>
                </a:tc>
                <a:tc>
                  <a:txBody>
                    <a:bodyPr/>
                    <a:lstStyle/>
                    <a:p>
                      <a:r>
                        <a:rPr lang="en-US" altLang="zh-CN" sz="1800" b="0" i="0" kern="1200" dirty="0">
                          <a:solidFill>
                            <a:schemeClr val="dk1"/>
                          </a:solidFill>
                          <a:effectLst/>
                          <a:latin typeface="+mn-lt"/>
                          <a:ea typeface="+mn-ea"/>
                          <a:cs typeface="+mn-cs"/>
                        </a:rPr>
                        <a:t>700 Kbps</a:t>
                      </a:r>
                      <a:endParaRPr lang="zh-CN" altLang="en-US" dirty="0"/>
                    </a:p>
                  </a:txBody>
                  <a:tcPr/>
                </a:tc>
                <a:tc>
                  <a:txBody>
                    <a:bodyPr/>
                    <a:lstStyle/>
                    <a:p>
                      <a:r>
                        <a:rPr lang="en-US" altLang="zh-CN" sz="1800" b="0" i="0" kern="1200" dirty="0">
                          <a:solidFill>
                            <a:schemeClr val="dk1"/>
                          </a:solidFill>
                          <a:effectLst/>
                          <a:latin typeface="+mn-lt"/>
                          <a:ea typeface="+mn-ea"/>
                          <a:cs typeface="+mn-cs"/>
                        </a:rPr>
                        <a:t>7680</a:t>
                      </a:r>
                      <a:endParaRPr lang="zh-CN" altLang="en-US" dirty="0"/>
                    </a:p>
                  </a:txBody>
                  <a:tcPr/>
                </a:tc>
                <a:tc>
                  <a:txBody>
                    <a:bodyPr/>
                    <a:lstStyle/>
                    <a:p>
                      <a:r>
                        <a:rPr lang="en-US" altLang="zh-CN" sz="1800" b="0" i="0" kern="1200" dirty="0">
                          <a:solidFill>
                            <a:schemeClr val="dk1"/>
                          </a:solidFill>
                          <a:effectLst/>
                          <a:latin typeface="+mn-lt"/>
                          <a:ea typeface="+mn-ea"/>
                          <a:cs typeface="+mn-cs"/>
                        </a:rPr>
                        <a:t>15616</a:t>
                      </a:r>
                      <a:endParaRPr lang="zh-CN" altLang="en-US" dirty="0"/>
                    </a:p>
                  </a:txBody>
                  <a:tcPr/>
                </a:tc>
                <a:tc>
                  <a:txBody>
                    <a:bodyPr/>
                    <a:lstStyle/>
                    <a:p>
                      <a:r>
                        <a:rPr lang="en-US" altLang="zh-CN" sz="1800" b="0" i="0" kern="1200" dirty="0">
                          <a:solidFill>
                            <a:schemeClr val="dk1"/>
                          </a:solidFill>
                          <a:effectLst/>
                          <a:latin typeface="+mn-lt"/>
                          <a:ea typeface="+mn-ea"/>
                          <a:cs typeface="+mn-cs"/>
                        </a:rPr>
                        <a:t>21525</a:t>
                      </a:r>
                      <a:endParaRPr lang="zh-CN" altLang="en-US" dirty="0"/>
                    </a:p>
                  </a:txBody>
                  <a:tcPr/>
                </a:tc>
              </a:tr>
              <a:tr h="341973">
                <a:tc>
                  <a:txBody>
                    <a:bodyPr/>
                    <a:lstStyle/>
                    <a:p>
                      <a:endParaRPr lang="zh-CN" altLang="en-US" dirty="0"/>
                    </a:p>
                  </a:txBody>
                  <a:tcPr/>
                </a:tc>
                <a:tc>
                  <a:txBody>
                    <a:bodyPr/>
                    <a:lstStyle/>
                    <a:p>
                      <a:r>
                        <a:rPr lang="en-US" altLang="zh-CN" sz="1800" b="0" i="0" kern="1200" dirty="0">
                          <a:solidFill>
                            <a:schemeClr val="dk1"/>
                          </a:solidFill>
                          <a:effectLst/>
                          <a:latin typeface="+mn-lt"/>
                          <a:ea typeface="+mn-ea"/>
                          <a:cs typeface="+mn-cs"/>
                        </a:rPr>
                        <a:t>2 Mbps</a:t>
                      </a:r>
                      <a:endParaRPr lang="zh-CN" altLang="en-US" dirty="0"/>
                    </a:p>
                  </a:txBody>
                  <a:tcPr/>
                </a:tc>
                <a:tc>
                  <a:txBody>
                    <a:bodyPr/>
                    <a:lstStyle/>
                    <a:p>
                      <a:r>
                        <a:rPr lang="en-US" altLang="zh-CN" sz="1800" b="0" i="0" kern="1200" dirty="0">
                          <a:solidFill>
                            <a:schemeClr val="dk1"/>
                          </a:solidFill>
                          <a:effectLst/>
                          <a:latin typeface="+mn-lt"/>
                          <a:ea typeface="+mn-ea"/>
                          <a:cs typeface="+mn-cs"/>
                        </a:rPr>
                        <a:t>7680</a:t>
                      </a:r>
                      <a:endParaRPr lang="zh-CN" altLang="en-US" dirty="0"/>
                    </a:p>
                  </a:txBody>
                  <a:tcPr/>
                </a:tc>
                <a:tc>
                  <a:txBody>
                    <a:bodyPr/>
                    <a:lstStyle/>
                    <a:p>
                      <a:r>
                        <a:rPr lang="en-US" altLang="zh-CN" dirty="0">
                          <a:effectLst/>
                        </a:rPr>
                        <a:t>7680</a:t>
                      </a:r>
                      <a:endParaRPr lang="en-US" altLang="zh-CN" dirty="0">
                        <a:effectLst/>
                      </a:endParaRPr>
                    </a:p>
                  </a:txBody>
                  <a:tcPr anchor="ctr"/>
                </a:tc>
                <a:tc>
                  <a:txBody>
                    <a:bodyPr/>
                    <a:lstStyle/>
                    <a:p>
                      <a:r>
                        <a:rPr lang="en-US" altLang="zh-CN" dirty="0">
                          <a:effectLst/>
                        </a:rPr>
                        <a:t>7680</a:t>
                      </a:r>
                      <a:endParaRPr lang="en-US" altLang="zh-CN" dirty="0">
                        <a:effectLst/>
                      </a:endParaRPr>
                    </a:p>
                  </a:txBody>
                  <a:tcPr anchor="ctr"/>
                </a:tc>
              </a:tr>
            </a:tbl>
          </a:graphicData>
        </a:graphic>
      </p:graphicFrame>
    </p:spTree>
  </p:cSld>
  <p:clrMapOvr>
    <a:masterClrMapping/>
  </p:clrMapOvr>
  <p:transition advTm="10832"/>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第二章</a:t>
            </a:r>
            <a:r>
              <a:rPr lang="en-US" altLang="zh-CN" sz="3200" b="1" dirty="0">
                <a:latin typeface="+mj-lt"/>
              </a:rPr>
              <a:t>T24</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617444"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8/20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 name="文本框 2"/>
          <p:cNvSpPr txBox="1"/>
          <p:nvPr/>
        </p:nvSpPr>
        <p:spPr>
          <a:xfrm>
            <a:off x="2215369" y="1207575"/>
            <a:ext cx="5961195" cy="3785652"/>
          </a:xfrm>
          <a:prstGeom prst="rect">
            <a:avLst/>
          </a:prstGeom>
          <a:noFill/>
        </p:spPr>
        <p:txBody>
          <a:bodyPr wrap="square" rtlCol="0">
            <a:spAutoFit/>
          </a:bodyPr>
          <a:lstStyle/>
          <a:p>
            <a:r>
              <a:rPr lang="zh-CN" altLang="en-US" sz="2400" dirty="0"/>
              <a:t>考虑使用</a:t>
            </a:r>
            <a:r>
              <a:rPr lang="en-US" altLang="zh-CN" sz="2400" dirty="0"/>
              <a:t>P2P</a:t>
            </a:r>
            <a:r>
              <a:rPr lang="zh-CN" altLang="en-US" sz="2400" dirty="0"/>
              <a:t>体系结构向</a:t>
            </a:r>
            <a:r>
              <a:rPr lang="en-US" altLang="zh-CN" sz="2400" dirty="0"/>
              <a:t>N</a:t>
            </a:r>
            <a:r>
              <a:rPr lang="zh-CN" altLang="en-US" sz="2400" dirty="0"/>
              <a:t>个用户分发</a:t>
            </a:r>
            <a:r>
              <a:rPr lang="en-US" altLang="zh-CN" sz="2400" dirty="0"/>
              <a:t>F</a:t>
            </a:r>
            <a:r>
              <a:rPr lang="zh-CN" altLang="en-US" sz="2400" dirty="0"/>
              <a:t>比特的一个文件。假定一种流体模型。为了简化起见，假定</a:t>
            </a:r>
            <a:r>
              <a:rPr lang="en-US" altLang="zh-CN" sz="2400" dirty="0" err="1"/>
              <a:t>dmin</a:t>
            </a:r>
            <a:r>
              <a:rPr lang="zh-CN" altLang="en-US" sz="2400" dirty="0"/>
              <a:t>很大，因此对等方下载带宽不会成为瓶颈。</a:t>
            </a:r>
            <a:endParaRPr lang="en-US" altLang="zh-CN" sz="2400" dirty="0"/>
          </a:p>
          <a:p>
            <a:r>
              <a:rPr lang="en-US" altLang="zh-CN" sz="2400" dirty="0"/>
              <a:t>a.</a:t>
            </a:r>
            <a:r>
              <a:rPr lang="zh-CN" altLang="en-US" sz="2400" dirty="0"/>
              <a:t>假定</a:t>
            </a:r>
            <a:r>
              <a:rPr lang="en-US" altLang="zh-CN" sz="2400" dirty="0" err="1"/>
              <a:t>u</a:t>
            </a:r>
            <a:r>
              <a:rPr lang="en-US" altLang="zh-CN" sz="2400" i="1" baseline="-25000" dirty="0" err="1">
                <a:solidFill>
                  <a:srgbClr val="303030"/>
                </a:solidFill>
                <a:latin typeface="KaTeX_Math"/>
              </a:rPr>
              <a:t>S</a:t>
            </a:r>
            <a:r>
              <a:rPr lang="en-US" altLang="zh-CN" sz="2400" dirty="0"/>
              <a:t>≤( </a:t>
            </a:r>
            <a:r>
              <a:rPr lang="en-US" altLang="zh-CN" sz="2400" dirty="0" err="1"/>
              <a:t>u</a:t>
            </a:r>
            <a:r>
              <a:rPr lang="en-US" altLang="zh-CN" sz="2400" i="1" baseline="-25000" dirty="0" err="1">
                <a:solidFill>
                  <a:srgbClr val="303030"/>
                </a:solidFill>
                <a:latin typeface="KaTeX_Math"/>
              </a:rPr>
              <a:t>S</a:t>
            </a:r>
            <a:r>
              <a:rPr lang="en-US" altLang="zh-CN" sz="2400" dirty="0"/>
              <a:t>+ u</a:t>
            </a:r>
            <a:r>
              <a:rPr lang="en-US" altLang="zh-CN" sz="2400" i="1" baseline="-25000" dirty="0">
                <a:solidFill>
                  <a:srgbClr val="303030"/>
                </a:solidFill>
                <a:latin typeface="KaTeX_Math"/>
              </a:rPr>
              <a:t>1</a:t>
            </a:r>
            <a:r>
              <a:rPr lang="en-US" altLang="zh-CN" sz="2400" dirty="0"/>
              <a:t>+…+</a:t>
            </a:r>
            <a:r>
              <a:rPr lang="en-US" altLang="zh-CN" sz="2400" dirty="0" err="1"/>
              <a:t>u</a:t>
            </a:r>
            <a:r>
              <a:rPr lang="en-US" altLang="zh-CN" sz="2400" i="1" baseline="-25000" dirty="0" err="1">
                <a:solidFill>
                  <a:srgbClr val="303030"/>
                </a:solidFill>
                <a:latin typeface="KaTeX_Math"/>
              </a:rPr>
              <a:t>N</a:t>
            </a:r>
            <a:r>
              <a:rPr lang="en-US" altLang="zh-CN" sz="2400" dirty="0"/>
              <a:t> )/N</a:t>
            </a:r>
            <a:r>
              <a:rPr lang="zh-CN" altLang="en-US" sz="2400" dirty="0"/>
              <a:t>。定义一个具有</a:t>
            </a:r>
            <a:endParaRPr lang="en-US" altLang="zh-CN" sz="2400" dirty="0"/>
          </a:p>
          <a:p>
            <a:r>
              <a:rPr lang="en-US" altLang="zh-CN" sz="2400" dirty="0"/>
              <a:t>    F/</a:t>
            </a:r>
            <a:r>
              <a:rPr lang="en-US" altLang="zh-CN" sz="2400" dirty="0" err="1"/>
              <a:t>u</a:t>
            </a:r>
            <a:r>
              <a:rPr lang="en-US" altLang="zh-CN" sz="2400" i="1" baseline="-25000" dirty="0" err="1">
                <a:solidFill>
                  <a:srgbClr val="303030"/>
                </a:solidFill>
                <a:latin typeface="KaTeX_Math"/>
              </a:rPr>
              <a:t>S</a:t>
            </a:r>
            <a:r>
              <a:rPr lang="zh-CN" altLang="en-US" sz="2400" dirty="0"/>
              <a:t>分发时间的分发方案。</a:t>
            </a:r>
            <a:endParaRPr lang="en-US" altLang="zh-CN" sz="2400" dirty="0"/>
          </a:p>
          <a:p>
            <a:r>
              <a:rPr lang="en-US" altLang="zh-CN" sz="2400" dirty="0"/>
              <a:t>b.</a:t>
            </a:r>
            <a:r>
              <a:rPr lang="zh-CN" altLang="en-US" sz="2400" dirty="0"/>
              <a:t>假定</a:t>
            </a:r>
            <a:r>
              <a:rPr lang="en-US" altLang="zh-CN" sz="2400" dirty="0" err="1"/>
              <a:t>u</a:t>
            </a:r>
            <a:r>
              <a:rPr lang="en-US" altLang="zh-CN" sz="2400" i="1" baseline="-25000" dirty="0" err="1">
                <a:solidFill>
                  <a:srgbClr val="303030"/>
                </a:solidFill>
                <a:latin typeface="KaTeX_Math"/>
              </a:rPr>
              <a:t>S</a:t>
            </a:r>
            <a:r>
              <a:rPr lang="en-US" altLang="zh-CN" sz="2400" dirty="0"/>
              <a:t>≥(u</a:t>
            </a:r>
            <a:r>
              <a:rPr lang="en-US" altLang="zh-CN" sz="2400" i="1" baseline="-25000" dirty="0">
                <a:solidFill>
                  <a:srgbClr val="303030"/>
                </a:solidFill>
                <a:latin typeface="KaTeX_Math"/>
              </a:rPr>
              <a:t>S</a:t>
            </a:r>
            <a:r>
              <a:rPr lang="en-US" altLang="zh-CN" sz="2400" dirty="0"/>
              <a:t>+u</a:t>
            </a:r>
            <a:r>
              <a:rPr lang="en-US" altLang="zh-CN" sz="2400" i="1" baseline="-25000" dirty="0">
                <a:solidFill>
                  <a:srgbClr val="303030"/>
                </a:solidFill>
                <a:latin typeface="KaTeX_Math"/>
              </a:rPr>
              <a:t>1</a:t>
            </a:r>
            <a:r>
              <a:rPr lang="en-US" altLang="zh-CN" sz="2400" dirty="0"/>
              <a:t> +…+</a:t>
            </a:r>
            <a:r>
              <a:rPr lang="en-US" altLang="zh-CN" sz="2400" dirty="0" err="1"/>
              <a:t>u</a:t>
            </a:r>
            <a:r>
              <a:rPr lang="en-US" altLang="zh-CN" sz="2400" i="1" baseline="-25000" dirty="0" err="1">
                <a:solidFill>
                  <a:srgbClr val="303030"/>
                </a:solidFill>
                <a:latin typeface="KaTeX_Math"/>
              </a:rPr>
              <a:t>N</a:t>
            </a:r>
            <a:r>
              <a:rPr lang="en-US" altLang="zh-CN" sz="2400" dirty="0"/>
              <a:t>)/N</a:t>
            </a:r>
            <a:r>
              <a:rPr lang="zh-CN" altLang="en-US" sz="2400" dirty="0"/>
              <a:t>。定义一个具有</a:t>
            </a:r>
            <a:r>
              <a:rPr lang="en-US" altLang="zh-CN" sz="2400" dirty="0"/>
              <a:t>   </a:t>
            </a:r>
            <a:endParaRPr lang="en-US" altLang="zh-CN" sz="2400" dirty="0"/>
          </a:p>
          <a:p>
            <a:r>
              <a:rPr lang="en-US" altLang="zh-CN" sz="2400" dirty="0"/>
              <a:t>    NF/(</a:t>
            </a:r>
            <a:r>
              <a:rPr lang="en-US" altLang="zh-CN" sz="2400" dirty="0" err="1"/>
              <a:t>u</a:t>
            </a:r>
            <a:r>
              <a:rPr lang="en-US" altLang="zh-CN" sz="2400" i="1" baseline="-25000" dirty="0" err="1">
                <a:solidFill>
                  <a:srgbClr val="303030"/>
                </a:solidFill>
                <a:latin typeface="KaTeX_Math"/>
              </a:rPr>
              <a:t>S</a:t>
            </a:r>
            <a:r>
              <a:rPr lang="zh-CN" altLang="en-US" sz="2400" i="1" baseline="-25000" dirty="0">
                <a:solidFill>
                  <a:srgbClr val="303030"/>
                </a:solidFill>
                <a:latin typeface="KaTeX_Math"/>
              </a:rPr>
              <a:t> </a:t>
            </a:r>
            <a:r>
              <a:rPr lang="en-US" altLang="zh-CN" sz="2400" dirty="0"/>
              <a:t>+ u</a:t>
            </a:r>
            <a:r>
              <a:rPr lang="en-US" altLang="zh-CN" sz="2400" i="1" baseline="-25000" dirty="0">
                <a:solidFill>
                  <a:srgbClr val="303030"/>
                </a:solidFill>
                <a:latin typeface="KaTeX_Math"/>
              </a:rPr>
              <a:t>1</a:t>
            </a:r>
            <a:r>
              <a:rPr lang="en-US" altLang="zh-CN" sz="2400" dirty="0"/>
              <a:t> +…+ </a:t>
            </a:r>
            <a:r>
              <a:rPr lang="en-US" altLang="zh-CN" sz="2400" dirty="0" err="1"/>
              <a:t>u</a:t>
            </a:r>
            <a:r>
              <a:rPr lang="en-US" altLang="zh-CN" sz="2400" i="1" baseline="-25000" dirty="0" err="1">
                <a:solidFill>
                  <a:srgbClr val="303030"/>
                </a:solidFill>
                <a:latin typeface="KaTeX_Math"/>
              </a:rPr>
              <a:t>N</a:t>
            </a:r>
            <a:r>
              <a:rPr lang="en-US" altLang="zh-CN" sz="2400" i="1" baseline="-25000" dirty="0">
                <a:solidFill>
                  <a:srgbClr val="303030"/>
                </a:solidFill>
                <a:latin typeface="KaTeX_Math"/>
              </a:rPr>
              <a:t> </a:t>
            </a:r>
            <a:r>
              <a:rPr lang="en-US" altLang="zh-CN" sz="2400" dirty="0"/>
              <a:t>)</a:t>
            </a:r>
            <a:r>
              <a:rPr lang="zh-CN" altLang="en-US" sz="2400" dirty="0"/>
              <a:t>分发时间的分发方案。</a:t>
            </a:r>
            <a:endParaRPr lang="en-US" altLang="zh-CN" sz="2400" dirty="0"/>
          </a:p>
          <a:p>
            <a:r>
              <a:rPr lang="en-US" altLang="zh-CN" sz="2400" dirty="0"/>
              <a:t>c.</a:t>
            </a:r>
            <a:r>
              <a:rPr lang="zh-CN" altLang="en-US" sz="2400" dirty="0"/>
              <a:t>得出最小分发时间通常是由 </a:t>
            </a:r>
            <a:r>
              <a:rPr lang="en-US" altLang="zh-CN" sz="2400" dirty="0"/>
              <a:t>max {F/ </a:t>
            </a:r>
            <a:r>
              <a:rPr lang="en-US" altLang="zh-CN" sz="2400" dirty="0" err="1"/>
              <a:t>u</a:t>
            </a:r>
            <a:r>
              <a:rPr lang="en-US" altLang="zh-CN" sz="2400" i="1" baseline="-25000" dirty="0" err="1">
                <a:solidFill>
                  <a:srgbClr val="303030"/>
                </a:solidFill>
                <a:latin typeface="KaTeX_Math"/>
              </a:rPr>
              <a:t>S</a:t>
            </a:r>
            <a:r>
              <a:rPr lang="zh-CN" altLang="en-US" sz="2400" i="1" baseline="-25000" dirty="0">
                <a:solidFill>
                  <a:srgbClr val="303030"/>
                </a:solidFill>
                <a:latin typeface="KaTeX_Math"/>
              </a:rPr>
              <a:t> </a:t>
            </a:r>
            <a:r>
              <a:rPr lang="zh-CN" altLang="en-US" sz="2400" dirty="0"/>
              <a:t>，</a:t>
            </a:r>
            <a:r>
              <a:rPr lang="en-US" altLang="zh-CN" sz="2400" dirty="0"/>
              <a:t> </a:t>
            </a:r>
            <a:endParaRPr lang="en-US" altLang="zh-CN" sz="2400" dirty="0"/>
          </a:p>
          <a:p>
            <a:r>
              <a:rPr lang="en-US" altLang="zh-CN" sz="2400" dirty="0"/>
              <a:t>    NF/(</a:t>
            </a:r>
            <a:r>
              <a:rPr lang="en-US" altLang="zh-CN" sz="2400" dirty="0" err="1"/>
              <a:t>u</a:t>
            </a:r>
            <a:r>
              <a:rPr lang="en-US" altLang="zh-CN" sz="2400" i="1" baseline="-25000" dirty="0" err="1">
                <a:solidFill>
                  <a:srgbClr val="303030"/>
                </a:solidFill>
                <a:latin typeface="KaTeX_Math"/>
              </a:rPr>
              <a:t>S</a:t>
            </a:r>
            <a:r>
              <a:rPr lang="zh-CN" altLang="en-US" sz="2400" i="1" baseline="-25000" dirty="0">
                <a:solidFill>
                  <a:srgbClr val="303030"/>
                </a:solidFill>
                <a:latin typeface="KaTeX_Math"/>
              </a:rPr>
              <a:t> </a:t>
            </a:r>
            <a:r>
              <a:rPr lang="en-US" altLang="zh-CN" sz="2400" dirty="0"/>
              <a:t>+ u</a:t>
            </a:r>
            <a:r>
              <a:rPr lang="en-US" altLang="zh-CN" sz="2400" i="1" baseline="-25000" dirty="0">
                <a:solidFill>
                  <a:srgbClr val="303030"/>
                </a:solidFill>
                <a:latin typeface="KaTeX_Math"/>
              </a:rPr>
              <a:t>1</a:t>
            </a:r>
            <a:r>
              <a:rPr lang="en-US" altLang="zh-CN" sz="2400" dirty="0"/>
              <a:t> +…+ </a:t>
            </a:r>
            <a:r>
              <a:rPr lang="en-US" altLang="zh-CN" sz="2400" dirty="0" err="1"/>
              <a:t>u</a:t>
            </a:r>
            <a:r>
              <a:rPr lang="en-US" altLang="zh-CN" sz="2400" i="1" baseline="-25000" dirty="0" err="1">
                <a:solidFill>
                  <a:srgbClr val="303030"/>
                </a:solidFill>
                <a:latin typeface="KaTeX_Math"/>
              </a:rPr>
              <a:t>N</a:t>
            </a:r>
            <a:r>
              <a:rPr lang="en-US" altLang="zh-CN" sz="2400" i="1" baseline="-25000" dirty="0">
                <a:solidFill>
                  <a:srgbClr val="303030"/>
                </a:solidFill>
                <a:latin typeface="KaTeX_Math"/>
              </a:rPr>
              <a:t> </a:t>
            </a:r>
            <a:r>
              <a:rPr lang="en-US" altLang="zh-CN" sz="2400" dirty="0"/>
              <a:t>)</a:t>
            </a:r>
            <a:r>
              <a:rPr lang="zh-CN" altLang="en-US" sz="2400" dirty="0"/>
              <a:t> </a:t>
            </a:r>
            <a:r>
              <a:rPr lang="en-US" altLang="zh-CN" sz="2400" dirty="0"/>
              <a:t>}</a:t>
            </a:r>
            <a:r>
              <a:rPr lang="zh-CN" altLang="en-US" sz="2400" dirty="0"/>
              <a:t>所决定的结论。</a:t>
            </a:r>
            <a:endParaRPr lang="en-US" altLang="zh-CN" sz="2400" dirty="0"/>
          </a:p>
        </p:txBody>
      </p:sp>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Q</a:t>
            </a:r>
            <a:endParaRPr lang="zh-CN" altLang="en-US" sz="2400" dirty="0">
              <a:latin typeface="Ebrima" panose="02000000000000000000" pitchFamily="2" charset="0"/>
              <a:cs typeface="Ebrima" panose="02000000000000000000" pitchFamily="2" charset="0"/>
            </a:endParaRPr>
          </a:p>
        </p:txBody>
      </p:sp>
      <p:sp>
        <p:nvSpPr>
          <p:cNvPr id="28" name="矩形 27"/>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Tm="10832"/>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2455</Words>
  <Application>WPS 演示</Application>
  <PresentationFormat>全屏显示(4:3)</PresentationFormat>
  <Paragraphs>365</Paragraphs>
  <Slides>19</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19</vt:i4>
      </vt:variant>
    </vt:vector>
  </HeadingPairs>
  <TitlesOfParts>
    <vt:vector size="36" baseType="lpstr">
      <vt:lpstr>Arial</vt:lpstr>
      <vt:lpstr>宋体</vt:lpstr>
      <vt:lpstr>Wingdings</vt:lpstr>
      <vt:lpstr>Times New Roman</vt:lpstr>
      <vt:lpstr>华文仿宋</vt:lpstr>
      <vt:lpstr>Ebrima</vt:lpstr>
      <vt:lpstr>Monaco</vt:lpstr>
      <vt:lpstr>Segoe Print</vt:lpstr>
      <vt:lpstr>KaTeX_Math</vt:lpstr>
      <vt:lpstr>KaTeX_Main</vt:lpstr>
      <vt:lpstr>Titillium Web</vt:lpstr>
      <vt:lpstr>Calibri Light</vt:lpstr>
      <vt:lpstr>Calibri</vt:lpstr>
      <vt:lpstr>微软雅黑</vt:lpstr>
      <vt:lpstr>Arial Unicode MS</vt:lpstr>
      <vt:lpstr>仿宋</vt:lpstr>
      <vt:lpstr>Office 主题</vt:lpstr>
      <vt:lpstr>计算机网络：自顶向下方法习题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基于神经网络和外部知识融合的 文本分析</dc:title>
  <dc:creator>王家小菜</dc:creator>
  <cp:lastModifiedBy>“ ￥</cp:lastModifiedBy>
  <cp:revision>508</cp:revision>
  <dcterms:created xsi:type="dcterms:W3CDTF">2015-05-05T08:02:00Z</dcterms:created>
  <dcterms:modified xsi:type="dcterms:W3CDTF">2021-05-13T15:28:19Z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C21385C48F1D4CBA9A6F620D6A8FBE60</vt:lpwstr>
  </property>
</Properties>
</file>